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7"/>
  </p:notesMasterIdLst>
  <p:handoutMasterIdLst>
    <p:handoutMasterId r:id="rId68"/>
  </p:handoutMasterIdLst>
  <p:sldIdLst>
    <p:sldId id="256" r:id="rId5"/>
    <p:sldId id="413" r:id="rId6"/>
    <p:sldId id="394" r:id="rId7"/>
    <p:sldId id="402" r:id="rId8"/>
    <p:sldId id="432" r:id="rId9"/>
    <p:sldId id="434" r:id="rId10"/>
    <p:sldId id="433" r:id="rId11"/>
    <p:sldId id="429" r:id="rId12"/>
    <p:sldId id="440" r:id="rId13"/>
    <p:sldId id="430" r:id="rId14"/>
    <p:sldId id="443" r:id="rId15"/>
    <p:sldId id="438" r:id="rId16"/>
    <p:sldId id="441" r:id="rId17"/>
    <p:sldId id="444" r:id="rId18"/>
    <p:sldId id="442" r:id="rId19"/>
    <p:sldId id="450" r:id="rId20"/>
    <p:sldId id="452" r:id="rId21"/>
    <p:sldId id="401" r:id="rId22"/>
    <p:sldId id="451" r:id="rId23"/>
    <p:sldId id="478" r:id="rId24"/>
    <p:sldId id="449" r:id="rId25"/>
    <p:sldId id="456" r:id="rId26"/>
    <p:sldId id="454" r:id="rId27"/>
    <p:sldId id="455" r:id="rId28"/>
    <p:sldId id="457" r:id="rId29"/>
    <p:sldId id="458" r:id="rId30"/>
    <p:sldId id="459" r:id="rId31"/>
    <p:sldId id="460" r:id="rId32"/>
    <p:sldId id="453" r:id="rId33"/>
    <p:sldId id="461" r:id="rId34"/>
    <p:sldId id="445" r:id="rId35"/>
    <p:sldId id="439" r:id="rId36"/>
    <p:sldId id="447" r:id="rId37"/>
    <p:sldId id="436" r:id="rId38"/>
    <p:sldId id="464" r:id="rId39"/>
    <p:sldId id="462" r:id="rId40"/>
    <p:sldId id="467" r:id="rId41"/>
    <p:sldId id="463" r:id="rId42"/>
    <p:sldId id="465" r:id="rId43"/>
    <p:sldId id="466" r:id="rId44"/>
    <p:sldId id="468" r:id="rId45"/>
    <p:sldId id="446" r:id="rId46"/>
    <p:sldId id="437" r:id="rId47"/>
    <p:sldId id="486" r:id="rId48"/>
    <p:sldId id="479" r:id="rId49"/>
    <p:sldId id="471" r:id="rId50"/>
    <p:sldId id="469" r:id="rId51"/>
    <p:sldId id="475" r:id="rId52"/>
    <p:sldId id="470" r:id="rId53"/>
    <p:sldId id="480" r:id="rId54"/>
    <p:sldId id="472" r:id="rId55"/>
    <p:sldId id="484" r:id="rId56"/>
    <p:sldId id="485" r:id="rId57"/>
    <p:sldId id="483" r:id="rId58"/>
    <p:sldId id="448" r:id="rId59"/>
    <p:sldId id="482" r:id="rId60"/>
    <p:sldId id="477" r:id="rId61"/>
    <p:sldId id="473" r:id="rId62"/>
    <p:sldId id="476" r:id="rId63"/>
    <p:sldId id="474" r:id="rId64"/>
    <p:sldId id="481" r:id="rId65"/>
    <p:sldId id="260" r:id="rId6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9">
          <p15:clr>
            <a:srgbClr val="A4A3A4"/>
          </p15:clr>
        </p15:guide>
        <p15:guide id="2" pos="54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74599" autoAdjust="0"/>
  </p:normalViewPr>
  <p:slideViewPr>
    <p:cSldViewPr snapToGrid="0" snapToObjects="1">
      <p:cViewPr varScale="1">
        <p:scale>
          <a:sx n="81" d="100"/>
          <a:sy n="81" d="100"/>
        </p:scale>
        <p:origin x="624" y="66"/>
      </p:cViewPr>
      <p:guideLst>
        <p:guide orient="horz" pos="479"/>
        <p:guide pos="5424"/>
      </p:guideLst>
    </p:cSldViewPr>
  </p:slideViewPr>
  <p:outlineViewPr>
    <p:cViewPr>
      <p:scale>
        <a:sx n="33" d="100"/>
        <a:sy n="33" d="100"/>
      </p:scale>
      <p:origin x="0" y="19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3" d="100"/>
          <a:sy n="83" d="100"/>
        </p:scale>
        <p:origin x="255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71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83A16-FA5D-804C-AAF4-9BADFE6A9B2C}" type="datetimeFigureOut">
              <a:t>7/30/2021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2A04F-CC42-7B42-9E5C-0755FAF0942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9486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3D6CB-80A7-954E-94AE-4953340D11C3}" type="datetimeFigureOut">
              <a:t>7/30/2021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E39286-1182-484A-BB9F-6D716B2D940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8383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Lecture will provide an overview of suitable data sources: focus</a:t>
            </a:r>
            <a:r>
              <a:rPr lang="en-GB" baseline="0" dirty="0"/>
              <a:t> is on flights and passengers, with other useful ‘enabler’ data sources</a:t>
            </a:r>
          </a:p>
          <a:p>
            <a:endParaRPr lang="en-GB" baseline="0" dirty="0"/>
          </a:p>
          <a:p>
            <a:r>
              <a:rPr lang="en-GB" dirty="0"/>
              <a:t>Note European perspective and other data</a:t>
            </a:r>
            <a:r>
              <a:rPr lang="en-GB" baseline="0" dirty="0"/>
              <a:t> sources are available, including a growing supply of open source data; commercial datasets are usually expensive</a:t>
            </a:r>
          </a:p>
          <a:p>
            <a:endParaRPr lang="en-GB" baseline="0" dirty="0"/>
          </a:p>
          <a:p>
            <a:r>
              <a:rPr lang="en-GB" baseline="0" dirty="0"/>
              <a:t>(MET/weather data and financials not covered)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1543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</a:t>
            </a:r>
          </a:p>
          <a:p>
            <a:pPr marL="171450" indent="-171450">
              <a:buFontTx/>
              <a:buChar char="-"/>
            </a:pPr>
            <a:r>
              <a:rPr lang="en-GB" dirty="0"/>
              <a:t>Example</a:t>
            </a:r>
            <a:r>
              <a:rPr lang="en-GB" baseline="0" dirty="0"/>
              <a:t> of ACI EUROPE airport summary data</a:t>
            </a:r>
          </a:p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0742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</a:t>
            </a:r>
          </a:p>
          <a:p>
            <a:pPr marL="171450" indent="-171450">
              <a:buFontTx/>
              <a:buChar char="-"/>
            </a:pPr>
            <a:r>
              <a:rPr lang="en-GB" dirty="0"/>
              <a:t>Example</a:t>
            </a:r>
            <a:r>
              <a:rPr lang="en-GB" baseline="0" dirty="0"/>
              <a:t> of Eurostat summary (free access; very useful), e.g. per O/D</a:t>
            </a:r>
          </a:p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5238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</a:t>
            </a:r>
          </a:p>
          <a:p>
            <a:pPr marL="171450" indent="-171450">
              <a:buFontTx/>
              <a:buChar char="-"/>
            </a:pPr>
            <a:r>
              <a:rPr lang="en-GB" dirty="0"/>
              <a:t>Example</a:t>
            </a:r>
            <a:r>
              <a:rPr lang="en-GB" baseline="0" dirty="0"/>
              <a:t> of Eurostat summary revealing time lag before data available (4 months is pretty good); data will be updated as states report their figures</a:t>
            </a:r>
          </a:p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95778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</a:t>
            </a:r>
          </a:p>
          <a:p>
            <a:pPr marL="171450" indent="-171450">
              <a:buFontTx/>
              <a:buChar char="-"/>
            </a:pPr>
            <a:r>
              <a:rPr lang="en-GB" b="0" dirty="0"/>
              <a:t>Example of EUROCONTROL</a:t>
            </a:r>
            <a:r>
              <a:rPr lang="en-GB" b="0" baseline="0" dirty="0"/>
              <a:t> CODA delay data, e.g. total operated flights can be extracted per O/D</a:t>
            </a:r>
          </a:p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2945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</a:t>
            </a:r>
          </a:p>
          <a:p>
            <a:pPr marL="171450" indent="-171450">
              <a:buFontTx/>
              <a:buChar char="-"/>
            </a:pPr>
            <a:r>
              <a:rPr lang="en-GB" b="0" dirty="0"/>
              <a:t>Example of EUROCONTROL</a:t>
            </a:r>
            <a:r>
              <a:rPr lang="en-GB" b="0" baseline="0" dirty="0"/>
              <a:t> STATFOR flow data (forecasts and historical)</a:t>
            </a:r>
          </a:p>
          <a:p>
            <a:pPr marL="0" indent="0">
              <a:buFontTx/>
              <a:buNone/>
            </a:pP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2347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</a:t>
            </a:r>
          </a:p>
          <a:p>
            <a:pPr marL="171450" indent="-171450">
              <a:buFontTx/>
              <a:buChar char="-"/>
            </a:pPr>
            <a:r>
              <a:rPr lang="en-GB" b="0" dirty="0"/>
              <a:t>EUROCONTROL</a:t>
            </a:r>
            <a:r>
              <a:rPr lang="en-GB" b="0" baseline="0" dirty="0"/>
              <a:t> PRISME data covers all filed and flown flights, an enormous amount of data though limits on what can be made available; research access to the DDR service was withdrawn in 2019 – new </a:t>
            </a:r>
            <a:r>
              <a:rPr lang="en-GB" baseline="0" dirty="0"/>
              <a:t>R&amp;D </a:t>
            </a:r>
            <a:r>
              <a:rPr lang="en-GB" b="0" baseline="0" dirty="0"/>
              <a:t>data </a:t>
            </a:r>
            <a:r>
              <a:rPr lang="en-GB" baseline="0" dirty="0"/>
              <a:t>a</a:t>
            </a:r>
            <a:r>
              <a:rPr lang="en-GB" b="0" baseline="0" dirty="0"/>
              <a:t>rchive launched as a replacement, but reduced number of data fields and temporal coverage</a:t>
            </a:r>
          </a:p>
          <a:p>
            <a:pPr marL="171450" indent="-171450">
              <a:buFontTx/>
              <a:buChar char="-"/>
            </a:pPr>
            <a:r>
              <a:rPr lang="en-GB" dirty="0"/>
              <a:t>DDR</a:t>
            </a:r>
            <a:r>
              <a:rPr lang="en-GB" baseline="0" dirty="0"/>
              <a:t> data contains historic and forecast data</a:t>
            </a:r>
          </a:p>
          <a:p>
            <a:pPr marL="171450" indent="-171450">
              <a:buFontTx/>
              <a:buChar char="-"/>
            </a:pPr>
            <a:r>
              <a:rPr lang="en-GB" baseline="0" dirty="0"/>
              <a:t>DDR and R&amp;D </a:t>
            </a:r>
            <a:r>
              <a:rPr lang="en-GB" b="0" baseline="0" dirty="0"/>
              <a:t>data </a:t>
            </a:r>
            <a:r>
              <a:rPr lang="en-GB" baseline="0" dirty="0"/>
              <a:t>a</a:t>
            </a:r>
            <a:r>
              <a:rPr lang="en-GB" b="0" baseline="0" dirty="0"/>
              <a:t>rchive consist of a range of files for different purposes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8159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</a:t>
            </a:r>
          </a:p>
          <a:p>
            <a:pPr marL="171450" indent="-171450">
              <a:buFontTx/>
              <a:buChar char="-"/>
            </a:pPr>
            <a:r>
              <a:rPr lang="en-GB" b="0" dirty="0"/>
              <a:t>EUROCONTROL</a:t>
            </a:r>
            <a:r>
              <a:rPr lang="en-GB" b="0" baseline="0" dirty="0"/>
              <a:t> data: M1 = last filed data; M2 = M1 with regulations applied; M3 = flown data</a:t>
            </a:r>
          </a:p>
          <a:p>
            <a:pPr marL="171450" indent="-171450">
              <a:buFontTx/>
              <a:buChar char="-"/>
            </a:pPr>
            <a:r>
              <a:rPr lang="en-GB" b="0" baseline="0" dirty="0"/>
              <a:t>We also refer to M0 to describe first flied data (AO original flight intention)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52386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</a:t>
            </a:r>
          </a:p>
          <a:p>
            <a:pPr marL="171450" indent="-171450">
              <a:buFontTx/>
              <a:buChar char="-"/>
            </a:pPr>
            <a:r>
              <a:rPr lang="en-GB" b="0" dirty="0"/>
              <a:t>Example of EUROCONTROL</a:t>
            </a:r>
            <a:r>
              <a:rPr lang="en-GB" b="0" baseline="0" dirty="0"/>
              <a:t> summary data (from DDR </a:t>
            </a:r>
            <a:r>
              <a:rPr lang="en-GB" dirty="0"/>
              <a:t>‘exp2’ file) </a:t>
            </a:r>
            <a:r>
              <a:rPr lang="en-GB" b="0" baseline="0" dirty="0"/>
              <a:t>– intended to describe traffic demand, but gives a useful summary per flight, with equipment, key times, operator, service type, etc.</a:t>
            </a:r>
          </a:p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93591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</a:t>
            </a:r>
          </a:p>
          <a:p>
            <a:pPr marL="171450" indent="-171450">
              <a:buFontTx/>
              <a:buChar char="-"/>
            </a:pPr>
            <a:r>
              <a:rPr lang="en-GB" b="0" dirty="0"/>
              <a:t>Example of EUROCONTROL</a:t>
            </a:r>
            <a:r>
              <a:rPr lang="en-GB" b="0" baseline="0" dirty="0"/>
              <a:t> summary data – drill down into this flight (IB 3163), with further details from other sources</a:t>
            </a:r>
          </a:p>
          <a:p>
            <a:pPr marL="171450" indent="-171450">
              <a:buFontTx/>
              <a:buChar char="-"/>
            </a:pPr>
            <a:r>
              <a:rPr lang="en-GB" b="0" baseline="0" dirty="0"/>
              <a:t>Note times in UTC, i.e. EOBT 0810 is 0910 in schedule</a:t>
            </a:r>
          </a:p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22791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</a:t>
            </a:r>
          </a:p>
          <a:p>
            <a:pPr marL="171450" indent="-171450">
              <a:buFontTx/>
              <a:buChar char="-"/>
            </a:pPr>
            <a:r>
              <a:rPr lang="en-GB" b="0" dirty="0"/>
              <a:t>Example of EUROCONTROL</a:t>
            </a:r>
            <a:r>
              <a:rPr lang="en-GB" b="0" baseline="0" dirty="0"/>
              <a:t> summary data (from DDR </a:t>
            </a:r>
            <a:r>
              <a:rPr lang="en-GB" dirty="0"/>
              <a:t>‘so6’ file)</a:t>
            </a:r>
            <a:r>
              <a:rPr lang="en-GB" b="0" baseline="0" dirty="0"/>
              <a:t> – still focusing on IB 3163</a:t>
            </a:r>
          </a:p>
          <a:p>
            <a:pPr marL="171450" indent="-171450">
              <a:buFontTx/>
              <a:buChar char="-"/>
            </a:pPr>
            <a:r>
              <a:rPr lang="en-GB" b="0" baseline="0" dirty="0"/>
              <a:t>Planned trajectory (M1) data per point – entry/exit times, flight level, coordinates, distance</a:t>
            </a:r>
          </a:p>
          <a:p>
            <a:pPr marL="171450" indent="-171450">
              <a:buFontTx/>
              <a:buChar char="-"/>
            </a:pPr>
            <a:r>
              <a:rPr lang="en-GB" b="0" baseline="0" dirty="0"/>
              <a:t>Note planned route from Heathrow is </a:t>
            </a:r>
            <a:r>
              <a:rPr lang="en-GB" dirty="0"/>
              <a:t>via COMPTON SID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4817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Some general</a:t>
            </a:r>
            <a:r>
              <a:rPr lang="en-GB" baseline="0" dirty="0"/>
              <a:t> observations (particularly relevant when planning dissertations)</a:t>
            </a:r>
          </a:p>
          <a:p>
            <a:pPr marL="171450" indent="-171450">
              <a:buFontTx/>
              <a:buChar char="-"/>
            </a:pPr>
            <a:r>
              <a:rPr lang="en-GB" baseline="0" dirty="0"/>
              <a:t>Before rushing out to request or even purchase data, work out your data requirements (a more limited, easier-to-acquire dataset may be suitable)</a:t>
            </a:r>
          </a:p>
          <a:p>
            <a:pPr marL="171450" indent="-171450">
              <a:buFontTx/>
              <a:buChar char="-"/>
            </a:pPr>
            <a:r>
              <a:rPr lang="en-GB" baseline="0" dirty="0"/>
              <a:t>Check the time period as it may turn out to have been affected by disruption – weather/strikes (e.g. affecting a particular airline, a particular airport, a particular country or the network); impact </a:t>
            </a:r>
            <a:r>
              <a:rPr lang="en-GB" dirty="0"/>
              <a:t>of COVID-19 on aviation; if time period is</a:t>
            </a:r>
            <a:r>
              <a:rPr lang="en-GB" baseline="0" dirty="0"/>
              <a:t> too recent the data may not be available yet (i.e. time lag)</a:t>
            </a:r>
          </a:p>
          <a:p>
            <a:pPr marL="171450" indent="-171450">
              <a:buFontTx/>
              <a:buChar char="-"/>
            </a:pPr>
            <a:r>
              <a:rPr lang="en-GB" baseline="0" dirty="0"/>
              <a:t>A carefully selected data extract may be sufficient, rather than complete coverage</a:t>
            </a:r>
            <a:endParaRPr lang="en-GB" dirty="0"/>
          </a:p>
          <a:p>
            <a:endParaRPr lang="en-GB" dirty="0"/>
          </a:p>
          <a:p>
            <a:r>
              <a:rPr lang="en-GB" dirty="0"/>
              <a:t>Multiple sources may be required</a:t>
            </a:r>
          </a:p>
          <a:p>
            <a:pPr marL="171450" indent="-171450">
              <a:buFontTx/>
              <a:buChar char="-"/>
            </a:pPr>
            <a:r>
              <a:rPr lang="en-GB" dirty="0"/>
              <a:t>Flights and passengers</a:t>
            </a:r>
            <a:r>
              <a:rPr lang="en-GB" baseline="0" dirty="0"/>
              <a:t> are from different sources</a:t>
            </a:r>
          </a:p>
          <a:p>
            <a:pPr marL="171450" indent="-171450">
              <a:buFontTx/>
              <a:buChar char="-"/>
            </a:pPr>
            <a:r>
              <a:rPr lang="en-GB" dirty="0"/>
              <a:t>There may be differences between the ‘same’ data sourced from different suppliers (e.g. due to different collection methods</a:t>
            </a:r>
            <a:r>
              <a:rPr lang="en-GB" baseline="0" dirty="0"/>
              <a:t> or assumptions made); if a choice, consider favouring one source to ensure consistency</a:t>
            </a:r>
            <a:endParaRPr lang="en-GB" dirty="0"/>
          </a:p>
          <a:p>
            <a:pPr marL="0" indent="0">
              <a:buFontTx/>
              <a:buNone/>
            </a:pPr>
            <a:endParaRPr lang="en-GB" dirty="0"/>
          </a:p>
          <a:p>
            <a:pPr marL="0" indent="0">
              <a:buFontTx/>
              <a:buNone/>
            </a:pPr>
            <a:r>
              <a:rPr lang="en-GB" dirty="0"/>
              <a:t>Usage restrictions</a:t>
            </a:r>
          </a:p>
          <a:p>
            <a:pPr marL="0" indent="0">
              <a:buFontTx/>
              <a:buNone/>
            </a:pPr>
            <a:r>
              <a:rPr lang="en-GB" dirty="0"/>
              <a:t>- Will apply for data from commercial suppliers</a:t>
            </a:r>
            <a:r>
              <a:rPr lang="en-GB" baseline="0" dirty="0"/>
              <a:t> or data acquired under a licence agreement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74921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</a:t>
            </a:r>
          </a:p>
          <a:p>
            <a:pPr marL="171450" indent="-171450">
              <a:buFontTx/>
              <a:buChar char="-"/>
            </a:pPr>
            <a:r>
              <a:rPr lang="en-GB" b="0" dirty="0"/>
              <a:t>Example of EUROCONTROL</a:t>
            </a:r>
            <a:r>
              <a:rPr lang="en-GB" b="0" baseline="0" dirty="0"/>
              <a:t> summary data (from DDR </a:t>
            </a:r>
            <a:r>
              <a:rPr lang="en-GB" dirty="0"/>
              <a:t>‘so6’ file)</a:t>
            </a:r>
            <a:r>
              <a:rPr lang="en-GB" b="0" baseline="0" dirty="0"/>
              <a:t> – still focusing on IB 3163</a:t>
            </a:r>
          </a:p>
          <a:p>
            <a:pPr marL="171450" indent="-171450">
              <a:buFontTx/>
              <a:buChar char="-"/>
            </a:pPr>
            <a:r>
              <a:rPr lang="en-GB" b="0" baseline="0" dirty="0"/>
              <a:t>Actual trajectory (M3) data per point – entry/exit times, flight level, coordinates, distance</a:t>
            </a:r>
          </a:p>
          <a:p>
            <a:pPr marL="171450" indent="-171450">
              <a:buFontTx/>
              <a:buChar char="-"/>
            </a:pPr>
            <a:r>
              <a:rPr lang="en-GB" b="0" baseline="0" dirty="0"/>
              <a:t>Note flown route from Heathrow is </a:t>
            </a:r>
            <a:r>
              <a:rPr lang="en-GB" dirty="0"/>
              <a:t>via OCKHAM on GASGU SID</a:t>
            </a:r>
          </a:p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7360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</a:t>
            </a:r>
          </a:p>
          <a:p>
            <a:pPr marL="171450" indent="-171450">
              <a:buFontTx/>
              <a:buChar char="-"/>
            </a:pPr>
            <a:r>
              <a:rPr lang="en-GB" b="0" dirty="0"/>
              <a:t>Example of EUROCONTROL</a:t>
            </a:r>
            <a:r>
              <a:rPr lang="en-GB" b="0" baseline="0" dirty="0"/>
              <a:t> summary data – still focusing on IB 3163</a:t>
            </a:r>
          </a:p>
          <a:p>
            <a:pPr marL="171450" indent="-171450">
              <a:buFontTx/>
              <a:buChar char="-"/>
            </a:pPr>
            <a:r>
              <a:rPr lang="en-GB" b="0" baseline="0" dirty="0"/>
              <a:t>Differences between planned/actual trajectories shown using </a:t>
            </a:r>
            <a:r>
              <a:rPr lang="en-GB" b="0" dirty="0"/>
              <a:t>EUROCONTROL</a:t>
            </a:r>
            <a:r>
              <a:rPr lang="en-GB" b="0" baseline="0" dirty="0"/>
              <a:t>’s NEST analysis tool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1496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="0" dirty="0"/>
              <a:t>Example of EUROCONTROL</a:t>
            </a:r>
            <a:r>
              <a:rPr lang="en-GB" b="0" baseline="0" dirty="0"/>
              <a:t> summary data – still focusing on IB 3163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="0" baseline="0" dirty="0"/>
              <a:t>The key flight event times: departure, take-off, touch-down are known, but arrival at the gate is unknown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2770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="0" dirty="0"/>
              <a:t>Example of EUROCONTROL</a:t>
            </a:r>
            <a:r>
              <a:rPr lang="en-GB" b="0" baseline="0" dirty="0"/>
              <a:t> summary data – still focusing on IB 3163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="0" baseline="0" dirty="0"/>
              <a:t>The key flight event times: departure, take-off, touch-down are known, but arrival at the gate is unknown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="0" baseline="0" dirty="0"/>
              <a:t>These are known as the ‘OOOI’ times – very useful, e.g. when calculating delay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6670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="0" dirty="0"/>
              <a:t>Example of EUROCONTROL</a:t>
            </a:r>
            <a:r>
              <a:rPr lang="en-GB" b="0" baseline="0" dirty="0"/>
              <a:t> summary data – still focusing on IB 3163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="0" baseline="0" dirty="0"/>
              <a:t>The key flight event times: departure, take-off, touch-down are known, but arrival at the gate is unknown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="0" baseline="0" dirty="0"/>
              <a:t>These are known as the ‘OOOI’ times – very useful, e.g. when calculating delay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="0" baseline="0" dirty="0"/>
              <a:t>Also reveal the taxi-times, if times are known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93480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/>
              <a:t>Examples</a:t>
            </a:r>
            <a:r>
              <a:rPr lang="en-GB" baseline="0" dirty="0"/>
              <a:t> of sources national data sources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aseline="0" dirty="0"/>
              <a:t>NSAs/CAAs and airports publish various summaries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aseline="0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(BTS = Bureau of Transportation Statistics)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(NAS = National Airspace System)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65623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 – recap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74903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Passenger data</a:t>
            </a:r>
          </a:p>
          <a:p>
            <a:pPr marL="171450" indent="-171450">
              <a:buFontTx/>
              <a:buChar char="-"/>
            </a:pPr>
            <a:r>
              <a:rPr lang="en-GB" dirty="0"/>
              <a:t>Interested in passengers on commercial flights (IFR), i.e. fare-paying </a:t>
            </a:r>
            <a:r>
              <a:rPr lang="en-GB" dirty="0" err="1"/>
              <a:t>pax</a:t>
            </a:r>
            <a:r>
              <a:rPr lang="en-GB" dirty="0"/>
              <a:t> </a:t>
            </a:r>
            <a:r>
              <a:rPr lang="en-GB" dirty="0" err="1"/>
              <a:t>onboard</a:t>
            </a:r>
            <a:endParaRPr lang="en-GB" dirty="0"/>
          </a:p>
          <a:p>
            <a:pPr marL="171450" indent="-171450">
              <a:buFontTx/>
              <a:buChar char="-"/>
            </a:pPr>
            <a:r>
              <a:rPr lang="en-GB" dirty="0"/>
              <a:t>Careful, as passengers are counted differently, e.g. airports count terminal/transfer passengers twice (once at origin airport and again at destination</a:t>
            </a:r>
            <a:r>
              <a:rPr lang="en-GB" baseline="0" dirty="0"/>
              <a:t> airport) whereas airline counts the same passengers once</a:t>
            </a:r>
            <a:endParaRPr lang="en-GB" dirty="0"/>
          </a:p>
          <a:p>
            <a:pPr marL="171450" indent="-171450">
              <a:buFontTx/>
              <a:buChar char="-"/>
            </a:pPr>
            <a:r>
              <a:rPr lang="en-GB" dirty="0"/>
              <a:t>Level of detail required? Aggregate data or detailed data per flight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84237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Passenger data</a:t>
            </a:r>
          </a:p>
          <a:p>
            <a:pPr marL="171450" indent="-171450">
              <a:buFontTx/>
              <a:buChar char="-"/>
            </a:pPr>
            <a:r>
              <a:rPr lang="en-GB" dirty="0"/>
              <a:t>Summary data published by airlines/airports; data found</a:t>
            </a:r>
            <a:r>
              <a:rPr lang="en-GB" baseline="0" dirty="0"/>
              <a:t> in </a:t>
            </a:r>
            <a:r>
              <a:rPr lang="en-GB" dirty="0"/>
              <a:t>financial</a:t>
            </a:r>
            <a:r>
              <a:rPr lang="en-GB" baseline="0" dirty="0"/>
              <a:t> reports can be very useful</a:t>
            </a:r>
          </a:p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6358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Passenger data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/>
              <a:t>Example</a:t>
            </a:r>
            <a:r>
              <a:rPr lang="en-GB" baseline="0" dirty="0"/>
              <a:t> of ICAO Data+ summary; note coverage can vary within dataset (see the number of months) – data covering full year for Transavia’s </a:t>
            </a:r>
            <a:r>
              <a:rPr lang="en-GB" baseline="0" dirty="0" err="1"/>
              <a:t>intl</a:t>
            </a:r>
            <a:r>
              <a:rPr lang="en-GB" baseline="0" dirty="0"/>
              <a:t> flights, but only half-year for </a:t>
            </a:r>
            <a:r>
              <a:rPr lang="en-GB" baseline="0" dirty="0" err="1"/>
              <a:t>dom</a:t>
            </a:r>
            <a:r>
              <a:rPr lang="en-GB" baseline="0" dirty="0"/>
              <a:t> flights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0653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Usage</a:t>
            </a:r>
          </a:p>
          <a:p>
            <a:pPr marL="171450" indent="-171450">
              <a:buFontTx/>
              <a:buChar char="-"/>
            </a:pPr>
            <a:r>
              <a:rPr lang="en-GB" dirty="0"/>
              <a:t>Make sure you</a:t>
            </a:r>
            <a:r>
              <a:rPr lang="en-GB" baseline="0" dirty="0"/>
              <a:t> understand what the data fields contain; if available, refer to the data description or data dictionary, e.g. arrival time may not be at airport gate</a:t>
            </a:r>
          </a:p>
          <a:p>
            <a:pPr marL="171450" indent="-171450">
              <a:buFontTx/>
              <a:buChar char="-"/>
            </a:pPr>
            <a:r>
              <a:rPr lang="en-GB" dirty="0"/>
              <a:t>Data preparation </a:t>
            </a:r>
            <a:r>
              <a:rPr lang="en-GB" baseline="0" dirty="0"/>
              <a:t>may be required </a:t>
            </a:r>
            <a:r>
              <a:rPr lang="en-GB" dirty="0"/>
              <a:t>before a dataset</a:t>
            </a:r>
            <a:r>
              <a:rPr lang="en-GB" baseline="0" dirty="0"/>
              <a:t> is usable; usually cleaning/recoding to fit research requirements</a:t>
            </a:r>
          </a:p>
          <a:p>
            <a:pPr marL="171450" indent="-171450">
              <a:buFontTx/>
              <a:buChar char="-"/>
            </a:pPr>
            <a:r>
              <a:rPr lang="en-GB" baseline="0" dirty="0"/>
              <a:t>Data gaps need to be filled somehow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79005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Passenger data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/>
              <a:t>Example</a:t>
            </a:r>
            <a:r>
              <a:rPr lang="en-GB" baseline="0" dirty="0"/>
              <a:t> of ICAO Data+ summary per reporting airline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8011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Passenger data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/>
              <a:t>Example</a:t>
            </a:r>
            <a:r>
              <a:rPr lang="en-GB" baseline="0" dirty="0"/>
              <a:t> of Eurostat summary (free access; very useful), e.g. per country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aseline="0" dirty="0"/>
              <a:t>Passengers carried is a more useful statistic as prevents double-counting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46078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Passenger data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/>
              <a:t>Example</a:t>
            </a:r>
            <a:r>
              <a:rPr lang="en-GB" baseline="0" dirty="0"/>
              <a:t> of Eurostat summary (free access; very useful)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aseline="0" dirty="0"/>
              <a:t>Bulk download facility available, so you can download a large amount of data in one go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0478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Passenger data</a:t>
            </a:r>
          </a:p>
          <a:p>
            <a:pPr marL="171450" indent="-171450">
              <a:buFontTx/>
              <a:buChar char="-"/>
            </a:pPr>
            <a:r>
              <a:rPr lang="en-GB" dirty="0"/>
              <a:t>Itinerary data captured through ticketing through global distribution systems (GDSs): </a:t>
            </a:r>
            <a:r>
              <a:rPr lang="en-GB" baseline="0" dirty="0"/>
              <a:t>itineraries from bookings (i.e. future data) or settled tickets (i.e. historic data)</a:t>
            </a:r>
          </a:p>
          <a:p>
            <a:pPr marL="171450" indent="-171450">
              <a:buFontTx/>
              <a:buChar char="-"/>
            </a:pPr>
            <a:r>
              <a:rPr lang="en-GB" dirty="0"/>
              <a:t>Note that a growing</a:t>
            </a:r>
            <a:r>
              <a:rPr lang="en-GB" baseline="0" dirty="0"/>
              <a:t> proportion of ticket sales bypass GDSs due to direct sales with airlines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02842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Passenger data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/>
              <a:t>Example of IATA </a:t>
            </a:r>
            <a:r>
              <a:rPr lang="en-GB" dirty="0" err="1"/>
              <a:t>PaxIS</a:t>
            </a:r>
            <a:r>
              <a:rPr lang="en-GB" dirty="0"/>
              <a:t> summary itinerary</a:t>
            </a:r>
            <a:r>
              <a:rPr lang="en-GB" baseline="0" dirty="0"/>
              <a:t> </a:t>
            </a:r>
            <a:r>
              <a:rPr lang="en-GB" dirty="0"/>
              <a:t>data – aggregated by month, but with a breakdown by connection</a:t>
            </a:r>
            <a:r>
              <a:rPr lang="en-GB" baseline="0" dirty="0"/>
              <a:t> and fare paid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aseline="0" dirty="0"/>
              <a:t>Reported passengers and estimated passengers are provided – estimate to fill known gaps (to estimate 100% of the market)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aseline="0" dirty="0"/>
              <a:t>Marketed airline displayed on ticket (dominate airline marketed airline operating longest leg)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aseline="0" dirty="0"/>
              <a:t>E.g. first record shows BA ticketed passengers (7 estimated from 4 ticket sales) flying from Aberdeen to Adelaide, connecting at Heathrow and then Singapore, paying €592.30 per ticket (outbound fare)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aseline="0" dirty="0" err="1"/>
              <a:t>PaxIS</a:t>
            </a:r>
            <a:r>
              <a:rPr lang="en-GB" baseline="0" dirty="0"/>
              <a:t> data is only commercially available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16651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Passenger data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/>
              <a:t>Example of US Bureau of Transportation Statistics summary itinerary</a:t>
            </a:r>
            <a:r>
              <a:rPr lang="en-GB" baseline="0" dirty="0"/>
              <a:t> data </a:t>
            </a:r>
            <a:r>
              <a:rPr lang="en-GB" dirty="0"/>
              <a:t>available free, from a sample of tickets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49458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Passenger data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/>
              <a:t>Example of UK CAA survey </a:t>
            </a:r>
            <a:r>
              <a:rPr lang="en-GB" baseline="0" dirty="0"/>
              <a:t>data </a:t>
            </a:r>
            <a:r>
              <a:rPr lang="en-GB" dirty="0"/>
              <a:t>which can provide detailed profiles</a:t>
            </a:r>
            <a:r>
              <a:rPr lang="en-GB" baseline="0" dirty="0"/>
              <a:t> of passengers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aseline="0" dirty="0"/>
              <a:t>Table shows comparison of passenger numbers on a ‘difficult’ O/D pair (multiple operators, including charter flights) from different sources; note wide range of total passengers for the month (103k – 132k); </a:t>
            </a:r>
            <a:r>
              <a:rPr lang="en-GB" baseline="0" dirty="0" err="1"/>
              <a:t>PaxIS</a:t>
            </a:r>
            <a:r>
              <a:rPr lang="en-GB" baseline="0" dirty="0"/>
              <a:t> is missing charter passengers; CAA survey is overestimating scheduled passengers; whereas even the 2 airports’ totals don’t match (though suggest the actual total is approx. 115k)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59951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Other useful data</a:t>
            </a:r>
          </a:p>
          <a:p>
            <a:pPr marL="171450" indent="-171450">
              <a:buFontTx/>
              <a:buChar char="-"/>
            </a:pPr>
            <a:r>
              <a:rPr lang="en-GB" dirty="0"/>
              <a:t>Fleet data from commercial and free suppliers, plus EUROCONTROL</a:t>
            </a:r>
          </a:p>
          <a:p>
            <a:pPr marL="171450" indent="-171450">
              <a:buFontTx/>
              <a:buChar char="-"/>
            </a:pPr>
            <a:r>
              <a:rPr lang="en-GB" dirty="0"/>
              <a:t>Example of EUROCONTROL PRISME Fleet data – details shown for a specific series of A320 NEO</a:t>
            </a:r>
          </a:p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732977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Other useful data</a:t>
            </a:r>
          </a:p>
          <a:p>
            <a:pPr marL="171450" indent="-171450">
              <a:buFontTx/>
              <a:buChar char="-"/>
            </a:pPr>
            <a:r>
              <a:rPr lang="en-GB" dirty="0"/>
              <a:t>Fleet data cont.</a:t>
            </a:r>
          </a:p>
          <a:p>
            <a:pPr marL="171450" indent="-171450">
              <a:buFontTx/>
              <a:buChar char="-"/>
            </a:pPr>
            <a:r>
              <a:rPr lang="en-GB" dirty="0"/>
              <a:t>Example of airframes.org fleet data – details for </a:t>
            </a:r>
            <a:r>
              <a:rPr lang="en-GB" dirty="0" err="1"/>
              <a:t>SriLankan</a:t>
            </a:r>
            <a:r>
              <a:rPr lang="en-GB" dirty="0"/>
              <a:t> Airlines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85504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Other useful data</a:t>
            </a:r>
          </a:p>
          <a:p>
            <a:pPr marL="171450" indent="-171450">
              <a:buFontTx/>
              <a:buChar char="-"/>
            </a:pPr>
            <a:r>
              <a:rPr lang="en-GB" dirty="0"/>
              <a:t>Schedules and minimum connecting times are available from commercial suppliers</a:t>
            </a:r>
          </a:p>
          <a:p>
            <a:pPr marL="171450" indent="-171450">
              <a:buFontTx/>
              <a:buChar char="-"/>
            </a:pPr>
            <a:r>
              <a:rPr lang="en-GB" dirty="0"/>
              <a:t>Published schedule is often available from the airport, but only helps if this is the focus of your study</a:t>
            </a:r>
          </a:p>
          <a:p>
            <a:pPr marL="171450" indent="-171450">
              <a:buFontTx/>
              <a:buChar char="-"/>
            </a:pPr>
            <a:r>
              <a:rPr lang="en-GB" dirty="0"/>
              <a:t>MCTs = shortest time allowed for passengers (+baggage) to connect between flights; times don’t change very often</a:t>
            </a:r>
          </a:p>
          <a:p>
            <a:pPr marL="171450" indent="-171450">
              <a:buFontTx/>
              <a:buChar char="-"/>
            </a:pPr>
            <a:r>
              <a:rPr lang="en-GB" dirty="0"/>
              <a:t>MCTs include standard times and exceptions (examples on next slide)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60856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Usage –</a:t>
            </a:r>
            <a:r>
              <a:rPr lang="en-GB" baseline="0" dirty="0"/>
              <a:t> check your data before using, e.g.</a:t>
            </a:r>
          </a:p>
          <a:p>
            <a:pPr marL="171450" indent="-171450">
              <a:buFontTx/>
              <a:buChar char="-"/>
            </a:pPr>
            <a:r>
              <a:rPr lang="en-GB" baseline="0" dirty="0" err="1"/>
              <a:t>Jetstar</a:t>
            </a:r>
            <a:r>
              <a:rPr lang="en-GB" baseline="0" dirty="0"/>
              <a:t> Asia is a LCC so there shouldn’t be any first class fares</a:t>
            </a:r>
          </a:p>
          <a:p>
            <a:pPr marL="171450" indent="-171450">
              <a:buFontTx/>
              <a:buChar char="-"/>
            </a:pPr>
            <a:r>
              <a:rPr lang="en-GB" baseline="0" dirty="0"/>
              <a:t>To avoid double-counting passenger numbers, the UK’s CAA reports domestic passenger traffic under the London airports, so if you are interested in passengers travelling to/from Aberdeen you might overlook the Heathrow route (since all Aberdeen-Heathrow/Heathrow-Aberdeen </a:t>
            </a:r>
            <a:r>
              <a:rPr lang="en-GB" baseline="0" dirty="0" err="1"/>
              <a:t>pax</a:t>
            </a:r>
            <a:r>
              <a:rPr lang="en-GB" baseline="0" dirty="0"/>
              <a:t> are reported under Heathrow)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24034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Other useful data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/>
              <a:t>Example MCTs for Munich</a:t>
            </a:r>
            <a:r>
              <a:rPr lang="en-GB" baseline="0" dirty="0"/>
              <a:t> Airport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/>
              <a:t>Exceptions can specify longer/shorter times, e.g. bilateral airline agreements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380722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Other useful data</a:t>
            </a:r>
          </a:p>
          <a:p>
            <a:pPr marL="171450" indent="-171450">
              <a:buFontTx/>
              <a:buChar char="-"/>
            </a:pPr>
            <a:r>
              <a:rPr lang="en-GB" dirty="0"/>
              <a:t>Suppliers</a:t>
            </a:r>
            <a:r>
              <a:rPr lang="en-GB" baseline="0" dirty="0"/>
              <a:t> of other types of data</a:t>
            </a:r>
          </a:p>
          <a:p>
            <a:pPr marL="171450" indent="-171450">
              <a:buFontTx/>
              <a:buChar char="-"/>
            </a:pPr>
            <a:r>
              <a:rPr lang="en-GB" baseline="0" dirty="0"/>
              <a:t>Cancellations traditionally very hard to estimate, but now a few published sources available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938756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Other useful data</a:t>
            </a:r>
          </a:p>
          <a:p>
            <a:pPr marL="171450" indent="-171450">
              <a:buFontTx/>
              <a:buChar char="-"/>
            </a:pPr>
            <a:r>
              <a:rPr lang="en-GB" baseline="0" dirty="0"/>
              <a:t>Examples of cancellation data; specific and aggregated data</a:t>
            </a:r>
          </a:p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310253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Other useful data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aseline="0" dirty="0"/>
              <a:t>Examples of cancellation data; specific and aggregated data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312142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Other useful data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aseline="0" dirty="0"/>
              <a:t>Example of plotted cancellation data from Ryanair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159579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5203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104214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GB" dirty="0"/>
              <a:t>Sources already mentioned are highlighted; original source of data required per variable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18965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232982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Data cleaning and preparation</a:t>
            </a:r>
          </a:p>
          <a:p>
            <a:pPr marL="171450" indent="-171450">
              <a:buFontTx/>
              <a:buChar char="-"/>
            </a:pPr>
            <a:r>
              <a:rPr lang="en-GB" dirty="0"/>
              <a:t>It’s rare to acquire a dataset and then start using it straightaway – normally some cleaning and preparation tasks are required</a:t>
            </a:r>
          </a:p>
          <a:p>
            <a:pPr marL="171450" indent="-171450">
              <a:buFontTx/>
              <a:buChar char="-"/>
            </a:pPr>
            <a:r>
              <a:rPr lang="en-GB" dirty="0"/>
              <a:t>Watch out when matching IATA/ICAO codes: codes can be reused elsewhere (airports/airlines); legitimate duplication of codes can exist (airlines); complications</a:t>
            </a:r>
            <a:r>
              <a:rPr lang="en-GB" baseline="0" dirty="0"/>
              <a:t> matching one-to-many/many-to-one codes (aircraft)</a:t>
            </a:r>
          </a:p>
          <a:p>
            <a:pPr marL="171450" indent="-171450">
              <a:buFontTx/>
              <a:buChar char="-"/>
            </a:pPr>
            <a:r>
              <a:rPr lang="en-GB" baseline="0" dirty="0"/>
              <a:t>Be aware if your study period spans a significant airport code change</a:t>
            </a:r>
            <a:endParaRPr lang="en-GB" dirty="0"/>
          </a:p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86373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Usage –</a:t>
            </a:r>
            <a:r>
              <a:rPr lang="en-GB" baseline="0" dirty="0"/>
              <a:t> example reveals that the number of flights on 23AUG13 varies because these datasets are intended for different purposes, or different areas are covered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547359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Data cleaning and preparation</a:t>
            </a:r>
          </a:p>
          <a:p>
            <a:pPr marL="171450" indent="-171450">
              <a:buFontTx/>
              <a:buChar char="-"/>
            </a:pPr>
            <a:r>
              <a:rPr lang="en-GB" dirty="0"/>
              <a:t>If interested in a subset of a fleet (e.g. Airbus 310-200 pax, IATA ‘312’), will be difficult if dataset uses ICAO coding (‘A310’) and you’re missing tail numbers</a:t>
            </a:r>
            <a:endParaRPr lang="en-GB" baseline="0" dirty="0"/>
          </a:p>
          <a:p>
            <a:pPr marL="171450" indent="-171450">
              <a:buFontTx/>
              <a:buChar char="-"/>
            </a:pPr>
            <a:r>
              <a:rPr lang="en-GB" dirty="0"/>
              <a:t>Does the dataset have both </a:t>
            </a:r>
            <a:r>
              <a:rPr lang="en-GB" dirty="0" err="1"/>
              <a:t>EuroAirport</a:t>
            </a:r>
            <a:r>
              <a:rPr lang="en-GB" dirty="0"/>
              <a:t> codes, in which case you’ll underestimate whatever you’re interested in (pax, cargo, movements)</a:t>
            </a:r>
          </a:p>
          <a:p>
            <a:pPr marL="0" indent="0">
              <a:buFontTx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92243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Data cleaning and preparation</a:t>
            </a:r>
          </a:p>
          <a:p>
            <a:pPr marL="171450" indent="-171450">
              <a:buFontTx/>
              <a:buChar char="-"/>
            </a:pPr>
            <a:r>
              <a:rPr lang="en-GB" dirty="0"/>
              <a:t>Watch out </a:t>
            </a:r>
            <a:r>
              <a:rPr lang="en-GB" baseline="0" dirty="0"/>
              <a:t>for time differences; operational traffic in UTC</a:t>
            </a:r>
          </a:p>
          <a:p>
            <a:pPr marL="171450" indent="-171450">
              <a:buFontTx/>
              <a:buChar char="-"/>
            </a:pPr>
            <a:r>
              <a:rPr lang="en-GB" baseline="0" dirty="0"/>
              <a:t>Watch out for time periods containing disruption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58431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Data cleaning and preparation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/>
              <a:t>Watch out for errors;</a:t>
            </a:r>
            <a:r>
              <a:rPr lang="en-GB" baseline="0" dirty="0"/>
              <a:t> range checks useful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aseline="0" dirty="0"/>
              <a:t>Example shows a miscoded aircraft based on its registration – on the rotation highlighted, the aircraft coding changes from a B753 (Medium wake turbulence category) to a B763 (Heavy wake turbulence category)</a:t>
            </a:r>
            <a:endParaRPr lang="en-GB" dirty="0"/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452797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Data cleaning and preparation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/>
              <a:t>Watch out for when matching schedule</a:t>
            </a:r>
            <a:r>
              <a:rPr lang="en-GB" baseline="0" dirty="0"/>
              <a:t> times to traffic data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aseline="0" dirty="0"/>
              <a:t>Example shows that 3 flights were scheduled but only 2 were flown on the day; when assigning the schedule to the 2 flown, which times should be used? What is the delay? You will have to decide your data cleaning rules.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834878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Data cleaning and preparation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/>
              <a:t>Watch out for non-passenger</a:t>
            </a:r>
            <a:r>
              <a:rPr lang="en-GB" baseline="0" dirty="0"/>
              <a:t> traffic; need to identify flights with no passengers, so as not to overestimate passenger capacity (for example)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aseline="0" dirty="0"/>
              <a:t>Example shows 2 flights between Heathrow and Cardiff; BA aircraft going to/returning from planned maintenance – this is not a BA passenger route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aseline="0" dirty="0"/>
              <a:t>Example shows circular flights (O/D is the same airport); various reasons for these, e.g. pilot training, test flights, tourist flights, etc.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999962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Data cleaning and preparation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/>
              <a:t>Watch out for errors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baseline="0" dirty="0"/>
              <a:t>Example shows incorrect coordinates in an official dataset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1404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Usage – be aware of what’s being reported (e.g. European</a:t>
            </a:r>
            <a:r>
              <a:rPr lang="en-GB" baseline="0" dirty="0"/>
              <a:t> Union</a:t>
            </a:r>
            <a:r>
              <a:rPr lang="en-GB" dirty="0"/>
              <a:t> compared</a:t>
            </a:r>
            <a:r>
              <a:rPr lang="en-GB" baseline="0" dirty="0"/>
              <a:t> with ECAC (European Civil Aviation Conference)</a:t>
            </a:r>
          </a:p>
          <a:p>
            <a:endParaRPr lang="en-GB" baseline="0" dirty="0"/>
          </a:p>
          <a:p>
            <a:r>
              <a:rPr lang="en-GB" baseline="0" dirty="0"/>
              <a:t>Graphic pre-dates UK exit from the EU (i.e. EU-28)</a:t>
            </a:r>
          </a:p>
          <a:p>
            <a:endParaRPr lang="en-GB" baseline="0" dirty="0"/>
          </a:p>
          <a:p>
            <a:r>
              <a:rPr lang="en-GB" baseline="0" dirty="0"/>
              <a:t>(EFTA = European Free Trade Association; Iceland, Liechtenstein, Norway, Switzerland)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6440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Examples of some of the key data sources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05515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Traffic data</a:t>
            </a:r>
          </a:p>
          <a:p>
            <a:pPr marL="171450" indent="-171450">
              <a:buFontTx/>
              <a:buChar char="-"/>
            </a:pPr>
            <a:r>
              <a:rPr lang="en-GB" dirty="0"/>
              <a:t>Flights flown rather</a:t>
            </a:r>
            <a:r>
              <a:rPr lang="en-GB" baseline="0" dirty="0"/>
              <a:t> than the schedule</a:t>
            </a:r>
          </a:p>
          <a:p>
            <a:pPr marL="171450" indent="-171450">
              <a:buFontTx/>
              <a:buChar char="-"/>
            </a:pPr>
            <a:r>
              <a:rPr lang="en-GB" baseline="0" dirty="0"/>
              <a:t>Interested in commercial passenger flights (IFR), i.e. fare-paying </a:t>
            </a:r>
            <a:r>
              <a:rPr lang="en-GB" baseline="0" dirty="0" err="1"/>
              <a:t>pax</a:t>
            </a:r>
            <a:r>
              <a:rPr lang="en-GB" baseline="0" dirty="0"/>
              <a:t> </a:t>
            </a:r>
            <a:r>
              <a:rPr lang="en-GB" baseline="0" dirty="0" err="1"/>
              <a:t>onboard</a:t>
            </a:r>
            <a:endParaRPr lang="en-GB" baseline="0" dirty="0"/>
          </a:p>
          <a:p>
            <a:pPr marL="171450" indent="-171450">
              <a:buFontTx/>
              <a:buChar char="-"/>
            </a:pPr>
            <a:r>
              <a:rPr lang="en-GB" baseline="0" dirty="0"/>
              <a:t>Level of detail required? Aggregate data or detailed data per flight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9868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Traffic data</a:t>
            </a:r>
          </a:p>
          <a:p>
            <a:pPr marL="171450" indent="-171450">
              <a:buFontTx/>
              <a:buChar char="-"/>
            </a:pPr>
            <a:r>
              <a:rPr lang="en-GB" dirty="0"/>
              <a:t>Example</a:t>
            </a:r>
            <a:r>
              <a:rPr lang="en-GB" baseline="0" dirty="0"/>
              <a:t> of ICAO Data+ summaries</a:t>
            </a:r>
          </a:p>
          <a:p>
            <a:pPr marL="171450" indent="-171450">
              <a:buFontTx/>
              <a:buChar char="-"/>
            </a:pPr>
            <a:r>
              <a:rPr lang="en-GB" baseline="0" dirty="0"/>
              <a:t>Example of a nice clean dataset – full data each year and each month; can usually find similar data in airline annual reporting (though maybe not aircraft hours)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261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0489" y="3886200"/>
            <a:ext cx="6311900" cy="1752600"/>
          </a:xfrm>
        </p:spPr>
        <p:txBody>
          <a:bodyPr/>
          <a:lstStyle>
            <a:lvl1pPr marL="0" indent="0" algn="l">
              <a:buNone/>
              <a:defRPr b="0" i="0">
                <a:solidFill>
                  <a:schemeClr val="bg1"/>
                </a:solidFill>
                <a:latin typeface="Calibri"/>
                <a:cs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80489" y="2713038"/>
            <a:ext cx="6311900" cy="1143000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987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399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7710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2341792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433029"/>
            <a:ext cx="7772400" cy="1500187"/>
          </a:xfrm>
        </p:spPr>
        <p:txBody>
          <a:bodyPr anchor="b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dirty="0"/>
              <a:t>Engage</a:t>
            </a:r>
          </a:p>
          <a:p>
            <a:pPr lvl="0"/>
            <a:r>
              <a:rPr lang="fr-CH" dirty="0" err="1"/>
              <a:t>Title</a:t>
            </a:r>
            <a:r>
              <a:rPr lang="fr-CH" dirty="0"/>
              <a:t> of the </a:t>
            </a:r>
            <a:r>
              <a:rPr lang="fr-CH" dirty="0" err="1"/>
              <a:t>presentation</a:t>
            </a:r>
            <a:endParaRPr lang="fr-CH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722313" y="3063148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dirty="0" err="1"/>
              <a:t>Thank</a:t>
            </a:r>
            <a:r>
              <a:rPr lang="fr-CH" dirty="0"/>
              <a:t> </a:t>
            </a:r>
            <a:r>
              <a:rPr lang="fr-CH" dirty="0" err="1"/>
              <a:t>you</a:t>
            </a:r>
            <a:endParaRPr lang="fr-CH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22313" y="3063148"/>
            <a:ext cx="7772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1472617" y="4715735"/>
            <a:ext cx="2841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This network has received funding from the SESAR Joint Undertaking under the European Union’s Horizon 2020 research and innovation </a:t>
            </a:r>
            <a:r>
              <a:rPr lang="en-US" sz="700" dirty="0" err="1">
                <a:solidFill>
                  <a:schemeClr val="bg1"/>
                </a:solidFill>
              </a:rPr>
              <a:t>programme</a:t>
            </a:r>
            <a:r>
              <a:rPr lang="en-US" sz="700" dirty="0">
                <a:solidFill>
                  <a:schemeClr val="bg1"/>
                </a:solidFill>
              </a:rPr>
              <a:t> under grant agreement No 783287.</a:t>
            </a:r>
          </a:p>
        </p:txBody>
      </p:sp>
      <p:pic>
        <p:nvPicPr>
          <p:cNvPr id="1027" name="Picture 3" descr="EU logo low res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00" y="4715735"/>
            <a:ext cx="5715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2273301" y="6342577"/>
            <a:ext cx="6870700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/>
              <a:t>The opinions expressed herein reflect the author’s view only. </a:t>
            </a:r>
          </a:p>
          <a:p>
            <a:r>
              <a:rPr lang="en-GB" sz="900" dirty="0"/>
              <a:t>Under no circumstances shall the SESAR Joint Undertaking be responsible for any use that may be made of the information contained herein.</a:t>
            </a:r>
          </a:p>
        </p:txBody>
      </p:sp>
    </p:spTree>
    <p:extLst>
      <p:ext uri="{BB962C8B-B14F-4D97-AF65-F5344CB8AC3E}">
        <p14:creationId xmlns:p14="http://schemas.microsoft.com/office/powerpoint/2010/main" val="3683235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522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029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3530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440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0372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87338"/>
            <a:ext cx="6629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362967" cy="4525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8137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594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logosesarju-pos.eps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668" y="300038"/>
            <a:ext cx="1153136" cy="612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536627"/>
            <a:ext cx="9144000" cy="321373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556407"/>
            <a:ext cx="3896435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[Insert name of the presentation]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701" y="380710"/>
            <a:ext cx="914967" cy="45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382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200" b="1" i="0" kern="1200">
          <a:solidFill>
            <a:schemeClr val="tx2"/>
          </a:solidFill>
          <a:latin typeface="Calibri"/>
          <a:ea typeface="+mj-ea"/>
          <a:cs typeface="Calibri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Wingdings" charset="2"/>
        <a:buNone/>
        <a:defRPr sz="1800" b="0" i="0" kern="1200">
          <a:solidFill>
            <a:schemeClr val="tx1"/>
          </a:solidFill>
          <a:latin typeface="Calibri"/>
          <a:ea typeface="+mn-ea"/>
          <a:cs typeface="Calibri"/>
        </a:defRPr>
      </a:lvl1pPr>
      <a:lvl2pPr marL="742950" indent="-28575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engagektn.com/" TargetMode="External"/><Relationship Id="rId2" Type="http://schemas.openxmlformats.org/officeDocument/2006/relationships/hyperlink" Target="https://engagekt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13" Type="http://schemas.openxmlformats.org/officeDocument/2006/relationships/image" Target="../media/image18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jp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engagektn.com/" TargetMode="External"/><Relationship Id="rId2" Type="http://schemas.openxmlformats.org/officeDocument/2006/relationships/hyperlink" Target="https://engagektn.com/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080489" y="3886200"/>
            <a:ext cx="6311900" cy="74506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Graham Tanner</a:t>
            </a:r>
          </a:p>
          <a:p>
            <a:pPr>
              <a:lnSpc>
                <a:spcPct val="80000"/>
              </a:lnSpc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80489" y="2713038"/>
            <a:ext cx="6879604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Introduction to ATM</a:t>
            </a:r>
            <a:br>
              <a:rPr lang="en-US" dirty="0"/>
            </a:br>
            <a:r>
              <a:rPr lang="en-GB" dirty="0"/>
              <a:t>Essential data sources in aviation and ATM</a:t>
            </a:r>
            <a:endParaRPr lang="en-US" dirty="0"/>
          </a:p>
        </p:txBody>
      </p:sp>
      <p:sp>
        <p:nvSpPr>
          <p:cNvPr id="5" name="Subtitle 1"/>
          <p:cNvSpPr txBox="1">
            <a:spLocks/>
          </p:cNvSpPr>
          <p:nvPr/>
        </p:nvSpPr>
        <p:spPr>
          <a:xfrm>
            <a:off x="1080489" y="4631267"/>
            <a:ext cx="5154056" cy="1195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alibri"/>
                <a:cs typeface="Calibri"/>
              </a:rPr>
              <a:t>Introductory lecture provided by the Engage KTN</a:t>
            </a:r>
          </a:p>
          <a:p>
            <a:r>
              <a:rPr lang="en-GB" sz="900" dirty="0">
                <a:latin typeface="Calibri"/>
                <a:cs typeface="Calibri"/>
              </a:rPr>
              <a:t>Non-commercial use only. These lecture slides are provided for not-for-profit, educational use only. </a:t>
            </a:r>
          </a:p>
          <a:p>
            <a:r>
              <a:rPr lang="en-GB" sz="900" dirty="0">
                <a:latin typeface="Calibri"/>
                <a:cs typeface="Calibri"/>
              </a:rPr>
              <a:t>The content may not be adapted or changed, and the source must be recognised.</a:t>
            </a:r>
          </a:p>
          <a:p>
            <a:endParaRPr lang="en-GB" sz="900" dirty="0">
              <a:latin typeface="Calibri"/>
              <a:cs typeface="Calibri"/>
            </a:endParaRPr>
          </a:p>
          <a:p>
            <a:r>
              <a:rPr lang="en-GB" sz="1100" b="1" dirty="0">
                <a:latin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engagektn.com</a:t>
            </a:r>
            <a:r>
              <a:rPr lang="en-GB" sz="1100" b="1" dirty="0">
                <a:latin typeface="Calibri"/>
                <a:cs typeface="Calibri"/>
              </a:rPr>
              <a:t>  /  </a:t>
            </a:r>
            <a:r>
              <a:rPr lang="en-GB" sz="1100" b="1" dirty="0"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wikiengagektn.com</a:t>
            </a:r>
            <a:endParaRPr lang="en-GB" sz="1050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38167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3E20DBF-88D6-4B58-99D9-DC086803BE21}"/>
              </a:ext>
            </a:extLst>
          </p:cNvPr>
          <p:cNvSpPr/>
          <p:nvPr/>
        </p:nvSpPr>
        <p:spPr>
          <a:xfrm>
            <a:off x="115964" y="858838"/>
            <a:ext cx="8912073" cy="1753759"/>
          </a:xfrm>
          <a:prstGeom prst="roundRect">
            <a:avLst/>
          </a:prstGeom>
          <a:noFill/>
          <a:ln w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Key data sources (global, regional, national)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3795895-E9C3-4546-A109-6AB348FC0F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5544" y="1148496"/>
            <a:ext cx="1815550" cy="119718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D9E017ED-AB48-46FE-8838-7267C8DDF1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63113" y="1349820"/>
            <a:ext cx="2287292" cy="79453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6F78E98-CFD4-41E5-8014-2523F65D816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9354" y="2991724"/>
            <a:ext cx="3582902" cy="117902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2ACFC9E-6697-4CCB-9ED9-6BD472E82A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47210" y="4744383"/>
            <a:ext cx="1649581" cy="108872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08C427C-6F4B-4BC0-84F5-ED5AA6942E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2783" y="2813705"/>
            <a:ext cx="1477733" cy="149825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7D71DE9-5B9C-42D0-92C0-47210083E0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6942" y="4671833"/>
            <a:ext cx="1231790" cy="149307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1736B90-ECC4-4A88-8941-C798770EE7B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7838" y="4624561"/>
            <a:ext cx="1605196" cy="160519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B6558C3-2FB1-4DFA-9731-E15D2F38FCF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578" y="1059946"/>
            <a:ext cx="1704708" cy="1374280"/>
          </a:xfrm>
          <a:prstGeom prst="rect">
            <a:avLst/>
          </a:prstGeom>
        </p:spPr>
      </p:pic>
      <p:sp>
        <p:nvSpPr>
          <p:cNvPr id="34" name="Segnaposto contenuto 2">
            <a:extLst>
              <a:ext uri="{FF2B5EF4-FFF2-40B4-BE49-F238E27FC236}">
                <a16:creationId xmlns:a16="http://schemas.microsoft.com/office/drawing/2014/main" id="{52AED866-F611-4E23-ABAC-04EBB1141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4473" y="5833107"/>
            <a:ext cx="4715055" cy="602740"/>
          </a:xfrm>
        </p:spPr>
        <p:txBody>
          <a:bodyPr>
            <a:normAutofit/>
          </a:bodyPr>
          <a:lstStyle/>
          <a:p>
            <a:pPr algn="ctr"/>
            <a:r>
              <a:rPr lang="en-GB" sz="1900" b="1" i="1" dirty="0">
                <a:latin typeface="+mn-lt"/>
              </a:rPr>
              <a:t>Other sources are available too…</a:t>
            </a:r>
            <a:endParaRPr lang="en-GB" sz="1900" i="1" u="sng" dirty="0">
              <a:latin typeface="+mn-lt"/>
            </a:endParaRPr>
          </a:p>
          <a:p>
            <a:pPr algn="ctr"/>
            <a:endParaRPr lang="en-GB" dirty="0"/>
          </a:p>
          <a:p>
            <a:pPr marL="342900" indent="-342900" algn="ctr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3C70A272-4947-4812-A741-24A1A229181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96077" y="2827573"/>
            <a:ext cx="1234592" cy="1535833"/>
          </a:xfrm>
          <a:prstGeom prst="rect">
            <a:avLst/>
          </a:prstGeom>
        </p:spPr>
      </p:pic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82770B5-EA81-48C6-BB7B-01A8C33EFA32}"/>
              </a:ext>
            </a:extLst>
          </p:cNvPr>
          <p:cNvSpPr/>
          <p:nvPr/>
        </p:nvSpPr>
        <p:spPr>
          <a:xfrm>
            <a:off x="118402" y="2700166"/>
            <a:ext cx="8912073" cy="1753759"/>
          </a:xfrm>
          <a:prstGeom prst="roundRect">
            <a:avLst/>
          </a:prstGeom>
          <a:noFill/>
          <a:ln w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B3B6446D-F3E8-4263-8E98-D0C74721E1F8}"/>
              </a:ext>
            </a:extLst>
          </p:cNvPr>
          <p:cNvSpPr/>
          <p:nvPr/>
        </p:nvSpPr>
        <p:spPr>
          <a:xfrm>
            <a:off x="118402" y="4541493"/>
            <a:ext cx="8912073" cy="1753759"/>
          </a:xfrm>
          <a:prstGeom prst="roundRect">
            <a:avLst/>
          </a:prstGeom>
          <a:noFill/>
          <a:ln w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ACA20460-3008-4E35-8BAB-22B4AE0A31CD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2874" t="18081" r="12874" b="21848"/>
          <a:stretch/>
        </p:blipFill>
        <p:spPr>
          <a:xfrm>
            <a:off x="4888589" y="1110619"/>
            <a:ext cx="1573440" cy="127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0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4" grpId="0" build="p"/>
      <p:bldP spid="40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Traffic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4264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 – introduction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What do we mean?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Flights, flown rather than scheduled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Instrument flight rules (IFR)</a:t>
            </a:r>
            <a:r>
              <a:rPr lang="en-GB" sz="1900" dirty="0">
                <a:latin typeface="+mn-lt"/>
              </a:rPr>
              <a:t>,</a:t>
            </a:r>
            <a:br>
              <a:rPr lang="en-GB" sz="1900" dirty="0">
                <a:latin typeface="+mn-lt"/>
              </a:rPr>
            </a:br>
            <a:r>
              <a:rPr lang="en-GB" sz="1900" dirty="0">
                <a:latin typeface="+mn-lt"/>
              </a:rPr>
              <a:t>commercial</a:t>
            </a:r>
          </a:p>
          <a:p>
            <a:pPr marL="342900" indent="-342900">
              <a:buFont typeface="Arial" charset="0"/>
              <a:buChar char="•"/>
            </a:pPr>
            <a:endParaRPr lang="en-GB" sz="1900" b="1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Data granularity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Aggregated overview, coarse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Individual flights with tail number</a:t>
            </a:r>
            <a:endParaRPr lang="en-GB" sz="1900" u="sng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7" name="Rounded Rectangle 13">
            <a:extLst>
              <a:ext uri="{FF2B5EF4-FFF2-40B4-BE49-F238E27FC236}">
                <a16:creationId xmlns:a16="http://schemas.microsoft.com/office/drawing/2014/main" id="{E6EC1BE0-70B0-4262-803D-5BA4E48FB7AB}"/>
              </a:ext>
            </a:extLst>
          </p:cNvPr>
          <p:cNvSpPr/>
          <p:nvPr/>
        </p:nvSpPr>
        <p:spPr bwMode="auto">
          <a:xfrm>
            <a:off x="5355093" y="1258109"/>
            <a:ext cx="3168352" cy="748555"/>
          </a:xfrm>
          <a:prstGeom prst="roundRect">
            <a:avLst/>
          </a:prstGeom>
          <a:gradFill flip="none" rotWithShape="1">
            <a:gsLst>
              <a:gs pos="0">
                <a:srgbClr val="3C87D9"/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GB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cs typeface="Times New Roman" pitchFamily="18" charset="0"/>
              </a:rPr>
              <a:t>Month (SEP10) / ECAC</a:t>
            </a:r>
          </a:p>
          <a:p>
            <a:pPr marL="0" lvl="1" algn="ctr">
              <a:buNone/>
            </a:pPr>
            <a:r>
              <a:rPr lang="en-GB" sz="1600" dirty="0">
                <a:solidFill>
                  <a:schemeClr val="bg1"/>
                </a:solidFill>
              </a:rPr>
              <a:t>894 140 flights</a:t>
            </a:r>
          </a:p>
        </p:txBody>
      </p:sp>
      <p:sp>
        <p:nvSpPr>
          <p:cNvPr id="8" name="Rounded Rectangle 14">
            <a:extLst>
              <a:ext uri="{FF2B5EF4-FFF2-40B4-BE49-F238E27FC236}">
                <a16:creationId xmlns:a16="http://schemas.microsoft.com/office/drawing/2014/main" id="{8A47A5FC-398E-42B3-B3B3-CC3E723829CA}"/>
              </a:ext>
            </a:extLst>
          </p:cNvPr>
          <p:cNvSpPr/>
          <p:nvPr/>
        </p:nvSpPr>
        <p:spPr bwMode="auto">
          <a:xfrm>
            <a:off x="5355093" y="2157179"/>
            <a:ext cx="3168352" cy="748555"/>
          </a:xfrm>
          <a:prstGeom prst="roundRect">
            <a:avLst/>
          </a:prstGeom>
          <a:gradFill flip="none" rotWithShape="1">
            <a:gsLst>
              <a:gs pos="0">
                <a:srgbClr val="3C87D9"/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buNone/>
            </a:pPr>
            <a:r>
              <a:rPr kumimoji="0" lang="en-GB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cs typeface="Times New Roman" pitchFamily="18" charset="0"/>
              </a:rPr>
              <a:t>Day (10SEP10) / ECAC</a:t>
            </a:r>
          </a:p>
          <a:p>
            <a:pPr marL="0" lvl="1" algn="ctr">
              <a:buNone/>
            </a:pPr>
            <a:r>
              <a:rPr lang="en-GB" sz="1600" dirty="0">
                <a:solidFill>
                  <a:schemeClr val="bg1"/>
                </a:solidFill>
              </a:rPr>
              <a:t>32 231 flights</a:t>
            </a:r>
          </a:p>
        </p:txBody>
      </p:sp>
      <p:sp>
        <p:nvSpPr>
          <p:cNvPr id="9" name="Rounded Rectangle 15">
            <a:extLst>
              <a:ext uri="{FF2B5EF4-FFF2-40B4-BE49-F238E27FC236}">
                <a16:creationId xmlns:a16="http://schemas.microsoft.com/office/drawing/2014/main" id="{FF2991EE-D92B-4E2B-91AA-AC6B9551A477}"/>
              </a:ext>
            </a:extLst>
          </p:cNvPr>
          <p:cNvSpPr/>
          <p:nvPr/>
        </p:nvSpPr>
        <p:spPr bwMode="auto">
          <a:xfrm>
            <a:off x="5355093" y="3056249"/>
            <a:ext cx="3168352" cy="748555"/>
          </a:xfrm>
          <a:prstGeom prst="roundRect">
            <a:avLst/>
          </a:prstGeom>
          <a:gradFill flip="none" rotWithShape="1">
            <a:gsLst>
              <a:gs pos="0">
                <a:srgbClr val="3C87D9"/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buNone/>
            </a:pPr>
            <a:r>
              <a:rPr kumimoji="0" lang="en-GB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cs typeface="Times New Roman" pitchFamily="18" charset="0"/>
              </a:rPr>
              <a:t>Day (10SEP10) / LHR</a:t>
            </a:r>
          </a:p>
          <a:p>
            <a:pPr marL="0" lvl="1" algn="ctr">
              <a:buNone/>
            </a:pPr>
            <a:r>
              <a:rPr lang="en-GB" sz="1600" dirty="0">
                <a:solidFill>
                  <a:schemeClr val="bg1"/>
                </a:solidFill>
              </a:rPr>
              <a:t>684 departures</a:t>
            </a:r>
          </a:p>
        </p:txBody>
      </p:sp>
      <p:sp>
        <p:nvSpPr>
          <p:cNvPr id="10" name="Rounded Rectangle 16">
            <a:extLst>
              <a:ext uri="{FF2B5EF4-FFF2-40B4-BE49-F238E27FC236}">
                <a16:creationId xmlns:a16="http://schemas.microsoft.com/office/drawing/2014/main" id="{AF295C2D-DB9F-4A8E-B0A9-4D58D525353D}"/>
              </a:ext>
            </a:extLst>
          </p:cNvPr>
          <p:cNvSpPr/>
          <p:nvPr/>
        </p:nvSpPr>
        <p:spPr bwMode="auto">
          <a:xfrm>
            <a:off x="5355093" y="3955319"/>
            <a:ext cx="3168352" cy="748555"/>
          </a:xfrm>
          <a:prstGeom prst="roundRect">
            <a:avLst/>
          </a:prstGeom>
          <a:gradFill flip="none" rotWithShape="1">
            <a:gsLst>
              <a:gs pos="0">
                <a:srgbClr val="3C87D9"/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2500"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GB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cs typeface="Times New Roman" pitchFamily="18" charset="0"/>
              </a:rPr>
              <a:t>Day (10SEP10) / LHR-FRA</a:t>
            </a:r>
          </a:p>
          <a:p>
            <a:pPr marL="0" lvl="1" algn="ctr">
              <a:buNone/>
            </a:pPr>
            <a:r>
              <a:rPr lang="en-GB" sz="1600" dirty="0">
                <a:solidFill>
                  <a:schemeClr val="bg1"/>
                </a:solidFill>
              </a:rPr>
              <a:t>17 departures (BA+LH)</a:t>
            </a:r>
          </a:p>
        </p:txBody>
      </p:sp>
      <p:sp>
        <p:nvSpPr>
          <p:cNvPr id="11" name="Rounded Rectangle 17">
            <a:extLst>
              <a:ext uri="{FF2B5EF4-FFF2-40B4-BE49-F238E27FC236}">
                <a16:creationId xmlns:a16="http://schemas.microsoft.com/office/drawing/2014/main" id="{EAE16123-67F1-4DFE-A5C7-C4624FA3C699}"/>
              </a:ext>
            </a:extLst>
          </p:cNvPr>
          <p:cNvSpPr/>
          <p:nvPr/>
        </p:nvSpPr>
        <p:spPr bwMode="auto">
          <a:xfrm>
            <a:off x="5355093" y="4854389"/>
            <a:ext cx="3168352" cy="1400747"/>
          </a:xfrm>
          <a:prstGeom prst="roundRect">
            <a:avLst/>
          </a:prstGeom>
          <a:gradFill flip="none" rotWithShape="1">
            <a:gsLst>
              <a:gs pos="0">
                <a:srgbClr val="3C87D9"/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2500"/>
          </a:bodyPr>
          <a:lstStyle/>
          <a:p>
            <a:pPr algn="ctr">
              <a:buNone/>
            </a:pPr>
            <a:r>
              <a:rPr kumimoji="0" lang="en-GB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cs typeface="Times New Roman" pitchFamily="18" charset="0"/>
              </a:rPr>
              <a:t>Day (10SEP10) / LHR-FRA</a:t>
            </a:r>
          </a:p>
          <a:p>
            <a:pPr marL="0" lvl="1" algn="ctr">
              <a:buNone/>
            </a:pPr>
            <a:r>
              <a:rPr lang="en-GB" sz="1600" dirty="0">
                <a:solidFill>
                  <a:schemeClr val="bg1"/>
                </a:solidFill>
              </a:rPr>
              <a:t>BA904 1040 (scheduled dep.)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1046 (actual dep.)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A319 (G-EUPM) 131 seats …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0A2730-32BB-4020-BECE-7247CC712101}"/>
              </a:ext>
            </a:extLst>
          </p:cNvPr>
          <p:cNvSpPr txBox="1"/>
          <p:nvPr/>
        </p:nvSpPr>
        <p:spPr>
          <a:xfrm>
            <a:off x="1973766" y="5257800"/>
            <a:ext cx="1699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Examples follow</a:t>
            </a:r>
          </a:p>
        </p:txBody>
      </p:sp>
    </p:spTree>
    <p:extLst>
      <p:ext uri="{BB962C8B-B14F-4D97-AF65-F5344CB8AC3E}">
        <p14:creationId xmlns:p14="http://schemas.microsoft.com/office/powerpoint/2010/main" val="427034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Summary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ICAO Data+</a:t>
            </a:r>
            <a:r>
              <a:rPr lang="en-GB" sz="1900" dirty="0"/>
              <a:t> summaries based on air transport statistic data collected by ICAO Member States from airlines &amp; airports</a:t>
            </a:r>
          </a:p>
          <a:p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0" y="1994833"/>
            <a:ext cx="12455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</a:rPr>
              <a:t>Subscription</a:t>
            </a:r>
          </a:p>
          <a:p>
            <a:pPr algn="ctr"/>
            <a:r>
              <a:rPr lang="en-GB" sz="1600" b="1" dirty="0">
                <a:solidFill>
                  <a:srgbClr val="FF0000"/>
                </a:solidFill>
              </a:rPr>
              <a:t>required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290F644-4447-4BB2-8CD2-8D17A39E96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721" y="4001539"/>
            <a:ext cx="8820000" cy="25125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D9DD17-0355-41B4-9C10-DB0DE26B49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21" y="2664539"/>
            <a:ext cx="8820000" cy="1085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130C78-8125-44E6-8E7B-F78377A97BD7}"/>
              </a:ext>
            </a:extLst>
          </p:cNvPr>
          <p:cNvSpPr txBox="1"/>
          <p:nvPr/>
        </p:nvSpPr>
        <p:spPr>
          <a:xfrm>
            <a:off x="82551" y="3714051"/>
            <a:ext cx="2494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ICAO Data+: ‘Air Carrier Traffic’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4D840E5-524B-42A0-A40C-BD1163150B55}"/>
              </a:ext>
            </a:extLst>
          </p:cNvPr>
          <p:cNvSpPr/>
          <p:nvPr/>
        </p:nvSpPr>
        <p:spPr>
          <a:xfrm>
            <a:off x="5552075" y="3385958"/>
            <a:ext cx="540951" cy="176652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0199889-667B-4B20-9D3A-999F237243B8}"/>
              </a:ext>
            </a:extLst>
          </p:cNvPr>
          <p:cNvSpPr/>
          <p:nvPr/>
        </p:nvSpPr>
        <p:spPr>
          <a:xfrm>
            <a:off x="6132683" y="3385958"/>
            <a:ext cx="607114" cy="176652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FA37363-0CCF-4F3A-8DFE-777300E99B54}"/>
              </a:ext>
            </a:extLst>
          </p:cNvPr>
          <p:cNvSpPr/>
          <p:nvPr/>
        </p:nvSpPr>
        <p:spPr>
          <a:xfrm>
            <a:off x="6779454" y="3385958"/>
            <a:ext cx="540951" cy="176652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7AB3B3F-C91D-4B98-8ABE-A726E46ACCB3}"/>
              </a:ext>
            </a:extLst>
          </p:cNvPr>
          <p:cNvSpPr/>
          <p:nvPr/>
        </p:nvSpPr>
        <p:spPr>
          <a:xfrm>
            <a:off x="7345944" y="3385958"/>
            <a:ext cx="807828" cy="176652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12F018F-E2CC-42FB-93CE-434AA87FE133}"/>
              </a:ext>
            </a:extLst>
          </p:cNvPr>
          <p:cNvSpPr/>
          <p:nvPr/>
        </p:nvSpPr>
        <p:spPr>
          <a:xfrm>
            <a:off x="8198832" y="3385958"/>
            <a:ext cx="807828" cy="176652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8551AF-C77D-467B-8EBC-D2CE0B4E1E8F}"/>
              </a:ext>
            </a:extLst>
          </p:cNvPr>
          <p:cNvSpPr/>
          <p:nvPr/>
        </p:nvSpPr>
        <p:spPr>
          <a:xfrm>
            <a:off x="5552074" y="4382631"/>
            <a:ext cx="540951" cy="208507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F0398F2-3B81-44EE-8138-144A46A560A0}"/>
              </a:ext>
            </a:extLst>
          </p:cNvPr>
          <p:cNvSpPr/>
          <p:nvPr/>
        </p:nvSpPr>
        <p:spPr>
          <a:xfrm>
            <a:off x="6119303" y="4382631"/>
            <a:ext cx="620494" cy="208507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4643C46-0335-4263-858D-C2816446CB25}"/>
              </a:ext>
            </a:extLst>
          </p:cNvPr>
          <p:cNvSpPr/>
          <p:nvPr/>
        </p:nvSpPr>
        <p:spPr>
          <a:xfrm>
            <a:off x="6774994" y="4382631"/>
            <a:ext cx="527572" cy="208507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B3ADA3A-E2BC-4733-9C0C-C3E28A49A66C}"/>
              </a:ext>
            </a:extLst>
          </p:cNvPr>
          <p:cNvSpPr/>
          <p:nvPr/>
        </p:nvSpPr>
        <p:spPr>
          <a:xfrm>
            <a:off x="7324864" y="4382631"/>
            <a:ext cx="828907" cy="208507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64020BE-4218-47DA-A5B0-62646A001186}"/>
              </a:ext>
            </a:extLst>
          </p:cNvPr>
          <p:cNvSpPr/>
          <p:nvPr/>
        </p:nvSpPr>
        <p:spPr>
          <a:xfrm>
            <a:off x="8173840" y="4382631"/>
            <a:ext cx="828907" cy="208507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74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Summary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ACI EUROPE</a:t>
            </a:r>
            <a:r>
              <a:rPr lang="en-GB" sz="1900" dirty="0"/>
              <a:t> summaries based on statistic data collected from airport members, e.g. Airport Traffic Report</a:t>
            </a:r>
            <a:br>
              <a:rPr lang="en-GB" sz="1900" dirty="0"/>
            </a:br>
            <a:r>
              <a:rPr lang="en-GB" sz="1900" dirty="0"/>
              <a:t>(monthly/annual movements [arr. + dep. = 2] as well as </a:t>
            </a:r>
            <a:r>
              <a:rPr lang="en-GB" sz="1900" dirty="0" err="1"/>
              <a:t>pax</a:t>
            </a:r>
            <a:r>
              <a:rPr lang="en-GB" sz="1900" dirty="0"/>
              <a:t>/freight)</a:t>
            </a:r>
          </a:p>
          <a:p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1155847" y="3275565"/>
            <a:ext cx="10198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00CC00"/>
                </a:solidFill>
              </a:rPr>
              <a:t>Published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309" y="3262692"/>
            <a:ext cx="48006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96BF3A4-1C41-4B6C-B576-84E1A8E2DC73}"/>
              </a:ext>
            </a:extLst>
          </p:cNvPr>
          <p:cNvSpPr txBox="1"/>
          <p:nvPr/>
        </p:nvSpPr>
        <p:spPr>
          <a:xfrm>
            <a:off x="5514339" y="5868597"/>
            <a:ext cx="27933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ACI EUROPE: Airport Traffic Report</a:t>
            </a:r>
          </a:p>
        </p:txBody>
      </p:sp>
    </p:spTree>
    <p:extLst>
      <p:ext uri="{BB962C8B-B14F-4D97-AF65-F5344CB8AC3E}">
        <p14:creationId xmlns:p14="http://schemas.microsoft.com/office/powerpoint/2010/main" val="53394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Route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Eurostat</a:t>
            </a:r>
            <a:r>
              <a:rPr lang="en-GB" sz="1900" dirty="0"/>
              <a:t> offer a selection of datasets collected by EU Member States – high level summaries down to the number of flights per route, e.g. main airports within the EU</a:t>
            </a: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15</a:t>
            </a:fld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068" y="2951192"/>
            <a:ext cx="7685087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281908" y="2408115"/>
            <a:ext cx="10198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00CC00"/>
                </a:solidFill>
              </a:rPr>
              <a:t>Published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FAB277-3294-4782-9FFC-33ABF0D5396C}"/>
              </a:ext>
            </a:extLst>
          </p:cNvPr>
          <p:cNvSpPr txBox="1"/>
          <p:nvPr/>
        </p:nvSpPr>
        <p:spPr>
          <a:xfrm>
            <a:off x="6432787" y="6248630"/>
            <a:ext cx="22803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Eurostat: ‘</a:t>
            </a:r>
            <a:r>
              <a:rPr lang="en-GB" sz="1400" dirty="0" err="1"/>
              <a:t>avia_par_de</a:t>
            </a:r>
            <a:r>
              <a:rPr lang="en-GB" sz="1400" dirty="0"/>
              <a:t>’ table</a:t>
            </a:r>
          </a:p>
        </p:txBody>
      </p:sp>
    </p:spTree>
    <p:extLst>
      <p:ext uri="{BB962C8B-B14F-4D97-AF65-F5344CB8AC3E}">
        <p14:creationId xmlns:p14="http://schemas.microsoft.com/office/powerpoint/2010/main" val="39983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Route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Eurostat</a:t>
            </a:r>
            <a:r>
              <a:rPr lang="en-GB" sz="1900" dirty="0"/>
              <a:t> offer a selection of datasets collected by EU Member States – high level summaries down to the number of flights per route, e.g. main airports </a:t>
            </a:r>
            <a:r>
              <a:rPr lang="en-GB" sz="1900" i="1" dirty="0"/>
              <a:t>outside</a:t>
            </a:r>
            <a:r>
              <a:rPr lang="en-GB" sz="1900" dirty="0"/>
              <a:t> the EU</a:t>
            </a:r>
            <a:endParaRPr lang="en-GB" sz="2000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281908" y="2408115"/>
            <a:ext cx="10198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00CC00"/>
                </a:solidFill>
              </a:rPr>
              <a:t>Published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626" y="2837834"/>
            <a:ext cx="7140083" cy="3656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58263" y="2640354"/>
            <a:ext cx="30412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Dataset downloaded in SEP19 - 4 month time lag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566568" y="3010670"/>
            <a:ext cx="1165728" cy="348398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8292791" y="3010670"/>
            <a:ext cx="582864" cy="348398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161B5E-0EEA-4583-95AF-010FA7DA5181}"/>
              </a:ext>
            </a:extLst>
          </p:cNvPr>
          <p:cNvSpPr txBox="1"/>
          <p:nvPr/>
        </p:nvSpPr>
        <p:spPr>
          <a:xfrm>
            <a:off x="117149" y="5913257"/>
            <a:ext cx="1639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Eurostat:</a:t>
            </a:r>
          </a:p>
          <a:p>
            <a:r>
              <a:rPr lang="en-GB" sz="1400" dirty="0"/>
              <a:t>‘</a:t>
            </a:r>
            <a:r>
              <a:rPr lang="en-GB" sz="1400" dirty="0" err="1"/>
              <a:t>avia_paexac</a:t>
            </a:r>
            <a:r>
              <a:rPr lang="en-GB" sz="1400" dirty="0"/>
              <a:t>’ table</a:t>
            </a:r>
          </a:p>
        </p:txBody>
      </p:sp>
    </p:spTree>
    <p:extLst>
      <p:ext uri="{BB962C8B-B14F-4D97-AF65-F5344CB8AC3E}">
        <p14:creationId xmlns:p14="http://schemas.microsoft.com/office/powerpoint/2010/main" val="174050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Route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EUROCONTROL</a:t>
            </a:r>
            <a:r>
              <a:rPr lang="en-GB" sz="1900" dirty="0"/>
              <a:t> units produce a vast amount of traffic data, though access varies; agreements sometimes required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CODA (Central Office for Delay Analysis) database</a:t>
            </a:r>
            <a:r>
              <a:rPr lang="en-GB" sz="1900" dirty="0"/>
              <a:t> – supports flight delay analysis, but useful for other purposes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17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131747" y="2394744"/>
            <a:ext cx="12068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C000"/>
                </a:solidFill>
              </a:rPr>
              <a:t>Registration</a:t>
            </a:r>
          </a:p>
          <a:p>
            <a:pPr algn="ctr"/>
            <a:r>
              <a:rPr lang="en-GB" sz="1600" b="1" dirty="0">
                <a:solidFill>
                  <a:srgbClr val="FFC000"/>
                </a:solidFill>
              </a:rPr>
              <a:t>required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6BA8E7D6-1EA8-4A8E-8B24-477C58867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3277823"/>
            <a:ext cx="8763000" cy="3124200"/>
          </a:xfrm>
          <a:prstGeom prst="rect">
            <a:avLst/>
          </a:prstGeom>
          <a:noFill/>
          <a:ln>
            <a:noFill/>
          </a:ln>
          <a:effectLst>
            <a:outerShdw blurRad="88900" dist="101600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87165" y="6316957"/>
            <a:ext cx="17636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TTF: Total Operated Flights</a:t>
            </a:r>
          </a:p>
        </p:txBody>
      </p:sp>
    </p:spTree>
    <p:extLst>
      <p:ext uri="{BB962C8B-B14F-4D97-AF65-F5344CB8AC3E}">
        <p14:creationId xmlns:p14="http://schemas.microsoft.com/office/powerpoint/2010/main" val="223504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Flow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EUROCONTROL</a:t>
            </a:r>
            <a:r>
              <a:rPr lang="en-GB" sz="1900" dirty="0"/>
              <a:t> units produce a vast amount of traffic data, though access varies; agreements sometimes required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STATFOR Interactive Dashboard (SID)</a:t>
            </a:r>
            <a:r>
              <a:rPr lang="en-GB" sz="1900" dirty="0"/>
              <a:t> – ECAC statistics and forecasts*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131747" y="2394744"/>
            <a:ext cx="12068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C000"/>
                </a:solidFill>
              </a:rPr>
              <a:t>Registration</a:t>
            </a:r>
          </a:p>
          <a:p>
            <a:pPr algn="ctr"/>
            <a:r>
              <a:rPr lang="en-GB" sz="1600" b="1" dirty="0">
                <a:solidFill>
                  <a:srgbClr val="FFC000"/>
                </a:solidFill>
              </a:rPr>
              <a:t>required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2998569"/>
            <a:ext cx="7880146" cy="351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293477" y="6546797"/>
            <a:ext cx="20257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solidFill>
                  <a:srgbClr val="000000"/>
                </a:solidFill>
              </a:rPr>
              <a:t>* historical data also available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EC40D1-BAD9-4C71-8A5D-B89980595AC1}"/>
              </a:ext>
            </a:extLst>
          </p:cNvPr>
          <p:cNvSpPr txBox="1"/>
          <p:nvPr/>
        </p:nvSpPr>
        <p:spPr>
          <a:xfrm>
            <a:off x="-59268" y="5474712"/>
            <a:ext cx="16394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STATFOR:</a:t>
            </a:r>
          </a:p>
          <a:p>
            <a:r>
              <a:rPr lang="en-GB" sz="1400" dirty="0"/>
              <a:t>‘Traffic Per Flow’ avg. daily flights (AUG19)</a:t>
            </a:r>
          </a:p>
        </p:txBody>
      </p:sp>
    </p:spTree>
    <p:extLst>
      <p:ext uri="{BB962C8B-B14F-4D97-AF65-F5344CB8AC3E}">
        <p14:creationId xmlns:p14="http://schemas.microsoft.com/office/powerpoint/2010/main" val="350463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8" name="Segnaposto contenuto 2"/>
          <p:cNvSpPr>
            <a:spLocks noGrp="1"/>
          </p:cNvSpPr>
          <p:nvPr>
            <p:ph idx="1"/>
          </p:nvPr>
        </p:nvSpPr>
        <p:spPr>
          <a:xfrm>
            <a:off x="457199" y="1600201"/>
            <a:ext cx="8594522" cy="4597992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Per flight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EUROCONTROL PRISME data service</a:t>
            </a:r>
            <a:r>
              <a:rPr lang="en-GB" sz="1900" dirty="0"/>
              <a:t> provides data for various purposes: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Operational/protected users via ‘</a:t>
            </a:r>
            <a:r>
              <a:rPr lang="en-GB" sz="1900" b="1" dirty="0"/>
              <a:t>Demand Data Repository</a:t>
            </a:r>
            <a:r>
              <a:rPr lang="en-GB" sz="1900" dirty="0"/>
              <a:t>’ (DDR)</a:t>
            </a:r>
            <a:endParaRPr lang="en-GB" sz="1900" dirty="0">
              <a:solidFill>
                <a:srgbClr val="FF0000"/>
              </a:solidFill>
            </a:endParaRP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Researchers/academia via ‘</a:t>
            </a:r>
            <a:r>
              <a:rPr lang="en-GB" sz="1900" b="1" u="sng" dirty="0"/>
              <a:t>R&amp;D data archive</a:t>
            </a:r>
            <a:r>
              <a:rPr lang="en-GB" sz="1900" dirty="0"/>
              <a:t>’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028B19F-4F97-4B12-BF99-B71B8A3025DC}"/>
              </a:ext>
            </a:extLst>
          </p:cNvPr>
          <p:cNvGraphicFramePr>
            <a:graphicFrameLocks noGrp="1"/>
          </p:cNvGraphicFramePr>
          <p:nvPr/>
        </p:nvGraphicFramePr>
        <p:xfrm>
          <a:off x="477673" y="3609266"/>
          <a:ext cx="8188655" cy="21113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8271">
                  <a:extLst>
                    <a:ext uri="{9D8B030D-6E8A-4147-A177-3AD203B41FA5}">
                      <a16:colId xmlns:a16="http://schemas.microsoft.com/office/drawing/2014/main" val="1750633536"/>
                    </a:ext>
                  </a:extLst>
                </a:gridCol>
                <a:gridCol w="3500192">
                  <a:extLst>
                    <a:ext uri="{9D8B030D-6E8A-4147-A177-3AD203B41FA5}">
                      <a16:colId xmlns:a16="http://schemas.microsoft.com/office/drawing/2014/main" val="2723340252"/>
                    </a:ext>
                  </a:extLst>
                </a:gridCol>
                <a:gridCol w="3500192">
                  <a:extLst>
                    <a:ext uri="{9D8B030D-6E8A-4147-A177-3AD203B41FA5}">
                      <a16:colId xmlns:a16="http://schemas.microsoft.com/office/drawing/2014/main" val="2334610995"/>
                    </a:ext>
                  </a:extLst>
                </a:gridCol>
              </a:tblGrid>
              <a:tr h="301616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effectLst/>
                        </a:rPr>
                        <a:t>Data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effectLst/>
                        </a:rPr>
                        <a:t>DDR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>
                          <a:effectLst/>
                        </a:rPr>
                        <a:t>R&amp;D data archive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68322158"/>
                  </a:ext>
                </a:extLst>
              </a:tr>
              <a:tr h="301616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effectLst/>
                        </a:rPr>
                        <a:t>access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effectLst/>
                        </a:rPr>
                        <a:t>restricted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effectLst/>
                        </a:rPr>
                        <a:t>registration required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26011916"/>
                  </a:ext>
                </a:extLst>
              </a:tr>
              <a:tr h="301616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effectLst/>
                        </a:rPr>
                        <a:t>since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>
                          <a:effectLst/>
                        </a:rPr>
                        <a:t>JUL11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>
                          <a:effectLst/>
                        </a:rPr>
                        <a:t>MAR15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80027512"/>
                  </a:ext>
                </a:extLst>
              </a:tr>
              <a:tr h="301616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effectLst/>
                        </a:rPr>
                        <a:t>temporal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effectLst/>
                        </a:rPr>
                        <a:t>daily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effectLst/>
                        </a:rPr>
                        <a:t>MAR, JUN, SEP, DEC each year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3893535"/>
                  </a:ext>
                </a:extLst>
              </a:tr>
              <a:tr h="301616">
                <a:tc>
                  <a:txBody>
                    <a:bodyPr/>
                    <a:lstStyle/>
                    <a:p>
                      <a:pPr algn="l"/>
                      <a:r>
                        <a:rPr lang="en-GB" sz="1600">
                          <a:effectLst/>
                        </a:rPr>
                        <a:t>released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effectLst/>
                        </a:rPr>
                        <a:t>next day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>
                          <a:effectLst/>
                        </a:rPr>
                        <a:t>two years later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7548263"/>
                  </a:ext>
                </a:extLst>
              </a:tr>
              <a:tr h="603231">
                <a:tc>
                  <a:txBody>
                    <a:bodyPr/>
                    <a:lstStyle/>
                    <a:p>
                      <a:pPr algn="l"/>
                      <a:r>
                        <a:rPr lang="en-GB" sz="1600">
                          <a:effectLst/>
                        </a:rPr>
                        <a:t>coverage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effectLst/>
                        </a:rPr>
                        <a:t>4D trajectories with details of route, timing points, airspace structure, aircraft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u="sng" dirty="0">
                          <a:effectLst/>
                        </a:rPr>
                        <a:t>limited</a:t>
                      </a:r>
                      <a:r>
                        <a:rPr lang="en-GB" sz="1600" dirty="0">
                          <a:effectLst/>
                        </a:rPr>
                        <a:t> information of route, timing points, airspace structure, aircraft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3762803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D74AC9B-FE45-48FB-96DF-45634CE0FFD4}"/>
              </a:ext>
            </a:extLst>
          </p:cNvPr>
          <p:cNvSpPr txBox="1"/>
          <p:nvPr/>
        </p:nvSpPr>
        <p:spPr>
          <a:xfrm>
            <a:off x="4803453" y="5929170"/>
            <a:ext cx="43405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rgbClr val="0000FF"/>
                </a:solidFill>
              </a:rPr>
              <a:t>www.eurocontrol.int/dashboard/rnd-data-archive</a:t>
            </a:r>
          </a:p>
        </p:txBody>
      </p:sp>
    </p:spTree>
    <p:extLst>
      <p:ext uri="{BB962C8B-B14F-4D97-AF65-F5344CB8AC3E}">
        <p14:creationId xmlns:p14="http://schemas.microsoft.com/office/powerpoint/2010/main" val="344291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Introduction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28686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20</a:t>
            </a:fld>
            <a:endParaRPr lang="en-GB" dirty="0"/>
          </a:p>
        </p:txBody>
      </p:sp>
      <p:sp>
        <p:nvSpPr>
          <p:cNvPr id="9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Per flight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EUROCONTROL</a:t>
            </a:r>
            <a:r>
              <a:rPr lang="en-GB" sz="1900" dirty="0"/>
              <a:t> data </a:t>
            </a:r>
            <a:r>
              <a:rPr lang="en-GB" sz="1900" i="1" dirty="0"/>
              <a:t>cont.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Depending on access and the file, three types of data available per flight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Flight model:</a:t>
            </a:r>
          </a:p>
          <a:p>
            <a:pPr lvl="1" indent="0">
              <a:buNone/>
            </a:pPr>
            <a:endParaRPr lang="en-GB" sz="1900" dirty="0"/>
          </a:p>
          <a:p>
            <a:pPr marL="1485900" lvl="2" indent="-342900">
              <a:buFont typeface="Arial" charset="0"/>
              <a:buChar char="•"/>
            </a:pPr>
            <a:r>
              <a:rPr lang="en-GB" b="1" dirty="0"/>
              <a:t>Model 1 (‘M1’) / Filed Tactical Flight Model (FTFM)</a:t>
            </a:r>
            <a:br>
              <a:rPr lang="en-GB" dirty="0"/>
            </a:br>
            <a:r>
              <a:rPr lang="en-GB" i="1" dirty="0"/>
              <a:t>filed flight profile from the last filed flight plan from the airline</a:t>
            </a:r>
          </a:p>
          <a:p>
            <a:pPr marL="1485900" lvl="2" indent="-342900">
              <a:buFont typeface="Arial" charset="0"/>
              <a:buChar char="•"/>
            </a:pPr>
            <a:endParaRPr lang="en-GB" dirty="0"/>
          </a:p>
          <a:p>
            <a:pPr marL="1485900" lvl="2" indent="-342900">
              <a:buFont typeface="Arial" charset="0"/>
              <a:buChar char="•"/>
            </a:pPr>
            <a:r>
              <a:rPr lang="en-GB" b="1" dirty="0"/>
              <a:t>Model 2 (‘M2’) / Regulated Tactical Flight Model (RTFM)</a:t>
            </a:r>
            <a:br>
              <a:rPr lang="en-GB" dirty="0"/>
            </a:br>
            <a:r>
              <a:rPr lang="en-GB" i="1" dirty="0"/>
              <a:t>calculated flight profile (M1 with ATFM measures applied)</a:t>
            </a:r>
          </a:p>
          <a:p>
            <a:pPr marL="1485900" lvl="2" indent="-342900">
              <a:buFont typeface="Arial" charset="0"/>
              <a:buChar char="•"/>
            </a:pPr>
            <a:endParaRPr lang="en-GB" dirty="0"/>
          </a:p>
          <a:p>
            <a:pPr marL="1485900" lvl="2" indent="-342900">
              <a:buFont typeface="Arial" charset="0"/>
              <a:buChar char="•"/>
            </a:pPr>
            <a:r>
              <a:rPr lang="en-GB" b="1" dirty="0"/>
              <a:t>Model 3 (‘M3’) / Current Tactical Flight Model (CTFM)</a:t>
            </a:r>
            <a:br>
              <a:rPr lang="en-GB" dirty="0"/>
            </a:br>
            <a:r>
              <a:rPr lang="en-GB" i="1" dirty="0"/>
              <a:t>actual 4D trajectory flown (updated with radar data); closest estimate available of “actual” flown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4FE6D1-6DA3-4D1C-A97A-643A53956075}"/>
              </a:ext>
            </a:extLst>
          </p:cNvPr>
          <p:cNvSpPr txBox="1"/>
          <p:nvPr/>
        </p:nvSpPr>
        <p:spPr>
          <a:xfrm>
            <a:off x="92279" y="3391798"/>
            <a:ext cx="1322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Also…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41B379-56BB-439E-86F2-CA5947F0AFD8}"/>
              </a:ext>
            </a:extLst>
          </p:cNvPr>
          <p:cNvSpPr txBox="1"/>
          <p:nvPr/>
        </p:nvSpPr>
        <p:spPr>
          <a:xfrm>
            <a:off x="1601524" y="3342956"/>
            <a:ext cx="537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FF0000"/>
                </a:solidFill>
              </a:rPr>
              <a:t> Model 0 (‘M0’) / original filed flight plan</a:t>
            </a:r>
          </a:p>
        </p:txBody>
      </p:sp>
    </p:spTree>
    <p:extLst>
      <p:ext uri="{BB962C8B-B14F-4D97-AF65-F5344CB8AC3E}">
        <p14:creationId xmlns:p14="http://schemas.microsoft.com/office/powerpoint/2010/main" val="158536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Per flight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EUROCONTROL</a:t>
            </a:r>
            <a:r>
              <a:rPr lang="en-GB" sz="1900" dirty="0"/>
              <a:t> data example LHR-MAD, 12SEP14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Traffic demand between airport pairs with flight information (no trajectories) – </a:t>
            </a:r>
            <a:r>
              <a:rPr lang="en-GB" sz="1900" i="1" dirty="0"/>
              <a:t>selected fields shown (≈100 fields)</a:t>
            </a: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21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164958" y="6055347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EOBT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29456" y="6052666"/>
            <a:ext cx="5148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AOBT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278070" y="2192444"/>
            <a:ext cx="9142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C000"/>
                </a:solidFill>
              </a:rPr>
              <a:t>Licence</a:t>
            </a:r>
          </a:p>
          <a:p>
            <a:pPr algn="ctr"/>
            <a:r>
              <a:rPr lang="en-GB" sz="1600" b="1" dirty="0">
                <a:solidFill>
                  <a:srgbClr val="FFC000"/>
                </a:solidFill>
              </a:rPr>
              <a:t>required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2957041"/>
            <a:ext cx="7685087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861584" y="6059410"/>
            <a:ext cx="4908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ETOT</a:t>
            </a:r>
          </a:p>
        </p:txBody>
      </p:sp>
      <p:sp>
        <p:nvSpPr>
          <p:cNvPr id="6" name="Rectangle 5"/>
          <p:cNvSpPr/>
          <p:nvPr/>
        </p:nvSpPr>
        <p:spPr>
          <a:xfrm>
            <a:off x="727090" y="3923257"/>
            <a:ext cx="7678568" cy="21602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CF5A2F-0D25-4A5F-8643-836169B857E1}"/>
              </a:ext>
            </a:extLst>
          </p:cNvPr>
          <p:cNvSpPr txBox="1"/>
          <p:nvPr/>
        </p:nvSpPr>
        <p:spPr>
          <a:xfrm>
            <a:off x="710158" y="6150648"/>
            <a:ext cx="163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DDR: ‘exp2’ file</a:t>
            </a:r>
          </a:p>
        </p:txBody>
      </p:sp>
    </p:spTree>
    <p:extLst>
      <p:ext uri="{BB962C8B-B14F-4D97-AF65-F5344CB8AC3E}">
        <p14:creationId xmlns:p14="http://schemas.microsoft.com/office/powerpoint/2010/main" val="31668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Per flight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EUROCONTROL</a:t>
            </a:r>
            <a:r>
              <a:rPr lang="en-GB" sz="1900" dirty="0"/>
              <a:t> data example LHR-MAD, 12SEP14</a:t>
            </a:r>
          </a:p>
          <a:p>
            <a:pPr marL="1485900" lvl="2" indent="-342900">
              <a:buFont typeface="Arial" charset="0"/>
              <a:buChar char="•"/>
            </a:pPr>
            <a:r>
              <a:rPr lang="sv-SE" sz="1900" dirty="0"/>
              <a:t>Flight in more detail</a:t>
            </a:r>
          </a:p>
          <a:p>
            <a:pPr marL="1485900" lvl="2" indent="-342900">
              <a:buFont typeface="Arial" charset="0"/>
              <a:buChar char="•"/>
            </a:pPr>
            <a:endParaRPr lang="sv-SE" sz="1900" dirty="0"/>
          </a:p>
          <a:p>
            <a:pPr marL="1485900" lvl="2" indent="-342900">
              <a:buFont typeface="Arial" charset="0"/>
              <a:buChar char="•"/>
            </a:pPr>
            <a:endParaRPr lang="sv-SE" sz="1900" dirty="0"/>
          </a:p>
          <a:p>
            <a:pPr marL="1485900" lvl="2" indent="-342900">
              <a:buFont typeface="Arial" charset="0"/>
              <a:buChar char="•"/>
            </a:pPr>
            <a:endParaRPr lang="sv-SE" sz="1900" dirty="0"/>
          </a:p>
          <a:p>
            <a:pPr marL="1485900" lvl="2" indent="-342900">
              <a:buFont typeface="Arial" charset="0"/>
              <a:buChar char="•"/>
            </a:pPr>
            <a:endParaRPr lang="sv-SE" sz="1900" dirty="0"/>
          </a:p>
          <a:p>
            <a:pPr marL="1485900" lvl="2" indent="-342900">
              <a:buFont typeface="Arial" charset="0"/>
              <a:buChar char="•"/>
            </a:pPr>
            <a:endParaRPr lang="sv-SE" sz="1900" dirty="0"/>
          </a:p>
          <a:p>
            <a:pPr marL="1085850" lvl="1" indent="-342900">
              <a:buFont typeface="Arial" charset="0"/>
              <a:buChar char="•"/>
            </a:pPr>
            <a:r>
              <a:rPr lang="sv-SE" sz="1900" dirty="0"/>
              <a:t>IB 3163 schedule</a:t>
            </a:r>
          </a:p>
          <a:p>
            <a:pPr marL="1485900" lvl="2" indent="-342900">
              <a:buFont typeface="Arial" charset="0"/>
              <a:buChar char="•"/>
            </a:pPr>
            <a:r>
              <a:rPr lang="sv-SE" sz="1900" dirty="0"/>
              <a:t>LHR dep 0910 [UTC+1]</a:t>
            </a:r>
          </a:p>
          <a:p>
            <a:pPr marL="1485900" lvl="2" indent="-342900">
              <a:buFont typeface="Arial" charset="0"/>
              <a:buChar char="•"/>
            </a:pPr>
            <a:r>
              <a:rPr lang="sv-SE" sz="1900" dirty="0"/>
              <a:t>MAD arr 1240 [UTC+2]</a:t>
            </a:r>
          </a:p>
          <a:p>
            <a:pPr marL="1485900" lvl="2" indent="-342900">
              <a:buFont typeface="Arial" charset="0"/>
              <a:buChar char="•"/>
            </a:pP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22</a:t>
            </a:fld>
            <a:endParaRPr lang="en-GB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652"/>
          <a:stretch/>
        </p:blipFill>
        <p:spPr bwMode="auto">
          <a:xfrm>
            <a:off x="728663" y="2957424"/>
            <a:ext cx="7685087" cy="1218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727090" y="3923257"/>
            <a:ext cx="7678568" cy="21602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63872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Per flight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EUROCONTROL</a:t>
            </a:r>
            <a:r>
              <a:rPr lang="en-GB" sz="1900" dirty="0"/>
              <a:t> data example LHR-MAD, 12SEP14 (IB 3163)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Planned 4D flight trajectory using last filed flight plan (</a:t>
            </a:r>
            <a:r>
              <a:rPr lang="en-GB" sz="1900" u="sng" dirty="0"/>
              <a:t>M1</a:t>
            </a:r>
            <a:r>
              <a:rPr lang="en-GB" sz="1900" dirty="0"/>
              <a:t>) </a:t>
            </a:r>
            <a:r>
              <a:rPr lang="en-GB" sz="1200" i="1" dirty="0"/>
              <a:t>– selected fields</a:t>
            </a: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23</a:t>
            </a:fld>
            <a:endParaRPr lang="en-GB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19" y="2780205"/>
            <a:ext cx="8288762" cy="3382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278070" y="2192444"/>
            <a:ext cx="9142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C000"/>
                </a:solidFill>
              </a:rPr>
              <a:t>Licence</a:t>
            </a:r>
          </a:p>
          <a:p>
            <a:pPr algn="ctr"/>
            <a:r>
              <a:rPr lang="en-GB" sz="1600" b="1" dirty="0">
                <a:solidFill>
                  <a:srgbClr val="FFC000"/>
                </a:solidFill>
              </a:rPr>
              <a:t>required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67013" y="6176470"/>
            <a:ext cx="8322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772.66 NM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38931" y="6023377"/>
            <a:ext cx="86113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0 = Climb,</a:t>
            </a:r>
          </a:p>
          <a:p>
            <a:r>
              <a:rPr lang="en-GB" sz="1100" b="1" dirty="0">
                <a:solidFill>
                  <a:srgbClr val="FF0000"/>
                </a:solidFill>
              </a:rPr>
              <a:t>2 = Cruise,</a:t>
            </a:r>
          </a:p>
          <a:p>
            <a:r>
              <a:rPr lang="en-GB" sz="1100" b="1" dirty="0">
                <a:solidFill>
                  <a:srgbClr val="FF0000"/>
                </a:solidFill>
              </a:rPr>
              <a:t>1 = Descent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102581" y="5935547"/>
            <a:ext cx="669219" cy="21057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" name="Group 5"/>
          <p:cNvGrpSpPr/>
          <p:nvPr/>
        </p:nvGrpSpPr>
        <p:grpSpPr>
          <a:xfrm>
            <a:off x="1319002" y="3112811"/>
            <a:ext cx="809203" cy="261610"/>
            <a:chOff x="1319002" y="3112811"/>
            <a:chExt cx="809203" cy="261610"/>
          </a:xfrm>
        </p:grpSpPr>
        <p:sp>
          <p:nvSpPr>
            <p:cNvPr id="12" name="Rectangle 11"/>
            <p:cNvSpPr/>
            <p:nvPr/>
          </p:nvSpPr>
          <p:spPr>
            <a:xfrm>
              <a:off x="1335186" y="3130239"/>
              <a:ext cx="793019" cy="210570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319002" y="3112811"/>
              <a:ext cx="49084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FF0000"/>
                  </a:solidFill>
                </a:rPr>
                <a:t>ETOT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000234" y="4507081"/>
            <a:ext cx="8146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COMPTON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7C885E-2127-4BBC-91C3-675C23CFD065}"/>
              </a:ext>
            </a:extLst>
          </p:cNvPr>
          <p:cNvSpPr txBox="1"/>
          <p:nvPr/>
        </p:nvSpPr>
        <p:spPr>
          <a:xfrm>
            <a:off x="427619" y="6205465"/>
            <a:ext cx="163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DDR: M1 ‘so6’ file</a:t>
            </a:r>
          </a:p>
        </p:txBody>
      </p:sp>
    </p:spTree>
    <p:extLst>
      <p:ext uri="{BB962C8B-B14F-4D97-AF65-F5344CB8AC3E}">
        <p14:creationId xmlns:p14="http://schemas.microsoft.com/office/powerpoint/2010/main" val="114660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 animBg="1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Per flight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EUROCONTROL</a:t>
            </a:r>
            <a:r>
              <a:rPr lang="en-GB" sz="1900" dirty="0"/>
              <a:t> data example LHR-MAD, 12SEP14 (IB 3163)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Actual 4D flight trajectory, updated with radar data (</a:t>
            </a:r>
            <a:r>
              <a:rPr lang="en-GB" sz="1900" u="sng" dirty="0"/>
              <a:t>M3</a:t>
            </a:r>
            <a:r>
              <a:rPr lang="en-GB" sz="1900" dirty="0"/>
              <a:t>)</a:t>
            </a:r>
            <a:r>
              <a:rPr lang="en-GB" sz="2000" i="1" dirty="0"/>
              <a:t> </a:t>
            </a:r>
            <a:r>
              <a:rPr lang="en-GB" sz="1200" i="1" dirty="0"/>
              <a:t>– selected fields</a:t>
            </a: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24</a:t>
            </a:fld>
            <a:endParaRPr lang="en-GB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19" y="2777623"/>
            <a:ext cx="8288762" cy="3373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278070" y="2192444"/>
            <a:ext cx="9142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C000"/>
                </a:solidFill>
              </a:rPr>
              <a:t>Licence</a:t>
            </a:r>
          </a:p>
          <a:p>
            <a:pPr algn="ctr"/>
            <a:r>
              <a:rPr lang="en-GB" sz="1600" b="1" dirty="0">
                <a:solidFill>
                  <a:srgbClr val="FFC000"/>
                </a:solidFill>
              </a:rPr>
              <a:t>required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319002" y="3112811"/>
            <a:ext cx="809203" cy="261610"/>
            <a:chOff x="1319002" y="3112811"/>
            <a:chExt cx="809203" cy="261610"/>
          </a:xfrm>
        </p:grpSpPr>
        <p:sp>
          <p:nvSpPr>
            <p:cNvPr id="13" name="Rectangle 12"/>
            <p:cNvSpPr/>
            <p:nvPr/>
          </p:nvSpPr>
          <p:spPr>
            <a:xfrm>
              <a:off x="1335186" y="3130239"/>
              <a:ext cx="793019" cy="210570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319002" y="3112811"/>
              <a:ext cx="50687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FF0000"/>
                  </a:solidFill>
                </a:rPr>
                <a:t>ATOT</a:t>
              </a:r>
            </a:p>
          </p:txBody>
        </p:sp>
      </p:grpSp>
      <p:sp>
        <p:nvSpPr>
          <p:cNvPr id="15" name="Rectangle 14"/>
          <p:cNvSpPr/>
          <p:nvPr/>
        </p:nvSpPr>
        <p:spPr>
          <a:xfrm>
            <a:off x="2102581" y="5935547"/>
            <a:ext cx="669219" cy="21057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7967013" y="6176470"/>
            <a:ext cx="8322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741.45 NM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38931" y="6023377"/>
            <a:ext cx="86113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0 = Climb,</a:t>
            </a:r>
          </a:p>
          <a:p>
            <a:r>
              <a:rPr lang="en-GB" sz="1100" b="1" dirty="0">
                <a:solidFill>
                  <a:srgbClr val="FF0000"/>
                </a:solidFill>
              </a:rPr>
              <a:t>2 = Cruise,</a:t>
            </a:r>
          </a:p>
          <a:p>
            <a:r>
              <a:rPr lang="en-GB" sz="1100" b="1" dirty="0">
                <a:solidFill>
                  <a:srgbClr val="FF0000"/>
                </a:solidFill>
              </a:rPr>
              <a:t>1 = Descent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00234" y="4861308"/>
            <a:ext cx="7312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OCKHAM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A5FDBC-D455-4CC2-B0EE-365E1C3530BF}"/>
              </a:ext>
            </a:extLst>
          </p:cNvPr>
          <p:cNvSpPr txBox="1"/>
          <p:nvPr/>
        </p:nvSpPr>
        <p:spPr>
          <a:xfrm>
            <a:off x="427619" y="6205465"/>
            <a:ext cx="163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DDR: M3 ‘so6’ file</a:t>
            </a:r>
          </a:p>
        </p:txBody>
      </p:sp>
    </p:spTree>
    <p:extLst>
      <p:ext uri="{BB962C8B-B14F-4D97-AF65-F5344CB8AC3E}">
        <p14:creationId xmlns:p14="http://schemas.microsoft.com/office/powerpoint/2010/main" val="1507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animBg="1"/>
      <p:bldP spid="16" grpId="0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Per flight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EUROCONTROL</a:t>
            </a:r>
            <a:r>
              <a:rPr lang="en-GB" sz="1900" dirty="0"/>
              <a:t> data example LHR-MAD, 12SEP14 (IB 3163)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view of M1/M3 trajectories in NEST tool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no change of route; dep/</a:t>
            </a:r>
            <a:r>
              <a:rPr lang="en-GB" sz="1900" dirty="0" err="1"/>
              <a:t>arr</a:t>
            </a:r>
            <a:r>
              <a:rPr lang="en-GB" sz="1900" dirty="0"/>
              <a:t> time changes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i="1" dirty="0"/>
              <a:t>but was M1 the airline’s original intention?</a:t>
            </a: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25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278070" y="2192444"/>
            <a:ext cx="9142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C000"/>
                </a:solidFill>
              </a:rPr>
              <a:t>Licence</a:t>
            </a:r>
          </a:p>
          <a:p>
            <a:pPr algn="ctr"/>
            <a:r>
              <a:rPr lang="en-GB" sz="1600" b="1" dirty="0">
                <a:solidFill>
                  <a:srgbClr val="FFC000"/>
                </a:solidFill>
              </a:rPr>
              <a:t>required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352832" y="2275678"/>
            <a:ext cx="2637462" cy="4215993"/>
            <a:chOff x="6352832" y="2275678"/>
            <a:chExt cx="2637462" cy="4215993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2832" y="2275678"/>
              <a:ext cx="2637462" cy="421599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7792943" y="2446042"/>
              <a:ext cx="38023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FF0000"/>
                  </a:solidFill>
                </a:rPr>
                <a:t>M1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135459" y="2688288"/>
              <a:ext cx="38023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33CC33"/>
                  </a:solidFill>
                </a:rPr>
                <a:t>M3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76214" y="4008993"/>
            <a:ext cx="6038470" cy="2061172"/>
            <a:chOff x="176214" y="4008993"/>
            <a:chExt cx="6038470" cy="2061172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214" y="4008993"/>
              <a:ext cx="6038470" cy="2061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1788058" y="4623453"/>
              <a:ext cx="38023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3C87D9"/>
                  </a:solidFill>
                </a:rPr>
                <a:t>M1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208129" y="4622711"/>
              <a:ext cx="38023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6600FF"/>
                  </a:solidFill>
                </a:rPr>
                <a:t>M3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051668" y="5003525"/>
              <a:ext cx="150233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rgbClr val="3C87D9"/>
                  </a:solidFill>
                </a:rPr>
                <a:t>Distance:    772.66 NM</a:t>
              </a:r>
            </a:p>
            <a:p>
              <a:r>
                <a:rPr lang="en-GB" sz="1100" b="1" dirty="0">
                  <a:solidFill>
                    <a:srgbClr val="3C87D9"/>
                  </a:solidFill>
                </a:rPr>
                <a:t>T/O - T/D:  01:56:50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158" y="4074104"/>
              <a:ext cx="150233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100" b="1" dirty="0">
                  <a:solidFill>
                    <a:srgbClr val="6600FF"/>
                  </a:solidFill>
                </a:rPr>
                <a:t>Distance:    741.45 NM</a:t>
              </a:r>
            </a:p>
            <a:p>
              <a:r>
                <a:rPr lang="fr-FR" sz="1100" b="1" dirty="0">
                  <a:solidFill>
                    <a:srgbClr val="6600FF"/>
                  </a:solidFill>
                </a:rPr>
                <a:t>T/O - T/D:  01:59:39</a:t>
              </a:r>
              <a:endParaRPr lang="en-GB" sz="1100" b="1" dirty="0">
                <a:solidFill>
                  <a:srgbClr val="3C87D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768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Per flight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EUROCONTROL</a:t>
            </a:r>
            <a:r>
              <a:rPr lang="en-GB" sz="1900" dirty="0"/>
              <a:t> data example LHR-MAD, 12SEP14 (IB 3163)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Key flight event times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26</a:t>
            </a:fld>
            <a:endParaRPr lang="en-GB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728231" y="3444079"/>
          <a:ext cx="5248800" cy="15648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2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Event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M1 (estimated)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M3 (actual)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Off-block time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0810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0800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Take-off time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0830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0825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2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Touch-down time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1026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1024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2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On-block time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?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?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34260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Per flight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EUROCONTROL</a:t>
            </a:r>
            <a:r>
              <a:rPr lang="en-GB" sz="1900" dirty="0"/>
              <a:t> data example LHR-MAD, 12SEP14 (IB 3163)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Key flight event times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27</a:t>
            </a:fld>
            <a:endParaRPr lang="en-GB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728229" y="3444079"/>
          <a:ext cx="7003076" cy="15648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07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07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0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07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Event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M1 (estimated)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M3 (actual)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OOOI events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Off-block time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0810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0800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‘</a:t>
                      </a:r>
                      <a:r>
                        <a:rPr lang="en-GB" sz="1600" u="sng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ut of gate’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Take-off time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0830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0825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‘</a:t>
                      </a:r>
                      <a:r>
                        <a:rPr lang="en-GB" sz="1600" u="sng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ff the ground’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2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Touch-down time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1026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1024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‘</a:t>
                      </a:r>
                      <a:r>
                        <a:rPr lang="en-GB" sz="1600" u="sng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 the ground’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2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On-block time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?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?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‘</a:t>
                      </a:r>
                      <a:r>
                        <a:rPr lang="en-GB" sz="1600" u="sng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 the gate’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3601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Per flight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EUROCONTROL</a:t>
            </a:r>
            <a:r>
              <a:rPr lang="en-GB" sz="1900" dirty="0"/>
              <a:t> data example LHR-MAD, 12SEP14 (IB 3163)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Key flight event times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28</a:t>
            </a:fld>
            <a:endParaRPr lang="en-GB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728229" y="3444079"/>
          <a:ext cx="7003076" cy="21908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07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07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0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07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Event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M1 (estimated)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M3 (actual)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OOOI events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Off-block time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0810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0800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‘</a:t>
                      </a:r>
                      <a:r>
                        <a:rPr lang="en-GB" sz="1600" u="sng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ut of gate’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Taxi-out</a:t>
                      </a:r>
                      <a:r>
                        <a:rPr lang="en-GB" sz="1600" baseline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time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 mins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25 mins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2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Take-off time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0830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0825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‘</a:t>
                      </a:r>
                      <a:r>
                        <a:rPr lang="en-GB" sz="1600" u="sng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ff the ground’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2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Touch-down time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1026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1024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‘</a:t>
                      </a:r>
                      <a:r>
                        <a:rPr lang="en-GB" sz="1600" u="sng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 the ground’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2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Taxi-in time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2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On-block time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?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?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‘</a:t>
                      </a:r>
                      <a:r>
                        <a:rPr lang="en-GB" sz="1600" u="sng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 the gate’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92851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5208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National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National supervisory authorities</a:t>
            </a:r>
            <a:r>
              <a:rPr lang="en-GB" sz="1900" dirty="0"/>
              <a:t> (NSA)/civil aviation authorities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UK CAA publishes monthly tables (airport movements, domestic/international routes)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US FAA and BTS publish range of data/statistics, e.g. FAA’s Operational Network (OPSNET) – official source of NAS air traffic operations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b="1" u="sng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Airports/airport groups</a:t>
            </a:r>
            <a:r>
              <a:rPr lang="en-GB" sz="1900" dirty="0"/>
              <a:t> – many publish monthly summary tables, e.g.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 err="1"/>
              <a:t>Aena</a:t>
            </a:r>
            <a:r>
              <a:rPr lang="en-GB" sz="1900" dirty="0"/>
              <a:t> airports (Spain)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 err="1"/>
              <a:t>Aeroporti</a:t>
            </a:r>
            <a:r>
              <a:rPr lang="en-GB" sz="1900" dirty="0"/>
              <a:t> di Roma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 err="1"/>
              <a:t>Aéroports</a:t>
            </a:r>
            <a:r>
              <a:rPr lang="en-GB" sz="1900" dirty="0"/>
              <a:t> de Paris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Amsterdam Schiphol Airport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Berlin airports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Gatwick Airport</a:t>
            </a:r>
          </a:p>
          <a:p>
            <a:pPr marL="1485900" lvl="2" indent="-342900">
              <a:buFont typeface="Arial" charset="0"/>
              <a:buChar char="•"/>
            </a:pP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29</a:t>
            </a:fld>
            <a:endParaRPr lang="en-GB" dirty="0"/>
          </a:p>
        </p:txBody>
      </p:sp>
      <p:sp>
        <p:nvSpPr>
          <p:cNvPr id="6" name="Segnaposto contenuto 2"/>
          <p:cNvSpPr txBox="1">
            <a:spLocks/>
          </p:cNvSpPr>
          <p:nvPr/>
        </p:nvSpPr>
        <p:spPr>
          <a:xfrm>
            <a:off x="5177794" y="4259801"/>
            <a:ext cx="3876962" cy="2408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b="0" i="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-342900">
              <a:buFont typeface="Arial" charset="0"/>
              <a:buChar char="•"/>
            </a:pPr>
            <a:r>
              <a:rPr lang="en-GB" sz="1900" dirty="0"/>
              <a:t>Heathrow Airport</a:t>
            </a:r>
          </a:p>
          <a:p>
            <a:pPr marL="0" lvl="2" indent="-342900">
              <a:buFont typeface="Arial" charset="0"/>
              <a:buChar char="•"/>
            </a:pPr>
            <a:r>
              <a:rPr lang="en-GB" sz="1900" dirty="0"/>
              <a:t>Istanbul Ataturk Airport</a:t>
            </a:r>
          </a:p>
          <a:p>
            <a:pPr marL="0" lvl="2" indent="-342900">
              <a:buFont typeface="Arial" charset="0"/>
              <a:buChar char="•"/>
            </a:pPr>
            <a:r>
              <a:rPr lang="en-GB" sz="1900" dirty="0"/>
              <a:t>Luton Airport</a:t>
            </a:r>
          </a:p>
          <a:p>
            <a:pPr marL="0" lvl="2" indent="-342900">
              <a:buFont typeface="Arial" charset="0"/>
              <a:buChar char="•"/>
            </a:pPr>
            <a:r>
              <a:rPr lang="en-GB" sz="1900" dirty="0"/>
              <a:t>Luxembourg Airport</a:t>
            </a:r>
          </a:p>
          <a:p>
            <a:pPr marL="0" lvl="2" indent="-342900">
              <a:buFont typeface="Arial" charset="0"/>
              <a:buChar char="•"/>
            </a:pPr>
            <a:r>
              <a:rPr lang="en-GB" sz="1900" dirty="0"/>
              <a:t>Munich Airport</a:t>
            </a:r>
          </a:p>
          <a:p>
            <a:pPr marL="0" lvl="2" indent="-342900">
              <a:buFont typeface="Arial" charset="0"/>
              <a:buChar char="•"/>
            </a:pPr>
            <a:r>
              <a:rPr lang="en-GB" sz="1900" i="1" dirty="0"/>
              <a:t>… and so on</a:t>
            </a:r>
          </a:p>
          <a:p>
            <a:pPr marL="0" lvl="2" indent="-342900">
              <a:buFont typeface="Arial" charset="0"/>
              <a:buChar char="•"/>
            </a:pPr>
            <a:endParaRPr lang="en-GB" sz="1900" dirty="0"/>
          </a:p>
          <a:p>
            <a:pPr marL="0" lvl="2" indent="-342900">
              <a:buFont typeface="Arial" charset="0"/>
              <a:buChar char="•"/>
            </a:pPr>
            <a:endParaRPr lang="en-GB" sz="1900" dirty="0"/>
          </a:p>
          <a:p>
            <a:pPr indent="-342900">
              <a:buFont typeface="Arial" charset="0"/>
              <a:buChar char="•"/>
            </a:pPr>
            <a:endParaRPr lang="en-GB" dirty="0"/>
          </a:p>
          <a:p>
            <a:pPr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2429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Introduction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Overview of a range of useful aviation/ATM </a:t>
            </a:r>
            <a:r>
              <a:rPr lang="en-GB" sz="1900" b="1" dirty="0"/>
              <a:t>data sources</a:t>
            </a:r>
            <a:endParaRPr lang="en-GB" sz="1900" b="1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Traffic (flights)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Passenger (‘</a:t>
            </a:r>
            <a:r>
              <a:rPr lang="en-GB" sz="1900" dirty="0" err="1">
                <a:latin typeface="+mn-lt"/>
              </a:rPr>
              <a:t>pax</a:t>
            </a:r>
            <a:r>
              <a:rPr lang="en-GB" sz="1900" dirty="0">
                <a:latin typeface="+mn-lt"/>
              </a:rPr>
              <a:t>’)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Other useful data (e.g. enablers, calibration)</a:t>
            </a:r>
          </a:p>
          <a:p>
            <a:pPr marL="342900" indent="-342900">
              <a:buFont typeface="Arial" charset="0"/>
              <a:buChar char="•"/>
            </a:pPr>
            <a:endParaRPr lang="en-GB" sz="1900" b="1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Note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European focus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Comprehensive, but non-exhaustive list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Official sources (unofficial/open data sources also exist)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From perspective of a university researcher with limited budget!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74283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Traffic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Recap of scope of traffic data by source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Examples discussed only, by no means an exhaustive list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30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391830" y="3010239"/>
          <a:ext cx="6360340" cy="18130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97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97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04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04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21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Source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Summary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Route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Flight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1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ICAO Data+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yes</a:t>
                      </a:r>
                      <a:endParaRPr lang="en-GB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yes</a:t>
                      </a:r>
                      <a:endParaRPr lang="en-GB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no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1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ACI EUROPE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yes</a:t>
                      </a:r>
                      <a:endParaRPr lang="en-GB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no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no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1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Eurostat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yes</a:t>
                      </a:r>
                      <a:endParaRPr lang="en-GB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yes</a:t>
                      </a:r>
                      <a:endParaRPr lang="en-GB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no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1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EUROCONTROL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yes</a:t>
                      </a:r>
                      <a:endParaRPr lang="en-GB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yes</a:t>
                      </a:r>
                      <a:endParaRPr lang="en-GB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yes</a:t>
                      </a:r>
                      <a:endParaRPr lang="en-GB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1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Various national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yes</a:t>
                      </a:r>
                      <a:endParaRPr lang="en-GB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some</a:t>
                      </a:r>
                      <a:endParaRPr lang="en-GB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58049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Passenger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76078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Passenger data – introduction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What do we mean?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Passengers on IFR/commercial flights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Scheduled, charter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Airlines – count </a:t>
            </a:r>
            <a:r>
              <a:rPr lang="en-GB" sz="1900" dirty="0" err="1">
                <a:latin typeface="+mn-lt"/>
              </a:rPr>
              <a:t>pax</a:t>
            </a:r>
            <a:r>
              <a:rPr lang="en-GB" sz="1900" dirty="0">
                <a:latin typeface="+mn-lt"/>
              </a:rPr>
              <a:t> carried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Airports – terminal/transfer (count x2)</a:t>
            </a:r>
          </a:p>
          <a:p>
            <a:pPr lvl="2" indent="0">
              <a:buNone/>
            </a:pPr>
            <a:r>
              <a:rPr lang="en-GB" sz="1900" dirty="0">
                <a:latin typeface="+mn-lt"/>
              </a:rPr>
              <a:t>– transit (same flight, count x1)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Data granularity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Aggregated overview, coarse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Per route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Per direction, per airline,</a:t>
            </a:r>
            <a:br>
              <a:rPr lang="en-GB" sz="1900" dirty="0"/>
            </a:br>
            <a:r>
              <a:rPr lang="en-GB" sz="1900" dirty="0"/>
              <a:t>ticket details, etc.</a:t>
            </a:r>
            <a:endParaRPr lang="en-GB" sz="1900" u="sng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32</a:t>
            </a:fld>
            <a:endParaRPr lang="en-GB" dirty="0"/>
          </a:p>
        </p:txBody>
      </p:sp>
      <p:sp>
        <p:nvSpPr>
          <p:cNvPr id="6" name="Rounded Rectangle 13">
            <a:extLst>
              <a:ext uri="{FF2B5EF4-FFF2-40B4-BE49-F238E27FC236}">
                <a16:creationId xmlns:a16="http://schemas.microsoft.com/office/drawing/2014/main" id="{055A5B09-6906-4F5D-9E9C-4E4A7736F5BA}"/>
              </a:ext>
            </a:extLst>
          </p:cNvPr>
          <p:cNvSpPr/>
          <p:nvPr/>
        </p:nvSpPr>
        <p:spPr bwMode="auto">
          <a:xfrm>
            <a:off x="5412556" y="1340768"/>
            <a:ext cx="3513932" cy="1152128"/>
          </a:xfrm>
          <a:prstGeom prst="roundRect">
            <a:avLst/>
          </a:prstGeom>
          <a:gradFill flip="none" rotWithShape="1">
            <a:gsLst>
              <a:gs pos="0">
                <a:srgbClr val="3C87D9"/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GB" sz="20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ahoma" pitchFamily="34" charset="0"/>
                <a:cs typeface="Times New Roman" pitchFamily="18" charset="0"/>
              </a:rPr>
              <a:t>Month (SEP10) / LHR</a:t>
            </a:r>
          </a:p>
          <a:p>
            <a:pPr marL="0" lvl="1" algn="ctr">
              <a:buNone/>
            </a:pPr>
            <a:r>
              <a:rPr lang="en-GB" sz="1600" dirty="0">
                <a:solidFill>
                  <a:srgbClr val="FFFFFF"/>
                </a:solidFill>
              </a:rPr>
              <a:t>6 221 219 </a:t>
            </a:r>
            <a:r>
              <a:rPr lang="en-GB" sz="1600" dirty="0" err="1">
                <a:solidFill>
                  <a:srgbClr val="FFFFFF"/>
                </a:solidFill>
              </a:rPr>
              <a:t>pax</a:t>
            </a:r>
            <a:endParaRPr lang="en-GB" sz="1600" dirty="0">
              <a:solidFill>
                <a:srgbClr val="FFFFFF"/>
              </a:solidFill>
            </a:endParaRPr>
          </a:p>
        </p:txBody>
      </p:sp>
      <p:sp>
        <p:nvSpPr>
          <p:cNvPr id="7" name="Rounded Rectangle 14">
            <a:extLst>
              <a:ext uri="{FF2B5EF4-FFF2-40B4-BE49-F238E27FC236}">
                <a16:creationId xmlns:a16="http://schemas.microsoft.com/office/drawing/2014/main" id="{BBA1B0E5-3E26-4662-AF81-622AE488D651}"/>
              </a:ext>
            </a:extLst>
          </p:cNvPr>
          <p:cNvSpPr/>
          <p:nvPr/>
        </p:nvSpPr>
        <p:spPr bwMode="auto">
          <a:xfrm>
            <a:off x="5412556" y="2960948"/>
            <a:ext cx="3513932" cy="1152128"/>
          </a:xfrm>
          <a:prstGeom prst="roundRect">
            <a:avLst/>
          </a:prstGeom>
          <a:gradFill flip="none" rotWithShape="1">
            <a:gsLst>
              <a:gs pos="0">
                <a:srgbClr val="3C87D9"/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buNone/>
            </a:pPr>
            <a:r>
              <a:rPr lang="en-GB" sz="2000" dirty="0">
                <a:solidFill>
                  <a:srgbClr val="FFFFFF"/>
                </a:solidFill>
                <a:latin typeface="Tahoma" pitchFamily="34" charset="0"/>
                <a:cs typeface="Times New Roman" pitchFamily="18" charset="0"/>
              </a:rPr>
              <a:t>Month (SEP10) / LHR&lt;&gt;FRA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Tahoma" pitchFamily="34" charset="0"/>
              <a:cs typeface="Times New Roman" pitchFamily="18" charset="0"/>
            </a:endParaRPr>
          </a:p>
          <a:p>
            <a:pPr marL="0" lvl="1" algn="ctr">
              <a:buNone/>
            </a:pPr>
            <a:r>
              <a:rPr lang="en-GB" sz="1600" dirty="0">
                <a:solidFill>
                  <a:srgbClr val="FFFFFF"/>
                </a:solidFill>
              </a:rPr>
              <a:t>125 258 scheduled </a:t>
            </a:r>
            <a:r>
              <a:rPr lang="en-GB" sz="1600" dirty="0" err="1">
                <a:solidFill>
                  <a:srgbClr val="FFFFFF"/>
                </a:solidFill>
              </a:rPr>
              <a:t>pax</a:t>
            </a:r>
            <a:endParaRPr lang="en-GB" sz="1600" dirty="0">
              <a:solidFill>
                <a:srgbClr val="FFFFFF"/>
              </a:solidFill>
            </a:endParaRPr>
          </a:p>
        </p:txBody>
      </p:sp>
      <p:sp>
        <p:nvSpPr>
          <p:cNvPr id="8" name="Rounded Rectangle 15">
            <a:extLst>
              <a:ext uri="{FF2B5EF4-FFF2-40B4-BE49-F238E27FC236}">
                <a16:creationId xmlns:a16="http://schemas.microsoft.com/office/drawing/2014/main" id="{1314DA6F-4136-4309-9BFA-779D0D74D5B2}"/>
              </a:ext>
            </a:extLst>
          </p:cNvPr>
          <p:cNvSpPr/>
          <p:nvPr/>
        </p:nvSpPr>
        <p:spPr bwMode="auto">
          <a:xfrm>
            <a:off x="5412556" y="4581128"/>
            <a:ext cx="3513932" cy="1656184"/>
          </a:xfrm>
          <a:prstGeom prst="roundRect">
            <a:avLst/>
          </a:prstGeom>
          <a:gradFill flip="none" rotWithShape="1">
            <a:gsLst>
              <a:gs pos="0">
                <a:srgbClr val="3C87D9"/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buNone/>
            </a:pPr>
            <a:r>
              <a:rPr lang="en-GB" sz="2000" dirty="0">
                <a:solidFill>
                  <a:srgbClr val="FFFFFF"/>
                </a:solidFill>
                <a:latin typeface="Tahoma" pitchFamily="34" charset="0"/>
                <a:cs typeface="Times New Roman" pitchFamily="18" charset="0"/>
              </a:rPr>
              <a:t>Month (SEP10) / LHR-FRA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Tahoma" pitchFamily="34" charset="0"/>
              <a:cs typeface="Times New Roman" pitchFamily="18" charset="0"/>
            </a:endParaRPr>
          </a:p>
          <a:p>
            <a:pPr marL="0" lvl="1" algn="ctr">
              <a:buNone/>
            </a:pPr>
            <a:r>
              <a:rPr lang="en-GB" sz="1600" dirty="0">
                <a:solidFill>
                  <a:srgbClr val="FFFFFF"/>
                </a:solidFill>
              </a:rPr>
              <a:t>First: 816, Business: 10 583,</a:t>
            </a:r>
            <a:br>
              <a:rPr lang="en-GB" sz="1600" dirty="0">
                <a:solidFill>
                  <a:srgbClr val="FFFFFF"/>
                </a:solidFill>
              </a:rPr>
            </a:br>
            <a:r>
              <a:rPr lang="en-GB" sz="1600" dirty="0">
                <a:solidFill>
                  <a:srgbClr val="FFFFFF"/>
                </a:solidFill>
              </a:rPr>
              <a:t>Economy (full): 9830,</a:t>
            </a:r>
            <a:br>
              <a:rPr lang="en-GB" sz="1600" dirty="0">
                <a:solidFill>
                  <a:srgbClr val="FFFFFF"/>
                </a:solidFill>
              </a:rPr>
            </a:br>
            <a:r>
              <a:rPr lang="en-GB" sz="1600" dirty="0">
                <a:solidFill>
                  <a:srgbClr val="FFFFFF"/>
                </a:solidFill>
              </a:rPr>
              <a:t>Economy (discounted): 32 718</a:t>
            </a:r>
            <a:br>
              <a:rPr lang="en-GB" sz="1600" dirty="0">
                <a:solidFill>
                  <a:srgbClr val="FFFFFF"/>
                </a:solidFill>
              </a:rPr>
            </a:br>
            <a:r>
              <a:rPr lang="en-GB" sz="1600" dirty="0">
                <a:solidFill>
                  <a:srgbClr val="FFFFFF"/>
                </a:solidFill>
              </a:rPr>
              <a:t>other: 6696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90B0DA-019F-44BC-8A26-1A980CE39CAB}"/>
              </a:ext>
            </a:extLst>
          </p:cNvPr>
          <p:cNvSpPr txBox="1"/>
          <p:nvPr/>
        </p:nvSpPr>
        <p:spPr>
          <a:xfrm>
            <a:off x="1973766" y="5724939"/>
            <a:ext cx="1699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Examples follow</a:t>
            </a:r>
          </a:p>
        </p:txBody>
      </p:sp>
    </p:spTree>
    <p:extLst>
      <p:ext uri="{BB962C8B-B14F-4D97-AF65-F5344CB8AC3E}">
        <p14:creationId xmlns:p14="http://schemas.microsoft.com/office/powerpoint/2010/main" val="253510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Passenger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Summary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Simple totals are published by </a:t>
            </a:r>
            <a:r>
              <a:rPr lang="en-GB" sz="1900" b="1" u="sng" dirty="0"/>
              <a:t>airlines/airports</a:t>
            </a:r>
            <a:r>
              <a:rPr lang="en-GB" sz="1900" dirty="0"/>
              <a:t> (though check comparing like-for-like)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Monthly bulletins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Annual financial reports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However, focus here on availability of more detailed data …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2772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E587873-8A54-44DB-B339-549A4D5DF7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585" y="2728808"/>
            <a:ext cx="7628472" cy="364800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Passenger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8" y="1600200"/>
            <a:ext cx="8686801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Summary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ICAO Data+</a:t>
            </a:r>
            <a:r>
              <a:rPr lang="en-GB" sz="1900" dirty="0"/>
              <a:t> summaries by airlines, with various breakdowns e.g. domestic/ international, load factors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34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380843" y="6309052"/>
            <a:ext cx="7088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Month !!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59033" y="2043974"/>
            <a:ext cx="12455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</a:rPr>
              <a:t>Subscription</a:t>
            </a:r>
          </a:p>
          <a:p>
            <a:pPr algn="ctr"/>
            <a:r>
              <a:rPr lang="en-GB" sz="1600" b="1" dirty="0">
                <a:solidFill>
                  <a:srgbClr val="FF0000"/>
                </a:solidFill>
              </a:rPr>
              <a:t>required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42138" y="2503541"/>
            <a:ext cx="19768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/>
              <a:t>French airlines (2019 example)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D964D6-070A-4BFB-8B65-33FB271AE3BC}"/>
              </a:ext>
            </a:extLst>
          </p:cNvPr>
          <p:cNvSpPr txBox="1"/>
          <p:nvPr/>
        </p:nvSpPr>
        <p:spPr>
          <a:xfrm>
            <a:off x="-60243" y="5527100"/>
            <a:ext cx="11205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ICAO Data+:</a:t>
            </a:r>
          </a:p>
          <a:p>
            <a:r>
              <a:rPr lang="en-GB" sz="1400" dirty="0"/>
              <a:t>‘Air Carrier</a:t>
            </a:r>
          </a:p>
          <a:p>
            <a:r>
              <a:rPr lang="en-GB" sz="1400" dirty="0"/>
              <a:t>Traffic’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B8690F-55AE-4444-B71D-363FD22EC9F7}"/>
              </a:ext>
            </a:extLst>
          </p:cNvPr>
          <p:cNvSpPr/>
          <p:nvPr/>
        </p:nvSpPr>
        <p:spPr>
          <a:xfrm>
            <a:off x="5494803" y="4905296"/>
            <a:ext cx="409040" cy="738663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1905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Passenger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8" y="1600200"/>
            <a:ext cx="8686801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Summary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ICAO Data+</a:t>
            </a:r>
            <a:r>
              <a:rPr lang="en-GB" sz="1900" dirty="0"/>
              <a:t> summaries by airlines, with various breakdowns e.g. pax-km, load factors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35</a:t>
            </a:fld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59033" y="2043974"/>
            <a:ext cx="12455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</a:rPr>
              <a:t>Subscription</a:t>
            </a:r>
          </a:p>
          <a:p>
            <a:pPr algn="ctr"/>
            <a:r>
              <a:rPr lang="en-GB" sz="1600" b="1" dirty="0">
                <a:solidFill>
                  <a:srgbClr val="FF0000"/>
                </a:solidFill>
              </a:rPr>
              <a:t>required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04931" y="2691467"/>
            <a:ext cx="14109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/>
              <a:t>Lufthansa 2014-2019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9AA4CCD-0DD3-44C6-B53E-ED94DAECFBB5}"/>
              </a:ext>
            </a:extLst>
          </p:cNvPr>
          <p:cNvSpPr txBox="1"/>
          <p:nvPr/>
        </p:nvSpPr>
        <p:spPr>
          <a:xfrm>
            <a:off x="5144530" y="5899880"/>
            <a:ext cx="30369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ICAO Data+: ‘Air Carrier Finances’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C74C48E-7132-4C5F-B3E1-5AF9E065E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480" y="2944623"/>
            <a:ext cx="6019048" cy="291428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A83015-3D80-4604-B920-750A16855BF4}"/>
              </a:ext>
            </a:extLst>
          </p:cNvPr>
          <p:cNvSpPr txBox="1"/>
          <p:nvPr/>
        </p:nvSpPr>
        <p:spPr>
          <a:xfrm>
            <a:off x="7937008" y="4519163"/>
            <a:ext cx="5982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2016 !!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B5609CC-CBE4-4087-A976-A0D5AF232591}"/>
              </a:ext>
            </a:extLst>
          </p:cNvPr>
          <p:cNvSpPr txBox="1"/>
          <p:nvPr/>
        </p:nvSpPr>
        <p:spPr>
          <a:xfrm>
            <a:off x="7937007" y="5083908"/>
            <a:ext cx="5982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2018 !!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904B396-02DE-4067-87E4-50C116702BB4}"/>
              </a:ext>
            </a:extLst>
          </p:cNvPr>
          <p:cNvSpPr txBox="1"/>
          <p:nvPr/>
        </p:nvSpPr>
        <p:spPr>
          <a:xfrm>
            <a:off x="3250942" y="2691467"/>
            <a:ext cx="29835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Dataset downloaded in MAR21 - 2 year time lag</a:t>
            </a:r>
          </a:p>
        </p:txBody>
      </p:sp>
    </p:spTree>
    <p:extLst>
      <p:ext uri="{BB962C8B-B14F-4D97-AF65-F5344CB8AC3E}">
        <p14:creationId xmlns:p14="http://schemas.microsoft.com/office/powerpoint/2010/main" val="295717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24" grpId="0"/>
      <p:bldP spid="25" grpId="0"/>
      <p:bldP spid="2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Passenger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Route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Eurostat</a:t>
            </a:r>
            <a:r>
              <a:rPr lang="en-GB" sz="1900" dirty="0"/>
              <a:t> offer a selection of datasets, </a:t>
            </a:r>
            <a:r>
              <a:rPr lang="en-GB" sz="1900" dirty="0" err="1"/>
              <a:t>pax</a:t>
            </a:r>
            <a:r>
              <a:rPr lang="en-GB" sz="1900" dirty="0"/>
              <a:t> by country, airport and per route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dirty="0"/>
              <a:t>‘</a:t>
            </a:r>
            <a:r>
              <a:rPr lang="en-GB" dirty="0" err="1"/>
              <a:t>Pax</a:t>
            </a:r>
            <a:r>
              <a:rPr lang="en-GB" dirty="0"/>
              <a:t> on board’ – all passengers on board an aircraft during a flight stage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dirty="0"/>
              <a:t>‘</a:t>
            </a:r>
            <a:r>
              <a:rPr lang="en-GB" dirty="0" err="1"/>
              <a:t>Pax</a:t>
            </a:r>
            <a:r>
              <a:rPr lang="en-GB" dirty="0"/>
              <a:t> carried’ – counted once only, not repeatedly on each individual stage of flight </a:t>
            </a:r>
            <a:r>
              <a:rPr lang="en-GB" i="1" dirty="0"/>
              <a:t>(excludes any double-counting)</a:t>
            </a:r>
            <a:endParaRPr lang="en-GB" sz="1900" i="1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36</a:t>
            </a:fld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281908" y="2408115"/>
            <a:ext cx="10198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00CC00"/>
                </a:solidFill>
              </a:rPr>
              <a:t>Published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3379103"/>
            <a:ext cx="8256587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32638E5-FF0B-4D96-ABFE-D2E4B63F43E5}"/>
              </a:ext>
            </a:extLst>
          </p:cNvPr>
          <p:cNvSpPr txBox="1"/>
          <p:nvPr/>
        </p:nvSpPr>
        <p:spPr>
          <a:xfrm>
            <a:off x="6432787" y="6248630"/>
            <a:ext cx="22006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Eurostat: ‘</a:t>
            </a:r>
            <a:r>
              <a:rPr lang="en-GB" sz="1400" dirty="0" err="1"/>
              <a:t>avia_paoac</a:t>
            </a:r>
            <a:r>
              <a:rPr lang="en-GB" sz="1400" dirty="0"/>
              <a:t>’ table</a:t>
            </a:r>
          </a:p>
        </p:txBody>
      </p:sp>
    </p:spTree>
    <p:extLst>
      <p:ext uri="{BB962C8B-B14F-4D97-AF65-F5344CB8AC3E}">
        <p14:creationId xmlns:p14="http://schemas.microsoft.com/office/powerpoint/2010/main" val="351189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Passenger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Route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Eurostat</a:t>
            </a:r>
            <a:r>
              <a:rPr lang="en-GB" sz="1900" dirty="0"/>
              <a:t> offer a bulk download; includes </a:t>
            </a:r>
            <a:r>
              <a:rPr lang="en-GB" sz="1900" dirty="0" err="1"/>
              <a:t>pax</a:t>
            </a:r>
            <a:r>
              <a:rPr lang="en-GB" sz="1900" dirty="0"/>
              <a:t> per route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37</a:t>
            </a:fld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281908" y="2408115"/>
            <a:ext cx="10198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00CC00"/>
                </a:solidFill>
              </a:rPr>
              <a:t>Published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38" y="2471232"/>
            <a:ext cx="5724525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099472" y="2653096"/>
            <a:ext cx="736264" cy="21057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1F33FA-94A3-41E3-A793-2C1432835C1D}"/>
              </a:ext>
            </a:extLst>
          </p:cNvPr>
          <p:cNvSpPr txBox="1"/>
          <p:nvPr/>
        </p:nvSpPr>
        <p:spPr>
          <a:xfrm>
            <a:off x="6432787" y="6248630"/>
            <a:ext cx="20146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Eurostat: ‘</a:t>
            </a:r>
            <a:r>
              <a:rPr lang="en-GB" sz="1400" dirty="0" err="1"/>
              <a:t>avia_par</a:t>
            </a:r>
            <a:r>
              <a:rPr lang="en-GB" sz="1400" dirty="0"/>
              <a:t>’ table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0C5FCD-2801-40F5-9F56-03AF32AFD727}"/>
              </a:ext>
            </a:extLst>
          </p:cNvPr>
          <p:cNvSpPr txBox="1"/>
          <p:nvPr/>
        </p:nvSpPr>
        <p:spPr>
          <a:xfrm>
            <a:off x="3467604" y="2226652"/>
            <a:ext cx="30700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Dataset downloaded in APR18 - 9 month time lag</a:t>
            </a:r>
          </a:p>
        </p:txBody>
      </p:sp>
    </p:spTree>
    <p:extLst>
      <p:ext uri="{BB962C8B-B14F-4D97-AF65-F5344CB8AC3E}">
        <p14:creationId xmlns:p14="http://schemas.microsoft.com/office/powerpoint/2010/main" val="53737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Passenger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735864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Itinerary data – introduction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Passenger data through ticketing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Traditional model of ticket sales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38</a:t>
            </a:fld>
            <a:endParaRPr lang="en-GB" dirty="0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136F514-8D72-4255-B5EE-FD470A557B51}"/>
              </a:ext>
            </a:extLst>
          </p:cNvPr>
          <p:cNvCxnSpPr/>
          <p:nvPr/>
        </p:nvCxnSpPr>
        <p:spPr bwMode="auto">
          <a:xfrm>
            <a:off x="2320108" y="3243143"/>
            <a:ext cx="288032" cy="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3832ACF-6AB8-4D3A-A736-CC8ADB9CF879}"/>
              </a:ext>
            </a:extLst>
          </p:cNvPr>
          <p:cNvCxnSpPr/>
          <p:nvPr/>
        </p:nvCxnSpPr>
        <p:spPr bwMode="auto">
          <a:xfrm>
            <a:off x="4456346" y="3243143"/>
            <a:ext cx="288032" cy="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B5E119E-3509-43A3-BD9A-3BFB69C062F3}"/>
              </a:ext>
            </a:extLst>
          </p:cNvPr>
          <p:cNvCxnSpPr/>
          <p:nvPr/>
        </p:nvCxnSpPr>
        <p:spPr bwMode="auto">
          <a:xfrm>
            <a:off x="6592584" y="3243143"/>
            <a:ext cx="288032" cy="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9327B40-C425-4C51-9BED-D5260624625C}"/>
              </a:ext>
            </a:extLst>
          </p:cNvPr>
          <p:cNvGrpSpPr/>
          <p:nvPr/>
        </p:nvGrpSpPr>
        <p:grpSpPr>
          <a:xfrm>
            <a:off x="519163" y="2790056"/>
            <a:ext cx="8165678" cy="936104"/>
            <a:chOff x="510778" y="2708920"/>
            <a:chExt cx="8165678" cy="936104"/>
          </a:xfrm>
        </p:grpSpPr>
        <p:sp>
          <p:nvSpPr>
            <p:cNvPr id="15" name="Rounded Rectangle 4">
              <a:extLst>
                <a:ext uri="{FF2B5EF4-FFF2-40B4-BE49-F238E27FC236}">
                  <a16:creationId xmlns:a16="http://schemas.microsoft.com/office/drawing/2014/main" id="{7A90039A-FC4C-46BC-B674-413B0E18D4E0}"/>
                </a:ext>
              </a:extLst>
            </p:cNvPr>
            <p:cNvSpPr/>
            <p:nvPr/>
          </p:nvSpPr>
          <p:spPr bwMode="auto">
            <a:xfrm>
              <a:off x="510778" y="2708920"/>
              <a:ext cx="1756966" cy="936104"/>
            </a:xfrm>
            <a:prstGeom prst="roundRect">
              <a:avLst/>
            </a:prstGeom>
            <a:gradFill flip="none" rotWithShape="1">
              <a:gsLst>
                <a:gs pos="0">
                  <a:srgbClr val="3C87D9"/>
                </a:gs>
                <a:gs pos="74000">
                  <a:schemeClr val="accent4">
                    <a:lumMod val="45000"/>
                    <a:lumOff val="55000"/>
                  </a:schemeClr>
                </a:gs>
                <a:gs pos="83000">
                  <a:schemeClr val="accent4">
                    <a:lumMod val="45000"/>
                    <a:lumOff val="55000"/>
                  </a:schemeClr>
                </a:gs>
                <a:gs pos="100000">
                  <a:schemeClr val="accent4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headEnd type="none" w="med" len="med"/>
              <a:tailEnd type="none" w="med" len="med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GB" sz="2000" dirty="0">
                  <a:solidFill>
                    <a:srgbClr val="FFFFFF"/>
                  </a:solidFill>
                  <a:latin typeface="Tahoma" pitchFamily="34" charset="0"/>
                  <a:cs typeface="Times New Roman" pitchFamily="18" charset="0"/>
                </a:rPr>
                <a:t>Book ticket</a:t>
              </a:r>
            </a:p>
            <a:p>
              <a:pPr marL="0" lvl="1" algn="ctr"/>
              <a:r>
                <a:rPr lang="en-GB" sz="1600" dirty="0">
                  <a:solidFill>
                    <a:srgbClr val="FFFFFF"/>
                  </a:solidFill>
                </a:rPr>
                <a:t>MIDT</a:t>
              </a:r>
            </a:p>
          </p:txBody>
        </p:sp>
        <p:sp>
          <p:nvSpPr>
            <p:cNvPr id="16" name="Rounded Rectangle 5">
              <a:extLst>
                <a:ext uri="{FF2B5EF4-FFF2-40B4-BE49-F238E27FC236}">
                  <a16:creationId xmlns:a16="http://schemas.microsoft.com/office/drawing/2014/main" id="{83D39550-A024-4892-9F1C-1D0EAAEA498A}"/>
                </a:ext>
              </a:extLst>
            </p:cNvPr>
            <p:cNvSpPr/>
            <p:nvPr/>
          </p:nvSpPr>
          <p:spPr bwMode="auto">
            <a:xfrm>
              <a:off x="2647016" y="2708920"/>
              <a:ext cx="1756966" cy="936104"/>
            </a:xfrm>
            <a:prstGeom prst="roundRect">
              <a:avLst/>
            </a:prstGeom>
            <a:gradFill flip="none" rotWithShape="1">
              <a:gsLst>
                <a:gs pos="0">
                  <a:srgbClr val="3C87D9"/>
                </a:gs>
                <a:gs pos="74000">
                  <a:schemeClr val="accent4">
                    <a:lumMod val="45000"/>
                    <a:lumOff val="55000"/>
                  </a:schemeClr>
                </a:gs>
                <a:gs pos="83000">
                  <a:schemeClr val="accent4">
                    <a:lumMod val="45000"/>
                    <a:lumOff val="55000"/>
                  </a:schemeClr>
                </a:gs>
                <a:gs pos="100000">
                  <a:schemeClr val="accent4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headEnd type="none" w="med" len="med"/>
              <a:tailEnd type="none" w="med" len="med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GB" sz="2000" dirty="0">
                  <a:solidFill>
                    <a:srgbClr val="FFFFFF"/>
                  </a:solidFill>
                  <a:latin typeface="Tahoma" pitchFamily="34" charset="0"/>
                  <a:cs typeface="Times New Roman" pitchFamily="18" charset="0"/>
                </a:rPr>
                <a:t>Issue ticket</a:t>
              </a:r>
            </a:p>
            <a:p>
              <a:pPr marL="0" lvl="1" algn="ctr"/>
              <a:endParaRPr lang="en-GB" sz="1600" dirty="0">
                <a:solidFill>
                  <a:srgbClr val="FFFFFF"/>
                </a:solidFill>
              </a:endParaRPr>
            </a:p>
          </p:txBody>
        </p:sp>
        <p:sp>
          <p:nvSpPr>
            <p:cNvPr id="17" name="Rounded Rectangle 6">
              <a:extLst>
                <a:ext uri="{FF2B5EF4-FFF2-40B4-BE49-F238E27FC236}">
                  <a16:creationId xmlns:a16="http://schemas.microsoft.com/office/drawing/2014/main" id="{E0642634-04B4-42B9-9592-63BED53B3A1F}"/>
                </a:ext>
              </a:extLst>
            </p:cNvPr>
            <p:cNvSpPr/>
            <p:nvPr/>
          </p:nvSpPr>
          <p:spPr bwMode="auto">
            <a:xfrm>
              <a:off x="4783254" y="2708920"/>
              <a:ext cx="1756966" cy="936104"/>
            </a:xfrm>
            <a:prstGeom prst="roundRect">
              <a:avLst/>
            </a:prstGeom>
            <a:gradFill flip="none" rotWithShape="1">
              <a:gsLst>
                <a:gs pos="0">
                  <a:srgbClr val="3C87D9"/>
                </a:gs>
                <a:gs pos="74000">
                  <a:schemeClr val="accent4">
                    <a:lumMod val="45000"/>
                    <a:lumOff val="55000"/>
                  </a:schemeClr>
                </a:gs>
                <a:gs pos="83000">
                  <a:schemeClr val="accent4">
                    <a:lumMod val="45000"/>
                    <a:lumOff val="55000"/>
                  </a:schemeClr>
                </a:gs>
                <a:gs pos="100000">
                  <a:schemeClr val="accent4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headEnd type="none" w="med" len="med"/>
              <a:tailEnd type="none" w="med" len="med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GB" sz="2000" dirty="0">
                  <a:solidFill>
                    <a:srgbClr val="FFFFFF"/>
                  </a:solidFill>
                  <a:latin typeface="Tahoma" pitchFamily="34" charset="0"/>
                  <a:cs typeface="Times New Roman" pitchFamily="18" charset="0"/>
                </a:rPr>
                <a:t>Settle ticket</a:t>
              </a:r>
            </a:p>
            <a:p>
              <a:pPr marL="0" lvl="1" algn="ctr"/>
              <a:r>
                <a:rPr lang="en-GB" sz="1600" dirty="0">
                  <a:solidFill>
                    <a:srgbClr val="FFFFFF"/>
                  </a:solidFill>
                </a:rPr>
                <a:t>BSP/ARC</a:t>
              </a:r>
            </a:p>
          </p:txBody>
        </p:sp>
        <p:sp>
          <p:nvSpPr>
            <p:cNvPr id="18" name="Rounded Rectangle 7">
              <a:extLst>
                <a:ext uri="{FF2B5EF4-FFF2-40B4-BE49-F238E27FC236}">
                  <a16:creationId xmlns:a16="http://schemas.microsoft.com/office/drawing/2014/main" id="{6D21E4CB-1D96-4E63-98B2-073FF8AC87E1}"/>
                </a:ext>
              </a:extLst>
            </p:cNvPr>
            <p:cNvSpPr/>
            <p:nvPr/>
          </p:nvSpPr>
          <p:spPr bwMode="auto">
            <a:xfrm>
              <a:off x="6919490" y="2708920"/>
              <a:ext cx="1756966" cy="936104"/>
            </a:xfrm>
            <a:prstGeom prst="roundRect">
              <a:avLst/>
            </a:prstGeom>
            <a:gradFill flip="none" rotWithShape="1">
              <a:gsLst>
                <a:gs pos="0">
                  <a:srgbClr val="3C87D9"/>
                </a:gs>
                <a:gs pos="74000">
                  <a:schemeClr val="accent4">
                    <a:lumMod val="45000"/>
                    <a:lumOff val="55000"/>
                  </a:schemeClr>
                </a:gs>
                <a:gs pos="83000">
                  <a:schemeClr val="accent4">
                    <a:lumMod val="45000"/>
                    <a:lumOff val="55000"/>
                  </a:schemeClr>
                </a:gs>
                <a:gs pos="100000">
                  <a:schemeClr val="accent4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headEnd type="none" w="med" len="med"/>
              <a:tailEnd type="none" w="med" len="med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 defTabSz="914400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GB" sz="2000" dirty="0">
                  <a:solidFill>
                    <a:srgbClr val="FFFFFF"/>
                  </a:solidFill>
                  <a:latin typeface="Tahoma" pitchFamily="34" charset="0"/>
                  <a:cs typeface="Times New Roman" pitchFamily="18" charset="0"/>
                </a:rPr>
                <a:t>Flight</a:t>
              </a:r>
            </a:p>
            <a:p>
              <a:pPr marL="0" lvl="1" algn="ctr"/>
              <a:endParaRPr lang="en-GB" sz="1600" dirty="0">
                <a:solidFill>
                  <a:srgbClr val="FFFFFF"/>
                </a:solidFill>
              </a:endParaRP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0136F514-8D72-4255-B5EE-FD470A557B51}"/>
                </a:ext>
              </a:extLst>
            </p:cNvPr>
            <p:cNvCxnSpPr/>
            <p:nvPr/>
          </p:nvCxnSpPr>
          <p:spPr bwMode="auto">
            <a:xfrm>
              <a:off x="2313364" y="3176972"/>
              <a:ext cx="288032" cy="0"/>
            </a:xfrm>
            <a:prstGeom prst="straightConnector1">
              <a:avLst/>
            </a:prstGeom>
            <a:gradFill flip="none" rotWithShape="1">
              <a:gsLst>
                <a:gs pos="0">
                  <a:srgbClr val="3C87D9"/>
                </a:gs>
                <a:gs pos="74000">
                  <a:schemeClr val="accent4">
                    <a:lumMod val="45000"/>
                    <a:lumOff val="55000"/>
                  </a:schemeClr>
                </a:gs>
                <a:gs pos="83000">
                  <a:schemeClr val="accent4">
                    <a:lumMod val="45000"/>
                    <a:lumOff val="55000"/>
                  </a:schemeClr>
                </a:gs>
                <a:gs pos="100000">
                  <a:schemeClr val="accent4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headEnd type="none" w="med" len="med"/>
              <a:tailEnd type="none" w="med" len="med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B3832ACF-6AB8-4D3A-A736-CC8ADB9CF879}"/>
                </a:ext>
              </a:extLst>
            </p:cNvPr>
            <p:cNvCxnSpPr/>
            <p:nvPr/>
          </p:nvCxnSpPr>
          <p:spPr bwMode="auto">
            <a:xfrm>
              <a:off x="4449602" y="3176972"/>
              <a:ext cx="288032" cy="0"/>
            </a:xfrm>
            <a:prstGeom prst="straightConnector1">
              <a:avLst/>
            </a:prstGeom>
            <a:gradFill flip="none" rotWithShape="1">
              <a:gsLst>
                <a:gs pos="0">
                  <a:srgbClr val="3C87D9"/>
                </a:gs>
                <a:gs pos="74000">
                  <a:schemeClr val="accent4">
                    <a:lumMod val="45000"/>
                    <a:lumOff val="55000"/>
                  </a:schemeClr>
                </a:gs>
                <a:gs pos="83000">
                  <a:schemeClr val="accent4">
                    <a:lumMod val="45000"/>
                    <a:lumOff val="55000"/>
                  </a:schemeClr>
                </a:gs>
                <a:gs pos="100000">
                  <a:schemeClr val="accent4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headEnd type="none" w="med" len="med"/>
              <a:tailEnd type="none" w="med" len="med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8B5E119E-3509-43A3-BD9A-3BFB69C062F3}"/>
                </a:ext>
              </a:extLst>
            </p:cNvPr>
            <p:cNvCxnSpPr/>
            <p:nvPr/>
          </p:nvCxnSpPr>
          <p:spPr bwMode="auto">
            <a:xfrm>
              <a:off x="6585840" y="3176972"/>
              <a:ext cx="288032" cy="0"/>
            </a:xfrm>
            <a:prstGeom prst="straightConnector1">
              <a:avLst/>
            </a:prstGeom>
            <a:gradFill flip="none" rotWithShape="1">
              <a:gsLst>
                <a:gs pos="0">
                  <a:srgbClr val="3C87D9"/>
                </a:gs>
                <a:gs pos="74000">
                  <a:schemeClr val="accent4">
                    <a:lumMod val="45000"/>
                    <a:lumOff val="55000"/>
                  </a:schemeClr>
                </a:gs>
                <a:gs pos="83000">
                  <a:schemeClr val="accent4">
                    <a:lumMod val="45000"/>
                    <a:lumOff val="55000"/>
                  </a:schemeClr>
                </a:gs>
                <a:gs pos="100000">
                  <a:schemeClr val="accent4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headEnd type="none" w="med" len="med"/>
              <a:tailEnd type="none" w="med" len="med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189029" y="3918902"/>
            <a:ext cx="6921383" cy="1386343"/>
            <a:chOff x="189029" y="3918902"/>
            <a:chExt cx="6921383" cy="1386343"/>
          </a:xfrm>
        </p:grpSpPr>
        <p:sp>
          <p:nvSpPr>
            <p:cNvPr id="25" name="TextBox 24"/>
            <p:cNvSpPr txBox="1"/>
            <p:nvPr/>
          </p:nvSpPr>
          <p:spPr>
            <a:xfrm>
              <a:off x="189029" y="3920250"/>
              <a:ext cx="283627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solidFill>
                    <a:srgbClr val="3C87D9"/>
                  </a:solidFill>
                </a:rPr>
                <a:t>Marketing Information Data Transfer (MIDT)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rgbClr val="3C87D9"/>
                  </a:solidFill>
                </a:rPr>
                <a:t>Bookings made in the major GDSs (e.g. Sabre, Amadeus)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rgbClr val="3C87D9"/>
                  </a:solidFill>
                </a:rPr>
                <a:t>Reservations – IATA/non-IATA agencies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rgbClr val="3C87D9"/>
                  </a:solidFill>
                </a:rPr>
                <a:t>Future travel data, available from a number of vendors…for a price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37265" y="3918902"/>
              <a:ext cx="257314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solidFill>
                    <a:srgbClr val="3C87D9"/>
                  </a:solidFill>
                </a:rPr>
                <a:t>Billing and Settlement Plan (BSP) /</a:t>
              </a:r>
              <a:br>
                <a:rPr lang="en-GB" sz="1200" b="1" dirty="0">
                  <a:solidFill>
                    <a:srgbClr val="3C87D9"/>
                  </a:solidFill>
                </a:rPr>
              </a:br>
              <a:r>
                <a:rPr lang="en-GB" sz="1200" b="1" dirty="0">
                  <a:solidFill>
                    <a:srgbClr val="3C87D9"/>
                  </a:solidFill>
                </a:rPr>
                <a:t>Airline Reporting Corporation (ARC)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rgbClr val="3C87D9"/>
                  </a:solidFill>
                </a:rPr>
                <a:t>Ticket sales from the major GDSs &amp; agencies (covering </a:t>
              </a:r>
              <a:r>
                <a:rPr lang="en-GB" sz="1200" dirty="0">
                  <a:solidFill>
                    <a:srgbClr val="3C87D9"/>
                  </a:solidFill>
                  <a:latin typeface="Times New Roman"/>
                  <a:cs typeface="Times New Roman"/>
                </a:rPr>
                <a:t>≈</a:t>
              </a:r>
              <a:r>
                <a:rPr lang="en-GB" sz="1200" dirty="0">
                  <a:solidFill>
                    <a:srgbClr val="3C87D9"/>
                  </a:solidFill>
                </a:rPr>
                <a:t>400 airlines)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rgbClr val="3C87D9"/>
                  </a:solidFill>
                </a:rPr>
                <a:t>Actual travel data, available from IATA as their </a:t>
              </a:r>
              <a:r>
                <a:rPr lang="en-GB" sz="1200" dirty="0" err="1">
                  <a:solidFill>
                    <a:srgbClr val="3C87D9"/>
                  </a:solidFill>
                </a:rPr>
                <a:t>PaxIS</a:t>
              </a:r>
              <a:r>
                <a:rPr lang="en-GB" sz="1200" dirty="0">
                  <a:solidFill>
                    <a:srgbClr val="3C87D9"/>
                  </a:solidFill>
                </a:rPr>
                <a:t> product…for a price (alternative products exist)</a:t>
              </a:r>
            </a:p>
          </p:txBody>
        </p:sp>
      </p:grpSp>
      <p:sp>
        <p:nvSpPr>
          <p:cNvPr id="27" name="Segnaposto contenuto 2"/>
          <p:cNvSpPr txBox="1">
            <a:spLocks/>
          </p:cNvSpPr>
          <p:nvPr/>
        </p:nvSpPr>
        <p:spPr>
          <a:xfrm>
            <a:off x="455850" y="5267916"/>
            <a:ext cx="8688149" cy="12367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b="0" i="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Online ticket sales made directly with airlines are </a:t>
            </a:r>
            <a:r>
              <a:rPr lang="en-GB" sz="1900" u="sng" dirty="0"/>
              <a:t>not captured</a:t>
            </a:r>
            <a:r>
              <a:rPr lang="en-GB" sz="1900" dirty="0"/>
              <a:t> by MIDT or BSP/ARC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Changes in progress, e.g. IATA ‘New Distribution Capability’ </a:t>
            </a:r>
            <a:r>
              <a:rPr lang="en-GB" sz="1600" i="1" dirty="0"/>
              <a:t>(not covered here)</a:t>
            </a:r>
            <a:endParaRPr lang="en-GB" sz="1900" i="1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368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Passenger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Itinerary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IATA </a:t>
            </a:r>
            <a:r>
              <a:rPr lang="en-GB" sz="1900" b="1" u="sng" dirty="0" err="1"/>
              <a:t>PaxIS</a:t>
            </a:r>
            <a:r>
              <a:rPr lang="en-GB" sz="1900" dirty="0"/>
              <a:t> (Passenger Intelligence Services) detailed passenger data based on ticket sales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Monthly passenger itineraries since 2005 – global O/D coverage with a breakdown of seat class, fare paid, </a:t>
            </a:r>
            <a:r>
              <a:rPr lang="en-GB" sz="1900" u="sng" dirty="0"/>
              <a:t>connecting airports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Statistical estimates infill missing data – US market from ARC, non-BSP markets </a:t>
            </a:r>
            <a:r>
              <a:rPr lang="en-GB" sz="1600" dirty="0"/>
              <a:t>(LCC, charter and online airline ticket sales)</a:t>
            </a: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39</a:t>
            </a:fld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71" y="3900953"/>
            <a:ext cx="7952858" cy="2623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722649" y="3713504"/>
            <a:ext cx="19062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/>
              <a:t>example routings to Adelaide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313007" y="2772258"/>
            <a:ext cx="957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</a:rPr>
              <a:t>Purchase</a:t>
            </a:r>
          </a:p>
          <a:p>
            <a:pPr algn="ctr"/>
            <a:r>
              <a:rPr lang="en-GB" sz="1600" b="1" dirty="0">
                <a:solidFill>
                  <a:srgbClr val="FF0000"/>
                </a:solidFill>
              </a:rPr>
              <a:t>required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3389216" y="3900953"/>
            <a:ext cx="1838239" cy="193617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14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repeatCount="indefinite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General observations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Data requirements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Define and specify the data required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Consider time periods </a:t>
            </a:r>
            <a:r>
              <a:rPr lang="en-GB" sz="1600" dirty="0">
                <a:latin typeface="+mn-lt"/>
              </a:rPr>
              <a:t>(af</a:t>
            </a:r>
            <a:r>
              <a:rPr lang="en-GB" sz="1600" dirty="0"/>
              <a:t>fected by </a:t>
            </a:r>
            <a:r>
              <a:rPr lang="en-GB" sz="1600" dirty="0">
                <a:latin typeface="+mn-lt"/>
              </a:rPr>
              <a:t>disruption/incidents?)</a:t>
            </a:r>
            <a:endParaRPr lang="en-GB" sz="1900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Consider coverage </a:t>
            </a:r>
            <a:r>
              <a:rPr lang="en-GB" sz="1600" dirty="0">
                <a:latin typeface="+mn-lt"/>
              </a:rPr>
              <a:t>(e.g. top 200 airports ≥ 95% pax; </a:t>
            </a:r>
            <a:r>
              <a:rPr lang="en-GB" sz="1600" dirty="0"/>
              <a:t>≥ </a:t>
            </a:r>
            <a:r>
              <a:rPr lang="en-GB" sz="1600" dirty="0">
                <a:latin typeface="+mn-lt"/>
              </a:rPr>
              <a:t>90% movements)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Different sources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Often multiple data sources are required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Differences between the ‘same’ data </a:t>
            </a:r>
            <a:r>
              <a:rPr lang="en-GB" sz="1600" dirty="0">
                <a:latin typeface="+mn-lt"/>
              </a:rPr>
              <a:t>(collection/cleaning/assumptions)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Restrictions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NDA, export control, cost </a:t>
            </a:r>
            <a:r>
              <a:rPr lang="en-GB" sz="1600" dirty="0">
                <a:latin typeface="+mn-lt"/>
              </a:rPr>
              <a:t>(increases with the level of disaggregation)</a:t>
            </a:r>
            <a:endParaRPr lang="en-GB" sz="1900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Depends on usage </a:t>
            </a:r>
            <a:r>
              <a:rPr lang="en-GB" sz="1600" dirty="0">
                <a:latin typeface="+mn-lt"/>
              </a:rPr>
              <a:t>(academic research, commercial, publication)</a:t>
            </a:r>
            <a:endParaRPr lang="en-GB" sz="1900" u="sng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54752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Passenger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Itinerary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US BTS agency DB1B</a:t>
            </a:r>
            <a:r>
              <a:rPr lang="en-GB" sz="1900" dirty="0"/>
              <a:t> (Airline Origin and Destination Survey) data based on a 10% sample of airline tickets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Quarterly coverage since 1993 – US O/D coverage with a breakdown of seat class, fare paid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40</a:t>
            </a:fld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769" y="3927840"/>
            <a:ext cx="6494463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28552" y="3706690"/>
            <a:ext cx="16898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/>
              <a:t>example itineraries to JFK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281908" y="3217318"/>
            <a:ext cx="10198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00CC00"/>
                </a:solidFill>
              </a:rPr>
              <a:t>Published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1908" y="4325225"/>
            <a:ext cx="6319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Abilene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1908" y="5090021"/>
            <a:ext cx="9316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/>
              <a:t>Albuquerque</a:t>
            </a:r>
          </a:p>
        </p:txBody>
      </p:sp>
    </p:spTree>
    <p:extLst>
      <p:ext uri="{BB962C8B-B14F-4D97-AF65-F5344CB8AC3E}">
        <p14:creationId xmlns:p14="http://schemas.microsoft.com/office/powerpoint/2010/main" val="366985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Passenger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Survey data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UK CAA Departing Passenger Survey</a:t>
            </a:r>
            <a:r>
              <a:rPr lang="en-GB" sz="1900" dirty="0"/>
              <a:t> detailed passenger data based on face-to-face interview at-gate </a:t>
            </a:r>
            <a:r>
              <a:rPr lang="en-GB" sz="1600" dirty="0"/>
              <a:t>(</a:t>
            </a:r>
            <a:r>
              <a:rPr lang="en-GB" sz="1600" dirty="0">
                <a:latin typeface="Times New Roman"/>
                <a:cs typeface="Times New Roman"/>
              </a:rPr>
              <a:t>≈</a:t>
            </a:r>
            <a:r>
              <a:rPr lang="en-GB" sz="1600" dirty="0"/>
              <a:t>30 questions)</a:t>
            </a:r>
            <a:endParaRPr lang="en-GB" sz="1900" dirty="0"/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O/D coverage with a breakdown of seat class, fare paid, demographics </a:t>
            </a:r>
            <a:r>
              <a:rPr lang="en-GB" sz="1600" dirty="0"/>
              <a:t>(UK focus)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Responses scaled-up to represent dep. + arr. </a:t>
            </a:r>
            <a:r>
              <a:rPr lang="en-GB" sz="1900" dirty="0" err="1"/>
              <a:t>pax</a:t>
            </a:r>
            <a:endParaRPr lang="en-GB" sz="1900" dirty="0"/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Bespoke questions possible…for a price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Comparison of an anonymised ‘difficult’ airport pair: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41</a:t>
            </a:fld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313007" y="2391932"/>
            <a:ext cx="957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</a:rPr>
              <a:t>Purchase</a:t>
            </a:r>
          </a:p>
          <a:p>
            <a:pPr algn="ctr"/>
            <a:r>
              <a:rPr lang="en-GB" sz="1600" b="1" dirty="0">
                <a:solidFill>
                  <a:srgbClr val="FF0000"/>
                </a:solidFill>
              </a:rPr>
              <a:t>required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A9F3E261-8A95-428D-BD09-C68461772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4387962"/>
            <a:ext cx="7686675" cy="1781175"/>
          </a:xfrm>
          <a:prstGeom prst="rect">
            <a:avLst/>
          </a:prstGeom>
          <a:noFill/>
          <a:ln>
            <a:noFill/>
          </a:ln>
          <a:effectLst>
            <a:outerShdw blurRad="88900" dist="101600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6396027" y="5359051"/>
            <a:ext cx="987753" cy="193617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7383780" y="5544833"/>
            <a:ext cx="980832" cy="377795"/>
          </a:xfrm>
          <a:prstGeom prst="rect">
            <a:avLst/>
          </a:prstGeom>
          <a:noFill/>
          <a:ln w="25400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5408274" y="5922628"/>
            <a:ext cx="987753" cy="193617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74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 animBg="1"/>
      <p:bldP spid="10" grpId="0" animBg="1"/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Other useful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437516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Other useful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43</a:t>
            </a:fld>
            <a:endParaRPr lang="en-GB" dirty="0"/>
          </a:p>
        </p:txBody>
      </p:sp>
      <p:sp>
        <p:nvSpPr>
          <p:cNvPr id="8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A few examples of other useful data, and available sources</a:t>
            </a:r>
          </a:p>
          <a:p>
            <a:pPr marL="342900" indent="-342900">
              <a:buFont typeface="Arial" charset="0"/>
              <a:buChar char="•"/>
            </a:pPr>
            <a:endParaRPr lang="en-GB" sz="1900" b="1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Aircraft fleet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Commercially available from </a:t>
            </a:r>
            <a:r>
              <a:rPr lang="en-GB" sz="1900" b="1" u="sng" dirty="0"/>
              <a:t>OAG</a:t>
            </a:r>
            <a:r>
              <a:rPr lang="en-GB" sz="1900" dirty="0"/>
              <a:t> and </a:t>
            </a:r>
            <a:r>
              <a:rPr lang="en-GB" sz="1900" b="1" u="sng" dirty="0" err="1"/>
              <a:t>Cirium</a:t>
            </a: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Online resources, e.g. </a:t>
            </a:r>
            <a:r>
              <a:rPr lang="en-GB" sz="1900" b="1" u="sng" dirty="0"/>
              <a:t>airframes.org</a:t>
            </a:r>
            <a:r>
              <a:rPr lang="en-GB" sz="1900" dirty="0"/>
              <a:t> (registration required)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EUROCONTROL</a:t>
            </a:r>
            <a:r>
              <a:rPr lang="en-GB" sz="1900" dirty="0"/>
              <a:t> PRISME Fleet (registration required)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Extract (selected fields) for </a:t>
            </a:r>
            <a:r>
              <a:rPr lang="pt-BR" sz="1900" dirty="0"/>
              <a:t>A20N (A320 NEO); Series: A320 251n</a:t>
            </a: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F3B6BF5-7FAA-4560-B181-FAF7DAD41C66}"/>
              </a:ext>
            </a:extLst>
          </p:cNvPr>
          <p:cNvGraphicFramePr>
            <a:graphicFrameLocks noGrp="1"/>
          </p:cNvGraphicFramePr>
          <p:nvPr/>
        </p:nvGraphicFramePr>
        <p:xfrm>
          <a:off x="274739" y="4168588"/>
          <a:ext cx="8594522" cy="19979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9285">
                  <a:extLst>
                    <a:ext uri="{9D8B030D-6E8A-4147-A177-3AD203B41FA5}">
                      <a16:colId xmlns:a16="http://schemas.microsoft.com/office/drawing/2014/main" val="416295219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990386644"/>
                    </a:ext>
                  </a:extLst>
                </a:gridCol>
                <a:gridCol w="1761564">
                  <a:extLst>
                    <a:ext uri="{9D8B030D-6E8A-4147-A177-3AD203B41FA5}">
                      <a16:colId xmlns:a16="http://schemas.microsoft.com/office/drawing/2014/main" val="4006175429"/>
                    </a:ext>
                  </a:extLst>
                </a:gridCol>
                <a:gridCol w="1008530">
                  <a:extLst>
                    <a:ext uri="{9D8B030D-6E8A-4147-A177-3AD203B41FA5}">
                      <a16:colId xmlns:a16="http://schemas.microsoft.com/office/drawing/2014/main" val="1811576863"/>
                    </a:ext>
                  </a:extLst>
                </a:gridCol>
                <a:gridCol w="1156447">
                  <a:extLst>
                    <a:ext uri="{9D8B030D-6E8A-4147-A177-3AD203B41FA5}">
                      <a16:colId xmlns:a16="http://schemas.microsoft.com/office/drawing/2014/main" val="1791648920"/>
                    </a:ext>
                  </a:extLst>
                </a:gridCol>
                <a:gridCol w="2764296">
                  <a:extLst>
                    <a:ext uri="{9D8B030D-6E8A-4147-A177-3AD203B41FA5}">
                      <a16:colId xmlns:a16="http://schemas.microsoft.com/office/drawing/2014/main" val="742167117"/>
                    </a:ext>
                  </a:extLst>
                </a:gridCol>
              </a:tblGrid>
              <a:tr h="2497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P-F ID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Serial No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Current Registration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Mode S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Mode S Type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Current Operator(s)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8500993"/>
                  </a:ext>
                </a:extLst>
              </a:tr>
              <a:tr h="2497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294106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7486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4R-ANA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7705C1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WIZ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Srilankan Airlines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4076808"/>
                  </a:ext>
                </a:extLst>
              </a:tr>
              <a:tr h="2497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294107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7489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SE-DOX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4A91F8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WIZ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SAS - Scandinavian Airlines System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3846636"/>
                  </a:ext>
                </a:extLst>
              </a:tr>
              <a:tr h="2497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294110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7494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PR-YRH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E49311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WIZ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AZUL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5534768"/>
                  </a:ext>
                </a:extLst>
              </a:tr>
              <a:tr h="2497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294108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7499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SE-DOY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4A91F9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WIZ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SAS - Scandinavian Airlines System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4489877"/>
                  </a:ext>
                </a:extLst>
              </a:tr>
              <a:tr h="2497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294117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7505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PK-GTC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8A064D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WIZ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Citilink Airways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7908114"/>
                  </a:ext>
                </a:extLst>
              </a:tr>
              <a:tr h="2497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294726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7508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HS-BBZ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88085A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WIZ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Thai AirAsia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23954838"/>
                  </a:ext>
                </a:extLst>
              </a:tr>
              <a:tr h="2497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294105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7514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PR-YYI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E492D0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WIZ</a:t>
                      </a:r>
                      <a:endParaRPr lang="en-GB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AZUL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2336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89937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Other useful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u="sng" dirty="0"/>
              <a:t>airframes.org</a:t>
            </a:r>
            <a:r>
              <a:rPr lang="en-GB" sz="1900" b="1" dirty="0"/>
              <a:t> f</a:t>
            </a:r>
            <a:r>
              <a:rPr lang="en-GB" sz="1900" b="1" dirty="0">
                <a:latin typeface="+mn-lt"/>
              </a:rPr>
              <a:t>leet example – </a:t>
            </a:r>
            <a:r>
              <a:rPr lang="en-GB" sz="1900" b="1" dirty="0" err="1"/>
              <a:t>SriLankan</a:t>
            </a:r>
            <a:r>
              <a:rPr lang="en-GB" sz="1900" b="1" dirty="0"/>
              <a:t> Airlines</a:t>
            </a:r>
            <a:endParaRPr lang="en-GB" sz="1900" u="sng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44</a:t>
            </a:fld>
            <a:endParaRPr lang="en-GB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99FD27D-A479-4BB1-BAD4-340CBDB3EB59}"/>
              </a:ext>
            </a:extLst>
          </p:cNvPr>
          <p:cNvGraphicFramePr>
            <a:graphicFrameLocks noGrp="1"/>
          </p:cNvGraphicFramePr>
          <p:nvPr/>
        </p:nvGraphicFramePr>
        <p:xfrm>
          <a:off x="526312" y="1954190"/>
          <a:ext cx="8091376" cy="46164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4128">
                  <a:extLst>
                    <a:ext uri="{9D8B030D-6E8A-4147-A177-3AD203B41FA5}">
                      <a16:colId xmlns:a16="http://schemas.microsoft.com/office/drawing/2014/main" val="3936078494"/>
                    </a:ext>
                  </a:extLst>
                </a:gridCol>
                <a:gridCol w="895906">
                  <a:extLst>
                    <a:ext uri="{9D8B030D-6E8A-4147-A177-3AD203B41FA5}">
                      <a16:colId xmlns:a16="http://schemas.microsoft.com/office/drawing/2014/main" val="4089278358"/>
                    </a:ext>
                  </a:extLst>
                </a:gridCol>
                <a:gridCol w="895906">
                  <a:extLst>
                    <a:ext uri="{9D8B030D-6E8A-4147-A177-3AD203B41FA5}">
                      <a16:colId xmlns:a16="http://schemas.microsoft.com/office/drawing/2014/main" val="1119448807"/>
                    </a:ext>
                  </a:extLst>
                </a:gridCol>
                <a:gridCol w="895906">
                  <a:extLst>
                    <a:ext uri="{9D8B030D-6E8A-4147-A177-3AD203B41FA5}">
                      <a16:colId xmlns:a16="http://schemas.microsoft.com/office/drawing/2014/main" val="2044345185"/>
                    </a:ext>
                  </a:extLst>
                </a:gridCol>
                <a:gridCol w="895906">
                  <a:extLst>
                    <a:ext uri="{9D8B030D-6E8A-4147-A177-3AD203B41FA5}">
                      <a16:colId xmlns:a16="http://schemas.microsoft.com/office/drawing/2014/main" val="4175225647"/>
                    </a:ext>
                  </a:extLst>
                </a:gridCol>
                <a:gridCol w="895906">
                  <a:extLst>
                    <a:ext uri="{9D8B030D-6E8A-4147-A177-3AD203B41FA5}">
                      <a16:colId xmlns:a16="http://schemas.microsoft.com/office/drawing/2014/main" val="2954800685"/>
                    </a:ext>
                  </a:extLst>
                </a:gridCol>
                <a:gridCol w="895906">
                  <a:extLst>
                    <a:ext uri="{9D8B030D-6E8A-4147-A177-3AD203B41FA5}">
                      <a16:colId xmlns:a16="http://schemas.microsoft.com/office/drawing/2014/main" val="2854481230"/>
                    </a:ext>
                  </a:extLst>
                </a:gridCol>
                <a:gridCol w="895906">
                  <a:extLst>
                    <a:ext uri="{9D8B030D-6E8A-4147-A177-3AD203B41FA5}">
                      <a16:colId xmlns:a16="http://schemas.microsoft.com/office/drawing/2014/main" val="730841084"/>
                    </a:ext>
                  </a:extLst>
                </a:gridCol>
                <a:gridCol w="895906">
                  <a:extLst>
                    <a:ext uri="{9D8B030D-6E8A-4147-A177-3AD203B41FA5}">
                      <a16:colId xmlns:a16="http://schemas.microsoft.com/office/drawing/2014/main" val="11842668"/>
                    </a:ext>
                  </a:extLst>
                </a:gridCol>
              </a:tblGrid>
              <a:tr h="92367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Registration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effectLst/>
                        </a:rPr>
                        <a:t>Manuf.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Model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Type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c/n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SELC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built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delivery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status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4171259679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4R-ABL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A320-232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A320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2345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JSBG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2004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07/04/2011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2288388684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4R-ABM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effectLst/>
                        </a:rPr>
                        <a:t>Airbus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A320-214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A320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4694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FKCM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2011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18/05/2011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1928930651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effectLst/>
                        </a:rPr>
                        <a:t>4R-ABN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A320-214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A320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4869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FLAJ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2011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25/10/2011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3878360678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4R-ABO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A320-214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A320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4915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FLGM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2011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29/11/2011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3322576515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4R-ABQ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A321-231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A321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3397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ABHR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2008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15/02/2014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1500502644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4R-ALA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A330-243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A332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303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KQDF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1999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26/10/1999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3209127086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4R-ALB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A330-243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A332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306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KQDG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1999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15/11/1999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564945429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4R-ALC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A330-243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A332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311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KQDH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1999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10/12/1999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3305253429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4R-ALD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A330-243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A332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313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KQDP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1999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12/01/2000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3956878781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4R-ALH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A330-243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A332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627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KQDE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2004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08/12/2011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2596099724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4R-ALL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A330-343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1564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DRMQ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2014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30/10/2014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3662404009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4R-ALM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A330-343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1583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HSFG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2014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19/12/2014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170494943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4R-ALN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A330-343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1604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CPHJ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2015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26/03/2015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1750082092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4R-ALO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A330-343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1650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GKCH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2015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15/08/2015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1356889163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4R-ALP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A330-343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1669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JSBM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2015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10/11/2015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3493840325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4R-ALQ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A330-343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1687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ACBK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2015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24/12/2015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1401193458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4R-ALR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A330-343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1689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FKAC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2015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29/12/2015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2185874701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4R-ALS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A330-243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A332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1008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 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2009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2018-10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2636623359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A320-251N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A20N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7486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HSCQ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2017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23/02/2017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1233857656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4R-ANB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A320-251N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A20N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7535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EMBD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2017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31/03/2017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3892497191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4R-ANC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A320-251N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A20N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7663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EMCG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2017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30/06/2017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51491495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4R-AND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A320-251N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A20N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7697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KQEG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2017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27/10/2017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4185632457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4R-ANE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Airbus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A320-251N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A20N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7891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KQGJ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2017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01/12/2017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active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2762092081"/>
                  </a:ext>
                </a:extLst>
              </a:tr>
              <a:tr h="184733"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4R-ANF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effectLst/>
                        </a:rPr>
                        <a:t>Airbus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effectLst/>
                        </a:rPr>
                        <a:t>A321-251N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effectLst/>
                        </a:rPr>
                        <a:t>A21N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effectLst/>
                        </a:rPr>
                        <a:t>8106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effectLst/>
                        </a:rPr>
                        <a:t>JSBF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effectLst/>
                        </a:rPr>
                        <a:t>2018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effectLst/>
                        </a:rPr>
                        <a:t>28/07/2018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effectLst/>
                        </a:rPr>
                        <a:t>active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86" marR="37786" marT="0" marB="0"/>
                </a:tc>
                <a:extLst>
                  <a:ext uri="{0D108BD9-81ED-4DB2-BD59-A6C34878D82A}">
                    <a16:rowId xmlns:a16="http://schemas.microsoft.com/office/drawing/2014/main" val="6306136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5228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Other useful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45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0" y="3102219"/>
            <a:ext cx="957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</a:rPr>
              <a:t>Purchase</a:t>
            </a:r>
          </a:p>
          <a:p>
            <a:pPr algn="ctr"/>
            <a:r>
              <a:rPr lang="en-GB" sz="1600" b="1" dirty="0">
                <a:solidFill>
                  <a:srgbClr val="FF0000"/>
                </a:solidFill>
              </a:rPr>
              <a:t>required</a:t>
            </a:r>
          </a:p>
        </p:txBody>
      </p:sp>
      <p:sp>
        <p:nvSpPr>
          <p:cNvPr id="8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A few examples of other useful data, and available sources </a:t>
            </a:r>
            <a:r>
              <a:rPr lang="en-GB" sz="1900" b="1" i="1" dirty="0">
                <a:latin typeface="+mn-lt"/>
              </a:rPr>
              <a:t>cont.</a:t>
            </a:r>
          </a:p>
          <a:p>
            <a:pPr marL="342900" indent="-342900">
              <a:buFont typeface="Arial" charset="0"/>
              <a:buChar char="•"/>
            </a:pPr>
            <a:endParaRPr lang="en-GB" sz="1900" b="1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Schedules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Commercially available from </a:t>
            </a:r>
            <a:r>
              <a:rPr lang="en-GB" sz="1900" b="1" u="sng" dirty="0"/>
              <a:t>OAG</a:t>
            </a:r>
            <a:r>
              <a:rPr lang="en-GB" sz="1900" dirty="0"/>
              <a:t> and </a:t>
            </a:r>
            <a:r>
              <a:rPr lang="en-GB" sz="1900" b="1" u="sng" dirty="0" err="1"/>
              <a:t>Cirium</a:t>
            </a: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MCTs (minimum connecting times)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Commercially available from </a:t>
            </a:r>
            <a:r>
              <a:rPr lang="en-GB" sz="1900" b="1" u="sng" dirty="0"/>
              <a:t>OAG</a:t>
            </a:r>
            <a:r>
              <a:rPr lang="en-GB" sz="1900" dirty="0"/>
              <a:t> and </a:t>
            </a:r>
            <a:r>
              <a:rPr lang="en-GB" sz="1900" b="1" u="sng" dirty="0" err="1"/>
              <a:t>Cirium</a:t>
            </a: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MCT – shortest time required for </a:t>
            </a:r>
            <a:r>
              <a:rPr lang="en-GB" sz="1900" dirty="0" err="1"/>
              <a:t>pax</a:t>
            </a:r>
            <a:r>
              <a:rPr lang="en-GB" sz="1900" dirty="0"/>
              <a:t> (+baggage) to connect between flights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‘Standard’ MCTs for connections: domestic to domestic; domestic to international; international to domestic; international to international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‘MCT exceptions’ specify longer/shorter times, e.g. different terminals, bilateral airline agreements</a:t>
            </a: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114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Other useful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MCT example – </a:t>
            </a:r>
            <a:r>
              <a:rPr lang="en-GB" sz="1900" b="1" dirty="0"/>
              <a:t>Munich Airport</a:t>
            </a:r>
            <a:endParaRPr lang="en-GB" sz="1900" u="sng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46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88308" y="2299879"/>
          <a:ext cx="7967385" cy="17145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94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36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95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Terminal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Connection type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MCTs (minutes)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Within Terminal 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Domestic to domestic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Domestic to international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International to domestic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International to international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Within Terminal 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Domestic to domestic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Domestic to international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International to domestic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International to international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Between Terminals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All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53528" y="4648582"/>
          <a:ext cx="8036945" cy="1371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66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47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096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3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2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Terminal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Connection type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Inbound connecting flight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Outbound connecting flight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MCT (minutes)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Within Terminal 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Dom. to dom.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Air Berlin arr.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All (except specified dep.)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Within Terminal 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Dom. to dom.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All (except specified arr.)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Air Berlin dep.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Within Terminal 1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Int. to int.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Air Berlin AB 7000 - AB 7499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S7 Airlines S7 4898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Within Terminal 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Int. to dom.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Lufthansa LH 7440 - LH 7599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Lufthansa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Within Terminal 2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Int. to int.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United Airlines UA 9435 - UA 9464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United Airlines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Between Terminals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All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All (except specified arr.)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S7 Airlines S7 4893, S7 4898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None specified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Int. to int.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United Airlines UA 8694 - UA 9299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United Airlines UA 9435 - UA 9464</a:t>
                      </a:r>
                      <a:endParaRPr lang="en-GB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425741" y="2038269"/>
            <a:ext cx="10727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/>
              <a:t>Standard MCTs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38079" y="4374449"/>
            <a:ext cx="11176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/>
              <a:t>MCT exceptions</a:t>
            </a:r>
          </a:p>
        </p:txBody>
      </p:sp>
    </p:spTree>
    <p:extLst>
      <p:ext uri="{BB962C8B-B14F-4D97-AF65-F5344CB8AC3E}">
        <p14:creationId xmlns:p14="http://schemas.microsoft.com/office/powerpoint/2010/main" val="17393421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Other useful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638759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Aircraft utilisation (hours/day), and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Passenger load factors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ICAO Data+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Airline</a:t>
            </a:r>
            <a:r>
              <a:rPr lang="en-GB" sz="1900" dirty="0"/>
              <a:t> monthly bulletins and annual financial reports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Cancellations – traditionally difficult to estimate, but data becoming available (airline and airport)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 err="1"/>
              <a:t>FlightAware</a:t>
            </a:r>
            <a:r>
              <a:rPr lang="en-GB" sz="1900" dirty="0"/>
              <a:t> (global)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 err="1"/>
              <a:t>FlightStats</a:t>
            </a:r>
            <a:r>
              <a:rPr lang="en-GB" sz="1900" dirty="0"/>
              <a:t> (global)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EUROCONTROL CODA</a:t>
            </a:r>
            <a:r>
              <a:rPr lang="en-GB" sz="1900" dirty="0"/>
              <a:t> operational cancellation data (30 airports)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UK CAA</a:t>
            </a:r>
            <a:r>
              <a:rPr lang="en-GB" sz="1900" dirty="0"/>
              <a:t> Table 4a Cancelled movements </a:t>
            </a:r>
            <a:r>
              <a:rPr lang="en-GB" sz="1900" i="1" dirty="0"/>
              <a:t>and</a:t>
            </a:r>
            <a:r>
              <a:rPr lang="en-GB" sz="1900" dirty="0"/>
              <a:t> Punctuality statistics (UK only)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Airline</a:t>
            </a:r>
            <a:r>
              <a:rPr lang="en-GB" sz="1900" dirty="0"/>
              <a:t> reporting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US BTS agency</a:t>
            </a:r>
            <a:r>
              <a:rPr lang="en-GB" sz="1900" dirty="0"/>
              <a:t> ‘On-Time Arrival Performance’ (US only)</a:t>
            </a:r>
          </a:p>
          <a:p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190113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Other useful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Cancellation examples</a:t>
            </a:r>
            <a:endParaRPr lang="en-GB" sz="1900" u="sng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48</a:t>
            </a:fld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7401787" y="5728882"/>
            <a:ext cx="10198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00CC00"/>
                </a:solidFill>
              </a:rPr>
              <a:t>Published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3890" y="2183168"/>
            <a:ext cx="5854205" cy="4228052"/>
            <a:chOff x="83890" y="2183168"/>
            <a:chExt cx="5854205" cy="4228052"/>
          </a:xfrm>
        </p:grpSpPr>
        <p:sp>
          <p:nvSpPr>
            <p:cNvPr id="8" name="TextBox 7"/>
            <p:cNvSpPr txBox="1"/>
            <p:nvPr/>
          </p:nvSpPr>
          <p:spPr>
            <a:xfrm>
              <a:off x="118329" y="6149610"/>
              <a:ext cx="279756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 err="1">
                  <a:solidFill>
                    <a:srgbClr val="FF0000"/>
                  </a:solidFill>
                </a:rPr>
                <a:t>FlightStats</a:t>
              </a:r>
              <a:r>
                <a:rPr lang="en-GB" sz="1100" b="1" dirty="0">
                  <a:solidFill>
                    <a:srgbClr val="FF0000"/>
                  </a:solidFill>
                </a:rPr>
                <a:t> last 30 days reporting (06MAR19)</a:t>
              </a: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90" y="2183168"/>
              <a:ext cx="5854205" cy="3896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6"/>
          <p:cNvGrpSpPr/>
          <p:nvPr/>
        </p:nvGrpSpPr>
        <p:grpSpPr>
          <a:xfrm>
            <a:off x="4220732" y="1430337"/>
            <a:ext cx="4923268" cy="4022280"/>
            <a:chOff x="4220732" y="1430337"/>
            <a:chExt cx="4923268" cy="402228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0732" y="1430337"/>
              <a:ext cx="4821547" cy="3422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6850906" y="4852453"/>
              <a:ext cx="229309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b="1" dirty="0">
                  <a:solidFill>
                    <a:srgbClr val="FF0000"/>
                  </a:solidFill>
                </a:rPr>
                <a:t>EUROCONTROL CODA (Q2 2018)</a:t>
              </a:r>
              <a:br>
                <a:rPr lang="en-GB" sz="1100" b="1" dirty="0">
                  <a:solidFill>
                    <a:srgbClr val="FF0000"/>
                  </a:solidFill>
                </a:rPr>
              </a:br>
              <a:r>
                <a:rPr lang="en-GB" sz="1100" b="1" dirty="0">
                  <a:solidFill>
                    <a:srgbClr val="FF0000"/>
                  </a:solidFill>
                </a:rPr>
                <a:t>can reveal </a:t>
              </a:r>
              <a:r>
                <a:rPr lang="en-GB" sz="1100" b="1" u="sng" dirty="0">
                  <a:solidFill>
                    <a:srgbClr val="FF0000"/>
                  </a:solidFill>
                </a:rPr>
                <a:t>trends</a:t>
              </a:r>
              <a:r>
                <a:rPr lang="en-GB" sz="1100" b="1" dirty="0">
                  <a:solidFill>
                    <a:srgbClr val="FF0000"/>
                  </a:solidFill>
                </a:rPr>
                <a:t> and effects of strikes/extreme weather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30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Other useful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Cancellation examples</a:t>
            </a:r>
            <a:endParaRPr lang="en-GB" sz="1900" u="sng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49</a:t>
            </a:fld>
            <a:endParaRPr lang="en-GB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393" y="2003115"/>
            <a:ext cx="6542858" cy="1557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536" y="3617845"/>
            <a:ext cx="5228572" cy="2914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63475" y="1730081"/>
            <a:ext cx="15247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Ryanair daily reporting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238367" y="4968459"/>
            <a:ext cx="15071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0000"/>
                </a:solidFill>
              </a:rPr>
              <a:t>BTS monthly reporting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8A3F53-C4A6-41FE-AE27-571D6E8E6C0E}"/>
              </a:ext>
            </a:extLst>
          </p:cNvPr>
          <p:cNvSpPr txBox="1"/>
          <p:nvPr/>
        </p:nvSpPr>
        <p:spPr>
          <a:xfrm>
            <a:off x="346645" y="3977970"/>
            <a:ext cx="10198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b="1" dirty="0">
                <a:solidFill>
                  <a:srgbClr val="00CC00"/>
                </a:solidFill>
              </a:rPr>
              <a:t>Published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881692" y="5762705"/>
            <a:ext cx="3320070" cy="193617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44CD90A-CF74-4042-9D2E-7B0441F56301}"/>
              </a:ext>
            </a:extLst>
          </p:cNvPr>
          <p:cNvSpPr/>
          <p:nvPr/>
        </p:nvSpPr>
        <p:spPr>
          <a:xfrm>
            <a:off x="1104013" y="2502417"/>
            <a:ext cx="1518164" cy="1030947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86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General observations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Using the data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Understand the data before </a:t>
            </a:r>
            <a:r>
              <a:rPr lang="en-GB" sz="1900" dirty="0"/>
              <a:t>using; sufficiently defined? </a:t>
            </a:r>
            <a:r>
              <a:rPr lang="en-GB" sz="1900" dirty="0">
                <a:latin typeface="+mn-lt"/>
              </a:rPr>
              <a:t>(e.g. ‘arrival time’? – </a:t>
            </a:r>
            <a:r>
              <a:rPr lang="en-GB" sz="1900" dirty="0"/>
              <a:t>could mean touchdown</a:t>
            </a:r>
            <a:r>
              <a:rPr lang="en-GB" sz="1900" dirty="0">
                <a:latin typeface="+mn-lt"/>
              </a:rPr>
              <a:t>, </a:t>
            </a:r>
            <a:r>
              <a:rPr lang="en-GB" sz="1900" dirty="0"/>
              <a:t>scheduled/actual at-gate) </a:t>
            </a:r>
            <a:r>
              <a:rPr lang="en-GB" sz="1900" dirty="0">
                <a:latin typeface="+mn-lt"/>
              </a:rPr>
              <a:t>– request and test samples to check, calibrate with other data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Data cleaning and preparation for usage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Estimate, derive, impute missing data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>
                <a:latin typeface="+mn-lt"/>
              </a:rPr>
              <a:t>Consider having a data management WP for projects?</a:t>
            </a:r>
          </a:p>
          <a:p>
            <a:pPr marL="342900" indent="-342900">
              <a:buFont typeface="Arial" charset="0"/>
              <a:buChar char="•"/>
            </a:pPr>
            <a:endParaRPr lang="en-GB" sz="1900" b="1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Watch out for…</a:t>
            </a: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82021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Other useful data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50</a:t>
            </a:fld>
            <a:endParaRPr lang="en-GB" dirty="0"/>
          </a:p>
        </p:txBody>
      </p:sp>
      <p:sp>
        <p:nvSpPr>
          <p:cNvPr id="15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Cancellation data – note rolling availability of certain datasets: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 err="1"/>
              <a:t>FlightStats</a:t>
            </a:r>
            <a:r>
              <a:rPr lang="en-GB" sz="1900" dirty="0"/>
              <a:t> cancellation reporting available for the </a:t>
            </a:r>
            <a:r>
              <a:rPr lang="en-GB" sz="1900" b="1" dirty="0"/>
              <a:t>last 30 days</a:t>
            </a:r>
            <a:r>
              <a:rPr lang="en-GB" sz="1900" dirty="0"/>
              <a:t> </a:t>
            </a:r>
            <a:r>
              <a:rPr lang="en-GB" sz="1900" i="1" dirty="0"/>
              <a:t>(unless purchased)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Ryanair</a:t>
            </a:r>
            <a:r>
              <a:rPr lang="en-GB" sz="1900" dirty="0"/>
              <a:t> flight cancellations available for the </a:t>
            </a:r>
            <a:r>
              <a:rPr lang="en-GB" sz="1900" b="1" dirty="0"/>
              <a:t>last 60 days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91DEB6E-8B6C-4CDC-9277-A022FA7898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95" y="3657769"/>
            <a:ext cx="8923809" cy="274285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6EE00F3-9539-4EC0-8D0E-5DCFB847870B}"/>
              </a:ext>
            </a:extLst>
          </p:cNvPr>
          <p:cNvSpPr txBox="1"/>
          <p:nvPr/>
        </p:nvSpPr>
        <p:spPr>
          <a:xfrm>
            <a:off x="2886405" y="4372208"/>
            <a:ext cx="1685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FF0000"/>
                </a:solidFill>
              </a:rPr>
              <a:t>09MAY19</a:t>
            </a:r>
          </a:p>
          <a:p>
            <a:pPr algn="ctr"/>
            <a:r>
              <a:rPr lang="en-GB" sz="1400" b="1" dirty="0">
                <a:solidFill>
                  <a:srgbClr val="FF0000"/>
                </a:solidFill>
              </a:rPr>
              <a:t>ATC strike</a:t>
            </a:r>
          </a:p>
        </p:txBody>
      </p:sp>
    </p:spTree>
    <p:extLst>
      <p:ext uri="{BB962C8B-B14F-4D97-AF65-F5344CB8AC3E}">
        <p14:creationId xmlns:p14="http://schemas.microsoft.com/office/powerpoint/2010/main" val="159862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Examples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444163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Cost of delay data sources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Overview of the data sources used for cost of delay calculation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Previous reports and forthcoming edition</a:t>
            </a:r>
          </a:p>
          <a:p>
            <a:pPr marL="1485900" lvl="2" indent="-342900">
              <a:buFont typeface="Arial" charset="0"/>
              <a:buChar char="•"/>
            </a:pPr>
            <a:endParaRPr lang="en-GB" sz="16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52</a:t>
            </a:fld>
            <a:endParaRPr lang="en-GB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EE27F49-3B1B-4E1A-85D9-4B439A7A879E}"/>
              </a:ext>
            </a:extLst>
          </p:cNvPr>
          <p:cNvGraphicFramePr>
            <a:graphicFrameLocks noGrp="1"/>
          </p:cNvGraphicFramePr>
          <p:nvPr/>
        </p:nvGraphicFramePr>
        <p:xfrm>
          <a:off x="194619" y="3035264"/>
          <a:ext cx="8754763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0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4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Element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Data  sources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fleet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800" dirty="0">
                          <a:solidFill>
                            <a:schemeClr val="tx1"/>
                          </a:solidFill>
                        </a:rPr>
                        <a:t>ICAO / </a:t>
                      </a:r>
                      <a:r>
                        <a:rPr lang="en-GB" altLang="en-US" sz="1800" dirty="0" err="1">
                          <a:solidFill>
                            <a:schemeClr val="tx1"/>
                          </a:solidFill>
                        </a:rPr>
                        <a:t>Cirium</a:t>
                      </a:r>
                      <a:endParaRPr lang="en-GB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fuel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various / </a:t>
                      </a:r>
                      <a:r>
                        <a:rPr lang="en-GB" i="1" dirty="0">
                          <a:solidFill>
                            <a:schemeClr val="tx1"/>
                          </a:solidFill>
                        </a:rPr>
                        <a:t>ad hoc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crew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various / </a:t>
                      </a:r>
                      <a:r>
                        <a:rPr lang="en-GB" i="1" dirty="0">
                          <a:solidFill>
                            <a:schemeClr val="tx1"/>
                          </a:solidFill>
                        </a:rPr>
                        <a:t>ad hoc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maintenance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800" dirty="0">
                          <a:solidFill>
                            <a:schemeClr val="tx1"/>
                          </a:solidFill>
                        </a:rPr>
                        <a:t>ICAO / </a:t>
                      </a:r>
                      <a:r>
                        <a:rPr lang="en-GB" altLang="en-US" sz="1800" dirty="0" err="1">
                          <a:solidFill>
                            <a:schemeClr val="tx1"/>
                          </a:solidFill>
                        </a:rPr>
                        <a:t>Cirium</a:t>
                      </a:r>
                      <a:endParaRPr lang="en-GB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passenger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various / </a:t>
                      </a:r>
                      <a:r>
                        <a:rPr lang="en-GB" i="1" dirty="0">
                          <a:solidFill>
                            <a:schemeClr val="tx1"/>
                          </a:solidFill>
                        </a:rPr>
                        <a:t>ad hoc</a:t>
                      </a:r>
                      <a:endParaRPr lang="en-GB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curfews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i="0" dirty="0">
                          <a:solidFill>
                            <a:schemeClr val="tx1"/>
                          </a:solidFill>
                        </a:rPr>
                        <a:t>Domino project / EUROCONTROL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8954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reactionary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i="0" dirty="0">
                          <a:solidFill>
                            <a:schemeClr val="tx1"/>
                          </a:solidFill>
                        </a:rPr>
                        <a:t>EUROCONTROL / Mercury model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5006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965103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POEM project model data sources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endParaRPr lang="en-GB" sz="1900" u="sng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53</a:t>
            </a:fld>
            <a:endParaRPr lang="en-GB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3256F6F-A29A-4D31-9424-8764C22C0DBD}"/>
              </a:ext>
            </a:extLst>
          </p:cNvPr>
          <p:cNvGraphicFramePr>
            <a:graphicFrameLocks noGrp="1"/>
          </p:cNvGraphicFramePr>
          <p:nvPr/>
        </p:nvGraphicFramePr>
        <p:xfrm>
          <a:off x="93117" y="1174955"/>
          <a:ext cx="8959442" cy="5242070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1307431">
                  <a:extLst>
                    <a:ext uri="{9D8B030D-6E8A-4147-A177-3AD203B41FA5}">
                      <a16:colId xmlns:a16="http://schemas.microsoft.com/office/drawing/2014/main" val="1770399826"/>
                    </a:ext>
                  </a:extLst>
                </a:gridCol>
                <a:gridCol w="1262374">
                  <a:extLst>
                    <a:ext uri="{9D8B030D-6E8A-4147-A177-3AD203B41FA5}">
                      <a16:colId xmlns:a16="http://schemas.microsoft.com/office/drawing/2014/main" val="1899300143"/>
                    </a:ext>
                  </a:extLst>
                </a:gridCol>
                <a:gridCol w="235921">
                  <a:extLst>
                    <a:ext uri="{9D8B030D-6E8A-4147-A177-3AD203B41FA5}">
                      <a16:colId xmlns:a16="http://schemas.microsoft.com/office/drawing/2014/main" val="764165068"/>
                    </a:ext>
                  </a:extLst>
                </a:gridCol>
                <a:gridCol w="1887166">
                  <a:extLst>
                    <a:ext uri="{9D8B030D-6E8A-4147-A177-3AD203B41FA5}">
                      <a16:colId xmlns:a16="http://schemas.microsoft.com/office/drawing/2014/main" val="2451931782"/>
                    </a:ext>
                  </a:extLst>
                </a:gridCol>
                <a:gridCol w="1352144">
                  <a:extLst>
                    <a:ext uri="{9D8B030D-6E8A-4147-A177-3AD203B41FA5}">
                      <a16:colId xmlns:a16="http://schemas.microsoft.com/office/drawing/2014/main" val="3671086189"/>
                    </a:ext>
                  </a:extLst>
                </a:gridCol>
                <a:gridCol w="186714">
                  <a:extLst>
                    <a:ext uri="{9D8B030D-6E8A-4147-A177-3AD203B41FA5}">
                      <a16:colId xmlns:a16="http://schemas.microsoft.com/office/drawing/2014/main" val="290804561"/>
                    </a:ext>
                  </a:extLst>
                </a:gridCol>
                <a:gridCol w="1363846">
                  <a:extLst>
                    <a:ext uri="{9D8B030D-6E8A-4147-A177-3AD203B41FA5}">
                      <a16:colId xmlns:a16="http://schemas.microsoft.com/office/drawing/2014/main" val="4289925366"/>
                    </a:ext>
                  </a:extLst>
                </a:gridCol>
                <a:gridCol w="1363846">
                  <a:extLst>
                    <a:ext uri="{9D8B030D-6E8A-4147-A177-3AD203B41FA5}">
                      <a16:colId xmlns:a16="http://schemas.microsoft.com/office/drawing/2014/main" val="2065026904"/>
                    </a:ext>
                  </a:extLst>
                </a:gridCol>
              </a:tblGrid>
              <a:tr h="140815"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effectLst/>
                        </a:rPr>
                        <a:t>Variable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effectLst/>
                        </a:rPr>
                        <a:t>Data source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effectLst/>
                        </a:rPr>
                        <a:t>Variable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effectLst/>
                        </a:rPr>
                        <a:t>Data source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>
                          <a:effectLst/>
                        </a:rPr>
                        <a:t>Variable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effectLst/>
                        </a:rPr>
                        <a:t>Data source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3342338624"/>
                  </a:ext>
                </a:extLst>
              </a:tr>
              <a:tr h="140815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EOBT [OOOI]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endParaRPr lang="en-GB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Planned </a:t>
                      </a:r>
                      <a:r>
                        <a:rPr lang="en-GB" sz="1000" b="1" dirty="0" err="1">
                          <a:effectLst/>
                        </a:rPr>
                        <a:t>en</a:t>
                      </a:r>
                      <a:r>
                        <a:rPr lang="en-GB" sz="1000" b="1" dirty="0">
                          <a:effectLst/>
                        </a:rPr>
                        <a:t>-route time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endParaRPr lang="en-GB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Regulation delay mins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endParaRPr lang="en-GB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1500895122"/>
                  </a:ext>
                </a:extLst>
              </a:tr>
              <a:tr h="28163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ETOT [OOOI]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Derive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Actual </a:t>
                      </a:r>
                      <a:r>
                        <a:rPr lang="en-GB" sz="1000" b="1" dirty="0" err="1">
                          <a:effectLst/>
                        </a:rPr>
                        <a:t>en</a:t>
                      </a:r>
                      <a:r>
                        <a:rPr lang="en-GB" sz="1000" b="1" dirty="0">
                          <a:effectLst/>
                        </a:rPr>
                        <a:t>-route time variation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r>
                        <a:rPr lang="en-GB" sz="1000" dirty="0">
                          <a:effectLst/>
                        </a:rPr>
                        <a:t> &amp; 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Regulation Reason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CFMU (via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r>
                        <a:rPr lang="en-GB" sz="1000" dirty="0">
                          <a:effectLst/>
                        </a:rPr>
                        <a:t>)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4025683360"/>
                  </a:ext>
                </a:extLst>
              </a:tr>
              <a:tr h="227974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ETO [OOOI]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effectLst/>
                        </a:rPr>
                        <a:t>Estimate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PTI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effectLst/>
                        </a:rPr>
                        <a:t>Internal variable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Regulation Type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CFMU (via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r>
                        <a:rPr lang="en-GB" sz="1000" dirty="0">
                          <a:effectLst/>
                        </a:rPr>
                        <a:t>)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2207021769"/>
                  </a:ext>
                </a:extLst>
              </a:tr>
              <a:tr h="227974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EIBT [OOOI]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endParaRPr lang="en-GB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Arrival capacity constraints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effectLst/>
                        </a:rPr>
                        <a:t>Internal variable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Regulation Location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CFMU (via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r>
                        <a:rPr lang="en-GB" sz="1000" dirty="0">
                          <a:effectLst/>
                        </a:rPr>
                        <a:t>)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1448424442"/>
                  </a:ext>
                </a:extLst>
              </a:tr>
              <a:tr h="178204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SOBT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endParaRPr lang="en-GB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Airborne arrival management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effectLst/>
                        </a:rPr>
                        <a:t>Internal variable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Filed NM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endParaRPr lang="en-GB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1909756198"/>
                  </a:ext>
                </a:extLst>
              </a:tr>
              <a:tr h="281630"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effectLst/>
                        </a:rPr>
                        <a:t>SIBT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effectLst/>
                        </a:rPr>
                        <a:t>Estimate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>
                          <a:effectLst/>
                        </a:rPr>
                        <a:t>ATO [OOOI]</a:t>
                      </a:r>
                      <a:endParaRPr lang="en-GB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Internal variable &amp; derive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Regulated NM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endParaRPr lang="en-GB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2320701642"/>
                  </a:ext>
                </a:extLst>
              </a:tr>
              <a:tr h="140815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CTOT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effectLst/>
                        </a:rPr>
                        <a:t>Derive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Taxi-in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aseline="0" dirty="0">
                          <a:solidFill>
                            <a:srgbClr val="7030A0"/>
                          </a:solidFill>
                          <a:effectLst/>
                        </a:rPr>
                        <a:t>CODA</a:t>
                      </a:r>
                      <a:r>
                        <a:rPr lang="en-GB" sz="1000" dirty="0">
                          <a:effectLst/>
                        </a:rPr>
                        <a:t> &amp; 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>
                          <a:effectLst/>
                        </a:rPr>
                        <a:t>Actual NM</a:t>
                      </a:r>
                      <a:endParaRPr lang="en-GB" sz="1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endParaRPr lang="en-GB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2548570258"/>
                  </a:ext>
                </a:extLst>
              </a:tr>
              <a:tr h="140815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Type of aircraft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endParaRPr lang="en-GB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Taxi-in delay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effectLst/>
                        </a:rPr>
                        <a:t>Internal variable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Filed taxi time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endParaRPr lang="en-GB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3040035209"/>
                  </a:ext>
                </a:extLst>
              </a:tr>
              <a:tr h="28163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A/c registration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endParaRPr lang="en-GB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AIBT [OOOI]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r>
                        <a:rPr lang="en-GB" sz="1000" dirty="0">
                          <a:effectLst/>
                        </a:rPr>
                        <a:t> &amp; 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Regulated taxi time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endParaRPr lang="en-GB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860234178"/>
                  </a:ext>
                </a:extLst>
              </a:tr>
              <a:tr h="28163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Wait for crew &amp; turnaround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External sources &amp; 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Crew hours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WTC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endParaRPr lang="en-GB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3943864046"/>
                  </a:ext>
                </a:extLst>
              </a:tr>
              <a:tr h="157439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A/c ready for boarding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A/c-crew pairings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Pax delay cost algorithm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UoW &amp; 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266749642"/>
                  </a:ext>
                </a:extLst>
              </a:tr>
              <a:tr h="28163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ACRT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Dynamic list of pax waiting for onward destination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Non-pax delay cost algorithm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UoW &amp; 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1313005230"/>
                  </a:ext>
                </a:extLst>
              </a:tr>
              <a:tr h="28163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Wait for boarding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Internal variable (uses </a:t>
                      </a:r>
                      <a:r>
                        <a:rPr lang="en-GB" sz="1000" baseline="0" dirty="0">
                          <a:solidFill>
                            <a:srgbClr val="3C87D9"/>
                          </a:solidFill>
                          <a:effectLst/>
                        </a:rPr>
                        <a:t>MCT</a:t>
                      </a:r>
                      <a:r>
                        <a:rPr lang="en-GB" sz="1000" dirty="0">
                          <a:effectLst/>
                        </a:rPr>
                        <a:t>s)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Dynamic list of inbound delayed flights with connecting pax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Dep airport LAT </a:t>
                      </a:r>
                      <a:r>
                        <a:rPr lang="en-GB" sz="1000" b="1" dirty="0" err="1">
                          <a:effectLst/>
                        </a:rPr>
                        <a:t>coords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r>
                        <a:rPr lang="en-GB" sz="1000" dirty="0">
                          <a:effectLst/>
                        </a:rPr>
                        <a:t> or other source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1569916006"/>
                  </a:ext>
                </a:extLst>
              </a:tr>
              <a:tr h="152799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A/c ready for pushback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effectLst/>
                        </a:rPr>
                        <a:t>Internal variable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MCTs for all airports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IATA &amp; 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Dep airport LONG </a:t>
                      </a:r>
                      <a:r>
                        <a:rPr lang="en-GB" sz="1000" b="1" dirty="0" err="1">
                          <a:effectLst/>
                        </a:rPr>
                        <a:t>coords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r>
                        <a:rPr lang="en-GB" sz="1000" dirty="0">
                          <a:effectLst/>
                        </a:rPr>
                        <a:t> or other source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3489008856"/>
                  </a:ext>
                </a:extLst>
              </a:tr>
              <a:tr h="140815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ART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Seat numbers for all a/c types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effectLst/>
                        </a:rPr>
                        <a:t>IATA &amp; internal variable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 err="1">
                          <a:effectLst/>
                        </a:rPr>
                        <a:t>Arr</a:t>
                      </a:r>
                      <a:r>
                        <a:rPr lang="en-GB" sz="1000" b="1" dirty="0">
                          <a:effectLst/>
                        </a:rPr>
                        <a:t> airport LAT </a:t>
                      </a:r>
                      <a:r>
                        <a:rPr lang="en-GB" sz="1000" b="1" dirty="0" err="1">
                          <a:effectLst/>
                        </a:rPr>
                        <a:t>coords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r>
                        <a:rPr lang="en-GB" sz="1000" dirty="0">
                          <a:effectLst/>
                        </a:rPr>
                        <a:t> or other source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2765784645"/>
                  </a:ext>
                </a:extLst>
              </a:tr>
              <a:tr h="28163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Network capacity restrictions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Load factors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Multiple external sources &amp; 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 err="1">
                          <a:effectLst/>
                        </a:rPr>
                        <a:t>Arr</a:t>
                      </a:r>
                      <a:r>
                        <a:rPr lang="en-GB" sz="1000" b="1" dirty="0">
                          <a:effectLst/>
                        </a:rPr>
                        <a:t> airport LONG </a:t>
                      </a:r>
                      <a:r>
                        <a:rPr lang="en-GB" sz="1000" b="1" dirty="0" err="1">
                          <a:effectLst/>
                        </a:rPr>
                        <a:t>coords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r>
                        <a:rPr lang="en-GB" sz="1000" dirty="0">
                          <a:effectLst/>
                        </a:rPr>
                        <a:t> or other source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587865645"/>
                  </a:ext>
                </a:extLst>
              </a:tr>
              <a:tr h="28163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ETOT (new)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Dep airport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endParaRPr lang="en-GB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 err="1">
                          <a:effectLst/>
                        </a:rPr>
                        <a:t>En</a:t>
                      </a:r>
                      <a:r>
                        <a:rPr lang="en-GB" sz="1000" b="1" dirty="0">
                          <a:effectLst/>
                        </a:rPr>
                        <a:t>-route fuel burn by a/c type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ANCAT 3 or BADA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773239867"/>
                  </a:ext>
                </a:extLst>
              </a:tr>
              <a:tr h="28163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AOBT [OOOI]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r>
                        <a:rPr lang="en-GB" sz="1000" dirty="0">
                          <a:effectLst/>
                        </a:rPr>
                        <a:t> &amp; 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 err="1">
                          <a:effectLst/>
                        </a:rPr>
                        <a:t>Arr</a:t>
                      </a:r>
                      <a:r>
                        <a:rPr lang="en-GB" sz="1000" b="1" dirty="0">
                          <a:effectLst/>
                        </a:rPr>
                        <a:t> airport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endParaRPr lang="en-GB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MTOW by a/c type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PRU or BADA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765964175"/>
                  </a:ext>
                </a:extLst>
              </a:tr>
              <a:tr h="28163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Taxi-out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aseline="0" dirty="0">
                          <a:solidFill>
                            <a:srgbClr val="7030A0"/>
                          </a:solidFill>
                          <a:effectLst/>
                        </a:rPr>
                        <a:t>CODA</a:t>
                      </a:r>
                      <a:r>
                        <a:rPr lang="en-GB" sz="1000" dirty="0">
                          <a:effectLst/>
                        </a:rPr>
                        <a:t>,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r>
                        <a:rPr lang="en-GB" sz="1000" dirty="0">
                          <a:effectLst/>
                        </a:rPr>
                        <a:t> &amp; 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AO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endParaRPr lang="en-GB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TAS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r>
                        <a:rPr lang="en-GB" sz="1000" dirty="0">
                          <a:effectLst/>
                        </a:rPr>
                        <a:t> or BADA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/>
                </a:tc>
                <a:extLst>
                  <a:ext uri="{0D108BD9-81ED-4DB2-BD59-A6C34878D82A}">
                    <a16:rowId xmlns:a16="http://schemas.microsoft.com/office/drawing/2014/main" val="4073181280"/>
                  </a:ext>
                </a:extLst>
              </a:tr>
              <a:tr h="140815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Taxi-out delay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Internal variable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NAT flight Y/N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PRISME</a:t>
                      </a:r>
                      <a:endParaRPr lang="en-GB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b="1" dirty="0">
                          <a:effectLst/>
                        </a:rPr>
                        <a:t>AO type</a:t>
                      </a:r>
                      <a:endParaRPr lang="en-GB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Derive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408022"/>
                  </a:ext>
                </a:extLst>
              </a:tr>
              <a:tr h="281630"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ATOT [OOOI]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Internal variable &amp; derive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R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573" marR="20573" marT="0" marB="0">
                    <a:lnL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2758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998348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Data cleaning and preparation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8759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Data cleaning and preparation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A few hints: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Matching IATA/ICAO codes</a:t>
            </a:r>
          </a:p>
          <a:p>
            <a:pPr marL="1485900" lvl="2" indent="-342900">
              <a:buFont typeface="Arial" charset="0"/>
              <a:buChar char="•"/>
            </a:pPr>
            <a:endParaRPr lang="en-GB" sz="1600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Codes can </a:t>
            </a:r>
            <a:r>
              <a:rPr lang="en-GB" sz="1600" u="sng" dirty="0"/>
              <a:t>change</a:t>
            </a:r>
            <a:r>
              <a:rPr lang="en-GB" sz="1600" dirty="0"/>
              <a:t> over time, so apply correct ones for your study period, e.g. recent airport changes</a:t>
            </a:r>
            <a:br>
              <a:rPr lang="en-GB" sz="1600" dirty="0"/>
            </a:br>
            <a:br>
              <a:rPr lang="en-GB" sz="1600" dirty="0"/>
            </a:br>
            <a:r>
              <a:rPr lang="en-GB" sz="1600" dirty="0"/>
              <a:t>31OCT18 ‘</a:t>
            </a:r>
            <a:r>
              <a:rPr lang="en-GB" sz="1600" b="1" dirty="0"/>
              <a:t>IST</a:t>
            </a:r>
            <a:r>
              <a:rPr lang="en-GB" sz="1600" dirty="0"/>
              <a:t>’ IATA code was reassigned from Istanbul Atatürk Airport (ICAO ‘LTBA’) to the new Istanbul Airport (ICAO ‘LTFM’); Atatürk Airport now ‘ISL’</a:t>
            </a:r>
            <a:br>
              <a:rPr lang="en-GB" sz="1600" dirty="0"/>
            </a:br>
            <a:br>
              <a:rPr lang="en-GB" sz="1600" dirty="0"/>
            </a:br>
            <a:r>
              <a:rPr lang="en-GB" sz="1600" dirty="0"/>
              <a:t>25OCT20 new Berlin Brandenburg Airport (IATA ‘BER’); absorbs Berlin </a:t>
            </a:r>
            <a:r>
              <a:rPr lang="en-GB" sz="1600" dirty="0" err="1"/>
              <a:t>Schönefeld</a:t>
            </a:r>
            <a:r>
              <a:rPr lang="en-GB" sz="1600" dirty="0"/>
              <a:t> Airport as T5 and its ICAO code ‘</a:t>
            </a:r>
            <a:r>
              <a:rPr lang="en-GB" sz="1600" b="1" dirty="0"/>
              <a:t>EDDB</a:t>
            </a:r>
            <a:r>
              <a:rPr lang="en-GB" sz="1600" dirty="0"/>
              <a:t>’</a:t>
            </a:r>
          </a:p>
          <a:p>
            <a:pPr marL="1485900" lvl="2" indent="-342900">
              <a:buFont typeface="Arial" charset="0"/>
              <a:buChar char="•"/>
            </a:pPr>
            <a:endParaRPr lang="en-GB" sz="1600" dirty="0"/>
          </a:p>
          <a:p>
            <a:pPr marL="1485900" lvl="2" indent="-342900">
              <a:buFont typeface="Arial" charset="0"/>
              <a:buChar char="•"/>
            </a:pPr>
            <a:endParaRPr lang="en-GB" sz="1600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IATA airline codes (in particular) are </a:t>
            </a:r>
            <a:r>
              <a:rPr lang="en-GB" sz="1600" u="sng" dirty="0"/>
              <a:t>re-used</a:t>
            </a:r>
            <a:r>
              <a:rPr lang="en-GB" sz="1600" dirty="0"/>
              <a:t>; also ‘controlled’ duplicate codes used in different regions, e.g. ‘</a:t>
            </a:r>
            <a:r>
              <a:rPr lang="en-GB" sz="1600" b="1" dirty="0"/>
              <a:t>N9</a:t>
            </a:r>
            <a:r>
              <a:rPr lang="en-GB" sz="1600" dirty="0"/>
              <a:t>’ </a:t>
            </a:r>
            <a:r>
              <a:rPr lang="en-GB" sz="1600" dirty="0" err="1"/>
              <a:t>Novair</a:t>
            </a:r>
            <a:r>
              <a:rPr lang="en-GB" sz="1600" dirty="0"/>
              <a:t> (Sweden) and Shree Airlines (Nepal)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74926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Data cleaning and preparation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A few hints: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Matching IATA/ICAO codes</a:t>
            </a:r>
          </a:p>
          <a:p>
            <a:pPr marL="1485900" lvl="2" indent="-342900">
              <a:buFont typeface="Arial" charset="0"/>
              <a:buChar char="•"/>
            </a:pPr>
            <a:endParaRPr lang="en-GB" sz="1600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Difficulty distinguishing between </a:t>
            </a:r>
            <a:r>
              <a:rPr lang="en-GB" sz="1600" u="sng" dirty="0"/>
              <a:t>pax/cargo aircraft</a:t>
            </a:r>
            <a:r>
              <a:rPr lang="en-GB" sz="1600" dirty="0"/>
              <a:t> within an airline fleet</a:t>
            </a:r>
            <a:br>
              <a:rPr lang="en-GB" sz="1600" dirty="0"/>
            </a:br>
            <a:r>
              <a:rPr lang="en-GB" sz="1600" dirty="0"/>
              <a:t>e.g. IATA airline code ‘</a:t>
            </a:r>
            <a:r>
              <a:rPr lang="en-GB" sz="1600" b="1" dirty="0"/>
              <a:t>LH</a:t>
            </a:r>
            <a:r>
              <a:rPr lang="en-GB" sz="1600" dirty="0"/>
              <a:t>’ applies to both Lufthansa (ICAO ‘DLH’) and Lufthansa Cargo (ICAO ‘GEC’)</a:t>
            </a:r>
            <a:br>
              <a:rPr lang="en-GB" sz="1600" dirty="0"/>
            </a:br>
            <a:endParaRPr lang="en-GB" sz="1600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Occasional coding </a:t>
            </a:r>
            <a:r>
              <a:rPr lang="en-GB" sz="1600" u="sng" dirty="0"/>
              <a:t>ambiguity</a:t>
            </a:r>
            <a:r>
              <a:rPr lang="en-GB" sz="1600" dirty="0"/>
              <a:t>, e.g. ICAO aircraft codes</a:t>
            </a:r>
            <a:br>
              <a:rPr lang="en-GB" sz="1600" dirty="0"/>
            </a:br>
            <a:r>
              <a:rPr lang="en-GB" sz="1600" dirty="0"/>
              <a:t>Airbus 310 ‘</a:t>
            </a:r>
            <a:r>
              <a:rPr lang="en-GB" sz="1600" b="1" dirty="0"/>
              <a:t>A310</a:t>
            </a:r>
            <a:r>
              <a:rPr lang="en-GB" sz="1600" dirty="0"/>
              <a:t>’, cf. IATA codes ‘310’, ‘312’, 313’ and ‘31F’, ‘31X’, ‘31Y’ (cargo)</a:t>
            </a:r>
            <a:br>
              <a:rPr lang="en-GB" sz="1600" dirty="0"/>
            </a:br>
            <a:r>
              <a:rPr lang="en-GB" sz="1600" dirty="0"/>
              <a:t>Embraer 190-100 and 190-200 were both ‘</a:t>
            </a:r>
            <a:r>
              <a:rPr lang="en-GB" sz="1600" b="1" dirty="0"/>
              <a:t>E190</a:t>
            </a:r>
            <a:r>
              <a:rPr lang="en-GB" sz="1600" dirty="0"/>
              <a:t>’ until MAR17 when distinguished as ‘E190’ and ‘E195’ (IATA ‘E90’ and ‘E95’)</a:t>
            </a: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Occasional coding </a:t>
            </a:r>
            <a:r>
              <a:rPr lang="en-GB" sz="1600" u="sng" dirty="0"/>
              <a:t>oddities</a:t>
            </a:r>
            <a:br>
              <a:rPr lang="en-GB" sz="1600" dirty="0"/>
            </a:br>
            <a:r>
              <a:rPr lang="en-GB" sz="1600" dirty="0"/>
              <a:t>e.g. the Franco-Swiss </a:t>
            </a:r>
            <a:r>
              <a:rPr lang="en-GB" sz="1600" dirty="0" err="1"/>
              <a:t>EuroAirport</a:t>
            </a:r>
            <a:r>
              <a:rPr lang="en-GB" sz="1600" dirty="0"/>
              <a:t> (ICAO ‘LFSB’) has two IATA codes</a:t>
            </a:r>
            <a:br>
              <a:rPr lang="en-GB" sz="1600" dirty="0"/>
            </a:br>
            <a:r>
              <a:rPr lang="en-GB" sz="1600" dirty="0"/>
              <a:t>‘</a:t>
            </a:r>
            <a:r>
              <a:rPr lang="en-GB" sz="1600" b="1" dirty="0"/>
              <a:t>MLH</a:t>
            </a:r>
            <a:r>
              <a:rPr lang="en-GB" sz="1600" dirty="0"/>
              <a:t>’ Mulhouse/Basel (</a:t>
            </a:r>
            <a:r>
              <a:rPr lang="en-GB" sz="1600" dirty="0" err="1"/>
              <a:t>EuroAirport</a:t>
            </a:r>
            <a:r>
              <a:rPr lang="en-GB" sz="1600" dirty="0"/>
              <a:t> French)</a:t>
            </a:r>
            <a:br>
              <a:rPr lang="en-GB" sz="1600" dirty="0"/>
            </a:br>
            <a:r>
              <a:rPr lang="en-GB" sz="1600" dirty="0"/>
              <a:t>‘</a:t>
            </a:r>
            <a:r>
              <a:rPr lang="en-GB" sz="1600" b="1" dirty="0"/>
              <a:t>BSL</a:t>
            </a:r>
            <a:r>
              <a:rPr lang="en-GB" sz="1600" dirty="0"/>
              <a:t>’ Basel/Mulhouse (</a:t>
            </a:r>
            <a:r>
              <a:rPr lang="en-GB" sz="1600" dirty="0" err="1"/>
              <a:t>EuroAirport</a:t>
            </a:r>
            <a:r>
              <a:rPr lang="en-GB" sz="1600" dirty="0"/>
              <a:t> Swiss)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218446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Data cleaning and preparation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A few hints: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Use consistent times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Schedules in local time cf. operations in UTC</a:t>
            </a: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Check study period for unusual disruption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SEP17: French ATC strike; Air Berlin &amp; Ryanair cancellations; Thomas Cook strike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SEP19: 4 airlines cease or suspend operations (Thomas Cook, Adria Airways,</a:t>
            </a:r>
            <a:br>
              <a:rPr lang="en-GB" sz="1600" dirty="0"/>
            </a:br>
            <a:r>
              <a:rPr lang="en-GB" sz="1600" dirty="0"/>
              <a:t>XL Airways France &amp; </a:t>
            </a:r>
            <a:r>
              <a:rPr lang="en-GB" sz="1600" dirty="0" err="1"/>
              <a:t>Aigle</a:t>
            </a:r>
            <a:r>
              <a:rPr lang="en-GB" sz="1600" dirty="0"/>
              <a:t> Azur ); British Airways &amp; Ryanair strikes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Not a trivial task!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08199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Data cleaning and preparation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Check the data! </a:t>
            </a:r>
            <a:r>
              <a:rPr lang="en-GB" sz="1900" b="1" i="1" dirty="0">
                <a:latin typeface="+mn-lt"/>
              </a:rPr>
              <a:t>Coding errors</a:t>
            </a:r>
            <a:endParaRPr lang="en-GB" sz="1900" i="1" u="sng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58</a:t>
            </a:fld>
            <a:endParaRPr lang="en-GB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9D7B248-96B8-4EC4-82D2-A9B755AFCCA3}"/>
              </a:ext>
            </a:extLst>
          </p:cNvPr>
          <p:cNvGrpSpPr>
            <a:grpSpLocks noChangeAspect="1"/>
          </p:cNvGrpSpPr>
          <p:nvPr/>
        </p:nvGrpSpPr>
        <p:grpSpPr>
          <a:xfrm>
            <a:off x="1880235" y="2519988"/>
            <a:ext cx="5383530" cy="2588895"/>
            <a:chOff x="539552" y="2556334"/>
            <a:chExt cx="5981700" cy="2876550"/>
          </a:xfrm>
        </p:grpSpPr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9D8FF8CC-7997-4BCA-BBF9-DFE4808E82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2556334"/>
              <a:ext cx="5981700" cy="2876550"/>
            </a:xfrm>
            <a:prstGeom prst="rect">
              <a:avLst/>
            </a:prstGeom>
            <a:noFill/>
            <a:ln>
              <a:noFill/>
            </a:ln>
            <a:effectLst>
              <a:outerShdw blurRad="88900" dist="101600" dir="27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1E7D37F6-08C0-4910-A6B9-57632E985657}"/>
                </a:ext>
              </a:extLst>
            </p:cNvPr>
            <p:cNvSpPr/>
            <p:nvPr/>
          </p:nvSpPr>
          <p:spPr bwMode="auto">
            <a:xfrm>
              <a:off x="3066235" y="4436733"/>
              <a:ext cx="337905" cy="216403"/>
            </a:xfrm>
            <a:prstGeom prst="ellipse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61B247DC-4068-4D4E-AB32-4EBA9879B25F}"/>
                </a:ext>
              </a:extLst>
            </p:cNvPr>
            <p:cNvSpPr/>
            <p:nvPr/>
          </p:nvSpPr>
          <p:spPr bwMode="auto">
            <a:xfrm>
              <a:off x="1347724" y="4437112"/>
              <a:ext cx="449753" cy="216403"/>
            </a:xfrm>
            <a:prstGeom prst="ellipse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658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Data cleaning and preparation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Check the data! </a:t>
            </a:r>
            <a:r>
              <a:rPr lang="en-GB" sz="1900" b="1" i="1" dirty="0">
                <a:latin typeface="+mn-lt"/>
              </a:rPr>
              <a:t>Difficulty matching schedule data with traffic data</a:t>
            </a:r>
            <a:endParaRPr lang="en-GB" sz="1900" i="1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Blue Air flights between </a:t>
            </a:r>
            <a:r>
              <a:rPr lang="en-GB" sz="1900" dirty="0" err="1"/>
              <a:t>Cluj</a:t>
            </a:r>
            <a:r>
              <a:rPr lang="en-GB" sz="1900" dirty="0"/>
              <a:t> and Bucharest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3 scheduled; 2 flown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Was 1 cancelled or 1 delayed until the next day?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Is flight 3 on-time (1945) or late (0800,1530)?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Etc.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59</a:t>
            </a:fld>
            <a:endParaRPr lang="en-GB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2325138" y="4299777"/>
          <a:ext cx="4493724" cy="14630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97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7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7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Flights</a:t>
                      </a:r>
                      <a:endParaRPr lang="en-GB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Departure times</a:t>
                      </a:r>
                      <a:endParaRPr lang="en-GB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Scheduled</a:t>
                      </a:r>
                      <a:endParaRPr lang="en-GB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Actual</a:t>
                      </a:r>
                      <a:endParaRPr lang="en-GB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0800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1530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3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1945</a:t>
                      </a:r>
                      <a:endParaRPr lang="en-GB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1945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  <a:endParaRPr lang="en-GB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2330</a:t>
                      </a:r>
                      <a:endParaRPr lang="en-GB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2" name="Straight Arrow Connector 11"/>
          <p:cNvCxnSpPr/>
          <p:nvPr/>
        </p:nvCxnSpPr>
        <p:spPr>
          <a:xfrm>
            <a:off x="6367244" y="5251508"/>
            <a:ext cx="0" cy="629174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215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General observations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…two passenger data examples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6</a:t>
            </a:fld>
            <a:endParaRPr lang="en-GB" dirty="0"/>
          </a:p>
        </p:txBody>
      </p:sp>
      <p:grpSp>
        <p:nvGrpSpPr>
          <p:cNvPr id="13" name="Group 12"/>
          <p:cNvGrpSpPr/>
          <p:nvPr/>
        </p:nvGrpSpPr>
        <p:grpSpPr>
          <a:xfrm>
            <a:off x="2632565" y="1929106"/>
            <a:ext cx="6359660" cy="2975525"/>
            <a:chOff x="2421347" y="2086970"/>
            <a:chExt cx="6359660" cy="297552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/>
            <a:srcRect t="10817"/>
            <a:stretch/>
          </p:blipFill>
          <p:spPr>
            <a:xfrm>
              <a:off x="2507216" y="2273643"/>
              <a:ext cx="6273791" cy="2788852"/>
            </a:xfrm>
            <a:prstGeom prst="rect">
              <a:avLst/>
            </a:prstGeom>
          </p:spPr>
        </p:pic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8A58E38-79F5-4121-8395-D8B52E64F2B4}"/>
                </a:ext>
              </a:extLst>
            </p:cNvPr>
            <p:cNvSpPr/>
            <p:nvPr/>
          </p:nvSpPr>
          <p:spPr bwMode="auto">
            <a:xfrm rot="10800000">
              <a:off x="6652432" y="3408140"/>
              <a:ext cx="1229719" cy="923288"/>
            </a:xfrm>
            <a:prstGeom prst="ellipse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974226" y="2086970"/>
              <a:ext cx="4617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b="1" dirty="0">
                  <a:solidFill>
                    <a:srgbClr val="FF0000"/>
                  </a:solidFill>
                </a:rPr>
                <a:t>LCC!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421347" y="2086970"/>
              <a:ext cx="37914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 err="1"/>
                <a:t>Jetstar</a:t>
              </a:r>
              <a:r>
                <a:rPr lang="en-GB" sz="1100" b="1" dirty="0"/>
                <a:t> Asia Airways ticket summary for three routes (NOV11)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07426" y="4069889"/>
            <a:ext cx="7106560" cy="2400551"/>
            <a:chOff x="-183415" y="776173"/>
            <a:chExt cx="7106560" cy="2400551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4"/>
            <a:srcRect t="4712"/>
            <a:stretch/>
          </p:blipFill>
          <p:spPr>
            <a:xfrm>
              <a:off x="-133998" y="799069"/>
              <a:ext cx="7057143" cy="2377655"/>
            </a:xfrm>
            <a:prstGeom prst="rect">
              <a:avLst/>
            </a:prstGeom>
          </p:spPr>
        </p:pic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1396AC3-969A-4383-8A07-021CF837E17A}"/>
                </a:ext>
              </a:extLst>
            </p:cNvPr>
            <p:cNvSpPr/>
            <p:nvPr/>
          </p:nvSpPr>
          <p:spPr bwMode="auto">
            <a:xfrm>
              <a:off x="2877369" y="1484774"/>
              <a:ext cx="963032" cy="451495"/>
            </a:xfrm>
            <a:prstGeom prst="ellipse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64D0BB1E-35CF-4015-9AEA-48108A773A41}"/>
                </a:ext>
              </a:extLst>
            </p:cNvPr>
            <p:cNvCxnSpPr/>
            <p:nvPr/>
          </p:nvCxnSpPr>
          <p:spPr bwMode="auto">
            <a:xfrm>
              <a:off x="2257560" y="2584563"/>
              <a:ext cx="756084" cy="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9A34CA2-DE99-4D16-B530-A932533C6138}"/>
                </a:ext>
              </a:extLst>
            </p:cNvPr>
            <p:cNvSpPr txBox="1"/>
            <p:nvPr/>
          </p:nvSpPr>
          <p:spPr>
            <a:xfrm>
              <a:off x="3573900" y="2415678"/>
              <a:ext cx="91326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GB" sz="1200" b="1" dirty="0">
                  <a:solidFill>
                    <a:srgbClr val="FF0000"/>
                  </a:solidFill>
                </a:rPr>
                <a:t>Heathrow?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-183415" y="776173"/>
              <a:ext cx="5288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/>
                <a:t>CAA Table 12.2 Domestic Air Passenger Traffic To and From Reporting Airports for 2014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480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Data cleaning and preparation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Check the data! </a:t>
            </a:r>
            <a:r>
              <a:rPr lang="en-GB" sz="1900" b="1" i="1" dirty="0">
                <a:latin typeface="+mn-lt"/>
              </a:rPr>
              <a:t>Non-revenue flights</a:t>
            </a:r>
            <a:endParaRPr lang="en-GB" sz="1900" i="1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Not all flights are what they seem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Although military/general aviation can be identified (potentially for exclusion)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Test/training flights, positioning flights, flights to/from maintenance bases are less obvious to detect, e.g.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60</a:t>
            </a:fld>
            <a:endParaRPr lang="en-GB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2C71BB4-F16C-4FD4-9A3A-FE9FAEA9875A}"/>
              </a:ext>
            </a:extLst>
          </p:cNvPr>
          <p:cNvGraphicFramePr>
            <a:graphicFrameLocks noGrp="1"/>
          </p:cNvGraphicFramePr>
          <p:nvPr/>
        </p:nvGraphicFramePr>
        <p:xfrm>
          <a:off x="595090" y="3573891"/>
          <a:ext cx="7953819" cy="7479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5757">
                  <a:extLst>
                    <a:ext uri="{9D8B030D-6E8A-4147-A177-3AD203B41FA5}">
                      <a16:colId xmlns:a16="http://schemas.microsoft.com/office/drawing/2014/main" val="4117048034"/>
                    </a:ext>
                  </a:extLst>
                </a:gridCol>
                <a:gridCol w="1079677">
                  <a:extLst>
                    <a:ext uri="{9D8B030D-6E8A-4147-A177-3AD203B41FA5}">
                      <a16:colId xmlns:a16="http://schemas.microsoft.com/office/drawing/2014/main" val="3699854405"/>
                    </a:ext>
                  </a:extLst>
                </a:gridCol>
                <a:gridCol w="1079677">
                  <a:extLst>
                    <a:ext uri="{9D8B030D-6E8A-4147-A177-3AD203B41FA5}">
                      <a16:colId xmlns:a16="http://schemas.microsoft.com/office/drawing/2014/main" val="3994570737"/>
                    </a:ext>
                  </a:extLst>
                </a:gridCol>
                <a:gridCol w="1079677">
                  <a:extLst>
                    <a:ext uri="{9D8B030D-6E8A-4147-A177-3AD203B41FA5}">
                      <a16:colId xmlns:a16="http://schemas.microsoft.com/office/drawing/2014/main" val="2001019827"/>
                    </a:ext>
                  </a:extLst>
                </a:gridCol>
                <a:gridCol w="1079677">
                  <a:extLst>
                    <a:ext uri="{9D8B030D-6E8A-4147-A177-3AD203B41FA5}">
                      <a16:colId xmlns:a16="http://schemas.microsoft.com/office/drawing/2014/main" val="152754249"/>
                    </a:ext>
                  </a:extLst>
                </a:gridCol>
                <a:gridCol w="1079677">
                  <a:extLst>
                    <a:ext uri="{9D8B030D-6E8A-4147-A177-3AD203B41FA5}">
                      <a16:colId xmlns:a16="http://schemas.microsoft.com/office/drawing/2014/main" val="3318045500"/>
                    </a:ext>
                  </a:extLst>
                </a:gridCol>
                <a:gridCol w="1079677">
                  <a:extLst>
                    <a:ext uri="{9D8B030D-6E8A-4147-A177-3AD203B41FA5}">
                      <a16:colId xmlns:a16="http://schemas.microsoft.com/office/drawing/2014/main" val="22741296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ADEP-ADES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A/C type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Callsign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Company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Reg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11834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EGLL-EGFF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140912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1208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B772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BAW9173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BAW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GZZZB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91826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EGFF-EGLL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140912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1830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B77W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BAW9171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BAW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GSTBB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882253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D44D5D2-6B32-4F3C-8168-DB6E8B588F85}"/>
              </a:ext>
            </a:extLst>
          </p:cNvPr>
          <p:cNvSpPr txBox="1"/>
          <p:nvPr/>
        </p:nvSpPr>
        <p:spPr>
          <a:xfrm>
            <a:off x="2272552" y="4372208"/>
            <a:ext cx="4598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FF0000"/>
                </a:solidFill>
              </a:rPr>
              <a:t>Heathrow - Cardiff (British Airways Maintenance Base)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59AB5B9-CF81-4970-80C6-B32D3077DD83}"/>
              </a:ext>
            </a:extLst>
          </p:cNvPr>
          <p:cNvGraphicFramePr>
            <a:graphicFrameLocks noGrp="1"/>
          </p:cNvGraphicFramePr>
          <p:nvPr/>
        </p:nvGraphicFramePr>
        <p:xfrm>
          <a:off x="595090" y="4858368"/>
          <a:ext cx="7953820" cy="12465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9204">
                  <a:extLst>
                    <a:ext uri="{9D8B030D-6E8A-4147-A177-3AD203B41FA5}">
                      <a16:colId xmlns:a16="http://schemas.microsoft.com/office/drawing/2014/main" val="4226674962"/>
                    </a:ext>
                  </a:extLst>
                </a:gridCol>
                <a:gridCol w="1077436">
                  <a:extLst>
                    <a:ext uri="{9D8B030D-6E8A-4147-A177-3AD203B41FA5}">
                      <a16:colId xmlns:a16="http://schemas.microsoft.com/office/drawing/2014/main" val="1786985694"/>
                    </a:ext>
                  </a:extLst>
                </a:gridCol>
                <a:gridCol w="1077436">
                  <a:extLst>
                    <a:ext uri="{9D8B030D-6E8A-4147-A177-3AD203B41FA5}">
                      <a16:colId xmlns:a16="http://schemas.microsoft.com/office/drawing/2014/main" val="648409258"/>
                    </a:ext>
                  </a:extLst>
                </a:gridCol>
                <a:gridCol w="1077436">
                  <a:extLst>
                    <a:ext uri="{9D8B030D-6E8A-4147-A177-3AD203B41FA5}">
                      <a16:colId xmlns:a16="http://schemas.microsoft.com/office/drawing/2014/main" val="3415152284"/>
                    </a:ext>
                  </a:extLst>
                </a:gridCol>
                <a:gridCol w="1077436">
                  <a:extLst>
                    <a:ext uri="{9D8B030D-6E8A-4147-A177-3AD203B41FA5}">
                      <a16:colId xmlns:a16="http://schemas.microsoft.com/office/drawing/2014/main" val="188818401"/>
                    </a:ext>
                  </a:extLst>
                </a:gridCol>
                <a:gridCol w="1077436">
                  <a:extLst>
                    <a:ext uri="{9D8B030D-6E8A-4147-A177-3AD203B41FA5}">
                      <a16:colId xmlns:a16="http://schemas.microsoft.com/office/drawing/2014/main" val="1870105276"/>
                    </a:ext>
                  </a:extLst>
                </a:gridCol>
                <a:gridCol w="1077436">
                  <a:extLst>
                    <a:ext uri="{9D8B030D-6E8A-4147-A177-3AD203B41FA5}">
                      <a16:colId xmlns:a16="http://schemas.microsoft.com/office/drawing/2014/main" val="396512632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ADEP-ADES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Date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Time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A/C type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Callsign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Company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Reg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25184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LCLK-LCLK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140912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0310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A320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CYP069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CYP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5BDCH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057670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LSZH-LSZH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140912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0815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A321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QTR9901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QTR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A7ADY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9189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GMMN-GMMN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140912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0940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A321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AFR394S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AFR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FGMZA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75739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EDHI-EDHI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140912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0935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A320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AIB275B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AIB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DAVVV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95086481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FF1375A9-F049-4292-87F0-DFF55ADA60BB}"/>
              </a:ext>
            </a:extLst>
          </p:cNvPr>
          <p:cNvSpPr txBox="1"/>
          <p:nvPr/>
        </p:nvSpPr>
        <p:spPr>
          <a:xfrm>
            <a:off x="2599650" y="6149857"/>
            <a:ext cx="3944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FF0000"/>
                </a:solidFill>
              </a:rPr>
              <a:t>Circular flights</a:t>
            </a:r>
          </a:p>
        </p:txBody>
      </p:sp>
    </p:spTree>
    <p:extLst>
      <p:ext uri="{BB962C8B-B14F-4D97-AF65-F5344CB8AC3E}">
        <p14:creationId xmlns:p14="http://schemas.microsoft.com/office/powerpoint/2010/main" val="293873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Data cleaning and preparation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Check the data! </a:t>
            </a:r>
            <a:r>
              <a:rPr lang="en-GB" sz="1900" b="1" i="1" dirty="0">
                <a:latin typeface="+mn-lt"/>
              </a:rPr>
              <a:t>Coding errors</a:t>
            </a:r>
            <a:endParaRPr lang="en-GB" sz="1900" u="sng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61</a:t>
            </a:fld>
            <a:endParaRPr lang="en-GB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390" y="4422424"/>
            <a:ext cx="54006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61" y="2171223"/>
            <a:ext cx="36004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110278" y="3596267"/>
            <a:ext cx="36329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rgbClr val="FF0000"/>
                </a:solidFill>
              </a:rPr>
              <a:t>Ikaria Airport coordinates from two datasets!?</a:t>
            </a:r>
          </a:p>
        </p:txBody>
      </p:sp>
    </p:spTree>
    <p:extLst>
      <p:ext uri="{BB962C8B-B14F-4D97-AF65-F5344CB8AC3E}">
        <p14:creationId xmlns:p14="http://schemas.microsoft.com/office/powerpoint/2010/main" val="270765712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26031" y="1433029"/>
            <a:ext cx="7772400" cy="1500187"/>
          </a:xfrm>
        </p:spPr>
        <p:txBody>
          <a:bodyPr/>
          <a:lstStyle/>
          <a:p>
            <a:r>
              <a:rPr lang="en-GB" dirty="0">
                <a:latin typeface="Calibri"/>
                <a:cs typeface="Calibri"/>
              </a:rPr>
              <a:t>Introductory lecture provided by the Engage KTN</a:t>
            </a:r>
          </a:p>
          <a:p>
            <a:r>
              <a:rPr lang="en-GB" sz="900" dirty="0">
                <a:latin typeface="Calibri"/>
                <a:cs typeface="Calibri"/>
              </a:rPr>
              <a:t>Non-commercial use only. These lecture slides are provided for not-for-profit, educational use only. The content may not be adapted or changed, and the source must be recognised.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8FB74E85-C0F0-4452-B0B4-52D3EB9A2B45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648062" y="3063148"/>
            <a:ext cx="7772400" cy="1500187"/>
          </a:xfrm>
        </p:spPr>
        <p:txBody>
          <a:bodyPr>
            <a:normAutofit/>
          </a:bodyPr>
          <a:lstStyle/>
          <a:p>
            <a:pPr lvl="0"/>
            <a:r>
              <a:rPr lang="en-GB" sz="2000" b="1" dirty="0">
                <a:latin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engagektn.com</a:t>
            </a:r>
            <a:r>
              <a:rPr lang="en-GB" sz="2000" b="1" dirty="0">
                <a:latin typeface="Calibri"/>
                <a:cs typeface="Calibri"/>
              </a:rPr>
              <a:t>  /  </a:t>
            </a:r>
            <a:r>
              <a:rPr lang="en-GB" sz="2000" b="1" dirty="0"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wikiengagektn.com</a:t>
            </a:r>
            <a:endParaRPr lang="en-GB" sz="2000" b="1" dirty="0">
              <a:latin typeface="Calibri"/>
              <a:cs typeface="Calibri"/>
            </a:endParaRPr>
          </a:p>
          <a:p>
            <a:pPr lvl="0"/>
            <a:endParaRPr lang="en-GB" sz="2000" b="1" dirty="0"/>
          </a:p>
          <a:p>
            <a:pPr lvl="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281458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General observations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…traffic data example – </a:t>
            </a:r>
            <a:r>
              <a:rPr lang="en-GB" sz="1900" b="1" i="1" dirty="0">
                <a:latin typeface="+mn-lt"/>
              </a:rPr>
              <a:t>how many flights in one day?</a:t>
            </a:r>
            <a:r>
              <a:rPr lang="en-GB" sz="1900" b="1" dirty="0">
                <a:latin typeface="+mn-lt"/>
              </a:rPr>
              <a:t> Easy answer surely!</a:t>
            </a:r>
          </a:p>
          <a:p>
            <a:pPr marL="342900" indent="-342900">
              <a:buFont typeface="Arial" charset="0"/>
              <a:buChar char="•"/>
            </a:pPr>
            <a:endParaRPr lang="en-GB" sz="1900" b="1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Reported flights on Friday 23AUG13 (EUROCONTROL sources)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Statistics &amp; Forecast Service (STATFOR): 31 656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Network Manager (NM): 31 759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Demand Data Repository (DDR): 32 790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Why different?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Difference due to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Varying purposes (e.g. DDR airspace load accuracy leads to flights counted twice in consecutive days)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Varying geographic coverage</a:t>
            </a:r>
          </a:p>
          <a:p>
            <a:pPr marL="1085850" lvl="1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260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FFDEF86-0B0F-4401-A16F-99AC3111E7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9014" y="1901521"/>
            <a:ext cx="4981552" cy="4628382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Geographic scope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Number of flights in Europe – depends on what’s meant by ‘Europe’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Membership of:</a:t>
            </a:r>
            <a:br>
              <a:rPr lang="en-GB" sz="1900" dirty="0"/>
            </a:br>
            <a:r>
              <a:rPr lang="en-GB" sz="1900" dirty="0"/>
              <a:t>EU (27)</a:t>
            </a:r>
            <a:br>
              <a:rPr lang="en-GB" sz="1900" dirty="0"/>
            </a:br>
            <a:r>
              <a:rPr lang="en-GB" sz="1900" dirty="0"/>
              <a:t>EU + EFTA (31)</a:t>
            </a:r>
            <a:br>
              <a:rPr lang="en-GB" sz="1900" dirty="0"/>
            </a:br>
            <a:r>
              <a:rPr lang="en-GB" sz="1900" dirty="0"/>
              <a:t>EUROCONTROL (41)</a:t>
            </a:r>
            <a:br>
              <a:rPr lang="en-GB" sz="1900" dirty="0"/>
            </a:br>
            <a:r>
              <a:rPr lang="en-GB" sz="1900" dirty="0"/>
              <a:t>ECAC (44)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Reporting areas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SES Performance Scheme</a:t>
            </a:r>
            <a:br>
              <a:rPr lang="en-GB" sz="1900" dirty="0"/>
            </a:br>
            <a:r>
              <a:rPr lang="en-GB" sz="1600" dirty="0"/>
              <a:t>(RP2Region) 30 states/zones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EUROCONTROL STATFOR</a:t>
            </a:r>
            <a:br>
              <a:rPr lang="en-GB" sz="1900" dirty="0"/>
            </a:br>
            <a:r>
              <a:rPr lang="en-GB" sz="1600" dirty="0"/>
              <a:t>Forecasts (ESRA08) 34 traffic zones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EUROCONTROL </a:t>
            </a:r>
            <a:r>
              <a:rPr lang="en-GB" sz="1900" dirty="0" err="1"/>
              <a:t>en</a:t>
            </a:r>
            <a:r>
              <a:rPr lang="en-GB" sz="1900" dirty="0"/>
              <a:t>-route</a:t>
            </a:r>
            <a:br>
              <a:rPr lang="en-GB" sz="1900" dirty="0"/>
            </a:br>
            <a:r>
              <a:rPr lang="en-GB" sz="1600" dirty="0"/>
              <a:t>charging (CRCO16) 39 zones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Network Manager Area</a:t>
            </a:r>
            <a:br>
              <a:rPr lang="en-GB" sz="1900" dirty="0"/>
            </a:br>
            <a:r>
              <a:rPr lang="en-GB" sz="1600" dirty="0"/>
              <a:t>(NM Area) 42 states</a:t>
            </a: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cs typeface="Arial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4ED330-0928-441A-B777-182B812D5162}"/>
              </a:ext>
            </a:extLst>
          </p:cNvPr>
          <p:cNvSpPr txBox="1"/>
          <p:nvPr/>
        </p:nvSpPr>
        <p:spPr>
          <a:xfrm>
            <a:off x="4120243" y="2906485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930F24-9CF2-45E8-B8BA-3FA287DD2C34}"/>
              </a:ext>
            </a:extLst>
          </p:cNvPr>
          <p:cNvSpPr txBox="1"/>
          <p:nvPr/>
        </p:nvSpPr>
        <p:spPr>
          <a:xfrm>
            <a:off x="5421085" y="2905703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i="1" dirty="0">
                <a:solidFill>
                  <a:srgbClr val="000000"/>
                </a:solidFill>
              </a:rPr>
              <a:t>incl. UK!</a:t>
            </a:r>
          </a:p>
        </p:txBody>
      </p:sp>
    </p:spTree>
    <p:extLst>
      <p:ext uri="{BB962C8B-B14F-4D97-AF65-F5344CB8AC3E}">
        <p14:creationId xmlns:p14="http://schemas.microsoft.com/office/powerpoint/2010/main" val="129415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Some of the key data sources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7888541"/>
      </p:ext>
    </p:extLst>
  </p:cSld>
  <p:clrMapOvr>
    <a:masterClrMapping/>
  </p:clrMapOvr>
</p:sld>
</file>

<file path=ppt/theme/theme1.xml><?xml version="1.0" encoding="utf-8"?>
<a:theme xmlns:a="http://schemas.openxmlformats.org/drawingml/2006/main" name="SESAR ER Presentation template">
  <a:themeElements>
    <a:clrScheme name="Custom 5">
      <a:dk1>
        <a:srgbClr val="6E6E6E"/>
      </a:dk1>
      <a:lt1>
        <a:sysClr val="window" lastClr="FFFFFF"/>
      </a:lt1>
      <a:dk2>
        <a:srgbClr val="4E88C7"/>
      </a:dk2>
      <a:lt2>
        <a:srgbClr val="FFFFFF"/>
      </a:lt2>
      <a:accent1>
        <a:srgbClr val="4E88C7"/>
      </a:accent1>
      <a:accent2>
        <a:srgbClr val="00428F"/>
      </a:accent2>
      <a:accent3>
        <a:srgbClr val="6EB628"/>
      </a:accent3>
      <a:accent4>
        <a:srgbClr val="05225B"/>
      </a:accent4>
      <a:accent5>
        <a:srgbClr val="FFC11E"/>
      </a:accent5>
      <a:accent6>
        <a:srgbClr val="008C82"/>
      </a:accent6>
      <a:hlink>
        <a:srgbClr val="00C5FF"/>
      </a:hlink>
      <a:folHlink>
        <a:srgbClr val="5EDB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Iteration xmlns="a301ac7b-a095-4703-8ac1-0954f10782bf">01.00.00</Iteration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4CEA515081ED84E8E0CA5B114A64657" ma:contentTypeVersion="1" ma:contentTypeDescription="Create a new document." ma:contentTypeScope="" ma:versionID="74932606d897524310ab910a0b9b5334">
  <xsd:schema xmlns:xsd="http://www.w3.org/2001/XMLSchema" xmlns:p="http://schemas.microsoft.com/office/2006/metadata/properties" xmlns:ns2="a301ac7b-a095-4703-8ac1-0954f10782bf" targetNamespace="http://schemas.microsoft.com/office/2006/metadata/properties" ma:root="true" ma:fieldsID="dc4d2988fafefd31398f26e85b6bdb71" ns2:_="">
    <xsd:import namespace="a301ac7b-a095-4703-8ac1-0954f10782bf"/>
    <xsd:element name="properties">
      <xsd:complexType>
        <xsd:sequence>
          <xsd:element name="documentManagement">
            <xsd:complexType>
              <xsd:all>
                <xsd:element ref="ns2:Iterat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a301ac7b-a095-4703-8ac1-0954f10782bf" elementFormDefault="qualified">
    <xsd:import namespace="http://schemas.microsoft.com/office/2006/documentManagement/types"/>
    <xsd:element name="Iteration" ma:index="8" nillable="true" ma:displayName="Iteration" ma:internalName="Iteration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29691848-7B53-4310-AC46-941E5CFAB05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1D6BEF6-6CD2-4659-B731-980294D7FAB2}">
  <ds:schemaRefs>
    <ds:schemaRef ds:uri="http://purl.org/dc/elements/1.1/"/>
    <ds:schemaRef ds:uri="a301ac7b-a095-4703-8ac1-0954f10782bf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purl.org/dc/terms/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40A1421-CEC8-4FFE-8BFD-DDECF2025B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1ac7b-a095-4703-8ac1-0954f10782bf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SESAR ER Presentation template</Template>
  <TotalTime>294</TotalTime>
  <Words>6709</Words>
  <Application>Microsoft Office PowerPoint</Application>
  <PresentationFormat>On-screen Show (4:3)</PresentationFormat>
  <Paragraphs>1449</Paragraphs>
  <Slides>62</Slides>
  <Notes>55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8" baseType="lpstr">
      <vt:lpstr>Arial</vt:lpstr>
      <vt:lpstr>Calibri</vt:lpstr>
      <vt:lpstr>Tahoma</vt:lpstr>
      <vt:lpstr>Times New Roman</vt:lpstr>
      <vt:lpstr>Wingdings</vt:lpstr>
      <vt:lpstr>SESAR ER Presentation template</vt:lpstr>
      <vt:lpstr>Introduction to ATM Essential data sources in aviation and ATM</vt:lpstr>
      <vt:lpstr>Introduction</vt:lpstr>
      <vt:lpstr>Introduction </vt:lpstr>
      <vt:lpstr>General observations </vt:lpstr>
      <vt:lpstr>General observations </vt:lpstr>
      <vt:lpstr>General observations </vt:lpstr>
      <vt:lpstr>General observations </vt:lpstr>
      <vt:lpstr>Geographic scope </vt:lpstr>
      <vt:lpstr>Some of the key data sources</vt:lpstr>
      <vt:lpstr>Key data sources (global, regional, national) </vt:lpstr>
      <vt:lpstr>Traffic data</vt:lpstr>
      <vt:lpstr>Traffic data – introduction </vt:lpstr>
      <vt:lpstr>Traffic data </vt:lpstr>
      <vt:lpstr>Traffic data </vt:lpstr>
      <vt:lpstr>Traffic data </vt:lpstr>
      <vt:lpstr>Traffic data </vt:lpstr>
      <vt:lpstr>Traffic data </vt:lpstr>
      <vt:lpstr>Traffic data </vt:lpstr>
      <vt:lpstr>Traffic data </vt:lpstr>
      <vt:lpstr>Traffic data </vt:lpstr>
      <vt:lpstr>Traffic data </vt:lpstr>
      <vt:lpstr>Traffic data </vt:lpstr>
      <vt:lpstr>Traffic data </vt:lpstr>
      <vt:lpstr>Traffic data </vt:lpstr>
      <vt:lpstr>Traffic data </vt:lpstr>
      <vt:lpstr>Traffic data </vt:lpstr>
      <vt:lpstr>Traffic data </vt:lpstr>
      <vt:lpstr>Traffic data </vt:lpstr>
      <vt:lpstr>Traffic data </vt:lpstr>
      <vt:lpstr>Traffic data </vt:lpstr>
      <vt:lpstr>Passenger data</vt:lpstr>
      <vt:lpstr>Passenger data – introduction </vt:lpstr>
      <vt:lpstr>Passenger data </vt:lpstr>
      <vt:lpstr>Passenger data </vt:lpstr>
      <vt:lpstr>Passenger data </vt:lpstr>
      <vt:lpstr>Passenger data </vt:lpstr>
      <vt:lpstr>Passenger data </vt:lpstr>
      <vt:lpstr>Passenger data </vt:lpstr>
      <vt:lpstr>Passenger data </vt:lpstr>
      <vt:lpstr>Passenger data </vt:lpstr>
      <vt:lpstr>Passenger data </vt:lpstr>
      <vt:lpstr>Other useful data</vt:lpstr>
      <vt:lpstr>Other useful data </vt:lpstr>
      <vt:lpstr>Other useful data </vt:lpstr>
      <vt:lpstr>Other useful data </vt:lpstr>
      <vt:lpstr>Other useful data </vt:lpstr>
      <vt:lpstr>Other useful data </vt:lpstr>
      <vt:lpstr>Other useful data </vt:lpstr>
      <vt:lpstr>Other useful data </vt:lpstr>
      <vt:lpstr>Other useful data </vt:lpstr>
      <vt:lpstr>Examples</vt:lpstr>
      <vt:lpstr>Cost of delay data sources </vt:lpstr>
      <vt:lpstr>POEM project model data sources </vt:lpstr>
      <vt:lpstr>Data cleaning and preparation</vt:lpstr>
      <vt:lpstr>Data cleaning and preparation </vt:lpstr>
      <vt:lpstr>Data cleaning and preparation </vt:lpstr>
      <vt:lpstr>Data cleaning and preparation </vt:lpstr>
      <vt:lpstr>Data cleaning and preparation </vt:lpstr>
      <vt:lpstr>Data cleaning and preparation </vt:lpstr>
      <vt:lpstr>Data cleaning and preparation </vt:lpstr>
      <vt:lpstr>Data cleaning and preparation </vt:lpstr>
      <vt:lpstr>PowerPoint Presentation</vt:lpstr>
    </vt:vector>
  </TitlesOfParts>
  <Company>Sesar JU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make a presentation  using Sesar 2020 Theme</dc:title>
  <dc:creator>Engage Consortium</dc:creator>
  <cp:lastModifiedBy>Graham Tanner</cp:lastModifiedBy>
  <cp:revision>27</cp:revision>
  <dcterms:created xsi:type="dcterms:W3CDTF">2016-04-13T13:39:24Z</dcterms:created>
  <dcterms:modified xsi:type="dcterms:W3CDTF">2021-07-30T00:02:31Z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0x01010004CEA515081ED84E8E0CA5B114A64657</vt:lpwstr>
  </property>
</Properties>
</file>