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8"/>
  </p:notesMasterIdLst>
  <p:handoutMasterIdLst>
    <p:handoutMasterId r:id="rId49"/>
  </p:handoutMasterIdLst>
  <p:sldIdLst>
    <p:sldId id="400" r:id="rId5"/>
    <p:sldId id="277" r:id="rId6"/>
    <p:sldId id="278" r:id="rId7"/>
    <p:sldId id="398" r:id="rId8"/>
    <p:sldId id="279" r:id="rId9"/>
    <p:sldId id="375" r:id="rId10"/>
    <p:sldId id="280" r:id="rId11"/>
    <p:sldId id="281" r:id="rId12"/>
    <p:sldId id="376" r:id="rId13"/>
    <p:sldId id="282" r:id="rId14"/>
    <p:sldId id="283" r:id="rId15"/>
    <p:sldId id="377" r:id="rId16"/>
    <p:sldId id="284" r:id="rId17"/>
    <p:sldId id="378" r:id="rId18"/>
    <p:sldId id="285" r:id="rId19"/>
    <p:sldId id="286" r:id="rId20"/>
    <p:sldId id="379" r:id="rId21"/>
    <p:sldId id="287" r:id="rId22"/>
    <p:sldId id="380" r:id="rId23"/>
    <p:sldId id="288" r:id="rId24"/>
    <p:sldId id="289" r:id="rId25"/>
    <p:sldId id="291" r:id="rId26"/>
    <p:sldId id="292" r:id="rId27"/>
    <p:sldId id="293" r:id="rId28"/>
    <p:sldId id="294" r:id="rId29"/>
    <p:sldId id="295" r:id="rId30"/>
    <p:sldId id="296" r:id="rId31"/>
    <p:sldId id="297" r:id="rId32"/>
    <p:sldId id="298" r:id="rId33"/>
    <p:sldId id="383" r:id="rId34"/>
    <p:sldId id="384" r:id="rId35"/>
    <p:sldId id="385" r:id="rId36"/>
    <p:sldId id="299" r:id="rId37"/>
    <p:sldId id="300" r:id="rId38"/>
    <p:sldId id="301" r:id="rId39"/>
    <p:sldId id="302" r:id="rId40"/>
    <p:sldId id="303" r:id="rId41"/>
    <p:sldId id="386" r:id="rId42"/>
    <p:sldId id="304" r:id="rId43"/>
    <p:sldId id="387" r:id="rId44"/>
    <p:sldId id="388" r:id="rId45"/>
    <p:sldId id="389" r:id="rId46"/>
    <p:sldId id="260"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79">
          <p15:clr>
            <a:srgbClr val="A4A3A4"/>
          </p15:clr>
        </p15:guide>
        <p15:guide id="2" pos="5424">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93E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419C9C-632E-2046-B6A7-48B575820291}" v="4" dt="2021-05-29T19:26:23.1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78850" autoAdjust="0"/>
  </p:normalViewPr>
  <p:slideViewPr>
    <p:cSldViewPr snapToGrid="0" snapToObjects="1">
      <p:cViewPr varScale="1">
        <p:scale>
          <a:sx n="71" d="100"/>
          <a:sy n="71" d="100"/>
        </p:scale>
        <p:origin x="-1944" y="-102"/>
      </p:cViewPr>
      <p:guideLst>
        <p:guide orient="horz" pos="479"/>
        <p:guide pos="5424"/>
      </p:guideLst>
    </p:cSldViewPr>
  </p:slideViewPr>
  <p:outlineViewPr>
    <p:cViewPr>
      <p:scale>
        <a:sx n="33" d="100"/>
        <a:sy n="33" d="100"/>
      </p:scale>
      <p:origin x="0" y="1998"/>
    </p:cViewPr>
  </p:outlineViewPr>
  <p:notesTextViewPr>
    <p:cViewPr>
      <p:scale>
        <a:sx n="100" d="100"/>
        <a:sy n="100" d="100"/>
      </p:scale>
      <p:origin x="0" y="0"/>
    </p:cViewPr>
  </p:notesTextViewPr>
  <p:sorterViewPr>
    <p:cViewPr>
      <p:scale>
        <a:sx n="66" d="100"/>
        <a:sy n="66" d="100"/>
      </p:scale>
      <p:origin x="0" y="5514"/>
    </p:cViewPr>
  </p:sorterViewPr>
  <p:notesViewPr>
    <p:cSldViewPr snapToGrid="0" snapToObjects="1">
      <p:cViewPr varScale="1">
        <p:scale>
          <a:sx n="83" d="100"/>
          <a:sy n="83" d="100"/>
        </p:scale>
        <p:origin x="2550" y="84"/>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rPr lang="en-US"/>
              <a:pPr/>
              <a:t>8/1/2021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rPr/>
              <a:pPr/>
              <a:t>‹#›</a:t>
            </a:fld>
            <a:endParaRPr lang="en-US"/>
          </a:p>
        </p:txBody>
      </p:sp>
    </p:spTree>
    <p:extLst>
      <p:ext uri="{BB962C8B-B14F-4D97-AF65-F5344CB8AC3E}">
        <p14:creationId xmlns:p14="http://schemas.microsoft.com/office/powerpoint/2010/main" xmlns=""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rPr lang="en-US"/>
              <a:pPr/>
              <a:t>8/1/2021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rPr/>
              <a:pPr/>
              <a:t>‹#›</a:t>
            </a:fld>
            <a:endParaRPr lang="en-US"/>
          </a:p>
        </p:txBody>
      </p:sp>
    </p:spTree>
    <p:extLst>
      <p:ext uri="{BB962C8B-B14F-4D97-AF65-F5344CB8AC3E}">
        <p14:creationId xmlns:p14="http://schemas.microsoft.com/office/powerpoint/2010/main" xmlns=""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pPr/>
              <a:t>8</a:t>
            </a:fld>
            <a:endParaRPr lang="en-GB"/>
          </a:p>
        </p:txBody>
      </p:sp>
    </p:spTree>
    <p:extLst>
      <p:ext uri="{BB962C8B-B14F-4D97-AF65-F5344CB8AC3E}">
        <p14:creationId xmlns:p14="http://schemas.microsoft.com/office/powerpoint/2010/main" xmlns="" val="26916601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xmlns=""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sr-Latn-RS" dirty="0"/>
              <a:t>Introduction to Air Traffic Control</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xmlns="" val="1057710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113E15E6-B0BE-4DC0-9A47-DBF4ACD1DD47}"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sr-Latn-RS" dirty="0"/>
              <a:t>Introduction to Air Traffic Control</a:t>
            </a:r>
            <a:endParaRPr lang="en-US" dirty="0"/>
          </a:p>
        </p:txBody>
      </p:sp>
      <p:sp>
        <p:nvSpPr>
          <p:cNvPr id="5" name="Slide Number Placeholder 4"/>
          <p:cNvSpPr>
            <a:spLocks noGrp="1"/>
          </p:cNvSpPr>
          <p:nvPr>
            <p:ph type="sldNum" sz="quarter" idx="11"/>
          </p:nvPr>
        </p:nvSpPr>
        <p:spPr/>
        <p:txBody>
          <a:bodyPr/>
          <a:lstStyle/>
          <a:p>
            <a:r>
              <a:rPr lang="sr-Latn-RS" dirty="0"/>
              <a:t>1</a:t>
            </a:r>
            <a:endParaRPr lang="en-GB" dirty="0"/>
          </a:p>
        </p:txBody>
      </p:sp>
    </p:spTree>
    <p:extLst>
      <p:ext uri="{BB962C8B-B14F-4D97-AF65-F5344CB8AC3E}">
        <p14:creationId xmlns:p14="http://schemas.microsoft.com/office/powerpoint/2010/main" xmlns="" val="1552341792"/>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dirty="0">
                <a:solidFill>
                  <a:schemeClr val="bg1"/>
                </a:solidFill>
              </a:rPr>
              <a:t>This network has received funding from the SESAR Joint Undertaking under the European Union’s Horizon 2020 research and innovation </a:t>
            </a:r>
            <a:r>
              <a:rPr lang="en-US" sz="700" dirty="0" err="1">
                <a:solidFill>
                  <a:schemeClr val="bg1"/>
                </a:solidFill>
              </a:rPr>
              <a:t>programme</a:t>
            </a:r>
            <a:r>
              <a:rPr lang="en-US" sz="700" dirty="0">
                <a:solidFill>
                  <a:schemeClr val="bg1"/>
                </a:solidFill>
              </a:rPr>
              <a:t>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xmlns=""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dirty="0"/>
              <a:t>The opinions expressed herein reflect the author’s view only. </a:t>
            </a:r>
          </a:p>
          <a:p>
            <a:r>
              <a:rPr lang="en-GB" sz="900" dirty="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xmlns=""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sr-Latn-RS" dirty="0"/>
              <a:t>Introduction to Air Traffic Control</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xmlns=""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r>
              <a:rPr lang="sr-Latn-RS" dirty="0"/>
              <a:t>Introduction to Air Traffic Control</a:t>
            </a:r>
            <a:endParaRPr lang="en-US" dirty="0"/>
          </a:p>
        </p:txBody>
      </p:sp>
      <p:sp>
        <p:nvSpPr>
          <p:cNvPr id="8" name="Slide Number Placeholder 7"/>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xmlns=""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sr-Latn-RS" dirty="0"/>
              <a:t>Introduction to Air Traffic Control</a:t>
            </a: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xmlns=""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sr-Latn-RS" dirty="0"/>
              <a:t>Introduction to Air Traffic Control</a:t>
            </a:r>
            <a:endParaRPr lang="en-US" dirty="0"/>
          </a:p>
        </p:txBody>
      </p:sp>
      <p:sp>
        <p:nvSpPr>
          <p:cNvPr id="3" name="Slide Number Placeholder 2"/>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xmlns=""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r>
              <a:rPr lang="sr-Latn-RS" dirty="0"/>
              <a:t>Introduction to Air Traffic Control</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xmlns=""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p>
            <a:r>
              <a:rPr lang="sr-Latn-RS" dirty="0"/>
              <a:t>Introduction to Air Traffic Control</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xmlns=""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3">
            <a:extLst>
              <a:ext uri="{28A0092B-C50C-407E-A947-70E740481C1C}">
                <a14:useLocalDpi xmlns:a14="http://schemas.microsoft.com/office/drawing/2010/main" xmlns=""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sr-Latn-RS" dirty="0"/>
              <a:t>Introduction to Air Traffic Control</a:t>
            </a:r>
            <a:endParaRPr lang="en-US" dirty="0"/>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a:t>
            </a:fld>
            <a:endParaRPr lang="en-GB" dirty="0"/>
          </a:p>
        </p:txBody>
      </p:sp>
      <p:pic>
        <p:nvPicPr>
          <p:cNvPr id="7" name="Picture 6"/>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xmlns=""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0" r:id="rId11"/>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2.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err="1"/>
              <a:t>Fedja</a:t>
            </a:r>
            <a:r>
              <a:rPr lang="en-US" dirty="0"/>
              <a:t> </a:t>
            </a:r>
            <a:r>
              <a:rPr lang="en-US" dirty="0" err="1"/>
              <a:t>Netjasov</a:t>
            </a:r>
            <a:endParaRPr lang="en-US" dirty="0"/>
          </a:p>
        </p:txBody>
      </p:sp>
      <p:sp>
        <p:nvSpPr>
          <p:cNvPr id="3" name="Title 2"/>
          <p:cNvSpPr>
            <a:spLocks noGrp="1"/>
          </p:cNvSpPr>
          <p:nvPr>
            <p:ph type="title"/>
          </p:nvPr>
        </p:nvSpPr>
        <p:spPr>
          <a:xfrm>
            <a:off x="1080488" y="2713038"/>
            <a:ext cx="7796225" cy="1143000"/>
          </a:xfrm>
        </p:spPr>
        <p:txBody>
          <a:bodyPr>
            <a:normAutofit/>
          </a:bodyPr>
          <a:lstStyle/>
          <a:p>
            <a:r>
              <a:rPr lang="en-US" dirty="0"/>
              <a:t>Introduction to ATM</a:t>
            </a:r>
            <a:br>
              <a:rPr lang="en-US" dirty="0"/>
            </a:br>
            <a:r>
              <a:rPr lang="en-US" dirty="0"/>
              <a:t>Airspace Management (ASM)</a:t>
            </a:r>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xmlns=""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xmlns=""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xmlns="" val="538899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pPr>
              <a:defRPr/>
            </a:pPr>
            <a:fld id="{26C1060F-8FEA-4B47-8EEE-5A6CDD216421}" type="slidenum">
              <a:rPr lang="en-US" altLang="en-US"/>
              <a:pPr>
                <a:defRPr/>
              </a:pPr>
              <a:t>10</a:t>
            </a:fld>
            <a:endParaRPr lang="en-US" altLang="en-US" dirty="0"/>
          </a:p>
        </p:txBody>
      </p:sp>
      <p:sp>
        <p:nvSpPr>
          <p:cNvPr id="69635"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(4) - FAB</a:t>
            </a:r>
            <a:endParaRPr lang="en-US" sz="4000" b="1" dirty="0">
              <a:solidFill>
                <a:schemeClr val="tx2"/>
              </a:solidFill>
              <a:latin typeface="Calibri"/>
              <a:ea typeface="+mj-ea"/>
              <a:cs typeface="Calibri"/>
            </a:endParaRPr>
          </a:p>
        </p:txBody>
      </p:sp>
      <p:pic>
        <p:nvPicPr>
          <p:cNvPr id="69636" name="Picture 5"/>
          <p:cNvPicPr>
            <a:picLocks noGrp="1" noChangeAspect="1" noChangeArrowheads="1"/>
          </p:cNvPicPr>
          <p:nvPr>
            <p:ph/>
          </p:nvPr>
        </p:nvPicPr>
        <p:blipFill>
          <a:blip r:embed="rId2" cstate="screen">
            <a:extLst>
              <a:ext uri="{28A0092B-C50C-407E-A947-70E740481C1C}">
                <a14:useLocalDpi xmlns:a14="http://schemas.microsoft.com/office/drawing/2010/main" xmlns=""/>
              </a:ext>
            </a:extLst>
          </a:blip>
          <a:srcRect/>
          <a:stretch>
            <a:fillRect/>
          </a:stretch>
        </p:blipFill>
        <p:spPr>
          <a:xfrm>
            <a:off x="851342" y="1063023"/>
            <a:ext cx="7095250" cy="5304377"/>
          </a:xfr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a:xfrm>
            <a:off x="3124200" y="6248400"/>
            <a:ext cx="2895600" cy="457200"/>
          </a:xfrm>
        </p:spPr>
        <p:txBody>
          <a:bodyPr/>
          <a:lstStyle/>
          <a:p>
            <a:pPr algn="ctr">
              <a:defRPr/>
            </a:pPr>
            <a:fld id="{BE71D683-B990-4D4D-8819-E94FC79B8B21}" type="slidenum">
              <a:rPr lang="en-US" altLang="en-US"/>
              <a:pPr algn="ctr">
                <a:defRPr/>
              </a:pPr>
              <a:t>11</a:t>
            </a:fld>
            <a:endParaRPr lang="en-US" altLang="en-US"/>
          </a:p>
        </p:txBody>
      </p:sp>
      <p:sp>
        <p:nvSpPr>
          <p:cNvPr id="7065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pic>
        <p:nvPicPr>
          <p:cNvPr id="70660" name="Picture 3" descr="Image result for maastricht airspace 3d map"/>
          <p:cNvPicPr>
            <a:picLocks noChangeAspect="1" noChangeArrowheads="1"/>
          </p:cNvPicPr>
          <p:nvPr/>
        </p:nvPicPr>
        <p:blipFill>
          <a:blip r:embed="rId2" cstate="print"/>
          <a:srcRect t="6667" b="10001"/>
          <a:stretch>
            <a:fillRect/>
          </a:stretch>
        </p:blipFill>
        <p:spPr bwMode="auto">
          <a:xfrm>
            <a:off x="0" y="1143000"/>
            <a:ext cx="9144000" cy="5715000"/>
          </a:xfrm>
          <a:prstGeom prst="rect">
            <a:avLst/>
          </a:prstGeom>
          <a:noFill/>
          <a:ln w="9525">
            <a:noFill/>
            <a:miter lim="800000"/>
            <a:headEnd/>
            <a:tailEnd/>
          </a:ln>
        </p:spPr>
      </p:pic>
      <p:sp>
        <p:nvSpPr>
          <p:cNvPr id="70661" name="Rectangle 4"/>
          <p:cNvSpPr>
            <a:spLocks noChangeArrowheads="1"/>
          </p:cNvSpPr>
          <p:nvPr/>
        </p:nvSpPr>
        <p:spPr bwMode="auto">
          <a:xfrm>
            <a:off x="457200" y="0"/>
            <a:ext cx="8229600" cy="1143000"/>
          </a:xfrm>
          <a:prstGeom prst="rect">
            <a:avLst/>
          </a:prstGeom>
          <a:noFill/>
          <a:ln w="9525">
            <a:noFill/>
            <a:miter lim="800000"/>
            <a:headEnd/>
            <a:tailEnd/>
          </a:ln>
        </p:spPr>
        <p:txBody>
          <a:bodyPr anchor="ctr"/>
          <a:lstStyle/>
          <a:p>
            <a:pPr marL="800100" indent="-800100">
              <a:spcBef>
                <a:spcPct val="0"/>
              </a:spcBef>
            </a:pPr>
            <a:r>
              <a:rPr lang="sr-Latn-CS" sz="4000" b="1" dirty="0">
                <a:solidFill>
                  <a:schemeClr val="tx2"/>
                </a:solidFill>
                <a:latin typeface="Calibri"/>
                <a:ea typeface="+mj-ea"/>
                <a:cs typeface="Calibri"/>
              </a:rPr>
              <a:t>Maastricht</a:t>
            </a:r>
            <a:r>
              <a:rPr lang="en-US" sz="4000" b="1" dirty="0">
                <a:solidFill>
                  <a:schemeClr val="tx2"/>
                </a:solidFill>
                <a:latin typeface="Calibri"/>
                <a:ea typeface="+mj-ea"/>
                <a:cs typeface="Calibri"/>
              </a:rPr>
              <a:t> Airspace</a:t>
            </a:r>
          </a:p>
        </p:txBody>
      </p:sp>
      <p:sp>
        <p:nvSpPr>
          <p:cNvPr id="7" name="Slide Number Placeholder 4"/>
          <p:cNvSpPr txBox="1">
            <a:spLocks/>
          </p:cNvSpPr>
          <p:nvPr/>
        </p:nvSpPr>
        <p:spPr>
          <a:xfrm>
            <a:off x="6512256" y="6556407"/>
            <a:ext cx="2133600" cy="252000"/>
          </a:xfrm>
          <a:prstGeom prst="rect">
            <a:avLst/>
          </a:prstGeom>
          <a:ln/>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B6B1A8D1-A254-41C0-845B-DC7EE1E1FBF8}" type="slidenum">
              <a:rPr kumimoji="0" lang="en-US" altLang="en-US" sz="1000" b="0" i="0" u="none" strike="noStrike" kern="1200" cap="none" spc="0" normalizeH="0" baseline="0" noProof="0" smtClean="0">
                <a:ln>
                  <a:noFill/>
                </a:ln>
                <a:solidFill>
                  <a:schemeClr val="tx2">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altLang="en-US" sz="1000" b="0" i="0" u="none" strike="noStrike" kern="1200" cap="none" spc="0" normalizeH="0" baseline="0" noProof="0" dirty="0">
              <a:ln>
                <a:noFill/>
              </a:ln>
              <a:solidFill>
                <a:schemeClr val="tx2">
                  <a:lumMod val="75000"/>
                </a:schemeClr>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ChangeArrowheads="1"/>
          </p:cNvSpPr>
          <p:nvPr/>
        </p:nvSpPr>
        <p:spPr bwMode="auto">
          <a:xfrm>
            <a:off x="457200" y="1600200"/>
            <a:ext cx="8362950" cy="4530725"/>
          </a:xfrm>
          <a:prstGeom prst="rect">
            <a:avLst/>
          </a:prstGeom>
          <a:noFill/>
          <a:ln w="9525">
            <a:noFill/>
            <a:miter lim="800000"/>
            <a:headEnd/>
            <a:tailEnd/>
          </a:ln>
        </p:spPr>
        <p:txBody>
          <a:bodyPr/>
          <a:lstStyle/>
          <a:p>
            <a:pPr marL="342900" lvl="1" indent="-342900">
              <a:spcBef>
                <a:spcPct val="20000"/>
              </a:spcBef>
              <a:buClr>
                <a:schemeClr val="accent1"/>
              </a:buClr>
              <a:buSzPct val="65000"/>
              <a:buFont typeface="Wingdings" pitchFamily="2" charset="2"/>
              <a:buChar char="n"/>
            </a:pPr>
            <a:r>
              <a:rPr lang="en-US" sz="2400" dirty="0"/>
              <a:t>CTA</a:t>
            </a:r>
            <a:r>
              <a:rPr lang="sr-Latn-RS" sz="2400" dirty="0"/>
              <a:t>/UTA</a:t>
            </a:r>
            <a:r>
              <a:rPr lang="en-US" sz="2400" dirty="0"/>
              <a:t> – Control</a:t>
            </a:r>
            <a:r>
              <a:rPr lang="sr-Latn-RS" sz="2400" dirty="0"/>
              <a:t>/</a:t>
            </a:r>
            <a:r>
              <a:rPr lang="en-US" sz="2400" dirty="0"/>
              <a:t>Upper Control Area</a:t>
            </a:r>
            <a:r>
              <a:rPr lang="sr-Latn-RS" sz="2400" dirty="0"/>
              <a:t>:</a:t>
            </a:r>
          </a:p>
          <a:p>
            <a:pPr marL="342900" lvl="1" indent="-342900">
              <a:spcBef>
                <a:spcPct val="20000"/>
              </a:spcBef>
              <a:buClr>
                <a:schemeClr val="accent1"/>
              </a:buClr>
              <a:buSzPct val="65000"/>
              <a:buFont typeface="Wingdings" pitchFamily="2" charset="2"/>
              <a:buChar char="n"/>
            </a:pPr>
            <a:endParaRPr lang="sr-Latn-RS" sz="2400" dirty="0"/>
          </a:p>
          <a:p>
            <a:pPr marL="742950" lvl="1" indent="-285750">
              <a:spcBef>
                <a:spcPct val="20000"/>
              </a:spcBef>
              <a:buClr>
                <a:schemeClr val="accent2"/>
              </a:buClr>
              <a:buSzPct val="60000"/>
              <a:buFont typeface="Wingdings" pitchFamily="2" charset="2"/>
              <a:buChar char="q"/>
            </a:pPr>
            <a:r>
              <a:rPr lang="en-US" sz="2400" dirty="0"/>
              <a:t>are parts of the airspace in which all aircraft flying on instrumental rules must be provided with </a:t>
            </a:r>
            <a:r>
              <a:rPr lang="sr-Latn-RS" sz="2400" dirty="0"/>
              <a:t>ATC </a:t>
            </a:r>
            <a:r>
              <a:rPr lang="en-US" sz="2400" dirty="0"/>
              <a:t>services.</a:t>
            </a:r>
            <a:endParaRPr lang="sr-Latn-RS" sz="2400" dirty="0"/>
          </a:p>
          <a:p>
            <a:pPr marL="742950" lvl="1" indent="-285750">
              <a:spcBef>
                <a:spcPct val="20000"/>
              </a:spcBef>
              <a:buClr>
                <a:schemeClr val="accent2"/>
              </a:buClr>
              <a:buSzPct val="60000"/>
            </a:pPr>
            <a:r>
              <a:rPr lang="en-US" sz="2400" dirty="0"/>
              <a:t> </a:t>
            </a:r>
            <a:endParaRPr lang="sr-Latn-RS" sz="2400" dirty="0"/>
          </a:p>
          <a:p>
            <a:pPr marL="742950" lvl="1" indent="-285750">
              <a:spcBef>
                <a:spcPct val="20000"/>
              </a:spcBef>
              <a:buClr>
                <a:schemeClr val="accent2"/>
              </a:buClr>
              <a:buSzPct val="60000"/>
              <a:buFont typeface="Wingdings" pitchFamily="2" charset="2"/>
              <a:buChar char="q"/>
            </a:pPr>
            <a:r>
              <a:rPr lang="en-US" sz="2400" dirty="0"/>
              <a:t>Control</a:t>
            </a:r>
            <a:r>
              <a:rPr lang="sr-Latn-RS" sz="2400" dirty="0"/>
              <a:t>/</a:t>
            </a:r>
            <a:r>
              <a:rPr lang="en-US" sz="2400" dirty="0"/>
              <a:t>Upper Control areas may represent part, or all the </a:t>
            </a:r>
            <a:r>
              <a:rPr lang="sr-Latn-RS" sz="2400" dirty="0"/>
              <a:t>FIR</a:t>
            </a:r>
            <a:r>
              <a:rPr lang="en-US" sz="2400" dirty="0"/>
              <a:t>.</a:t>
            </a:r>
            <a:endParaRPr lang="sr-Latn-RS" sz="2400" dirty="0"/>
          </a:p>
        </p:txBody>
      </p:sp>
      <p:sp>
        <p:nvSpPr>
          <p:cNvPr id="6656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a:t>
            </a:r>
            <a:r>
              <a:rPr lang="sr-Latn-RS" sz="4000" b="1" dirty="0">
                <a:solidFill>
                  <a:schemeClr val="tx2"/>
                </a:solidFill>
                <a:latin typeface="Calibri"/>
                <a:ea typeface="+mj-ea"/>
                <a:cs typeface="Calibri"/>
              </a:rPr>
              <a:t>5</a:t>
            </a:r>
            <a:r>
              <a:rPr lang="en-GB" sz="4000" b="1" dirty="0">
                <a:solidFill>
                  <a:schemeClr val="tx2"/>
                </a:solidFill>
                <a:latin typeface="Calibri"/>
                <a:ea typeface="+mj-ea"/>
                <a:cs typeface="Calibri"/>
              </a:rPr>
              <a:t>)</a:t>
            </a:r>
            <a:endParaRPr lang="en-US" sz="4000" b="1" dirty="0">
              <a:solidFill>
                <a:schemeClr val="tx2"/>
              </a:solidFill>
              <a:latin typeface="Calibri"/>
              <a:ea typeface="+mj-ea"/>
              <a:cs typeface="Calibri"/>
            </a:endParaRPr>
          </a:p>
        </p:txBody>
      </p:sp>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12</a:t>
            </a:fld>
            <a:endParaRPr lang="en-US" altLang="en-US" sz="1000" dirty="0">
              <a:solidFill>
                <a:schemeClr val="bg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pPr>
              <a:defRPr/>
            </a:pPr>
            <a:fld id="{763FF031-9793-48D4-B3A8-5681ED5A8155}" type="slidenum">
              <a:rPr lang="en-US" altLang="en-US"/>
              <a:pPr>
                <a:defRPr/>
              </a:pPr>
              <a:t>13</a:t>
            </a:fld>
            <a:endParaRPr lang="en-US" altLang="en-US"/>
          </a:p>
        </p:txBody>
      </p:sp>
      <p:sp>
        <p:nvSpPr>
          <p:cNvPr id="71683"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3600" b="1" dirty="0">
                <a:solidFill>
                  <a:schemeClr val="tx2"/>
                </a:solidFill>
                <a:latin typeface="Calibri"/>
                <a:ea typeface="+mj-ea"/>
                <a:cs typeface="Calibri"/>
              </a:rPr>
              <a:t>Airspace Division (5</a:t>
            </a:r>
            <a:r>
              <a:rPr lang="sr-Latn-RS" sz="3600" b="1" dirty="0">
                <a:solidFill>
                  <a:schemeClr val="tx2"/>
                </a:solidFill>
                <a:latin typeface="Calibri"/>
                <a:ea typeface="+mj-ea"/>
                <a:cs typeface="Calibri"/>
              </a:rPr>
              <a:t>a</a:t>
            </a:r>
            <a:r>
              <a:rPr lang="en-GB" sz="3600" b="1" dirty="0">
                <a:solidFill>
                  <a:schemeClr val="tx2"/>
                </a:solidFill>
                <a:latin typeface="Calibri"/>
                <a:ea typeface="+mj-ea"/>
                <a:cs typeface="Calibri"/>
              </a:rPr>
              <a:t>) – CTA/UTA</a:t>
            </a:r>
            <a:endParaRPr lang="en-US" sz="3600" b="1" dirty="0">
              <a:solidFill>
                <a:schemeClr val="tx2"/>
              </a:solidFill>
              <a:latin typeface="Calibri"/>
              <a:ea typeface="+mj-ea"/>
              <a:cs typeface="Calibri"/>
            </a:endParaRPr>
          </a:p>
        </p:txBody>
      </p:sp>
      <p:pic>
        <p:nvPicPr>
          <p:cNvPr id="71684" name="Picture 5"/>
          <p:cNvPicPr>
            <a:picLocks noGrp="1" noChangeAspect="1" noChangeArrowheads="1"/>
          </p:cNvPicPr>
          <p:nvPr>
            <p:ph/>
          </p:nvPr>
        </p:nvPicPr>
        <p:blipFill>
          <a:blip r:embed="rId2" cstate="screen">
            <a:extLst>
              <a:ext uri="{28A0092B-C50C-407E-A947-70E740481C1C}">
                <a14:useLocalDpi xmlns:a14="http://schemas.microsoft.com/office/drawing/2010/main" xmlns=""/>
              </a:ext>
            </a:extLst>
          </a:blip>
          <a:srcRect/>
          <a:stretch>
            <a:fillRect/>
          </a:stretch>
        </p:blipFill>
        <p:spPr>
          <a:xfrm>
            <a:off x="1523995" y="1078294"/>
            <a:ext cx="6045474" cy="5352007"/>
          </a:xfr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ChangeArrowheads="1"/>
          </p:cNvSpPr>
          <p:nvPr/>
        </p:nvSpPr>
        <p:spPr bwMode="auto">
          <a:xfrm>
            <a:off x="457200" y="1600200"/>
            <a:ext cx="8362950" cy="4530725"/>
          </a:xfrm>
          <a:prstGeom prst="rect">
            <a:avLst/>
          </a:prstGeom>
          <a:noFill/>
          <a:ln w="9525">
            <a:noFill/>
            <a:miter lim="800000"/>
            <a:headEnd/>
            <a:tailEnd/>
          </a:ln>
        </p:spPr>
        <p:txBody>
          <a:bodyPr/>
          <a:lstStyle/>
          <a:p>
            <a:pPr marL="342900" lvl="1" indent="-342900">
              <a:spcBef>
                <a:spcPct val="20000"/>
              </a:spcBef>
              <a:buClr>
                <a:schemeClr val="accent1"/>
              </a:buClr>
              <a:buSzPct val="65000"/>
              <a:buFont typeface="Wingdings" pitchFamily="2" charset="2"/>
              <a:buChar char="n"/>
            </a:pPr>
            <a:r>
              <a:rPr lang="en-US" sz="2400" dirty="0"/>
              <a:t>TMA – Terminal </a:t>
            </a:r>
            <a:r>
              <a:rPr lang="sr-Latn-RS" sz="2400" dirty="0"/>
              <a:t>Manoeuvring (</a:t>
            </a:r>
            <a:r>
              <a:rPr lang="en-US" sz="2400" dirty="0"/>
              <a:t>Control</a:t>
            </a:r>
            <a:r>
              <a:rPr lang="sr-Latn-RS" sz="2400" dirty="0"/>
              <a:t>)</a:t>
            </a:r>
            <a:r>
              <a:rPr lang="en-US" sz="2400" dirty="0"/>
              <a:t> Area</a:t>
            </a:r>
            <a:r>
              <a:rPr lang="sr-Latn-RS" sz="2400" dirty="0"/>
              <a:t>:</a:t>
            </a:r>
          </a:p>
          <a:p>
            <a:pPr marL="342900" lvl="1" indent="-342900">
              <a:spcBef>
                <a:spcPct val="20000"/>
              </a:spcBef>
              <a:buClr>
                <a:schemeClr val="accent1"/>
              </a:buClr>
              <a:buSzPct val="65000"/>
              <a:buFont typeface="Wingdings" pitchFamily="2" charset="2"/>
              <a:buChar char="n"/>
            </a:pPr>
            <a:endParaRPr lang="sr-Latn-RS" sz="2400" dirty="0"/>
          </a:p>
          <a:p>
            <a:pPr marL="742950" lvl="1" indent="-285750">
              <a:spcBef>
                <a:spcPct val="20000"/>
              </a:spcBef>
              <a:buClr>
                <a:schemeClr val="accent2"/>
              </a:buClr>
              <a:buSzPct val="60000"/>
              <a:buFont typeface="Wingdings" pitchFamily="2" charset="2"/>
              <a:buChar char="q"/>
            </a:pPr>
            <a:r>
              <a:rPr lang="en-US" sz="2400" dirty="0"/>
              <a:t>means airspace in which multiple airways are </a:t>
            </a:r>
            <a:r>
              <a:rPr lang="sr-Latn-RS" sz="2400" dirty="0" err="1"/>
              <a:t>gathered</a:t>
            </a:r>
            <a:r>
              <a:rPr lang="sr-Latn-RS" sz="2400" dirty="0"/>
              <a:t>, </a:t>
            </a:r>
            <a:r>
              <a:rPr lang="en-US" sz="2400" dirty="0"/>
              <a:t> and one or more airports are located. </a:t>
            </a:r>
            <a:endParaRPr lang="sr-Latn-RS" sz="2400" dirty="0"/>
          </a:p>
          <a:p>
            <a:pPr marL="742950" lvl="1" indent="-285750">
              <a:spcBef>
                <a:spcPct val="20000"/>
              </a:spcBef>
              <a:buClr>
                <a:schemeClr val="accent2"/>
              </a:buClr>
              <a:buSzPct val="60000"/>
              <a:buFont typeface="Wingdings" pitchFamily="2" charset="2"/>
              <a:buChar char="q"/>
            </a:pPr>
            <a:endParaRPr lang="sr-Latn-RS" sz="2400" dirty="0"/>
          </a:p>
          <a:p>
            <a:pPr marL="742950" lvl="1" indent="-285750">
              <a:spcBef>
                <a:spcPct val="20000"/>
              </a:spcBef>
              <a:buClr>
                <a:schemeClr val="accent2"/>
              </a:buClr>
              <a:buSzPct val="60000"/>
              <a:buFont typeface="Wingdings" pitchFamily="2" charset="2"/>
              <a:buChar char="q"/>
            </a:pPr>
            <a:r>
              <a:rPr lang="en-US" sz="2400" dirty="0"/>
              <a:t>These areas also represent a common airspace for approaching and departing </a:t>
            </a:r>
            <a:r>
              <a:rPr lang="sr-Latn-RS" sz="2400" dirty="0"/>
              <a:t>trajectories </a:t>
            </a:r>
            <a:r>
              <a:rPr lang="en-US" sz="2400" dirty="0"/>
              <a:t>to / from one or more airports.</a:t>
            </a:r>
            <a:endParaRPr lang="sr-Latn-RS" sz="2400" dirty="0"/>
          </a:p>
        </p:txBody>
      </p:sp>
      <p:sp>
        <p:nvSpPr>
          <p:cNvPr id="6656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a:t>
            </a:r>
            <a:r>
              <a:rPr lang="sr-Latn-RS" sz="4000" b="1" dirty="0">
                <a:solidFill>
                  <a:schemeClr val="tx2"/>
                </a:solidFill>
                <a:latin typeface="Calibri"/>
                <a:ea typeface="+mj-ea"/>
                <a:cs typeface="Calibri"/>
              </a:rPr>
              <a:t>6</a:t>
            </a:r>
            <a:r>
              <a:rPr lang="en-GB" sz="4000" b="1" dirty="0">
                <a:solidFill>
                  <a:schemeClr val="tx2"/>
                </a:solidFill>
                <a:latin typeface="Calibri"/>
                <a:ea typeface="+mj-ea"/>
                <a:cs typeface="Calibri"/>
              </a:rPr>
              <a:t>)</a:t>
            </a:r>
            <a:endParaRPr lang="en-US" sz="4000" b="1" dirty="0">
              <a:solidFill>
                <a:schemeClr val="tx2"/>
              </a:solidFill>
              <a:latin typeface="Calibri"/>
              <a:ea typeface="+mj-ea"/>
              <a:cs typeface="Calibri"/>
            </a:endParaRPr>
          </a:p>
        </p:txBody>
      </p:sp>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14</a:t>
            </a:fld>
            <a:endParaRPr lang="en-US" altLang="en-US" sz="1000" dirty="0">
              <a:solidFill>
                <a:schemeClr val="bg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4"/>
          <p:cNvSpPr>
            <a:spLocks noGrp="1"/>
          </p:cNvSpPr>
          <p:nvPr>
            <p:ph type="sldNum" sz="quarter" idx="12"/>
          </p:nvPr>
        </p:nvSpPr>
        <p:spPr/>
        <p:txBody>
          <a:bodyPr/>
          <a:lstStyle/>
          <a:p>
            <a:pPr>
              <a:defRPr/>
            </a:pPr>
            <a:fld id="{04347311-E7F4-48CF-BC65-131B6D5529C6}" type="slidenum">
              <a:rPr lang="en-US" altLang="en-US"/>
              <a:pPr>
                <a:defRPr/>
              </a:pPr>
              <a:t>15</a:t>
            </a:fld>
            <a:endParaRPr lang="en-US" altLang="en-US"/>
          </a:p>
        </p:txBody>
      </p:sp>
      <p:sp>
        <p:nvSpPr>
          <p:cNvPr id="72707"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(6</a:t>
            </a:r>
            <a:r>
              <a:rPr lang="sr-Latn-RS" sz="4000" b="1" dirty="0">
                <a:solidFill>
                  <a:schemeClr val="tx2"/>
                </a:solidFill>
                <a:latin typeface="Calibri"/>
                <a:ea typeface="+mj-ea"/>
                <a:cs typeface="Calibri"/>
              </a:rPr>
              <a:t>a</a:t>
            </a:r>
            <a:r>
              <a:rPr lang="en-GB" sz="4000" b="1" dirty="0">
                <a:solidFill>
                  <a:schemeClr val="tx2"/>
                </a:solidFill>
                <a:latin typeface="Calibri"/>
                <a:ea typeface="+mj-ea"/>
                <a:cs typeface="Calibri"/>
              </a:rPr>
              <a:t>) – TMA</a:t>
            </a:r>
            <a:endParaRPr lang="en-US" sz="4000" b="1" dirty="0">
              <a:solidFill>
                <a:schemeClr val="tx2"/>
              </a:solidFill>
              <a:latin typeface="Calibri"/>
              <a:ea typeface="+mj-ea"/>
              <a:cs typeface="Calibri"/>
            </a:endParaRPr>
          </a:p>
        </p:txBody>
      </p:sp>
      <p:pic>
        <p:nvPicPr>
          <p:cNvPr id="72708" name="Picture 5"/>
          <p:cNvPicPr>
            <a:picLocks noGrp="1" noChangeAspect="1" noChangeArrowheads="1"/>
          </p:cNvPicPr>
          <p:nvPr>
            <p:ph/>
          </p:nvPr>
        </p:nvPicPr>
        <p:blipFill>
          <a:blip r:embed="rId2" cstate="screen">
            <a:extLst>
              <a:ext uri="{28A0092B-C50C-407E-A947-70E740481C1C}">
                <a14:useLocalDpi xmlns:a14="http://schemas.microsoft.com/office/drawing/2010/main" xmlns=""/>
              </a:ext>
            </a:extLst>
          </a:blip>
          <a:srcRect r="-597"/>
          <a:stretch>
            <a:fillRect/>
          </a:stretch>
        </p:blipFill>
        <p:spPr>
          <a:xfrm>
            <a:off x="4067175" y="1312863"/>
            <a:ext cx="4679950" cy="4637087"/>
          </a:xfrm>
          <a:noFill/>
        </p:spPr>
      </p:pic>
      <p:grpSp>
        <p:nvGrpSpPr>
          <p:cNvPr id="2" name="Group 7"/>
          <p:cNvGrpSpPr>
            <a:grpSpLocks noChangeAspect="1"/>
          </p:cNvGrpSpPr>
          <p:nvPr/>
        </p:nvGrpSpPr>
        <p:grpSpPr bwMode="auto">
          <a:xfrm>
            <a:off x="396875" y="1312863"/>
            <a:ext cx="3598863" cy="4630737"/>
            <a:chOff x="7922" y="8644"/>
            <a:chExt cx="2236" cy="2876"/>
          </a:xfrm>
        </p:grpSpPr>
        <p:pic>
          <p:nvPicPr>
            <p:cNvPr id="72715" name="Picture 8"/>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7924" y="8644"/>
              <a:ext cx="2234" cy="2876"/>
            </a:xfrm>
            <a:prstGeom prst="rect">
              <a:avLst/>
            </a:prstGeom>
            <a:noFill/>
            <a:ln w="9525">
              <a:noFill/>
              <a:miter lim="800000"/>
              <a:headEnd/>
              <a:tailEnd/>
            </a:ln>
          </p:spPr>
        </p:pic>
        <p:sp>
          <p:nvSpPr>
            <p:cNvPr id="72716" name="Rectangle 9"/>
            <p:cNvSpPr>
              <a:spLocks noChangeAspect="1" noChangeArrowheads="1"/>
            </p:cNvSpPr>
            <p:nvPr/>
          </p:nvSpPr>
          <p:spPr bwMode="auto">
            <a:xfrm>
              <a:off x="7922" y="8644"/>
              <a:ext cx="2234" cy="2876"/>
            </a:xfrm>
            <a:prstGeom prst="rect">
              <a:avLst/>
            </a:prstGeom>
            <a:noFill/>
            <a:ln w="3175">
              <a:solidFill>
                <a:srgbClr val="000000"/>
              </a:solidFill>
              <a:miter lim="800000"/>
              <a:headEnd/>
              <a:tailEnd/>
            </a:ln>
          </p:spPr>
          <p:txBody>
            <a:bodyPr/>
            <a:lstStyle/>
            <a:p>
              <a:endParaRPr lang="en-US"/>
            </a:p>
          </p:txBody>
        </p:sp>
      </p:grpSp>
      <p:sp>
        <p:nvSpPr>
          <p:cNvPr id="10" name="Oval 6"/>
          <p:cNvSpPr>
            <a:spLocks noChangeAspect="1" noChangeArrowheads="1"/>
          </p:cNvSpPr>
          <p:nvPr/>
        </p:nvSpPr>
        <p:spPr bwMode="auto">
          <a:xfrm>
            <a:off x="5535613" y="3821113"/>
            <a:ext cx="107950" cy="107950"/>
          </a:xfrm>
          <a:prstGeom prst="ellipse">
            <a:avLst/>
          </a:prstGeom>
          <a:solidFill>
            <a:srgbClr val="FF0000"/>
          </a:solidFill>
          <a:ln w="9525">
            <a:solidFill>
              <a:schemeClr val="tx1"/>
            </a:solidFill>
            <a:round/>
            <a:headEnd/>
            <a:tailEnd/>
          </a:ln>
        </p:spPr>
        <p:txBody>
          <a:bodyPr wrap="none" anchor="ctr"/>
          <a:lstStyle/>
          <a:p>
            <a:endParaRPr lang="en-US"/>
          </a:p>
        </p:txBody>
      </p:sp>
      <p:sp>
        <p:nvSpPr>
          <p:cNvPr id="11" name="Oval 6"/>
          <p:cNvSpPr>
            <a:spLocks noChangeAspect="1" noChangeArrowheads="1"/>
          </p:cNvSpPr>
          <p:nvPr/>
        </p:nvSpPr>
        <p:spPr bwMode="auto">
          <a:xfrm>
            <a:off x="6500813" y="3714750"/>
            <a:ext cx="107950" cy="107950"/>
          </a:xfrm>
          <a:prstGeom prst="ellipse">
            <a:avLst/>
          </a:prstGeom>
          <a:solidFill>
            <a:srgbClr val="FF0000"/>
          </a:solidFill>
          <a:ln w="9525">
            <a:solidFill>
              <a:schemeClr val="tx1"/>
            </a:solidFill>
            <a:round/>
            <a:headEnd/>
            <a:tailEnd/>
          </a:ln>
        </p:spPr>
        <p:txBody>
          <a:bodyPr wrap="none" anchor="ctr"/>
          <a:lstStyle/>
          <a:p>
            <a:endParaRPr lang="en-US"/>
          </a:p>
        </p:txBody>
      </p:sp>
      <p:sp>
        <p:nvSpPr>
          <p:cNvPr id="12" name="Oval 6"/>
          <p:cNvSpPr>
            <a:spLocks noChangeAspect="1" noChangeArrowheads="1"/>
          </p:cNvSpPr>
          <p:nvPr/>
        </p:nvSpPr>
        <p:spPr bwMode="auto">
          <a:xfrm>
            <a:off x="5678488" y="2606675"/>
            <a:ext cx="107950" cy="107950"/>
          </a:xfrm>
          <a:prstGeom prst="ellipse">
            <a:avLst/>
          </a:prstGeom>
          <a:solidFill>
            <a:srgbClr val="FF0000"/>
          </a:solidFill>
          <a:ln w="9525">
            <a:solidFill>
              <a:schemeClr val="tx1"/>
            </a:solidFill>
            <a:round/>
            <a:headEnd/>
            <a:tailEnd/>
          </a:ln>
        </p:spPr>
        <p:txBody>
          <a:bodyPr wrap="none" anchor="ctr"/>
          <a:lstStyle/>
          <a:p>
            <a:endParaRPr lang="en-US"/>
          </a:p>
        </p:txBody>
      </p:sp>
      <p:sp>
        <p:nvSpPr>
          <p:cNvPr id="13" name="Oval 6"/>
          <p:cNvSpPr>
            <a:spLocks noChangeAspect="1" noChangeArrowheads="1"/>
          </p:cNvSpPr>
          <p:nvPr/>
        </p:nvSpPr>
        <p:spPr bwMode="auto">
          <a:xfrm>
            <a:off x="6821488" y="2535238"/>
            <a:ext cx="107950" cy="107950"/>
          </a:xfrm>
          <a:prstGeom prst="ellipse">
            <a:avLst/>
          </a:prstGeom>
          <a:solidFill>
            <a:srgbClr val="FF0000"/>
          </a:solidFill>
          <a:ln w="9525">
            <a:solidFill>
              <a:schemeClr val="tx1"/>
            </a:solidFill>
            <a:round/>
            <a:headEnd/>
            <a:tailEnd/>
          </a:ln>
        </p:spPr>
        <p:txBody>
          <a:bodyPr wrap="none" anchor="ctr"/>
          <a:lstStyle/>
          <a:p>
            <a:endParaRPr lang="en-US"/>
          </a:p>
        </p:txBody>
      </p:sp>
      <p:sp>
        <p:nvSpPr>
          <p:cNvPr id="14" name="Oval 6"/>
          <p:cNvSpPr>
            <a:spLocks noChangeAspect="1" noChangeArrowheads="1"/>
          </p:cNvSpPr>
          <p:nvPr/>
        </p:nvSpPr>
        <p:spPr bwMode="auto">
          <a:xfrm>
            <a:off x="6072188" y="4821238"/>
            <a:ext cx="107950" cy="107950"/>
          </a:xfrm>
          <a:prstGeom prst="ellipse">
            <a:avLst/>
          </a:prstGeom>
          <a:solidFill>
            <a:srgbClr val="FF0000"/>
          </a:solidFill>
          <a:ln w="9525">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B1D641C2-70A7-413A-A170-D39BF5361732}" type="slidenum">
              <a:rPr lang="en-US" altLang="en-US"/>
              <a:pPr>
                <a:defRPr/>
              </a:pPr>
              <a:t>16</a:t>
            </a:fld>
            <a:endParaRPr lang="en-US" altLang="en-US"/>
          </a:p>
        </p:txBody>
      </p:sp>
      <p:pic>
        <p:nvPicPr>
          <p:cNvPr id="73731" name="Picture 3" descr="Image result for nats london tma"/>
          <p:cNvPicPr>
            <a:picLocks noChangeAspect="1" noChangeArrowheads="1"/>
          </p:cNvPicPr>
          <p:nvPr/>
        </p:nvPicPr>
        <p:blipFill>
          <a:blip r:embed="rId2" cstate="print"/>
          <a:srcRect r="29851"/>
          <a:stretch>
            <a:fillRect/>
          </a:stretch>
        </p:blipFill>
        <p:spPr bwMode="auto">
          <a:xfrm>
            <a:off x="241738" y="956440"/>
            <a:ext cx="8656222" cy="5901559"/>
          </a:xfrm>
          <a:prstGeom prst="rect">
            <a:avLst/>
          </a:prstGeom>
          <a:noFill/>
          <a:ln w="9525">
            <a:noFill/>
            <a:miter lim="800000"/>
            <a:headEnd/>
            <a:tailEnd/>
          </a:ln>
        </p:spPr>
      </p:pic>
      <p:sp>
        <p:nvSpPr>
          <p:cNvPr id="73732" name="Text Box 4"/>
          <p:cNvSpPr txBox="1">
            <a:spLocks noChangeArrowheads="1"/>
          </p:cNvSpPr>
          <p:nvPr/>
        </p:nvSpPr>
        <p:spPr bwMode="auto">
          <a:xfrm>
            <a:off x="2819400" y="354720"/>
            <a:ext cx="4343400" cy="366713"/>
          </a:xfrm>
          <a:prstGeom prst="rect">
            <a:avLst/>
          </a:prstGeom>
          <a:noFill/>
          <a:ln w="9525">
            <a:noFill/>
            <a:miter lim="800000"/>
            <a:headEnd/>
            <a:tailEnd/>
          </a:ln>
        </p:spPr>
        <p:txBody>
          <a:bodyPr>
            <a:spAutoFit/>
          </a:bodyPr>
          <a:lstStyle/>
          <a:p>
            <a:pPr>
              <a:spcBef>
                <a:spcPct val="50000"/>
              </a:spcBef>
            </a:pPr>
            <a:r>
              <a:rPr lang="sr-Latn-CS" dirty="0"/>
              <a:t>https://vimeo.com/132804154</a:t>
            </a:r>
          </a:p>
        </p:txBody>
      </p:sp>
      <p:sp>
        <p:nvSpPr>
          <p:cNvPr id="5" name="Slide Number Placeholder 4"/>
          <p:cNvSpPr txBox="1">
            <a:spLocks/>
          </p:cNvSpPr>
          <p:nvPr/>
        </p:nvSpPr>
        <p:spPr>
          <a:xfrm>
            <a:off x="6512400" y="6555600"/>
            <a:ext cx="2133600" cy="252000"/>
          </a:xfrm>
          <a:prstGeom prst="rect">
            <a:avLst/>
          </a:prstGeom>
          <a:ln/>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B6B1A8D1-A254-41C0-845B-DC7EE1E1FBF8}" type="slidenum">
              <a:rPr kumimoji="0" lang="en-US" altLang="en-US" sz="1000" b="0" i="0" u="none" strike="noStrike" kern="1200" cap="none" spc="0" normalizeH="0" baseline="0" noProof="0" smtClean="0">
                <a:ln>
                  <a:noFill/>
                </a:ln>
                <a:solidFill>
                  <a:schemeClr val="bg1"/>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altLang="en-US" sz="10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ChangeArrowheads="1"/>
          </p:cNvSpPr>
          <p:nvPr/>
        </p:nvSpPr>
        <p:spPr bwMode="auto">
          <a:xfrm>
            <a:off x="457200" y="1600200"/>
            <a:ext cx="8188656" cy="4530725"/>
          </a:xfrm>
          <a:prstGeom prst="rect">
            <a:avLst/>
          </a:prstGeom>
          <a:noFill/>
          <a:ln w="9525">
            <a:noFill/>
            <a:miter lim="800000"/>
            <a:headEnd/>
            <a:tailEnd/>
          </a:ln>
        </p:spPr>
        <p:txBody>
          <a:bodyPr/>
          <a:lstStyle/>
          <a:p>
            <a:pPr marL="342900" lvl="1" indent="-342900">
              <a:spcBef>
                <a:spcPct val="20000"/>
              </a:spcBef>
              <a:buClr>
                <a:schemeClr val="accent1"/>
              </a:buClr>
              <a:buSzPct val="65000"/>
              <a:buFont typeface="Wingdings" pitchFamily="2" charset="2"/>
              <a:buChar char="n"/>
            </a:pPr>
            <a:r>
              <a:rPr lang="en-US" sz="2400" dirty="0"/>
              <a:t>CTR – Control Zone</a:t>
            </a:r>
            <a:r>
              <a:rPr lang="sr-Latn-RS" sz="2400" dirty="0"/>
              <a:t>:</a:t>
            </a:r>
          </a:p>
          <a:p>
            <a:pPr marL="342900" lvl="1" indent="-342900">
              <a:spcBef>
                <a:spcPct val="20000"/>
              </a:spcBef>
              <a:buClr>
                <a:schemeClr val="accent1"/>
              </a:buClr>
              <a:buSzPct val="65000"/>
              <a:buFont typeface="Wingdings" pitchFamily="2" charset="2"/>
              <a:buChar char="n"/>
            </a:pPr>
            <a:endParaRPr lang="sr-Latn-RS" sz="2400" dirty="0"/>
          </a:p>
          <a:p>
            <a:pPr marL="742950" lvl="1" indent="-285750">
              <a:spcBef>
                <a:spcPct val="20000"/>
              </a:spcBef>
              <a:buClr>
                <a:schemeClr val="accent2"/>
              </a:buClr>
              <a:buSzPct val="60000"/>
              <a:buFont typeface="Wingdings" pitchFamily="2" charset="2"/>
              <a:buChar char="q"/>
            </a:pPr>
            <a:r>
              <a:rPr lang="en-US" sz="2400" dirty="0"/>
              <a:t>the airspace required for the final instrument approach </a:t>
            </a:r>
            <a:r>
              <a:rPr lang="sr-Latn-RS" sz="2400" dirty="0"/>
              <a:t>trajectories </a:t>
            </a:r>
            <a:r>
              <a:rPr lang="en-US" sz="2400" dirty="0"/>
              <a:t>to one airport, and </a:t>
            </a:r>
            <a:r>
              <a:rPr lang="sr-Latn-RS" sz="2400" dirty="0"/>
              <a:t>departure trajectories</a:t>
            </a:r>
            <a:r>
              <a:rPr lang="en-US" sz="2400" dirty="0"/>
              <a:t> from one airport.</a:t>
            </a:r>
            <a:endParaRPr lang="sr-Latn-RS" sz="2400" dirty="0"/>
          </a:p>
        </p:txBody>
      </p:sp>
      <p:sp>
        <p:nvSpPr>
          <p:cNvPr id="6656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a:t>
            </a:r>
            <a:r>
              <a:rPr lang="sr-Latn-RS" sz="4000" b="1" dirty="0">
                <a:solidFill>
                  <a:schemeClr val="tx2"/>
                </a:solidFill>
                <a:latin typeface="Calibri"/>
                <a:ea typeface="+mj-ea"/>
                <a:cs typeface="Calibri"/>
              </a:rPr>
              <a:t>7</a:t>
            </a:r>
            <a:r>
              <a:rPr lang="en-GB" sz="4000" b="1" dirty="0">
                <a:solidFill>
                  <a:schemeClr val="tx2"/>
                </a:solidFill>
                <a:latin typeface="Calibri"/>
                <a:ea typeface="+mj-ea"/>
                <a:cs typeface="Calibri"/>
              </a:rPr>
              <a:t>)</a:t>
            </a:r>
            <a:endParaRPr lang="en-US" sz="4000" b="1" dirty="0">
              <a:solidFill>
                <a:schemeClr val="tx2"/>
              </a:solidFill>
              <a:latin typeface="Calibri"/>
              <a:ea typeface="+mj-ea"/>
              <a:cs typeface="Calibri"/>
            </a:endParaRPr>
          </a:p>
        </p:txBody>
      </p:sp>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17</a:t>
            </a:fld>
            <a:endParaRPr lang="en-US" altLang="en-US" sz="1000" dirty="0">
              <a:solidFill>
                <a:schemeClr val="bg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4"/>
          <p:cNvSpPr>
            <a:spLocks noGrp="1"/>
          </p:cNvSpPr>
          <p:nvPr>
            <p:ph type="sldNum" sz="quarter" idx="12"/>
          </p:nvPr>
        </p:nvSpPr>
        <p:spPr/>
        <p:txBody>
          <a:bodyPr/>
          <a:lstStyle/>
          <a:p>
            <a:pPr>
              <a:defRPr/>
            </a:pPr>
            <a:fld id="{3D2C0DDB-2AE1-4EA7-81DC-EBF9C6B6BAFC}" type="slidenum">
              <a:rPr lang="en-US" altLang="en-US"/>
              <a:pPr>
                <a:defRPr/>
              </a:pPr>
              <a:t>18</a:t>
            </a:fld>
            <a:endParaRPr lang="en-US" altLang="en-US"/>
          </a:p>
        </p:txBody>
      </p:sp>
      <p:sp>
        <p:nvSpPr>
          <p:cNvPr id="74755"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(7) – CTR</a:t>
            </a:r>
            <a:endParaRPr lang="en-US" sz="4000" b="1" dirty="0">
              <a:solidFill>
                <a:schemeClr val="tx2"/>
              </a:solidFill>
              <a:latin typeface="Calibri"/>
              <a:ea typeface="+mj-ea"/>
              <a:cs typeface="Calibri"/>
            </a:endParaRPr>
          </a:p>
        </p:txBody>
      </p:sp>
      <p:grpSp>
        <p:nvGrpSpPr>
          <p:cNvPr id="2" name="Group 11"/>
          <p:cNvGrpSpPr>
            <a:grpSpLocks/>
          </p:cNvGrpSpPr>
          <p:nvPr/>
        </p:nvGrpSpPr>
        <p:grpSpPr bwMode="auto">
          <a:xfrm>
            <a:off x="611188" y="2060575"/>
            <a:ext cx="3960812" cy="2592388"/>
            <a:chOff x="8505" y="8910"/>
            <a:chExt cx="4275" cy="2850"/>
          </a:xfrm>
        </p:grpSpPr>
        <p:pic>
          <p:nvPicPr>
            <p:cNvPr id="74762" name="Picture 12"/>
            <p:cNvPicPr>
              <a:picLocks noChangeAspect="1" noChangeArrowheads="1"/>
            </p:cNvPicPr>
            <p:nvPr/>
          </p:nvPicPr>
          <p:blipFill>
            <a:blip r:embed="rId2" cstate="screen">
              <a:grayscl/>
              <a:extLst>
                <a:ext uri="{28A0092B-C50C-407E-A947-70E740481C1C}">
                  <a14:useLocalDpi xmlns:a14="http://schemas.microsoft.com/office/drawing/2010/main" xmlns=""/>
                </a:ext>
              </a:extLst>
            </a:blip>
            <a:srcRect/>
            <a:stretch>
              <a:fillRect/>
            </a:stretch>
          </p:blipFill>
          <p:spPr bwMode="auto">
            <a:xfrm>
              <a:off x="8505" y="8910"/>
              <a:ext cx="4275" cy="2850"/>
            </a:xfrm>
            <a:prstGeom prst="rect">
              <a:avLst/>
            </a:prstGeom>
            <a:noFill/>
            <a:ln w="9525">
              <a:noFill/>
              <a:miter lim="800000"/>
              <a:headEnd/>
              <a:tailEnd/>
            </a:ln>
          </p:spPr>
        </p:pic>
        <p:sp>
          <p:nvSpPr>
            <p:cNvPr id="74763" name="Freeform 13"/>
            <p:cNvSpPr>
              <a:spLocks/>
            </p:cNvSpPr>
            <p:nvPr/>
          </p:nvSpPr>
          <p:spPr bwMode="auto">
            <a:xfrm>
              <a:off x="9130" y="9215"/>
              <a:ext cx="3200" cy="2390"/>
            </a:xfrm>
            <a:custGeom>
              <a:avLst/>
              <a:gdLst>
                <a:gd name="T0" fmla="*/ 630 w 3200"/>
                <a:gd name="T1" fmla="*/ 0 h 2390"/>
                <a:gd name="T2" fmla="*/ 3200 w 3200"/>
                <a:gd name="T3" fmla="*/ 1380 h 2390"/>
                <a:gd name="T4" fmla="*/ 2400 w 3200"/>
                <a:gd name="T5" fmla="*/ 2390 h 2390"/>
                <a:gd name="T6" fmla="*/ 0 w 3200"/>
                <a:gd name="T7" fmla="*/ 885 h 2390"/>
                <a:gd name="T8" fmla="*/ 630 w 3200"/>
                <a:gd name="T9" fmla="*/ 0 h 2390"/>
                <a:gd name="T10" fmla="*/ 0 60000 65536"/>
                <a:gd name="T11" fmla="*/ 0 60000 65536"/>
                <a:gd name="T12" fmla="*/ 0 60000 65536"/>
                <a:gd name="T13" fmla="*/ 0 60000 65536"/>
                <a:gd name="T14" fmla="*/ 0 60000 65536"/>
                <a:gd name="T15" fmla="*/ 0 w 3200"/>
                <a:gd name="T16" fmla="*/ 0 h 2390"/>
                <a:gd name="T17" fmla="*/ 3200 w 3200"/>
                <a:gd name="T18" fmla="*/ 2390 h 2390"/>
              </a:gdLst>
              <a:ahLst/>
              <a:cxnLst>
                <a:cxn ang="T10">
                  <a:pos x="T0" y="T1"/>
                </a:cxn>
                <a:cxn ang="T11">
                  <a:pos x="T2" y="T3"/>
                </a:cxn>
                <a:cxn ang="T12">
                  <a:pos x="T4" y="T5"/>
                </a:cxn>
                <a:cxn ang="T13">
                  <a:pos x="T6" y="T7"/>
                </a:cxn>
                <a:cxn ang="T14">
                  <a:pos x="T8" y="T9"/>
                </a:cxn>
              </a:cxnLst>
              <a:rect l="T15" t="T16" r="T17" b="T18"/>
              <a:pathLst>
                <a:path w="3200" h="2390">
                  <a:moveTo>
                    <a:pt x="630" y="0"/>
                  </a:moveTo>
                  <a:lnTo>
                    <a:pt x="3200" y="1380"/>
                  </a:lnTo>
                  <a:lnTo>
                    <a:pt x="2400" y="2390"/>
                  </a:lnTo>
                  <a:lnTo>
                    <a:pt x="0" y="885"/>
                  </a:lnTo>
                  <a:lnTo>
                    <a:pt x="630" y="0"/>
                  </a:lnTo>
                  <a:close/>
                </a:path>
              </a:pathLst>
            </a:custGeom>
            <a:noFill/>
            <a:ln w="19050">
              <a:solidFill>
                <a:srgbClr val="000000"/>
              </a:solidFill>
              <a:round/>
              <a:headEnd/>
              <a:tailEnd/>
            </a:ln>
          </p:spPr>
          <p:txBody>
            <a:bodyPr/>
            <a:lstStyle/>
            <a:p>
              <a:endParaRPr lang="en-US"/>
            </a:p>
          </p:txBody>
        </p:sp>
        <p:sp>
          <p:nvSpPr>
            <p:cNvPr id="74764" name="Rectangle 14"/>
            <p:cNvSpPr>
              <a:spLocks noChangeArrowheads="1"/>
            </p:cNvSpPr>
            <p:nvPr/>
          </p:nvSpPr>
          <p:spPr bwMode="auto">
            <a:xfrm>
              <a:off x="8505" y="8910"/>
              <a:ext cx="4275" cy="2850"/>
            </a:xfrm>
            <a:prstGeom prst="rect">
              <a:avLst/>
            </a:prstGeom>
            <a:noFill/>
            <a:ln w="3175">
              <a:solidFill>
                <a:srgbClr val="000000"/>
              </a:solidFill>
              <a:miter lim="800000"/>
              <a:headEnd/>
              <a:tailEnd/>
            </a:ln>
          </p:spPr>
          <p:txBody>
            <a:bodyPr/>
            <a:lstStyle/>
            <a:p>
              <a:endParaRPr lang="en-US"/>
            </a:p>
          </p:txBody>
        </p:sp>
      </p:grpSp>
      <p:grpSp>
        <p:nvGrpSpPr>
          <p:cNvPr id="3" name="Group 15"/>
          <p:cNvGrpSpPr>
            <a:grpSpLocks/>
          </p:cNvGrpSpPr>
          <p:nvPr/>
        </p:nvGrpSpPr>
        <p:grpSpPr bwMode="auto">
          <a:xfrm>
            <a:off x="4643438" y="2060575"/>
            <a:ext cx="4016375" cy="2611438"/>
            <a:chOff x="7924" y="8640"/>
            <a:chExt cx="4285" cy="2865"/>
          </a:xfrm>
        </p:grpSpPr>
        <p:grpSp>
          <p:nvGrpSpPr>
            <p:cNvPr id="4" name="Group 16"/>
            <p:cNvGrpSpPr>
              <a:grpSpLocks/>
            </p:cNvGrpSpPr>
            <p:nvPr/>
          </p:nvGrpSpPr>
          <p:grpSpPr bwMode="auto">
            <a:xfrm>
              <a:off x="7924" y="8640"/>
              <a:ext cx="4285" cy="2865"/>
              <a:chOff x="7924" y="8640"/>
              <a:chExt cx="4285" cy="2865"/>
            </a:xfrm>
          </p:grpSpPr>
          <p:pic>
            <p:nvPicPr>
              <p:cNvPr id="74760" name="Picture 17"/>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7924" y="8640"/>
                <a:ext cx="4285" cy="2865"/>
              </a:xfrm>
              <a:prstGeom prst="rect">
                <a:avLst/>
              </a:prstGeom>
              <a:noFill/>
              <a:ln w="9525">
                <a:noFill/>
                <a:miter lim="800000"/>
                <a:headEnd/>
                <a:tailEnd/>
              </a:ln>
            </p:spPr>
          </p:pic>
          <p:sp>
            <p:nvSpPr>
              <p:cNvPr id="74761" name="Freeform 18"/>
              <p:cNvSpPr>
                <a:spLocks/>
              </p:cNvSpPr>
              <p:nvPr/>
            </p:nvSpPr>
            <p:spPr bwMode="auto">
              <a:xfrm>
                <a:off x="8620" y="8663"/>
                <a:ext cx="2850" cy="2565"/>
              </a:xfrm>
              <a:custGeom>
                <a:avLst/>
                <a:gdLst>
                  <a:gd name="T0" fmla="*/ 630 w 2850"/>
                  <a:gd name="T1" fmla="*/ 0 h 2565"/>
                  <a:gd name="T2" fmla="*/ 2850 w 2850"/>
                  <a:gd name="T3" fmla="*/ 1160 h 2565"/>
                  <a:gd name="T4" fmla="*/ 1515 w 2850"/>
                  <a:gd name="T5" fmla="*/ 2565 h 2565"/>
                  <a:gd name="T6" fmla="*/ 795 w 2850"/>
                  <a:gd name="T7" fmla="*/ 2565 h 2565"/>
                  <a:gd name="T8" fmla="*/ 0 w 2850"/>
                  <a:gd name="T9" fmla="*/ 630 h 2565"/>
                  <a:gd name="T10" fmla="*/ 630 w 2850"/>
                  <a:gd name="T11" fmla="*/ 0 h 2565"/>
                  <a:gd name="T12" fmla="*/ 0 60000 65536"/>
                  <a:gd name="T13" fmla="*/ 0 60000 65536"/>
                  <a:gd name="T14" fmla="*/ 0 60000 65536"/>
                  <a:gd name="T15" fmla="*/ 0 60000 65536"/>
                  <a:gd name="T16" fmla="*/ 0 60000 65536"/>
                  <a:gd name="T17" fmla="*/ 0 60000 65536"/>
                  <a:gd name="T18" fmla="*/ 0 w 2850"/>
                  <a:gd name="T19" fmla="*/ 0 h 2565"/>
                  <a:gd name="T20" fmla="*/ 2850 w 2850"/>
                  <a:gd name="T21" fmla="*/ 2565 h 2565"/>
                </a:gdLst>
                <a:ahLst/>
                <a:cxnLst>
                  <a:cxn ang="T12">
                    <a:pos x="T0" y="T1"/>
                  </a:cxn>
                  <a:cxn ang="T13">
                    <a:pos x="T2" y="T3"/>
                  </a:cxn>
                  <a:cxn ang="T14">
                    <a:pos x="T4" y="T5"/>
                  </a:cxn>
                  <a:cxn ang="T15">
                    <a:pos x="T6" y="T7"/>
                  </a:cxn>
                  <a:cxn ang="T16">
                    <a:pos x="T8" y="T9"/>
                  </a:cxn>
                  <a:cxn ang="T17">
                    <a:pos x="T10" y="T11"/>
                  </a:cxn>
                </a:cxnLst>
                <a:rect l="T18" t="T19" r="T20" b="T21"/>
                <a:pathLst>
                  <a:path w="2850" h="2565">
                    <a:moveTo>
                      <a:pt x="630" y="0"/>
                    </a:moveTo>
                    <a:lnTo>
                      <a:pt x="2850" y="1160"/>
                    </a:lnTo>
                    <a:lnTo>
                      <a:pt x="1515" y="2565"/>
                    </a:lnTo>
                    <a:lnTo>
                      <a:pt x="795" y="2565"/>
                    </a:lnTo>
                    <a:lnTo>
                      <a:pt x="0" y="630"/>
                    </a:lnTo>
                    <a:lnTo>
                      <a:pt x="630" y="0"/>
                    </a:lnTo>
                    <a:close/>
                  </a:path>
                </a:pathLst>
              </a:custGeom>
              <a:noFill/>
              <a:ln w="19050">
                <a:solidFill>
                  <a:srgbClr val="000000"/>
                </a:solidFill>
                <a:round/>
                <a:headEnd/>
                <a:tailEnd/>
              </a:ln>
            </p:spPr>
            <p:txBody>
              <a:bodyPr/>
              <a:lstStyle/>
              <a:p>
                <a:endParaRPr lang="en-US"/>
              </a:p>
            </p:txBody>
          </p:sp>
        </p:grpSp>
        <p:sp>
          <p:nvSpPr>
            <p:cNvPr id="74759" name="Rectangle 19"/>
            <p:cNvSpPr>
              <a:spLocks noChangeAspect="1" noChangeArrowheads="1"/>
            </p:cNvSpPr>
            <p:nvPr/>
          </p:nvSpPr>
          <p:spPr bwMode="auto">
            <a:xfrm>
              <a:off x="7925" y="8640"/>
              <a:ext cx="4283" cy="2850"/>
            </a:xfrm>
            <a:prstGeom prst="rect">
              <a:avLst/>
            </a:prstGeom>
            <a:noFill/>
            <a:ln w="3175">
              <a:solidFill>
                <a:srgbClr val="000000"/>
              </a:solidFill>
              <a:miter lim="800000"/>
              <a:headEnd/>
              <a:tailEnd/>
            </a:ln>
          </p:spPr>
          <p:txBody>
            <a:bodyPr/>
            <a:lstStyle/>
            <a:p>
              <a:endParaRPr lang="en-US"/>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ChangeArrowheads="1"/>
          </p:cNvSpPr>
          <p:nvPr/>
        </p:nvSpPr>
        <p:spPr bwMode="auto">
          <a:xfrm>
            <a:off x="457200" y="1600200"/>
            <a:ext cx="8362950" cy="4530725"/>
          </a:xfrm>
          <a:prstGeom prst="rect">
            <a:avLst/>
          </a:prstGeom>
          <a:noFill/>
          <a:ln w="9525">
            <a:noFill/>
            <a:miter lim="800000"/>
            <a:headEnd/>
            <a:tailEnd/>
          </a:ln>
        </p:spPr>
        <p:txBody>
          <a:bodyPr/>
          <a:lstStyle/>
          <a:p>
            <a:pPr marL="342900" lvl="1" indent="-342900">
              <a:spcBef>
                <a:spcPct val="20000"/>
              </a:spcBef>
              <a:buClr>
                <a:schemeClr val="accent1"/>
              </a:buClr>
              <a:buSzPct val="65000"/>
              <a:buFont typeface="Wingdings" pitchFamily="2" charset="2"/>
              <a:buChar char="n"/>
            </a:pPr>
            <a:r>
              <a:rPr lang="en-US" sz="2400" dirty="0"/>
              <a:t>AWY – Airways</a:t>
            </a:r>
            <a:r>
              <a:rPr lang="sr-Latn-RS" sz="2400" dirty="0"/>
              <a:t> and </a:t>
            </a:r>
            <a:r>
              <a:rPr lang="en-US" sz="2400" dirty="0"/>
              <a:t>Entry/Exit corridors at the border</a:t>
            </a:r>
            <a:r>
              <a:rPr lang="sr-Latn-RS" sz="2400" dirty="0"/>
              <a:t>:</a:t>
            </a:r>
          </a:p>
          <a:p>
            <a:pPr marL="342900" lvl="1" indent="-342900">
              <a:spcBef>
                <a:spcPct val="20000"/>
              </a:spcBef>
              <a:buClr>
                <a:schemeClr val="accent1"/>
              </a:buClr>
              <a:buSzPct val="65000"/>
              <a:buFont typeface="Wingdings" pitchFamily="2" charset="2"/>
              <a:buChar char="n"/>
            </a:pPr>
            <a:endParaRPr lang="sr-Latn-RS" sz="2400" dirty="0"/>
          </a:p>
          <a:p>
            <a:pPr marL="742950" lvl="1" indent="-285750">
              <a:spcBef>
                <a:spcPct val="20000"/>
              </a:spcBef>
              <a:buClr>
                <a:schemeClr val="accent2"/>
              </a:buClr>
              <a:buSzPct val="60000"/>
              <a:buFont typeface="Wingdings" pitchFamily="2" charset="2"/>
              <a:buChar char="q"/>
            </a:pPr>
            <a:r>
              <a:rPr lang="en-US" sz="2400" dirty="0"/>
              <a:t>a part of the controlled airspace of a given width, height and direction intended for air navigation and defined:</a:t>
            </a:r>
          </a:p>
          <a:p>
            <a:pPr marL="1200150" lvl="2" indent="-285750">
              <a:spcBef>
                <a:spcPct val="20000"/>
              </a:spcBef>
              <a:buClr>
                <a:schemeClr val="accent2"/>
              </a:buClr>
              <a:buSzPct val="60000"/>
              <a:buFont typeface="Wingdings" pitchFamily="2" charset="2"/>
              <a:buChar char="q"/>
            </a:pPr>
            <a:r>
              <a:rPr lang="sr-Latn-RS" sz="2400" dirty="0"/>
              <a:t>ground</a:t>
            </a:r>
            <a:r>
              <a:rPr lang="en-US" sz="2400" dirty="0"/>
              <a:t>-based radio navigation aids (classic roads);</a:t>
            </a:r>
          </a:p>
          <a:p>
            <a:pPr marL="1200150" lvl="2" indent="-285750">
              <a:spcBef>
                <a:spcPct val="20000"/>
              </a:spcBef>
              <a:buClr>
                <a:schemeClr val="accent2"/>
              </a:buClr>
              <a:buSzPct val="60000"/>
              <a:buFont typeface="Wingdings" pitchFamily="2" charset="2"/>
              <a:buChar char="q"/>
            </a:pPr>
            <a:r>
              <a:rPr lang="en-US" sz="2400" dirty="0"/>
              <a:t>geographical points (direct routes for spatial navigation - RNAV);</a:t>
            </a:r>
          </a:p>
          <a:p>
            <a:pPr marL="1200150" lvl="2" indent="-285750">
              <a:spcBef>
                <a:spcPct val="20000"/>
              </a:spcBef>
              <a:buClr>
                <a:schemeClr val="accent2"/>
              </a:buClr>
              <a:buSzPct val="60000"/>
              <a:buFont typeface="Wingdings" pitchFamily="2" charset="2"/>
              <a:buChar char="q"/>
            </a:pPr>
            <a:r>
              <a:rPr lang="en-US" sz="2400" dirty="0"/>
              <a:t>Free Routing points of entry and exit.</a:t>
            </a:r>
            <a:endParaRPr lang="sr-Latn-RS" sz="2400" dirty="0"/>
          </a:p>
        </p:txBody>
      </p:sp>
      <p:sp>
        <p:nvSpPr>
          <p:cNvPr id="6656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a:t>
            </a:r>
            <a:r>
              <a:rPr lang="sr-Latn-RS" sz="4000" b="1" dirty="0">
                <a:solidFill>
                  <a:schemeClr val="tx2"/>
                </a:solidFill>
                <a:latin typeface="Calibri"/>
                <a:ea typeface="+mj-ea"/>
                <a:cs typeface="Calibri"/>
              </a:rPr>
              <a:t>8</a:t>
            </a:r>
            <a:r>
              <a:rPr lang="en-GB" sz="4000" b="1" dirty="0">
                <a:solidFill>
                  <a:schemeClr val="tx2"/>
                </a:solidFill>
                <a:latin typeface="Calibri"/>
                <a:ea typeface="+mj-ea"/>
                <a:cs typeface="Calibri"/>
              </a:rPr>
              <a:t>)</a:t>
            </a:r>
            <a:endParaRPr lang="en-US" sz="4000" b="1" dirty="0">
              <a:solidFill>
                <a:schemeClr val="tx2"/>
              </a:solidFill>
              <a:latin typeface="Calibri"/>
              <a:ea typeface="+mj-ea"/>
              <a:cs typeface="Calibri"/>
            </a:endParaRPr>
          </a:p>
        </p:txBody>
      </p:sp>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19</a:t>
            </a:fld>
            <a:endParaRPr lang="en-US" altLang="en-US" sz="1000" dirty="0">
              <a:solidFill>
                <a:schemeClr val="bg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2"/>
          <p:cNvSpPr>
            <a:spLocks noGrp="1" noChangeArrowheads="1"/>
          </p:cNvSpPr>
          <p:nvPr>
            <p:ph type="ctrTitle"/>
          </p:nvPr>
        </p:nvSpPr>
        <p:spPr>
          <a:xfrm>
            <a:off x="1080488" y="1746118"/>
            <a:ext cx="7444533" cy="1143000"/>
          </a:xfrm>
        </p:spPr>
        <p:txBody>
          <a:bodyPr>
            <a:noAutofit/>
          </a:bodyPr>
          <a:lstStyle/>
          <a:p>
            <a:pPr eaLnBrk="1" hangingPunct="1"/>
            <a:r>
              <a:rPr lang="en-GB" sz="4400" b="1" dirty="0"/>
              <a:t>Airspace division in the horizontal and vertical plane</a:t>
            </a:r>
            <a:r>
              <a:rPr lang="en-US" sz="4400" b="1" dirty="0"/>
              <a:t/>
            </a:r>
            <a:br>
              <a:rPr lang="en-US" sz="4400" b="1" dirty="0"/>
            </a:br>
            <a:endParaRPr lang="en-GB" sz="4400" b="1" dirty="0"/>
          </a:p>
        </p:txBody>
      </p:sp>
      <p:sp>
        <p:nvSpPr>
          <p:cNvPr id="4101" name="Rounded Rectangle 7"/>
          <p:cNvSpPr>
            <a:spLocks/>
          </p:cNvSpPr>
          <p:nvPr/>
        </p:nvSpPr>
        <p:spPr bwMode="auto">
          <a:xfrm>
            <a:off x="2571750" y="4819650"/>
            <a:ext cx="1000125" cy="252413"/>
          </a:xfrm>
          <a:prstGeom prst="roundRect">
            <a:avLst>
              <a:gd name="adj" fmla="val 16667"/>
            </a:avLst>
          </a:prstGeom>
          <a:solidFill>
            <a:schemeClr val="accent1">
              <a:alpha val="50195"/>
            </a:schemeClr>
          </a:solidFill>
          <a:ln w="9525" algn="ctr">
            <a:noFill/>
            <a:round/>
            <a:headEnd/>
            <a:tailEnd/>
          </a:ln>
        </p:spPr>
        <p:txBody>
          <a:bodyPr wrap="none">
            <a:spAutoFit/>
          </a:bodyPr>
          <a:lstStyle/>
          <a:p>
            <a:endParaRPr lang="en-US"/>
          </a:p>
        </p:txBody>
      </p:sp>
      <p:sp>
        <p:nvSpPr>
          <p:cNvPr id="7" name="Slide Number Placeholder 4"/>
          <p:cNvSpPr txBox="1">
            <a:spLocks/>
          </p:cNvSpPr>
          <p:nvPr/>
        </p:nvSpPr>
        <p:spPr>
          <a:xfrm>
            <a:off x="6512256" y="655640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pic>
        <p:nvPicPr>
          <p:cNvPr id="8" name="Picture 7"/>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1185589" y="3630099"/>
            <a:ext cx="3817333" cy="1958701"/>
          </a:xfrm>
          <a:prstGeom prst="rect">
            <a:avLst/>
          </a:prstGeom>
          <a:noFill/>
          <a:ln w="9525">
            <a:noFill/>
            <a:miter lim="800000"/>
            <a:headEnd/>
            <a:tailEnd/>
          </a:ln>
        </p:spPr>
      </p:pic>
      <p:sp>
        <p:nvSpPr>
          <p:cNvPr id="9" name="Rounded Rectangle 8"/>
          <p:cNvSpPr/>
          <p:nvPr/>
        </p:nvSpPr>
        <p:spPr>
          <a:xfrm>
            <a:off x="1185589" y="4162097"/>
            <a:ext cx="1620673" cy="357351"/>
          </a:xfrm>
          <a:prstGeom prst="roundRect">
            <a:avLst/>
          </a:prstGeom>
          <a:solidFill>
            <a:srgbClr val="FFFF00">
              <a:alpha val="20000"/>
            </a:srgbClr>
          </a:solid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pPr>
              <a:defRPr/>
            </a:pPr>
            <a:fld id="{B6B1A8D1-A254-41C0-845B-DC7EE1E1FBF8}" type="slidenum">
              <a:rPr lang="en-US" altLang="en-US"/>
              <a:pPr>
                <a:defRPr/>
              </a:pPr>
              <a:t>20</a:t>
            </a:fld>
            <a:endParaRPr lang="en-US" altLang="en-US" dirty="0"/>
          </a:p>
        </p:txBody>
      </p:sp>
      <p:sp>
        <p:nvSpPr>
          <p:cNvPr id="75779"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a:t>
            </a:r>
            <a:endParaRPr lang="sr-Latn-RS" sz="4000" b="1" dirty="0">
              <a:solidFill>
                <a:schemeClr val="tx2"/>
              </a:solidFill>
              <a:latin typeface="Calibri"/>
              <a:ea typeface="+mj-ea"/>
              <a:cs typeface="Calibri"/>
            </a:endParaRPr>
          </a:p>
          <a:p>
            <a:pPr marL="800100" indent="-800100">
              <a:spcBef>
                <a:spcPct val="0"/>
              </a:spcBef>
            </a:pPr>
            <a:r>
              <a:rPr lang="en-GB" sz="4000" b="1" dirty="0">
                <a:solidFill>
                  <a:schemeClr val="tx2"/>
                </a:solidFill>
                <a:latin typeface="Calibri"/>
                <a:ea typeface="+mj-ea"/>
                <a:cs typeface="Calibri"/>
              </a:rPr>
              <a:t>Division (</a:t>
            </a:r>
            <a:r>
              <a:rPr lang="sr-Latn-RS" sz="4000" b="1" dirty="0">
                <a:solidFill>
                  <a:schemeClr val="tx2"/>
                </a:solidFill>
                <a:latin typeface="Calibri"/>
                <a:ea typeface="+mj-ea"/>
                <a:cs typeface="Calibri"/>
              </a:rPr>
              <a:t>8a</a:t>
            </a:r>
            <a:r>
              <a:rPr lang="en-GB" sz="4000" b="1" dirty="0">
                <a:solidFill>
                  <a:schemeClr val="tx2"/>
                </a:solidFill>
                <a:latin typeface="Calibri"/>
                <a:ea typeface="+mj-ea"/>
                <a:cs typeface="Calibri"/>
              </a:rPr>
              <a:t>)</a:t>
            </a:r>
            <a:endParaRPr lang="sr-Latn-RS" sz="4000" b="1" dirty="0">
              <a:solidFill>
                <a:schemeClr val="tx2"/>
              </a:solidFill>
              <a:latin typeface="Calibri"/>
              <a:ea typeface="+mj-ea"/>
              <a:cs typeface="Calibri"/>
            </a:endParaRPr>
          </a:p>
          <a:p>
            <a:pPr marL="800100" indent="-800100">
              <a:spcBef>
                <a:spcPct val="0"/>
              </a:spcBef>
            </a:pPr>
            <a:r>
              <a:rPr lang="en-GB" sz="4000" b="1" dirty="0">
                <a:solidFill>
                  <a:schemeClr val="tx2"/>
                </a:solidFill>
                <a:latin typeface="Calibri"/>
                <a:ea typeface="+mj-ea"/>
                <a:cs typeface="Calibri"/>
              </a:rPr>
              <a:t> – AWY</a:t>
            </a:r>
            <a:endParaRPr lang="en-US" sz="4000" b="1" dirty="0">
              <a:solidFill>
                <a:schemeClr val="tx2"/>
              </a:solidFill>
              <a:latin typeface="Calibri"/>
              <a:ea typeface="+mj-ea"/>
              <a:cs typeface="Calibri"/>
            </a:endParaRPr>
          </a:p>
        </p:txBody>
      </p:sp>
      <p:pic>
        <p:nvPicPr>
          <p:cNvPr id="75780" name="Picture 12" descr="awy_wpx2"/>
          <p:cNvPicPr>
            <a:picLocks noGrp="1" noChangeAspect="1" noChangeArrowheads="1"/>
          </p:cNvPicPr>
          <p:nvPr>
            <p:ph/>
          </p:nvPr>
        </p:nvPicPr>
        <p:blipFill>
          <a:blip r:embed="rId2" cstate="print"/>
          <a:srcRect l="18513" t="13795" r="44763" b="9213"/>
          <a:stretch>
            <a:fillRect/>
          </a:stretch>
        </p:blipFill>
        <p:spPr>
          <a:xfrm>
            <a:off x="4211638" y="333375"/>
            <a:ext cx="4394200" cy="5759450"/>
          </a:xfrm>
          <a:noFill/>
          <a:ln>
            <a:solidFill>
              <a:schemeClr val="tx1"/>
            </a:solid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Airspace </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Division (</a:t>
            </a:r>
            <a:r>
              <a:rPr lang="sr-Latn-RS" sz="4000" b="1" dirty="0">
                <a:solidFill>
                  <a:schemeClr val="tx2"/>
                </a:solidFill>
                <a:cs typeface="Calibri"/>
              </a:rPr>
              <a:t>9</a:t>
            </a:r>
            <a:r>
              <a:rPr lang="en-GB" sz="4000" b="1" dirty="0">
                <a:solidFill>
                  <a:schemeClr val="tx2"/>
                </a:solidFill>
                <a:cs typeface="Calibri"/>
              </a:rPr>
              <a:t>)</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 – </a:t>
            </a:r>
            <a:r>
              <a:rPr lang="sr-Latn-RS" sz="4000" b="1" dirty="0">
                <a:solidFill>
                  <a:schemeClr val="tx2"/>
                </a:solidFill>
                <a:cs typeface="Calibri"/>
              </a:rPr>
              <a:t>Resume</a:t>
            </a:r>
            <a:endParaRPr lang="en-US" sz="4000" b="1" dirty="0">
              <a:solidFill>
                <a:schemeClr val="tx2"/>
              </a:solidFill>
              <a:cs typeface="Calibri"/>
            </a:endParaRPr>
          </a:p>
        </p:txBody>
      </p:sp>
      <p:pic>
        <p:nvPicPr>
          <p:cNvPr id="76804" name="Picture 4" descr="ScanedPhoto"/>
          <p:cNvPicPr>
            <a:picLocks noGrp="1" noChangeAspect="1" noChangeArrowheads="1"/>
          </p:cNvPicPr>
          <p:nvPr>
            <p:ph sz="half" idx="2"/>
          </p:nvPr>
        </p:nvPicPr>
        <p:blipFill>
          <a:blip r:embed="rId2" cstate="screen">
            <a:extLst>
              <a:ext uri="{28A0092B-C50C-407E-A947-70E740481C1C}">
                <a14:useLocalDpi xmlns:a14="http://schemas.microsoft.com/office/drawing/2010/main" xmlns=""/>
              </a:ext>
            </a:extLst>
          </a:blip>
          <a:srcRect/>
          <a:stretch>
            <a:fillRect/>
          </a:stretch>
        </p:blipFill>
        <p:spPr>
          <a:xfrm>
            <a:off x="4140200" y="260350"/>
            <a:ext cx="4217988" cy="5905500"/>
          </a:xfrm>
          <a:noFill/>
        </p:spPr>
      </p:pic>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21</a:t>
            </a:fld>
            <a:endParaRPr lang="en-US" altLang="en-US" sz="1000" dirty="0">
              <a:solidFill>
                <a:schemeClr val="bg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ChangeArrowheads="1"/>
          </p:cNvSpPr>
          <p:nvPr/>
        </p:nvSpPr>
        <p:spPr bwMode="auto">
          <a:xfrm>
            <a:off x="457200" y="1600200"/>
            <a:ext cx="836295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GB" sz="2400" dirty="0">
                <a:solidFill>
                  <a:schemeClr val="accent2"/>
                </a:solidFill>
              </a:rPr>
              <a:t>Zones of specially regulated flying</a:t>
            </a:r>
            <a:r>
              <a:rPr lang="en-US" sz="2400" dirty="0">
                <a:solidFill>
                  <a:schemeClr val="accent2"/>
                </a:solidFill>
              </a:rPr>
              <a:t>:</a:t>
            </a:r>
          </a:p>
          <a:p>
            <a:pPr marL="342900" indent="-342900">
              <a:spcBef>
                <a:spcPct val="20000"/>
              </a:spcBef>
              <a:buClr>
                <a:schemeClr val="accent1"/>
              </a:buClr>
              <a:buSzPct val="65000"/>
              <a:buFont typeface="Wingdings" pitchFamily="2" charset="2"/>
              <a:buChar char="n"/>
            </a:pPr>
            <a:endParaRPr lang="en-US" sz="2400" dirty="0">
              <a:solidFill>
                <a:schemeClr val="accent2"/>
              </a:solidFill>
            </a:endParaRPr>
          </a:p>
          <a:p>
            <a:pPr marL="742950" lvl="1" indent="-285750">
              <a:spcBef>
                <a:spcPct val="20000"/>
              </a:spcBef>
              <a:buClr>
                <a:schemeClr val="accent2"/>
              </a:buClr>
              <a:buSzPct val="60000"/>
              <a:buFont typeface="Wingdings" pitchFamily="2" charset="2"/>
              <a:buChar char="q"/>
            </a:pPr>
            <a:r>
              <a:rPr lang="en-US" sz="2400" dirty="0"/>
              <a:t>P – Prohibited area;</a:t>
            </a:r>
          </a:p>
          <a:p>
            <a:pPr marL="742950" lvl="1" indent="-285750">
              <a:spcBef>
                <a:spcPct val="20000"/>
              </a:spcBef>
              <a:buClr>
                <a:schemeClr val="accent2"/>
              </a:buClr>
              <a:buSzPct val="60000"/>
              <a:buFont typeface="Wingdings" pitchFamily="2" charset="2"/>
              <a:buChar char="q"/>
            </a:pPr>
            <a:r>
              <a:rPr lang="en-US" sz="2400" dirty="0"/>
              <a:t>D – Danger area;</a:t>
            </a:r>
          </a:p>
          <a:p>
            <a:pPr marL="742950" lvl="1" indent="-285750">
              <a:spcBef>
                <a:spcPct val="20000"/>
              </a:spcBef>
              <a:buClr>
                <a:schemeClr val="accent2"/>
              </a:buClr>
              <a:buSzPct val="60000"/>
              <a:buFont typeface="Wingdings" pitchFamily="2" charset="2"/>
              <a:buChar char="q"/>
            </a:pPr>
            <a:r>
              <a:rPr lang="en-US" sz="2400" dirty="0"/>
              <a:t>R – Restricted area;</a:t>
            </a:r>
          </a:p>
          <a:p>
            <a:pPr marL="742950" lvl="1" indent="-285750">
              <a:spcBef>
                <a:spcPct val="20000"/>
              </a:spcBef>
              <a:buClr>
                <a:schemeClr val="accent2"/>
              </a:buClr>
              <a:buSzPct val="60000"/>
              <a:buFont typeface="Wingdings" pitchFamily="2" charset="2"/>
              <a:buChar char="q"/>
            </a:pPr>
            <a:r>
              <a:rPr lang="en-US" sz="2400" dirty="0"/>
              <a:t>TSA – Temporary Segregated Area;</a:t>
            </a:r>
          </a:p>
          <a:p>
            <a:pPr marL="742950" lvl="1" indent="-285750">
              <a:spcBef>
                <a:spcPct val="20000"/>
              </a:spcBef>
              <a:buClr>
                <a:schemeClr val="accent2"/>
              </a:buClr>
              <a:buSzPct val="60000"/>
              <a:buFont typeface="Wingdings" pitchFamily="2" charset="2"/>
              <a:buChar char="q"/>
            </a:pPr>
            <a:r>
              <a:rPr lang="en-US" sz="2400" dirty="0"/>
              <a:t>MTA – Military Training Area.</a:t>
            </a:r>
          </a:p>
          <a:p>
            <a:pPr marL="342900" indent="-342900">
              <a:spcBef>
                <a:spcPct val="20000"/>
              </a:spcBef>
              <a:buClr>
                <a:schemeClr val="accent2"/>
              </a:buClr>
              <a:buSzPct val="60000"/>
              <a:buFont typeface="Wingdings" pitchFamily="2" charset="2"/>
              <a:buChar char="q"/>
            </a:pPr>
            <a:endParaRPr lang="en-US" sz="2400" dirty="0"/>
          </a:p>
        </p:txBody>
      </p:sp>
      <p:sp>
        <p:nvSpPr>
          <p:cNvPr id="78852"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Airspace Division (10)</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22</a:t>
            </a:fld>
            <a:endParaRPr lang="en-US" altLang="en-US" sz="1000" dirty="0">
              <a:solidFill>
                <a:schemeClr val="bg2"/>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Airspace Division (11) </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D &amp; R zones</a:t>
            </a:r>
            <a:endParaRPr lang="en-US" sz="4000" b="1" dirty="0">
              <a:solidFill>
                <a:schemeClr val="tx2"/>
              </a:solidFill>
              <a:cs typeface="Calibri"/>
            </a:endParaRPr>
          </a:p>
        </p:txBody>
      </p:sp>
      <p:sp>
        <p:nvSpPr>
          <p:cNvPr id="5125" name="Rectangle 5"/>
          <p:cNvSpPr>
            <a:spLocks noChangeArrowheads="1"/>
          </p:cNvSpPr>
          <p:nvPr/>
        </p:nvSpPr>
        <p:spPr bwMode="auto">
          <a:xfrm>
            <a:off x="0" y="1743075"/>
            <a:ext cx="9144000" cy="0"/>
          </a:xfrm>
          <a:prstGeom prst="rect">
            <a:avLst/>
          </a:prstGeom>
          <a:noFill/>
          <a:ln w="9525">
            <a:noFill/>
            <a:miter lim="800000"/>
            <a:headEnd/>
            <a:tailEnd/>
          </a:ln>
        </p:spPr>
        <p:txBody>
          <a:bodyPr wrap="none" anchor="ctr">
            <a:spAutoFit/>
          </a:bodyPr>
          <a:lstStyle/>
          <a:p>
            <a:endParaRPr lang="en-US"/>
          </a:p>
        </p:txBody>
      </p:sp>
      <p:sp>
        <p:nvSpPr>
          <p:cNvPr id="6"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23</a:t>
            </a:fld>
            <a:endParaRPr lang="en-US" altLang="en-US" sz="1000" dirty="0">
              <a:solidFill>
                <a:schemeClr val="bg2"/>
              </a:solidFill>
            </a:endParaRPr>
          </a:p>
        </p:txBody>
      </p:sp>
      <p:pic>
        <p:nvPicPr>
          <p:cNvPr id="1027" name="Picture 3"/>
          <p:cNvPicPr>
            <a:picLocks noChangeAspect="1" noChangeArrowheads="1"/>
          </p:cNvPicPr>
          <p:nvPr/>
        </p:nvPicPr>
        <p:blipFill>
          <a:blip r:embed="rId2"/>
          <a:srcRect/>
          <a:stretch>
            <a:fillRect/>
          </a:stretch>
        </p:blipFill>
        <p:spPr bwMode="auto">
          <a:xfrm>
            <a:off x="1223963" y="1538661"/>
            <a:ext cx="6696075" cy="4938713"/>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pPr>
              <a:defRPr/>
            </a:pPr>
            <a:fld id="{6DE603A3-EB70-4F38-908B-852198FBEDFA}" type="slidenum">
              <a:rPr lang="en-US" altLang="en-US"/>
              <a:pPr>
                <a:defRPr/>
              </a:pPr>
              <a:t>24</a:t>
            </a:fld>
            <a:endParaRPr lang="en-US" altLang="en-US"/>
          </a:p>
        </p:txBody>
      </p:sp>
      <p:sp>
        <p:nvSpPr>
          <p:cNvPr id="79875"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Airspace Division (12) </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P zones</a:t>
            </a:r>
            <a:endParaRPr lang="en-US" sz="4000" b="1" dirty="0">
              <a:solidFill>
                <a:schemeClr val="tx2"/>
              </a:solidFill>
              <a:cs typeface="Calibri"/>
            </a:endParaRPr>
          </a:p>
        </p:txBody>
      </p:sp>
      <p:sp>
        <p:nvSpPr>
          <p:cNvPr id="79876" name="Rectangle 3"/>
          <p:cNvSpPr>
            <a:spLocks noChangeArrowheads="1"/>
          </p:cNvSpPr>
          <p:nvPr/>
        </p:nvSpPr>
        <p:spPr bwMode="auto">
          <a:xfrm>
            <a:off x="0" y="1743075"/>
            <a:ext cx="9144000" cy="0"/>
          </a:xfrm>
          <a:prstGeom prst="rect">
            <a:avLst/>
          </a:prstGeom>
          <a:noFill/>
          <a:ln w="9525">
            <a:noFill/>
            <a:miter lim="800000"/>
            <a:headEnd/>
            <a:tailEnd/>
          </a:ln>
        </p:spPr>
        <p:txBody>
          <a:bodyPr wrap="none" anchor="ctr">
            <a:spAutoFit/>
          </a:bodyPr>
          <a:lstStyle/>
          <a:p>
            <a:endParaRPr lang="en-US"/>
          </a:p>
        </p:txBody>
      </p:sp>
      <p:pic>
        <p:nvPicPr>
          <p:cNvPr id="79877" name="Picture 20"/>
          <p:cNvPicPr>
            <a:picLocks noGrp="1" noChangeAspect="1" noChangeArrowheads="1"/>
          </p:cNvPicPr>
          <p:nvPr>
            <p:ph/>
          </p:nvPr>
        </p:nvPicPr>
        <p:blipFill>
          <a:blip r:embed="rId2" cstate="print"/>
          <a:srcRect/>
          <a:stretch>
            <a:fillRect/>
          </a:stretch>
        </p:blipFill>
        <p:spPr>
          <a:xfrm>
            <a:off x="468313" y="1789265"/>
            <a:ext cx="8207375" cy="4513263"/>
          </a:xfrm>
          <a:noFill/>
          <a:ln>
            <a:solidFill>
              <a:schemeClr val="tx1"/>
            </a:solid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pPr>
              <a:defRPr/>
            </a:pPr>
            <a:fld id="{D08F6535-5E35-4438-B8B2-45719C6E7E3D}" type="slidenum">
              <a:rPr lang="en-US" altLang="en-US"/>
              <a:pPr>
                <a:defRPr/>
              </a:pPr>
              <a:t>25</a:t>
            </a:fld>
            <a:endParaRPr lang="en-US" altLang="en-US"/>
          </a:p>
        </p:txBody>
      </p:sp>
      <p:sp>
        <p:nvSpPr>
          <p:cNvPr id="80899"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Airspace </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Division (13</a:t>
            </a:r>
            <a:r>
              <a:rPr lang="en-US" sz="4000" b="1" dirty="0">
                <a:solidFill>
                  <a:schemeClr val="tx2"/>
                </a:solidFill>
                <a:cs typeface="Calibri"/>
              </a:rPr>
              <a:t>a</a:t>
            </a:r>
            <a:r>
              <a:rPr lang="en-GB" sz="4000" b="1" dirty="0">
                <a:solidFill>
                  <a:schemeClr val="tx2"/>
                </a:solidFill>
                <a:cs typeface="Calibri"/>
              </a:rPr>
              <a:t>) </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 TSA zones</a:t>
            </a:r>
            <a:endParaRPr lang="en-US" sz="4000" b="1" dirty="0">
              <a:solidFill>
                <a:schemeClr val="tx2"/>
              </a:solidFill>
              <a:cs typeface="Calibri"/>
            </a:endParaRPr>
          </a:p>
        </p:txBody>
      </p:sp>
      <p:sp>
        <p:nvSpPr>
          <p:cNvPr id="80900" name="Rectangle 3"/>
          <p:cNvSpPr>
            <a:spLocks noChangeArrowheads="1"/>
          </p:cNvSpPr>
          <p:nvPr/>
        </p:nvSpPr>
        <p:spPr bwMode="auto">
          <a:xfrm>
            <a:off x="0" y="1743075"/>
            <a:ext cx="9144000" cy="0"/>
          </a:xfrm>
          <a:prstGeom prst="rect">
            <a:avLst/>
          </a:prstGeom>
          <a:noFill/>
          <a:ln w="9525">
            <a:noFill/>
            <a:miter lim="800000"/>
            <a:headEnd/>
            <a:tailEnd/>
          </a:ln>
        </p:spPr>
        <p:txBody>
          <a:bodyPr wrap="none" anchor="ctr">
            <a:spAutoFit/>
          </a:bodyPr>
          <a:lstStyle/>
          <a:p>
            <a:endParaRPr lang="en-US"/>
          </a:p>
        </p:txBody>
      </p:sp>
      <p:pic>
        <p:nvPicPr>
          <p:cNvPr id="80901" name="Picture 6" descr="tsa2"/>
          <p:cNvPicPr>
            <a:picLocks noGrp="1" noChangeAspect="1" noChangeArrowheads="1"/>
          </p:cNvPicPr>
          <p:nvPr>
            <p:ph/>
          </p:nvPr>
        </p:nvPicPr>
        <p:blipFill>
          <a:blip r:embed="rId2" cstate="print"/>
          <a:srcRect l="16624" t="15402" r="42255" b="9024"/>
          <a:stretch>
            <a:fillRect/>
          </a:stretch>
        </p:blipFill>
        <p:spPr>
          <a:xfrm>
            <a:off x="3436963" y="-1"/>
            <a:ext cx="5707038" cy="6556407"/>
          </a:xfrm>
          <a:noFill/>
          <a:ln>
            <a:solidFill>
              <a:schemeClr val="tx1"/>
            </a:solid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4"/>
          <p:cNvSpPr>
            <a:spLocks noGrp="1"/>
          </p:cNvSpPr>
          <p:nvPr>
            <p:ph type="sldNum" sz="quarter" idx="12"/>
          </p:nvPr>
        </p:nvSpPr>
        <p:spPr/>
        <p:txBody>
          <a:bodyPr/>
          <a:lstStyle/>
          <a:p>
            <a:pPr>
              <a:defRPr/>
            </a:pPr>
            <a:fld id="{57189769-46B6-4D75-8F0F-103071218369}" type="slidenum">
              <a:rPr lang="en-US" altLang="en-US"/>
              <a:pPr>
                <a:defRPr/>
              </a:pPr>
              <a:t>26</a:t>
            </a:fld>
            <a:endParaRPr lang="en-US" altLang="en-US"/>
          </a:p>
        </p:txBody>
      </p:sp>
      <p:sp>
        <p:nvSpPr>
          <p:cNvPr id="81923"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Airspace </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Division (1</a:t>
            </a:r>
            <a:r>
              <a:rPr lang="en-US" sz="4000" b="1" dirty="0">
                <a:solidFill>
                  <a:schemeClr val="tx2"/>
                </a:solidFill>
                <a:cs typeface="Calibri"/>
              </a:rPr>
              <a:t>3b</a:t>
            </a:r>
            <a:r>
              <a:rPr lang="en-GB" sz="4000" b="1" dirty="0">
                <a:solidFill>
                  <a:schemeClr val="tx2"/>
                </a:solidFill>
                <a:cs typeface="Calibri"/>
              </a:rPr>
              <a:t>) </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 </a:t>
            </a:r>
            <a:r>
              <a:rPr lang="en-US" sz="4000" b="1" dirty="0">
                <a:solidFill>
                  <a:schemeClr val="tx2"/>
                </a:solidFill>
                <a:cs typeface="Calibri"/>
              </a:rPr>
              <a:t>MTA</a:t>
            </a:r>
            <a:r>
              <a:rPr lang="en-GB" sz="4000" b="1" dirty="0">
                <a:solidFill>
                  <a:schemeClr val="tx2"/>
                </a:solidFill>
                <a:cs typeface="Calibri"/>
              </a:rPr>
              <a:t>s</a:t>
            </a:r>
            <a:endParaRPr lang="en-US" sz="4000" b="1" dirty="0">
              <a:solidFill>
                <a:schemeClr val="tx2"/>
              </a:solidFill>
              <a:cs typeface="Calibri"/>
            </a:endParaRPr>
          </a:p>
        </p:txBody>
      </p:sp>
      <p:sp>
        <p:nvSpPr>
          <p:cNvPr id="81924" name="Rectangle 3"/>
          <p:cNvSpPr>
            <a:spLocks noChangeArrowheads="1"/>
          </p:cNvSpPr>
          <p:nvPr/>
        </p:nvSpPr>
        <p:spPr bwMode="auto">
          <a:xfrm>
            <a:off x="0" y="1743075"/>
            <a:ext cx="9144000" cy="0"/>
          </a:xfrm>
          <a:prstGeom prst="rect">
            <a:avLst/>
          </a:prstGeom>
          <a:noFill/>
          <a:ln w="9525">
            <a:noFill/>
            <a:miter lim="800000"/>
            <a:headEnd/>
            <a:tailEnd/>
          </a:ln>
        </p:spPr>
        <p:txBody>
          <a:bodyPr wrap="none" anchor="ctr">
            <a:spAutoFit/>
          </a:bodyPr>
          <a:lstStyle/>
          <a:p>
            <a:endParaRPr lang="en-US"/>
          </a:p>
        </p:txBody>
      </p:sp>
      <p:pic>
        <p:nvPicPr>
          <p:cNvPr id="8" name="Picture 4"/>
          <p:cNvPicPr>
            <a:picLocks noChangeAspect="1" noChangeArrowheads="1"/>
          </p:cNvPicPr>
          <p:nvPr/>
        </p:nvPicPr>
        <p:blipFill>
          <a:blip r:embed="rId2" cstate="screen">
            <a:extLst>
              <a:ext uri="{28A0092B-C50C-407E-A947-70E740481C1C}">
                <a14:useLocalDpi xmlns:a14="http://schemas.microsoft.com/office/drawing/2010/main" xmlns=""/>
              </a:ext>
            </a:extLst>
          </a:blip>
          <a:srcRect b="10444"/>
          <a:stretch>
            <a:fillRect/>
          </a:stretch>
        </p:blipFill>
        <p:spPr bwMode="auto">
          <a:xfrm>
            <a:off x="3520966" y="0"/>
            <a:ext cx="5644054" cy="6858000"/>
          </a:xfrm>
          <a:prstGeom prst="rect">
            <a:avLst/>
          </a:prstGeom>
          <a:noFill/>
          <a:ln w="9525">
            <a:noFill/>
            <a:miter lim="800000"/>
            <a:headEnd/>
            <a:tailEnd/>
          </a:ln>
        </p:spPr>
      </p:pic>
      <p:sp>
        <p:nvSpPr>
          <p:cNvPr id="6" name="Slide Number Placeholder 4"/>
          <p:cNvSpPr txBox="1">
            <a:spLocks/>
          </p:cNvSpPr>
          <p:nvPr/>
        </p:nvSpPr>
        <p:spPr>
          <a:xfrm>
            <a:off x="6512400" y="6555600"/>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ChangeArrowheads="1"/>
          </p:cNvSpPr>
          <p:nvPr/>
        </p:nvSpPr>
        <p:spPr bwMode="auto">
          <a:xfrm>
            <a:off x="457200" y="1600200"/>
            <a:ext cx="822960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dirty="0">
                <a:solidFill>
                  <a:schemeClr val="accent2"/>
                </a:solidFill>
              </a:rPr>
              <a:t>Division in vertical plane:</a:t>
            </a:r>
          </a:p>
          <a:p>
            <a:pPr marL="342900" indent="-342900">
              <a:spcBef>
                <a:spcPct val="20000"/>
              </a:spcBef>
              <a:buClr>
                <a:schemeClr val="accent1"/>
              </a:buClr>
              <a:buSzPct val="65000"/>
              <a:buFont typeface="Wingdings" pitchFamily="2" charset="2"/>
              <a:buChar char="n"/>
            </a:pPr>
            <a:endParaRPr lang="en-US" sz="2400" b="1" dirty="0">
              <a:solidFill>
                <a:schemeClr val="accent2"/>
              </a:solidFill>
            </a:endParaRPr>
          </a:p>
          <a:p>
            <a:pPr marL="742950" lvl="1" indent="-285750">
              <a:spcBef>
                <a:spcPct val="20000"/>
              </a:spcBef>
              <a:buClr>
                <a:schemeClr val="accent2"/>
              </a:buClr>
              <a:buSzPct val="60000"/>
              <a:buFont typeface="Wingdings" pitchFamily="2" charset="2"/>
              <a:buChar char="q"/>
            </a:pPr>
            <a:r>
              <a:rPr lang="en-US" sz="2400" b="1" dirty="0"/>
              <a:t>FFZ</a:t>
            </a:r>
            <a:r>
              <a:rPr lang="en-US" sz="2400" dirty="0"/>
              <a:t> - Free Flight Zone</a:t>
            </a:r>
          </a:p>
          <a:p>
            <a:pPr marL="742950" lvl="1" indent="-285750">
              <a:spcBef>
                <a:spcPct val="20000"/>
              </a:spcBef>
              <a:buClr>
                <a:schemeClr val="accent2"/>
              </a:buClr>
              <a:buSzPct val="60000"/>
              <a:buFont typeface="Wingdings" pitchFamily="2" charset="2"/>
              <a:buChar char="q"/>
            </a:pPr>
            <a:endParaRPr lang="en-US" sz="1000" dirty="0"/>
          </a:p>
          <a:p>
            <a:pPr marL="742950" lvl="1" indent="-285750">
              <a:spcBef>
                <a:spcPct val="20000"/>
              </a:spcBef>
              <a:buClr>
                <a:schemeClr val="accent2"/>
              </a:buClr>
              <a:buSzPct val="60000"/>
              <a:buFont typeface="Wingdings" pitchFamily="2" charset="2"/>
              <a:buChar char="q"/>
            </a:pPr>
            <a:r>
              <a:rPr lang="en-US" sz="2400" b="1" dirty="0"/>
              <a:t>LOWER</a:t>
            </a:r>
            <a:r>
              <a:rPr lang="en-US" sz="2400" dirty="0"/>
              <a:t> – lower airspace</a:t>
            </a:r>
          </a:p>
          <a:p>
            <a:pPr marL="1143000" lvl="2" indent="-228600">
              <a:spcBef>
                <a:spcPct val="20000"/>
              </a:spcBef>
              <a:buClr>
                <a:schemeClr val="accent1"/>
              </a:buClr>
              <a:buSzPct val="65000"/>
              <a:buFont typeface="Wingdings" pitchFamily="2" charset="2"/>
              <a:buChar char="n"/>
            </a:pPr>
            <a:r>
              <a:rPr lang="en-US" sz="2000" dirty="0"/>
              <a:t>If necessary, MIDDLE airspace</a:t>
            </a:r>
          </a:p>
          <a:p>
            <a:pPr marL="1143000" lvl="2" indent="-228600">
              <a:spcBef>
                <a:spcPct val="20000"/>
              </a:spcBef>
              <a:buClr>
                <a:schemeClr val="accent1"/>
              </a:buClr>
              <a:buSzPct val="65000"/>
              <a:buFont typeface="Wingdings" pitchFamily="2" charset="2"/>
              <a:buChar char="n"/>
            </a:pPr>
            <a:endParaRPr lang="en-US" sz="1000" dirty="0"/>
          </a:p>
          <a:p>
            <a:pPr marL="742950" lvl="1" indent="-285750">
              <a:spcBef>
                <a:spcPct val="20000"/>
              </a:spcBef>
              <a:buClr>
                <a:schemeClr val="accent2"/>
              </a:buClr>
              <a:buSzPct val="60000"/>
              <a:buFont typeface="Wingdings" pitchFamily="2" charset="2"/>
              <a:buChar char="q"/>
            </a:pPr>
            <a:r>
              <a:rPr lang="en-US" sz="2400" b="1" dirty="0"/>
              <a:t>UPPER</a:t>
            </a:r>
            <a:r>
              <a:rPr lang="en-US" sz="2400" dirty="0"/>
              <a:t> – upper airspace.</a:t>
            </a:r>
          </a:p>
          <a:p>
            <a:pPr marL="1143000" lvl="2" indent="-228600">
              <a:spcBef>
                <a:spcPct val="20000"/>
              </a:spcBef>
              <a:buClr>
                <a:schemeClr val="accent1"/>
              </a:buClr>
              <a:buSzPct val="65000"/>
              <a:buFont typeface="Wingdings" pitchFamily="2" charset="2"/>
              <a:buChar char="n"/>
            </a:pPr>
            <a:r>
              <a:rPr lang="en-US" sz="2000" dirty="0"/>
              <a:t>If necessary, TOP UPPER airspace</a:t>
            </a:r>
          </a:p>
          <a:p>
            <a:pPr marL="1143000" lvl="2" indent="-228600">
              <a:spcBef>
                <a:spcPct val="20000"/>
              </a:spcBef>
              <a:buClr>
                <a:schemeClr val="accent1"/>
              </a:buClr>
              <a:buSzPct val="65000"/>
              <a:buFont typeface="Wingdings" pitchFamily="2" charset="2"/>
              <a:buChar char="n"/>
            </a:pPr>
            <a:r>
              <a:rPr lang="en-US" sz="2000" dirty="0"/>
              <a:t>If necessary, SUPER TOP UPPER airspace.</a:t>
            </a:r>
            <a:endParaRPr lang="en-US" sz="1700" dirty="0"/>
          </a:p>
        </p:txBody>
      </p:sp>
      <p:sp>
        <p:nvSpPr>
          <p:cNvPr id="82948"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Airspace Division (14)</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27</a:t>
            </a:fld>
            <a:endParaRPr lang="en-US" altLang="en-US" sz="1000" dirty="0">
              <a:solidFill>
                <a:schemeClr val="bg2"/>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pPr>
              <a:defRPr/>
            </a:pPr>
            <a:fld id="{ED41AB31-A3F3-4535-9ADA-9725C8DDEC90}" type="slidenum">
              <a:rPr lang="en-US" altLang="en-US"/>
              <a:pPr>
                <a:defRPr/>
              </a:pPr>
              <a:t>28</a:t>
            </a:fld>
            <a:endParaRPr lang="en-US" altLang="en-US"/>
          </a:p>
        </p:txBody>
      </p:sp>
      <p:sp>
        <p:nvSpPr>
          <p:cNvPr id="83971"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Airspace </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Division (15)</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 LOWER</a:t>
            </a:r>
            <a:endParaRPr lang="en-US" sz="4000" b="1" dirty="0">
              <a:solidFill>
                <a:schemeClr val="tx2"/>
              </a:solidFill>
              <a:cs typeface="Calibri"/>
            </a:endParaRPr>
          </a:p>
        </p:txBody>
      </p:sp>
      <p:sp>
        <p:nvSpPr>
          <p:cNvPr id="5" name="Slide Number Placeholder 4"/>
          <p:cNvSpPr txBox="1">
            <a:spLocks/>
          </p:cNvSpPr>
          <p:nvPr/>
        </p:nvSpPr>
        <p:spPr>
          <a:xfrm>
            <a:off x="6512400" y="6555600"/>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pic>
        <p:nvPicPr>
          <p:cNvPr id="10" name="Picture 2"/>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3889706" y="0"/>
            <a:ext cx="5245100" cy="6858000"/>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pPr>
              <a:defRPr/>
            </a:pPr>
            <a:fld id="{79AA1991-EA35-486E-9B5D-A4C40F2857E6}" type="slidenum">
              <a:rPr lang="en-US" altLang="en-US"/>
              <a:pPr>
                <a:defRPr/>
              </a:pPr>
              <a:t>29</a:t>
            </a:fld>
            <a:endParaRPr lang="en-US" altLang="en-US"/>
          </a:p>
        </p:txBody>
      </p:sp>
      <p:sp>
        <p:nvSpPr>
          <p:cNvPr id="84995"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Airspace </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Division (16)</a:t>
            </a:r>
            <a:endParaRPr lang="sr-Latn-RS" sz="4000" b="1" dirty="0">
              <a:solidFill>
                <a:schemeClr val="tx2"/>
              </a:solidFill>
              <a:cs typeface="Calibri"/>
            </a:endParaRPr>
          </a:p>
          <a:p>
            <a:pPr marL="800100" indent="-800100">
              <a:spcBef>
                <a:spcPct val="0"/>
              </a:spcBef>
            </a:pPr>
            <a:r>
              <a:rPr lang="en-GB" sz="4000" b="1" dirty="0">
                <a:solidFill>
                  <a:schemeClr val="tx2"/>
                </a:solidFill>
                <a:cs typeface="Calibri"/>
              </a:rPr>
              <a:t>- UPPER</a:t>
            </a:r>
            <a:endParaRPr lang="en-US" sz="4000" b="1" dirty="0">
              <a:solidFill>
                <a:schemeClr val="tx2"/>
              </a:solidFill>
              <a:cs typeface="Calibri"/>
            </a:endParaRPr>
          </a:p>
        </p:txBody>
      </p:sp>
      <p:sp>
        <p:nvSpPr>
          <p:cNvPr id="5" name="Slide Number Placeholder 4"/>
          <p:cNvSpPr txBox="1">
            <a:spLocks/>
          </p:cNvSpPr>
          <p:nvPr/>
        </p:nvSpPr>
        <p:spPr>
          <a:xfrm>
            <a:off x="6512400" y="6555600"/>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pic>
        <p:nvPicPr>
          <p:cNvPr id="8" name="Picture 5"/>
          <p:cNvPicPr>
            <a:picLocks noGrp="1" noChangeAspect="1" noChangeArrowheads="1"/>
          </p:cNvPicPr>
          <p:nvPr>
            <p:ph/>
          </p:nvPr>
        </p:nvPicPr>
        <p:blipFill>
          <a:blip r:embed="rId2" cstate="screen">
            <a:extLst>
              <a:ext uri="{28A0092B-C50C-407E-A947-70E740481C1C}">
                <a14:useLocalDpi xmlns:a14="http://schemas.microsoft.com/office/drawing/2010/main" xmlns=""/>
              </a:ext>
            </a:extLst>
          </a:blip>
          <a:srcRect/>
          <a:stretch>
            <a:fillRect/>
          </a:stretch>
        </p:blipFill>
        <p:spPr>
          <a:xfrm>
            <a:off x="3795713" y="0"/>
            <a:ext cx="5348287" cy="6858000"/>
          </a:xfr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6"/>
          <p:cNvSpPr>
            <a:spLocks noChangeArrowheads="1"/>
          </p:cNvSpPr>
          <p:nvPr/>
        </p:nvSpPr>
        <p:spPr bwMode="auto">
          <a:xfrm>
            <a:off x="457200" y="1600200"/>
            <a:ext cx="822960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dirty="0"/>
              <a:t>ASM is </a:t>
            </a:r>
            <a:r>
              <a:rPr lang="en-US" sz="2400" dirty="0" err="1"/>
              <a:t>organised</a:t>
            </a:r>
            <a:r>
              <a:rPr lang="en-US" sz="2400" dirty="0"/>
              <a:t> to maximize the </a:t>
            </a:r>
            <a:r>
              <a:rPr lang="en-US" sz="2400" dirty="0" err="1"/>
              <a:t>utilisation</a:t>
            </a:r>
            <a:r>
              <a:rPr lang="en-US" sz="2400" dirty="0"/>
              <a:t> of available airspace by: </a:t>
            </a:r>
          </a:p>
          <a:p>
            <a:pPr marL="742950" lvl="1" indent="-285750">
              <a:spcBef>
                <a:spcPct val="20000"/>
              </a:spcBef>
              <a:buClr>
                <a:schemeClr val="accent2"/>
              </a:buClr>
              <a:buSzPct val="60000"/>
              <a:buFont typeface="Wingdings" pitchFamily="2" charset="2"/>
              <a:buChar char="q"/>
            </a:pPr>
            <a:r>
              <a:rPr lang="en-US" sz="2200" dirty="0">
                <a:solidFill>
                  <a:schemeClr val="tx2">
                    <a:lumMod val="75000"/>
                  </a:schemeClr>
                </a:solidFill>
              </a:rPr>
              <a:t>activating and deactivating parts of the airspace (sectors) for specific periods of time </a:t>
            </a:r>
            <a:r>
              <a:rPr lang="en-US" sz="2200" dirty="0"/>
              <a:t>(so-called dynamic </a:t>
            </a:r>
            <a:r>
              <a:rPr lang="en-US" sz="2200" dirty="0" err="1"/>
              <a:t>sectorisation</a:t>
            </a:r>
            <a:r>
              <a:rPr lang="en-US" sz="2200" dirty="0"/>
              <a:t>);</a:t>
            </a:r>
          </a:p>
          <a:p>
            <a:pPr marL="742950" lvl="1" indent="-285750">
              <a:spcBef>
                <a:spcPct val="20000"/>
              </a:spcBef>
              <a:buClr>
                <a:schemeClr val="accent2"/>
              </a:buClr>
              <a:buSzPct val="60000"/>
              <a:buFont typeface="Wingdings" pitchFamily="2" charset="2"/>
              <a:buChar char="q"/>
            </a:pPr>
            <a:r>
              <a:rPr lang="en-US" sz="2200" dirty="0">
                <a:solidFill>
                  <a:schemeClr val="tx2">
                    <a:lumMod val="75000"/>
                  </a:schemeClr>
                </a:solidFill>
              </a:rPr>
              <a:t>division of airspace between different categories of users based on short-term needs </a:t>
            </a:r>
            <a:r>
              <a:rPr lang="en-US" sz="2200" dirty="0"/>
              <a:t>(</a:t>
            </a:r>
            <a:r>
              <a:rPr lang="en-US" sz="2200" dirty="0" err="1"/>
              <a:t>eg.</a:t>
            </a:r>
            <a:r>
              <a:rPr lang="en-US" sz="2200" dirty="0"/>
              <a:t> for military and civilian needs).</a:t>
            </a:r>
          </a:p>
          <a:p>
            <a:pPr marL="342900" indent="-342900">
              <a:spcBef>
                <a:spcPct val="20000"/>
              </a:spcBef>
              <a:buClr>
                <a:schemeClr val="accent1"/>
              </a:buClr>
              <a:buSzPct val="65000"/>
              <a:buFont typeface="Wingdings" pitchFamily="2" charset="2"/>
              <a:buChar char="n"/>
            </a:pPr>
            <a:endParaRPr lang="en-US" sz="2400" dirty="0"/>
          </a:p>
          <a:p>
            <a:pPr marL="342900" indent="-342900">
              <a:spcBef>
                <a:spcPct val="20000"/>
              </a:spcBef>
              <a:buClr>
                <a:schemeClr val="accent1"/>
              </a:buClr>
              <a:buSzPct val="65000"/>
              <a:buFont typeface="Wingdings" pitchFamily="2" charset="2"/>
              <a:buChar char="n"/>
            </a:pPr>
            <a:r>
              <a:rPr lang="en-US" sz="2400" dirty="0"/>
              <a:t>The aforementioned activities of this service are considered to be management functions at the tactical level.</a:t>
            </a:r>
          </a:p>
          <a:p>
            <a:pPr marL="800100" lvl="1" indent="-342900">
              <a:spcBef>
                <a:spcPct val="20000"/>
              </a:spcBef>
              <a:buClr>
                <a:schemeClr val="accent1"/>
              </a:buClr>
              <a:buSzPct val="65000"/>
            </a:pPr>
            <a:endParaRPr lang="en-US" sz="2400" dirty="0"/>
          </a:p>
          <a:p>
            <a:pPr marL="742950" lvl="1" indent="-285750">
              <a:spcBef>
                <a:spcPct val="20000"/>
              </a:spcBef>
              <a:buClr>
                <a:schemeClr val="accent2"/>
              </a:buClr>
              <a:buSzPct val="60000"/>
              <a:buFont typeface="Wingdings" pitchFamily="2" charset="2"/>
              <a:buNone/>
            </a:pPr>
            <a:endParaRPr lang="en-US" sz="2400" dirty="0"/>
          </a:p>
          <a:p>
            <a:pPr marL="342900" indent="-342900">
              <a:spcBef>
                <a:spcPct val="20000"/>
              </a:spcBef>
              <a:buClr>
                <a:schemeClr val="accent1"/>
              </a:buClr>
              <a:buSzPct val="65000"/>
              <a:buFont typeface="Wingdings" pitchFamily="2" charset="2"/>
              <a:buChar char="n"/>
            </a:pPr>
            <a:endParaRPr lang="sr-Latn-CS" sz="2400" dirty="0"/>
          </a:p>
          <a:p>
            <a:pPr marL="342900" indent="-342900">
              <a:spcBef>
                <a:spcPct val="20000"/>
              </a:spcBef>
              <a:buClr>
                <a:schemeClr val="accent1"/>
              </a:buClr>
              <a:buSzPct val="65000"/>
              <a:buFont typeface="Wingdings" pitchFamily="2" charset="2"/>
              <a:buChar char="n"/>
            </a:pPr>
            <a:endParaRPr lang="en-US" sz="2100" dirty="0"/>
          </a:p>
        </p:txBody>
      </p:sp>
      <p:sp>
        <p:nvSpPr>
          <p:cNvPr id="65540" name="Rectangle 5"/>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ASM</a:t>
            </a:r>
            <a:endParaRPr lang="en-US" sz="4000" b="1" dirty="0">
              <a:solidFill>
                <a:schemeClr val="tx2"/>
              </a:solidFill>
              <a:latin typeface="Calibri"/>
              <a:ea typeface="+mj-ea"/>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3</a:t>
            </a:fld>
            <a:endParaRPr lang="en-US" altLang="en-US" sz="1000" dirty="0">
              <a:solidFill>
                <a:schemeClr val="bg2"/>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ChangeArrowheads="1"/>
          </p:cNvSpPr>
          <p:nvPr/>
        </p:nvSpPr>
        <p:spPr bwMode="auto">
          <a:xfrm>
            <a:off x="457199" y="1600200"/>
            <a:ext cx="8385717" cy="4700239"/>
          </a:xfrm>
          <a:prstGeom prst="rect">
            <a:avLst/>
          </a:prstGeom>
          <a:noFill/>
          <a:ln w="9525">
            <a:noFill/>
            <a:miter lim="800000"/>
            <a:headEnd/>
            <a:tailEnd/>
          </a:ln>
        </p:spPr>
        <p:txBody>
          <a:bodyPr/>
          <a:lstStyle/>
          <a:p>
            <a:pPr marL="342900" lvl="1" indent="-342900">
              <a:spcBef>
                <a:spcPct val="20000"/>
              </a:spcBef>
              <a:buClr>
                <a:schemeClr val="accent1"/>
              </a:buClr>
              <a:buSzPct val="65000"/>
              <a:buFont typeface="Wingdings" pitchFamily="2" charset="2"/>
              <a:buChar char="n"/>
            </a:pPr>
            <a:r>
              <a:rPr lang="sr-Latn-RS" sz="2400" b="1" dirty="0"/>
              <a:t>Airspace c</a:t>
            </a:r>
            <a:r>
              <a:rPr lang="en-US" sz="2400" b="1" dirty="0"/>
              <a:t>lass </a:t>
            </a:r>
            <a:r>
              <a:rPr lang="en-US" sz="2400" dirty="0"/>
              <a:t>is a term that is subject to specific rules, restrictions and requirements when communicating between an aircraft and the </a:t>
            </a:r>
            <a:r>
              <a:rPr lang="sr-Latn-RS" sz="2400" dirty="0"/>
              <a:t>ATC</a:t>
            </a:r>
            <a:r>
              <a:rPr lang="en-US" sz="2400" dirty="0"/>
              <a:t>, and refers to the separation of aircraft, the granting of approvals, instructions, information, and flight advice</a:t>
            </a:r>
            <a:r>
              <a:rPr lang="sr-Latn-RS" sz="2400" dirty="0"/>
              <a:t>.</a:t>
            </a:r>
          </a:p>
          <a:p>
            <a:pPr marL="342900" lvl="1" indent="-342900">
              <a:spcBef>
                <a:spcPct val="20000"/>
              </a:spcBef>
              <a:buClr>
                <a:schemeClr val="accent1"/>
              </a:buClr>
              <a:buSzPct val="65000"/>
              <a:buFont typeface="Wingdings" pitchFamily="2" charset="2"/>
              <a:buChar char="n"/>
            </a:pPr>
            <a:r>
              <a:rPr lang="en-US" sz="2400" dirty="0"/>
              <a:t>The purpose of the classification is to provide accurate information on the number and type of aviation services which pilots can expect within a given airspace; under what conditions they can use that airspace; as well as the obligations of those services to pilots, and vice versa.</a:t>
            </a:r>
            <a:endParaRPr lang="sr-Latn-RS" sz="2400" dirty="0"/>
          </a:p>
          <a:p>
            <a:pPr marL="342900" lvl="1" indent="-342900">
              <a:spcBef>
                <a:spcPct val="20000"/>
              </a:spcBef>
              <a:buClr>
                <a:schemeClr val="accent1"/>
              </a:buClr>
              <a:buSzPct val="65000"/>
              <a:buFont typeface="Wingdings" pitchFamily="2" charset="2"/>
              <a:buChar char="n"/>
            </a:pPr>
            <a:r>
              <a:rPr lang="sr-Latn-RS" sz="2400" b="1" dirty="0"/>
              <a:t>Classes A, B, C, D and E – controlled airspace</a:t>
            </a:r>
          </a:p>
          <a:p>
            <a:pPr marL="342900" lvl="1" indent="-342900">
              <a:spcBef>
                <a:spcPct val="20000"/>
              </a:spcBef>
              <a:buClr>
                <a:schemeClr val="accent1"/>
              </a:buClr>
              <a:buSzPct val="65000"/>
              <a:buFont typeface="Wingdings" pitchFamily="2" charset="2"/>
              <a:buChar char="n"/>
            </a:pPr>
            <a:r>
              <a:rPr lang="sr-Latn-RS" sz="2400" b="1" dirty="0"/>
              <a:t>Classes F and G – uncontrolled airspace</a:t>
            </a:r>
          </a:p>
        </p:txBody>
      </p:sp>
      <p:sp>
        <p:nvSpPr>
          <p:cNvPr id="6656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sr-Latn-RS" sz="4000" b="1" dirty="0">
                <a:solidFill>
                  <a:schemeClr val="tx2"/>
                </a:solidFill>
                <a:cs typeface="Calibri"/>
              </a:rPr>
              <a:t>Airspace classes (1)</a:t>
            </a:r>
            <a:endParaRPr lang="en-US" sz="4000" b="1" dirty="0">
              <a:solidFill>
                <a:schemeClr val="tx2"/>
              </a:solidFill>
              <a:cs typeface="Calibri"/>
            </a:endParaRPr>
          </a:p>
        </p:txBody>
      </p:sp>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30</a:t>
            </a:fld>
            <a:endParaRPr lang="en-US" altLang="en-US" sz="1000" dirty="0">
              <a:solidFill>
                <a:schemeClr val="bg2"/>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sr-Latn-RS" sz="4000" b="1" dirty="0">
                <a:solidFill>
                  <a:schemeClr val="tx2"/>
                </a:solidFill>
                <a:cs typeface="Calibri"/>
              </a:rPr>
              <a:t>Airspace classes (2)</a:t>
            </a:r>
            <a:endParaRPr lang="en-US" sz="4000" b="1" dirty="0">
              <a:solidFill>
                <a:schemeClr val="tx2"/>
              </a:solidFill>
              <a:cs typeface="Calibri"/>
            </a:endParaRPr>
          </a:p>
        </p:txBody>
      </p:sp>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31</a:t>
            </a:fld>
            <a:endParaRPr lang="en-US" altLang="en-US" sz="1000" dirty="0">
              <a:solidFill>
                <a:schemeClr val="bg2"/>
              </a:solidFill>
            </a:endParaRPr>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098" name="Object 2"/>
          <p:cNvGraphicFramePr>
            <a:graphicFrameLocks noChangeAspect="1"/>
          </p:cNvGraphicFramePr>
          <p:nvPr/>
        </p:nvGraphicFramePr>
        <p:xfrm>
          <a:off x="1198563" y="1181100"/>
          <a:ext cx="6897687" cy="5232400"/>
        </p:xfrm>
        <a:graphic>
          <a:graphicData uri="http://schemas.openxmlformats.org/presentationml/2006/ole">
            <p:oleObj spid="_x0000_s4098" name="Picture" r:id="rId3" imgW="2411854" imgH="1826268" progId="Word.Picture.8">
              <p:embed/>
            </p:oleObj>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sr-Latn-RS" sz="4000" b="1" dirty="0">
                <a:solidFill>
                  <a:schemeClr val="tx2"/>
                </a:solidFill>
                <a:cs typeface="Calibri"/>
              </a:rPr>
              <a:t>Airspace classes (3)</a:t>
            </a:r>
            <a:endParaRPr lang="en-US" sz="4000" b="1" dirty="0">
              <a:solidFill>
                <a:schemeClr val="tx2"/>
              </a:solidFill>
              <a:cs typeface="Calibri"/>
            </a:endParaRPr>
          </a:p>
        </p:txBody>
      </p:sp>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32</a:t>
            </a:fld>
            <a:endParaRPr lang="en-US" altLang="en-US" sz="1000" dirty="0">
              <a:solidFill>
                <a:schemeClr val="bg2"/>
              </a:solidFill>
            </a:endParaRPr>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8" name="Picture 2"/>
          <p:cNvPicPr>
            <a:picLocks noChangeAspect="1" noChangeArrowheads="1"/>
          </p:cNvPicPr>
          <p:nvPr/>
        </p:nvPicPr>
        <p:blipFill>
          <a:blip r:embed="rId2"/>
          <a:srcRect l="18079" t="6667" r="21657" b="60001"/>
          <a:stretch>
            <a:fillRect/>
          </a:stretch>
        </p:blipFill>
        <p:spPr bwMode="auto">
          <a:xfrm>
            <a:off x="1103581" y="1179782"/>
            <a:ext cx="6842234" cy="5131676"/>
          </a:xfrm>
          <a:prstGeom prst="rect">
            <a:avLst/>
          </a:prstGeom>
          <a:noFill/>
          <a:ln w="9525">
            <a:solidFill>
              <a:schemeClr val="bg2">
                <a:lumMod val="50000"/>
              </a:schemeClr>
            </a:solid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2"/>
          <p:cNvSpPr>
            <a:spLocks noGrp="1" noChangeArrowheads="1"/>
          </p:cNvSpPr>
          <p:nvPr>
            <p:ph type="ctrTitle"/>
          </p:nvPr>
        </p:nvSpPr>
        <p:spPr>
          <a:xfrm>
            <a:off x="1080489" y="1535918"/>
            <a:ext cx="6311900" cy="1143000"/>
          </a:xfrm>
        </p:spPr>
        <p:txBody>
          <a:bodyPr>
            <a:normAutofit fontScale="90000"/>
          </a:bodyPr>
          <a:lstStyle/>
          <a:p>
            <a:r>
              <a:rPr lang="en-GB" sz="4900" dirty="0"/>
              <a:t>Airspace classes</a:t>
            </a:r>
            <a:br>
              <a:rPr lang="en-GB" sz="4900" dirty="0"/>
            </a:br>
            <a:r>
              <a:rPr lang="en-GB" sz="4900" dirty="0"/>
              <a:t>Aircraft vertical position</a:t>
            </a:r>
            <a:br>
              <a:rPr lang="en-GB" sz="4900" dirty="0"/>
            </a:br>
            <a:r>
              <a:rPr lang="en-GB" sz="4900" dirty="0"/>
              <a:t>Aircraft separation</a:t>
            </a:r>
            <a:br>
              <a:rPr lang="en-GB" sz="4900" dirty="0"/>
            </a:br>
            <a:r>
              <a:rPr lang="en-GB" sz="4900" dirty="0"/>
              <a:t>Flight conditions and rules</a:t>
            </a:r>
            <a:r>
              <a:rPr lang="sr-Latn-RS" sz="4900" b="1" dirty="0"/>
              <a:t/>
            </a:r>
            <a:br>
              <a:rPr lang="sr-Latn-RS" sz="4900" b="1" dirty="0"/>
            </a:br>
            <a:r>
              <a:rPr lang="sr-Latn-RS" sz="4600" dirty="0"/>
              <a:t/>
            </a:r>
            <a:br>
              <a:rPr lang="sr-Latn-RS" sz="4600" dirty="0"/>
            </a:br>
            <a:endParaRPr lang="en-GB" sz="4600" b="1" dirty="0"/>
          </a:p>
        </p:txBody>
      </p:sp>
      <p:sp>
        <p:nvSpPr>
          <p:cNvPr id="5" name="Slide Number Placeholder 4"/>
          <p:cNvSpPr txBox="1">
            <a:spLocks/>
          </p:cNvSpPr>
          <p:nvPr/>
        </p:nvSpPr>
        <p:spPr>
          <a:xfrm>
            <a:off x="6512256" y="655640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028"/>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Aircraft Vertical Position (1)</a:t>
            </a:r>
            <a:endParaRPr lang="en-US" sz="4000" b="1" dirty="0">
              <a:solidFill>
                <a:schemeClr val="tx2"/>
              </a:solidFill>
              <a:cs typeface="Calibri"/>
            </a:endParaRPr>
          </a:p>
        </p:txBody>
      </p:sp>
      <p:sp>
        <p:nvSpPr>
          <p:cNvPr id="6149" name="Rectangle 1031"/>
          <p:cNvSpPr>
            <a:spLocks noChangeArrowheads="1"/>
          </p:cNvSpPr>
          <p:nvPr/>
        </p:nvSpPr>
        <p:spPr bwMode="auto">
          <a:xfrm>
            <a:off x="0" y="2147888"/>
            <a:ext cx="9144000" cy="0"/>
          </a:xfrm>
          <a:prstGeom prst="rect">
            <a:avLst/>
          </a:prstGeom>
          <a:noFill/>
          <a:ln w="9525">
            <a:noFill/>
            <a:miter lim="800000"/>
            <a:headEnd/>
            <a:tailEnd/>
          </a:ln>
        </p:spPr>
        <p:txBody>
          <a:bodyPr wrap="none" anchor="ctr">
            <a:spAutoFit/>
          </a:bodyPr>
          <a:lstStyle/>
          <a:p>
            <a:endParaRPr lang="en-US"/>
          </a:p>
        </p:txBody>
      </p:sp>
      <p:sp>
        <p:nvSpPr>
          <p:cNvPr id="6"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34</a:t>
            </a:fld>
            <a:endParaRPr lang="en-US" altLang="en-US" sz="1000" dirty="0">
              <a:solidFill>
                <a:schemeClr val="bg2"/>
              </a:solidFill>
            </a:endParaRPr>
          </a:p>
        </p:txBody>
      </p:sp>
      <p:pic>
        <p:nvPicPr>
          <p:cNvPr id="2052" name="Picture 4"/>
          <p:cNvPicPr>
            <a:picLocks noChangeAspect="1" noChangeArrowheads="1"/>
          </p:cNvPicPr>
          <p:nvPr/>
        </p:nvPicPr>
        <p:blipFill>
          <a:blip r:embed="rId2"/>
          <a:srcRect/>
          <a:stretch>
            <a:fillRect/>
          </a:stretch>
        </p:blipFill>
        <p:spPr bwMode="auto">
          <a:xfrm>
            <a:off x="513978" y="1431085"/>
            <a:ext cx="7920000" cy="4734708"/>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p:cNvSpPr>
            <a:spLocks noGrp="1" noChangeArrowheads="1"/>
          </p:cNvSpPr>
          <p:nvPr>
            <p:ph type="body" idx="1"/>
          </p:nvPr>
        </p:nvSpPr>
        <p:spPr>
          <a:xfrm>
            <a:off x="533400" y="1371600"/>
            <a:ext cx="8142288" cy="4505325"/>
          </a:xfrm>
        </p:spPr>
        <p:txBody>
          <a:bodyPr/>
          <a:lstStyle/>
          <a:p>
            <a:pPr eaLnBrk="1" hangingPunct="1"/>
            <a:r>
              <a:rPr lang="en-US" sz="2400" b="1" dirty="0">
                <a:solidFill>
                  <a:srgbClr val="FF3300"/>
                </a:solidFill>
              </a:rPr>
              <a:t>E – elevation: </a:t>
            </a:r>
            <a:r>
              <a:rPr lang="en-US" sz="2400" dirty="0"/>
              <a:t>vertical distance between a point on the ground relative to the Mean Sea Level (MSL)</a:t>
            </a:r>
            <a:r>
              <a:rPr lang="sr-Latn-RS" sz="2400" dirty="0"/>
              <a:t> (QNH)</a:t>
            </a:r>
            <a:r>
              <a:rPr lang="en-US" sz="2400" dirty="0"/>
              <a:t>;</a:t>
            </a:r>
          </a:p>
          <a:p>
            <a:r>
              <a:rPr lang="en-US" sz="2400" b="1" dirty="0">
                <a:solidFill>
                  <a:srgbClr val="FF3300"/>
                </a:solidFill>
              </a:rPr>
              <a:t>H – height: </a:t>
            </a:r>
            <a:r>
              <a:rPr lang="en-US" sz="2400" dirty="0"/>
              <a:t>vertical distance between a point or level in the air relative to referent plane on the ground (</a:t>
            </a:r>
            <a:r>
              <a:rPr lang="en-US" sz="2400" dirty="0" err="1"/>
              <a:t>eg.</a:t>
            </a:r>
            <a:r>
              <a:rPr lang="en-US" sz="2400" dirty="0"/>
              <a:t> runway)</a:t>
            </a:r>
            <a:r>
              <a:rPr lang="sr-Latn-RS" sz="2400" dirty="0"/>
              <a:t> (QFE)</a:t>
            </a:r>
            <a:r>
              <a:rPr lang="en-US" sz="2400" dirty="0"/>
              <a:t>;</a:t>
            </a:r>
            <a:r>
              <a:rPr lang="en-US" sz="2400" b="1" dirty="0"/>
              <a:t>    </a:t>
            </a:r>
            <a:endParaRPr lang="en-US" sz="2400" b="1" dirty="0">
              <a:solidFill>
                <a:srgbClr val="FF3300"/>
              </a:solidFill>
            </a:endParaRPr>
          </a:p>
          <a:p>
            <a:r>
              <a:rPr lang="en-US" sz="2400" b="1" dirty="0">
                <a:solidFill>
                  <a:srgbClr val="FF3300"/>
                </a:solidFill>
              </a:rPr>
              <a:t>A – altitude: </a:t>
            </a:r>
            <a:r>
              <a:rPr lang="en-US" sz="2400" dirty="0"/>
              <a:t>vertical distance between a point or level in the air relative to the Mean Sea Level (MSL)</a:t>
            </a:r>
            <a:r>
              <a:rPr lang="sr-Latn-RS" sz="2400" dirty="0"/>
              <a:t> (QNH)</a:t>
            </a:r>
            <a:r>
              <a:rPr lang="en-US" sz="2400" dirty="0"/>
              <a:t>;</a:t>
            </a:r>
            <a:endParaRPr lang="en-US" sz="2400" b="1" dirty="0">
              <a:solidFill>
                <a:srgbClr val="FF3300"/>
              </a:solidFill>
            </a:endParaRPr>
          </a:p>
          <a:p>
            <a:r>
              <a:rPr lang="en-US" sz="2400" b="1" dirty="0">
                <a:solidFill>
                  <a:srgbClr val="FF3300"/>
                </a:solidFill>
              </a:rPr>
              <a:t>FL - flight level: </a:t>
            </a:r>
            <a:r>
              <a:rPr lang="en-US" sz="2400" dirty="0"/>
              <a:t>surface of constant atmospheric pressure relative to the referent base for measuring pressure </a:t>
            </a:r>
            <a:r>
              <a:rPr lang="sr-Latn-RS" sz="2800" dirty="0"/>
              <a:t>QNE </a:t>
            </a:r>
            <a:r>
              <a:rPr lang="en-US" sz="2800" dirty="0"/>
              <a:t>of 1013</a:t>
            </a:r>
            <a:r>
              <a:rPr lang="sr-Latn-CS" sz="2800" dirty="0"/>
              <a:t>.</a:t>
            </a:r>
            <a:r>
              <a:rPr lang="en-US" sz="2800" dirty="0"/>
              <a:t>2</a:t>
            </a:r>
            <a:r>
              <a:rPr lang="sr-Latn-CS" sz="2800" dirty="0"/>
              <a:t>5</a:t>
            </a:r>
            <a:r>
              <a:rPr lang="en-US" sz="2800" dirty="0"/>
              <a:t> </a:t>
            </a:r>
            <a:r>
              <a:rPr lang="sr-Latn-CS" sz="2800" dirty="0"/>
              <a:t>hPa (</a:t>
            </a:r>
            <a:r>
              <a:rPr lang="en-US" sz="2800" dirty="0" err="1"/>
              <a:t>mb</a:t>
            </a:r>
            <a:r>
              <a:rPr lang="sr-Latn-CS" sz="2800" dirty="0"/>
              <a:t>ar)</a:t>
            </a:r>
            <a:r>
              <a:rPr lang="en-US" sz="2800" dirty="0"/>
              <a:t>.</a:t>
            </a:r>
          </a:p>
        </p:txBody>
      </p:sp>
      <p:sp>
        <p:nvSpPr>
          <p:cNvPr id="87044"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Aircraft Vertical Position (2)</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35</a:t>
            </a:fld>
            <a:endParaRPr lang="en-US" altLang="en-US" sz="1000" dirty="0">
              <a:solidFill>
                <a:schemeClr val="bg2"/>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2"/>
          <p:cNvSpPr>
            <a:spLocks noGrp="1" noChangeArrowheads="1"/>
          </p:cNvSpPr>
          <p:nvPr>
            <p:ph type="body" idx="1"/>
          </p:nvPr>
        </p:nvSpPr>
        <p:spPr>
          <a:xfrm>
            <a:off x="533400" y="1371600"/>
            <a:ext cx="4686300" cy="4505325"/>
          </a:xfrm>
        </p:spPr>
        <p:txBody>
          <a:bodyPr/>
          <a:lstStyle/>
          <a:p>
            <a:pPr eaLnBrk="1" hangingPunct="1"/>
            <a:r>
              <a:rPr lang="en-US" sz="2400" dirty="0"/>
              <a:t>Used for vertical separation of aircraft:</a:t>
            </a:r>
          </a:p>
          <a:p>
            <a:pPr eaLnBrk="1" hangingPunct="1"/>
            <a:endParaRPr lang="en-US" sz="1000" dirty="0"/>
          </a:p>
          <a:p>
            <a:pPr marL="720725" lvl="1" indent="-376238" eaLnBrk="1" hangingPunct="1"/>
            <a:r>
              <a:rPr lang="en-US" sz="2000" i="1" dirty="0"/>
              <a:t>M</a:t>
            </a:r>
            <a:r>
              <a:rPr lang="sr-Latn-RS" sz="2000" i="1" dirty="0"/>
              <a:t>agnetic tracks</a:t>
            </a:r>
            <a:r>
              <a:rPr lang="en-US" sz="2000" i="1" dirty="0"/>
              <a:t> between 0 - 179</a:t>
            </a:r>
            <a:r>
              <a:rPr lang="en-US" sz="2000" i="1" baseline="30000" dirty="0"/>
              <a:t>0</a:t>
            </a:r>
            <a:r>
              <a:rPr lang="en-US" sz="2000" i="1" dirty="0"/>
              <a:t> use </a:t>
            </a:r>
            <a:r>
              <a:rPr lang="en-US" sz="2000" b="1" i="1" dirty="0"/>
              <a:t>ODD flight levels</a:t>
            </a:r>
            <a:r>
              <a:rPr lang="en-US" sz="2000" b="1" dirty="0"/>
              <a:t> </a:t>
            </a:r>
            <a:r>
              <a:rPr lang="en-US" sz="2000" dirty="0"/>
              <a:t>(30, 50, 70, 90, 110, 130, 150, 170, 190, 210, 230, 250, 270, 290, </a:t>
            </a:r>
            <a:r>
              <a:rPr lang="sr-Latn-RS" sz="2000" dirty="0"/>
              <a:t>... 41</a:t>
            </a:r>
            <a:r>
              <a:rPr lang="en-US" sz="2000" dirty="0"/>
              <a:t>0, </a:t>
            </a:r>
            <a:r>
              <a:rPr lang="sr-Latn-RS" sz="2000" dirty="0"/>
              <a:t>45</a:t>
            </a:r>
            <a:r>
              <a:rPr lang="en-US" sz="2000" dirty="0"/>
              <a:t>0, 4</a:t>
            </a:r>
            <a:r>
              <a:rPr lang="sr-Latn-RS" sz="2000" dirty="0"/>
              <a:t>9</a:t>
            </a:r>
            <a:r>
              <a:rPr lang="en-US" sz="2000" dirty="0"/>
              <a:t>0…),</a:t>
            </a:r>
          </a:p>
          <a:p>
            <a:pPr marL="720725" lvl="1" indent="-376238" eaLnBrk="1" hangingPunct="1"/>
            <a:endParaRPr lang="en-US" sz="1000" dirty="0"/>
          </a:p>
          <a:p>
            <a:pPr marL="720725" lvl="1" indent="-376238"/>
            <a:r>
              <a:rPr lang="en-US" sz="2000" i="1" dirty="0"/>
              <a:t>M</a:t>
            </a:r>
            <a:r>
              <a:rPr lang="sr-Latn-RS" sz="2000" i="1" dirty="0"/>
              <a:t>agnetic tracks</a:t>
            </a:r>
            <a:r>
              <a:rPr lang="en-US" sz="2000" i="1" dirty="0"/>
              <a:t> between 180</a:t>
            </a:r>
            <a:r>
              <a:rPr lang="en-US" sz="2000" i="1" baseline="30000" dirty="0"/>
              <a:t>0</a:t>
            </a:r>
            <a:r>
              <a:rPr lang="en-US" sz="2000" i="1" dirty="0"/>
              <a:t> -  359</a:t>
            </a:r>
            <a:r>
              <a:rPr lang="en-US" sz="2000" i="1" baseline="30000" dirty="0"/>
              <a:t>0</a:t>
            </a:r>
            <a:r>
              <a:rPr lang="en-US" sz="2000" i="1" dirty="0"/>
              <a:t> use </a:t>
            </a:r>
            <a:r>
              <a:rPr lang="en-US" sz="2000" b="1" i="1" dirty="0"/>
              <a:t>EVEN flight levels</a:t>
            </a:r>
            <a:r>
              <a:rPr lang="en-US" sz="2000" b="1" dirty="0"/>
              <a:t> </a:t>
            </a:r>
            <a:r>
              <a:rPr lang="en-US" sz="2000" dirty="0"/>
              <a:t>(40, 60, 80, 100, 120, 140, 160, 180, 200, 220, 240, 260, 280, </a:t>
            </a:r>
            <a:r>
              <a:rPr lang="sr-Latn-RS" sz="2000" dirty="0"/>
              <a:t>...</a:t>
            </a:r>
            <a:r>
              <a:rPr lang="en-US" sz="2000" dirty="0"/>
              <a:t> </a:t>
            </a:r>
            <a:r>
              <a:rPr lang="sr-Latn-RS" sz="2000" dirty="0"/>
              <a:t>40</a:t>
            </a:r>
            <a:r>
              <a:rPr lang="en-US" sz="2000" dirty="0"/>
              <a:t>0, </a:t>
            </a:r>
            <a:r>
              <a:rPr lang="sr-Latn-RS" sz="2000" dirty="0"/>
              <a:t>43</a:t>
            </a:r>
            <a:r>
              <a:rPr lang="en-US" sz="2000" dirty="0"/>
              <a:t>0, 4</a:t>
            </a:r>
            <a:r>
              <a:rPr lang="sr-Latn-RS" sz="2000" dirty="0"/>
              <a:t>7</a:t>
            </a:r>
            <a:r>
              <a:rPr lang="en-US" sz="2000" dirty="0"/>
              <a:t>0…),</a:t>
            </a:r>
          </a:p>
        </p:txBody>
      </p:sp>
      <p:sp>
        <p:nvSpPr>
          <p:cNvPr id="88068"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Semicircular </a:t>
            </a:r>
            <a:r>
              <a:rPr lang="sr-Latn-RS" sz="4000" b="1" dirty="0">
                <a:solidFill>
                  <a:schemeClr val="tx2"/>
                </a:solidFill>
                <a:cs typeface="Calibri"/>
              </a:rPr>
              <a:t>FL </a:t>
            </a:r>
            <a:r>
              <a:rPr lang="en-GB" sz="4000" b="1" dirty="0">
                <a:solidFill>
                  <a:schemeClr val="tx2"/>
                </a:solidFill>
                <a:cs typeface="Calibri"/>
              </a:rPr>
              <a:t>system</a:t>
            </a:r>
            <a:endParaRPr lang="en-US" sz="4000" b="1" dirty="0">
              <a:solidFill>
                <a:schemeClr val="tx2"/>
              </a:solidFill>
              <a:cs typeface="Calibri"/>
            </a:endParaRPr>
          </a:p>
        </p:txBody>
      </p:sp>
      <p:sp>
        <p:nvSpPr>
          <p:cNvPr id="1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36</a:t>
            </a:fld>
            <a:endParaRPr lang="en-US" altLang="en-US" sz="1000" dirty="0">
              <a:solidFill>
                <a:schemeClr val="bg2"/>
              </a:solidFill>
            </a:endParaRPr>
          </a:p>
        </p:txBody>
      </p:sp>
      <p:pic>
        <p:nvPicPr>
          <p:cNvPr id="16" name="Picture 6" descr="Related image"/>
          <p:cNvPicPr>
            <a:picLocks noChangeAspect="1" noChangeArrowheads="1"/>
          </p:cNvPicPr>
          <p:nvPr/>
        </p:nvPicPr>
        <p:blipFill>
          <a:blip r:embed="rId2"/>
          <a:srcRect t="18846"/>
          <a:stretch>
            <a:fillRect/>
          </a:stretch>
        </p:blipFill>
        <p:spPr bwMode="auto">
          <a:xfrm>
            <a:off x="5237282" y="2375338"/>
            <a:ext cx="3727331" cy="3005959"/>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Vertical Separation</a:t>
            </a:r>
            <a:r>
              <a:rPr lang="sr-Latn-RS" sz="4000" b="1" dirty="0">
                <a:solidFill>
                  <a:schemeClr val="tx2"/>
                </a:solidFill>
                <a:cs typeface="Calibri"/>
              </a:rPr>
              <a:t> (1)</a:t>
            </a:r>
            <a:endParaRPr lang="en-US" sz="4000" b="1" dirty="0">
              <a:solidFill>
                <a:schemeClr val="tx2"/>
              </a:solidFill>
              <a:cs typeface="Calibri"/>
            </a:endParaRPr>
          </a:p>
        </p:txBody>
      </p:sp>
      <p:sp>
        <p:nvSpPr>
          <p:cNvPr id="7173" name="Rectangle 16"/>
          <p:cNvSpPr>
            <a:spLocks noChangeArrowheads="1"/>
          </p:cNvSpPr>
          <p:nvPr/>
        </p:nvSpPr>
        <p:spPr bwMode="auto">
          <a:xfrm>
            <a:off x="0" y="2219325"/>
            <a:ext cx="9144000" cy="0"/>
          </a:xfrm>
          <a:prstGeom prst="rect">
            <a:avLst/>
          </a:prstGeom>
          <a:noFill/>
          <a:ln w="9525">
            <a:noFill/>
            <a:miter lim="800000"/>
            <a:headEnd/>
            <a:tailEnd/>
          </a:ln>
        </p:spPr>
        <p:txBody>
          <a:bodyPr wrap="none" anchor="ctr">
            <a:spAutoFit/>
          </a:bodyPr>
          <a:lstStyle/>
          <a:p>
            <a:endParaRPr lang="en-US"/>
          </a:p>
        </p:txBody>
      </p:sp>
      <p:sp>
        <p:nvSpPr>
          <p:cNvPr id="6"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37</a:t>
            </a:fld>
            <a:endParaRPr lang="en-US" altLang="en-US" sz="1000" dirty="0">
              <a:solidFill>
                <a:schemeClr val="bg2"/>
              </a:solidFill>
            </a:endParaRPr>
          </a:p>
        </p:txBody>
      </p:sp>
      <p:pic>
        <p:nvPicPr>
          <p:cNvPr id="3074" name="Picture 2"/>
          <p:cNvPicPr>
            <a:picLocks noChangeAspect="1" noChangeArrowheads="1"/>
          </p:cNvPicPr>
          <p:nvPr/>
        </p:nvPicPr>
        <p:blipFill>
          <a:blip r:embed="rId2"/>
          <a:srcRect/>
          <a:stretch>
            <a:fillRect/>
          </a:stretch>
        </p:blipFill>
        <p:spPr bwMode="auto">
          <a:xfrm>
            <a:off x="847725" y="1286434"/>
            <a:ext cx="7448550" cy="4876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Vertical Separation</a:t>
            </a:r>
            <a:r>
              <a:rPr lang="sr-Latn-RS" sz="4000" b="1" dirty="0">
                <a:solidFill>
                  <a:schemeClr val="tx2"/>
                </a:solidFill>
                <a:cs typeface="Calibri"/>
              </a:rPr>
              <a:t> (2)</a:t>
            </a:r>
            <a:endParaRPr lang="en-US" sz="4000" b="1" dirty="0">
              <a:solidFill>
                <a:schemeClr val="tx2"/>
              </a:solidFill>
              <a:cs typeface="Calibri"/>
            </a:endParaRPr>
          </a:p>
        </p:txBody>
      </p:sp>
      <p:sp>
        <p:nvSpPr>
          <p:cNvPr id="7173" name="Rectangle 16"/>
          <p:cNvSpPr>
            <a:spLocks noChangeArrowheads="1"/>
          </p:cNvSpPr>
          <p:nvPr/>
        </p:nvSpPr>
        <p:spPr bwMode="auto">
          <a:xfrm>
            <a:off x="0" y="2219325"/>
            <a:ext cx="9144000" cy="0"/>
          </a:xfrm>
          <a:prstGeom prst="rect">
            <a:avLst/>
          </a:prstGeom>
          <a:noFill/>
          <a:ln w="9525">
            <a:noFill/>
            <a:miter lim="800000"/>
            <a:headEnd/>
            <a:tailEnd/>
          </a:ln>
        </p:spPr>
        <p:txBody>
          <a:bodyPr wrap="none" anchor="ctr">
            <a:spAutoFit/>
          </a:bodyPr>
          <a:lstStyle/>
          <a:p>
            <a:endParaRPr lang="en-US"/>
          </a:p>
        </p:txBody>
      </p:sp>
      <p:sp>
        <p:nvSpPr>
          <p:cNvPr id="6"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38</a:t>
            </a:fld>
            <a:endParaRPr lang="en-US" altLang="en-US" sz="1000" dirty="0">
              <a:solidFill>
                <a:schemeClr val="bg2"/>
              </a:solidFill>
            </a:endParaRPr>
          </a:p>
        </p:txBody>
      </p:sp>
      <p:pic>
        <p:nvPicPr>
          <p:cNvPr id="7" name="Picture 2" descr="Image result for rvsm airspace map"/>
          <p:cNvPicPr>
            <a:picLocks noChangeAspect="1" noChangeArrowheads="1"/>
          </p:cNvPicPr>
          <p:nvPr/>
        </p:nvPicPr>
        <p:blipFill>
          <a:blip r:embed="rId2"/>
          <a:srcRect/>
          <a:stretch>
            <a:fillRect/>
          </a:stretch>
        </p:blipFill>
        <p:spPr bwMode="auto">
          <a:xfrm>
            <a:off x="0" y="1412875"/>
            <a:ext cx="9144000" cy="4019550"/>
          </a:xfrm>
          <a:prstGeom prst="rect">
            <a:avLst/>
          </a:prstGeom>
          <a:noFill/>
        </p:spPr>
      </p:pic>
      <p:sp>
        <p:nvSpPr>
          <p:cNvPr id="9" name="TextBox 8"/>
          <p:cNvSpPr txBox="1"/>
          <p:nvPr/>
        </p:nvSpPr>
        <p:spPr>
          <a:xfrm>
            <a:off x="1177158" y="5617091"/>
            <a:ext cx="6589986" cy="369332"/>
          </a:xfrm>
          <a:prstGeom prst="rect">
            <a:avLst/>
          </a:prstGeom>
          <a:noFill/>
        </p:spPr>
        <p:txBody>
          <a:bodyPr wrap="square" rtlCol="0">
            <a:spAutoFit/>
          </a:bodyPr>
          <a:lstStyle/>
          <a:p>
            <a:pPr algn="ctr"/>
            <a:r>
              <a:rPr lang="sr-Latn-RS" dirty="0"/>
              <a:t>RVSM – Reduced Vertical Separation Minima</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8"/>
          <p:cNvSpPr>
            <a:spLocks noChangeArrowheads="1"/>
          </p:cNvSpPr>
          <p:nvPr/>
        </p:nvSpPr>
        <p:spPr bwMode="auto">
          <a:xfrm>
            <a:off x="533400" y="1371600"/>
            <a:ext cx="8142288" cy="45053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endParaRPr lang="en-US" sz="2400" b="1" dirty="0">
              <a:solidFill>
                <a:srgbClr val="FF3300"/>
              </a:solidFill>
            </a:endParaRPr>
          </a:p>
          <a:p>
            <a:pPr marL="342900" indent="-342900">
              <a:spcBef>
                <a:spcPct val="20000"/>
              </a:spcBef>
              <a:buClr>
                <a:schemeClr val="accent1"/>
              </a:buClr>
              <a:buSzPct val="65000"/>
              <a:buFont typeface="Wingdings" pitchFamily="2" charset="2"/>
              <a:buChar char="n"/>
            </a:pPr>
            <a:endParaRPr lang="en-US" sz="2400" b="1" dirty="0">
              <a:solidFill>
                <a:srgbClr val="FF3300"/>
              </a:solidFill>
            </a:endParaRPr>
          </a:p>
          <a:p>
            <a:pPr marL="342900" indent="-342900">
              <a:spcBef>
                <a:spcPct val="20000"/>
              </a:spcBef>
              <a:buClr>
                <a:schemeClr val="accent1"/>
              </a:buClr>
              <a:buSzPct val="65000"/>
              <a:buFont typeface="Wingdings" pitchFamily="2" charset="2"/>
              <a:buChar char="n"/>
            </a:pPr>
            <a:endParaRPr lang="en-US" sz="2400" b="1" dirty="0">
              <a:solidFill>
                <a:srgbClr val="FF3300"/>
              </a:solidFill>
            </a:endParaRPr>
          </a:p>
          <a:p>
            <a:pPr marL="342900" indent="-342900">
              <a:spcBef>
                <a:spcPct val="20000"/>
              </a:spcBef>
              <a:buClr>
                <a:schemeClr val="accent1"/>
              </a:buClr>
              <a:buSzPct val="65000"/>
              <a:buFont typeface="Wingdings" pitchFamily="2" charset="2"/>
              <a:buChar char="n"/>
            </a:pPr>
            <a:endParaRPr lang="en-US" sz="2400" b="1" dirty="0">
              <a:solidFill>
                <a:srgbClr val="FF3300"/>
              </a:solidFill>
            </a:endParaRPr>
          </a:p>
          <a:p>
            <a:pPr marL="342900" indent="-342900">
              <a:spcBef>
                <a:spcPct val="20000"/>
              </a:spcBef>
              <a:buClr>
                <a:schemeClr val="accent1"/>
              </a:buClr>
              <a:buSzPct val="65000"/>
              <a:buFont typeface="Wingdings" pitchFamily="2" charset="2"/>
              <a:buChar char="n"/>
            </a:pPr>
            <a:endParaRPr lang="en-US" sz="2400" b="1" dirty="0">
              <a:solidFill>
                <a:srgbClr val="FF3300"/>
              </a:solidFill>
            </a:endParaRPr>
          </a:p>
          <a:p>
            <a:pPr marL="342900" indent="-342900">
              <a:spcBef>
                <a:spcPct val="20000"/>
              </a:spcBef>
              <a:buClr>
                <a:schemeClr val="accent1"/>
              </a:buClr>
              <a:buSzPct val="65000"/>
              <a:buFont typeface="Wingdings" pitchFamily="2" charset="2"/>
              <a:buChar char="n"/>
            </a:pPr>
            <a:endParaRPr lang="en-US" sz="2400" b="1" dirty="0">
              <a:solidFill>
                <a:srgbClr val="FF3300"/>
              </a:solidFill>
            </a:endParaRPr>
          </a:p>
          <a:p>
            <a:pPr marL="342900" indent="-342900">
              <a:spcBef>
                <a:spcPct val="20000"/>
              </a:spcBef>
              <a:buClr>
                <a:schemeClr val="accent1"/>
              </a:buClr>
              <a:buSzPct val="65000"/>
              <a:buFont typeface="Wingdings" pitchFamily="2" charset="2"/>
              <a:buChar char="n"/>
            </a:pPr>
            <a:endParaRPr lang="en-US" sz="2400" b="1" dirty="0">
              <a:solidFill>
                <a:srgbClr val="FF3300"/>
              </a:solidFill>
            </a:endParaRPr>
          </a:p>
          <a:p>
            <a:pPr marL="342900" indent="-342900">
              <a:spcBef>
                <a:spcPct val="20000"/>
              </a:spcBef>
              <a:buClr>
                <a:schemeClr val="accent1"/>
              </a:buClr>
              <a:buSzPct val="65000"/>
              <a:buFont typeface="Wingdings" pitchFamily="2" charset="2"/>
              <a:buChar char="n"/>
            </a:pPr>
            <a:endParaRPr lang="en-US" sz="2400" b="1" i="1" dirty="0">
              <a:solidFill>
                <a:srgbClr val="FF3300"/>
              </a:solidFill>
            </a:endParaRPr>
          </a:p>
          <a:p>
            <a:pPr marL="342900" indent="-342900">
              <a:spcBef>
                <a:spcPct val="20000"/>
              </a:spcBef>
              <a:buClr>
                <a:schemeClr val="accent1"/>
              </a:buClr>
              <a:buSzPct val="65000"/>
              <a:buFont typeface="Wingdings" pitchFamily="2" charset="2"/>
              <a:buChar char="n"/>
            </a:pPr>
            <a:r>
              <a:rPr lang="en-US" sz="2400" b="1" i="1" dirty="0" err="1">
                <a:solidFill>
                  <a:srgbClr val="FF3300"/>
                </a:solidFill>
              </a:rPr>
              <a:t>S</a:t>
            </a:r>
            <a:r>
              <a:rPr lang="en-US" sz="2400" b="1" i="1" baseline="-25000" dirty="0" err="1">
                <a:solidFill>
                  <a:srgbClr val="FF3300"/>
                </a:solidFill>
              </a:rPr>
              <a:t>min</a:t>
            </a:r>
            <a:r>
              <a:rPr lang="en-US" sz="2400" b="1" dirty="0">
                <a:solidFill>
                  <a:srgbClr val="FF3300"/>
                </a:solidFill>
              </a:rPr>
              <a:t> – minimum horizontal separation </a:t>
            </a:r>
            <a:r>
              <a:rPr lang="en-US" sz="2400" dirty="0"/>
              <a:t>depends on type of air traffic control system</a:t>
            </a:r>
            <a:r>
              <a:rPr lang="en-US" sz="2800" dirty="0"/>
              <a:t>.</a:t>
            </a:r>
          </a:p>
        </p:txBody>
      </p:sp>
      <p:pic>
        <p:nvPicPr>
          <p:cNvPr id="89092" name="Picture 4"/>
          <p:cNvPicPr>
            <a:picLocks noGrp="1" noChangeAspect="1" noChangeArrowheads="1"/>
          </p:cNvPicPr>
          <p:nvPr>
            <p:ph idx="1"/>
          </p:nvPr>
        </p:nvPicPr>
        <p:blipFill>
          <a:blip r:embed="rId2" cstate="screen">
            <a:extLst>
              <a:ext uri="{28A0092B-C50C-407E-A947-70E740481C1C}">
                <a14:useLocalDpi xmlns:a14="http://schemas.microsoft.com/office/drawing/2010/main" xmlns=""/>
              </a:ext>
            </a:extLst>
          </a:blip>
          <a:srcRect/>
          <a:stretch>
            <a:fillRect/>
          </a:stretch>
        </p:blipFill>
        <p:spPr>
          <a:xfrm>
            <a:off x="755650" y="1700213"/>
            <a:ext cx="6624638" cy="2593975"/>
          </a:xfrm>
          <a:noFill/>
        </p:spPr>
      </p:pic>
      <p:sp>
        <p:nvSpPr>
          <p:cNvPr id="89093" name="Rectangle 7"/>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cs typeface="Calibri"/>
              </a:rPr>
              <a:t>Horizontal Separation</a:t>
            </a:r>
            <a:endParaRPr lang="en-US" sz="4000" b="1" dirty="0">
              <a:solidFill>
                <a:schemeClr val="tx2"/>
              </a:solidFill>
              <a:cs typeface="Calibri"/>
            </a:endParaRPr>
          </a:p>
        </p:txBody>
      </p:sp>
      <p:sp>
        <p:nvSpPr>
          <p:cNvPr id="6"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39</a:t>
            </a:fld>
            <a:endParaRPr lang="en-US" altLang="en-US" sz="1000" dirty="0">
              <a:solidFill>
                <a:schemeClr val="bg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6"/>
          <p:cNvSpPr>
            <a:spLocks noChangeArrowheads="1"/>
          </p:cNvSpPr>
          <p:nvPr/>
        </p:nvSpPr>
        <p:spPr bwMode="auto">
          <a:xfrm>
            <a:off x="457200" y="1600200"/>
            <a:ext cx="822960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dirty="0">
                <a:solidFill>
                  <a:schemeClr val="accent2"/>
                </a:solidFill>
              </a:rPr>
              <a:t>Division in horizontal plane:</a:t>
            </a:r>
            <a:endParaRPr lang="en-US" sz="2400" b="1" dirty="0">
              <a:solidFill>
                <a:schemeClr val="accent2"/>
              </a:solidFill>
            </a:endParaRPr>
          </a:p>
          <a:p>
            <a:pPr marL="742950" lvl="1" indent="-285750">
              <a:spcBef>
                <a:spcPct val="20000"/>
              </a:spcBef>
              <a:buClr>
                <a:schemeClr val="accent2"/>
              </a:buClr>
              <a:buSzPct val="60000"/>
              <a:buFont typeface="Wingdings" pitchFamily="2" charset="2"/>
              <a:buChar char="q"/>
            </a:pPr>
            <a:r>
              <a:rPr lang="en-US" sz="2400" dirty="0"/>
              <a:t>Controlled airspace; </a:t>
            </a:r>
          </a:p>
          <a:p>
            <a:pPr marL="742950" lvl="1" indent="-285750">
              <a:spcBef>
                <a:spcPct val="20000"/>
              </a:spcBef>
              <a:buClr>
                <a:schemeClr val="accent2"/>
              </a:buClr>
              <a:buSzPct val="60000"/>
              <a:buFont typeface="Wingdings" pitchFamily="2" charset="2"/>
              <a:buChar char="q"/>
            </a:pPr>
            <a:r>
              <a:rPr lang="en-US" sz="2400" dirty="0"/>
              <a:t>Uncontrolled airspace; and </a:t>
            </a:r>
          </a:p>
          <a:p>
            <a:pPr marL="742950" lvl="1" indent="-285750">
              <a:spcBef>
                <a:spcPct val="20000"/>
              </a:spcBef>
              <a:buClr>
                <a:schemeClr val="accent2"/>
              </a:buClr>
              <a:buSzPct val="60000"/>
              <a:buFont typeface="Wingdings" pitchFamily="2" charset="2"/>
              <a:buChar char="q"/>
            </a:pPr>
            <a:r>
              <a:rPr lang="en-US" sz="2400" dirty="0"/>
              <a:t>Zones of specially regulated flying.</a:t>
            </a:r>
          </a:p>
          <a:p>
            <a:pPr marL="742950" lvl="1" indent="-285750">
              <a:spcBef>
                <a:spcPct val="20000"/>
              </a:spcBef>
              <a:buClr>
                <a:schemeClr val="accent2"/>
              </a:buClr>
              <a:buSzPct val="60000"/>
              <a:buFont typeface="Wingdings" pitchFamily="2" charset="2"/>
              <a:buNone/>
            </a:pPr>
            <a:endParaRPr lang="en-US" sz="2400" dirty="0"/>
          </a:p>
          <a:p>
            <a:pPr marL="342900" indent="-342900">
              <a:spcBef>
                <a:spcPct val="20000"/>
              </a:spcBef>
              <a:buClr>
                <a:schemeClr val="accent1"/>
              </a:buClr>
              <a:buSzPct val="65000"/>
              <a:buFont typeface="Wingdings" pitchFamily="2" charset="2"/>
              <a:buChar char="n"/>
            </a:pPr>
            <a:endParaRPr lang="sr-Latn-CS" sz="2400" dirty="0"/>
          </a:p>
          <a:p>
            <a:pPr marL="342900" indent="-342900">
              <a:spcBef>
                <a:spcPct val="20000"/>
              </a:spcBef>
              <a:buClr>
                <a:schemeClr val="accent1"/>
              </a:buClr>
              <a:buSzPct val="65000"/>
              <a:buFont typeface="Wingdings" pitchFamily="2" charset="2"/>
              <a:buChar char="n"/>
            </a:pPr>
            <a:endParaRPr lang="en-US" sz="2100" dirty="0"/>
          </a:p>
        </p:txBody>
      </p:sp>
      <p:sp>
        <p:nvSpPr>
          <p:cNvPr id="65540" name="Rectangle 5"/>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(1)</a:t>
            </a:r>
            <a:endParaRPr lang="en-US" sz="4000" b="1" dirty="0">
              <a:solidFill>
                <a:schemeClr val="tx2"/>
              </a:solidFill>
              <a:latin typeface="Calibri"/>
              <a:ea typeface="+mj-ea"/>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a:t>
            </a:fld>
            <a:endParaRPr lang="en-US" altLang="en-US" sz="1000" dirty="0">
              <a:solidFill>
                <a:schemeClr val="bg2"/>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ChangeArrowheads="1"/>
          </p:cNvSpPr>
          <p:nvPr/>
        </p:nvSpPr>
        <p:spPr bwMode="auto">
          <a:xfrm>
            <a:off x="457200" y="1600200"/>
            <a:ext cx="822960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dirty="0">
                <a:solidFill>
                  <a:schemeClr val="accent2"/>
                </a:solidFill>
              </a:rPr>
              <a:t>Flight conditions mean the condition in the atmosphere expressed in terms of visibility and cloudiness:</a:t>
            </a:r>
          </a:p>
          <a:p>
            <a:pPr marL="742950" lvl="1" indent="-285750">
              <a:spcBef>
                <a:spcPct val="20000"/>
              </a:spcBef>
              <a:buClr>
                <a:schemeClr val="accent2"/>
              </a:buClr>
              <a:buSzPct val="60000"/>
              <a:buFont typeface="Wingdings" pitchFamily="2" charset="2"/>
              <a:buChar char="q"/>
            </a:pPr>
            <a:endParaRPr lang="sr-Latn-RS" sz="1000" b="1" dirty="0"/>
          </a:p>
          <a:p>
            <a:pPr marL="742950" lvl="1" indent="-285750">
              <a:spcBef>
                <a:spcPct val="20000"/>
              </a:spcBef>
              <a:buClr>
                <a:schemeClr val="accent2"/>
              </a:buClr>
              <a:buSzPct val="60000"/>
              <a:buFont typeface="Wingdings" pitchFamily="2" charset="2"/>
              <a:buChar char="q"/>
            </a:pPr>
            <a:r>
              <a:rPr lang="en-US" sz="2200" b="1" dirty="0"/>
              <a:t>Visual Meteorological Conditions</a:t>
            </a:r>
            <a:r>
              <a:rPr lang="sr-Latn-RS" sz="2200" b="1" dirty="0"/>
              <a:t> (VMC)</a:t>
            </a:r>
            <a:r>
              <a:rPr lang="sr-Latn-RS" sz="2200" dirty="0"/>
              <a:t> - </a:t>
            </a:r>
            <a:r>
              <a:rPr lang="en-US" sz="2200" dirty="0"/>
              <a:t>flight conditions with external visibility</a:t>
            </a:r>
            <a:r>
              <a:rPr lang="sr-Latn-RS" sz="2200" dirty="0"/>
              <a:t> </a:t>
            </a:r>
            <a:r>
              <a:rPr lang="en-US" sz="2200" dirty="0"/>
              <a:t>represent meteorological conditions expressed in terms of visibility, distance from</a:t>
            </a:r>
            <a:r>
              <a:rPr lang="sr-Latn-RS" sz="2200" dirty="0"/>
              <a:t> the</a:t>
            </a:r>
            <a:r>
              <a:rPr lang="en-US" sz="2200" dirty="0"/>
              <a:t> clouds and cloud bases</a:t>
            </a:r>
            <a:r>
              <a:rPr lang="sr-Latn-RS" sz="2200" dirty="0"/>
              <a:t>,</a:t>
            </a:r>
            <a:r>
              <a:rPr lang="en-US" sz="2200" dirty="0"/>
              <a:t> that are </a:t>
            </a:r>
            <a:r>
              <a:rPr lang="en-US" sz="2200" b="1" dirty="0">
                <a:solidFill>
                  <a:schemeClr val="accent3">
                    <a:lumMod val="50000"/>
                  </a:schemeClr>
                </a:solidFill>
              </a:rPr>
              <a:t>equal to or greater than </a:t>
            </a:r>
            <a:r>
              <a:rPr lang="en-US" sz="2200" dirty="0"/>
              <a:t>the prescribed minimums.</a:t>
            </a:r>
            <a:endParaRPr lang="sr-Latn-RS" sz="2200" dirty="0"/>
          </a:p>
          <a:p>
            <a:pPr marL="742950" lvl="1" indent="-285750">
              <a:spcBef>
                <a:spcPct val="20000"/>
              </a:spcBef>
              <a:buClr>
                <a:schemeClr val="accent2"/>
              </a:buClr>
              <a:buSzPct val="60000"/>
              <a:buFont typeface="Wingdings" pitchFamily="2" charset="2"/>
              <a:buChar char="q"/>
            </a:pPr>
            <a:endParaRPr lang="sr-Latn-RS" sz="1000" dirty="0"/>
          </a:p>
          <a:p>
            <a:pPr marL="742950" lvl="1" indent="-285750">
              <a:spcBef>
                <a:spcPct val="20000"/>
              </a:spcBef>
              <a:buClr>
                <a:schemeClr val="accent2"/>
              </a:buClr>
              <a:buSzPct val="60000"/>
              <a:buFont typeface="Wingdings" pitchFamily="2" charset="2"/>
              <a:buChar char="q"/>
            </a:pPr>
            <a:r>
              <a:rPr lang="en-US" sz="2200" b="1" dirty="0"/>
              <a:t>Instrumental Meteorological Conditions</a:t>
            </a:r>
            <a:r>
              <a:rPr lang="sr-Latn-RS" sz="2200" b="1" dirty="0"/>
              <a:t> (IMC)</a:t>
            </a:r>
            <a:r>
              <a:rPr lang="sr-Latn-RS" sz="2200" dirty="0"/>
              <a:t> - </a:t>
            </a:r>
            <a:r>
              <a:rPr lang="en-US" sz="2200" dirty="0"/>
              <a:t>instrument flight conditions</a:t>
            </a:r>
            <a:r>
              <a:rPr lang="sr-Latn-RS" sz="2200" dirty="0"/>
              <a:t> </a:t>
            </a:r>
            <a:r>
              <a:rPr lang="en-US" sz="2200" dirty="0"/>
              <a:t>represent meteorological conditions expressed in terms of visibility, distance from</a:t>
            </a:r>
            <a:r>
              <a:rPr lang="sr-Latn-RS" sz="2200" dirty="0"/>
              <a:t> the</a:t>
            </a:r>
            <a:r>
              <a:rPr lang="en-US" sz="2200" dirty="0"/>
              <a:t> clouds and cloud bases</a:t>
            </a:r>
            <a:r>
              <a:rPr lang="sr-Latn-RS" sz="2200" dirty="0"/>
              <a:t>,</a:t>
            </a:r>
            <a:r>
              <a:rPr lang="en-US" sz="2200" dirty="0"/>
              <a:t> that are </a:t>
            </a:r>
            <a:r>
              <a:rPr lang="sr-Latn-RS" sz="2200" b="1" dirty="0">
                <a:solidFill>
                  <a:srgbClr val="FF0000"/>
                </a:solidFill>
              </a:rPr>
              <a:t>below</a:t>
            </a:r>
            <a:r>
              <a:rPr lang="sr-Latn-RS" sz="2200" dirty="0"/>
              <a:t> </a:t>
            </a:r>
            <a:r>
              <a:rPr lang="en-US" sz="2200" dirty="0"/>
              <a:t>the prescribed minimums.</a:t>
            </a:r>
            <a:endParaRPr lang="sr-Latn-RS" sz="2200" dirty="0"/>
          </a:p>
          <a:p>
            <a:pPr marL="742950" lvl="1" indent="-285750">
              <a:spcBef>
                <a:spcPct val="20000"/>
              </a:spcBef>
              <a:buClr>
                <a:schemeClr val="accent2"/>
              </a:buClr>
              <a:buSzPct val="60000"/>
              <a:buFont typeface="Wingdings" pitchFamily="2" charset="2"/>
              <a:buChar char="q"/>
            </a:pPr>
            <a:endParaRPr lang="sr-Latn-RS" sz="2400" dirty="0"/>
          </a:p>
          <a:p>
            <a:pPr marL="742950" lvl="1" indent="-285750">
              <a:spcBef>
                <a:spcPct val="20000"/>
              </a:spcBef>
              <a:buClr>
                <a:schemeClr val="accent2"/>
              </a:buClr>
              <a:buSzPct val="60000"/>
              <a:buFont typeface="Wingdings" pitchFamily="2" charset="2"/>
              <a:buChar char="q"/>
            </a:pPr>
            <a:endParaRPr lang="en-US" sz="2400" dirty="0"/>
          </a:p>
          <a:p>
            <a:pPr marL="742950" lvl="1" indent="-285750">
              <a:spcBef>
                <a:spcPct val="20000"/>
              </a:spcBef>
              <a:buClr>
                <a:schemeClr val="accent2"/>
              </a:buClr>
              <a:buSzPct val="60000"/>
              <a:buFont typeface="Wingdings" pitchFamily="2" charset="2"/>
              <a:buChar char="q"/>
            </a:pPr>
            <a:endParaRPr lang="en-US" sz="1000" dirty="0"/>
          </a:p>
        </p:txBody>
      </p:sp>
      <p:sp>
        <p:nvSpPr>
          <p:cNvPr id="82948"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sr-Latn-RS" sz="4000" b="1" dirty="0">
                <a:solidFill>
                  <a:schemeClr val="tx2"/>
                </a:solidFill>
                <a:cs typeface="Calibri"/>
              </a:rPr>
              <a:t>Flight Conditions</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40</a:t>
            </a:fld>
            <a:endParaRPr lang="en-US" altLang="en-US" sz="1000" dirty="0">
              <a:solidFill>
                <a:schemeClr val="bg2"/>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ChangeArrowheads="1"/>
          </p:cNvSpPr>
          <p:nvPr/>
        </p:nvSpPr>
        <p:spPr bwMode="auto">
          <a:xfrm>
            <a:off x="457200" y="1600200"/>
            <a:ext cx="822960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sr-Latn-RS" sz="2400" dirty="0">
                <a:solidFill>
                  <a:schemeClr val="accent2"/>
                </a:solidFill>
              </a:rPr>
              <a:t>Dependinig on flight conditions, flight rules could be</a:t>
            </a:r>
            <a:r>
              <a:rPr lang="en-US" sz="2400" dirty="0">
                <a:solidFill>
                  <a:schemeClr val="accent2"/>
                </a:solidFill>
              </a:rPr>
              <a:t>:</a:t>
            </a:r>
            <a:endParaRPr lang="sr-Latn-RS" sz="2400" dirty="0">
              <a:solidFill>
                <a:schemeClr val="accent2"/>
              </a:solidFill>
            </a:endParaRPr>
          </a:p>
          <a:p>
            <a:pPr marL="342900" indent="-342900">
              <a:spcBef>
                <a:spcPct val="20000"/>
              </a:spcBef>
              <a:buClr>
                <a:schemeClr val="accent1"/>
              </a:buClr>
              <a:buSzPct val="65000"/>
              <a:buFont typeface="Wingdings" pitchFamily="2" charset="2"/>
              <a:buChar char="n"/>
            </a:pPr>
            <a:endParaRPr lang="en-US" sz="1000" dirty="0">
              <a:solidFill>
                <a:schemeClr val="accent2"/>
              </a:solidFill>
            </a:endParaRPr>
          </a:p>
          <a:p>
            <a:pPr marL="742950" lvl="1" indent="-285750">
              <a:spcBef>
                <a:spcPct val="20000"/>
              </a:spcBef>
              <a:buClr>
                <a:schemeClr val="accent2"/>
              </a:buClr>
              <a:buSzPct val="60000"/>
              <a:buFont typeface="Wingdings" pitchFamily="2" charset="2"/>
              <a:buChar char="q"/>
            </a:pPr>
            <a:r>
              <a:rPr lang="en-US" sz="2200" b="1" dirty="0"/>
              <a:t>Visual </a:t>
            </a:r>
            <a:r>
              <a:rPr lang="sr-Latn-RS" sz="2200" b="1" dirty="0"/>
              <a:t>Flight Rules (VFR)</a:t>
            </a:r>
            <a:r>
              <a:rPr lang="sr-Latn-RS" sz="2200" dirty="0"/>
              <a:t> - </a:t>
            </a:r>
            <a:r>
              <a:rPr lang="en-US" sz="2200" dirty="0"/>
              <a:t>a flight that takes place in VMC, </a:t>
            </a:r>
            <a:r>
              <a:rPr lang="en-US" sz="2200" dirty="0" err="1"/>
              <a:t>ie</a:t>
            </a:r>
            <a:r>
              <a:rPr lang="en-US" sz="2200" dirty="0"/>
              <a:t>. </a:t>
            </a:r>
            <a:r>
              <a:rPr lang="sr-Latn-RS" sz="2200" dirty="0"/>
              <a:t>during </a:t>
            </a:r>
            <a:r>
              <a:rPr lang="en-US" sz="2200" dirty="0"/>
              <a:t>day or night when the aircraft crew see the ground or water surface as well as landmarks during the flight, or for VFR flight without land visibility, when the horizontal and vertical visibility conditions in the direction of flight are satisfied.</a:t>
            </a:r>
            <a:r>
              <a:rPr lang="sr-Latn-RS" sz="2200" dirty="0"/>
              <a:t> </a:t>
            </a:r>
            <a:r>
              <a:rPr lang="sr-Latn-RS" sz="2200" u="sng" dirty="0"/>
              <a:t>Pilot is responsible for flight safety</a:t>
            </a:r>
            <a:r>
              <a:rPr lang="sr-Latn-RS" sz="2200" dirty="0"/>
              <a:t>.</a:t>
            </a:r>
          </a:p>
          <a:p>
            <a:pPr marL="742950" lvl="1" indent="-285750">
              <a:spcBef>
                <a:spcPct val="20000"/>
              </a:spcBef>
              <a:buClr>
                <a:schemeClr val="accent2"/>
              </a:buClr>
              <a:buSzPct val="60000"/>
              <a:buFont typeface="Wingdings" pitchFamily="2" charset="2"/>
              <a:buChar char="q"/>
            </a:pPr>
            <a:endParaRPr lang="sr-Latn-RS" sz="1000" dirty="0"/>
          </a:p>
          <a:p>
            <a:pPr marL="742950" lvl="1" indent="-285750">
              <a:spcBef>
                <a:spcPct val="20000"/>
              </a:spcBef>
              <a:buClr>
                <a:schemeClr val="accent2"/>
              </a:buClr>
              <a:buSzPct val="60000"/>
              <a:buFont typeface="Wingdings" pitchFamily="2" charset="2"/>
              <a:buChar char="q"/>
            </a:pPr>
            <a:r>
              <a:rPr lang="en-US" sz="2200" b="1" dirty="0"/>
              <a:t>Instrumental </a:t>
            </a:r>
            <a:r>
              <a:rPr lang="sr-Latn-RS" sz="2200" b="1" dirty="0"/>
              <a:t>Flight Rules (IFR)</a:t>
            </a:r>
            <a:r>
              <a:rPr lang="sr-Latn-RS" sz="2200" dirty="0"/>
              <a:t> - </a:t>
            </a:r>
            <a:r>
              <a:rPr lang="en-US" sz="2200" dirty="0"/>
              <a:t>appl</a:t>
            </a:r>
            <a:r>
              <a:rPr lang="sr-Latn-RS" sz="2200" dirty="0"/>
              <a:t>ies</a:t>
            </a:r>
            <a:r>
              <a:rPr lang="en-US" sz="2200" dirty="0"/>
              <a:t> to aircraft flying solely using aircraft and ground-based instruments and devices.</a:t>
            </a:r>
            <a:r>
              <a:rPr lang="sr-Latn-RS" sz="2200" dirty="0"/>
              <a:t> </a:t>
            </a:r>
            <a:r>
              <a:rPr lang="sr-Latn-RS" sz="2200" u="sng" dirty="0"/>
              <a:t>ATCo is </a:t>
            </a:r>
            <a:r>
              <a:rPr lang="sr-Latn-RS" sz="2200" u="sng" dirty="0" err="1"/>
              <a:t>responsible</a:t>
            </a:r>
            <a:r>
              <a:rPr lang="sr-Latn-RS" sz="2200" u="sng" dirty="0"/>
              <a:t> for safety</a:t>
            </a:r>
            <a:r>
              <a:rPr lang="sr-Latn-RS" sz="2200" dirty="0"/>
              <a:t>.</a:t>
            </a:r>
          </a:p>
          <a:p>
            <a:pPr marL="742950" lvl="1" indent="-285750">
              <a:spcBef>
                <a:spcPct val="20000"/>
              </a:spcBef>
              <a:buClr>
                <a:schemeClr val="accent2"/>
              </a:buClr>
              <a:buSzPct val="60000"/>
              <a:buFont typeface="Wingdings" pitchFamily="2" charset="2"/>
              <a:buChar char="q"/>
            </a:pPr>
            <a:endParaRPr lang="sr-Latn-RS" sz="2400" dirty="0"/>
          </a:p>
          <a:p>
            <a:pPr marL="742950" lvl="1" indent="-285750">
              <a:spcBef>
                <a:spcPct val="20000"/>
              </a:spcBef>
              <a:buClr>
                <a:schemeClr val="accent2"/>
              </a:buClr>
              <a:buSzPct val="60000"/>
              <a:buFont typeface="Wingdings" pitchFamily="2" charset="2"/>
              <a:buChar char="q"/>
            </a:pPr>
            <a:endParaRPr lang="en-US" sz="2400" dirty="0"/>
          </a:p>
          <a:p>
            <a:pPr marL="742950" lvl="1" indent="-285750">
              <a:spcBef>
                <a:spcPct val="20000"/>
              </a:spcBef>
              <a:buClr>
                <a:schemeClr val="accent2"/>
              </a:buClr>
              <a:buSzPct val="60000"/>
              <a:buFont typeface="Wingdings" pitchFamily="2" charset="2"/>
              <a:buChar char="q"/>
            </a:pPr>
            <a:endParaRPr lang="en-US" sz="1000" dirty="0"/>
          </a:p>
        </p:txBody>
      </p:sp>
      <p:sp>
        <p:nvSpPr>
          <p:cNvPr id="82948"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sr-Latn-RS" sz="4000" b="1" dirty="0">
                <a:solidFill>
                  <a:schemeClr val="tx2"/>
                </a:solidFill>
                <a:cs typeface="Calibri"/>
              </a:rPr>
              <a:t>Flight Rules (1)</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41</a:t>
            </a:fld>
            <a:endParaRPr lang="en-US" altLang="en-US" sz="1000" dirty="0">
              <a:solidFill>
                <a:schemeClr val="bg2"/>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sr-Latn-RS" sz="4000" b="1" dirty="0">
                <a:solidFill>
                  <a:schemeClr val="tx2"/>
                </a:solidFill>
                <a:cs typeface="Calibri"/>
              </a:rPr>
              <a:t>Flight Rules (2)</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42</a:t>
            </a:fld>
            <a:endParaRPr lang="en-US" altLang="en-US" sz="1000" dirty="0">
              <a:solidFill>
                <a:schemeClr val="bg2"/>
              </a:solidFill>
            </a:endParaRPr>
          </a:p>
        </p:txBody>
      </p:sp>
      <p:pic>
        <p:nvPicPr>
          <p:cNvPr id="6" name="Picture 5"/>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220717" y="4008438"/>
            <a:ext cx="4495800" cy="2514600"/>
          </a:xfrm>
          <a:prstGeom prst="rect">
            <a:avLst/>
          </a:prstGeom>
          <a:noFill/>
          <a:ln w="9525">
            <a:noFill/>
            <a:miter lim="800000"/>
            <a:headEnd/>
            <a:tailEnd/>
          </a:ln>
          <a:effectLst/>
        </p:spPr>
      </p:pic>
      <p:pic>
        <p:nvPicPr>
          <p:cNvPr id="7" name="Picture 6"/>
          <p:cNvPicPr>
            <a:picLocks noChangeAspect="1" noChangeArrowheads="1"/>
          </p:cNvPicPr>
          <p:nvPr/>
        </p:nvPicPr>
        <p:blipFill>
          <a:blip r:embed="rId3" cstate="print"/>
          <a:srcRect t="3844" b="5197"/>
          <a:stretch>
            <a:fillRect/>
          </a:stretch>
        </p:blipFill>
        <p:spPr bwMode="auto">
          <a:xfrm>
            <a:off x="5149907" y="3951294"/>
            <a:ext cx="3857652" cy="2571744"/>
          </a:xfrm>
          <a:prstGeom prst="rect">
            <a:avLst/>
          </a:prstGeom>
          <a:noFill/>
          <a:ln w="9525">
            <a:noFill/>
            <a:miter lim="800000"/>
            <a:headEnd/>
            <a:tailEnd/>
          </a:ln>
          <a:effectLst/>
        </p:spPr>
      </p:pic>
      <p:pic>
        <p:nvPicPr>
          <p:cNvPr id="8" name="Picture 7"/>
          <p:cNvPicPr>
            <a:picLocks noChangeAspect="1" noChangeArrowheads="1"/>
          </p:cNvPicPr>
          <p:nvPr/>
        </p:nvPicPr>
        <p:blipFill>
          <a:blip r:embed="rId4" cstate="print"/>
          <a:srcRect/>
          <a:stretch>
            <a:fillRect/>
          </a:stretch>
        </p:blipFill>
        <p:spPr bwMode="auto">
          <a:xfrm>
            <a:off x="220717" y="1417638"/>
            <a:ext cx="4495800" cy="2506663"/>
          </a:xfrm>
          <a:prstGeom prst="rect">
            <a:avLst/>
          </a:prstGeom>
          <a:noFill/>
          <a:ln w="9525">
            <a:noFill/>
            <a:miter lim="800000"/>
            <a:headEnd/>
            <a:tailEnd/>
          </a:ln>
          <a:effectLst/>
        </p:spPr>
      </p:pic>
      <p:pic>
        <p:nvPicPr>
          <p:cNvPr id="9" name="Picture 8"/>
          <p:cNvPicPr>
            <a:picLocks noChangeAspect="1" noChangeArrowheads="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5129267" y="1417638"/>
            <a:ext cx="3854450" cy="2438400"/>
          </a:xfrm>
          <a:prstGeom prst="rect">
            <a:avLst/>
          </a:prstGeom>
          <a:noFill/>
          <a:ln w="9525">
            <a:noFill/>
            <a:miter lim="800000"/>
            <a:headEnd/>
            <a:tailEnd/>
          </a:ln>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xmlns=""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2">
                  <a:extLst>
                    <a:ext uri="{A12FA001-AC4F-418D-AE19-62706E023703}">
                      <ahyp:hlinkClr xmlns:ahyp="http://schemas.microsoft.com/office/drawing/2018/hyperlinkcolor" xmlns="" val="tx"/>
                    </a:ext>
                  </a:extLst>
                </a:hlinkClick>
              </a:rPr>
              <a:t>engagektn.com</a:t>
            </a:r>
            <a:r>
              <a:rPr lang="en-GB" sz="2000" b="1" dirty="0">
                <a:latin typeface="Calibri"/>
                <a:cs typeface="Calibri"/>
              </a:rPr>
              <a:t>  /  </a:t>
            </a:r>
            <a:r>
              <a:rPr lang="en-GB" sz="2000" b="1" dirty="0">
                <a:latin typeface="Calibri"/>
                <a:cs typeface="Calibri"/>
                <a:hlinkClick r:id="rId3">
                  <a:extLst>
                    <a:ext uri="{A12FA001-AC4F-418D-AE19-62706E023703}">
                      <ahyp:hlinkClr xmlns:ahyp="http://schemas.microsoft.com/office/drawing/2018/hyperlinkcolor" xmlns=""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xmlns="" val="4281458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ChangeArrowheads="1"/>
          </p:cNvSpPr>
          <p:nvPr/>
        </p:nvSpPr>
        <p:spPr bwMode="auto">
          <a:xfrm>
            <a:off x="457200" y="1600200"/>
            <a:ext cx="836295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dirty="0">
                <a:solidFill>
                  <a:schemeClr val="accent2"/>
                </a:solidFill>
              </a:rPr>
              <a:t>Controlled airspace</a:t>
            </a:r>
            <a:r>
              <a:rPr lang="sr-Latn-RS" sz="2400" dirty="0">
                <a:solidFill>
                  <a:schemeClr val="accent2"/>
                </a:solidFill>
              </a:rPr>
              <a:t> (from higher/bigger to lower/smaller)</a:t>
            </a:r>
            <a:r>
              <a:rPr lang="en-US" sz="2400" dirty="0">
                <a:solidFill>
                  <a:schemeClr val="accent2"/>
                </a:solidFill>
              </a:rPr>
              <a:t>: </a:t>
            </a:r>
          </a:p>
          <a:p>
            <a:pPr marL="342900" indent="-342900">
              <a:spcBef>
                <a:spcPct val="20000"/>
              </a:spcBef>
              <a:buClr>
                <a:schemeClr val="accent1"/>
              </a:buClr>
              <a:buSzPct val="65000"/>
              <a:buFont typeface="Wingdings" pitchFamily="2" charset="2"/>
              <a:buChar char="n"/>
            </a:pPr>
            <a:endParaRPr lang="en-US" sz="2400" dirty="0">
              <a:solidFill>
                <a:schemeClr val="accent2"/>
              </a:solidFill>
            </a:endParaRPr>
          </a:p>
          <a:p>
            <a:pPr marL="742950" lvl="1" indent="-285750">
              <a:spcBef>
                <a:spcPct val="20000"/>
              </a:spcBef>
              <a:buClr>
                <a:schemeClr val="accent2"/>
              </a:buClr>
              <a:buSzPct val="60000"/>
              <a:buFont typeface="Wingdings" pitchFamily="2" charset="2"/>
              <a:buChar char="q"/>
            </a:pPr>
            <a:r>
              <a:rPr lang="en-US" sz="2400" dirty="0"/>
              <a:t>FIR – Flight Information Region, UIR – Upper Flight Information Region (</a:t>
            </a:r>
            <a:r>
              <a:rPr lang="sr-Latn-RS" sz="2400" dirty="0"/>
              <a:t>c</a:t>
            </a:r>
            <a:r>
              <a:rPr lang="en-US" sz="2400" dirty="0"/>
              <a:t>);</a:t>
            </a:r>
          </a:p>
          <a:p>
            <a:pPr marL="742950" lvl="1" indent="-285750">
              <a:spcBef>
                <a:spcPct val="20000"/>
              </a:spcBef>
              <a:buClr>
                <a:schemeClr val="accent2"/>
              </a:buClr>
              <a:buSzPct val="60000"/>
              <a:buFont typeface="Wingdings" pitchFamily="2" charset="2"/>
              <a:buChar char="q"/>
            </a:pPr>
            <a:r>
              <a:rPr lang="en-US" sz="2400" dirty="0"/>
              <a:t>CTA – Control Area, UTA – Upper Control area;</a:t>
            </a:r>
          </a:p>
          <a:p>
            <a:pPr marL="742950" lvl="1" indent="-285750">
              <a:spcBef>
                <a:spcPct val="20000"/>
              </a:spcBef>
              <a:buClr>
                <a:schemeClr val="accent2"/>
              </a:buClr>
              <a:buSzPct val="60000"/>
              <a:buFont typeface="Wingdings" pitchFamily="2" charset="2"/>
              <a:buChar char="q"/>
            </a:pPr>
            <a:r>
              <a:rPr lang="en-US" sz="2400" dirty="0"/>
              <a:t>TMA – Terminal Control Area;</a:t>
            </a:r>
          </a:p>
          <a:p>
            <a:pPr marL="742950" lvl="1" indent="-285750">
              <a:spcBef>
                <a:spcPct val="20000"/>
              </a:spcBef>
              <a:buClr>
                <a:schemeClr val="accent2"/>
              </a:buClr>
              <a:buSzPct val="60000"/>
              <a:buFont typeface="Wingdings" pitchFamily="2" charset="2"/>
              <a:buChar char="q"/>
            </a:pPr>
            <a:r>
              <a:rPr lang="en-US" sz="2400" dirty="0"/>
              <a:t>CTR – Control Zone;</a:t>
            </a:r>
            <a:endParaRPr lang="sr-Latn-RS" sz="2400" dirty="0"/>
          </a:p>
          <a:p>
            <a:pPr marL="742950" lvl="1" indent="-285750">
              <a:spcBef>
                <a:spcPct val="20000"/>
              </a:spcBef>
              <a:buClr>
                <a:schemeClr val="accent2"/>
              </a:buClr>
              <a:buSzPct val="60000"/>
              <a:buFont typeface="Wingdings" pitchFamily="2" charset="2"/>
              <a:buChar char="q"/>
            </a:pPr>
            <a:endParaRPr lang="en-US" sz="2400" dirty="0"/>
          </a:p>
          <a:p>
            <a:pPr marL="742950" lvl="1" indent="-285750">
              <a:spcBef>
                <a:spcPct val="20000"/>
              </a:spcBef>
              <a:buClr>
                <a:schemeClr val="accent2"/>
              </a:buClr>
              <a:buSzPct val="60000"/>
              <a:buFont typeface="Wingdings" pitchFamily="2" charset="2"/>
              <a:buChar char="q"/>
            </a:pPr>
            <a:r>
              <a:rPr lang="en-US" sz="2400" dirty="0"/>
              <a:t>AWY – Airways;</a:t>
            </a:r>
          </a:p>
          <a:p>
            <a:pPr marL="742950" lvl="1" indent="-285750">
              <a:spcBef>
                <a:spcPct val="20000"/>
              </a:spcBef>
              <a:buClr>
                <a:schemeClr val="accent2"/>
              </a:buClr>
              <a:buSzPct val="60000"/>
              <a:buFont typeface="Wingdings" pitchFamily="2" charset="2"/>
              <a:buChar char="q"/>
            </a:pPr>
            <a:r>
              <a:rPr lang="en-US" sz="2400" dirty="0"/>
              <a:t>Entry/Exit corridors at the border.</a:t>
            </a:r>
            <a:endParaRPr lang="sr-Latn-CS" sz="2000" dirty="0"/>
          </a:p>
          <a:p>
            <a:pPr marL="342900" indent="-342900">
              <a:spcBef>
                <a:spcPct val="20000"/>
              </a:spcBef>
              <a:buClr>
                <a:schemeClr val="accent1"/>
              </a:buClr>
              <a:buSzPct val="65000"/>
              <a:buFont typeface="Wingdings" pitchFamily="2" charset="2"/>
              <a:buChar char="n"/>
            </a:pPr>
            <a:endParaRPr lang="en-US" sz="2400" dirty="0"/>
          </a:p>
        </p:txBody>
      </p:sp>
      <p:sp>
        <p:nvSpPr>
          <p:cNvPr id="6656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(2)</a:t>
            </a:r>
            <a:endParaRPr lang="en-US" sz="4000" b="1" dirty="0">
              <a:solidFill>
                <a:schemeClr val="tx2"/>
              </a:solidFill>
              <a:latin typeface="Calibri"/>
              <a:ea typeface="+mj-ea"/>
              <a:cs typeface="Calibri"/>
            </a:endParaRPr>
          </a:p>
        </p:txBody>
      </p:sp>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5</a:t>
            </a:fld>
            <a:endParaRPr lang="en-US" altLang="en-US" sz="1000" dirty="0">
              <a:solidFill>
                <a:schemeClr val="bg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ChangeArrowheads="1"/>
          </p:cNvSpPr>
          <p:nvPr/>
        </p:nvSpPr>
        <p:spPr bwMode="auto">
          <a:xfrm>
            <a:off x="457200" y="1600200"/>
            <a:ext cx="8362950" cy="4530725"/>
          </a:xfrm>
          <a:prstGeom prst="rect">
            <a:avLst/>
          </a:prstGeom>
          <a:noFill/>
          <a:ln w="9525">
            <a:noFill/>
            <a:miter lim="800000"/>
            <a:headEnd/>
            <a:tailEnd/>
          </a:ln>
        </p:spPr>
        <p:txBody>
          <a:bodyPr/>
          <a:lstStyle/>
          <a:p>
            <a:pPr marL="342900" lvl="1" indent="-342900">
              <a:spcBef>
                <a:spcPct val="20000"/>
              </a:spcBef>
              <a:buClr>
                <a:schemeClr val="accent1"/>
              </a:buClr>
              <a:buSzPct val="65000"/>
              <a:buFont typeface="Wingdings" pitchFamily="2" charset="2"/>
              <a:buChar char="n"/>
            </a:pPr>
            <a:r>
              <a:rPr lang="en-US" sz="2400" dirty="0"/>
              <a:t>FIR</a:t>
            </a:r>
            <a:r>
              <a:rPr lang="sr-Latn-RS" sz="2400" dirty="0"/>
              <a:t>/UIR</a:t>
            </a:r>
            <a:r>
              <a:rPr lang="en-US" sz="2400" dirty="0"/>
              <a:t> – Flight</a:t>
            </a:r>
            <a:r>
              <a:rPr lang="sr-Latn-RS" sz="2400" dirty="0"/>
              <a:t>/</a:t>
            </a:r>
            <a:r>
              <a:rPr lang="en-US" sz="2400" dirty="0"/>
              <a:t>Upper Information Region</a:t>
            </a:r>
            <a:r>
              <a:rPr lang="sr-Latn-RS" sz="2400" dirty="0"/>
              <a:t>:</a:t>
            </a:r>
          </a:p>
          <a:p>
            <a:pPr marL="342900" lvl="1" indent="-342900">
              <a:spcBef>
                <a:spcPct val="20000"/>
              </a:spcBef>
              <a:buClr>
                <a:schemeClr val="accent1"/>
              </a:buClr>
              <a:buSzPct val="65000"/>
              <a:buFont typeface="Wingdings" pitchFamily="2" charset="2"/>
              <a:buChar char="n"/>
            </a:pPr>
            <a:endParaRPr lang="sr-Latn-RS" sz="2400" dirty="0"/>
          </a:p>
          <a:p>
            <a:pPr marL="742950" lvl="1" indent="-285750">
              <a:spcBef>
                <a:spcPct val="20000"/>
              </a:spcBef>
              <a:buClr>
                <a:schemeClr val="accent2"/>
              </a:buClr>
              <a:buSzPct val="60000"/>
              <a:buFont typeface="Wingdings" pitchFamily="2" charset="2"/>
              <a:buChar char="q"/>
            </a:pPr>
            <a:r>
              <a:rPr lang="en-US" sz="2400" dirty="0"/>
              <a:t>are parts of the airspace in which all aircraft must be provided with flight information and alert services.</a:t>
            </a:r>
          </a:p>
        </p:txBody>
      </p:sp>
      <p:sp>
        <p:nvSpPr>
          <p:cNvPr id="6656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(2</a:t>
            </a:r>
            <a:r>
              <a:rPr lang="sr-Latn-RS" sz="4000" b="1" dirty="0">
                <a:solidFill>
                  <a:schemeClr val="tx2"/>
                </a:solidFill>
                <a:latin typeface="Calibri"/>
                <a:ea typeface="+mj-ea"/>
                <a:cs typeface="Calibri"/>
              </a:rPr>
              <a:t>a</a:t>
            </a:r>
            <a:r>
              <a:rPr lang="en-GB" sz="4000" b="1" dirty="0">
                <a:solidFill>
                  <a:schemeClr val="tx2"/>
                </a:solidFill>
                <a:latin typeface="Calibri"/>
                <a:ea typeface="+mj-ea"/>
                <a:cs typeface="Calibri"/>
              </a:rPr>
              <a:t>)</a:t>
            </a:r>
            <a:endParaRPr lang="en-US" sz="4000" b="1" dirty="0">
              <a:solidFill>
                <a:schemeClr val="tx2"/>
              </a:solidFill>
              <a:latin typeface="Calibri"/>
              <a:ea typeface="+mj-ea"/>
              <a:cs typeface="Calibri"/>
            </a:endParaRPr>
          </a:p>
        </p:txBody>
      </p:sp>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6</a:t>
            </a:fld>
            <a:endParaRPr lang="en-US" altLang="en-US" sz="1000" dirty="0">
              <a:solidFill>
                <a:schemeClr val="bg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(3) – FIR/UIR</a:t>
            </a:r>
            <a:endParaRPr lang="en-US" sz="4000" b="1" dirty="0">
              <a:solidFill>
                <a:schemeClr val="tx2"/>
              </a:solidFill>
              <a:latin typeface="Calibri"/>
              <a:ea typeface="+mj-ea"/>
              <a:cs typeface="Calibri"/>
            </a:endParaRPr>
          </a:p>
        </p:txBody>
      </p:sp>
      <p:pic>
        <p:nvPicPr>
          <p:cNvPr id="67588" name="Picture 13"/>
          <p:cNvPicPr>
            <a:picLocks noGrp="1" noChangeAspect="1" noChangeArrowheads="1"/>
          </p:cNvPicPr>
          <p:nvPr>
            <p:ph sz="half" idx="1"/>
          </p:nvPr>
        </p:nvPicPr>
        <p:blipFill>
          <a:blip r:embed="rId2" cstate="screen">
            <a:extLst>
              <a:ext uri="{28A0092B-C50C-407E-A947-70E740481C1C}">
                <a14:useLocalDpi xmlns:a14="http://schemas.microsoft.com/office/drawing/2010/main" xmlns=""/>
              </a:ext>
            </a:extLst>
          </a:blip>
          <a:srcRect r="-308"/>
          <a:stretch>
            <a:fillRect/>
          </a:stretch>
        </p:blipFill>
        <p:spPr>
          <a:xfrm>
            <a:off x="595868" y="1052513"/>
            <a:ext cx="7945872" cy="5503894"/>
          </a:xfrm>
          <a:noFill/>
        </p:spPr>
      </p:pic>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7</a:t>
            </a:fld>
            <a:endParaRPr lang="en-US" altLang="en-US" sz="1000" dirty="0">
              <a:solidFill>
                <a:schemeClr val="bg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a:xfrm>
            <a:off x="3124200" y="6248400"/>
            <a:ext cx="2895600" cy="457200"/>
          </a:xfrm>
        </p:spPr>
        <p:txBody>
          <a:bodyPr/>
          <a:lstStyle/>
          <a:p>
            <a:pPr algn="ctr">
              <a:defRPr/>
            </a:pPr>
            <a:fld id="{05E2CE26-BC8D-4E07-9571-74BBE9D14030}" type="slidenum">
              <a:rPr lang="en-US" altLang="en-US"/>
              <a:pPr algn="ctr">
                <a:defRPr/>
              </a:pPr>
              <a:t>8</a:t>
            </a:fld>
            <a:endParaRPr lang="en-US" altLang="en-US"/>
          </a:p>
        </p:txBody>
      </p:sp>
      <p:sp>
        <p:nvSpPr>
          <p:cNvPr id="68611"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pic>
        <p:nvPicPr>
          <p:cNvPr id="68612" name="Picture 3"/>
          <p:cNvPicPr>
            <a:picLocks noChangeAspect="1" noChangeArrowheads="1"/>
          </p:cNvPicPr>
          <p:nvPr/>
        </p:nvPicPr>
        <p:blipFill>
          <a:blip r:embed="rId3" cstate="print"/>
          <a:srcRect l="43709" t="31250" r="16457" b="15625"/>
          <a:stretch>
            <a:fillRect/>
          </a:stretch>
        </p:blipFill>
        <p:spPr bwMode="auto">
          <a:xfrm>
            <a:off x="0" y="0"/>
            <a:ext cx="9144000" cy="6854825"/>
          </a:xfrm>
          <a:prstGeom prst="rect">
            <a:avLst/>
          </a:prstGeom>
          <a:noFill/>
          <a:ln w="9525">
            <a:noFill/>
            <a:miter lim="800000"/>
            <a:headEnd/>
            <a:tailEnd/>
          </a:ln>
        </p:spPr>
      </p:pic>
      <p:sp>
        <p:nvSpPr>
          <p:cNvPr id="403460" name="AutoShape 4"/>
          <p:cNvSpPr>
            <a:spLocks/>
          </p:cNvSpPr>
          <p:nvPr/>
        </p:nvSpPr>
        <p:spPr bwMode="auto">
          <a:xfrm>
            <a:off x="6629400" y="1371600"/>
            <a:ext cx="1752600" cy="1333500"/>
          </a:xfrm>
          <a:prstGeom prst="borderCallout1">
            <a:avLst>
              <a:gd name="adj1" fmla="val 8569"/>
              <a:gd name="adj2" fmla="val -4347"/>
              <a:gd name="adj3" fmla="val 94287"/>
              <a:gd name="adj4" fmla="val -69565"/>
            </a:avLst>
          </a:prstGeom>
          <a:solidFill>
            <a:schemeClr val="accent1"/>
          </a:solidFill>
          <a:ln w="9525">
            <a:solidFill>
              <a:schemeClr val="tx1"/>
            </a:solidFill>
            <a:miter lim="800000"/>
            <a:headEnd/>
            <a:tailEnd type="stealth" w="med" len="med"/>
          </a:ln>
        </p:spPr>
        <p:txBody>
          <a:bodyPr/>
          <a:lstStyle/>
          <a:p>
            <a:pPr algn="ctr"/>
            <a:r>
              <a:rPr lang="sr-Latn-CS" dirty="0">
                <a:solidFill>
                  <a:srgbClr val="FFC000"/>
                </a:solidFill>
              </a:rPr>
              <a:t>SERBIA</a:t>
            </a:r>
          </a:p>
          <a:p>
            <a:pPr algn="ctr"/>
            <a:r>
              <a:rPr lang="sr-Latn-CS" dirty="0">
                <a:solidFill>
                  <a:srgbClr val="FFC000"/>
                </a:solidFill>
              </a:rPr>
              <a:t>1 UIR and 1 FIR </a:t>
            </a:r>
          </a:p>
          <a:p>
            <a:pPr algn="ctr"/>
            <a:r>
              <a:rPr lang="sr-Latn-CS" dirty="0">
                <a:solidFill>
                  <a:srgbClr val="FFC000"/>
                </a:solidFill>
              </a:rPr>
              <a:t>which are overlapping</a:t>
            </a:r>
          </a:p>
        </p:txBody>
      </p:sp>
      <p:sp>
        <p:nvSpPr>
          <p:cNvPr id="403461" name="AutoShape 5"/>
          <p:cNvSpPr>
            <a:spLocks/>
          </p:cNvSpPr>
          <p:nvPr/>
        </p:nvSpPr>
        <p:spPr bwMode="auto">
          <a:xfrm>
            <a:off x="5562600" y="5448300"/>
            <a:ext cx="1752600" cy="685800"/>
          </a:xfrm>
          <a:prstGeom prst="borderCallout1">
            <a:avLst>
              <a:gd name="adj1" fmla="val 16667"/>
              <a:gd name="adj2" fmla="val -4347"/>
              <a:gd name="adj3" fmla="val 13801"/>
              <a:gd name="adj4" fmla="val -133482"/>
            </a:avLst>
          </a:prstGeom>
          <a:solidFill>
            <a:schemeClr val="accent1"/>
          </a:solidFill>
          <a:ln w="9525">
            <a:solidFill>
              <a:schemeClr val="tx1"/>
            </a:solidFill>
            <a:miter lim="800000"/>
            <a:headEnd/>
            <a:tailEnd type="stealth" w="med" len="med"/>
          </a:ln>
        </p:spPr>
        <p:txBody>
          <a:bodyPr/>
          <a:lstStyle/>
          <a:p>
            <a:pPr algn="ctr"/>
            <a:r>
              <a:rPr lang="sr-Latn-CS" dirty="0">
                <a:solidFill>
                  <a:srgbClr val="FFC000"/>
                </a:solidFill>
              </a:rPr>
              <a:t>ITALIA</a:t>
            </a:r>
          </a:p>
          <a:p>
            <a:pPr algn="ctr"/>
            <a:r>
              <a:rPr lang="sr-Latn-CS" dirty="0">
                <a:solidFill>
                  <a:srgbClr val="FFC000"/>
                </a:solidFill>
              </a:rPr>
              <a:t>1 UIR and 3 FIR </a:t>
            </a:r>
          </a:p>
          <a:p>
            <a:pPr algn="ctr"/>
            <a:endParaRPr lang="sr-Latn-CS" dirty="0"/>
          </a:p>
        </p:txBody>
      </p:sp>
      <p:sp>
        <p:nvSpPr>
          <p:cNvPr id="8" name="Slide Number Placeholder 4"/>
          <p:cNvSpPr txBox="1">
            <a:spLocks/>
          </p:cNvSpPr>
          <p:nvPr/>
        </p:nvSpPr>
        <p:spPr>
          <a:xfrm>
            <a:off x="6512256" y="6556407"/>
            <a:ext cx="2133600" cy="252000"/>
          </a:xfrm>
          <a:prstGeom prst="rect">
            <a:avLst/>
          </a:prstGeom>
          <a:ln/>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
        <p:nvSpPr>
          <p:cNvPr id="9" name="Freeform 8"/>
          <p:cNvSpPr/>
          <p:nvPr/>
        </p:nvSpPr>
        <p:spPr>
          <a:xfrm>
            <a:off x="4687614" y="1576552"/>
            <a:ext cx="1786758" cy="2638096"/>
          </a:xfrm>
          <a:custGeom>
            <a:avLst/>
            <a:gdLst>
              <a:gd name="connsiteX0" fmla="*/ 199696 w 1786758"/>
              <a:gd name="connsiteY0" fmla="*/ 126124 h 2638096"/>
              <a:gd name="connsiteX1" fmla="*/ 483476 w 1786758"/>
              <a:gd name="connsiteY1" fmla="*/ 0 h 2638096"/>
              <a:gd name="connsiteX2" fmla="*/ 735724 w 1786758"/>
              <a:gd name="connsiteY2" fmla="*/ 0 h 2638096"/>
              <a:gd name="connsiteX3" fmla="*/ 956441 w 1786758"/>
              <a:gd name="connsiteY3" fmla="*/ 220717 h 2638096"/>
              <a:gd name="connsiteX4" fmla="*/ 966952 w 1786758"/>
              <a:gd name="connsiteY4" fmla="*/ 399393 h 2638096"/>
              <a:gd name="connsiteX5" fmla="*/ 1198179 w 1786758"/>
              <a:gd name="connsiteY5" fmla="*/ 525517 h 2638096"/>
              <a:gd name="connsiteX6" fmla="*/ 1250731 w 1786758"/>
              <a:gd name="connsiteY6" fmla="*/ 746234 h 2638096"/>
              <a:gd name="connsiteX7" fmla="*/ 1387365 w 1786758"/>
              <a:gd name="connsiteY7" fmla="*/ 840827 h 2638096"/>
              <a:gd name="connsiteX8" fmla="*/ 1460938 w 1786758"/>
              <a:gd name="connsiteY8" fmla="*/ 914400 h 2638096"/>
              <a:gd name="connsiteX9" fmla="*/ 1576552 w 1786758"/>
              <a:gd name="connsiteY9" fmla="*/ 777765 h 2638096"/>
              <a:gd name="connsiteX10" fmla="*/ 1692165 w 1786758"/>
              <a:gd name="connsiteY10" fmla="*/ 872358 h 2638096"/>
              <a:gd name="connsiteX11" fmla="*/ 1608083 w 1786758"/>
              <a:gd name="connsiteY11" fmla="*/ 903889 h 2638096"/>
              <a:gd name="connsiteX12" fmla="*/ 1713186 w 1786758"/>
              <a:gd name="connsiteY12" fmla="*/ 1082565 h 2638096"/>
              <a:gd name="connsiteX13" fmla="*/ 1545020 w 1786758"/>
              <a:gd name="connsiteY13" fmla="*/ 1261241 h 2638096"/>
              <a:gd name="connsiteX14" fmla="*/ 1639614 w 1786758"/>
              <a:gd name="connsiteY14" fmla="*/ 1471448 h 2638096"/>
              <a:gd name="connsiteX15" fmla="*/ 1755227 w 1786758"/>
              <a:gd name="connsiteY15" fmla="*/ 1534510 h 2638096"/>
              <a:gd name="connsiteX16" fmla="*/ 1786758 w 1786758"/>
              <a:gd name="connsiteY16" fmla="*/ 1639614 h 2638096"/>
              <a:gd name="connsiteX17" fmla="*/ 1692165 w 1786758"/>
              <a:gd name="connsiteY17" fmla="*/ 1744717 h 2638096"/>
              <a:gd name="connsiteX18" fmla="*/ 1608083 w 1786758"/>
              <a:gd name="connsiteY18" fmla="*/ 1744717 h 2638096"/>
              <a:gd name="connsiteX19" fmla="*/ 1608083 w 1786758"/>
              <a:gd name="connsiteY19" fmla="*/ 1891862 h 2638096"/>
              <a:gd name="connsiteX20" fmla="*/ 1660634 w 1786758"/>
              <a:gd name="connsiteY20" fmla="*/ 1965434 h 2638096"/>
              <a:gd name="connsiteX21" fmla="*/ 1597572 w 1786758"/>
              <a:gd name="connsiteY21" fmla="*/ 2049517 h 2638096"/>
              <a:gd name="connsiteX22" fmla="*/ 1387365 w 1786758"/>
              <a:gd name="connsiteY22" fmla="*/ 2049517 h 2638096"/>
              <a:gd name="connsiteX23" fmla="*/ 1145627 w 1786758"/>
              <a:gd name="connsiteY23" fmla="*/ 2133600 h 2638096"/>
              <a:gd name="connsiteX24" fmla="*/ 903889 w 1786758"/>
              <a:gd name="connsiteY24" fmla="*/ 2175641 h 2638096"/>
              <a:gd name="connsiteX25" fmla="*/ 861848 w 1786758"/>
              <a:gd name="connsiteY25" fmla="*/ 2196662 h 2638096"/>
              <a:gd name="connsiteX26" fmla="*/ 840827 w 1786758"/>
              <a:gd name="connsiteY26" fmla="*/ 2060027 h 2638096"/>
              <a:gd name="connsiteX27" fmla="*/ 683172 w 1786758"/>
              <a:gd name="connsiteY27" fmla="*/ 1912882 h 2638096"/>
              <a:gd name="connsiteX28" fmla="*/ 515007 w 1786758"/>
              <a:gd name="connsiteY28" fmla="*/ 1891862 h 2638096"/>
              <a:gd name="connsiteX29" fmla="*/ 388883 w 1786758"/>
              <a:gd name="connsiteY29" fmla="*/ 2112579 h 2638096"/>
              <a:gd name="connsiteX30" fmla="*/ 420414 w 1786758"/>
              <a:gd name="connsiteY30" fmla="*/ 2249214 h 2638096"/>
              <a:gd name="connsiteX31" fmla="*/ 199696 w 1786758"/>
              <a:gd name="connsiteY31" fmla="*/ 2638096 h 2638096"/>
              <a:gd name="connsiteX32" fmla="*/ 0 w 1786758"/>
              <a:gd name="connsiteY32" fmla="*/ 2511972 h 2638096"/>
              <a:gd name="connsiteX33" fmla="*/ 105103 w 1786758"/>
              <a:gd name="connsiteY33" fmla="*/ 2070538 h 2638096"/>
              <a:gd name="connsiteX34" fmla="*/ 52552 w 1786758"/>
              <a:gd name="connsiteY34" fmla="*/ 1912882 h 2638096"/>
              <a:gd name="connsiteX35" fmla="*/ 52552 w 1786758"/>
              <a:gd name="connsiteY35" fmla="*/ 1723696 h 2638096"/>
              <a:gd name="connsiteX36" fmla="*/ 199696 w 1786758"/>
              <a:gd name="connsiteY36" fmla="*/ 1513489 h 2638096"/>
              <a:gd name="connsiteX37" fmla="*/ 283779 w 1786758"/>
              <a:gd name="connsiteY37" fmla="*/ 1418896 h 2638096"/>
              <a:gd name="connsiteX38" fmla="*/ 441434 w 1786758"/>
              <a:gd name="connsiteY38" fmla="*/ 1366345 h 2638096"/>
              <a:gd name="connsiteX39" fmla="*/ 399393 w 1786758"/>
              <a:gd name="connsiteY39" fmla="*/ 1198179 h 2638096"/>
              <a:gd name="connsiteX40" fmla="*/ 515007 w 1786758"/>
              <a:gd name="connsiteY40" fmla="*/ 1135117 h 2638096"/>
              <a:gd name="connsiteX41" fmla="*/ 262758 w 1786758"/>
              <a:gd name="connsiteY41" fmla="*/ 935420 h 2638096"/>
              <a:gd name="connsiteX42" fmla="*/ 378372 w 1786758"/>
              <a:gd name="connsiteY42" fmla="*/ 767255 h 2638096"/>
              <a:gd name="connsiteX43" fmla="*/ 409903 w 1786758"/>
              <a:gd name="connsiteY43" fmla="*/ 693682 h 2638096"/>
              <a:gd name="connsiteX44" fmla="*/ 294289 w 1786758"/>
              <a:gd name="connsiteY44" fmla="*/ 672662 h 2638096"/>
              <a:gd name="connsiteX45" fmla="*/ 294289 w 1786758"/>
              <a:gd name="connsiteY45" fmla="*/ 567558 h 2638096"/>
              <a:gd name="connsiteX46" fmla="*/ 304800 w 1786758"/>
              <a:gd name="connsiteY46" fmla="*/ 525517 h 2638096"/>
              <a:gd name="connsiteX47" fmla="*/ 409903 w 1786758"/>
              <a:gd name="connsiteY47" fmla="*/ 504496 h 2638096"/>
              <a:gd name="connsiteX48" fmla="*/ 283779 w 1786758"/>
              <a:gd name="connsiteY48" fmla="*/ 430924 h 2638096"/>
              <a:gd name="connsiteX49" fmla="*/ 252248 w 1786758"/>
              <a:gd name="connsiteY49" fmla="*/ 409903 h 2638096"/>
              <a:gd name="connsiteX50" fmla="*/ 199696 w 1786758"/>
              <a:gd name="connsiteY50" fmla="*/ 126124 h 263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786758" h="2638096">
                <a:moveTo>
                  <a:pt x="199696" y="126124"/>
                </a:moveTo>
                <a:lnTo>
                  <a:pt x="483476" y="0"/>
                </a:lnTo>
                <a:lnTo>
                  <a:pt x="735724" y="0"/>
                </a:lnTo>
                <a:lnTo>
                  <a:pt x="956441" y="220717"/>
                </a:lnTo>
                <a:lnTo>
                  <a:pt x="966952" y="399393"/>
                </a:lnTo>
                <a:lnTo>
                  <a:pt x="1198179" y="525517"/>
                </a:lnTo>
                <a:lnTo>
                  <a:pt x="1250731" y="746234"/>
                </a:lnTo>
                <a:lnTo>
                  <a:pt x="1387365" y="840827"/>
                </a:lnTo>
                <a:lnTo>
                  <a:pt x="1460938" y="914400"/>
                </a:lnTo>
                <a:lnTo>
                  <a:pt x="1576552" y="777765"/>
                </a:lnTo>
                <a:lnTo>
                  <a:pt x="1692165" y="872358"/>
                </a:lnTo>
                <a:lnTo>
                  <a:pt x="1608083" y="903889"/>
                </a:lnTo>
                <a:lnTo>
                  <a:pt x="1713186" y="1082565"/>
                </a:lnTo>
                <a:lnTo>
                  <a:pt x="1545020" y="1261241"/>
                </a:lnTo>
                <a:lnTo>
                  <a:pt x="1639614" y="1471448"/>
                </a:lnTo>
                <a:lnTo>
                  <a:pt x="1755227" y="1534510"/>
                </a:lnTo>
                <a:lnTo>
                  <a:pt x="1786758" y="1639614"/>
                </a:lnTo>
                <a:lnTo>
                  <a:pt x="1692165" y="1744717"/>
                </a:lnTo>
                <a:lnTo>
                  <a:pt x="1608083" y="1744717"/>
                </a:lnTo>
                <a:lnTo>
                  <a:pt x="1608083" y="1891862"/>
                </a:lnTo>
                <a:lnTo>
                  <a:pt x="1660634" y="1965434"/>
                </a:lnTo>
                <a:lnTo>
                  <a:pt x="1597572" y="2049517"/>
                </a:lnTo>
                <a:lnTo>
                  <a:pt x="1387365" y="2049517"/>
                </a:lnTo>
                <a:lnTo>
                  <a:pt x="1145627" y="2133600"/>
                </a:lnTo>
                <a:lnTo>
                  <a:pt x="903889" y="2175641"/>
                </a:lnTo>
                <a:lnTo>
                  <a:pt x="861848" y="2196662"/>
                </a:lnTo>
                <a:lnTo>
                  <a:pt x="840827" y="2060027"/>
                </a:lnTo>
                <a:lnTo>
                  <a:pt x="683172" y="1912882"/>
                </a:lnTo>
                <a:lnTo>
                  <a:pt x="515007" y="1891862"/>
                </a:lnTo>
                <a:lnTo>
                  <a:pt x="388883" y="2112579"/>
                </a:lnTo>
                <a:lnTo>
                  <a:pt x="420414" y="2249214"/>
                </a:lnTo>
                <a:lnTo>
                  <a:pt x="199696" y="2638096"/>
                </a:lnTo>
                <a:lnTo>
                  <a:pt x="0" y="2511972"/>
                </a:lnTo>
                <a:lnTo>
                  <a:pt x="105103" y="2070538"/>
                </a:lnTo>
                <a:lnTo>
                  <a:pt x="52552" y="1912882"/>
                </a:lnTo>
                <a:lnTo>
                  <a:pt x="52552" y="1723696"/>
                </a:lnTo>
                <a:lnTo>
                  <a:pt x="199696" y="1513489"/>
                </a:lnTo>
                <a:lnTo>
                  <a:pt x="283779" y="1418896"/>
                </a:lnTo>
                <a:lnTo>
                  <a:pt x="441434" y="1366345"/>
                </a:lnTo>
                <a:lnTo>
                  <a:pt x="399393" y="1198179"/>
                </a:lnTo>
                <a:lnTo>
                  <a:pt x="515007" y="1135117"/>
                </a:lnTo>
                <a:lnTo>
                  <a:pt x="262758" y="935420"/>
                </a:lnTo>
                <a:lnTo>
                  <a:pt x="378372" y="767255"/>
                </a:lnTo>
                <a:lnTo>
                  <a:pt x="409903" y="693682"/>
                </a:lnTo>
                <a:lnTo>
                  <a:pt x="294289" y="672662"/>
                </a:lnTo>
                <a:lnTo>
                  <a:pt x="294289" y="567558"/>
                </a:lnTo>
                <a:lnTo>
                  <a:pt x="304800" y="525517"/>
                </a:lnTo>
                <a:lnTo>
                  <a:pt x="409903" y="504496"/>
                </a:lnTo>
                <a:lnTo>
                  <a:pt x="283779" y="430924"/>
                </a:lnTo>
                <a:lnTo>
                  <a:pt x="252248" y="409903"/>
                </a:lnTo>
                <a:lnTo>
                  <a:pt x="199696" y="126124"/>
                </a:lnTo>
                <a:close/>
              </a:path>
            </a:pathLst>
          </a:custGeom>
          <a:noFill/>
          <a:ln w="63500">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reeform 9"/>
          <p:cNvSpPr/>
          <p:nvPr/>
        </p:nvSpPr>
        <p:spPr>
          <a:xfrm>
            <a:off x="231228" y="1061545"/>
            <a:ext cx="4719144" cy="5444358"/>
          </a:xfrm>
          <a:custGeom>
            <a:avLst/>
            <a:gdLst>
              <a:gd name="connsiteX0" fmla="*/ 2732689 w 4719144"/>
              <a:gd name="connsiteY0" fmla="*/ 283779 h 5444358"/>
              <a:gd name="connsiteX1" fmla="*/ 2596055 w 4719144"/>
              <a:gd name="connsiteY1" fmla="*/ 430924 h 5444358"/>
              <a:gd name="connsiteX2" fmla="*/ 2680138 w 4719144"/>
              <a:gd name="connsiteY2" fmla="*/ 546538 h 5444358"/>
              <a:gd name="connsiteX3" fmla="*/ 2722179 w 4719144"/>
              <a:gd name="connsiteY3" fmla="*/ 777765 h 5444358"/>
              <a:gd name="connsiteX4" fmla="*/ 2596055 w 4719144"/>
              <a:gd name="connsiteY4" fmla="*/ 809296 h 5444358"/>
              <a:gd name="connsiteX5" fmla="*/ 2438400 w 4719144"/>
              <a:gd name="connsiteY5" fmla="*/ 977462 h 5444358"/>
              <a:gd name="connsiteX6" fmla="*/ 2438400 w 4719144"/>
              <a:gd name="connsiteY6" fmla="*/ 1093076 h 5444358"/>
              <a:gd name="connsiteX7" fmla="*/ 2554013 w 4719144"/>
              <a:gd name="connsiteY7" fmla="*/ 1387365 h 5444358"/>
              <a:gd name="connsiteX8" fmla="*/ 2995448 w 4719144"/>
              <a:gd name="connsiteY8" fmla="*/ 1944414 h 5444358"/>
              <a:gd name="connsiteX9" fmla="*/ 3720662 w 4719144"/>
              <a:gd name="connsiteY9" fmla="*/ 2564524 h 5444358"/>
              <a:gd name="connsiteX10" fmla="*/ 4656082 w 4719144"/>
              <a:gd name="connsiteY10" fmla="*/ 3163614 h 5444358"/>
              <a:gd name="connsiteX11" fmla="*/ 4708634 w 4719144"/>
              <a:gd name="connsiteY11" fmla="*/ 3279227 h 5444358"/>
              <a:gd name="connsiteX12" fmla="*/ 4719144 w 4719144"/>
              <a:gd name="connsiteY12" fmla="*/ 5444358 h 5444358"/>
              <a:gd name="connsiteX13" fmla="*/ 1839310 w 4719144"/>
              <a:gd name="connsiteY13" fmla="*/ 5433848 h 5444358"/>
              <a:gd name="connsiteX14" fmla="*/ 1860331 w 4719144"/>
              <a:gd name="connsiteY14" fmla="*/ 4960883 h 5444358"/>
              <a:gd name="connsiteX15" fmla="*/ 504496 w 4719144"/>
              <a:gd name="connsiteY15" fmla="*/ 4225158 h 5444358"/>
              <a:gd name="connsiteX16" fmla="*/ 515006 w 4719144"/>
              <a:gd name="connsiteY16" fmla="*/ 3237186 h 5444358"/>
              <a:gd name="connsiteX17" fmla="*/ 651641 w 4719144"/>
              <a:gd name="connsiteY17" fmla="*/ 3058510 h 5444358"/>
              <a:gd name="connsiteX18" fmla="*/ 1166648 w 4719144"/>
              <a:gd name="connsiteY18" fmla="*/ 3058510 h 5444358"/>
              <a:gd name="connsiteX19" fmla="*/ 1187669 w 4719144"/>
              <a:gd name="connsiteY19" fmla="*/ 2112579 h 5444358"/>
              <a:gd name="connsiteX20" fmla="*/ 304800 w 4719144"/>
              <a:gd name="connsiteY20" fmla="*/ 1776248 h 5444358"/>
              <a:gd name="connsiteX21" fmla="*/ 378372 w 4719144"/>
              <a:gd name="connsiteY21" fmla="*/ 1597572 h 5444358"/>
              <a:gd name="connsiteX22" fmla="*/ 231227 w 4719144"/>
              <a:gd name="connsiteY22" fmla="*/ 1587062 h 5444358"/>
              <a:gd name="connsiteX23" fmla="*/ 52551 w 4719144"/>
              <a:gd name="connsiteY23" fmla="*/ 1471448 h 5444358"/>
              <a:gd name="connsiteX24" fmla="*/ 157655 w 4719144"/>
              <a:gd name="connsiteY24" fmla="*/ 1261241 h 5444358"/>
              <a:gd name="connsiteX25" fmla="*/ 157655 w 4719144"/>
              <a:gd name="connsiteY25" fmla="*/ 1198179 h 5444358"/>
              <a:gd name="connsiteX26" fmla="*/ 52551 w 4719144"/>
              <a:gd name="connsiteY26" fmla="*/ 1198179 h 5444358"/>
              <a:gd name="connsiteX27" fmla="*/ 0 w 4719144"/>
              <a:gd name="connsiteY27" fmla="*/ 1072055 h 5444358"/>
              <a:gd name="connsiteX28" fmla="*/ 31531 w 4719144"/>
              <a:gd name="connsiteY28" fmla="*/ 1040524 h 5444358"/>
              <a:gd name="connsiteX29" fmla="*/ 178675 w 4719144"/>
              <a:gd name="connsiteY29" fmla="*/ 987972 h 5444358"/>
              <a:gd name="connsiteX30" fmla="*/ 210206 w 4719144"/>
              <a:gd name="connsiteY30" fmla="*/ 861848 h 5444358"/>
              <a:gd name="connsiteX31" fmla="*/ 73572 w 4719144"/>
              <a:gd name="connsiteY31" fmla="*/ 725214 h 5444358"/>
              <a:gd name="connsiteX32" fmla="*/ 168165 w 4719144"/>
              <a:gd name="connsiteY32" fmla="*/ 641131 h 5444358"/>
              <a:gd name="connsiteX33" fmla="*/ 367862 w 4719144"/>
              <a:gd name="connsiteY33" fmla="*/ 599089 h 5444358"/>
              <a:gd name="connsiteX34" fmla="*/ 441434 w 4719144"/>
              <a:gd name="connsiteY34" fmla="*/ 630621 h 5444358"/>
              <a:gd name="connsiteX35" fmla="*/ 567558 w 4719144"/>
              <a:gd name="connsiteY35" fmla="*/ 536027 h 5444358"/>
              <a:gd name="connsiteX36" fmla="*/ 578069 w 4719144"/>
              <a:gd name="connsiteY36" fmla="*/ 409903 h 5444358"/>
              <a:gd name="connsiteX37" fmla="*/ 704193 w 4719144"/>
              <a:gd name="connsiteY37" fmla="*/ 346841 h 5444358"/>
              <a:gd name="connsiteX38" fmla="*/ 725213 w 4719144"/>
              <a:gd name="connsiteY38" fmla="*/ 493986 h 5444358"/>
              <a:gd name="connsiteX39" fmla="*/ 819806 w 4719144"/>
              <a:gd name="connsiteY39" fmla="*/ 546538 h 5444358"/>
              <a:gd name="connsiteX40" fmla="*/ 893379 w 4719144"/>
              <a:gd name="connsiteY40" fmla="*/ 672662 h 5444358"/>
              <a:gd name="connsiteX41" fmla="*/ 903889 w 4719144"/>
              <a:gd name="connsiteY41" fmla="*/ 567558 h 5444358"/>
              <a:gd name="connsiteX42" fmla="*/ 987972 w 4719144"/>
              <a:gd name="connsiteY42" fmla="*/ 336331 h 5444358"/>
              <a:gd name="connsiteX43" fmla="*/ 1166648 w 4719144"/>
              <a:gd name="connsiteY43" fmla="*/ 409903 h 5444358"/>
              <a:gd name="connsiteX44" fmla="*/ 1303282 w 4719144"/>
              <a:gd name="connsiteY44" fmla="*/ 462455 h 5444358"/>
              <a:gd name="connsiteX45" fmla="*/ 1324303 w 4719144"/>
              <a:gd name="connsiteY45" fmla="*/ 378372 h 5444358"/>
              <a:gd name="connsiteX46" fmla="*/ 1324303 w 4719144"/>
              <a:gd name="connsiteY46" fmla="*/ 231227 h 5444358"/>
              <a:gd name="connsiteX47" fmla="*/ 1450427 w 4719144"/>
              <a:gd name="connsiteY47" fmla="*/ 294289 h 5444358"/>
              <a:gd name="connsiteX48" fmla="*/ 1460938 w 4719144"/>
              <a:gd name="connsiteY48" fmla="*/ 126124 h 5444358"/>
              <a:gd name="connsiteX49" fmla="*/ 1692165 w 4719144"/>
              <a:gd name="connsiteY49" fmla="*/ 168165 h 5444358"/>
              <a:gd name="connsiteX50" fmla="*/ 1723696 w 4719144"/>
              <a:gd name="connsiteY50" fmla="*/ 52552 h 5444358"/>
              <a:gd name="connsiteX51" fmla="*/ 2081048 w 4719144"/>
              <a:gd name="connsiteY51" fmla="*/ 0 h 5444358"/>
              <a:gd name="connsiteX52" fmla="*/ 2123089 w 4719144"/>
              <a:gd name="connsiteY52" fmla="*/ 94593 h 5444358"/>
              <a:gd name="connsiteX53" fmla="*/ 2196662 w 4719144"/>
              <a:gd name="connsiteY53" fmla="*/ 199696 h 5444358"/>
              <a:gd name="connsiteX54" fmla="*/ 2732689 w 4719144"/>
              <a:gd name="connsiteY54" fmla="*/ 283779 h 5444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719144" h="5444358">
                <a:moveTo>
                  <a:pt x="2732689" y="283779"/>
                </a:moveTo>
                <a:lnTo>
                  <a:pt x="2596055" y="430924"/>
                </a:lnTo>
                <a:lnTo>
                  <a:pt x="2680138" y="546538"/>
                </a:lnTo>
                <a:lnTo>
                  <a:pt x="2722179" y="777765"/>
                </a:lnTo>
                <a:lnTo>
                  <a:pt x="2596055" y="809296"/>
                </a:lnTo>
                <a:lnTo>
                  <a:pt x="2438400" y="977462"/>
                </a:lnTo>
                <a:lnTo>
                  <a:pt x="2438400" y="1093076"/>
                </a:lnTo>
                <a:lnTo>
                  <a:pt x="2554013" y="1387365"/>
                </a:lnTo>
                <a:lnTo>
                  <a:pt x="2995448" y="1944414"/>
                </a:lnTo>
                <a:lnTo>
                  <a:pt x="3720662" y="2564524"/>
                </a:lnTo>
                <a:lnTo>
                  <a:pt x="4656082" y="3163614"/>
                </a:lnTo>
                <a:lnTo>
                  <a:pt x="4708634" y="3279227"/>
                </a:lnTo>
                <a:cubicBezTo>
                  <a:pt x="4712137" y="4000937"/>
                  <a:pt x="4715641" y="4722648"/>
                  <a:pt x="4719144" y="5444358"/>
                </a:cubicBezTo>
                <a:lnTo>
                  <a:pt x="1839310" y="5433848"/>
                </a:lnTo>
                <a:lnTo>
                  <a:pt x="1860331" y="4960883"/>
                </a:lnTo>
                <a:lnTo>
                  <a:pt x="504496" y="4225158"/>
                </a:lnTo>
                <a:lnTo>
                  <a:pt x="515006" y="3237186"/>
                </a:lnTo>
                <a:lnTo>
                  <a:pt x="651641" y="3058510"/>
                </a:lnTo>
                <a:lnTo>
                  <a:pt x="1166648" y="3058510"/>
                </a:lnTo>
                <a:lnTo>
                  <a:pt x="1187669" y="2112579"/>
                </a:lnTo>
                <a:lnTo>
                  <a:pt x="304800" y="1776248"/>
                </a:lnTo>
                <a:lnTo>
                  <a:pt x="378372" y="1597572"/>
                </a:lnTo>
                <a:lnTo>
                  <a:pt x="231227" y="1587062"/>
                </a:lnTo>
                <a:lnTo>
                  <a:pt x="52551" y="1471448"/>
                </a:lnTo>
                <a:lnTo>
                  <a:pt x="157655" y="1261241"/>
                </a:lnTo>
                <a:lnTo>
                  <a:pt x="157655" y="1198179"/>
                </a:lnTo>
                <a:lnTo>
                  <a:pt x="52551" y="1198179"/>
                </a:lnTo>
                <a:lnTo>
                  <a:pt x="0" y="1072055"/>
                </a:lnTo>
                <a:lnTo>
                  <a:pt x="31531" y="1040524"/>
                </a:lnTo>
                <a:lnTo>
                  <a:pt x="178675" y="987972"/>
                </a:lnTo>
                <a:lnTo>
                  <a:pt x="210206" y="861848"/>
                </a:lnTo>
                <a:lnTo>
                  <a:pt x="73572" y="725214"/>
                </a:lnTo>
                <a:lnTo>
                  <a:pt x="168165" y="641131"/>
                </a:lnTo>
                <a:lnTo>
                  <a:pt x="367862" y="599089"/>
                </a:lnTo>
                <a:lnTo>
                  <a:pt x="441434" y="630621"/>
                </a:lnTo>
                <a:lnTo>
                  <a:pt x="567558" y="536027"/>
                </a:lnTo>
                <a:lnTo>
                  <a:pt x="578069" y="409903"/>
                </a:lnTo>
                <a:lnTo>
                  <a:pt x="704193" y="346841"/>
                </a:lnTo>
                <a:lnTo>
                  <a:pt x="725213" y="493986"/>
                </a:lnTo>
                <a:lnTo>
                  <a:pt x="819806" y="546538"/>
                </a:lnTo>
                <a:lnTo>
                  <a:pt x="893379" y="672662"/>
                </a:lnTo>
                <a:lnTo>
                  <a:pt x="903889" y="567558"/>
                </a:lnTo>
                <a:lnTo>
                  <a:pt x="987972" y="336331"/>
                </a:lnTo>
                <a:lnTo>
                  <a:pt x="1166648" y="409903"/>
                </a:lnTo>
                <a:lnTo>
                  <a:pt x="1303282" y="462455"/>
                </a:lnTo>
                <a:lnTo>
                  <a:pt x="1324303" y="378372"/>
                </a:lnTo>
                <a:lnTo>
                  <a:pt x="1324303" y="231227"/>
                </a:lnTo>
                <a:lnTo>
                  <a:pt x="1450427" y="294289"/>
                </a:lnTo>
                <a:lnTo>
                  <a:pt x="1460938" y="126124"/>
                </a:lnTo>
                <a:lnTo>
                  <a:pt x="1692165" y="168165"/>
                </a:lnTo>
                <a:lnTo>
                  <a:pt x="1723696" y="52552"/>
                </a:lnTo>
                <a:lnTo>
                  <a:pt x="2081048" y="0"/>
                </a:lnTo>
                <a:lnTo>
                  <a:pt x="2123089" y="94593"/>
                </a:lnTo>
                <a:lnTo>
                  <a:pt x="2196662" y="199696"/>
                </a:lnTo>
                <a:lnTo>
                  <a:pt x="2732689" y="283779"/>
                </a:lnTo>
                <a:close/>
              </a:path>
            </a:pathLst>
          </a:custGeom>
          <a:noFill/>
          <a:ln w="63500">
            <a:solidFill>
              <a:schemeClr val="accent3">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34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34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60" grpId="0" animBg="1"/>
      <p:bldP spid="403461"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ChangeArrowheads="1"/>
          </p:cNvSpPr>
          <p:nvPr/>
        </p:nvSpPr>
        <p:spPr bwMode="auto">
          <a:xfrm>
            <a:off x="457200" y="1600200"/>
            <a:ext cx="8362950" cy="4530725"/>
          </a:xfrm>
          <a:prstGeom prst="rect">
            <a:avLst/>
          </a:prstGeom>
          <a:noFill/>
          <a:ln w="9525">
            <a:noFill/>
            <a:miter lim="800000"/>
            <a:headEnd/>
            <a:tailEnd/>
          </a:ln>
        </p:spPr>
        <p:txBody>
          <a:bodyPr/>
          <a:lstStyle/>
          <a:p>
            <a:pPr marL="342900" lvl="1" indent="-342900">
              <a:spcBef>
                <a:spcPct val="20000"/>
              </a:spcBef>
              <a:buClr>
                <a:schemeClr val="accent1"/>
              </a:buClr>
              <a:buSzPct val="65000"/>
              <a:buFont typeface="Wingdings" pitchFamily="2" charset="2"/>
              <a:buChar char="n"/>
            </a:pPr>
            <a:r>
              <a:rPr lang="en-US" sz="2400" dirty="0"/>
              <a:t>FAB – Functional Airspace Block</a:t>
            </a:r>
            <a:r>
              <a:rPr lang="sr-Latn-RS" sz="2400" dirty="0"/>
              <a:t>:</a:t>
            </a:r>
          </a:p>
          <a:p>
            <a:pPr marL="342900" lvl="1" indent="-342900">
              <a:spcBef>
                <a:spcPct val="20000"/>
              </a:spcBef>
              <a:buClr>
                <a:schemeClr val="accent1"/>
              </a:buClr>
              <a:buSzPct val="65000"/>
              <a:buFont typeface="Wingdings" pitchFamily="2" charset="2"/>
              <a:buChar char="n"/>
            </a:pPr>
            <a:endParaRPr lang="sr-Latn-RS" sz="2400" dirty="0"/>
          </a:p>
          <a:p>
            <a:pPr marL="742950" lvl="1" indent="-285750">
              <a:spcBef>
                <a:spcPct val="20000"/>
              </a:spcBef>
              <a:buClr>
                <a:schemeClr val="accent2"/>
              </a:buClr>
              <a:buSzPct val="60000"/>
              <a:buFont typeface="Wingdings" pitchFamily="2" charset="2"/>
              <a:buChar char="q"/>
            </a:pPr>
            <a:r>
              <a:rPr lang="en-US" sz="2400" dirty="0"/>
              <a:t>airspace based on operational requirements and defined independently of national borders. </a:t>
            </a:r>
            <a:endParaRPr lang="sr-Latn-RS" sz="2400" dirty="0"/>
          </a:p>
          <a:p>
            <a:pPr marL="742950" lvl="1" indent="-285750">
              <a:spcBef>
                <a:spcPct val="20000"/>
              </a:spcBef>
              <a:buClr>
                <a:schemeClr val="accent2"/>
              </a:buClr>
              <a:buSzPct val="60000"/>
              <a:buFont typeface="Wingdings" pitchFamily="2" charset="2"/>
              <a:buChar char="q"/>
            </a:pPr>
            <a:endParaRPr lang="sr-Latn-RS" sz="2400" dirty="0"/>
          </a:p>
          <a:p>
            <a:pPr marL="742950" lvl="1" indent="-285750">
              <a:spcBef>
                <a:spcPct val="20000"/>
              </a:spcBef>
              <a:buClr>
                <a:schemeClr val="accent2"/>
              </a:buClr>
              <a:buSzPct val="60000"/>
              <a:buFont typeface="Wingdings" pitchFamily="2" charset="2"/>
              <a:buChar char="q"/>
            </a:pPr>
            <a:r>
              <a:rPr lang="en-US" sz="2400" dirty="0"/>
              <a:t>The provision of air traffic services within them is based upon cooperation between several </a:t>
            </a:r>
            <a:r>
              <a:rPr lang="sr-Latn-RS" sz="2400" dirty="0"/>
              <a:t>ANSPs </a:t>
            </a:r>
            <a:r>
              <a:rPr lang="en-US" sz="2400" dirty="0"/>
              <a:t>(</a:t>
            </a:r>
            <a:r>
              <a:rPr lang="sr-Latn-RS" sz="2400" dirty="0"/>
              <a:t>ATC</a:t>
            </a:r>
            <a:r>
              <a:rPr lang="en-US" sz="2400" dirty="0"/>
              <a:t> services) of states, whose airspace wholly or par</a:t>
            </a:r>
            <a:r>
              <a:rPr lang="sr-Latn-RS" sz="2400" dirty="0" err="1"/>
              <a:t>tiall</a:t>
            </a:r>
            <a:r>
              <a:rPr lang="en-US" sz="2400" dirty="0"/>
              <a:t>y </a:t>
            </a:r>
            <a:r>
              <a:rPr lang="sr-Latn-RS" sz="2400" dirty="0" err="1"/>
              <a:t>belongs</a:t>
            </a:r>
            <a:r>
              <a:rPr lang="sr-Latn-RS" sz="2400" dirty="0"/>
              <a:t> to </a:t>
            </a:r>
            <a:r>
              <a:rPr lang="sr-Latn-RS" sz="2400" dirty="0" err="1"/>
              <a:t>the</a:t>
            </a:r>
            <a:r>
              <a:rPr lang="sr-Latn-RS" sz="2400" dirty="0"/>
              <a:t> </a:t>
            </a:r>
            <a:r>
              <a:rPr lang="en-US" sz="2400" dirty="0"/>
              <a:t>FAB, or by a so-called ‘integral service provider’.</a:t>
            </a:r>
          </a:p>
        </p:txBody>
      </p:sp>
      <p:sp>
        <p:nvSpPr>
          <p:cNvPr id="6656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en-GB" sz="4000" b="1" dirty="0">
                <a:solidFill>
                  <a:schemeClr val="tx2"/>
                </a:solidFill>
                <a:latin typeface="Calibri"/>
                <a:ea typeface="+mj-ea"/>
                <a:cs typeface="Calibri"/>
              </a:rPr>
              <a:t>Airspace Division (</a:t>
            </a:r>
            <a:r>
              <a:rPr lang="sr-Latn-RS" sz="4000" b="1" dirty="0">
                <a:solidFill>
                  <a:schemeClr val="tx2"/>
                </a:solidFill>
                <a:latin typeface="Calibri"/>
                <a:ea typeface="+mj-ea"/>
                <a:cs typeface="Calibri"/>
              </a:rPr>
              <a:t>3a</a:t>
            </a:r>
            <a:r>
              <a:rPr lang="en-GB" sz="4000" b="1" dirty="0">
                <a:solidFill>
                  <a:schemeClr val="tx2"/>
                </a:solidFill>
                <a:latin typeface="Calibri"/>
                <a:ea typeface="+mj-ea"/>
                <a:cs typeface="Calibri"/>
              </a:rPr>
              <a:t>)</a:t>
            </a:r>
            <a:endParaRPr lang="en-US" sz="4000" b="1" dirty="0">
              <a:solidFill>
                <a:schemeClr val="tx2"/>
              </a:solidFill>
              <a:latin typeface="Calibri"/>
              <a:ea typeface="+mj-ea"/>
              <a:cs typeface="Calibri"/>
            </a:endParaRPr>
          </a:p>
        </p:txBody>
      </p:sp>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9</a:t>
            </a:fld>
            <a:endParaRPr lang="en-US" altLang="en-US" sz="1000" dirty="0">
              <a:solidFill>
                <a:schemeClr val="bg2"/>
              </a:solidFill>
            </a:endParaRPr>
          </a:p>
        </p:txBody>
      </p:sp>
    </p:spTree>
  </p:cSld>
  <p:clrMapOvr>
    <a:masterClrMapping/>
  </p:clrMapOvr>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1D6BEF6-6CD2-4659-B731-980294D7FAB2}">
  <ds:schemaRefs>
    <ds:schemaRef ds:uri="http://purl.org/dc/elements/1.1/"/>
    <ds:schemaRef ds:uri="http://schemas.microsoft.com/office/2006/documentManagement/types"/>
    <ds:schemaRef ds:uri="http://schemas.microsoft.com/office/2006/metadata/properties"/>
    <ds:schemaRef ds:uri="a301ac7b-a095-4703-8ac1-0954f10782bf"/>
    <ds:schemaRef ds:uri="http://www.w3.org/XML/1998/namespace"/>
    <ds:schemaRef ds:uri="http://purl.org/dc/dcmitype/"/>
    <ds:schemaRef ds:uri="http://purl.org/dc/terms/"/>
    <ds:schemaRef ds:uri="http://schemas.openxmlformats.org/package/2006/metadata/core-properties"/>
  </ds:schemaRefs>
</ds:datastoreItem>
</file>

<file path=customXml/itemProps2.xml><?xml version="1.0" encoding="utf-8"?>
<ds:datastoreItem xmlns:ds="http://schemas.openxmlformats.org/officeDocument/2006/customXml" ds:itemID="{29691848-7B53-4310-AC46-941E5CFAB05C}">
  <ds:schemaRefs>
    <ds:schemaRef ds:uri="http://schemas.microsoft.com/sharepoint/v3/contenttype/forms"/>
  </ds:schemaRefs>
</ds:datastoreItem>
</file>

<file path=customXml/itemProps3.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979</TotalTime>
  <Words>1404</Words>
  <Application>Microsoft Office PowerPoint</Application>
  <PresentationFormat>On-screen Show (4:3)</PresentationFormat>
  <Paragraphs>217</Paragraphs>
  <Slides>43</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45" baseType="lpstr">
      <vt:lpstr>SESAR ER Presentation template</vt:lpstr>
      <vt:lpstr>Picture</vt:lpstr>
      <vt:lpstr>Introduction to ATM Airspace Management (ASM)</vt:lpstr>
      <vt:lpstr>Airspace division in the horizontal and vertical plane </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Airspace classes Aircraft vertical position Aircraft separation Flight conditions and rules  </vt:lpstr>
      <vt:lpstr>Slide 34</vt:lpstr>
      <vt:lpstr>Slide 35</vt:lpstr>
      <vt:lpstr>Slide 36</vt:lpstr>
      <vt:lpstr>Slide 37</vt:lpstr>
      <vt:lpstr>Slide 38</vt:lpstr>
      <vt:lpstr>Slide 39</vt:lpstr>
      <vt:lpstr>Slide 40</vt:lpstr>
      <vt:lpstr>Slide 41</vt:lpstr>
      <vt:lpstr>Slide 42</vt:lpstr>
      <vt:lpstr>Slide 43</vt:lpstr>
    </vt:vector>
  </TitlesOfParts>
  <Company>Sesar JU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Fedja</cp:lastModifiedBy>
  <cp:revision>118</cp:revision>
  <dcterms:created xsi:type="dcterms:W3CDTF">2016-04-13T13:39:24Z</dcterms:created>
  <dcterms:modified xsi:type="dcterms:W3CDTF">2021-08-01T17:16:03Z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