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1"/>
  </p:notesMasterIdLst>
  <p:handoutMasterIdLst>
    <p:handoutMasterId r:id="rId42"/>
  </p:handoutMasterIdLst>
  <p:sldIdLst>
    <p:sldId id="400" r:id="rId5"/>
    <p:sldId id="416" r:id="rId6"/>
    <p:sldId id="338" r:id="rId7"/>
    <p:sldId id="339" r:id="rId8"/>
    <p:sldId id="341" r:id="rId9"/>
    <p:sldId id="342" r:id="rId10"/>
    <p:sldId id="343" r:id="rId11"/>
    <p:sldId id="345" r:id="rId12"/>
    <p:sldId id="346" r:id="rId13"/>
    <p:sldId id="347" r:id="rId14"/>
    <p:sldId id="348" r:id="rId15"/>
    <p:sldId id="349" r:id="rId16"/>
    <p:sldId id="350" r:id="rId17"/>
    <p:sldId id="351" r:id="rId18"/>
    <p:sldId id="352" r:id="rId19"/>
    <p:sldId id="353" r:id="rId20"/>
    <p:sldId id="354" r:id="rId21"/>
    <p:sldId id="355" r:id="rId22"/>
    <p:sldId id="356" r:id="rId23"/>
    <p:sldId id="357" r:id="rId24"/>
    <p:sldId id="358" r:id="rId25"/>
    <p:sldId id="359" r:id="rId26"/>
    <p:sldId id="360" r:id="rId27"/>
    <p:sldId id="361" r:id="rId28"/>
    <p:sldId id="362" r:id="rId29"/>
    <p:sldId id="363" r:id="rId30"/>
    <p:sldId id="364" r:id="rId31"/>
    <p:sldId id="365" r:id="rId32"/>
    <p:sldId id="366" r:id="rId33"/>
    <p:sldId id="367" r:id="rId34"/>
    <p:sldId id="368" r:id="rId35"/>
    <p:sldId id="369" r:id="rId36"/>
    <p:sldId id="371" r:id="rId37"/>
    <p:sldId id="372" r:id="rId38"/>
    <p:sldId id="373" r:id="rId39"/>
    <p:sldId id="260"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9">
          <p15:clr>
            <a:srgbClr val="A4A3A4"/>
          </p15:clr>
        </p15:guide>
        <p15:guide id="2" pos="5424">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uk Tosic" initials="VT"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autoAdjust="0"/>
    <p:restoredTop sz="83283" autoAdjust="0"/>
  </p:normalViewPr>
  <p:slideViewPr>
    <p:cSldViewPr snapToGrid="0" snapToObjects="1">
      <p:cViewPr varScale="1">
        <p:scale>
          <a:sx n="56" d="100"/>
          <a:sy n="56" d="100"/>
        </p:scale>
        <p:origin x="1722" y="72"/>
      </p:cViewPr>
      <p:guideLst>
        <p:guide orient="horz" pos="479"/>
        <p:guide pos="5424"/>
      </p:guideLst>
    </p:cSldViewPr>
  </p:slideViewPr>
  <p:outlineViewPr>
    <p:cViewPr>
      <p:scale>
        <a:sx n="33" d="100"/>
        <a:sy n="33" d="100"/>
      </p:scale>
      <p:origin x="0" y="1998"/>
    </p:cViewPr>
  </p:outlineViewPr>
  <p:notesTextViewPr>
    <p:cViewPr>
      <p:scale>
        <a:sx n="100" d="100"/>
        <a:sy n="100" d="100"/>
      </p:scale>
      <p:origin x="0" y="0"/>
    </p:cViewPr>
  </p:notesTextViewPr>
  <p:notesViewPr>
    <p:cSldViewPr snapToGrid="0" snapToObjects="1">
      <p:cViewPr varScale="1">
        <p:scale>
          <a:sx n="83" d="100"/>
          <a:sy n="83" d="100"/>
        </p:scale>
        <p:origin x="255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oleObject" Target="file:///D:\Radosav\KNJIGA%20RJ\Poglavlja\Grafici%20za%20knjigu.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oleObject" Target="file:///D:\Radosav\Knjiga%20RJ%202020\Grafici%20za%20knjigu%20202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361111111111114"/>
          <c:y val="0.19675925925925941"/>
          <c:w val="0.46666666666666795"/>
          <c:h val="0.77777777777777934"/>
        </c:manualLayout>
      </c:layout>
      <c:pieChart>
        <c:varyColors val="1"/>
        <c:ser>
          <c:idx val="0"/>
          <c:order val="0"/>
          <c:dLbls>
            <c:dLbl>
              <c:idx val="0"/>
              <c:layout>
                <c:manualLayout>
                  <c:x val="-0.12597397200349955"/>
                  <c:y val="-0.17055555555555552"/>
                </c:manualLayout>
              </c:layout>
              <c:tx>
                <c:rich>
                  <a:bodyPr/>
                  <a:lstStyle/>
                  <a:p>
                    <a:r>
                      <a:rPr lang="en-US" sz="1400" dirty="0">
                        <a:solidFill>
                          <a:schemeClr val="tx1"/>
                        </a:solidFill>
                        <a:latin typeface="Calibri" panose="020F0502020204030204" pitchFamily="34" charset="0"/>
                      </a:rPr>
                      <a:t>A</a:t>
                    </a:r>
                    <a:r>
                      <a:rPr lang="en-US" dirty="0">
                        <a:solidFill>
                          <a:schemeClr val="tx1"/>
                        </a:solidFill>
                        <a:latin typeface="Calibri" panose="020F0502020204030204" pitchFamily="34" charset="0"/>
                      </a:rPr>
                      <a:t>TM/CNS</a:t>
                    </a:r>
                    <a:r>
                      <a:rPr lang="en-US">
                        <a:solidFill>
                          <a:schemeClr val="tx1"/>
                        </a:solidFill>
                        <a:latin typeface="Calibri" panose="020F0502020204030204" pitchFamily="34" charset="0"/>
                      </a:rPr>
                      <a:t>
88.2</a:t>
                    </a:r>
                    <a:r>
                      <a:rPr lang="en-US" dirty="0">
                        <a:solidFill>
                          <a:schemeClr val="tx1"/>
                        </a:solidFill>
                        <a:latin typeface="Calibri" panose="020F0502020204030204" pitchFamily="34" charset="0"/>
                      </a:rPr>
                      <a:t>%</a:t>
                    </a:r>
                    <a:endParaRPr lang="en-US" dirty="0">
                      <a:latin typeface="Calibri" panose="020F0502020204030204" pitchFamily="34" charset="0"/>
                    </a:endParaRPr>
                  </a:p>
                </c:rich>
              </c:tx>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0-B079-D046-9798-08EC81F2417C}"/>
                </c:ext>
              </c:extLst>
            </c:dLbl>
            <c:dLbl>
              <c:idx val="1"/>
              <c:layout>
                <c:manualLayout>
                  <c:x val="-0.15156435609718649"/>
                  <c:y val="3.6997873252178431E-2"/>
                </c:manualLayout>
              </c:layout>
              <c:tx>
                <c:rich>
                  <a:bodyPr/>
                  <a:lstStyle/>
                  <a:p>
                    <a:r>
                      <a:rPr lang="en-US" sz="1400" dirty="0" err="1">
                        <a:solidFill>
                          <a:schemeClr val="tx1"/>
                        </a:solidFill>
                        <a:latin typeface="Calibri" panose="020F0502020204030204" pitchFamily="34" charset="0"/>
                      </a:rPr>
                      <a:t>M</a:t>
                    </a:r>
                    <a:r>
                      <a:rPr lang="en-US" dirty="0" err="1">
                        <a:solidFill>
                          <a:schemeClr val="tx1"/>
                        </a:solidFill>
                        <a:latin typeface="Calibri" panose="020F0502020204030204" pitchFamily="34" charset="0"/>
                      </a:rPr>
                      <a:t>eteo</a:t>
                    </a:r>
                    <a:r>
                      <a:rPr lang="en-US">
                        <a:solidFill>
                          <a:schemeClr val="tx1"/>
                        </a:solidFill>
                        <a:latin typeface="Calibri" panose="020F0502020204030204" pitchFamily="34" charset="0"/>
                      </a:rPr>
                      <a:t>
4.4</a:t>
                    </a:r>
                    <a:r>
                      <a:rPr lang="en-US" dirty="0">
                        <a:solidFill>
                          <a:schemeClr val="tx1"/>
                        </a:solidFill>
                        <a:latin typeface="Calibri" panose="020F0502020204030204" pitchFamily="34" charset="0"/>
                      </a:rPr>
                      <a:t>%</a:t>
                    </a:r>
                    <a:endParaRPr lang="en-US" dirty="0">
                      <a:latin typeface="Calibri" panose="020F0502020204030204" pitchFamily="34" charset="0"/>
                    </a:endParaRPr>
                  </a:p>
                </c:rich>
              </c:tx>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1-B079-D046-9798-08EC81F2417C}"/>
                </c:ext>
              </c:extLst>
            </c:dLbl>
            <c:dLbl>
              <c:idx val="2"/>
              <c:layout>
                <c:manualLayout>
                  <c:x val="5.6640074179791985E-2"/>
                  <c:y val="-2.2250645619874471E-2"/>
                </c:manualLayout>
              </c:layout>
              <c:tx>
                <c:rich>
                  <a:bodyPr/>
                  <a:lstStyle/>
                  <a:p>
                    <a:pPr>
                      <a:defRPr sz="1600">
                        <a:solidFill>
                          <a:schemeClr val="tx1"/>
                        </a:solidFill>
                      </a:defRPr>
                    </a:pPr>
                    <a:r>
                      <a:rPr lang="en-US" sz="1300" dirty="0">
                        <a:solidFill>
                          <a:schemeClr val="tx1"/>
                        </a:solidFill>
                        <a:latin typeface="Calibri" panose="020F0502020204030204" pitchFamily="34" charset="0"/>
                      </a:rPr>
                      <a:t>EUROCONTROL</a:t>
                    </a:r>
                    <a:r>
                      <a:rPr lang="en-US" sz="1400" dirty="0">
                        <a:solidFill>
                          <a:schemeClr val="tx1"/>
                        </a:solidFill>
                        <a:latin typeface="Calibri" panose="020F0502020204030204" pitchFamily="34" charset="0"/>
                      </a:rPr>
                      <a:t>
5.2%</a:t>
                    </a:r>
                  </a:p>
                </c:rich>
              </c:tx>
              <c:numFmt formatCode="0.0%" sourceLinked="0"/>
              <c:spPr/>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2-B079-D046-9798-08EC81F2417C}"/>
                </c:ext>
              </c:extLst>
            </c:dLbl>
            <c:dLbl>
              <c:idx val="3"/>
              <c:layout>
                <c:manualLayout>
                  <c:x val="0.20771890730089881"/>
                  <c:y val="-1.3761792907364043E-2"/>
                </c:manualLayout>
              </c:layout>
              <c:tx>
                <c:rich>
                  <a:bodyPr/>
                  <a:lstStyle/>
                  <a:p>
                    <a:r>
                      <a:rPr lang="en-US" sz="1400">
                        <a:solidFill>
                          <a:schemeClr val="tx1"/>
                        </a:solidFill>
                        <a:latin typeface="Calibri" panose="020F0502020204030204" pitchFamily="34" charset="0"/>
                      </a:rPr>
                      <a:t>Other</a:t>
                    </a:r>
                    <a:r>
                      <a:rPr lang="en-US">
                        <a:solidFill>
                          <a:schemeClr val="tx1"/>
                        </a:solidFill>
                        <a:latin typeface="Calibri" panose="020F0502020204030204" pitchFamily="34" charset="0"/>
                      </a:rPr>
                      <a:t>
2.2%</a:t>
                    </a:r>
                  </a:p>
                </c:rich>
              </c:tx>
              <c:showLegendKey val="0"/>
              <c:showVal val="0"/>
              <c:showCatName val="1"/>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3-B079-D046-9798-08EC81F2417C}"/>
                </c:ext>
              </c:extLst>
            </c:dLbl>
            <c:numFmt formatCode="0.0%" sourceLinked="0"/>
            <c:spPr>
              <a:noFill/>
              <a:ln>
                <a:noFill/>
              </a:ln>
              <a:effectLst/>
            </c:spPr>
            <c:txPr>
              <a:bodyPr/>
              <a:lstStyle/>
              <a:p>
                <a:pPr>
                  <a:defRPr sz="1400">
                    <a:solidFill>
                      <a:schemeClr val="tx1"/>
                    </a:solidFill>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Sheet1!$A$194:$A$197</c:f>
              <c:strCache>
                <c:ptCount val="4"/>
                <c:pt idx="0">
                  <c:v>ATM/CNS</c:v>
                </c:pt>
                <c:pt idx="1">
                  <c:v>Meteo</c:v>
                </c:pt>
                <c:pt idx="2">
                  <c:v>EUROCONTROL</c:v>
                </c:pt>
                <c:pt idx="3">
                  <c:v>Ostalo</c:v>
                </c:pt>
              </c:strCache>
            </c:strRef>
          </c:cat>
          <c:val>
            <c:numRef>
              <c:f>Sheet1!$B$194:$B$197</c:f>
              <c:numCache>
                <c:formatCode>General</c:formatCode>
                <c:ptCount val="4"/>
                <c:pt idx="0">
                  <c:v>8.0920000000000005</c:v>
                </c:pt>
                <c:pt idx="1">
                  <c:v>0.44500000000000045</c:v>
                </c:pt>
                <c:pt idx="2">
                  <c:v>0.49700000000000089</c:v>
                </c:pt>
                <c:pt idx="3">
                  <c:v>0.20500000000000004</c:v>
                </c:pt>
              </c:numCache>
            </c:numRef>
          </c:val>
          <c:extLst>
            <c:ext xmlns:c16="http://schemas.microsoft.com/office/drawing/2014/chart" uri="{C3380CC4-5D6E-409C-BE32-E72D297353CC}">
              <c16:uniqueId val="{00000004-B079-D046-9798-08EC81F2417C}"/>
            </c:ext>
          </c:extLst>
        </c:ser>
        <c:dLbls>
          <c:showLegendKey val="0"/>
          <c:showVal val="0"/>
          <c:showCatName val="1"/>
          <c:showSerName val="0"/>
          <c:showPercent val="1"/>
          <c:showBubbleSize val="0"/>
          <c:showLeaderLines val="1"/>
        </c:dLbls>
        <c:firstSliceAng val="0"/>
      </c:pieChart>
    </c:plotArea>
    <c:plotVisOnly val="1"/>
    <c:dispBlanksAs val="zero"/>
    <c:showDLblsOverMax val="0"/>
  </c:chart>
  <c:txPr>
    <a:bodyPr/>
    <a:lstStyle/>
    <a:p>
      <a:pPr>
        <a:defRPr sz="18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Sheet1!$R$143</c:f>
              <c:strCache>
                <c:ptCount val="1"/>
                <c:pt idx="0">
                  <c:v>Revenue relative to forecast</c:v>
                </c:pt>
              </c:strCache>
            </c:strRef>
          </c:tx>
          <c:spPr>
            <a:ln w="31750"/>
          </c:spPr>
          <c:xVal>
            <c:numRef>
              <c:f>Sheet1!$Q$145:$Q$149</c:f>
              <c:numCache>
                <c:formatCode>0%</c:formatCode>
                <c:ptCount val="5"/>
                <c:pt idx="0">
                  <c:v>-0.1</c:v>
                </c:pt>
                <c:pt idx="1">
                  <c:v>-2.0000000000000007E-2</c:v>
                </c:pt>
                <c:pt idx="2" formatCode="General">
                  <c:v>0</c:v>
                </c:pt>
                <c:pt idx="3">
                  <c:v>2.0000000000000007E-2</c:v>
                </c:pt>
                <c:pt idx="4">
                  <c:v>0.1</c:v>
                </c:pt>
              </c:numCache>
            </c:numRef>
          </c:xVal>
          <c:yVal>
            <c:numRef>
              <c:f>Sheet1!$R$145:$R$149</c:f>
              <c:numCache>
                <c:formatCode>0%</c:formatCode>
                <c:ptCount val="5"/>
                <c:pt idx="0" formatCode="0.00%">
                  <c:v>-4.3999999999999997E-2</c:v>
                </c:pt>
                <c:pt idx="1">
                  <c:v>-2.0000000000000007E-2</c:v>
                </c:pt>
                <c:pt idx="2" formatCode="General">
                  <c:v>0</c:v>
                </c:pt>
                <c:pt idx="3">
                  <c:v>2.0000000000000007E-2</c:v>
                </c:pt>
                <c:pt idx="4" formatCode="0.00%">
                  <c:v>4.3999999999999997E-2</c:v>
                </c:pt>
              </c:numCache>
            </c:numRef>
          </c:yVal>
          <c:smooth val="0"/>
          <c:extLst>
            <c:ext xmlns:c16="http://schemas.microsoft.com/office/drawing/2014/chart" uri="{C3380CC4-5D6E-409C-BE32-E72D297353CC}">
              <c16:uniqueId val="{00000000-372B-4275-831A-1D0FCF41333E}"/>
            </c:ext>
          </c:extLst>
        </c:ser>
        <c:dLbls>
          <c:showLegendKey val="0"/>
          <c:showVal val="0"/>
          <c:showCatName val="0"/>
          <c:showSerName val="0"/>
          <c:showPercent val="0"/>
          <c:showBubbleSize val="0"/>
        </c:dLbls>
        <c:axId val="145005184"/>
        <c:axId val="145577088"/>
      </c:scatterChart>
      <c:valAx>
        <c:axId val="145005184"/>
        <c:scaling>
          <c:orientation val="minMax"/>
          <c:max val="0.1"/>
          <c:min val="-0.1"/>
        </c:scaling>
        <c:delete val="0"/>
        <c:axPos val="b"/>
        <c:title>
          <c:tx>
            <c:rich>
              <a:bodyPr/>
              <a:lstStyle/>
              <a:p>
                <a:pPr>
                  <a:defRPr sz="1600">
                    <a:solidFill>
                      <a:schemeClr val="tx1">
                        <a:lumMod val="50000"/>
                      </a:schemeClr>
                    </a:solidFill>
                  </a:defRPr>
                </a:pPr>
                <a:r>
                  <a:rPr lang="en-GB" sz="1600" dirty="0">
                    <a:solidFill>
                      <a:schemeClr val="tx1">
                        <a:lumMod val="50000"/>
                      </a:schemeClr>
                    </a:solidFill>
                  </a:rPr>
                  <a:t>Actual vs. forecast traffic volume (service</a:t>
                </a:r>
                <a:r>
                  <a:rPr lang="en-GB" sz="1600" baseline="0" dirty="0">
                    <a:solidFill>
                      <a:schemeClr val="tx1">
                        <a:lumMod val="50000"/>
                      </a:schemeClr>
                    </a:solidFill>
                  </a:rPr>
                  <a:t> units)</a:t>
                </a:r>
                <a:endParaRPr lang="en-GB" sz="1600" dirty="0">
                  <a:solidFill>
                    <a:schemeClr val="tx1">
                      <a:lumMod val="50000"/>
                    </a:schemeClr>
                  </a:solidFill>
                </a:endParaRPr>
              </a:p>
            </c:rich>
          </c:tx>
          <c:layout>
            <c:manualLayout>
              <c:xMode val="edge"/>
              <c:yMode val="edge"/>
              <c:x val="0.25984524819255311"/>
              <c:y val="0.93638355014235641"/>
            </c:manualLayout>
          </c:layout>
          <c:overlay val="0"/>
        </c:title>
        <c:numFmt formatCode="0%" sourceLinked="1"/>
        <c:majorTickMark val="none"/>
        <c:minorTickMark val="none"/>
        <c:tickLblPos val="nextTo"/>
        <c:txPr>
          <a:bodyPr/>
          <a:lstStyle/>
          <a:p>
            <a:pPr>
              <a:defRPr sz="1400">
                <a:solidFill>
                  <a:schemeClr val="tx1">
                    <a:lumMod val="50000"/>
                  </a:schemeClr>
                </a:solidFill>
              </a:defRPr>
            </a:pPr>
            <a:endParaRPr lang="en-US"/>
          </a:p>
        </c:txPr>
        <c:crossAx val="145577088"/>
        <c:crosses val="autoZero"/>
        <c:crossBetween val="midCat"/>
        <c:majorUnit val="2.0000000000000011E-2"/>
      </c:valAx>
      <c:valAx>
        <c:axId val="145577088"/>
        <c:scaling>
          <c:orientation val="minMax"/>
        </c:scaling>
        <c:delete val="0"/>
        <c:axPos val="l"/>
        <c:majorGridlines/>
        <c:title>
          <c:tx>
            <c:rich>
              <a:bodyPr/>
              <a:lstStyle/>
              <a:p>
                <a:pPr>
                  <a:defRPr sz="1600">
                    <a:solidFill>
                      <a:schemeClr val="tx1">
                        <a:lumMod val="50000"/>
                      </a:schemeClr>
                    </a:solidFill>
                  </a:defRPr>
                </a:pPr>
                <a:r>
                  <a:rPr lang="en-GB" sz="1600" dirty="0">
                    <a:solidFill>
                      <a:schemeClr val="tx1">
                        <a:lumMod val="50000"/>
                      </a:schemeClr>
                    </a:solidFill>
                  </a:rPr>
                  <a:t>Actual vs. forecast ANSP revenue</a:t>
                </a:r>
              </a:p>
            </c:rich>
          </c:tx>
          <c:layout>
            <c:manualLayout>
              <c:xMode val="edge"/>
              <c:yMode val="edge"/>
              <c:x val="8.5235064488033037E-3"/>
              <c:y val="0.1732264088998445"/>
            </c:manualLayout>
          </c:layout>
          <c:overlay val="0"/>
        </c:title>
        <c:numFmt formatCode="0%" sourceLinked="0"/>
        <c:majorTickMark val="out"/>
        <c:minorTickMark val="none"/>
        <c:tickLblPos val="low"/>
        <c:txPr>
          <a:bodyPr/>
          <a:lstStyle/>
          <a:p>
            <a:pPr>
              <a:defRPr sz="1400">
                <a:solidFill>
                  <a:schemeClr val="tx1">
                    <a:lumMod val="50000"/>
                  </a:schemeClr>
                </a:solidFill>
              </a:defRPr>
            </a:pPr>
            <a:endParaRPr lang="en-US"/>
          </a:p>
        </c:txPr>
        <c:crossAx val="145005184"/>
        <c:crosses val="autoZero"/>
        <c:crossBetween val="midCat"/>
        <c:majorUnit val="2.0000000000000011E-2"/>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283A16-FA5D-804C-AAF4-9BADFE6A9B2C}" type="datetimeFigureOut">
              <a:rPr lang="en-US"/>
              <a:pPr/>
              <a:t>7/8/2021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22A04F-CC42-7B42-9E5C-0755FAF09428}" type="slidenum">
              <a:rPr/>
              <a:pPr/>
              <a:t>‹N›</a:t>
            </a:fld>
            <a:endParaRPr lang="en-US"/>
          </a:p>
        </p:txBody>
      </p:sp>
    </p:spTree>
    <p:extLst>
      <p:ext uri="{BB962C8B-B14F-4D97-AF65-F5344CB8AC3E}">
        <p14:creationId xmlns:p14="http://schemas.microsoft.com/office/powerpoint/2010/main" val="23529486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3D6CB-80A7-954E-94AE-4953340D11C3}" type="datetimeFigureOut">
              <a:rPr lang="en-US"/>
              <a:pPr/>
              <a:t>7/8/2021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E39286-1182-484A-BB9F-6D716B2D9409}" type="slidenum">
              <a:rPr/>
              <a:pPr/>
              <a:t>‹N›</a:t>
            </a:fld>
            <a:endParaRPr lang="en-US"/>
          </a:p>
        </p:txBody>
      </p:sp>
    </p:spTree>
    <p:extLst>
      <p:ext uri="{BB962C8B-B14F-4D97-AF65-F5344CB8AC3E}">
        <p14:creationId xmlns:p14="http://schemas.microsoft.com/office/powerpoint/2010/main" val="35188383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3</a:t>
            </a:fld>
            <a:endParaRPr lang="en-GB"/>
          </a:p>
        </p:txBody>
      </p:sp>
    </p:spTree>
    <p:extLst>
      <p:ext uri="{BB962C8B-B14F-4D97-AF65-F5344CB8AC3E}">
        <p14:creationId xmlns:p14="http://schemas.microsoft.com/office/powerpoint/2010/main" val="1289329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89F7C7D7-CD6A-485B-B3F8-BBA3F99C9AEC}" type="slidenum">
              <a:rPr lang="en-US" altLang="en-US" smtClean="0"/>
              <a:pPr eaLnBrk="1" hangingPunct="1">
                <a:spcBef>
                  <a:spcPct val="0"/>
                </a:spcBef>
              </a:pPr>
              <a:t>18</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6022CB97-1516-43EC-A4DF-44FFD4C5FE40}" type="slidenum">
              <a:rPr lang="en-US" altLang="en-US" smtClean="0"/>
              <a:pPr eaLnBrk="1" hangingPunct="1">
                <a:spcBef>
                  <a:spcPct val="0"/>
                </a:spcBef>
              </a:pPr>
              <a:t>20</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43E39286-1182-484A-BB9F-6D716B2D9409}" type="slidenum">
              <a:rPr lang="en-GB" smtClean="0"/>
              <a:pPr/>
              <a:t>22</a:t>
            </a:fld>
            <a:endParaRPr lang="en-GB"/>
          </a:p>
        </p:txBody>
      </p:sp>
    </p:spTree>
    <p:extLst>
      <p:ext uri="{BB962C8B-B14F-4D97-AF65-F5344CB8AC3E}">
        <p14:creationId xmlns:p14="http://schemas.microsoft.com/office/powerpoint/2010/main" val="1821998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25</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3E39286-1182-484A-BB9F-6D716B2D9409}" type="slidenum">
              <a:rPr lang="en-GB" smtClean="0"/>
              <a:pPr/>
              <a:t>26</a:t>
            </a:fld>
            <a:endParaRPr lang="en-GB"/>
          </a:p>
        </p:txBody>
      </p:sp>
    </p:spTree>
    <p:extLst>
      <p:ext uri="{BB962C8B-B14F-4D97-AF65-F5344CB8AC3E}">
        <p14:creationId xmlns:p14="http://schemas.microsoft.com/office/powerpoint/2010/main" val="6025825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27</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B9CE409C-6677-499F-A133-37AD7BACFDC9}" type="slidenum">
              <a:rPr lang="en-US" altLang="en-US" smtClean="0"/>
              <a:pPr eaLnBrk="1" hangingPunct="1">
                <a:spcBef>
                  <a:spcPct val="0"/>
                </a:spcBef>
              </a:pPr>
              <a:t>30</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8F98B9B8-374C-4978-9176-A56C542293EF}" type="slidenum">
              <a:rPr lang="en-US" altLang="en-US" smtClean="0"/>
              <a:pPr eaLnBrk="1" hangingPunct="1">
                <a:spcBef>
                  <a:spcPct val="0"/>
                </a:spcBef>
              </a:pPr>
              <a:t>31</a:t>
            </a:fld>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32</a:t>
            </a:fld>
            <a:endParaRPr lang="en-GB"/>
          </a:p>
        </p:txBody>
      </p:sp>
    </p:spTree>
    <p:extLst>
      <p:ext uri="{BB962C8B-B14F-4D97-AF65-F5344CB8AC3E}">
        <p14:creationId xmlns:p14="http://schemas.microsoft.com/office/powerpoint/2010/main" val="1138393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33</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5</a:t>
            </a:fld>
            <a:endParaRPr lang="en-GB"/>
          </a:p>
        </p:txBody>
      </p:sp>
    </p:spTree>
    <p:extLst>
      <p:ext uri="{BB962C8B-B14F-4D97-AF65-F5344CB8AC3E}">
        <p14:creationId xmlns:p14="http://schemas.microsoft.com/office/powerpoint/2010/main" val="4231331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34</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35</a:t>
            </a:fld>
            <a:endParaRPr lang="en-GB"/>
          </a:p>
        </p:txBody>
      </p:sp>
    </p:spTree>
    <p:extLst>
      <p:ext uri="{BB962C8B-B14F-4D97-AF65-F5344CB8AC3E}">
        <p14:creationId xmlns:p14="http://schemas.microsoft.com/office/powerpoint/2010/main" val="3681567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31FFF5C2-8687-4A32-A3D3-57DB6C05B755}" type="slidenum">
              <a:rPr lang="en-US" altLang="en-US" smtClean="0"/>
              <a:pPr eaLnBrk="1" hangingPunct="1">
                <a:spcBef>
                  <a:spcPct val="0"/>
                </a:spcBef>
              </a:pPr>
              <a:t>6</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0386A55-0E5B-47F4-ABFA-E05AA39F5C6D}" type="slidenum">
              <a:rPr lang="en-US" altLang="en-US" smtClean="0"/>
              <a:pPr eaLnBrk="1" hangingPunct="1">
                <a:spcBef>
                  <a:spcPct val="0"/>
                </a:spcBef>
              </a:pPr>
              <a:t>7</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EA5E222-1FB7-403D-AEBE-DEABD4A87251}" type="slidenum">
              <a:rPr lang="en-US" altLang="en-US" smtClean="0"/>
              <a:pPr eaLnBrk="1" hangingPunct="1">
                <a:spcBef>
                  <a:spcPct val="0"/>
                </a:spcBef>
              </a:pPr>
              <a:t>8</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14</a:t>
            </a:fld>
            <a:endParaRPr lang="en-GB"/>
          </a:p>
        </p:txBody>
      </p:sp>
    </p:spTree>
    <p:extLst>
      <p:ext uri="{BB962C8B-B14F-4D97-AF65-F5344CB8AC3E}">
        <p14:creationId xmlns:p14="http://schemas.microsoft.com/office/powerpoint/2010/main" val="3137700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16</a:t>
            </a:fld>
            <a:endParaRPr lang="en-GB"/>
          </a:p>
        </p:txBody>
      </p:sp>
    </p:spTree>
    <p:extLst>
      <p:ext uri="{BB962C8B-B14F-4D97-AF65-F5344CB8AC3E}">
        <p14:creationId xmlns:p14="http://schemas.microsoft.com/office/powerpoint/2010/main" val="25611406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0489" y="3886200"/>
            <a:ext cx="6311900" cy="1752600"/>
          </a:xfrm>
        </p:spPr>
        <p:txBody>
          <a:bodyPr/>
          <a:lstStyle>
            <a:lvl1pPr marL="0" indent="0" algn="l">
              <a:buNone/>
              <a:defRPr b="0" i="0">
                <a:solidFill>
                  <a:schemeClr val="bg1"/>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Title 10"/>
          <p:cNvSpPr>
            <a:spLocks noGrp="1"/>
          </p:cNvSpPr>
          <p:nvPr>
            <p:ph type="title"/>
          </p:nvPr>
        </p:nvSpPr>
        <p:spPr>
          <a:xfrm>
            <a:off x="1080489" y="2713038"/>
            <a:ext cx="6311900" cy="1143000"/>
          </a:xfrm>
        </p:spPr>
        <p:txBody>
          <a:bodyPr/>
          <a:lstStyle>
            <a:lvl1pPr>
              <a:defRPr b="1" i="0">
                <a:solidFill>
                  <a:schemeClr val="bg1"/>
                </a:solidFill>
                <a:latin typeface="Calibri"/>
                <a:cs typeface="Calibri"/>
              </a:defRPr>
            </a:lvl1pPr>
          </a:lstStyle>
          <a:p>
            <a:r>
              <a:rPr lang="en-US"/>
              <a:t>Click to edit Master title style</a:t>
            </a:r>
          </a:p>
        </p:txBody>
      </p:sp>
    </p:spTree>
    <p:extLst>
      <p:ext uri="{BB962C8B-B14F-4D97-AF65-F5344CB8AC3E}">
        <p14:creationId xmlns:p14="http://schemas.microsoft.com/office/powerpoint/2010/main" val="183987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399"/>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en-US"/>
              <a:t>Airports: Part 5 - General airport layout</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1057710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D3D493C-2DC2-47F8-8CE3-2397E2BC557C}" type="slidenum">
              <a:rPr lang="en-US"/>
              <a:pPr>
                <a:defRPr/>
              </a:pPr>
              <a:t>‹N›</a:t>
            </a:fld>
            <a:endParaRPr lang="en-US"/>
          </a:p>
        </p:txBody>
      </p:sp>
    </p:spTree>
    <p:extLst>
      <p:ext uri="{BB962C8B-B14F-4D97-AF65-F5344CB8AC3E}">
        <p14:creationId xmlns:p14="http://schemas.microsoft.com/office/powerpoint/2010/main" val="113115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a:cs typeface="Calibri"/>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en-US"/>
              <a:t>Airports: Part 5 - General airport layout</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1552341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722313" y="1433029"/>
            <a:ext cx="7772400" cy="1500187"/>
          </a:xfrm>
        </p:spPr>
        <p:txBody>
          <a:bodyPr anchor="b"/>
          <a:lstStyle>
            <a:lvl1pPr marL="0" indent="0">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a:t>Engage</a:t>
            </a:r>
          </a:p>
          <a:p>
            <a:pPr lvl="0"/>
            <a:r>
              <a:rPr lang="fr-CH" dirty="0" err="1"/>
              <a:t>Title</a:t>
            </a:r>
            <a:r>
              <a:rPr lang="fr-CH" dirty="0"/>
              <a:t> of the </a:t>
            </a:r>
            <a:r>
              <a:rPr lang="fr-CH" dirty="0" err="1"/>
              <a:t>presentation</a:t>
            </a:r>
            <a:endParaRPr lang="fr-CH" dirty="0"/>
          </a:p>
        </p:txBody>
      </p:sp>
      <p:sp>
        <p:nvSpPr>
          <p:cNvPr id="13" name="Text Placeholder 2"/>
          <p:cNvSpPr>
            <a:spLocks noGrp="1"/>
          </p:cNvSpPr>
          <p:nvPr>
            <p:ph type="body" idx="10" hasCustomPrompt="1"/>
          </p:nvPr>
        </p:nvSpPr>
        <p:spPr>
          <a:xfrm>
            <a:off x="722313" y="3063148"/>
            <a:ext cx="7772400" cy="1500187"/>
          </a:xfrm>
        </p:spPr>
        <p:txBody>
          <a:bodyPr anchor="b">
            <a:normAutofit/>
          </a:bodyPr>
          <a:lstStyle>
            <a:lvl1pPr marL="0" indent="0">
              <a:buNone/>
              <a:defRPr sz="4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err="1"/>
              <a:t>Thank</a:t>
            </a:r>
            <a:r>
              <a:rPr lang="fr-CH" dirty="0"/>
              <a:t> </a:t>
            </a:r>
            <a:r>
              <a:rPr lang="fr-CH" dirty="0" err="1"/>
              <a:t>you</a:t>
            </a:r>
            <a:endParaRPr lang="fr-CH" dirty="0"/>
          </a:p>
        </p:txBody>
      </p:sp>
      <p:cxnSp>
        <p:nvCxnSpPr>
          <p:cNvPr id="16" name="Straight Connector 15"/>
          <p:cNvCxnSpPr/>
          <p:nvPr userDrawn="1"/>
        </p:nvCxnSpPr>
        <p:spPr>
          <a:xfrm>
            <a:off x="722313" y="3063148"/>
            <a:ext cx="77724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userDrawn="1"/>
        </p:nvSpPr>
        <p:spPr>
          <a:xfrm>
            <a:off x="1472617" y="4715735"/>
            <a:ext cx="2841272" cy="415498"/>
          </a:xfrm>
          <a:prstGeom prst="rect">
            <a:avLst/>
          </a:prstGeom>
          <a:noFill/>
        </p:spPr>
        <p:txBody>
          <a:bodyPr wrap="square" rtlCol="0">
            <a:spAutoFit/>
          </a:bodyPr>
          <a:lstStyle/>
          <a:p>
            <a:r>
              <a:rPr lang="en-US" sz="700" dirty="0">
                <a:solidFill>
                  <a:schemeClr val="bg1"/>
                </a:solidFill>
              </a:rPr>
              <a:t>This network has received funding from the SESAR Joint Undertaking under the European Union’s Horizon 2020 research and innovation </a:t>
            </a:r>
            <a:r>
              <a:rPr lang="en-US" sz="700" dirty="0" err="1">
                <a:solidFill>
                  <a:schemeClr val="bg1"/>
                </a:solidFill>
              </a:rPr>
              <a:t>programme</a:t>
            </a:r>
            <a:r>
              <a:rPr lang="en-US" sz="700" dirty="0">
                <a:solidFill>
                  <a:schemeClr val="bg1"/>
                </a:solidFill>
              </a:rPr>
              <a:t> under grant agreement No 783287.</a:t>
            </a:r>
          </a:p>
        </p:txBody>
      </p:sp>
      <p:pic>
        <p:nvPicPr>
          <p:cNvPr id="1027" name="Picture 3" descr="EU logo low res"/>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78400" y="4715735"/>
            <a:ext cx="5715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2273301" y="6342577"/>
            <a:ext cx="6870700" cy="406265"/>
          </a:xfrm>
          <a:prstGeom prst="rect">
            <a:avLst/>
          </a:prstGeom>
          <a:noFill/>
        </p:spPr>
        <p:txBody>
          <a:bodyPr wrap="square" rtlCol="0">
            <a:spAutoFit/>
          </a:bodyPr>
          <a:lstStyle/>
          <a:p>
            <a:r>
              <a:rPr lang="en-GB" sz="900" dirty="0"/>
              <a:t>The opinions expressed herein reflect the author’s view only. </a:t>
            </a:r>
          </a:p>
          <a:p>
            <a:r>
              <a:rPr lang="en-GB" sz="900" dirty="0"/>
              <a:t>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368323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r>
              <a:rPr lang="en-US"/>
              <a:t>Airports: Part 5 - General airport layout</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18052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p>
            <a:r>
              <a:rPr lang="en-US"/>
              <a:t>Airports: Part 5 - General airport layout</a:t>
            </a:r>
            <a:endParaRPr lang="en-US" dirty="0"/>
          </a:p>
        </p:txBody>
      </p:sp>
      <p:sp>
        <p:nvSpPr>
          <p:cNvPr id="8" name="Slide Number Placeholder 7"/>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3610029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r>
              <a:rPr lang="en-US"/>
              <a:t>Airports: Part 5 - General airport layout</a:t>
            </a:r>
            <a:endParaRPr lang="en-US" dirty="0"/>
          </a:p>
        </p:txBody>
      </p:sp>
      <p:sp>
        <p:nvSpPr>
          <p:cNvPr id="4" name="Slide Number Placeholder 3"/>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1483530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Airports: Part 5 - General airport layout</a:t>
            </a:r>
            <a:endParaRPr lang="en-US" dirty="0"/>
          </a:p>
        </p:txBody>
      </p:sp>
      <p:sp>
        <p:nvSpPr>
          <p:cNvPr id="3" name="Slide Number Placeholder 2"/>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385440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p>
            <a:r>
              <a:rPr lang="en-US"/>
              <a:t>Airports: Part 5 - General airport layout</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660372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1" y="287338"/>
            <a:ext cx="6629400" cy="1143000"/>
          </a:xfr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7362967" cy="4525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p:txBody>
          <a:bodyPr/>
          <a:lstStyle/>
          <a:p>
            <a:r>
              <a:rPr lang="en-US"/>
              <a:t>Airports: Part 5 - General airport layout</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2598137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7338"/>
            <a:ext cx="6653213" cy="1143000"/>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600200"/>
            <a:ext cx="7594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logosesarju-pos.ep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901668" y="300038"/>
            <a:ext cx="1153136" cy="612000"/>
          </a:xfrm>
          <a:prstGeom prst="rect">
            <a:avLst/>
          </a:prstGeom>
        </p:spPr>
      </p:pic>
      <p:sp>
        <p:nvSpPr>
          <p:cNvPr id="8" name="Rectangle 7"/>
          <p:cNvSpPr/>
          <p:nvPr/>
        </p:nvSpPr>
        <p:spPr>
          <a:xfrm>
            <a:off x="0" y="6536627"/>
            <a:ext cx="9144000" cy="321373"/>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endParaRPr>
          </a:p>
        </p:txBody>
      </p:sp>
      <p:sp>
        <p:nvSpPr>
          <p:cNvPr id="5" name="Footer Placeholder 4"/>
          <p:cNvSpPr>
            <a:spLocks noGrp="1"/>
          </p:cNvSpPr>
          <p:nvPr>
            <p:ph type="ftr" sz="quarter" idx="3"/>
          </p:nvPr>
        </p:nvSpPr>
        <p:spPr>
          <a:xfrm>
            <a:off x="457201" y="6556407"/>
            <a:ext cx="3896435" cy="252000"/>
          </a:xfrm>
          <a:prstGeom prst="rect">
            <a:avLst/>
          </a:prstGeom>
        </p:spPr>
        <p:txBody>
          <a:bodyPr vert="horz" lIns="91440" tIns="45720" rIns="91440" bIns="45720" rtlCol="0" anchor="ctr"/>
          <a:lstStyle>
            <a:lvl1pPr algn="l">
              <a:defRPr sz="1000">
                <a:solidFill>
                  <a:schemeClr val="bg1"/>
                </a:solidFill>
              </a:defRPr>
            </a:lvl1pPr>
          </a:lstStyle>
          <a:p>
            <a:r>
              <a:rPr lang="en-US"/>
              <a:t>Airports: Part 5 - General airport layout</a:t>
            </a:r>
            <a:endParaRPr lang="en-US" dirty="0"/>
          </a:p>
        </p:txBody>
      </p:sp>
      <p:sp>
        <p:nvSpPr>
          <p:cNvPr id="6" name="Slide Number Placeholder 5"/>
          <p:cNvSpPr>
            <a:spLocks noGrp="1"/>
          </p:cNvSpPr>
          <p:nvPr>
            <p:ph type="sldNum" sz="quarter" idx="4"/>
          </p:nvPr>
        </p:nvSpPr>
        <p:spPr>
          <a:xfrm>
            <a:off x="6512256" y="6556407"/>
            <a:ext cx="2133600" cy="252000"/>
          </a:xfrm>
          <a:prstGeom prst="rect">
            <a:avLst/>
          </a:prstGeom>
        </p:spPr>
        <p:txBody>
          <a:bodyPr vert="horz" lIns="91440" tIns="45720" rIns="91440" bIns="45720" rtlCol="0" anchor="ctr"/>
          <a:lstStyle>
            <a:lvl1pPr algn="r">
              <a:defRPr sz="1000">
                <a:solidFill>
                  <a:schemeClr val="bg1"/>
                </a:solidFill>
              </a:defRPr>
            </a:lvl1pPr>
          </a:lstStyle>
          <a:p>
            <a:fld id="{707FE137-0C1A-4C05-8B34-1D89C94DB814}" type="slidenum">
              <a:rPr lang="en-GB" smtClean="0"/>
              <a:pPr/>
              <a:t>‹N›</a:t>
            </a:fld>
            <a:endParaRPr lang="en-GB" dirty="0"/>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986701" y="380710"/>
            <a:ext cx="914967" cy="450655"/>
          </a:xfrm>
          <a:prstGeom prst="rect">
            <a:avLst/>
          </a:prstGeom>
        </p:spPr>
      </p:pic>
    </p:spTree>
    <p:extLst>
      <p:ext uri="{BB962C8B-B14F-4D97-AF65-F5344CB8AC3E}">
        <p14:creationId xmlns:p14="http://schemas.microsoft.com/office/powerpoint/2010/main" val="2867382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 id="2147483660" r:id="rId11"/>
  </p:sldLayoutIdLst>
  <p:hf hdr="0" dt="0"/>
  <p:txStyles>
    <p:titleStyle>
      <a:lvl1pPr algn="l" defTabSz="457200" rtl="0" eaLnBrk="1" latinLnBrk="0" hangingPunct="1">
        <a:spcBef>
          <a:spcPct val="0"/>
        </a:spcBef>
        <a:buNone/>
        <a:defRPr sz="3200" b="1" i="0" kern="1200">
          <a:solidFill>
            <a:schemeClr val="tx2"/>
          </a:solidFill>
          <a:latin typeface="Calibri"/>
          <a:ea typeface="+mj-ea"/>
          <a:cs typeface="Calibri"/>
        </a:defRPr>
      </a:lvl1pPr>
    </p:titleStyle>
    <p:body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80489" y="3886200"/>
            <a:ext cx="6311900" cy="745067"/>
          </a:xfrm>
        </p:spPr>
        <p:txBody>
          <a:bodyPr/>
          <a:lstStyle/>
          <a:p>
            <a:pPr>
              <a:lnSpc>
                <a:spcPct val="80000"/>
              </a:lnSpc>
            </a:pPr>
            <a:r>
              <a:rPr lang="en-US" dirty="0" err="1"/>
              <a:t>Radosav</a:t>
            </a:r>
            <a:r>
              <a:rPr lang="en-US" dirty="0"/>
              <a:t> </a:t>
            </a:r>
            <a:r>
              <a:rPr lang="en-US" dirty="0" err="1"/>
              <a:t>Jovanovi</a:t>
            </a:r>
            <a:r>
              <a:rPr lang="sr-Latn-RS" dirty="0"/>
              <a:t>ć</a:t>
            </a:r>
            <a:endParaRPr lang="en-US" dirty="0"/>
          </a:p>
          <a:p>
            <a:pPr>
              <a:lnSpc>
                <a:spcPct val="80000"/>
              </a:lnSpc>
            </a:pPr>
            <a:endParaRPr lang="en-US" dirty="0"/>
          </a:p>
        </p:txBody>
      </p:sp>
      <p:sp>
        <p:nvSpPr>
          <p:cNvPr id="3" name="Title 2"/>
          <p:cNvSpPr>
            <a:spLocks noGrp="1"/>
          </p:cNvSpPr>
          <p:nvPr>
            <p:ph type="title"/>
          </p:nvPr>
        </p:nvSpPr>
        <p:spPr>
          <a:xfrm>
            <a:off x="1080488" y="2713038"/>
            <a:ext cx="7796225" cy="1143000"/>
          </a:xfrm>
        </p:spPr>
        <p:txBody>
          <a:bodyPr>
            <a:normAutofit/>
          </a:bodyPr>
          <a:lstStyle/>
          <a:p>
            <a:r>
              <a:rPr lang="en-US" dirty="0"/>
              <a:t>Introduction to ATM</a:t>
            </a:r>
            <a:br>
              <a:rPr lang="en-US" dirty="0"/>
            </a:br>
            <a:r>
              <a:rPr lang="en-US" dirty="0"/>
              <a:t>Air Traffic Service (ATS)</a:t>
            </a:r>
          </a:p>
        </p:txBody>
      </p:sp>
      <p:sp>
        <p:nvSpPr>
          <p:cNvPr id="5" name="Subtitle 1"/>
          <p:cNvSpPr txBox="1">
            <a:spLocks/>
          </p:cNvSpPr>
          <p:nvPr/>
        </p:nvSpPr>
        <p:spPr>
          <a:xfrm>
            <a:off x="1080489" y="4631267"/>
            <a:ext cx="5154056" cy="119595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bg1"/>
                </a:solidFill>
                <a:latin typeface="+mn-lt"/>
                <a:ea typeface="+mn-ea"/>
                <a:cs typeface="+mn-cs"/>
              </a:defRPr>
            </a:lvl1pPr>
            <a:lvl2pPr marL="4572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a:t>
            </a:r>
          </a:p>
          <a:p>
            <a:r>
              <a:rPr lang="en-GB" sz="900" dirty="0">
                <a:latin typeface="Calibri"/>
                <a:cs typeface="Calibri"/>
              </a:rPr>
              <a:t>The content may not be adapted or changed, and the source must be recognised.</a:t>
            </a:r>
          </a:p>
          <a:p>
            <a:endParaRPr lang="en-GB" sz="900" dirty="0">
              <a:latin typeface="Calibri"/>
              <a:cs typeface="Calibri"/>
            </a:endParaRPr>
          </a:p>
          <a:p>
            <a:r>
              <a:rPr lang="en-GB" sz="1100" b="1" dirty="0">
                <a:latin typeface="Calibri"/>
                <a:cs typeface="Calibri"/>
                <a:hlinkClick r:id="rId2">
                  <a:extLst>
                    <a:ext uri="{A12FA001-AC4F-418D-AE19-62706E023703}">
                      <ahyp:hlinkClr xmlns:ahyp="http://schemas.microsoft.com/office/drawing/2018/hyperlinkcolor" val="tx"/>
                    </a:ext>
                  </a:extLst>
                </a:hlinkClick>
              </a:rPr>
              <a:t>engagektn.com</a:t>
            </a:r>
            <a:r>
              <a:rPr lang="en-GB" sz="1100" b="1" dirty="0">
                <a:latin typeface="Calibri"/>
                <a:cs typeface="Calibri"/>
              </a:rPr>
              <a:t>  /  </a:t>
            </a:r>
            <a:r>
              <a:rPr lang="en-GB" sz="11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1050" b="1" dirty="0">
              <a:latin typeface="Calibri"/>
              <a:cs typeface="Calibri"/>
            </a:endParaRPr>
          </a:p>
        </p:txBody>
      </p:sp>
    </p:spTree>
    <p:extLst>
      <p:ext uri="{BB962C8B-B14F-4D97-AF65-F5344CB8AC3E}">
        <p14:creationId xmlns:p14="http://schemas.microsoft.com/office/powerpoint/2010/main" val="538899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fontScale="90000"/>
          </a:bodyPr>
          <a:lstStyle/>
          <a:p>
            <a:r>
              <a:rPr lang="en-GB" altLang="en-US" sz="3600"/>
              <a:t>Cost basis establishment principles (ICAO)</a:t>
            </a:r>
            <a:endParaRPr lang="en-US" altLang="en-US" sz="3600"/>
          </a:p>
        </p:txBody>
      </p:sp>
      <p:sp>
        <p:nvSpPr>
          <p:cNvPr id="12291" name="Rectangle 3"/>
          <p:cNvSpPr>
            <a:spLocks noGrp="1" noChangeArrowheads="1"/>
          </p:cNvSpPr>
          <p:nvPr>
            <p:ph type="body" idx="1"/>
          </p:nvPr>
        </p:nvSpPr>
        <p:spPr/>
        <p:txBody>
          <a:bodyPr>
            <a:normAutofit/>
          </a:bodyPr>
          <a:lstStyle/>
          <a:p>
            <a:pPr marL="457200" indent="-457200">
              <a:lnSpc>
                <a:spcPct val="90000"/>
              </a:lnSpc>
              <a:buFontTx/>
              <a:buAutoNum type="arabicPeriod"/>
            </a:pPr>
            <a:r>
              <a:rPr lang="en-GB" altLang="en-US" sz="2000" dirty="0"/>
              <a:t>Full cost of ANS provision to be allocated, incl. cost of capital, depreciation, maintenance, operation, management and admin;</a:t>
            </a:r>
          </a:p>
          <a:p>
            <a:pPr marL="457200" indent="-457200">
              <a:lnSpc>
                <a:spcPct val="90000"/>
              </a:lnSpc>
              <a:buFontTx/>
              <a:buAutoNum type="arabicPeriod"/>
            </a:pPr>
            <a:r>
              <a:rPr lang="en-US" altLang="en-US" sz="2000" dirty="0"/>
              <a:t>The costs to be taken into account should be those assessed in relation to the facilities and services provided under ICAO Regional Air Navigation Plan(s)…</a:t>
            </a:r>
          </a:p>
          <a:p>
            <a:pPr marL="457200" indent="-457200">
              <a:lnSpc>
                <a:spcPct val="90000"/>
              </a:lnSpc>
              <a:buFontTx/>
              <a:buAutoNum type="arabicPeriod"/>
            </a:pPr>
            <a:r>
              <a:rPr lang="en-US" altLang="en-US" sz="2000" dirty="0"/>
              <a:t>The costs of ANS provided during the en-route, approach and aerodrome phases should be identified separately where possible;</a:t>
            </a:r>
          </a:p>
          <a:p>
            <a:pPr marL="457200" indent="-457200">
              <a:lnSpc>
                <a:spcPct val="90000"/>
              </a:lnSpc>
              <a:buFontTx/>
              <a:buAutoNum type="arabicPeriod"/>
            </a:pPr>
            <a:r>
              <a:rPr lang="en-GB" altLang="en-US" sz="2000" dirty="0"/>
              <a:t>The costs of supporting services (MET, AIS) should be identified separately;</a:t>
            </a:r>
          </a:p>
          <a:p>
            <a:pPr marL="457200" indent="-457200">
              <a:lnSpc>
                <a:spcPct val="90000"/>
              </a:lnSpc>
              <a:buFontTx/>
              <a:buAutoNum type="arabicPeriod"/>
            </a:pPr>
            <a:r>
              <a:rPr lang="en-GB" altLang="en-US" sz="2000" dirty="0"/>
              <a:t>A reasonable return on assets allowed;</a:t>
            </a:r>
          </a:p>
          <a:p>
            <a:pPr marL="457200" indent="-457200">
              <a:lnSpc>
                <a:spcPct val="90000"/>
              </a:lnSpc>
              <a:buFontTx/>
              <a:buAutoNum type="arabicPeriod"/>
            </a:pPr>
            <a:r>
              <a:rPr lang="en-US" altLang="en-US" sz="2000" dirty="0"/>
              <a:t>Costs directly related to oversight functions (safety, security and economic oversight) for ANS may be included in the ANSP’s cost basis, at the State’s discretion.</a:t>
            </a:r>
          </a:p>
        </p:txBody>
      </p:sp>
    </p:spTree>
    <p:extLst>
      <p:ext uri="{BB962C8B-B14F-4D97-AF65-F5344CB8AC3E}">
        <p14:creationId xmlns:p14="http://schemas.microsoft.com/office/powerpoint/2010/main" val="21665396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GB" altLang="en-US"/>
              <a:t>ANS charging systems: ICAO principles</a:t>
            </a:r>
            <a:endParaRPr lang="en-US" altLang="en-US"/>
          </a:p>
        </p:txBody>
      </p:sp>
      <p:sp>
        <p:nvSpPr>
          <p:cNvPr id="13315" name="Rectangle 3"/>
          <p:cNvSpPr>
            <a:spLocks noGrp="1" noChangeArrowheads="1"/>
          </p:cNvSpPr>
          <p:nvPr>
            <p:ph type="body" idx="1"/>
          </p:nvPr>
        </p:nvSpPr>
        <p:spPr>
          <a:xfrm>
            <a:off x="457200" y="1600200"/>
            <a:ext cx="8088284" cy="4767349"/>
          </a:xfrm>
        </p:spPr>
        <p:txBody>
          <a:bodyPr>
            <a:normAutofit fontScale="92500" lnSpcReduction="10000"/>
          </a:bodyPr>
          <a:lstStyle/>
          <a:p>
            <a:pPr marL="342900" indent="-342900">
              <a:buFont typeface="Arial" panose="020B0604020202020204" pitchFamily="34" charset="0"/>
              <a:buChar char="•"/>
            </a:pPr>
            <a:r>
              <a:rPr lang="en-GB" altLang="en-US" sz="2200" dirty="0"/>
              <a:t>Simple, equitable, and (route charges) suitable for general application (at least regional). Reasonable admin cost;</a:t>
            </a:r>
          </a:p>
          <a:p>
            <a:pPr marL="342900" indent="-342900">
              <a:buFont typeface="Arial" panose="020B0604020202020204" pitchFamily="34" charset="0"/>
              <a:buChar char="•"/>
            </a:pPr>
            <a:r>
              <a:rPr lang="en-GB" altLang="en-US" sz="2200" dirty="0"/>
              <a:t>Charges should not discourage the use of facilities and services necessary for safety or the introduction of new aids and techniques;</a:t>
            </a:r>
          </a:p>
          <a:p>
            <a:pPr marL="342900" indent="-342900">
              <a:buFont typeface="Arial" panose="020B0604020202020204" pitchFamily="34" charset="0"/>
              <a:buChar char="•"/>
            </a:pPr>
            <a:r>
              <a:rPr lang="en-GB" altLang="en-US" sz="2200" dirty="0"/>
              <a:t>Charges to be determined based on sound accounting principles, economic principle to conform to Art. 15 of the Convention on International Civil Aviation;</a:t>
            </a:r>
          </a:p>
          <a:p>
            <a:pPr marL="342900" indent="-342900">
              <a:buFont typeface="Arial" panose="020B0604020202020204" pitchFamily="34" charset="0"/>
              <a:buChar char="•"/>
            </a:pPr>
            <a:r>
              <a:rPr lang="en-GB" altLang="en-US" sz="2200" dirty="0"/>
              <a:t>No discrimination (re. nationality of user…);</a:t>
            </a:r>
          </a:p>
          <a:p>
            <a:pPr marL="342900" indent="-342900">
              <a:buFont typeface="Arial" panose="020B0604020202020204" pitchFamily="34" charset="0"/>
              <a:buChar char="•"/>
            </a:pPr>
            <a:r>
              <a:rPr lang="en-GB" altLang="en-US" sz="2200" dirty="0"/>
              <a:t>Differential ANS charges (modulation);</a:t>
            </a:r>
          </a:p>
          <a:p>
            <a:pPr marL="342900" indent="-342900">
              <a:buFont typeface="Arial" panose="020B0604020202020204" pitchFamily="34" charset="0"/>
              <a:buChar char="•"/>
            </a:pPr>
            <a:r>
              <a:rPr lang="en-GB" altLang="en-US" sz="2200" dirty="0"/>
              <a:t>Should take into account the cost of providing ANS and the effectiveness of the services rendered;</a:t>
            </a:r>
          </a:p>
          <a:p>
            <a:pPr marL="342900" indent="-342900">
              <a:buFont typeface="Arial" panose="020B0604020202020204" pitchFamily="34" charset="0"/>
              <a:buChar char="•"/>
            </a:pPr>
            <a:r>
              <a:rPr lang="en-GB" altLang="en-US" sz="2200" dirty="0"/>
              <a:t>Gradual changes whenever possible;</a:t>
            </a:r>
          </a:p>
          <a:p>
            <a:pPr marL="342900" indent="-342900">
              <a:buFont typeface="Arial" panose="020B0604020202020204" pitchFamily="34" charset="0"/>
              <a:buChar char="•"/>
            </a:pPr>
            <a:r>
              <a:rPr lang="en-GB" altLang="en-US" sz="2200" dirty="0"/>
              <a:t>No double charging for the same facility…</a:t>
            </a:r>
          </a:p>
          <a:p>
            <a:pPr marL="342900" indent="-342900">
              <a:buFont typeface="Arial" panose="020B0604020202020204" pitchFamily="34" charset="0"/>
              <a:buChar char="•"/>
            </a:pPr>
            <a:r>
              <a:rPr lang="en-GB" altLang="en-US" sz="2200" dirty="0"/>
              <a:t>No artificial FIRs to generate revenues.</a:t>
            </a:r>
            <a:endParaRPr lang="en-US" altLang="en-US" sz="2200" dirty="0"/>
          </a:p>
          <a:p>
            <a:endParaRPr lang="en-US" altLang="en-US" sz="2000" dirty="0"/>
          </a:p>
        </p:txBody>
      </p:sp>
    </p:spTree>
    <p:extLst>
      <p:ext uri="{BB962C8B-B14F-4D97-AF65-F5344CB8AC3E}">
        <p14:creationId xmlns:p14="http://schemas.microsoft.com/office/powerpoint/2010/main" val="1090135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normAutofit/>
          </a:bodyPr>
          <a:lstStyle/>
          <a:p>
            <a:pPr eaLnBrk="1" hangingPunct="1"/>
            <a:r>
              <a:rPr lang="en-GB" altLang="en-US" sz="3600"/>
              <a:t>European ANSPs’ revenues</a:t>
            </a:r>
            <a:r>
              <a:rPr lang="sr-Cyrl-CS" altLang="en-US" sz="3600"/>
              <a:t>, 201</a:t>
            </a:r>
            <a:r>
              <a:rPr lang="en-GB" altLang="en-US" sz="3600"/>
              <a:t>1</a:t>
            </a:r>
            <a:r>
              <a:rPr lang="sr-Cyrl-CS" altLang="en-US" sz="3600"/>
              <a:t>.</a:t>
            </a:r>
            <a:endParaRPr lang="en-US" altLang="en-US" sz="3600"/>
          </a:p>
        </p:txBody>
      </p:sp>
      <p:sp>
        <p:nvSpPr>
          <p:cNvPr id="14340" name="Rectangle 6"/>
          <p:cNvSpPr>
            <a:spLocks noChangeArrowheads="1"/>
          </p:cNvSpPr>
          <p:nvPr/>
        </p:nvSpPr>
        <p:spPr bwMode="auto">
          <a:xfrm>
            <a:off x="536575" y="5805488"/>
            <a:ext cx="7704138"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just" eaLnBrk="1" hangingPunct="1">
              <a:spcBef>
                <a:spcPct val="0"/>
              </a:spcBef>
              <a:buFontTx/>
              <a:buNone/>
            </a:pPr>
            <a:r>
              <a:rPr lang="en-GB" altLang="en-US" sz="1900" dirty="0">
                <a:solidFill>
                  <a:srgbClr val="FF0000"/>
                </a:solidFill>
                <a:latin typeface="+mn-lt"/>
              </a:rPr>
              <a:t>* </a:t>
            </a:r>
            <a:r>
              <a:rPr lang="en-GB" altLang="en-US" sz="1800" dirty="0">
                <a:solidFill>
                  <a:srgbClr val="FF0000"/>
                </a:solidFill>
                <a:latin typeface="+mn-lt"/>
              </a:rPr>
              <a:t>At some airports, fees for approach and/or aerodrome ATC are imposed through airport charges.</a:t>
            </a:r>
          </a:p>
        </p:txBody>
      </p:sp>
      <p:pic>
        <p:nvPicPr>
          <p:cNvPr id="1434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28775"/>
            <a:ext cx="8812213" cy="361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Oval 7"/>
          <p:cNvSpPr>
            <a:spLocks noChangeArrowheads="1"/>
          </p:cNvSpPr>
          <p:nvPr/>
        </p:nvSpPr>
        <p:spPr bwMode="auto">
          <a:xfrm>
            <a:off x="6003925" y="1700213"/>
            <a:ext cx="1089025" cy="720725"/>
          </a:xfrm>
          <a:prstGeom prst="ellipse">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en-US" altLang="en-US" sz="1800">
              <a:latin typeface="Arial" charset="0"/>
            </a:endParaRPr>
          </a:p>
        </p:txBody>
      </p:sp>
      <p:sp>
        <p:nvSpPr>
          <p:cNvPr id="14343" name="Text Box 9"/>
          <p:cNvSpPr txBox="1">
            <a:spLocks noChangeArrowheads="1"/>
          </p:cNvSpPr>
          <p:nvPr/>
        </p:nvSpPr>
        <p:spPr bwMode="auto">
          <a:xfrm>
            <a:off x="34925" y="6524625"/>
            <a:ext cx="34559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50000"/>
              </a:spcBef>
              <a:buFontTx/>
              <a:buNone/>
            </a:pPr>
            <a:r>
              <a:rPr lang="en-GB" altLang="en-US" sz="1400">
                <a:solidFill>
                  <a:schemeClr val="bg2"/>
                </a:solidFill>
                <a:latin typeface="Arial" charset="0"/>
              </a:rPr>
              <a:t>Source: ACE Benchmarking Report 2011</a:t>
            </a:r>
            <a:endParaRPr lang="en-US" altLang="en-US" sz="1400">
              <a:solidFill>
                <a:schemeClr val="bg2"/>
              </a:solidFill>
              <a:latin typeface="Arial" charset="0"/>
            </a:endParaRPr>
          </a:p>
        </p:txBody>
      </p:sp>
    </p:spTree>
    <p:extLst>
      <p:ext uri="{BB962C8B-B14F-4D97-AF65-F5344CB8AC3E}">
        <p14:creationId xmlns:p14="http://schemas.microsoft.com/office/powerpoint/2010/main" val="3360937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sr-Latn-CS" altLang="en-US"/>
              <a:t>1. Route charges</a:t>
            </a:r>
            <a:endParaRPr lang="en-US" altLang="en-US"/>
          </a:p>
        </p:txBody>
      </p:sp>
      <p:sp>
        <p:nvSpPr>
          <p:cNvPr id="15364" name="Rectangle 3"/>
          <p:cNvSpPr>
            <a:spLocks noGrp="1" noChangeArrowheads="1"/>
          </p:cNvSpPr>
          <p:nvPr>
            <p:ph type="body" idx="1"/>
          </p:nvPr>
        </p:nvSpPr>
        <p:spPr>
          <a:xfrm>
            <a:off x="457200" y="1600200"/>
            <a:ext cx="8435975" cy="4781550"/>
          </a:xfrm>
        </p:spPr>
        <p:txBody>
          <a:bodyPr/>
          <a:lstStyle/>
          <a:p>
            <a:pPr marL="342900" indent="-342900">
              <a:spcAft>
                <a:spcPct val="20000"/>
              </a:spcAft>
              <a:buFont typeface="Arial" panose="020B0604020202020204" pitchFamily="34" charset="0"/>
              <a:buChar char="•"/>
            </a:pPr>
            <a:r>
              <a:rPr lang="en-GB" altLang="en-US" sz="2200" dirty="0"/>
              <a:t>Remuneration for the costs of en-route ANS provision, including EUROCONTROL costs;</a:t>
            </a:r>
          </a:p>
          <a:p>
            <a:pPr marL="342900" indent="-342900">
              <a:spcAft>
                <a:spcPct val="20000"/>
              </a:spcAft>
              <a:buFont typeface="Arial" panose="020B0604020202020204" pitchFamily="34" charset="0"/>
              <a:buChar char="•"/>
            </a:pPr>
            <a:r>
              <a:rPr lang="sr-Latn-CS" altLang="en-US" sz="2200" dirty="0"/>
              <a:t>EUROCONTROL</a:t>
            </a:r>
            <a:r>
              <a:rPr lang="sr-Cyrl-CS" altLang="en-US" sz="2200" dirty="0"/>
              <a:t>: </a:t>
            </a:r>
            <a:r>
              <a:rPr lang="en-GB" altLang="en-US" sz="2200" dirty="0"/>
              <a:t>a harmonized route charging system;</a:t>
            </a:r>
            <a:r>
              <a:rPr lang="sr-Latn-CS" altLang="en-US" sz="2200" dirty="0"/>
              <a:t> </a:t>
            </a:r>
            <a:endParaRPr lang="sr-Cyrl-CS" altLang="en-US" sz="2200" dirty="0"/>
          </a:p>
          <a:p>
            <a:pPr marL="342900" indent="-342900" eaLnBrk="1" hangingPunct="1">
              <a:lnSpc>
                <a:spcPct val="90000"/>
              </a:lnSpc>
              <a:spcAft>
                <a:spcPct val="20000"/>
              </a:spcAft>
              <a:buFont typeface="Arial" panose="020B0604020202020204" pitchFamily="34" charset="0"/>
              <a:buChar char="•"/>
            </a:pPr>
            <a:r>
              <a:rPr lang="en-GB" altLang="en-US" sz="2200" dirty="0"/>
              <a:t>ANS provision in EUROCONTROL member states is based on principle of</a:t>
            </a:r>
            <a:r>
              <a:rPr lang="en-US" altLang="en-US" sz="2200" dirty="0"/>
              <a:t>:</a:t>
            </a:r>
            <a:endParaRPr lang="en-GB" altLang="en-US" sz="2200" dirty="0"/>
          </a:p>
          <a:p>
            <a:pPr lvl="1" eaLnBrk="1" hangingPunct="1">
              <a:lnSpc>
                <a:spcPct val="90000"/>
              </a:lnSpc>
              <a:spcAft>
                <a:spcPct val="20000"/>
              </a:spcAft>
            </a:pPr>
            <a:r>
              <a:rPr lang="en-GB" altLang="en-US" sz="2000" dirty="0"/>
              <a:t>Recovery of </a:t>
            </a:r>
            <a:r>
              <a:rPr lang="en-GB" altLang="en-US" sz="2000" i="1" dirty="0"/>
              <a:t>a priori</a:t>
            </a:r>
            <a:r>
              <a:rPr lang="en-GB" altLang="en-US" sz="2000" dirty="0"/>
              <a:t> determined costs for a referent 3/5 year period – </a:t>
            </a:r>
            <a:r>
              <a:rPr lang="en-GB" altLang="en-US" sz="2000" i="1" u="sng" dirty="0"/>
              <a:t>determined cost system </a:t>
            </a:r>
            <a:r>
              <a:rPr lang="sr-Cyrl-CS" altLang="en-US" sz="2000" dirty="0"/>
              <a:t>(</a:t>
            </a:r>
            <a:r>
              <a:rPr lang="en-GB" altLang="en-US" sz="2000" dirty="0"/>
              <a:t>Single European Sky signatories)</a:t>
            </a:r>
            <a:r>
              <a:rPr lang="sr-Cyrl-CS" altLang="en-US" sz="2000" dirty="0"/>
              <a:t>;</a:t>
            </a:r>
            <a:r>
              <a:rPr lang="en-GB" altLang="en-US" sz="2000" dirty="0"/>
              <a:t>  in force since 2012,</a:t>
            </a:r>
            <a:br>
              <a:rPr lang="en-GB" altLang="en-US" sz="2000" dirty="0"/>
            </a:br>
            <a:r>
              <a:rPr lang="en-GB" altLang="en-US" sz="2000" dirty="0"/>
              <a:t>OR</a:t>
            </a:r>
            <a:endParaRPr lang="sr-Cyrl-CS" altLang="en-US" sz="2000" dirty="0"/>
          </a:p>
          <a:p>
            <a:pPr lvl="1">
              <a:lnSpc>
                <a:spcPct val="90000"/>
              </a:lnSpc>
              <a:spcAft>
                <a:spcPct val="20000"/>
              </a:spcAft>
            </a:pPr>
            <a:r>
              <a:rPr lang="en-GB" altLang="en-US" sz="2000" i="1" u="sng" dirty="0"/>
              <a:t>full cost recovery system</a:t>
            </a:r>
            <a:r>
              <a:rPr lang="sr-Cyrl-CS" altLang="en-US" sz="2000" i="1" u="sng" dirty="0"/>
              <a:t> </a:t>
            </a:r>
            <a:r>
              <a:rPr lang="en-GB" altLang="en-US" sz="2000" dirty="0"/>
              <a:t>(</a:t>
            </a:r>
            <a:r>
              <a:rPr lang="sr-Latn-CS" altLang="en-US" sz="2000" dirty="0"/>
              <a:t>EUROCONTROL</a:t>
            </a:r>
            <a:r>
              <a:rPr lang="en-US" altLang="en-US" sz="2000" dirty="0"/>
              <a:t> </a:t>
            </a:r>
            <a:r>
              <a:rPr lang="en-GB" altLang="en-US" sz="2000" dirty="0"/>
              <a:t>member states which are not Single European Sky signatories</a:t>
            </a:r>
            <a:r>
              <a:rPr lang="en-US" altLang="en-US" sz="2000" dirty="0"/>
              <a:t>)</a:t>
            </a:r>
          </a:p>
        </p:txBody>
      </p:sp>
    </p:spTree>
    <p:extLst>
      <p:ext uri="{BB962C8B-B14F-4D97-AF65-F5344CB8AC3E}">
        <p14:creationId xmlns:p14="http://schemas.microsoft.com/office/powerpoint/2010/main" val="12051186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normAutofit fontScale="90000"/>
          </a:bodyPr>
          <a:lstStyle/>
          <a:p>
            <a:pPr eaLnBrk="1" hangingPunct="1"/>
            <a:r>
              <a:rPr lang="sr-Cyrl-CS" altLang="en-US" sz="3600"/>
              <a:t>Е</a:t>
            </a:r>
            <a:r>
              <a:rPr lang="sr-Latn-CS" altLang="en-US" sz="3600"/>
              <a:t>UROCONTROL </a:t>
            </a:r>
            <a:r>
              <a:rPr lang="en-GB" altLang="en-US" sz="3600"/>
              <a:t>route charging system</a:t>
            </a:r>
            <a:endParaRPr lang="en-US" altLang="en-US" sz="3600"/>
          </a:p>
        </p:txBody>
      </p:sp>
      <p:sp>
        <p:nvSpPr>
          <p:cNvPr id="16388" name="Rectangle 3"/>
          <p:cNvSpPr>
            <a:spLocks noGrp="1" noChangeArrowheads="1"/>
          </p:cNvSpPr>
          <p:nvPr>
            <p:ph type="body" idx="1"/>
          </p:nvPr>
        </p:nvSpPr>
        <p:spPr>
          <a:xfrm>
            <a:off x="468313" y="1341438"/>
            <a:ext cx="8229600" cy="5111750"/>
          </a:xfrm>
        </p:spPr>
        <p:txBody>
          <a:bodyPr>
            <a:normAutofit lnSpcReduction="10000"/>
          </a:bodyPr>
          <a:lstStyle/>
          <a:p>
            <a:pPr marL="342900" indent="-342900" eaLnBrk="1" hangingPunct="1">
              <a:lnSpc>
                <a:spcPct val="90000"/>
              </a:lnSpc>
              <a:spcAft>
                <a:spcPct val="20000"/>
              </a:spcAft>
              <a:buFont typeface="Arial" panose="020B0604020202020204" pitchFamily="34" charset="0"/>
              <a:buChar char="•"/>
            </a:pPr>
            <a:r>
              <a:rPr lang="en-GB" altLang="en-US" sz="2200" dirty="0"/>
              <a:t>Legal basis: </a:t>
            </a:r>
            <a:r>
              <a:rPr lang="en-GB" altLang="en-US" sz="2200" i="1" dirty="0"/>
              <a:t>Multilateral Agreement relating to Route Charges</a:t>
            </a:r>
            <a:r>
              <a:rPr lang="en-GB" altLang="en-US" sz="2200" dirty="0"/>
              <a:t>, 1981 – common policy on ANS route charges;</a:t>
            </a:r>
          </a:p>
          <a:p>
            <a:pPr marL="342900" indent="-342900" eaLnBrk="1" hangingPunct="1">
              <a:lnSpc>
                <a:spcPct val="90000"/>
              </a:lnSpc>
              <a:spcAft>
                <a:spcPct val="20000"/>
              </a:spcAft>
              <a:buFont typeface="Arial" panose="020B0604020202020204" pitchFamily="34" charset="0"/>
              <a:buChar char="•"/>
            </a:pPr>
            <a:r>
              <a:rPr lang="en-GB" altLang="en-US" sz="2200" dirty="0"/>
              <a:t>Common system for billing and collection of route charges, operated by the EUROCONTROL Central Route Charging Office (CRCO);</a:t>
            </a:r>
          </a:p>
          <a:p>
            <a:pPr marL="342900" indent="-342900" eaLnBrk="1" hangingPunct="1">
              <a:lnSpc>
                <a:spcPct val="90000"/>
              </a:lnSpc>
              <a:spcAft>
                <a:spcPct val="20000"/>
              </a:spcAft>
              <a:buFont typeface="Arial" panose="020B0604020202020204" pitchFamily="34" charset="0"/>
              <a:buChar char="•"/>
            </a:pPr>
            <a:r>
              <a:rPr lang="en-GB" altLang="en-US" sz="2200" dirty="0"/>
              <a:t>41 Contracting States as of 2020;</a:t>
            </a:r>
          </a:p>
          <a:p>
            <a:pPr marL="342900" indent="-342900">
              <a:spcAft>
                <a:spcPct val="20000"/>
              </a:spcAft>
              <a:buFont typeface="Arial" panose="020B0604020202020204" pitchFamily="34" charset="0"/>
              <a:buChar char="•"/>
            </a:pPr>
            <a:r>
              <a:rPr lang="en-GB" altLang="en-US" sz="2200" dirty="0"/>
              <a:t>Commission Implementing Regulation (EU) 2019/317 (laying down a performance and charging scheme in the SES…) – the notion of </a:t>
            </a:r>
            <a:r>
              <a:rPr lang="en-GB" altLang="en-US" sz="2200" i="1" dirty="0"/>
              <a:t>Charging Zones;</a:t>
            </a:r>
            <a:endParaRPr lang="en-GB" altLang="en-US" sz="2200" dirty="0"/>
          </a:p>
          <a:p>
            <a:pPr marL="342900" indent="-342900">
              <a:spcAft>
                <a:spcPct val="20000"/>
              </a:spcAft>
              <a:buFont typeface="Arial" panose="020B0604020202020204" pitchFamily="34" charset="0"/>
              <a:buChar char="•"/>
            </a:pPr>
            <a:r>
              <a:rPr lang="en-US" altLang="en-US" sz="2200" dirty="0"/>
              <a:t>A charge levied for each flight performed in the EUROCONTROL airspace, which is divided into en-route </a:t>
            </a:r>
            <a:r>
              <a:rPr lang="en-US" altLang="en-US" sz="2200" i="1" dirty="0"/>
              <a:t>Charging Zones</a:t>
            </a:r>
            <a:r>
              <a:rPr lang="en-US" altLang="en-US" sz="2200" dirty="0"/>
              <a:t> as defined by the contracting States;</a:t>
            </a:r>
          </a:p>
          <a:p>
            <a:pPr marL="342900" indent="-342900">
              <a:spcAft>
                <a:spcPct val="20000"/>
              </a:spcAft>
              <a:buFont typeface="Arial" panose="020B0604020202020204" pitchFamily="34" charset="0"/>
              <a:buChar char="•"/>
            </a:pPr>
            <a:r>
              <a:rPr lang="en-GB" altLang="en-US" sz="2200" dirty="0"/>
              <a:t>Single charge per flight, irrespective of the number of Member States overflown;</a:t>
            </a:r>
          </a:p>
        </p:txBody>
      </p:sp>
    </p:spTree>
    <p:extLst>
      <p:ext uri="{BB962C8B-B14F-4D97-AF65-F5344CB8AC3E}">
        <p14:creationId xmlns:p14="http://schemas.microsoft.com/office/powerpoint/2010/main" val="3187595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normAutofit fontScale="90000"/>
          </a:bodyPr>
          <a:lstStyle/>
          <a:p>
            <a:r>
              <a:rPr lang="en-GB" altLang="en-US" sz="3600"/>
              <a:t>Coverage of the EUROCONTROL route charging system</a:t>
            </a:r>
            <a:endParaRPr lang="en-US" altLang="en-US" sz="3600"/>
          </a:p>
        </p:txBody>
      </p:sp>
      <p:sp>
        <p:nvSpPr>
          <p:cNvPr id="17412" name="Rectangle 3"/>
          <p:cNvSpPr>
            <a:spLocks noGrp="1" noChangeArrowheads="1"/>
          </p:cNvSpPr>
          <p:nvPr>
            <p:ph type="body" idx="1"/>
          </p:nvPr>
        </p:nvSpPr>
        <p:spPr>
          <a:xfrm>
            <a:off x="457200" y="1412875"/>
            <a:ext cx="8229600" cy="5184775"/>
          </a:xfrm>
        </p:spPr>
        <p:txBody>
          <a:bodyPr/>
          <a:lstStyle/>
          <a:p>
            <a:pPr>
              <a:lnSpc>
                <a:spcPct val="90000"/>
              </a:lnSpc>
            </a:pPr>
            <a:r>
              <a:rPr lang="en-GB" altLang="en-US" sz="2200" dirty="0"/>
              <a:t>In principle, all flights are subject to route charges.</a:t>
            </a:r>
            <a:endParaRPr lang="sr-Cyrl-CS" altLang="en-US" sz="2200" dirty="0"/>
          </a:p>
          <a:p>
            <a:pPr>
              <a:lnSpc>
                <a:spcPct val="90000"/>
              </a:lnSpc>
            </a:pPr>
            <a:r>
              <a:rPr lang="en-GB" altLang="en-US" sz="2200" dirty="0"/>
              <a:t>Categories exempted from payment by all Contracting States</a:t>
            </a:r>
            <a:r>
              <a:rPr lang="sr-Cyrl-CS" altLang="en-US" sz="2200" dirty="0"/>
              <a:t>:</a:t>
            </a:r>
          </a:p>
          <a:p>
            <a:pPr lvl="1">
              <a:lnSpc>
                <a:spcPct val="90000"/>
              </a:lnSpc>
            </a:pPr>
            <a:r>
              <a:rPr lang="en-GB" altLang="en-US" sz="1800" dirty="0"/>
              <a:t>flights performed by a/c with MTOM&lt;2t;</a:t>
            </a:r>
            <a:endParaRPr lang="sr-Cyrl-CS" altLang="en-US" sz="1800" dirty="0"/>
          </a:p>
          <a:p>
            <a:pPr lvl="1">
              <a:lnSpc>
                <a:spcPct val="90000"/>
              </a:lnSpc>
            </a:pPr>
            <a:r>
              <a:rPr lang="en-GB" altLang="en-US" sz="1800" dirty="0"/>
              <a:t>flights performed exclusively for the transport, on official mission, of the reigning Monarch (&amp; immediate family), Heads of State, Heads of Government, and Government Ministers (necessary remark on the FPL);</a:t>
            </a:r>
            <a:endParaRPr lang="sr-Cyrl-CS" altLang="en-US" sz="1800" dirty="0"/>
          </a:p>
          <a:p>
            <a:pPr lvl="1">
              <a:lnSpc>
                <a:spcPct val="90000"/>
              </a:lnSpc>
            </a:pPr>
            <a:r>
              <a:rPr lang="en-GB" altLang="en-US" sz="1800" dirty="0"/>
              <a:t>search and rescue flights</a:t>
            </a:r>
            <a:r>
              <a:rPr lang="en-US" altLang="en-US" sz="2000" dirty="0"/>
              <a:t> </a:t>
            </a:r>
            <a:endParaRPr lang="sr-Cyrl-CS" altLang="en-US" sz="2000" dirty="0"/>
          </a:p>
          <a:p>
            <a:pPr>
              <a:lnSpc>
                <a:spcPct val="90000"/>
              </a:lnSpc>
            </a:pPr>
            <a:r>
              <a:rPr lang="en-GB" altLang="en-US" sz="2200" dirty="0"/>
              <a:t>Contracting States </a:t>
            </a:r>
            <a:r>
              <a:rPr lang="en-GB" altLang="en-US" sz="2200" u="sng" dirty="0"/>
              <a:t>may</a:t>
            </a:r>
            <a:r>
              <a:rPr lang="en-GB" altLang="en-US" sz="2200" dirty="0"/>
              <a:t> exempt from payment of route charges:</a:t>
            </a:r>
          </a:p>
          <a:p>
            <a:pPr lvl="1">
              <a:lnSpc>
                <a:spcPct val="90000"/>
              </a:lnSpc>
            </a:pPr>
            <a:r>
              <a:rPr lang="en-GB" altLang="en-US" sz="1800" dirty="0"/>
              <a:t>military flights</a:t>
            </a:r>
            <a:r>
              <a:rPr lang="en-GB" altLang="en-US" dirty="0"/>
              <a:t>;</a:t>
            </a:r>
            <a:endParaRPr lang="en-GB" altLang="en-US" sz="1800" dirty="0"/>
          </a:p>
          <a:p>
            <a:pPr lvl="1">
              <a:lnSpc>
                <a:spcPct val="90000"/>
              </a:lnSpc>
            </a:pPr>
            <a:r>
              <a:rPr lang="en-GB" altLang="en-US" sz="1800" dirty="0"/>
              <a:t>training flights</a:t>
            </a:r>
            <a:r>
              <a:rPr lang="sr-Cyrl-CS" altLang="en-US" sz="1800" dirty="0"/>
              <a:t> (...)</a:t>
            </a:r>
            <a:r>
              <a:rPr lang="en-GB" altLang="en-US" sz="1800" dirty="0"/>
              <a:t>;</a:t>
            </a:r>
          </a:p>
          <a:p>
            <a:pPr lvl="1">
              <a:lnSpc>
                <a:spcPct val="90000"/>
              </a:lnSpc>
            </a:pPr>
            <a:r>
              <a:rPr lang="en-GB" altLang="en-US" sz="1800" dirty="0"/>
              <a:t>circular flights</a:t>
            </a:r>
            <a:r>
              <a:rPr lang="en-GB" altLang="en-US" dirty="0"/>
              <a:t>;</a:t>
            </a:r>
            <a:endParaRPr lang="en-GB" altLang="en-US" sz="1800" dirty="0"/>
          </a:p>
          <a:p>
            <a:pPr lvl="1">
              <a:lnSpc>
                <a:spcPct val="90000"/>
              </a:lnSpc>
            </a:pPr>
            <a:r>
              <a:rPr lang="en-GB" altLang="en-US" sz="1800" dirty="0"/>
              <a:t>flights performed excl. for checking/testing navigational equipment</a:t>
            </a:r>
            <a:r>
              <a:rPr lang="en-GB" altLang="en-US" dirty="0"/>
              <a:t>;</a:t>
            </a:r>
            <a:endParaRPr lang="en-GB" altLang="en-US" sz="1800" dirty="0"/>
          </a:p>
          <a:p>
            <a:pPr lvl="1">
              <a:lnSpc>
                <a:spcPct val="90000"/>
              </a:lnSpc>
            </a:pPr>
            <a:r>
              <a:rPr lang="en-GB" altLang="en-US" sz="1800" dirty="0"/>
              <a:t>VFR flights</a:t>
            </a:r>
            <a:r>
              <a:rPr lang="en-GB" altLang="en-US" dirty="0"/>
              <a:t>;</a:t>
            </a:r>
            <a:r>
              <a:rPr lang="sr-Cyrl-CS" altLang="en-US" sz="1800" dirty="0"/>
              <a:t> </a:t>
            </a:r>
            <a:endParaRPr lang="en-GB" altLang="en-US" sz="1800" dirty="0"/>
          </a:p>
          <a:p>
            <a:pPr lvl="1">
              <a:lnSpc>
                <a:spcPct val="90000"/>
              </a:lnSpc>
            </a:pPr>
            <a:r>
              <a:rPr lang="en-GB" altLang="en-US" sz="1800" dirty="0"/>
              <a:t>humanitarian flights</a:t>
            </a:r>
            <a:r>
              <a:rPr lang="sr-Cyrl-CS" altLang="en-US" sz="1800" dirty="0"/>
              <a:t>, </a:t>
            </a:r>
            <a:r>
              <a:rPr lang="en-GB" altLang="en-US" sz="1800" dirty="0"/>
              <a:t>customs and police flights</a:t>
            </a:r>
            <a:endParaRPr lang="sr-Cyrl-CS" altLang="en-US" sz="1800" dirty="0"/>
          </a:p>
          <a:p>
            <a:pPr>
              <a:lnSpc>
                <a:spcPct val="90000"/>
              </a:lnSpc>
            </a:pPr>
            <a:r>
              <a:rPr lang="en-GB" altLang="en-US" sz="2200" dirty="0"/>
              <a:t>Where exemption is granted, the State concerned bears the cost which would otherwise be chargeable to the flights</a:t>
            </a:r>
            <a:endParaRPr lang="en-US" altLang="en-US" sz="2200" dirty="0"/>
          </a:p>
        </p:txBody>
      </p:sp>
    </p:spTree>
    <p:extLst>
      <p:ext uri="{BB962C8B-B14F-4D97-AF65-F5344CB8AC3E}">
        <p14:creationId xmlns:p14="http://schemas.microsoft.com/office/powerpoint/2010/main" val="35863321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sr-Latn-CS" altLang="en-US"/>
              <a:t>Charging zones</a:t>
            </a:r>
            <a:endParaRPr lang="en-US" altLang="en-US"/>
          </a:p>
        </p:txBody>
      </p:sp>
      <p:pic>
        <p:nvPicPr>
          <p:cNvPr id="18436" name="Picture 4" descr="img_charge_area_550d 29okt08"/>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476375" y="970838"/>
            <a:ext cx="6480175" cy="5360987"/>
          </a:xfrm>
          <a:noFill/>
        </p:spPr>
      </p:pic>
    </p:spTree>
    <p:extLst>
      <p:ext uri="{BB962C8B-B14F-4D97-AF65-F5344CB8AC3E}">
        <p14:creationId xmlns:p14="http://schemas.microsoft.com/office/powerpoint/2010/main" val="3351280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r>
              <a:rPr lang="en-GB" altLang="en-US"/>
              <a:t>How route charges are established</a:t>
            </a:r>
            <a:endParaRPr lang="en-US" altLang="en-US"/>
          </a:p>
        </p:txBody>
      </p:sp>
      <p:sp>
        <p:nvSpPr>
          <p:cNvPr id="19460" name="Rectangle 3"/>
          <p:cNvSpPr>
            <a:spLocks noGrp="1" noChangeArrowheads="1"/>
          </p:cNvSpPr>
          <p:nvPr>
            <p:ph type="body" sz="half" idx="1"/>
          </p:nvPr>
        </p:nvSpPr>
        <p:spPr>
          <a:xfrm>
            <a:off x="457200" y="1600200"/>
            <a:ext cx="8075613" cy="4637088"/>
          </a:xfrm>
        </p:spPr>
        <p:txBody>
          <a:bodyPr/>
          <a:lstStyle/>
          <a:p>
            <a:r>
              <a:rPr lang="en-US" altLang="en-US" sz="2200"/>
              <a:t>The total charge per flight collected by EUROCONTROL (R) equals the sum of the charges generated in the </a:t>
            </a:r>
            <a:r>
              <a:rPr lang="en-US" altLang="en-US" sz="2200" i="1"/>
              <a:t>charging zones</a:t>
            </a:r>
            <a:r>
              <a:rPr lang="en-US" altLang="en-US" sz="2200"/>
              <a:t> defined by States</a:t>
            </a:r>
            <a:endParaRPr lang="sr-Cyrl-CS" altLang="en-US" sz="2200"/>
          </a:p>
          <a:p>
            <a:endParaRPr lang="sr-Cyrl-CS" altLang="en-US" sz="2000"/>
          </a:p>
          <a:p>
            <a:endParaRPr lang="sr-Cyrl-CS" altLang="en-US" sz="2200"/>
          </a:p>
          <a:p>
            <a:endParaRPr lang="sr-Cyrl-CS" altLang="en-US" sz="2000"/>
          </a:p>
          <a:p>
            <a:endParaRPr lang="en-GB" altLang="en-US" sz="2000"/>
          </a:p>
          <a:p>
            <a:r>
              <a:rPr lang="en-GB" altLang="en-US" sz="2200"/>
              <a:t>The individual charge</a:t>
            </a:r>
            <a:r>
              <a:rPr lang="sr-Cyrl-CS" altLang="en-US" sz="2200"/>
              <a:t> (</a:t>
            </a:r>
            <a:r>
              <a:rPr lang="en-GB" altLang="en-US" sz="2200" b="1"/>
              <a:t>r</a:t>
            </a:r>
            <a:r>
              <a:rPr lang="en-GB" altLang="en-US" sz="2200" b="1" baseline="-25000"/>
              <a:t>i</a:t>
            </a:r>
            <a:r>
              <a:rPr lang="sr-Cyrl-CS" altLang="en-US" sz="2200"/>
              <a:t>) </a:t>
            </a:r>
            <a:r>
              <a:rPr lang="en-GB" altLang="en-US" sz="2200"/>
              <a:t>is equal to the product of</a:t>
            </a:r>
            <a:r>
              <a:rPr lang="sr-Cyrl-CS" altLang="en-US" sz="2200"/>
              <a:t> </a:t>
            </a:r>
            <a:r>
              <a:rPr lang="en-GB" altLang="en-US" sz="2200"/>
              <a:t>the </a:t>
            </a:r>
            <a:r>
              <a:rPr lang="en-GB" altLang="en-US" sz="2200" i="1"/>
              <a:t>unit rate</a:t>
            </a:r>
            <a:r>
              <a:rPr lang="en-GB" altLang="en-US" sz="2200"/>
              <a:t> (</a:t>
            </a:r>
            <a:r>
              <a:rPr lang="en-GB" altLang="en-US" sz="2200" b="1"/>
              <a:t>t</a:t>
            </a:r>
            <a:r>
              <a:rPr lang="en-GB" altLang="en-US" sz="2200" b="1" baseline="-25000"/>
              <a:t>i</a:t>
            </a:r>
            <a:r>
              <a:rPr lang="en-GB" altLang="en-US" sz="2200"/>
              <a:t>) and the </a:t>
            </a:r>
            <a:r>
              <a:rPr lang="en-GB" altLang="en-US" sz="2200" i="1"/>
              <a:t>number of</a:t>
            </a:r>
            <a:r>
              <a:rPr lang="en-GB" altLang="en-US" sz="2200"/>
              <a:t> </a:t>
            </a:r>
            <a:r>
              <a:rPr lang="en-GB" altLang="en-US" sz="2200" i="1"/>
              <a:t>service units</a:t>
            </a:r>
            <a:r>
              <a:rPr lang="en-GB" altLang="en-US" sz="2200"/>
              <a:t> (</a:t>
            </a:r>
            <a:r>
              <a:rPr lang="en-GB" altLang="en-US" sz="2200" b="1"/>
              <a:t>s</a:t>
            </a:r>
            <a:r>
              <a:rPr lang="en-GB" altLang="en-US" sz="2200" b="1" baseline="-25000"/>
              <a:t>i</a:t>
            </a:r>
            <a:r>
              <a:rPr lang="en-GB" altLang="en-US" sz="2200"/>
              <a:t>) in Charging Zone </a:t>
            </a:r>
            <a:r>
              <a:rPr lang="en-GB" altLang="en-US" sz="2200" i="1"/>
              <a:t>i</a:t>
            </a:r>
            <a:r>
              <a:rPr lang="en-GB" altLang="en-US" sz="2200"/>
              <a:t> for this flight</a:t>
            </a:r>
            <a:endParaRPr lang="en-GB" altLang="en-US" sz="2200" b="1"/>
          </a:p>
          <a:p>
            <a:pPr algn="ctr">
              <a:buFontTx/>
              <a:buNone/>
            </a:pPr>
            <a:r>
              <a:rPr lang="en-GB" altLang="en-US" sz="2800" b="1"/>
              <a:t>r</a:t>
            </a:r>
            <a:r>
              <a:rPr lang="en-GB" altLang="en-US" sz="2800" b="1" baseline="-25000"/>
              <a:t>i</a:t>
            </a:r>
            <a:r>
              <a:rPr lang="en-GB" altLang="en-US" sz="2800" b="1"/>
              <a:t> = t</a:t>
            </a:r>
            <a:r>
              <a:rPr lang="en-GB" altLang="en-US" sz="2800" b="1" baseline="-25000"/>
              <a:t>i</a:t>
            </a:r>
            <a:r>
              <a:rPr lang="en-GB" altLang="en-US" sz="2800" b="1"/>
              <a:t> × s</a:t>
            </a:r>
            <a:r>
              <a:rPr lang="en-GB" altLang="en-US" sz="2800" b="1" baseline="-25000"/>
              <a:t>i</a:t>
            </a:r>
            <a:r>
              <a:rPr lang="en-US" altLang="en-US" sz="3200"/>
              <a:t>  </a:t>
            </a:r>
            <a:endParaRPr lang="sr-Cyrl-CS" altLang="en-US" sz="3200"/>
          </a:p>
          <a:p>
            <a:endParaRPr lang="en-US" altLang="en-US" sz="2200"/>
          </a:p>
        </p:txBody>
      </p:sp>
      <p:grpSp>
        <p:nvGrpSpPr>
          <p:cNvPr id="19461" name="Group 7"/>
          <p:cNvGrpSpPr>
            <a:grpSpLocks/>
          </p:cNvGrpSpPr>
          <p:nvPr/>
        </p:nvGrpSpPr>
        <p:grpSpPr bwMode="auto">
          <a:xfrm>
            <a:off x="3708400" y="2924175"/>
            <a:ext cx="1584325" cy="792163"/>
            <a:chOff x="2109" y="1616"/>
            <a:chExt cx="998" cy="499"/>
          </a:xfrm>
        </p:grpSpPr>
        <p:pic>
          <p:nvPicPr>
            <p:cNvPr id="1946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9" y="1616"/>
              <a:ext cx="997" cy="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3" name="Rectangle 6"/>
            <p:cNvSpPr>
              <a:spLocks noChangeArrowheads="1"/>
            </p:cNvSpPr>
            <p:nvPr/>
          </p:nvSpPr>
          <p:spPr bwMode="auto">
            <a:xfrm>
              <a:off x="2109" y="1616"/>
              <a:ext cx="998" cy="49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en-GB" altLang="en-US" sz="1800">
                <a:latin typeface="Arial" charset="0"/>
              </a:endParaRPr>
            </a:p>
          </p:txBody>
        </p:sp>
      </p:grpSp>
    </p:spTree>
    <p:extLst>
      <p:ext uri="{BB962C8B-B14F-4D97-AF65-F5344CB8AC3E}">
        <p14:creationId xmlns:p14="http://schemas.microsoft.com/office/powerpoint/2010/main" val="16890536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r>
              <a:rPr lang="en-GB" altLang="en-US"/>
              <a:t>Number of service units (s</a:t>
            </a:r>
            <a:r>
              <a:rPr lang="en-GB" altLang="en-US" baseline="-25000"/>
              <a:t>i</a:t>
            </a:r>
            <a:r>
              <a:rPr lang="en-GB" altLang="en-US"/>
              <a:t>)</a:t>
            </a:r>
            <a:endParaRPr lang="en-US" altLang="en-US"/>
          </a:p>
        </p:txBody>
      </p:sp>
      <p:sp>
        <p:nvSpPr>
          <p:cNvPr id="20484" name="Rectangle 3"/>
          <p:cNvSpPr>
            <a:spLocks noGrp="1" noChangeArrowheads="1"/>
          </p:cNvSpPr>
          <p:nvPr>
            <p:ph type="body" idx="1"/>
          </p:nvPr>
        </p:nvSpPr>
        <p:spPr>
          <a:xfrm>
            <a:off x="457200" y="1143000"/>
            <a:ext cx="8229600" cy="5204012"/>
          </a:xfrm>
        </p:spPr>
        <p:txBody>
          <a:bodyPr>
            <a:normAutofit lnSpcReduction="10000"/>
          </a:bodyPr>
          <a:lstStyle/>
          <a:p>
            <a:r>
              <a:rPr lang="en-GB" altLang="en-US" sz="2200" b="1" dirty="0"/>
              <a:t>Number of service units</a:t>
            </a:r>
            <a:r>
              <a:rPr lang="sr-Cyrl-CS" altLang="en-US" sz="2200" b="1" dirty="0"/>
              <a:t>, </a:t>
            </a:r>
            <a:r>
              <a:rPr lang="en-GB" altLang="en-US" sz="2200" b="1" dirty="0" err="1"/>
              <a:t>s</a:t>
            </a:r>
            <a:r>
              <a:rPr lang="en-GB" altLang="en-US" sz="2200" b="1" baseline="-25000" dirty="0" err="1"/>
              <a:t>i</a:t>
            </a:r>
            <a:r>
              <a:rPr lang="sr-Cyrl-CS" altLang="en-US" sz="2200" dirty="0"/>
              <a:t>, </a:t>
            </a:r>
            <a:r>
              <a:rPr lang="en-GB" altLang="en-US" sz="2200" dirty="0"/>
              <a:t>is defined as a product</a:t>
            </a:r>
            <a:r>
              <a:rPr lang="sr-Cyrl-CS" altLang="en-US" sz="2200" dirty="0"/>
              <a:t> </a:t>
            </a:r>
            <a:r>
              <a:rPr lang="en-GB" altLang="en-US" sz="2200" dirty="0"/>
              <a:t>of the </a:t>
            </a:r>
            <a:r>
              <a:rPr lang="en-GB" altLang="en-US" sz="2200" i="1" dirty="0"/>
              <a:t>distance factor</a:t>
            </a:r>
            <a:r>
              <a:rPr lang="sr-Cyrl-CS" altLang="en-US" sz="2200" dirty="0"/>
              <a:t> </a:t>
            </a:r>
            <a:r>
              <a:rPr lang="en-GB" altLang="en-US" sz="2200" dirty="0"/>
              <a:t>(</a:t>
            </a:r>
            <a:r>
              <a:rPr lang="en-GB" altLang="en-US" sz="2200" b="1" dirty="0" err="1"/>
              <a:t>d</a:t>
            </a:r>
            <a:r>
              <a:rPr lang="en-GB" altLang="en-US" sz="2200" b="1" baseline="-25000" dirty="0" err="1"/>
              <a:t>i</a:t>
            </a:r>
            <a:r>
              <a:rPr lang="en-GB" altLang="en-US" sz="2200" dirty="0"/>
              <a:t>) and the </a:t>
            </a:r>
            <a:r>
              <a:rPr lang="en-GB" altLang="en-US" sz="2200" i="1" dirty="0"/>
              <a:t>weight factor</a:t>
            </a:r>
            <a:r>
              <a:rPr lang="sr-Cyrl-CS" altLang="en-US" sz="2200" dirty="0"/>
              <a:t> </a:t>
            </a:r>
            <a:r>
              <a:rPr lang="en-GB" altLang="en-US" sz="2200" dirty="0"/>
              <a:t>(</a:t>
            </a:r>
            <a:r>
              <a:rPr lang="en-GB" altLang="en-US" sz="2200" b="1" dirty="0"/>
              <a:t>p</a:t>
            </a:r>
            <a:r>
              <a:rPr lang="en-GB" altLang="en-US" sz="2200" dirty="0"/>
              <a:t>) for a given flight</a:t>
            </a:r>
            <a:r>
              <a:rPr lang="en-US" altLang="en-US" sz="2400" dirty="0"/>
              <a:t> </a:t>
            </a:r>
            <a:endParaRPr lang="sr-Cyrl-CS" altLang="en-US" sz="2400" dirty="0"/>
          </a:p>
          <a:p>
            <a:pPr>
              <a:buFontTx/>
              <a:buNone/>
            </a:pPr>
            <a:r>
              <a:rPr lang="sr-Cyrl-CS" altLang="en-US" sz="4000" b="1" dirty="0"/>
              <a:t>				</a:t>
            </a:r>
            <a:r>
              <a:rPr lang="en-GB" altLang="en-US" sz="4000" b="1" dirty="0"/>
              <a:t>     </a:t>
            </a:r>
            <a:r>
              <a:rPr lang="en-GB" altLang="en-US" sz="2800" b="1" dirty="0" err="1"/>
              <a:t>s</a:t>
            </a:r>
            <a:r>
              <a:rPr lang="en-GB" altLang="en-US" sz="2800" b="1" baseline="-25000" dirty="0" err="1"/>
              <a:t>i</a:t>
            </a:r>
            <a:r>
              <a:rPr lang="en-GB" altLang="en-US" sz="2800" b="1" dirty="0"/>
              <a:t> = </a:t>
            </a:r>
            <a:r>
              <a:rPr lang="en-GB" altLang="en-US" sz="2800" b="1" dirty="0" err="1"/>
              <a:t>d</a:t>
            </a:r>
            <a:r>
              <a:rPr lang="en-GB" altLang="en-US" sz="2800" b="1" baseline="-25000" dirty="0" err="1"/>
              <a:t>i</a:t>
            </a:r>
            <a:r>
              <a:rPr lang="en-GB" altLang="en-US" sz="2800" b="1" dirty="0"/>
              <a:t> × p</a:t>
            </a:r>
            <a:endParaRPr lang="sr-Cyrl-CS" altLang="en-US" sz="2800" b="1" dirty="0"/>
          </a:p>
          <a:p>
            <a:endParaRPr lang="en-GB" altLang="en-US" sz="2200" b="1" dirty="0"/>
          </a:p>
          <a:p>
            <a:r>
              <a:rPr lang="en-GB" altLang="en-US" sz="2200" b="1" dirty="0"/>
              <a:t>The distance factor</a:t>
            </a:r>
            <a:r>
              <a:rPr lang="sr-Cyrl-CS" altLang="en-US" sz="2200" b="1" dirty="0"/>
              <a:t>, </a:t>
            </a:r>
            <a:r>
              <a:rPr lang="en-GB" altLang="en-US" sz="2200" b="1" dirty="0" err="1"/>
              <a:t>d</a:t>
            </a:r>
            <a:r>
              <a:rPr lang="en-GB" altLang="en-US" sz="2200" b="1" baseline="-25000" dirty="0" err="1"/>
              <a:t>i</a:t>
            </a:r>
            <a:r>
              <a:rPr lang="sr-Cyrl-CS" altLang="en-US" sz="2200" dirty="0"/>
              <a:t>, </a:t>
            </a:r>
            <a:r>
              <a:rPr lang="en-GB" altLang="en-US" sz="2200" dirty="0"/>
              <a:t>is equal to 1/100 of the GC distance</a:t>
            </a:r>
            <a:r>
              <a:rPr lang="sr-Cyrl-CS" altLang="en-US" sz="2200" dirty="0"/>
              <a:t> </a:t>
            </a:r>
            <a:r>
              <a:rPr lang="en-GB" altLang="en-US" sz="2200" dirty="0"/>
              <a:t>(expressed in kilometres)</a:t>
            </a:r>
            <a:r>
              <a:rPr lang="sr-Cyrl-CS" altLang="en-US" sz="2200" dirty="0"/>
              <a:t> </a:t>
            </a:r>
            <a:r>
              <a:rPr lang="en-GB" altLang="en-US" sz="2200" dirty="0"/>
              <a:t>between</a:t>
            </a:r>
            <a:r>
              <a:rPr lang="sr-Latn-CS" altLang="en-US" sz="2200" dirty="0"/>
              <a:t>:</a:t>
            </a:r>
            <a:endParaRPr lang="en-US" altLang="en-US" sz="2200" dirty="0"/>
          </a:p>
          <a:p>
            <a:pPr lvl="1"/>
            <a:r>
              <a:rPr lang="en-GB" altLang="en-US" sz="2000" dirty="0"/>
              <a:t>the aerodrome of departure</a:t>
            </a:r>
            <a:r>
              <a:rPr lang="sr-Cyrl-CS" altLang="en-US" sz="2000" dirty="0"/>
              <a:t> </a:t>
            </a:r>
            <a:r>
              <a:rPr lang="en-US" altLang="en-US" sz="2000" dirty="0"/>
              <a:t>within, or the point of entry into, the charging zone (</a:t>
            </a:r>
            <a:r>
              <a:rPr lang="en-US" altLang="en-US" sz="2000" dirty="0" err="1"/>
              <a:t>i</a:t>
            </a:r>
            <a:r>
              <a:rPr lang="en-US" altLang="en-US" sz="2000" dirty="0"/>
              <a:t>), and</a:t>
            </a:r>
          </a:p>
          <a:p>
            <a:pPr lvl="1"/>
            <a:r>
              <a:rPr lang="en-US" altLang="en-US" sz="2000" dirty="0"/>
              <a:t>the aerodrome of first destination within, or the point of exit from, that charging zone</a:t>
            </a:r>
            <a:endParaRPr lang="sr-Cyrl-CS" altLang="en-US" sz="1800" dirty="0"/>
          </a:p>
          <a:p>
            <a:endParaRPr lang="en-GB" altLang="en-US" sz="2200" dirty="0"/>
          </a:p>
          <a:p>
            <a:r>
              <a:rPr lang="en-GB" altLang="en-US" sz="2200" dirty="0"/>
              <a:t>Since 1</a:t>
            </a:r>
            <a:r>
              <a:rPr lang="en-GB" altLang="en-US" sz="2200" baseline="30000" dirty="0"/>
              <a:t>st</a:t>
            </a:r>
            <a:r>
              <a:rPr lang="en-GB" altLang="en-US" sz="2200" dirty="0"/>
              <a:t> January 2020, the calculation of the distance factor is based on the </a:t>
            </a:r>
            <a:r>
              <a:rPr lang="en-GB" altLang="en-US" sz="2200" u="sng" dirty="0"/>
              <a:t>actual route flown </a:t>
            </a:r>
            <a:r>
              <a:rPr lang="en-GB" altLang="en-US" sz="2200" dirty="0"/>
              <a:t>as recorded by the Network Manager, instead of the last filed flight plan as used until that date.</a:t>
            </a:r>
            <a:endParaRPr lang="en-US" altLang="en-US" sz="2200" dirty="0"/>
          </a:p>
        </p:txBody>
      </p:sp>
    </p:spTree>
    <p:extLst>
      <p:ext uri="{BB962C8B-B14F-4D97-AF65-F5344CB8AC3E}">
        <p14:creationId xmlns:p14="http://schemas.microsoft.com/office/powerpoint/2010/main" val="34338028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5"/>
          <p:cNvSpPr>
            <a:spLocks noGrp="1" noChangeArrowheads="1"/>
          </p:cNvSpPr>
          <p:nvPr>
            <p:ph type="title"/>
          </p:nvPr>
        </p:nvSpPr>
        <p:spPr>
          <a:xfrm>
            <a:off x="395288" y="188913"/>
            <a:ext cx="8229600" cy="941387"/>
          </a:xfrm>
        </p:spPr>
        <p:txBody>
          <a:bodyPr/>
          <a:lstStyle/>
          <a:p>
            <a:r>
              <a:rPr lang="en-GB" altLang="en-US"/>
              <a:t>The distance factor (d</a:t>
            </a:r>
            <a:r>
              <a:rPr lang="en-GB" altLang="en-US" baseline="-25000"/>
              <a:t>i</a:t>
            </a:r>
            <a:r>
              <a:rPr lang="en-GB" altLang="en-US"/>
              <a:t>)</a:t>
            </a:r>
            <a:endParaRPr lang="en-US" altLang="en-US"/>
          </a:p>
        </p:txBody>
      </p:sp>
      <p:sp>
        <p:nvSpPr>
          <p:cNvPr id="21508" name="Text Box 10"/>
          <p:cNvSpPr txBox="1">
            <a:spLocks noChangeArrowheads="1"/>
          </p:cNvSpPr>
          <p:nvPr/>
        </p:nvSpPr>
        <p:spPr bwMode="auto">
          <a:xfrm>
            <a:off x="323850" y="5949950"/>
            <a:ext cx="74882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50000"/>
              </a:spcBef>
              <a:buFontTx/>
              <a:buNone/>
            </a:pPr>
            <a:endParaRPr lang="en-US" altLang="en-US" sz="1800">
              <a:latin typeface="Arial" charset="0"/>
            </a:endParaRPr>
          </a:p>
        </p:txBody>
      </p:sp>
      <p:sp>
        <p:nvSpPr>
          <p:cNvPr id="21509" name="Text Box 11"/>
          <p:cNvSpPr txBox="1">
            <a:spLocks noChangeArrowheads="1"/>
          </p:cNvSpPr>
          <p:nvPr/>
        </p:nvSpPr>
        <p:spPr bwMode="auto">
          <a:xfrm>
            <a:off x="395287" y="6022975"/>
            <a:ext cx="8587347"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lnSpc>
                <a:spcPct val="90000"/>
              </a:lnSpc>
              <a:buFontTx/>
              <a:buNone/>
            </a:pPr>
            <a:r>
              <a:rPr lang="sr-Cyrl-CS" altLang="en-US" sz="1800" dirty="0">
                <a:latin typeface="+mn-lt"/>
              </a:rPr>
              <a:t>* </a:t>
            </a:r>
            <a:r>
              <a:rPr lang="en-US" altLang="en-US" sz="1800" dirty="0">
                <a:latin typeface="+mn-lt"/>
              </a:rPr>
              <a:t>The distance to be taken into account is reduced by 20km for each take-off and for each landing within a Charging zone </a:t>
            </a:r>
            <a:r>
              <a:rPr lang="en-US" altLang="en-US" sz="1800" i="1" dirty="0" err="1">
                <a:latin typeface="+mn-lt"/>
              </a:rPr>
              <a:t>i</a:t>
            </a:r>
            <a:r>
              <a:rPr lang="en-US" altLang="en-US" sz="1800" dirty="0">
                <a:latin typeface="+mn-lt"/>
              </a:rPr>
              <a:t>.</a:t>
            </a:r>
          </a:p>
        </p:txBody>
      </p:sp>
      <p:sp>
        <p:nvSpPr>
          <p:cNvPr id="21510" name="Text Box 12"/>
          <p:cNvSpPr txBox="1">
            <a:spLocks noChangeArrowheads="1"/>
          </p:cNvSpPr>
          <p:nvPr/>
        </p:nvSpPr>
        <p:spPr bwMode="auto">
          <a:xfrm>
            <a:off x="6480175" y="6521450"/>
            <a:ext cx="2663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50000"/>
              </a:spcBef>
              <a:buFontTx/>
              <a:buNone/>
            </a:pPr>
            <a:r>
              <a:rPr lang="en-GB" altLang="en-US" sz="1600" dirty="0">
                <a:solidFill>
                  <a:schemeClr val="bg1"/>
                </a:solidFill>
                <a:latin typeface="+mn-lt"/>
              </a:rPr>
              <a:t>Source: EUROCONTROL</a:t>
            </a:r>
            <a:endParaRPr lang="en-US" altLang="en-US" sz="1600" dirty="0">
              <a:solidFill>
                <a:schemeClr val="bg1"/>
              </a:solidFill>
              <a:latin typeface="+mn-lt"/>
            </a:endParaRPr>
          </a:p>
        </p:txBody>
      </p:sp>
      <p:pic>
        <p:nvPicPr>
          <p:cNvPr id="21511"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957263"/>
            <a:ext cx="7920037" cy="499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1021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2"/>
          <p:cNvSpPr>
            <a:spLocks noGrp="1" noChangeArrowheads="1"/>
          </p:cNvSpPr>
          <p:nvPr>
            <p:ph type="ctrTitle"/>
          </p:nvPr>
        </p:nvSpPr>
        <p:spPr>
          <a:xfrm>
            <a:off x="1080488" y="2324168"/>
            <a:ext cx="7810294" cy="1143000"/>
          </a:xfrm>
        </p:spPr>
        <p:txBody>
          <a:bodyPr>
            <a:noAutofit/>
          </a:bodyPr>
          <a:lstStyle/>
          <a:p>
            <a:pPr eaLnBrk="1" hangingPunct="1"/>
            <a:r>
              <a:rPr lang="en-GB" sz="4400" b="1" dirty="0"/>
              <a:t>ANS charges</a:t>
            </a:r>
          </a:p>
        </p:txBody>
      </p:sp>
      <p:sp>
        <p:nvSpPr>
          <p:cNvPr id="5" name="Slide Number Placeholder 4"/>
          <p:cNvSpPr txBox="1">
            <a:spLocks/>
          </p:cNvSpPr>
          <p:nvPr/>
        </p:nvSpPr>
        <p:spPr>
          <a:xfrm>
            <a:off x="6512256" y="6556407"/>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r>
              <a:rPr lang="en-GB" altLang="en-US"/>
              <a:t>The weight factor (p)</a:t>
            </a:r>
            <a:endParaRPr lang="en-US" altLang="en-US"/>
          </a:p>
        </p:txBody>
      </p:sp>
      <p:sp>
        <p:nvSpPr>
          <p:cNvPr id="22532" name="Rectangle 6"/>
          <p:cNvSpPr>
            <a:spLocks noGrp="1" noChangeArrowheads="1"/>
          </p:cNvSpPr>
          <p:nvPr>
            <p:ph type="body" idx="1"/>
          </p:nvPr>
        </p:nvSpPr>
        <p:spPr/>
        <p:txBody>
          <a:bodyPr/>
          <a:lstStyle/>
          <a:p>
            <a:endParaRPr lang="sr-Cyrl-CS" altLang="en-US"/>
          </a:p>
          <a:p>
            <a:endParaRPr lang="sr-Cyrl-CS" altLang="en-US"/>
          </a:p>
          <a:p>
            <a:pPr marL="342900" indent="-342900">
              <a:buFont typeface="Arial" panose="020B0604020202020204" pitchFamily="34" charset="0"/>
              <a:buChar char="•"/>
            </a:pPr>
            <a:r>
              <a:rPr lang="sr-Latn-CS" altLang="en-US" sz="2200"/>
              <a:t>MTOW </a:t>
            </a:r>
            <a:r>
              <a:rPr lang="en-US" altLang="en-US" sz="2200"/>
              <a:t>[t]</a:t>
            </a:r>
          </a:p>
          <a:p>
            <a:pPr marL="342900" indent="-342900">
              <a:buFont typeface="Arial" panose="020B0604020202020204" pitchFamily="34" charset="0"/>
              <a:buChar char="•"/>
            </a:pPr>
            <a:r>
              <a:rPr lang="en-GB" altLang="en-US" sz="2200"/>
              <a:t>As from 1 January 2020, the calculation of the weight factor is based on the certificated MTOW of the aircraft performing the flight instead of the average certificated MTOW of all aircraft of the same ICAO type declared by the operator.</a:t>
            </a:r>
          </a:p>
        </p:txBody>
      </p:sp>
      <p:pic>
        <p:nvPicPr>
          <p:cNvPr id="22533"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2700338" y="1430338"/>
            <a:ext cx="3081337" cy="763587"/>
          </a:xfrm>
          <a:noFill/>
        </p:spPr>
      </p:pic>
    </p:spTree>
    <p:extLst>
      <p:ext uri="{BB962C8B-B14F-4D97-AF65-F5344CB8AC3E}">
        <p14:creationId xmlns:p14="http://schemas.microsoft.com/office/powerpoint/2010/main" val="23632600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r>
              <a:rPr lang="en-GB" altLang="en-US"/>
              <a:t>Unit rate (t</a:t>
            </a:r>
            <a:r>
              <a:rPr lang="en-GB" altLang="en-US" baseline="-25000"/>
              <a:t>i</a:t>
            </a:r>
            <a:r>
              <a:rPr lang="en-GB" altLang="en-US"/>
              <a:t>): basic principles</a:t>
            </a:r>
            <a:endParaRPr lang="en-US" altLang="en-US"/>
          </a:p>
        </p:txBody>
      </p:sp>
      <p:sp>
        <p:nvSpPr>
          <p:cNvPr id="23556" name="Rectangle 3"/>
          <p:cNvSpPr>
            <a:spLocks noGrp="1" noChangeArrowheads="1"/>
          </p:cNvSpPr>
          <p:nvPr>
            <p:ph type="body" idx="1"/>
          </p:nvPr>
        </p:nvSpPr>
        <p:spPr>
          <a:xfrm>
            <a:off x="457200" y="1600200"/>
            <a:ext cx="8362950" cy="4852988"/>
          </a:xfrm>
        </p:spPr>
        <p:txBody>
          <a:bodyPr/>
          <a:lstStyle/>
          <a:p>
            <a:pPr eaLnBrk="1" hangingPunct="1">
              <a:spcAft>
                <a:spcPct val="40000"/>
              </a:spcAft>
            </a:pPr>
            <a:r>
              <a:rPr lang="en-GB" altLang="en-US" sz="2200" dirty="0"/>
              <a:t>Calculated based on </a:t>
            </a:r>
            <a:r>
              <a:rPr lang="en-GB" altLang="en-US" sz="2200" u="sng" dirty="0"/>
              <a:t>required equality of total costs and revenues of an ANSP</a:t>
            </a:r>
            <a:r>
              <a:rPr lang="en-GB" altLang="en-US" sz="2200" dirty="0"/>
              <a:t>, as a ratio of the cost base (forecast or determined) and forecast number of service units.</a:t>
            </a:r>
          </a:p>
          <a:p>
            <a:pPr eaLnBrk="1" hangingPunct="1">
              <a:spcAft>
                <a:spcPct val="40000"/>
              </a:spcAft>
            </a:pPr>
            <a:r>
              <a:rPr lang="en-GB" altLang="en-US" sz="2200" dirty="0"/>
              <a:t>Cost base includes operating costs, depreciation costs, cost of capital, and State’s share of EUROCONTROL costs. </a:t>
            </a:r>
          </a:p>
          <a:p>
            <a:pPr eaLnBrk="1" hangingPunct="1"/>
            <a:endParaRPr lang="en-US" altLang="en-US" sz="2200" dirty="0"/>
          </a:p>
        </p:txBody>
      </p:sp>
    </p:spTree>
    <p:extLst>
      <p:ext uri="{BB962C8B-B14F-4D97-AF65-F5344CB8AC3E}">
        <p14:creationId xmlns:p14="http://schemas.microsoft.com/office/powerpoint/2010/main" val="13038339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r>
              <a:rPr lang="en-GB" altLang="en-US"/>
              <a:t>Unit Rate calculation – full cost recovery method</a:t>
            </a:r>
            <a:endParaRPr lang="en-US" altLang="en-US"/>
          </a:p>
        </p:txBody>
      </p:sp>
      <p:sp>
        <p:nvSpPr>
          <p:cNvPr id="24580" name="Rectangle 3"/>
          <p:cNvSpPr>
            <a:spLocks noGrp="1" noChangeArrowheads="1"/>
          </p:cNvSpPr>
          <p:nvPr>
            <p:ph type="body" idx="1"/>
          </p:nvPr>
        </p:nvSpPr>
        <p:spPr>
          <a:xfrm>
            <a:off x="457200" y="1600200"/>
            <a:ext cx="8362950" cy="4852988"/>
          </a:xfrm>
        </p:spPr>
        <p:txBody>
          <a:bodyPr/>
          <a:lstStyle/>
          <a:p>
            <a:pPr>
              <a:spcAft>
                <a:spcPct val="40000"/>
              </a:spcAft>
            </a:pPr>
            <a:r>
              <a:rPr lang="en-GB" altLang="en-US" sz="2200" u="sng" dirty="0"/>
              <a:t>Key</a:t>
            </a:r>
            <a:r>
              <a:rPr lang="en-GB" altLang="en-US" sz="2200" dirty="0"/>
              <a:t>: The principle of </a:t>
            </a:r>
            <a:r>
              <a:rPr lang="en-GB" altLang="en-US" sz="2200" b="1" dirty="0"/>
              <a:t>full cost recovery</a:t>
            </a:r>
            <a:r>
              <a:rPr lang="en-GB" altLang="en-US" sz="2200" dirty="0"/>
              <a:t>, i.e. an ANSP’s revenues to equal its costs in any given year.</a:t>
            </a:r>
          </a:p>
          <a:p>
            <a:pPr>
              <a:spcAft>
                <a:spcPct val="40000"/>
              </a:spcAft>
            </a:pPr>
            <a:r>
              <a:rPr lang="en-GB" altLang="en-US" sz="2200" dirty="0"/>
              <a:t>The Unit Rate (</a:t>
            </a:r>
            <a:r>
              <a:rPr lang="en-GB" altLang="en-US" sz="2200" b="1" dirty="0" err="1"/>
              <a:t>t</a:t>
            </a:r>
            <a:r>
              <a:rPr lang="en-GB" altLang="en-US" sz="2200" b="1" baseline="-25000" dirty="0" err="1"/>
              <a:t>i</a:t>
            </a:r>
            <a:r>
              <a:rPr lang="en-GB" altLang="en-US" sz="2200" dirty="0"/>
              <a:t>) for charging zone (CZ) </a:t>
            </a:r>
            <a:r>
              <a:rPr lang="en-GB" altLang="en-US" sz="2200" i="1" dirty="0" err="1"/>
              <a:t>i</a:t>
            </a:r>
            <a:r>
              <a:rPr lang="en-GB" altLang="en-US" sz="2200" dirty="0"/>
              <a:t> is obtained by dividing</a:t>
            </a:r>
            <a:r>
              <a:rPr lang="sr-Cyrl-CS" altLang="en-US" sz="2200" dirty="0"/>
              <a:t> </a:t>
            </a:r>
            <a:r>
              <a:rPr lang="en-GB" altLang="en-US" sz="2200" dirty="0"/>
              <a:t>the </a:t>
            </a:r>
            <a:r>
              <a:rPr lang="en-GB" altLang="en-US" sz="2200" b="1" dirty="0"/>
              <a:t>forecast cost-base</a:t>
            </a:r>
            <a:r>
              <a:rPr lang="en-GB" altLang="en-US" sz="2200" dirty="0"/>
              <a:t> of the en-route facility for the reference year by the </a:t>
            </a:r>
            <a:r>
              <a:rPr lang="en-GB" altLang="en-US" sz="2200" b="1" dirty="0"/>
              <a:t>forecast number of service units</a:t>
            </a:r>
            <a:r>
              <a:rPr lang="en-GB" altLang="en-US" sz="2200" dirty="0"/>
              <a:t> to be generated in the airspace of that CZ during the same year.</a:t>
            </a:r>
            <a:endParaRPr lang="sr-Cyrl-CS" altLang="en-US" sz="2200" dirty="0"/>
          </a:p>
          <a:p>
            <a:pPr>
              <a:spcAft>
                <a:spcPct val="40000"/>
              </a:spcAft>
            </a:pPr>
            <a:r>
              <a:rPr lang="en-GB" altLang="en-US" sz="2200" dirty="0"/>
              <a:t>The </a:t>
            </a:r>
            <a:r>
              <a:rPr lang="en-GB" altLang="en-US" sz="2200" b="1" dirty="0"/>
              <a:t>forecast cost base</a:t>
            </a:r>
            <a:r>
              <a:rPr lang="en-GB" altLang="en-US" sz="2200" dirty="0"/>
              <a:t> comprises operating costs, depreciation costs and costs of capital, as well as States’ share of EUROCONTROL costs.</a:t>
            </a:r>
            <a:endParaRPr lang="sr-Cyrl-CS" altLang="en-US" sz="2200" dirty="0"/>
          </a:p>
          <a:p>
            <a:pPr>
              <a:spcAft>
                <a:spcPct val="40000"/>
              </a:spcAft>
            </a:pPr>
            <a:r>
              <a:rPr lang="en-GB" altLang="en-US" sz="2200" dirty="0"/>
              <a:t>The costs for year</a:t>
            </a:r>
            <a:r>
              <a:rPr lang="sr-Cyrl-CS" altLang="en-US" sz="2200" dirty="0"/>
              <a:t> “</a:t>
            </a:r>
            <a:r>
              <a:rPr lang="sr-Latn-CS" altLang="en-US" sz="2200" dirty="0"/>
              <a:t>n+1” </a:t>
            </a:r>
            <a:r>
              <a:rPr lang="en-GB" altLang="en-US" sz="2200" dirty="0"/>
              <a:t>are determined on the basis of actual costs in the last complete financial year</a:t>
            </a:r>
            <a:r>
              <a:rPr lang="sr-Cyrl-CS" altLang="en-US" sz="2200" dirty="0"/>
              <a:t> (</a:t>
            </a:r>
            <a:r>
              <a:rPr lang="en-GB" altLang="en-US" sz="2200" dirty="0"/>
              <a:t>year</a:t>
            </a:r>
            <a:r>
              <a:rPr lang="sr-Cyrl-CS" altLang="en-US" sz="2200" dirty="0"/>
              <a:t> “</a:t>
            </a:r>
            <a:r>
              <a:rPr lang="sr-Latn-CS" altLang="en-US" sz="2200" dirty="0"/>
              <a:t>n</a:t>
            </a:r>
            <a:r>
              <a:rPr lang="en-GB" altLang="en-US" sz="2200" dirty="0"/>
              <a:t>–</a:t>
            </a:r>
            <a:r>
              <a:rPr lang="sr-Latn-CS" altLang="en-US" sz="2200" dirty="0"/>
              <a:t>1”</a:t>
            </a:r>
            <a:r>
              <a:rPr lang="sr-Cyrl-CS" altLang="en-US" sz="2200" dirty="0"/>
              <a:t>), </a:t>
            </a:r>
            <a:r>
              <a:rPr lang="en-GB" altLang="en-US" sz="2200" dirty="0"/>
              <a:t>updated according to available info, esp. budget forecasts relating to years “n” and “n+1”.</a:t>
            </a:r>
            <a:r>
              <a:rPr lang="sr-Cyrl-CS" altLang="en-US" sz="2200" dirty="0"/>
              <a:t> </a:t>
            </a:r>
          </a:p>
          <a:p>
            <a:endParaRPr lang="en-US" altLang="en-US" sz="2200" dirty="0"/>
          </a:p>
        </p:txBody>
      </p:sp>
    </p:spTree>
    <p:extLst>
      <p:ext uri="{BB962C8B-B14F-4D97-AF65-F5344CB8AC3E}">
        <p14:creationId xmlns:p14="http://schemas.microsoft.com/office/powerpoint/2010/main" val="40074586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en-GB" altLang="en-US"/>
              <a:t>Unit Rate – FCR method</a:t>
            </a:r>
            <a:r>
              <a:rPr lang="sr-Cyrl-CS" altLang="en-US"/>
              <a:t> (</a:t>
            </a:r>
            <a:r>
              <a:rPr lang="en-GB" altLang="en-US"/>
              <a:t>cont</a:t>
            </a:r>
            <a:r>
              <a:rPr lang="sr-Cyrl-CS" altLang="en-US"/>
              <a:t>.)</a:t>
            </a:r>
            <a:endParaRPr lang="en-US" altLang="en-US"/>
          </a:p>
        </p:txBody>
      </p:sp>
      <p:sp>
        <p:nvSpPr>
          <p:cNvPr id="25604" name="Rectangle 3"/>
          <p:cNvSpPr>
            <a:spLocks noGrp="1" noChangeArrowheads="1"/>
          </p:cNvSpPr>
          <p:nvPr>
            <p:ph type="body" idx="1"/>
          </p:nvPr>
        </p:nvSpPr>
        <p:spPr/>
        <p:txBody>
          <a:bodyPr/>
          <a:lstStyle/>
          <a:p>
            <a:pPr>
              <a:spcAft>
                <a:spcPct val="20000"/>
              </a:spcAft>
            </a:pPr>
            <a:r>
              <a:rPr lang="en-GB" altLang="en-US" sz="2200" dirty="0"/>
              <a:t>If unexpected major changes of traffic or costs occur, unit rates (UR) may be amended during the year; </a:t>
            </a:r>
            <a:r>
              <a:rPr lang="en-US" altLang="en-US" sz="2200" dirty="0"/>
              <a:t> </a:t>
            </a:r>
            <a:endParaRPr lang="sr-Cyrl-CS" altLang="en-US" sz="2200" dirty="0"/>
          </a:p>
          <a:p>
            <a:pPr>
              <a:spcAft>
                <a:spcPct val="20000"/>
              </a:spcAft>
            </a:pPr>
            <a:r>
              <a:rPr lang="en-GB" altLang="en-US" sz="2200" dirty="0"/>
              <a:t>Under-recovery or over-recovery (i.e. a non-zero difference between revenue and costs) is carried over and included in the cost-base of year “n+1” or to a period of up to six years… </a:t>
            </a:r>
            <a:r>
              <a:rPr lang="en-US" altLang="en-US" sz="2200" dirty="0"/>
              <a:t> </a:t>
            </a:r>
            <a:endParaRPr lang="sr-Cyrl-CS" altLang="en-US" sz="2200" dirty="0"/>
          </a:p>
          <a:p>
            <a:pPr>
              <a:spcAft>
                <a:spcPct val="20000"/>
              </a:spcAft>
            </a:pPr>
            <a:r>
              <a:rPr lang="en-GB" altLang="en-US" sz="2200" dirty="0"/>
              <a:t>The URs are applicable as from 01 January of each year;</a:t>
            </a:r>
          </a:p>
          <a:p>
            <a:pPr>
              <a:spcAft>
                <a:spcPct val="20000"/>
              </a:spcAft>
            </a:pPr>
            <a:r>
              <a:rPr lang="en-GB" altLang="en-US" sz="2200" dirty="0"/>
              <a:t>To reduce the effects of exchange rate fluctuations, the URs are adjusted each month in line with the exchange rate</a:t>
            </a:r>
            <a:r>
              <a:rPr lang="en-US" altLang="en-US" sz="2200" dirty="0"/>
              <a:t> of the Euro against the national currencies;</a:t>
            </a:r>
            <a:endParaRPr lang="sr-Cyrl-CS" altLang="en-US" sz="2200" dirty="0"/>
          </a:p>
          <a:p>
            <a:pPr>
              <a:spcAft>
                <a:spcPct val="20000"/>
              </a:spcAft>
            </a:pPr>
            <a:r>
              <a:rPr lang="en-GB" altLang="en-US" sz="2200" dirty="0"/>
              <a:t>Route charges are to be paid to CRCO no later than 30 days from the issue date of the bill…</a:t>
            </a:r>
            <a:endParaRPr lang="en-US" altLang="en-US" sz="2200" dirty="0"/>
          </a:p>
        </p:txBody>
      </p:sp>
    </p:spTree>
    <p:extLst>
      <p:ext uri="{BB962C8B-B14F-4D97-AF65-F5344CB8AC3E}">
        <p14:creationId xmlns:p14="http://schemas.microsoft.com/office/powerpoint/2010/main" val="32598342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GB" altLang="en-US" dirty="0"/>
              <a:t>Full Cost Recovery method drawbacks (criticism)</a:t>
            </a:r>
          </a:p>
        </p:txBody>
      </p:sp>
      <p:sp>
        <p:nvSpPr>
          <p:cNvPr id="26627" name="Content Placeholder 2"/>
          <p:cNvSpPr>
            <a:spLocks noGrp="1"/>
          </p:cNvSpPr>
          <p:nvPr>
            <p:ph idx="1"/>
          </p:nvPr>
        </p:nvSpPr>
        <p:spPr/>
        <p:txBody>
          <a:bodyPr/>
          <a:lstStyle/>
          <a:p>
            <a:r>
              <a:rPr lang="en-GB" altLang="en-US" sz="2200" dirty="0"/>
              <a:t>No incentive for ANSPs to reduce costs;</a:t>
            </a:r>
          </a:p>
          <a:p>
            <a:r>
              <a:rPr lang="en-GB" altLang="en-US" sz="2200" dirty="0"/>
              <a:t>No incentive to improve service quality;</a:t>
            </a:r>
          </a:p>
          <a:p>
            <a:r>
              <a:rPr lang="en-GB" altLang="en-US" sz="2200" dirty="0"/>
              <a:t>May add administrative burden;</a:t>
            </a:r>
          </a:p>
          <a:p>
            <a:r>
              <a:rPr lang="en-GB" altLang="en-US" sz="2200" dirty="0"/>
              <a:t>…</a:t>
            </a:r>
          </a:p>
          <a:p>
            <a:r>
              <a:rPr lang="en-GB" altLang="en-US" sz="2200" dirty="0"/>
              <a:t>Alternative mechanisms sought…</a:t>
            </a:r>
          </a:p>
        </p:txBody>
      </p:sp>
    </p:spTree>
    <p:extLst>
      <p:ext uri="{BB962C8B-B14F-4D97-AF65-F5344CB8AC3E}">
        <p14:creationId xmlns:p14="http://schemas.microsoft.com/office/powerpoint/2010/main" val="1232336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fontScale="90000"/>
          </a:bodyPr>
          <a:lstStyle/>
          <a:p>
            <a:r>
              <a:rPr lang="en-GB" altLang="en-US" dirty="0">
                <a:solidFill>
                  <a:schemeClr val="accent1"/>
                </a:solidFill>
              </a:rPr>
              <a:t>Regulation EU 391/2013 </a:t>
            </a:r>
            <a:r>
              <a:rPr lang="en-GB" altLang="en-US" dirty="0"/>
              <a:t>(now repealed by Commission IR (EU) 2019/317)</a:t>
            </a:r>
            <a:endParaRPr lang="en-US" altLang="en-US" dirty="0"/>
          </a:p>
        </p:txBody>
      </p:sp>
      <p:sp>
        <p:nvSpPr>
          <p:cNvPr id="27651" name="Rectangle 3"/>
          <p:cNvSpPr>
            <a:spLocks noGrp="1" noChangeArrowheads="1"/>
          </p:cNvSpPr>
          <p:nvPr>
            <p:ph type="body" idx="1"/>
          </p:nvPr>
        </p:nvSpPr>
        <p:spPr>
          <a:xfrm>
            <a:off x="457200" y="1600200"/>
            <a:ext cx="8362950" cy="4525963"/>
          </a:xfrm>
        </p:spPr>
        <p:txBody>
          <a:bodyPr/>
          <a:lstStyle/>
          <a:p>
            <a:r>
              <a:rPr lang="en-GB" altLang="en-US" sz="2200" dirty="0"/>
              <a:t>Regulation (EU) 391/2013 fully effective since 1 January 2015;</a:t>
            </a:r>
            <a:endParaRPr lang="en-US" altLang="en-US" sz="2200" dirty="0"/>
          </a:p>
          <a:p>
            <a:endParaRPr lang="en-US" altLang="en-US" sz="2200" dirty="0"/>
          </a:p>
          <a:p>
            <a:r>
              <a:rPr lang="en-US" altLang="en-US" sz="2200" dirty="0"/>
              <a:t>“The charging scheme should </a:t>
            </a:r>
            <a:r>
              <a:rPr lang="en-US" altLang="en-US" sz="2200" u="sng" dirty="0"/>
              <a:t>promote cost and operational efficiencies</a:t>
            </a:r>
            <a:r>
              <a:rPr lang="en-US" altLang="en-US" sz="2200" dirty="0"/>
              <a:t> and should provide for the establishment of </a:t>
            </a:r>
            <a:r>
              <a:rPr lang="en-US" altLang="en-US" sz="2200" u="sng" dirty="0"/>
              <a:t>incentive schemes</a:t>
            </a:r>
            <a:r>
              <a:rPr lang="en-US" altLang="en-US" sz="2200" dirty="0"/>
              <a:t> for ANSPs to support improvements in the provision of air navigation services, including the application of </a:t>
            </a:r>
            <a:r>
              <a:rPr lang="en-US" altLang="en-US" sz="2200" u="sng" dirty="0"/>
              <a:t>traffic risk sharing</a:t>
            </a:r>
            <a:r>
              <a:rPr lang="en-US" altLang="en-US" sz="2200" dirty="0"/>
              <a:t>.”</a:t>
            </a:r>
          </a:p>
          <a:p>
            <a:endParaRPr lang="en-US" altLang="en-US" sz="2200" dirty="0"/>
          </a:p>
          <a:p>
            <a:r>
              <a:rPr lang="en-US" altLang="en-US" sz="2200" dirty="0"/>
              <a:t>“Key principle of the common charging scheme is to have </a:t>
            </a:r>
            <a:r>
              <a:rPr lang="en-US" altLang="en-US" sz="2200" u="sng" dirty="0"/>
              <a:t>complete and transparent information on the cost base</a:t>
            </a:r>
            <a:r>
              <a:rPr lang="en-US" altLang="en-US" sz="2200" dirty="0"/>
              <a:t> made available in due time to airspace users’ representatives and the competent authorities.”</a:t>
            </a:r>
          </a:p>
        </p:txBody>
      </p:sp>
    </p:spTree>
    <p:extLst>
      <p:ext uri="{BB962C8B-B14F-4D97-AF65-F5344CB8AC3E}">
        <p14:creationId xmlns:p14="http://schemas.microsoft.com/office/powerpoint/2010/main" val="29189840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normAutofit fontScale="90000"/>
          </a:bodyPr>
          <a:lstStyle/>
          <a:p>
            <a:r>
              <a:rPr lang="en-GB" altLang="en-US" sz="3600"/>
              <a:t>Unit rate – determined cost method</a:t>
            </a:r>
          </a:p>
        </p:txBody>
      </p:sp>
      <p:sp>
        <p:nvSpPr>
          <p:cNvPr id="28675" name="Content Placeholder 2"/>
          <p:cNvSpPr>
            <a:spLocks noGrp="1"/>
          </p:cNvSpPr>
          <p:nvPr>
            <p:ph idx="1"/>
          </p:nvPr>
        </p:nvSpPr>
        <p:spPr/>
        <p:txBody>
          <a:bodyPr/>
          <a:lstStyle/>
          <a:p>
            <a:pPr marL="342900" indent="-342900">
              <a:buFont typeface="Arial" panose="020B0604020202020204" pitchFamily="34" charset="0"/>
              <a:buChar char="•"/>
            </a:pPr>
            <a:r>
              <a:rPr lang="en-GB" altLang="en-US" sz="2200" dirty="0"/>
              <a:t>The cost to be shared among airspace users is the determined cost of providing ANS; </a:t>
            </a:r>
          </a:p>
          <a:p>
            <a:pPr marL="342900" indent="-342900">
              <a:buFont typeface="Arial" panose="020B0604020202020204" pitchFamily="34" charset="0"/>
              <a:buChar char="•"/>
            </a:pPr>
            <a:r>
              <a:rPr lang="en-GB" altLang="en-US" sz="2200" dirty="0"/>
              <a:t>Determined costs = costs determined by states at the level of the charging zone at the beginning of the </a:t>
            </a:r>
            <a:r>
              <a:rPr lang="en-GB" altLang="en-US" sz="2200" u="sng" dirty="0"/>
              <a:t>reference period </a:t>
            </a:r>
            <a:r>
              <a:rPr lang="en-GB" altLang="en-US" sz="2200" dirty="0"/>
              <a:t>(RP) for each calendar year of the RP (unless </a:t>
            </a:r>
            <a:r>
              <a:rPr lang="en-GB" altLang="en-US" sz="2200" i="1" dirty="0"/>
              <a:t>alert mechanism </a:t>
            </a:r>
            <a:r>
              <a:rPr lang="en-GB" altLang="en-US" sz="2200" dirty="0"/>
              <a:t>is triggered…);</a:t>
            </a:r>
          </a:p>
          <a:p>
            <a:pPr marL="342900" indent="-342900">
              <a:buFont typeface="Arial" panose="020B0604020202020204" pitchFamily="34" charset="0"/>
              <a:buChar char="•"/>
            </a:pPr>
            <a:r>
              <a:rPr lang="en-GB" altLang="en-US" sz="2200" dirty="0"/>
              <a:t>The reference period lasts at least 3 and at most 5 years;</a:t>
            </a:r>
          </a:p>
          <a:p>
            <a:pPr marL="342900" indent="-342900">
              <a:buFont typeface="Arial" panose="020B0604020202020204" pitchFamily="34" charset="0"/>
              <a:buChar char="•"/>
            </a:pPr>
            <a:r>
              <a:rPr lang="en-GB" altLang="en-US" sz="2200" dirty="0"/>
              <a:t>RP</a:t>
            </a:r>
            <a:r>
              <a:rPr lang="en-US" altLang="en-US" sz="2200" dirty="0"/>
              <a:t>1: 2012-2014;</a:t>
            </a:r>
          </a:p>
          <a:p>
            <a:pPr marL="342900" indent="-342900">
              <a:buFont typeface="Arial" panose="020B0604020202020204" pitchFamily="34" charset="0"/>
              <a:buChar char="•"/>
            </a:pPr>
            <a:r>
              <a:rPr lang="en-GB" altLang="en-US" sz="2200" dirty="0"/>
              <a:t>RP</a:t>
            </a:r>
            <a:r>
              <a:rPr lang="en-US" altLang="en-US" sz="2200" dirty="0"/>
              <a:t>2: 2015-2019;</a:t>
            </a:r>
          </a:p>
          <a:p>
            <a:pPr marL="342900" indent="-342900">
              <a:buFont typeface="Arial" panose="020B0604020202020204" pitchFamily="34" charset="0"/>
              <a:buChar char="•"/>
            </a:pPr>
            <a:r>
              <a:rPr lang="en-US" altLang="en-US" sz="2200" dirty="0"/>
              <a:t>RP3: 2020-2024;</a:t>
            </a:r>
          </a:p>
          <a:p>
            <a:pPr marL="342900" indent="-342900">
              <a:buFont typeface="Arial" panose="020B0604020202020204" pitchFamily="34" charset="0"/>
              <a:buChar char="•"/>
            </a:pPr>
            <a:r>
              <a:rPr lang="en-US" altLang="en-US" sz="2200" dirty="0"/>
              <a:t>…</a:t>
            </a:r>
            <a:endParaRPr lang="en-GB" altLang="en-US" sz="2200" dirty="0"/>
          </a:p>
        </p:txBody>
      </p:sp>
    </p:spTree>
    <p:extLst>
      <p:ext uri="{BB962C8B-B14F-4D97-AF65-F5344CB8AC3E}">
        <p14:creationId xmlns:p14="http://schemas.microsoft.com/office/powerpoint/2010/main" val="2110871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GB" altLang="en-US"/>
              <a:t>Determined cost method: risk sharing</a:t>
            </a:r>
          </a:p>
        </p:txBody>
      </p:sp>
      <p:sp>
        <p:nvSpPr>
          <p:cNvPr id="29699" name="Content Placeholder 2"/>
          <p:cNvSpPr>
            <a:spLocks noGrp="1"/>
          </p:cNvSpPr>
          <p:nvPr>
            <p:ph idx="1"/>
          </p:nvPr>
        </p:nvSpPr>
        <p:spPr>
          <a:xfrm>
            <a:off x="457200" y="1430338"/>
            <a:ext cx="8229600" cy="4814887"/>
          </a:xfrm>
        </p:spPr>
        <p:txBody>
          <a:bodyPr>
            <a:normAutofit/>
          </a:bodyPr>
          <a:lstStyle/>
          <a:p>
            <a:r>
              <a:rPr lang="en-GB" altLang="en-US" sz="2200" dirty="0"/>
              <a:t>When annual traffic volume or ANSP costs deviate from forecasts.</a:t>
            </a:r>
          </a:p>
          <a:p>
            <a:r>
              <a:rPr lang="en-GB" altLang="en-US" sz="2200" dirty="0"/>
              <a:t>If </a:t>
            </a:r>
            <a:r>
              <a:rPr lang="en-GB" altLang="en-US" sz="2200" u="sng" dirty="0"/>
              <a:t>actual number of service units</a:t>
            </a:r>
            <a:r>
              <a:rPr lang="en-GB" altLang="en-US" sz="2200" dirty="0"/>
              <a:t> deviates from the forecast:</a:t>
            </a:r>
          </a:p>
          <a:p>
            <a:pPr lvl="1"/>
            <a:r>
              <a:rPr lang="en-GB" altLang="en-US" sz="2000" dirty="0"/>
              <a:t>Up to 2% </a:t>
            </a:r>
            <a:r>
              <a:rPr lang="en-US" altLang="en-US" sz="2000" dirty="0"/>
              <a:t>=&gt;</a:t>
            </a:r>
            <a:r>
              <a:rPr lang="en-GB" altLang="en-US" sz="2000" dirty="0"/>
              <a:t> ANSP bears entire risk (keeps additional revenue or bears revenue loss);</a:t>
            </a:r>
          </a:p>
          <a:p>
            <a:pPr lvl="1"/>
            <a:r>
              <a:rPr lang="en-US" altLang="en-US" sz="2000" dirty="0"/>
              <a:t>2-10% =&gt; </a:t>
            </a:r>
            <a:r>
              <a:rPr lang="en-GB" altLang="en-US" sz="2000" dirty="0"/>
              <a:t>revenue excess or shortage is shared between ANSP and airspace users in proportion 30:70% (by means of modifications to the cost base in the following two years);</a:t>
            </a:r>
          </a:p>
          <a:p>
            <a:pPr lvl="1"/>
            <a:r>
              <a:rPr lang="en-GB" altLang="en-US" sz="2000" dirty="0"/>
              <a:t>over</a:t>
            </a:r>
            <a:r>
              <a:rPr lang="en-US" altLang="en-US" sz="2000" dirty="0"/>
              <a:t> 10% =&gt; </a:t>
            </a:r>
            <a:r>
              <a:rPr lang="en-GB" altLang="en-US" sz="2000" dirty="0"/>
              <a:t>airspace users bear entire risk (by means of modifications to the cost base in the following two years)</a:t>
            </a:r>
          </a:p>
          <a:p>
            <a:r>
              <a:rPr lang="en-GB" altLang="en-US" sz="2200" dirty="0"/>
              <a:t>If </a:t>
            </a:r>
            <a:r>
              <a:rPr lang="en-GB" altLang="en-US" sz="2200" u="sng" dirty="0"/>
              <a:t>costs</a:t>
            </a:r>
            <a:r>
              <a:rPr lang="en-GB" altLang="en-US" sz="2200" dirty="0"/>
              <a:t> deviate from the forecast: full difference between the actual and determined costs to be born by the ANSP (unless unforeseen and significant changes in costs of investments / pension costs / interest on loans / taxation law, see Article 28 of IR 2019/317)</a:t>
            </a:r>
          </a:p>
        </p:txBody>
      </p:sp>
    </p:spTree>
    <p:extLst>
      <p:ext uri="{BB962C8B-B14F-4D97-AF65-F5344CB8AC3E}">
        <p14:creationId xmlns:p14="http://schemas.microsoft.com/office/powerpoint/2010/main" val="443629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solidFill>
                  <a:schemeClr val="accent1"/>
                </a:solidFill>
              </a:rPr>
              <a:t>Traffic risk sharing: effects on ANSP revenues</a:t>
            </a:r>
            <a:endParaRPr lang="en-GB" altLang="en-US" dirty="0">
              <a:solidFill>
                <a:schemeClr val="accent1"/>
              </a:solidFill>
            </a:endParaRPr>
          </a:p>
        </p:txBody>
      </p:sp>
      <p:sp>
        <p:nvSpPr>
          <p:cNvPr id="30725"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a:p>
        </p:txBody>
      </p:sp>
      <p:graphicFrame>
        <p:nvGraphicFramePr>
          <p:cNvPr id="7" name="Chart 6">
            <a:extLst>
              <a:ext uri="{FF2B5EF4-FFF2-40B4-BE49-F238E27FC236}">
                <a16:creationId xmlns:a16="http://schemas.microsoft.com/office/drawing/2014/main" id="{00000000-0008-0000-0000-000007000000}"/>
              </a:ext>
            </a:extLst>
          </p:cNvPr>
          <p:cNvGraphicFramePr/>
          <p:nvPr/>
        </p:nvGraphicFramePr>
        <p:xfrm>
          <a:off x="463763" y="1600200"/>
          <a:ext cx="7806177" cy="46450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920229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p:txBody>
          <a:bodyPr/>
          <a:lstStyle/>
          <a:p>
            <a:r>
              <a:rPr lang="en-GB" altLang="en-US"/>
              <a:t>How route charges are established</a:t>
            </a:r>
            <a:endParaRPr lang="en-US" altLang="en-US"/>
          </a:p>
        </p:txBody>
      </p:sp>
      <p:sp>
        <p:nvSpPr>
          <p:cNvPr id="31748" name="Rectangle 3"/>
          <p:cNvSpPr>
            <a:spLocks noGrp="1" noChangeArrowheads="1"/>
          </p:cNvSpPr>
          <p:nvPr>
            <p:ph type="body" sz="half" idx="1"/>
          </p:nvPr>
        </p:nvSpPr>
        <p:spPr>
          <a:xfrm>
            <a:off x="457200" y="1600200"/>
            <a:ext cx="8075613" cy="4637088"/>
          </a:xfrm>
        </p:spPr>
        <p:txBody>
          <a:bodyPr/>
          <a:lstStyle/>
          <a:p>
            <a:r>
              <a:rPr lang="en-US" altLang="en-US" sz="2200"/>
              <a:t>The total charge per flight collected by EUROCONTROL (R) equals the sum of the charges generated in the </a:t>
            </a:r>
            <a:r>
              <a:rPr lang="en-US" altLang="en-US" sz="2200" i="1"/>
              <a:t>charging zones</a:t>
            </a:r>
            <a:r>
              <a:rPr lang="en-US" altLang="en-US" sz="2200"/>
              <a:t> defined by States</a:t>
            </a:r>
            <a:endParaRPr lang="sr-Cyrl-CS" altLang="en-US" sz="2200"/>
          </a:p>
          <a:p>
            <a:endParaRPr lang="sr-Cyrl-CS" altLang="en-US" sz="2000">
              <a:solidFill>
                <a:schemeClr val="bg2"/>
              </a:solidFill>
            </a:endParaRPr>
          </a:p>
          <a:p>
            <a:endParaRPr lang="sr-Cyrl-CS" altLang="en-US" sz="2200"/>
          </a:p>
          <a:p>
            <a:endParaRPr lang="sr-Cyrl-CS" altLang="en-US" sz="2000"/>
          </a:p>
          <a:p>
            <a:endParaRPr lang="en-GB" altLang="en-US" sz="2000"/>
          </a:p>
          <a:p>
            <a:r>
              <a:rPr lang="en-GB" altLang="en-US" sz="2200"/>
              <a:t>The individual charge</a:t>
            </a:r>
            <a:r>
              <a:rPr lang="sr-Cyrl-CS" altLang="en-US" sz="2200"/>
              <a:t> (</a:t>
            </a:r>
            <a:r>
              <a:rPr lang="en-GB" altLang="en-US" sz="2200" b="1"/>
              <a:t>r</a:t>
            </a:r>
            <a:r>
              <a:rPr lang="en-GB" altLang="en-US" sz="2200" b="1" baseline="-25000"/>
              <a:t>i</a:t>
            </a:r>
            <a:r>
              <a:rPr lang="sr-Cyrl-CS" altLang="en-US" sz="2200"/>
              <a:t>) </a:t>
            </a:r>
            <a:r>
              <a:rPr lang="en-GB" altLang="en-US" sz="2200"/>
              <a:t>is equal to the product of</a:t>
            </a:r>
            <a:r>
              <a:rPr lang="sr-Cyrl-CS" altLang="en-US" sz="2200"/>
              <a:t> </a:t>
            </a:r>
            <a:r>
              <a:rPr lang="en-GB" altLang="en-US" sz="2200"/>
              <a:t>the </a:t>
            </a:r>
            <a:r>
              <a:rPr lang="en-GB" altLang="en-US" sz="2200" b="1" i="1">
                <a:solidFill>
                  <a:srgbClr val="00B0F0"/>
                </a:solidFill>
              </a:rPr>
              <a:t>unit rate</a:t>
            </a:r>
            <a:r>
              <a:rPr lang="en-GB" altLang="en-US" sz="2200">
                <a:solidFill>
                  <a:srgbClr val="00B0F0"/>
                </a:solidFill>
              </a:rPr>
              <a:t> </a:t>
            </a:r>
            <a:r>
              <a:rPr lang="en-GB" altLang="en-US" sz="2200"/>
              <a:t>(</a:t>
            </a:r>
            <a:r>
              <a:rPr lang="en-GB" altLang="en-US" sz="2200" b="1"/>
              <a:t>t</a:t>
            </a:r>
            <a:r>
              <a:rPr lang="en-GB" altLang="en-US" sz="2200" b="1" baseline="-25000"/>
              <a:t>i</a:t>
            </a:r>
            <a:r>
              <a:rPr lang="en-GB" altLang="en-US" sz="2200"/>
              <a:t>) and the </a:t>
            </a:r>
            <a:r>
              <a:rPr lang="en-GB" altLang="en-US" sz="2200" i="1"/>
              <a:t>number of</a:t>
            </a:r>
            <a:r>
              <a:rPr lang="en-GB" altLang="en-US" sz="2200"/>
              <a:t> </a:t>
            </a:r>
            <a:r>
              <a:rPr lang="en-GB" altLang="en-US" sz="2200" i="1"/>
              <a:t>service units</a:t>
            </a:r>
            <a:r>
              <a:rPr lang="en-GB" altLang="en-US" sz="2200"/>
              <a:t> (</a:t>
            </a:r>
            <a:r>
              <a:rPr lang="en-GB" altLang="en-US" sz="2200" b="1"/>
              <a:t>s</a:t>
            </a:r>
            <a:r>
              <a:rPr lang="en-GB" altLang="en-US" sz="2200" b="1" baseline="-25000"/>
              <a:t>i</a:t>
            </a:r>
            <a:r>
              <a:rPr lang="en-GB" altLang="en-US" sz="2200"/>
              <a:t>) in Charging Zone </a:t>
            </a:r>
            <a:r>
              <a:rPr lang="en-GB" altLang="en-US" sz="2200" i="1"/>
              <a:t>i</a:t>
            </a:r>
            <a:r>
              <a:rPr lang="en-GB" altLang="en-US" sz="2200"/>
              <a:t> for this flight</a:t>
            </a:r>
            <a:endParaRPr lang="en-GB" altLang="en-US" sz="2200" b="1"/>
          </a:p>
          <a:p>
            <a:pPr algn="ctr">
              <a:buFontTx/>
              <a:buNone/>
            </a:pPr>
            <a:r>
              <a:rPr lang="en-GB" altLang="en-US" sz="2800" b="1"/>
              <a:t>r</a:t>
            </a:r>
            <a:r>
              <a:rPr lang="en-GB" altLang="en-US" sz="2800" b="1" baseline="-25000"/>
              <a:t>i</a:t>
            </a:r>
            <a:r>
              <a:rPr lang="en-GB" altLang="en-US" sz="2800" b="1"/>
              <a:t> = t</a:t>
            </a:r>
            <a:r>
              <a:rPr lang="en-GB" altLang="en-US" sz="2800" b="1" baseline="-25000"/>
              <a:t>i</a:t>
            </a:r>
            <a:r>
              <a:rPr lang="en-GB" altLang="en-US" sz="2800" b="1"/>
              <a:t> × s</a:t>
            </a:r>
            <a:r>
              <a:rPr lang="en-GB" altLang="en-US" sz="2800" b="1" baseline="-25000"/>
              <a:t>i</a:t>
            </a:r>
            <a:r>
              <a:rPr lang="en-US" altLang="en-US" sz="3200"/>
              <a:t>  </a:t>
            </a:r>
            <a:endParaRPr lang="sr-Cyrl-CS" altLang="en-US" sz="3200"/>
          </a:p>
          <a:p>
            <a:endParaRPr lang="en-US" altLang="en-US" sz="2200"/>
          </a:p>
        </p:txBody>
      </p:sp>
      <p:grpSp>
        <p:nvGrpSpPr>
          <p:cNvPr id="31749" name="Group 4"/>
          <p:cNvGrpSpPr>
            <a:grpSpLocks/>
          </p:cNvGrpSpPr>
          <p:nvPr/>
        </p:nvGrpSpPr>
        <p:grpSpPr bwMode="auto">
          <a:xfrm>
            <a:off x="3708400" y="2924175"/>
            <a:ext cx="1584325" cy="792163"/>
            <a:chOff x="2109" y="1616"/>
            <a:chExt cx="998" cy="499"/>
          </a:xfrm>
        </p:grpSpPr>
        <p:pic>
          <p:nvPicPr>
            <p:cNvPr id="3175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9" y="1616"/>
              <a:ext cx="997" cy="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Rectangle 6"/>
            <p:cNvSpPr>
              <a:spLocks noChangeArrowheads="1"/>
            </p:cNvSpPr>
            <p:nvPr/>
          </p:nvSpPr>
          <p:spPr bwMode="auto">
            <a:xfrm>
              <a:off x="2109" y="1616"/>
              <a:ext cx="998" cy="49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en-GB" altLang="en-US" sz="1800">
                <a:latin typeface="Arial" charset="0"/>
              </a:endParaRPr>
            </a:p>
          </p:txBody>
        </p:sp>
      </p:grpSp>
    </p:spTree>
    <p:extLst>
      <p:ext uri="{BB962C8B-B14F-4D97-AF65-F5344CB8AC3E}">
        <p14:creationId xmlns:p14="http://schemas.microsoft.com/office/powerpoint/2010/main" val="24950206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468313" y="188913"/>
            <a:ext cx="8229600" cy="1143000"/>
          </a:xfrm>
        </p:spPr>
        <p:txBody>
          <a:bodyPr/>
          <a:lstStyle/>
          <a:p>
            <a:pPr eaLnBrk="1" hangingPunct="1"/>
            <a:r>
              <a:rPr lang="en-US" altLang="en-US" sz="3600"/>
              <a:t>ANS </a:t>
            </a:r>
            <a:r>
              <a:rPr lang="en-GB" altLang="en-US" sz="3600"/>
              <a:t>services: the constituents</a:t>
            </a:r>
            <a:endParaRPr lang="en-US" altLang="en-US" sz="3600"/>
          </a:p>
        </p:txBody>
      </p:sp>
      <p:pic>
        <p:nvPicPr>
          <p:cNvPr id="3076" name="Picture 4"/>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354200" y="1331913"/>
            <a:ext cx="8332600" cy="4815069"/>
          </a:xfrm>
          <a:noFill/>
        </p:spPr>
      </p:pic>
      <p:sp>
        <p:nvSpPr>
          <p:cNvPr id="5" name="TextBox 1"/>
          <p:cNvSpPr txBox="1">
            <a:spLocks noChangeArrowheads="1"/>
          </p:cNvSpPr>
          <p:nvPr/>
        </p:nvSpPr>
        <p:spPr bwMode="auto">
          <a:xfrm>
            <a:off x="34925" y="6505575"/>
            <a:ext cx="410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en-US" sz="1400" dirty="0">
                <a:solidFill>
                  <a:schemeClr val="bg1"/>
                </a:solidFill>
                <a:latin typeface="Arial" charset="0"/>
              </a:rPr>
              <a:t>Source: ICAO</a:t>
            </a:r>
          </a:p>
        </p:txBody>
      </p:sp>
    </p:spTree>
    <p:extLst>
      <p:ext uri="{BB962C8B-B14F-4D97-AF65-F5344CB8AC3E}">
        <p14:creationId xmlns:p14="http://schemas.microsoft.com/office/powerpoint/2010/main" val="5378941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5"/>
          <p:cNvSpPr>
            <a:spLocks noGrp="1" noChangeArrowheads="1"/>
          </p:cNvSpPr>
          <p:nvPr>
            <p:ph type="title" idx="4294967295"/>
          </p:nvPr>
        </p:nvSpPr>
        <p:spPr>
          <a:xfrm>
            <a:off x="1116013" y="73025"/>
            <a:ext cx="7164387" cy="908050"/>
          </a:xfrm>
        </p:spPr>
        <p:txBody>
          <a:bodyPr/>
          <a:lstStyle/>
          <a:p>
            <a:pPr algn="l" eaLnBrk="1" hangingPunct="1"/>
            <a:r>
              <a:rPr lang="en-US" altLang="en-US" sz="3600" dirty="0"/>
              <a:t>Unit rates, March 2020</a:t>
            </a:r>
          </a:p>
        </p:txBody>
      </p:sp>
      <p:sp>
        <p:nvSpPr>
          <p:cNvPr id="32772" name="Text Box 7"/>
          <p:cNvSpPr txBox="1">
            <a:spLocks noChangeArrowheads="1"/>
          </p:cNvSpPr>
          <p:nvPr/>
        </p:nvSpPr>
        <p:spPr bwMode="auto">
          <a:xfrm>
            <a:off x="34925" y="6524625"/>
            <a:ext cx="34559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50000"/>
              </a:spcBef>
              <a:buFontTx/>
              <a:buNone/>
            </a:pPr>
            <a:r>
              <a:rPr lang="en-GB" altLang="en-US" sz="1400" dirty="0">
                <a:solidFill>
                  <a:schemeClr val="bg1"/>
                </a:solidFill>
                <a:latin typeface="Arial" charset="0"/>
              </a:rPr>
              <a:t>Source: EUROCONTROL CRCO</a:t>
            </a:r>
            <a:endParaRPr lang="en-US" altLang="en-US" sz="1400" dirty="0">
              <a:solidFill>
                <a:schemeClr val="bg1"/>
              </a:solidFill>
              <a:latin typeface="Arial" charset="0"/>
            </a:endParaRPr>
          </a:p>
        </p:txBody>
      </p:sp>
      <p:pic>
        <p:nvPicPr>
          <p:cNvPr id="3277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836613"/>
            <a:ext cx="295275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75" y="847725"/>
            <a:ext cx="2062163" cy="521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83563" y="908050"/>
            <a:ext cx="78105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38700" y="1003300"/>
            <a:ext cx="3333750" cy="516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88597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a:xfrm>
            <a:off x="468313" y="0"/>
            <a:ext cx="8229600" cy="1143001"/>
          </a:xfrm>
        </p:spPr>
        <p:txBody>
          <a:bodyPr>
            <a:normAutofit/>
          </a:bodyPr>
          <a:lstStyle/>
          <a:p>
            <a:pPr eaLnBrk="1" hangingPunct="1"/>
            <a:r>
              <a:rPr lang="en-GB" altLang="en-US" sz="3600"/>
              <a:t>How route charges are calculated</a:t>
            </a:r>
            <a:endParaRPr lang="en-US" altLang="en-US" sz="3600"/>
          </a:p>
        </p:txBody>
      </p:sp>
      <p:pic>
        <p:nvPicPr>
          <p:cNvPr id="3379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4025" y="2349500"/>
            <a:ext cx="580072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3113" y="692150"/>
            <a:ext cx="581977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3275" y="4652963"/>
            <a:ext cx="5743575"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8634337"/>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a:xfrm>
            <a:off x="457200" y="428423"/>
            <a:ext cx="8362950" cy="1143000"/>
          </a:xfrm>
        </p:spPr>
        <p:txBody>
          <a:bodyPr/>
          <a:lstStyle/>
          <a:p>
            <a:r>
              <a:rPr lang="en-GB" altLang="en-US" sz="3600" dirty="0">
                <a:solidFill>
                  <a:schemeClr val="accent1"/>
                </a:solidFill>
              </a:rPr>
              <a:t>Terminal charges (TC) in Europe</a:t>
            </a:r>
            <a:endParaRPr lang="en-US" altLang="en-US" sz="3600" dirty="0">
              <a:solidFill>
                <a:schemeClr val="accent1"/>
              </a:solidFill>
            </a:endParaRPr>
          </a:p>
        </p:txBody>
      </p:sp>
      <p:sp>
        <p:nvSpPr>
          <p:cNvPr id="39940" name="Rectangle 3"/>
          <p:cNvSpPr>
            <a:spLocks noGrp="1" noChangeArrowheads="1"/>
          </p:cNvSpPr>
          <p:nvPr>
            <p:ph type="body" idx="1"/>
          </p:nvPr>
        </p:nvSpPr>
        <p:spPr>
          <a:xfrm>
            <a:off x="457200" y="1600200"/>
            <a:ext cx="8435975" cy="4525963"/>
          </a:xfrm>
        </p:spPr>
        <p:txBody>
          <a:bodyPr/>
          <a:lstStyle/>
          <a:p>
            <a:pPr marL="342900" indent="-342900">
              <a:buFont typeface="Arial" panose="020B0604020202020204" pitchFamily="34" charset="0"/>
              <a:buChar char="•"/>
              <a:defRPr/>
            </a:pPr>
            <a:r>
              <a:rPr lang="en-GB" altLang="en-US" sz="2200" dirty="0"/>
              <a:t>Meant to remunerate the cost of aerodrome control services and air traffic services related to the approach and departure of aircraft within a certain distance of an airport, based on operational requirements (at present typically 20km);</a:t>
            </a:r>
          </a:p>
          <a:p>
            <a:pPr marL="342900" indent="-342900">
              <a:buFont typeface="Arial" panose="020B0604020202020204" pitchFamily="34" charset="0"/>
              <a:buChar char="•"/>
              <a:defRPr/>
            </a:pPr>
            <a:r>
              <a:rPr lang="en-GB" altLang="en-US" sz="2200" dirty="0"/>
              <a:t>Calculated based on aircraft’s MTOM;</a:t>
            </a:r>
          </a:p>
          <a:p>
            <a:pPr marL="342900" indent="-342900">
              <a:buFont typeface="Arial" panose="020B0604020202020204" pitchFamily="34" charset="0"/>
              <a:buChar char="•"/>
              <a:defRPr/>
            </a:pPr>
            <a:r>
              <a:rPr lang="en-GB" altLang="en-US" sz="2200" dirty="0"/>
              <a:t>Formula (</a:t>
            </a:r>
            <a:r>
              <a:rPr lang="en-GB" altLang="en-US" dirty="0"/>
              <a:t>MTOM in metric tonnes</a:t>
            </a:r>
            <a:r>
              <a:rPr lang="en-GB" altLang="en-US" sz="2200" dirty="0"/>
              <a:t>):</a:t>
            </a:r>
          </a:p>
          <a:p>
            <a:pPr>
              <a:defRPr/>
            </a:pPr>
            <a:r>
              <a:rPr lang="en-GB" altLang="en-US" sz="2200" b="1" dirty="0"/>
              <a:t>                 </a:t>
            </a:r>
          </a:p>
          <a:p>
            <a:pPr>
              <a:defRPr/>
            </a:pPr>
            <a:r>
              <a:rPr lang="en-GB" altLang="en-US" sz="2200" b="1" dirty="0"/>
              <a:t> TC = </a:t>
            </a:r>
            <a:r>
              <a:rPr lang="en-GB" altLang="en-US" sz="2200" b="1" i="1" dirty="0"/>
              <a:t>Number of service units</a:t>
            </a:r>
            <a:r>
              <a:rPr lang="en-GB" altLang="en-US" sz="2200" b="1" dirty="0"/>
              <a:t> </a:t>
            </a:r>
            <a:r>
              <a:rPr lang="en-US" altLang="en-US" sz="2200" b="1" dirty="0">
                <a:cs typeface="Times New Roman" pitchFamily="18" charset="0"/>
              </a:rPr>
              <a:t>× Unit Rate = </a:t>
            </a:r>
            <a:r>
              <a:rPr lang="en-US" altLang="en-US" sz="2200" b="1" dirty="0"/>
              <a:t>(MTOM/50)</a:t>
            </a:r>
            <a:r>
              <a:rPr lang="en-US" altLang="en-US" sz="2200" b="1" baseline="30000" dirty="0"/>
              <a:t>0.70</a:t>
            </a:r>
            <a:r>
              <a:rPr lang="en-US" altLang="en-US" sz="2200" b="1" dirty="0"/>
              <a:t> </a:t>
            </a:r>
            <a:r>
              <a:rPr lang="en-US" altLang="en-US" sz="2200" b="1" dirty="0">
                <a:cs typeface="Times New Roman" pitchFamily="18" charset="0"/>
              </a:rPr>
              <a:t>× Unit Rate</a:t>
            </a:r>
            <a:endParaRPr lang="en-GB" altLang="en-US" sz="2200" b="1" dirty="0"/>
          </a:p>
          <a:p>
            <a:pPr>
              <a:defRPr/>
            </a:pPr>
            <a:endParaRPr lang="en-GB" altLang="en-US" sz="2200" dirty="0"/>
          </a:p>
          <a:p>
            <a:pPr marL="342900" indent="-342900">
              <a:buFont typeface="Arial" panose="020B0604020202020204" pitchFamily="34" charset="0"/>
              <a:buChar char="•"/>
              <a:defRPr/>
            </a:pPr>
            <a:r>
              <a:rPr lang="en-US" altLang="en-US" sz="2200" dirty="0"/>
              <a:t>In some countries different unit rates apply at different airports, eg. Spain, Italy, Denmark, Croatia, etc.</a:t>
            </a:r>
          </a:p>
        </p:txBody>
      </p:sp>
      <p:sp>
        <p:nvSpPr>
          <p:cNvPr id="2" name="Rectangle 1"/>
          <p:cNvSpPr/>
          <p:nvPr/>
        </p:nvSpPr>
        <p:spPr>
          <a:xfrm>
            <a:off x="384175" y="4064924"/>
            <a:ext cx="8435975" cy="615142"/>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145792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GB" altLang="en-US"/>
              <a:t>ANS financing in United States</a:t>
            </a:r>
          </a:p>
        </p:txBody>
      </p:sp>
      <p:sp>
        <p:nvSpPr>
          <p:cNvPr id="36867" name="Rectangle 6"/>
          <p:cNvSpPr>
            <a:spLocks noGrp="1" noChangeArrowheads="1"/>
          </p:cNvSpPr>
          <p:nvPr>
            <p:ph type="body" idx="4294967295"/>
          </p:nvPr>
        </p:nvSpPr>
        <p:spPr>
          <a:xfrm>
            <a:off x="457200" y="1147156"/>
            <a:ext cx="8229600" cy="4979007"/>
          </a:xfrm>
        </p:spPr>
        <p:txBody>
          <a:bodyPr/>
          <a:lstStyle/>
          <a:p>
            <a:pPr marL="342900" indent="-342900">
              <a:buFont typeface="Arial" panose="020B0604020202020204" pitchFamily="34" charset="0"/>
              <a:buChar char="•"/>
            </a:pPr>
            <a:r>
              <a:rPr lang="en-GB" altLang="en-US" sz="2200" dirty="0"/>
              <a:t>No direct user charges (except overflights: continental/oceanic);</a:t>
            </a:r>
          </a:p>
          <a:p>
            <a:pPr marL="342900" indent="-342900">
              <a:buFont typeface="Arial" panose="020B0604020202020204" pitchFamily="34" charset="0"/>
              <a:buChar char="•"/>
            </a:pPr>
            <a:r>
              <a:rPr lang="en-GB" altLang="en-US" sz="2200" dirty="0"/>
              <a:t>Airport and Airway Trust Fund (approx. 90%, 2015-20) + Treasury;</a:t>
            </a:r>
          </a:p>
          <a:p>
            <a:pPr marL="342900" indent="-342900">
              <a:buFont typeface="Arial" panose="020B0604020202020204" pitchFamily="34" charset="0"/>
              <a:buChar char="•"/>
            </a:pPr>
            <a:r>
              <a:rPr lang="en-GB" altLang="en-US" sz="2200" dirty="0"/>
              <a:t>AATF: </a:t>
            </a:r>
            <a:r>
              <a:rPr lang="en-US" altLang="en-US" sz="2200" dirty="0"/>
              <a:t>Revenues derived from aviation-related excise taxes on passengers, cargo, and fuel;</a:t>
            </a:r>
          </a:p>
          <a:p>
            <a:endParaRPr lang="en-US" altLang="en-US" sz="2200" dirty="0"/>
          </a:p>
        </p:txBody>
      </p:sp>
      <p:sp>
        <p:nvSpPr>
          <p:cNvPr id="6" name="Footer Placeholder 4"/>
          <p:cNvSpPr>
            <a:spLocks noGrp="1"/>
          </p:cNvSpPr>
          <p:nvPr>
            <p:ph type="ftr" sz="quarter" idx="11"/>
          </p:nvPr>
        </p:nvSpPr>
        <p:spPr>
          <a:xfrm>
            <a:off x="457200" y="6483350"/>
            <a:ext cx="21336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l" eaLnBrk="1" hangingPunct="1">
              <a:spcBef>
                <a:spcPct val="0"/>
              </a:spcBef>
              <a:buFontTx/>
              <a:buNone/>
            </a:pPr>
            <a:r>
              <a:rPr lang="en-US" altLang="en-US" sz="1400" dirty="0">
                <a:solidFill>
                  <a:schemeClr val="bg1"/>
                </a:solidFill>
                <a:latin typeface="Arial" charset="0"/>
              </a:rPr>
              <a:t>Source: FAA</a:t>
            </a:r>
          </a:p>
        </p:txBody>
      </p:sp>
      <p:pic>
        <p:nvPicPr>
          <p:cNvPr id="58370" name="Picture 2"/>
          <p:cNvPicPr>
            <a:picLocks noChangeAspect="1" noChangeArrowheads="1"/>
          </p:cNvPicPr>
          <p:nvPr/>
        </p:nvPicPr>
        <p:blipFill>
          <a:blip r:embed="rId3"/>
          <a:srcRect/>
          <a:stretch>
            <a:fillRect/>
          </a:stretch>
        </p:blipFill>
        <p:spPr bwMode="auto">
          <a:xfrm>
            <a:off x="1474693" y="2655046"/>
            <a:ext cx="7367676" cy="3828303"/>
          </a:xfrm>
          <a:prstGeom prst="rect">
            <a:avLst/>
          </a:prstGeom>
          <a:noFill/>
          <a:ln w="9525">
            <a:noFill/>
            <a:miter lim="800000"/>
            <a:headEnd/>
            <a:tailEnd/>
          </a:ln>
        </p:spPr>
      </p:pic>
    </p:spTree>
    <p:extLst>
      <p:ext uri="{BB962C8B-B14F-4D97-AF65-F5344CB8AC3E}">
        <p14:creationId xmlns:p14="http://schemas.microsoft.com/office/powerpoint/2010/main" val="13315856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sr-Latn-RS" altLang="en-US" dirty="0"/>
              <a:t>US </a:t>
            </a:r>
            <a:r>
              <a:rPr lang="en-GB" altLang="en-US" dirty="0"/>
              <a:t>AATF excise tax revenues</a:t>
            </a:r>
            <a:br>
              <a:rPr lang="en-GB" altLang="en-US" dirty="0"/>
            </a:br>
            <a:r>
              <a:rPr lang="en-GB" altLang="en-US" sz="2800" b="0" dirty="0"/>
              <a:t>2019, values in millions US$ </a:t>
            </a:r>
            <a:endParaRPr lang="en-GB" altLang="en-US" b="0" dirty="0"/>
          </a:p>
        </p:txBody>
      </p:sp>
      <p:sp>
        <p:nvSpPr>
          <p:cNvPr id="37891" name="Content Placeholder 2"/>
          <p:cNvSpPr>
            <a:spLocks noGrp="1"/>
          </p:cNvSpPr>
          <p:nvPr>
            <p:ph idx="1"/>
          </p:nvPr>
        </p:nvSpPr>
        <p:spPr/>
        <p:txBody>
          <a:bodyPr/>
          <a:lstStyle/>
          <a:p>
            <a:endParaRPr lang="en-GB" altLang="en-US"/>
          </a:p>
        </p:txBody>
      </p:sp>
      <p:sp>
        <p:nvSpPr>
          <p:cNvPr id="37894" name="Footer Placeholder 4"/>
          <p:cNvSpPr>
            <a:spLocks noGrp="1"/>
          </p:cNvSpPr>
          <p:nvPr>
            <p:ph type="ftr" sz="quarter" idx="11"/>
          </p:nvPr>
        </p:nvSpPr>
        <p:spPr>
          <a:xfrm>
            <a:off x="6807200" y="6453188"/>
            <a:ext cx="213360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l" eaLnBrk="1" hangingPunct="1">
              <a:spcBef>
                <a:spcPct val="0"/>
              </a:spcBef>
              <a:buFontTx/>
              <a:buNone/>
            </a:pPr>
            <a:r>
              <a:rPr lang="en-US" altLang="en-US" sz="1400" dirty="0">
                <a:solidFill>
                  <a:schemeClr val="bg1"/>
                </a:solidFill>
                <a:latin typeface="Arial" charset="0"/>
              </a:rPr>
              <a:t>Source: FAA</a:t>
            </a:r>
          </a:p>
        </p:txBody>
      </p:sp>
      <p:pic>
        <p:nvPicPr>
          <p:cNvPr id="57348" name="Picture 4"/>
          <p:cNvPicPr>
            <a:picLocks noChangeAspect="1" noChangeArrowheads="1"/>
          </p:cNvPicPr>
          <p:nvPr/>
        </p:nvPicPr>
        <p:blipFill>
          <a:blip r:embed="rId3"/>
          <a:srcRect/>
          <a:stretch>
            <a:fillRect/>
          </a:stretch>
        </p:blipFill>
        <p:spPr bwMode="auto">
          <a:xfrm>
            <a:off x="457199" y="1430338"/>
            <a:ext cx="8264871" cy="5022850"/>
          </a:xfrm>
          <a:prstGeom prst="rect">
            <a:avLst/>
          </a:prstGeom>
          <a:noFill/>
          <a:ln w="9525">
            <a:noFill/>
            <a:miter lim="800000"/>
            <a:headEnd/>
            <a:tailEnd/>
          </a:ln>
        </p:spPr>
      </p:pic>
    </p:spTree>
    <p:extLst>
      <p:ext uri="{BB962C8B-B14F-4D97-AF65-F5344CB8AC3E}">
        <p14:creationId xmlns:p14="http://schemas.microsoft.com/office/powerpoint/2010/main" val="26036287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idx="4294967295"/>
          </p:nvPr>
        </p:nvSpPr>
        <p:spPr/>
        <p:txBody>
          <a:bodyPr/>
          <a:lstStyle/>
          <a:p>
            <a:pPr eaLnBrk="1" hangingPunct="1"/>
            <a:r>
              <a:rPr lang="en-GB" altLang="en-US"/>
              <a:t>Further reading</a:t>
            </a:r>
            <a:endParaRPr lang="en-US" altLang="en-US"/>
          </a:p>
        </p:txBody>
      </p:sp>
      <p:sp>
        <p:nvSpPr>
          <p:cNvPr id="38916" name="Rectangle 3"/>
          <p:cNvSpPr>
            <a:spLocks noGrp="1" noChangeArrowheads="1"/>
          </p:cNvSpPr>
          <p:nvPr>
            <p:ph type="body" idx="4294967295"/>
          </p:nvPr>
        </p:nvSpPr>
        <p:spPr>
          <a:xfrm>
            <a:off x="395288" y="1412875"/>
            <a:ext cx="8229600" cy="5070475"/>
          </a:xfrm>
        </p:spPr>
        <p:txBody>
          <a:bodyPr>
            <a:normAutofit/>
          </a:bodyPr>
          <a:lstStyle/>
          <a:p>
            <a:pPr algn="just" eaLnBrk="1" hangingPunct="1">
              <a:lnSpc>
                <a:spcPct val="80000"/>
              </a:lnSpc>
              <a:spcAft>
                <a:spcPct val="20000"/>
              </a:spcAft>
            </a:pPr>
            <a:r>
              <a:rPr lang="en-US" altLang="en-US" sz="1800" dirty="0"/>
              <a:t>EUROCONTROL Performance Review Commission, </a:t>
            </a:r>
            <a:r>
              <a:rPr lang="en-US" altLang="en-US" sz="1800" i="1" dirty="0"/>
              <a:t>ATM Cost-Effectiveness (ACE)</a:t>
            </a:r>
            <a:r>
              <a:rPr lang="sr-Cyrl-CS" altLang="en-US" sz="1800" i="1" dirty="0"/>
              <a:t> </a:t>
            </a:r>
            <a:r>
              <a:rPr lang="en-US" altLang="en-US" sz="1800" i="1" dirty="0"/>
              <a:t>2018 Benchmarking Report</a:t>
            </a:r>
            <a:r>
              <a:rPr lang="en-US" altLang="en-US" sz="1800" dirty="0"/>
              <a:t>. 2020.</a:t>
            </a:r>
            <a:endParaRPr lang="sr-Cyrl-CS" altLang="en-US" sz="1800" dirty="0"/>
          </a:p>
          <a:p>
            <a:pPr algn="just" eaLnBrk="1" hangingPunct="1">
              <a:lnSpc>
                <a:spcPct val="80000"/>
              </a:lnSpc>
              <a:spcAft>
                <a:spcPct val="20000"/>
              </a:spcAft>
            </a:pPr>
            <a:r>
              <a:rPr lang="en-GB" altLang="en-US" sz="1800" dirty="0"/>
              <a:t>ICAO</a:t>
            </a:r>
            <a:r>
              <a:rPr lang="sr-Cyrl-CS" altLang="en-US" sz="1800" dirty="0"/>
              <a:t>, </a:t>
            </a:r>
            <a:r>
              <a:rPr lang="sr-Latn-CS" altLang="en-US" sz="1800" i="1" dirty="0"/>
              <a:t>Policies on Charges for Airports and Air Navigation Services</a:t>
            </a:r>
            <a:r>
              <a:rPr lang="sr-Latn-CS" altLang="en-US" sz="1800" dirty="0"/>
              <a:t>, </a:t>
            </a:r>
            <a:r>
              <a:rPr lang="en-GB" altLang="en-US" sz="1800" dirty="0"/>
              <a:t>Doc. 9082/9, 2012</a:t>
            </a:r>
            <a:endParaRPr lang="en-US" altLang="en-US" sz="1800" dirty="0"/>
          </a:p>
          <a:p>
            <a:pPr algn="just" eaLnBrk="1" hangingPunct="1">
              <a:lnSpc>
                <a:spcPct val="80000"/>
              </a:lnSpc>
              <a:spcAft>
                <a:spcPct val="20000"/>
              </a:spcAft>
            </a:pPr>
            <a:r>
              <a:rPr lang="en-GB" altLang="en-US" sz="1800" dirty="0"/>
              <a:t>ICAO, Manual on Air Navigation Services Economics, Doc. 9161, 5</a:t>
            </a:r>
            <a:r>
              <a:rPr lang="en-GB" altLang="en-US" sz="1800" baseline="30000" dirty="0"/>
              <a:t>th</a:t>
            </a:r>
            <a:r>
              <a:rPr lang="en-GB" altLang="en-US" sz="1800" dirty="0"/>
              <a:t> ed., 2013</a:t>
            </a:r>
          </a:p>
          <a:p>
            <a:pPr algn="just" eaLnBrk="1" hangingPunct="1">
              <a:lnSpc>
                <a:spcPct val="80000"/>
              </a:lnSpc>
              <a:spcAft>
                <a:spcPct val="20000"/>
              </a:spcAft>
            </a:pPr>
            <a:r>
              <a:rPr lang="en-GB" altLang="en-US" sz="1800" dirty="0"/>
              <a:t>Commission Implementing Regulation (EU) No. 391/2013 of 3 May 2013 laying down a common charging scheme for air navigation services</a:t>
            </a:r>
          </a:p>
          <a:p>
            <a:pPr algn="just">
              <a:lnSpc>
                <a:spcPct val="80000"/>
              </a:lnSpc>
              <a:spcAft>
                <a:spcPct val="20000"/>
              </a:spcAft>
            </a:pPr>
            <a:r>
              <a:rPr lang="en-GB" altLang="en-US" dirty="0"/>
              <a:t>Commission Implementing Regulation (EU) 2019/317 of 11 February 2019 laying down a performance and charging scheme in the single European sky and repealing Implementing Regulations (EU) No 390/2013 and (EU) No 391/2013</a:t>
            </a:r>
            <a:endParaRPr lang="en-GB" altLang="en-US" sz="1800" dirty="0"/>
          </a:p>
          <a:p>
            <a:pPr algn="just" eaLnBrk="1" hangingPunct="1">
              <a:lnSpc>
                <a:spcPct val="80000"/>
              </a:lnSpc>
              <a:spcAft>
                <a:spcPct val="20000"/>
              </a:spcAft>
            </a:pPr>
            <a:r>
              <a:rPr lang="en-GB" altLang="en-US" sz="1800" dirty="0"/>
              <a:t>EUROCONTROL, </a:t>
            </a:r>
            <a:r>
              <a:rPr lang="sr-Cyrl-CS" altLang="en-US" sz="1800" i="1" dirty="0"/>
              <a:t>Multilateral Agreement Relating to Route Charges</a:t>
            </a:r>
            <a:r>
              <a:rPr lang="en-GB" altLang="en-US" sz="1800" dirty="0"/>
              <a:t>, 2006</a:t>
            </a:r>
            <a:endParaRPr lang="en-US" altLang="en-US" sz="1800" dirty="0"/>
          </a:p>
          <a:p>
            <a:pPr algn="just" eaLnBrk="1" hangingPunct="1">
              <a:lnSpc>
                <a:spcPct val="80000"/>
              </a:lnSpc>
              <a:spcAft>
                <a:spcPct val="20000"/>
              </a:spcAft>
            </a:pPr>
            <a:r>
              <a:rPr lang="en-GB" altLang="en-US" sz="1800" dirty="0"/>
              <a:t>EUROCONTROL, Conditions of Application of the Route Charges System and Conditions of Payment, Doc. N° 20.60.02, January2020.</a:t>
            </a:r>
          </a:p>
          <a:p>
            <a:pPr algn="just" eaLnBrk="1" hangingPunct="1">
              <a:lnSpc>
                <a:spcPct val="80000"/>
              </a:lnSpc>
              <a:spcAft>
                <a:spcPct val="20000"/>
              </a:spcAft>
            </a:pPr>
            <a:r>
              <a:rPr lang="en-GB" altLang="en-US" sz="1800" dirty="0"/>
              <a:t>EUROCONTROL CRCO, Customer Guide to Charges, January 2020.</a:t>
            </a:r>
          </a:p>
          <a:p>
            <a:pPr algn="just" eaLnBrk="1" hangingPunct="1">
              <a:lnSpc>
                <a:spcPct val="80000"/>
              </a:lnSpc>
              <a:spcAft>
                <a:spcPct val="20000"/>
              </a:spcAft>
            </a:pPr>
            <a:r>
              <a:rPr lang="en-US" altLang="en-US" sz="1800" dirty="0"/>
              <a:t>EUROCONTROL CRCO, </a:t>
            </a:r>
            <a:r>
              <a:rPr lang="en-US" altLang="en-US" sz="1800" i="1" dirty="0"/>
              <a:t>Principles for establishing the cost base for en-route charges and the calculation of the unit rates</a:t>
            </a:r>
            <a:r>
              <a:rPr lang="en-US" altLang="en-US" sz="1800" dirty="0"/>
              <a:t>, Doc. No </a:t>
            </a:r>
            <a:r>
              <a:rPr lang="en-US" altLang="en-US" dirty="0"/>
              <a:t>20</a:t>
            </a:r>
            <a:r>
              <a:rPr lang="en-US" altLang="en-US" sz="1800" dirty="0"/>
              <a:t>.60.01, January 2020.</a:t>
            </a:r>
          </a:p>
        </p:txBody>
      </p:sp>
    </p:spTree>
    <p:extLst>
      <p:ext uri="{BB962C8B-B14F-4D97-AF65-F5344CB8AC3E}">
        <p14:creationId xmlns:p14="http://schemas.microsoft.com/office/powerpoint/2010/main" val="11381211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26031" y="1433029"/>
            <a:ext cx="7772400" cy="1500187"/>
          </a:xfrm>
        </p:spPr>
        <p:txBody>
          <a:body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The content may not be adapted or changed, and the source must be recognised.</a:t>
            </a:r>
          </a:p>
        </p:txBody>
      </p:sp>
      <p:sp>
        <p:nvSpPr>
          <p:cNvPr id="3" name="Text Placeholder 9">
            <a:extLst>
              <a:ext uri="{FF2B5EF4-FFF2-40B4-BE49-F238E27FC236}">
                <a16:creationId xmlns:a16="http://schemas.microsoft.com/office/drawing/2014/main" id="{8FB74E85-C0F0-4452-B0B4-52D3EB9A2B45}"/>
              </a:ext>
            </a:extLst>
          </p:cNvPr>
          <p:cNvSpPr>
            <a:spLocks noGrp="1"/>
          </p:cNvSpPr>
          <p:nvPr>
            <p:ph type="body" idx="10"/>
          </p:nvPr>
        </p:nvSpPr>
        <p:spPr>
          <a:xfrm>
            <a:off x="648062" y="3063148"/>
            <a:ext cx="7772400" cy="1500187"/>
          </a:xfrm>
        </p:spPr>
        <p:txBody>
          <a:bodyPr>
            <a:normAutofit/>
          </a:bodyPr>
          <a:lstStyle/>
          <a:p>
            <a:pPr lvl="0"/>
            <a:r>
              <a:rPr lang="en-GB" sz="2000" b="1" dirty="0">
                <a:latin typeface="Calibri"/>
                <a:cs typeface="Calibri"/>
                <a:hlinkClick r:id="rId2">
                  <a:extLst>
                    <a:ext uri="{A12FA001-AC4F-418D-AE19-62706E023703}">
                      <ahyp:hlinkClr xmlns:ahyp="http://schemas.microsoft.com/office/drawing/2018/hyperlinkcolor" val="tx"/>
                    </a:ext>
                  </a:extLst>
                </a:hlinkClick>
              </a:rPr>
              <a:t>engagektn.com</a:t>
            </a:r>
            <a:r>
              <a:rPr lang="en-GB" sz="2000" b="1" dirty="0">
                <a:latin typeface="Calibri"/>
                <a:cs typeface="Calibri"/>
              </a:rPr>
              <a:t>  /  </a:t>
            </a:r>
            <a:r>
              <a:rPr lang="en-GB" sz="20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2000" b="1" dirty="0">
              <a:latin typeface="Calibri"/>
              <a:cs typeface="Calibri"/>
            </a:endParaRPr>
          </a:p>
          <a:p>
            <a:pPr lvl="0"/>
            <a:endParaRPr lang="en-GB" sz="2000" b="1" dirty="0"/>
          </a:p>
          <a:p>
            <a:pPr lvl="0"/>
            <a:endParaRPr lang="en-GB" sz="2000" dirty="0"/>
          </a:p>
        </p:txBody>
      </p:sp>
    </p:spTree>
    <p:extLst>
      <p:ext uri="{BB962C8B-B14F-4D97-AF65-F5344CB8AC3E}">
        <p14:creationId xmlns:p14="http://schemas.microsoft.com/office/powerpoint/2010/main" val="4281458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US" altLang="en-US"/>
              <a:t>Economic relevance of ANS</a:t>
            </a:r>
          </a:p>
        </p:txBody>
      </p:sp>
      <p:sp>
        <p:nvSpPr>
          <p:cNvPr id="4100" name="Rectangle 3"/>
          <p:cNvSpPr>
            <a:spLocks noGrp="1" noChangeArrowheads="1"/>
          </p:cNvSpPr>
          <p:nvPr>
            <p:ph type="body" idx="1"/>
          </p:nvPr>
        </p:nvSpPr>
        <p:spPr/>
        <p:txBody>
          <a:bodyPr/>
          <a:lstStyle/>
          <a:p>
            <a:pPr eaLnBrk="1" hangingPunct="1">
              <a:spcAft>
                <a:spcPct val="20000"/>
              </a:spcAft>
            </a:pPr>
            <a:r>
              <a:rPr lang="en-US" altLang="en-US" sz="2200" dirty="0"/>
              <a:t>ANS charges constitute on average about 5% of costs </a:t>
            </a:r>
            <a:r>
              <a:rPr lang="en-GB" altLang="en-US" sz="2200" dirty="0"/>
              <a:t>of </a:t>
            </a:r>
            <a:r>
              <a:rPr lang="en-US" altLang="en-US" sz="2200" dirty="0"/>
              <a:t>Europe</a:t>
            </a:r>
            <a:r>
              <a:rPr lang="en-GB" altLang="en-US" sz="2200" dirty="0"/>
              <a:t>an air carriers</a:t>
            </a:r>
          </a:p>
          <a:p>
            <a:pPr eaLnBrk="1" hangingPunct="1">
              <a:spcAft>
                <a:spcPct val="20000"/>
              </a:spcAft>
            </a:pPr>
            <a:r>
              <a:rPr lang="en-GB" altLang="en-US" sz="2200" dirty="0"/>
              <a:t>Higher share of low-cost carriers’ operating costs – often more than 10% (e.g. </a:t>
            </a:r>
            <a:r>
              <a:rPr lang="en-GB" altLang="en-US" sz="2200" dirty="0" err="1"/>
              <a:t>Ryanair</a:t>
            </a:r>
            <a:r>
              <a:rPr lang="en-GB" altLang="en-US" sz="2200" dirty="0"/>
              <a:t>, 2015: 11.9%)</a:t>
            </a:r>
            <a:endParaRPr lang="en-GB" altLang="en-US" sz="1600" dirty="0"/>
          </a:p>
        </p:txBody>
      </p:sp>
    </p:spTree>
    <p:extLst>
      <p:ext uri="{BB962C8B-B14F-4D97-AF65-F5344CB8AC3E}">
        <p14:creationId xmlns:p14="http://schemas.microsoft.com/office/powerpoint/2010/main" val="6910960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468313" y="188913"/>
            <a:ext cx="8229600" cy="1143000"/>
          </a:xfrm>
        </p:spPr>
        <p:txBody>
          <a:bodyPr>
            <a:normAutofit/>
          </a:bodyPr>
          <a:lstStyle/>
          <a:p>
            <a:pPr eaLnBrk="1" hangingPunct="1"/>
            <a:r>
              <a:rPr lang="en-GB" altLang="en-US" sz="3600"/>
              <a:t>European ANS system overview</a:t>
            </a:r>
            <a:endParaRPr lang="en-US" altLang="en-US" sz="3600"/>
          </a:p>
        </p:txBody>
      </p:sp>
      <p:sp>
        <p:nvSpPr>
          <p:cNvPr id="6148" name="Rectangle 3"/>
          <p:cNvSpPr>
            <a:spLocks noGrp="1" noChangeArrowheads="1"/>
          </p:cNvSpPr>
          <p:nvPr>
            <p:ph type="body" idx="1"/>
          </p:nvPr>
        </p:nvSpPr>
        <p:spPr>
          <a:xfrm>
            <a:off x="323850" y="1331529"/>
            <a:ext cx="8820150" cy="5164954"/>
          </a:xfrm>
        </p:spPr>
        <p:txBody>
          <a:bodyPr>
            <a:normAutofit fontScale="92500" lnSpcReduction="10000"/>
          </a:bodyPr>
          <a:lstStyle/>
          <a:p>
            <a:pPr eaLnBrk="1" hangingPunct="1"/>
            <a:r>
              <a:rPr lang="sr-Cyrl-CS" altLang="en-US" sz="2200" dirty="0"/>
              <a:t>20</a:t>
            </a:r>
            <a:r>
              <a:rPr lang="en-GB" altLang="en-US" sz="2200" dirty="0"/>
              <a:t>18</a:t>
            </a:r>
            <a:r>
              <a:rPr lang="sr-Cyrl-CS" altLang="en-US" sz="2200" dirty="0"/>
              <a:t>: 3</a:t>
            </a:r>
            <a:r>
              <a:rPr lang="en-GB" altLang="en-US" sz="2200" dirty="0"/>
              <a:t>8</a:t>
            </a:r>
            <a:r>
              <a:rPr lang="sr-Cyrl-CS" altLang="en-US" sz="2200" dirty="0"/>
              <a:t> </a:t>
            </a:r>
            <a:r>
              <a:rPr lang="en-GB" altLang="en-US" sz="2200" dirty="0"/>
              <a:t>ANS providers</a:t>
            </a:r>
            <a:endParaRPr lang="sr-Cyrl-CS" altLang="en-US" sz="2200" dirty="0"/>
          </a:p>
          <a:p>
            <a:pPr lvl="1" eaLnBrk="1" hangingPunct="1"/>
            <a:r>
              <a:rPr lang="en-US" altLang="en-US" sz="2000" dirty="0"/>
              <a:t>10.8</a:t>
            </a:r>
            <a:r>
              <a:rPr lang="sr-Cyrl-CS" altLang="en-US" sz="2000" dirty="0"/>
              <a:t> </a:t>
            </a:r>
            <a:r>
              <a:rPr lang="en-GB" altLang="en-US" sz="2000" dirty="0"/>
              <a:t>million IFR flights</a:t>
            </a:r>
            <a:endParaRPr lang="sr-Cyrl-CS" altLang="en-US" sz="2000" dirty="0"/>
          </a:p>
          <a:p>
            <a:pPr lvl="1" eaLnBrk="1" hangingPunct="1"/>
            <a:r>
              <a:rPr lang="en-GB" altLang="en-US" sz="2000" dirty="0"/>
              <a:t>17.1</a:t>
            </a:r>
            <a:r>
              <a:rPr lang="sr-Cyrl-CS" altLang="en-US" sz="2000" dirty="0"/>
              <a:t> </a:t>
            </a:r>
            <a:r>
              <a:rPr lang="en-GB" altLang="en-US" sz="2000" dirty="0"/>
              <a:t>million flight-hours controlled</a:t>
            </a:r>
            <a:endParaRPr lang="sr-Cyrl-CS" altLang="en-US" sz="2000" dirty="0"/>
          </a:p>
          <a:p>
            <a:pPr lvl="1" eaLnBrk="1" hangingPunct="1"/>
            <a:r>
              <a:rPr lang="en-US" altLang="en-US" sz="2000" dirty="0"/>
              <a:t>12.2 billion </a:t>
            </a:r>
            <a:r>
              <a:rPr lang="en-GB" altLang="en-US" sz="2000" dirty="0"/>
              <a:t>kilometres</a:t>
            </a:r>
            <a:r>
              <a:rPr lang="en-US" altLang="en-US" sz="2000" dirty="0"/>
              <a:t> controlled</a:t>
            </a:r>
            <a:r>
              <a:rPr lang="sr-Cyrl-CS" altLang="en-US" sz="2200" dirty="0"/>
              <a:t> </a:t>
            </a:r>
            <a:endParaRPr lang="en-GB" altLang="en-US" sz="2200" dirty="0"/>
          </a:p>
          <a:p>
            <a:pPr eaLnBrk="1" hangingPunct="1"/>
            <a:endParaRPr lang="en-GB" altLang="en-US" sz="2200" dirty="0"/>
          </a:p>
          <a:p>
            <a:pPr eaLnBrk="1" hangingPunct="1"/>
            <a:endParaRPr lang="en-GB" altLang="en-US" sz="2200" dirty="0"/>
          </a:p>
          <a:p>
            <a:pPr eaLnBrk="1" hangingPunct="1"/>
            <a:r>
              <a:rPr lang="en-GB" altLang="en-US" sz="2200" dirty="0"/>
              <a:t>Organisational and corporate arrangement </a:t>
            </a:r>
            <a:br>
              <a:rPr lang="en-GB" altLang="en-US" sz="2200" dirty="0"/>
            </a:br>
            <a:r>
              <a:rPr lang="en-GB" altLang="en-US" sz="2200" dirty="0"/>
              <a:t>of ANSPs:</a:t>
            </a:r>
          </a:p>
          <a:p>
            <a:pPr lvl="1" eaLnBrk="1" hangingPunct="1"/>
            <a:r>
              <a:rPr lang="en-GB" altLang="en-US" sz="2000" dirty="0"/>
              <a:t>State-owned enterprise: CZ</a:t>
            </a:r>
            <a:r>
              <a:rPr lang="sr-Latn-CS" altLang="en-US" sz="2000" dirty="0"/>
              <a:t>, </a:t>
            </a:r>
            <a:r>
              <a:rPr lang="en-GB" altLang="en-US" sz="2000" dirty="0"/>
              <a:t>FI, BG, ES, HU, SE, SK, MD, PT, DK, LT, RO, BE, SI, UA;</a:t>
            </a:r>
          </a:p>
          <a:p>
            <a:pPr lvl="1" eaLnBrk="1" hangingPunct="1"/>
            <a:r>
              <a:rPr lang="en-GB" altLang="en-US" sz="2000" dirty="0"/>
              <a:t>Joint stock company (state-owned or </a:t>
            </a:r>
            <a:r>
              <a:rPr lang="en-GB" altLang="en-US" sz="2000" dirty="0">
                <a:solidFill>
                  <a:schemeClr val="accent2"/>
                </a:solidFill>
              </a:rPr>
              <a:t>part private</a:t>
            </a:r>
            <a:r>
              <a:rPr lang="en-GB" altLang="en-US" sz="2000" dirty="0"/>
              <a:t>):</a:t>
            </a:r>
            <a:r>
              <a:rPr lang="sr-Latn-CS" altLang="en-US" sz="2000" dirty="0"/>
              <a:t> </a:t>
            </a:r>
            <a:r>
              <a:rPr lang="en-GB" altLang="en-US" sz="2000" dirty="0"/>
              <a:t>AL,  AM, NO, HR, EE, </a:t>
            </a:r>
            <a:r>
              <a:rPr lang="en-GB" altLang="en-US" sz="2000" dirty="0">
                <a:solidFill>
                  <a:schemeClr val="accent2"/>
                </a:solidFill>
              </a:rPr>
              <a:t>IT</a:t>
            </a:r>
            <a:r>
              <a:rPr lang="en-GB" altLang="en-US" sz="2000" dirty="0"/>
              <a:t>, IE, LV, MT, </a:t>
            </a:r>
            <a:r>
              <a:rPr lang="en-GB" altLang="en-US" sz="2000" dirty="0">
                <a:solidFill>
                  <a:schemeClr val="accent2"/>
                </a:solidFill>
              </a:rPr>
              <a:t>UK, CH;</a:t>
            </a:r>
          </a:p>
          <a:p>
            <a:pPr lvl="1" eaLnBrk="1" hangingPunct="1"/>
            <a:r>
              <a:rPr lang="en-GB" altLang="en-US" sz="2000" dirty="0"/>
              <a:t>State body </a:t>
            </a:r>
            <a:r>
              <a:rPr lang="sr-Cyrl-CS" altLang="en-US" sz="2000" dirty="0"/>
              <a:t>(</a:t>
            </a:r>
            <a:r>
              <a:rPr lang="en-GB" altLang="en-US" sz="2000" dirty="0">
                <a:solidFill>
                  <a:schemeClr val="accent2"/>
                </a:solidFill>
              </a:rPr>
              <a:t>with autonomous budget</a:t>
            </a:r>
            <a:r>
              <a:rPr lang="sr-Cyrl-CS" altLang="en-US" sz="2000" dirty="0"/>
              <a:t>)</a:t>
            </a:r>
            <a:r>
              <a:rPr lang="en-GB" altLang="en-US" sz="2000" dirty="0"/>
              <a:t>:</a:t>
            </a:r>
            <a:r>
              <a:rPr lang="sr-Latn-CS" altLang="en-US" sz="2000" dirty="0"/>
              <a:t> C</a:t>
            </a:r>
            <a:r>
              <a:rPr lang="en-GB" altLang="en-US" sz="2000" dirty="0"/>
              <a:t>Y</a:t>
            </a:r>
            <a:r>
              <a:rPr lang="sr-Latn-CS" altLang="en-US" sz="2000" dirty="0"/>
              <a:t>,</a:t>
            </a:r>
            <a:r>
              <a:rPr lang="en-GB" altLang="en-US" sz="2000" dirty="0"/>
              <a:t> </a:t>
            </a:r>
            <a:r>
              <a:rPr lang="en-GB" altLang="en-US" sz="2000" dirty="0">
                <a:solidFill>
                  <a:schemeClr val="accent2"/>
                </a:solidFill>
              </a:rPr>
              <a:t>FR</a:t>
            </a:r>
            <a:r>
              <a:rPr lang="en-GB" altLang="en-US" sz="2000" dirty="0"/>
              <a:t>, GR, </a:t>
            </a:r>
            <a:r>
              <a:rPr lang="en-GB" altLang="en-US" sz="2000" dirty="0">
                <a:solidFill>
                  <a:schemeClr val="accent2"/>
                </a:solidFill>
              </a:rPr>
              <a:t>PL</a:t>
            </a:r>
            <a:r>
              <a:rPr lang="en-GB" altLang="en-US" sz="2000" dirty="0"/>
              <a:t>;</a:t>
            </a:r>
          </a:p>
          <a:p>
            <a:pPr lvl="1" eaLnBrk="1" hangingPunct="1"/>
            <a:r>
              <a:rPr lang="en-GB" altLang="en-US" sz="2000" dirty="0"/>
              <a:t>Autonomous state enterprise: TR; </a:t>
            </a:r>
            <a:endParaRPr lang="sr-Cyrl-CS" altLang="en-US" sz="2000" dirty="0"/>
          </a:p>
          <a:p>
            <a:pPr lvl="1" eaLnBrk="1" hangingPunct="1"/>
            <a:r>
              <a:rPr lang="en-GB" altLang="en-US" sz="2000" dirty="0"/>
              <a:t>Limited liability company (state-owned): DE, GE, RS/ME;</a:t>
            </a:r>
            <a:endParaRPr lang="sr-Cyrl-CS" altLang="en-US" sz="2000" dirty="0"/>
          </a:p>
          <a:p>
            <a:pPr lvl="1" eaLnBrk="1" hangingPunct="1"/>
            <a:r>
              <a:rPr lang="en-GB" altLang="en-US" sz="2000" dirty="0"/>
              <a:t>Independent administrative body: NL;</a:t>
            </a:r>
            <a:endParaRPr lang="sr-Cyrl-CS" altLang="en-US" sz="2000" dirty="0"/>
          </a:p>
          <a:p>
            <a:pPr lvl="1" eaLnBrk="1" hangingPunct="1"/>
            <a:r>
              <a:rPr lang="en-GB" altLang="en-US" sz="2000" dirty="0"/>
              <a:t>International organisation: </a:t>
            </a:r>
            <a:r>
              <a:rPr lang="sr-Latn-CS" altLang="en-US" sz="2000" dirty="0"/>
              <a:t>MUAC</a:t>
            </a:r>
            <a:r>
              <a:rPr lang="en-GB" altLang="en-US" sz="2000" dirty="0"/>
              <a:t>.</a:t>
            </a:r>
            <a:endParaRPr lang="en-US" altLang="en-US" sz="2000" dirty="0"/>
          </a:p>
        </p:txBody>
      </p:sp>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2779" y="841572"/>
            <a:ext cx="3541222" cy="3152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4788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fontScale="90000"/>
          </a:bodyPr>
          <a:lstStyle/>
          <a:p>
            <a:pPr eaLnBrk="1" hangingPunct="1"/>
            <a:r>
              <a:rPr lang="en-GB" altLang="en-US" sz="3600" dirty="0"/>
              <a:t>Costs of the European ANS system</a:t>
            </a:r>
            <a:endParaRPr lang="en-US" altLang="en-US" sz="3600" dirty="0"/>
          </a:p>
        </p:txBody>
      </p:sp>
      <p:sp>
        <p:nvSpPr>
          <p:cNvPr id="7171" name="Rectangle 3"/>
          <p:cNvSpPr>
            <a:spLocks noGrp="1" noChangeArrowheads="1"/>
          </p:cNvSpPr>
          <p:nvPr>
            <p:ph idx="1"/>
          </p:nvPr>
        </p:nvSpPr>
        <p:spPr>
          <a:xfrm>
            <a:off x="457200" y="1430338"/>
            <a:ext cx="7594600" cy="4525963"/>
          </a:xfrm>
        </p:spPr>
        <p:txBody>
          <a:bodyPr/>
          <a:lstStyle/>
          <a:p>
            <a:pPr eaLnBrk="1" hangingPunct="1"/>
            <a:r>
              <a:rPr lang="sr-Cyrl-CS" altLang="en-US" sz="2200" b="1" dirty="0"/>
              <a:t>20</a:t>
            </a:r>
            <a:r>
              <a:rPr lang="en-GB" altLang="en-US" sz="2200" b="1" dirty="0"/>
              <a:t>1</a:t>
            </a:r>
            <a:r>
              <a:rPr lang="en-US" altLang="en-US" sz="2200" b="1" dirty="0"/>
              <a:t>8</a:t>
            </a:r>
            <a:r>
              <a:rPr lang="sr-Cyrl-CS" altLang="en-US" sz="2200" dirty="0"/>
              <a:t>: </a:t>
            </a:r>
            <a:endParaRPr lang="en-GB" altLang="en-US" sz="2200" dirty="0"/>
          </a:p>
          <a:p>
            <a:pPr lvl="1"/>
            <a:r>
              <a:rPr lang="sr-Cyrl-CS" altLang="en-US" sz="2000" dirty="0"/>
              <a:t>3</a:t>
            </a:r>
            <a:r>
              <a:rPr lang="en-US" altLang="en-US" sz="2000" dirty="0"/>
              <a:t>8</a:t>
            </a:r>
            <a:r>
              <a:rPr lang="sr-Cyrl-CS" altLang="en-US" sz="2000" dirty="0"/>
              <a:t> </a:t>
            </a:r>
            <a:r>
              <a:rPr lang="en-US" altLang="en-US" sz="2000" dirty="0"/>
              <a:t>ANSPs</a:t>
            </a:r>
            <a:endParaRPr lang="sr-Cyrl-CS" altLang="en-US" sz="2000" dirty="0"/>
          </a:p>
          <a:p>
            <a:pPr lvl="1" eaLnBrk="1" hangingPunct="1"/>
            <a:r>
              <a:rPr lang="en-US" altLang="en-US" sz="2000" dirty="0"/>
              <a:t>56,718</a:t>
            </a:r>
            <a:r>
              <a:rPr lang="sr-Cyrl-CS" altLang="en-US" sz="2000" dirty="0"/>
              <a:t> </a:t>
            </a:r>
            <a:r>
              <a:rPr lang="en-US" altLang="en-US" sz="2000" dirty="0"/>
              <a:t>employees</a:t>
            </a:r>
            <a:endParaRPr lang="sr-Cyrl-CS" altLang="en-US" sz="2000" dirty="0"/>
          </a:p>
          <a:p>
            <a:pPr lvl="1" eaLnBrk="1" hangingPunct="1"/>
            <a:r>
              <a:rPr lang="en-GB" altLang="en-US" sz="2000" dirty="0"/>
              <a:t>17,799 air traffic controllers on operational duties </a:t>
            </a:r>
          </a:p>
          <a:p>
            <a:pPr lvl="1" eaLnBrk="1" hangingPunct="1"/>
            <a:r>
              <a:rPr lang="en-US" altLang="en-US" sz="2000" dirty="0"/>
              <a:t>Total cost</a:t>
            </a:r>
            <a:r>
              <a:rPr lang="sr-Cyrl-CS" altLang="en-US" sz="2000" dirty="0"/>
              <a:t>: </a:t>
            </a:r>
            <a:r>
              <a:rPr lang="en-US" altLang="en-US" sz="2000" b="1" dirty="0"/>
              <a:t>9.3</a:t>
            </a:r>
            <a:r>
              <a:rPr lang="sr-Cyrl-CS" altLang="en-US" sz="2000" b="1" dirty="0"/>
              <a:t> </a:t>
            </a:r>
            <a:r>
              <a:rPr lang="en-US" altLang="en-US" sz="2000" b="1" dirty="0"/>
              <a:t>billion EUR</a:t>
            </a:r>
          </a:p>
        </p:txBody>
      </p:sp>
      <p:sp>
        <p:nvSpPr>
          <p:cNvPr id="7173" name="TextBox 1"/>
          <p:cNvSpPr txBox="1">
            <a:spLocks noChangeArrowheads="1"/>
          </p:cNvSpPr>
          <p:nvPr/>
        </p:nvSpPr>
        <p:spPr bwMode="auto">
          <a:xfrm>
            <a:off x="34925" y="6505575"/>
            <a:ext cx="410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en-US" sz="1400" dirty="0">
                <a:solidFill>
                  <a:schemeClr val="bg1"/>
                </a:solidFill>
                <a:latin typeface="Arial" charset="0"/>
              </a:rPr>
              <a:t>Source: ACE Benchmarking Report</a:t>
            </a:r>
            <a:r>
              <a:rPr lang="en-US" altLang="en-US" sz="1400" dirty="0">
                <a:solidFill>
                  <a:schemeClr val="bg1"/>
                </a:solidFill>
                <a:latin typeface="Arial" charset="0"/>
              </a:rPr>
              <a:t>, 2018</a:t>
            </a:r>
            <a:endParaRPr lang="en-GB" altLang="en-US" sz="1400" dirty="0">
              <a:solidFill>
                <a:schemeClr val="bg1"/>
              </a:solidFill>
              <a:latin typeface="Arial" charset="0"/>
            </a:endParaRPr>
          </a:p>
        </p:txBody>
      </p:sp>
      <p:graphicFrame>
        <p:nvGraphicFramePr>
          <p:cNvPr id="7" name="Chart 6"/>
          <p:cNvGraphicFramePr/>
          <p:nvPr>
            <p:extLst>
              <p:ext uri="{D42A27DB-BD31-4B8C-83A1-F6EECF244321}">
                <p14:modId xmlns:p14="http://schemas.microsoft.com/office/powerpoint/2010/main" val="2784924065"/>
              </p:ext>
            </p:extLst>
          </p:nvPr>
        </p:nvGraphicFramePr>
        <p:xfrm>
          <a:off x="3527376" y="2977183"/>
          <a:ext cx="5616624" cy="35283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110116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idx="4294967295"/>
          </p:nvPr>
        </p:nvSpPr>
        <p:spPr>
          <a:xfrm>
            <a:off x="385763" y="274638"/>
            <a:ext cx="8362950" cy="1143000"/>
          </a:xfrm>
        </p:spPr>
        <p:txBody>
          <a:bodyPr>
            <a:normAutofit/>
          </a:bodyPr>
          <a:lstStyle/>
          <a:p>
            <a:pPr eaLnBrk="1" hangingPunct="1"/>
            <a:r>
              <a:rPr lang="sr-Latn-CS" altLang="en-US" sz="3600"/>
              <a:t>ATM/CNS </a:t>
            </a:r>
            <a:r>
              <a:rPr lang="en-GB" altLang="en-US" sz="3600"/>
              <a:t>cost breakdown</a:t>
            </a:r>
            <a:r>
              <a:rPr lang="sr-Cyrl-CS" altLang="en-US" sz="3600"/>
              <a:t>, </a:t>
            </a:r>
            <a:r>
              <a:rPr lang="en-GB" altLang="en-US" sz="3600"/>
              <a:t>2018</a:t>
            </a:r>
            <a:r>
              <a:rPr lang="sr-Cyrl-CS" altLang="en-US" sz="3600"/>
              <a:t>.</a:t>
            </a:r>
            <a:endParaRPr lang="en-US" altLang="en-US" sz="3600"/>
          </a:p>
        </p:txBody>
      </p:sp>
      <p:sp>
        <p:nvSpPr>
          <p:cNvPr id="8196" name="Content Placeholder 7"/>
          <p:cNvSpPr>
            <a:spLocks noGrp="1"/>
          </p:cNvSpPr>
          <p:nvPr>
            <p:ph idx="4294967295"/>
          </p:nvPr>
        </p:nvSpPr>
        <p:spPr/>
        <p:txBody>
          <a:bodyPr/>
          <a:lstStyle/>
          <a:p>
            <a:pPr eaLnBrk="1" hangingPunct="1"/>
            <a:endParaRPr lang="en-US" altLang="en-US"/>
          </a:p>
        </p:txBody>
      </p:sp>
      <p:sp>
        <p:nvSpPr>
          <p:cNvPr id="8197" name="Text Box 9"/>
          <p:cNvSpPr txBox="1">
            <a:spLocks noChangeArrowheads="1"/>
          </p:cNvSpPr>
          <p:nvPr/>
        </p:nvSpPr>
        <p:spPr bwMode="auto">
          <a:xfrm>
            <a:off x="34924" y="6524625"/>
            <a:ext cx="65182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6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2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50000"/>
              </a:spcBef>
              <a:buFontTx/>
              <a:buNone/>
            </a:pPr>
            <a:r>
              <a:rPr lang="en-GB" altLang="en-US" sz="1400" dirty="0">
                <a:solidFill>
                  <a:schemeClr val="bg1"/>
                </a:solidFill>
                <a:latin typeface="Arial" charset="0"/>
              </a:rPr>
              <a:t>Source: EUROCONTROL Performance Review Report 2019</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772" y="1296786"/>
            <a:ext cx="6462253" cy="5174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94461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normAutofit/>
          </a:bodyPr>
          <a:lstStyle/>
          <a:p>
            <a:pPr eaLnBrk="1" hangingPunct="1"/>
            <a:r>
              <a:rPr lang="en-GB" altLang="en-US" sz="3600"/>
              <a:t>Air navigation services charges</a:t>
            </a:r>
            <a:endParaRPr lang="en-US" altLang="en-US" sz="3600"/>
          </a:p>
        </p:txBody>
      </p:sp>
      <p:sp>
        <p:nvSpPr>
          <p:cNvPr id="10244" name="Rectangle 3"/>
          <p:cNvSpPr>
            <a:spLocks noGrp="1" noChangeArrowheads="1"/>
          </p:cNvSpPr>
          <p:nvPr>
            <p:ph type="body" idx="1"/>
          </p:nvPr>
        </p:nvSpPr>
        <p:spPr/>
        <p:txBody>
          <a:bodyPr/>
          <a:lstStyle/>
          <a:p>
            <a:r>
              <a:rPr lang="en-GB" altLang="en-US" sz="2200" dirty="0"/>
              <a:t>ANS charges (terminal and route charges) – imposed </a:t>
            </a:r>
            <a:r>
              <a:rPr lang="en-GB" altLang="en-US" sz="2200" b="1" dirty="0"/>
              <a:t>to recover the cost of providing ANS services</a:t>
            </a:r>
            <a:r>
              <a:rPr lang="en-GB" altLang="en-US" sz="2200" dirty="0"/>
              <a:t> in three phases of flight:</a:t>
            </a:r>
          </a:p>
          <a:p>
            <a:pPr lvl="1"/>
            <a:r>
              <a:rPr lang="en-GB" altLang="en-US" sz="2000" dirty="0"/>
              <a:t>movements at, and around aerodromes (aerodrome control);</a:t>
            </a:r>
            <a:endParaRPr lang="sr-Cyrl-CS" altLang="en-US" sz="2000" dirty="0"/>
          </a:p>
          <a:p>
            <a:pPr lvl="1"/>
            <a:r>
              <a:rPr lang="en-GB" altLang="en-US" sz="2000" dirty="0"/>
              <a:t>approach and departure of flights, including initial climb and descent (approach control);</a:t>
            </a:r>
          </a:p>
          <a:p>
            <a:pPr lvl="1"/>
            <a:r>
              <a:rPr lang="en-GB" altLang="en-US" sz="2000" dirty="0"/>
              <a:t>en-route phase</a:t>
            </a:r>
            <a:r>
              <a:rPr lang="sr-Cyrl-CS" altLang="en-US" sz="2000" dirty="0"/>
              <a:t> (</a:t>
            </a:r>
            <a:r>
              <a:rPr lang="en-GB" altLang="en-US" sz="2000" dirty="0"/>
              <a:t>en-route/area control</a:t>
            </a:r>
            <a:r>
              <a:rPr lang="sr-Cyrl-CS" altLang="en-US" sz="2000" dirty="0"/>
              <a:t>)</a:t>
            </a:r>
            <a:r>
              <a:rPr lang="en-GB" altLang="en-US" sz="2000" dirty="0"/>
              <a:t>;</a:t>
            </a:r>
          </a:p>
        </p:txBody>
      </p:sp>
    </p:spTree>
    <p:extLst>
      <p:ext uri="{BB962C8B-B14F-4D97-AF65-F5344CB8AC3E}">
        <p14:creationId xmlns:p14="http://schemas.microsoft.com/office/powerpoint/2010/main" val="1472701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normAutofit fontScale="90000"/>
          </a:bodyPr>
          <a:lstStyle/>
          <a:p>
            <a:r>
              <a:rPr lang="en-GB" altLang="en-US" sz="3600"/>
              <a:t>ICAO recommended charging principles</a:t>
            </a:r>
          </a:p>
        </p:txBody>
      </p:sp>
      <p:sp>
        <p:nvSpPr>
          <p:cNvPr id="11267" name="Content Placeholder 2"/>
          <p:cNvSpPr>
            <a:spLocks noGrp="1"/>
          </p:cNvSpPr>
          <p:nvPr>
            <p:ph idx="1"/>
          </p:nvPr>
        </p:nvSpPr>
        <p:spPr/>
        <p:txBody>
          <a:bodyPr/>
          <a:lstStyle/>
          <a:p>
            <a:r>
              <a:rPr lang="en-GB" altLang="en-US" sz="2200" i="1" dirty="0"/>
              <a:t>Policies on charges for airports and air navigation services </a:t>
            </a:r>
            <a:br>
              <a:rPr lang="en-GB" altLang="en-US" sz="2200" i="1" dirty="0"/>
            </a:br>
            <a:r>
              <a:rPr lang="en-GB" altLang="en-US" sz="2200" dirty="0"/>
              <a:t>(</a:t>
            </a:r>
            <a:r>
              <a:rPr lang="en-GB" altLang="en-US" sz="2200" b="1" dirty="0"/>
              <a:t>ICAO Doc. 9082</a:t>
            </a:r>
            <a:r>
              <a:rPr lang="en-GB" altLang="en-US" sz="2200" dirty="0"/>
              <a:t>/9, 2012)</a:t>
            </a:r>
          </a:p>
          <a:p>
            <a:r>
              <a:rPr lang="en-GB" altLang="en-US" sz="2200" dirty="0"/>
              <a:t>Policies are intended for the guidance of Contracting States</a:t>
            </a:r>
          </a:p>
          <a:p>
            <a:r>
              <a:rPr lang="en-GB" altLang="en-US" sz="2200" dirty="0"/>
              <a:t>Four key charging principles: </a:t>
            </a:r>
          </a:p>
          <a:p>
            <a:pPr lvl="1"/>
            <a:r>
              <a:rPr lang="en-GB" altLang="en-US" sz="2000" dirty="0"/>
              <a:t>Non-discrimination;</a:t>
            </a:r>
          </a:p>
          <a:p>
            <a:pPr lvl="1"/>
            <a:r>
              <a:rPr lang="en-GB" altLang="en-US" sz="2000" dirty="0"/>
              <a:t>Cost-relatedness;</a:t>
            </a:r>
          </a:p>
          <a:p>
            <a:pPr lvl="1"/>
            <a:r>
              <a:rPr lang="en-GB" altLang="en-US" sz="2000" dirty="0"/>
              <a:t>Transparency;</a:t>
            </a:r>
          </a:p>
          <a:p>
            <a:pPr lvl="1"/>
            <a:r>
              <a:rPr lang="en-GB" altLang="en-US" sz="2000" dirty="0"/>
              <a:t>Consultation with users;</a:t>
            </a:r>
          </a:p>
        </p:txBody>
      </p:sp>
    </p:spTree>
    <p:extLst>
      <p:ext uri="{BB962C8B-B14F-4D97-AF65-F5344CB8AC3E}">
        <p14:creationId xmlns:p14="http://schemas.microsoft.com/office/powerpoint/2010/main" val="2408985891"/>
      </p:ext>
    </p:extLst>
  </p:cSld>
  <p:clrMapOvr>
    <a:masterClrMapping/>
  </p:clrMapOvr>
</p:sld>
</file>

<file path=ppt/theme/theme1.xml><?xml version="1.0" encoding="utf-8"?>
<a:theme xmlns:a="http://schemas.openxmlformats.org/drawingml/2006/main" name="SESAR ER Presentation template">
  <a:themeElements>
    <a:clrScheme name="Custom 5">
      <a:dk1>
        <a:srgbClr val="6E6E6E"/>
      </a:dk1>
      <a:lt1>
        <a:sysClr val="window" lastClr="FFFFFF"/>
      </a:lt1>
      <a:dk2>
        <a:srgbClr val="4E88C7"/>
      </a:dk2>
      <a:lt2>
        <a:srgbClr val="FFFFFF"/>
      </a:lt2>
      <a:accent1>
        <a:srgbClr val="4E88C7"/>
      </a:accent1>
      <a:accent2>
        <a:srgbClr val="00428F"/>
      </a:accent2>
      <a:accent3>
        <a:srgbClr val="6EB628"/>
      </a:accent3>
      <a:accent4>
        <a:srgbClr val="05225B"/>
      </a:accent4>
      <a:accent5>
        <a:srgbClr val="FFC11E"/>
      </a:accent5>
      <a:accent6>
        <a:srgbClr val="008C82"/>
      </a:accent6>
      <a:hlink>
        <a:srgbClr val="00C5FF"/>
      </a:hlink>
      <a:folHlink>
        <a:srgbClr val="5EDB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Iteration xmlns="a301ac7b-a095-4703-8ac1-0954f10782bf">01.00.00</Iteration>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4CEA515081ED84E8E0CA5B114A64657" ma:contentTypeVersion="1" ma:contentTypeDescription="Create a new document." ma:contentTypeScope="" ma:versionID="74932606d897524310ab910a0b9b5334">
  <xsd:schema xmlns:xsd="http://www.w3.org/2001/XMLSchema" xmlns:p="http://schemas.microsoft.com/office/2006/metadata/properties" xmlns:ns2="a301ac7b-a095-4703-8ac1-0954f10782bf" targetNamespace="http://schemas.microsoft.com/office/2006/metadata/properties" ma:root="true" ma:fieldsID="dc4d2988fafefd31398f26e85b6bdb71" ns2:_="">
    <xsd:import namespace="a301ac7b-a095-4703-8ac1-0954f10782bf"/>
    <xsd:element name="properties">
      <xsd:complexType>
        <xsd:sequence>
          <xsd:element name="documentManagement">
            <xsd:complexType>
              <xsd:all>
                <xsd:element ref="ns2:Iteration" minOccurs="0"/>
              </xsd:all>
            </xsd:complexType>
          </xsd:element>
        </xsd:sequence>
      </xsd:complexType>
    </xsd:element>
  </xsd:schema>
  <xsd:schema xmlns:xsd="http://www.w3.org/2001/XMLSchema" xmlns:dms="http://schemas.microsoft.com/office/2006/documentManagement/types" targetNamespace="a301ac7b-a095-4703-8ac1-0954f10782bf" elementFormDefault="qualified">
    <xsd:import namespace="http://schemas.microsoft.com/office/2006/documentManagement/types"/>
    <xsd:element name="Iteration" ma:index="8" nillable="true" ma:displayName="Iteration" ma:internalName="Iterat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1D6BEF6-6CD2-4659-B731-980294D7FAB2}">
  <ds:schemaRefs>
    <ds:schemaRef ds:uri="http://purl.org/dc/terms/"/>
    <ds:schemaRef ds:uri="http://schemas.microsoft.com/office/2006/documentManagement/types"/>
    <ds:schemaRef ds:uri="http://schemas.microsoft.com/office/2006/metadata/properties"/>
    <ds:schemaRef ds:uri="http://purl.org/dc/elements/1.1/"/>
    <ds:schemaRef ds:uri="http://purl.org/dc/dcmitype/"/>
    <ds:schemaRef ds:uri="http://schemas.openxmlformats.org/package/2006/metadata/core-properties"/>
    <ds:schemaRef ds:uri="a301ac7b-a095-4703-8ac1-0954f10782bf"/>
    <ds:schemaRef ds:uri="http://www.w3.org/XML/1998/namespace"/>
  </ds:schemaRefs>
</ds:datastoreItem>
</file>

<file path=customXml/itemProps2.xml><?xml version="1.0" encoding="utf-8"?>
<ds:datastoreItem xmlns:ds="http://schemas.openxmlformats.org/officeDocument/2006/customXml" ds:itemID="{540A1421-CEC8-4FFE-8BFD-DDECF2025B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1ac7b-a095-4703-8ac1-0954f10782bf"/>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29691848-7B53-4310-AC46-941E5CFAB05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SESAR ER Presentation template</Template>
  <TotalTime>1942</TotalTime>
  <Words>2618</Words>
  <Application>Microsoft Office PowerPoint</Application>
  <PresentationFormat>Presentazione su schermo (4:3)</PresentationFormat>
  <Paragraphs>230</Paragraphs>
  <Slides>36</Slides>
  <Notes>21</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36</vt:i4>
      </vt:variant>
    </vt:vector>
  </HeadingPairs>
  <TitlesOfParts>
    <vt:vector size="40" baseType="lpstr">
      <vt:lpstr>Arial</vt:lpstr>
      <vt:lpstr>Calibri</vt:lpstr>
      <vt:lpstr>Wingdings</vt:lpstr>
      <vt:lpstr>SESAR ER Presentation template</vt:lpstr>
      <vt:lpstr>Introduction to ATM Air Traffic Service (ATS)</vt:lpstr>
      <vt:lpstr>ANS charges</vt:lpstr>
      <vt:lpstr>ANS services: the constituents</vt:lpstr>
      <vt:lpstr>Economic relevance of ANS</vt:lpstr>
      <vt:lpstr>European ANS system overview</vt:lpstr>
      <vt:lpstr>Costs of the European ANS system</vt:lpstr>
      <vt:lpstr>ATM/CNS cost breakdown, 2018.</vt:lpstr>
      <vt:lpstr>Air navigation services charges</vt:lpstr>
      <vt:lpstr>ICAO recommended charging principles</vt:lpstr>
      <vt:lpstr>Cost basis establishment principles (ICAO)</vt:lpstr>
      <vt:lpstr>ANS charging systems: ICAO principles</vt:lpstr>
      <vt:lpstr>European ANSPs’ revenues, 2011.</vt:lpstr>
      <vt:lpstr>1. Route charges</vt:lpstr>
      <vt:lpstr>ЕUROCONTROL route charging system</vt:lpstr>
      <vt:lpstr>Coverage of the EUROCONTROL route charging system</vt:lpstr>
      <vt:lpstr>Charging zones</vt:lpstr>
      <vt:lpstr>How route charges are established</vt:lpstr>
      <vt:lpstr>Number of service units (si)</vt:lpstr>
      <vt:lpstr>The distance factor (di)</vt:lpstr>
      <vt:lpstr>The weight factor (p)</vt:lpstr>
      <vt:lpstr>Unit rate (ti): basic principles</vt:lpstr>
      <vt:lpstr>Unit Rate calculation – full cost recovery method</vt:lpstr>
      <vt:lpstr>Unit Rate – FCR method (cont.)</vt:lpstr>
      <vt:lpstr>Full Cost Recovery method drawbacks (criticism)</vt:lpstr>
      <vt:lpstr>Regulation EU 391/2013 (now repealed by Commission IR (EU) 2019/317)</vt:lpstr>
      <vt:lpstr>Unit rate – determined cost method</vt:lpstr>
      <vt:lpstr>Determined cost method: risk sharing</vt:lpstr>
      <vt:lpstr>Traffic risk sharing: effects on ANSP revenues</vt:lpstr>
      <vt:lpstr>How route charges are established</vt:lpstr>
      <vt:lpstr>Unit rates, March 2020</vt:lpstr>
      <vt:lpstr>How route charges are calculated</vt:lpstr>
      <vt:lpstr>Terminal charges (TC) in Europe</vt:lpstr>
      <vt:lpstr>ANS financing in United States</vt:lpstr>
      <vt:lpstr>US AATF excise tax revenues 2019, values in millions US$ </vt:lpstr>
      <vt:lpstr>Further reading</vt:lpstr>
      <vt:lpstr>Presentazione standard di PowerPoint</vt:lpstr>
    </vt:vector>
  </TitlesOfParts>
  <Company>Sesar JU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make a presentation  using Sesar 2020 Theme</dc:title>
  <dc:creator>Engage Consortium</dc:creator>
  <cp:lastModifiedBy>Pasquale De Falco</cp:lastModifiedBy>
  <cp:revision>229</cp:revision>
  <dcterms:created xsi:type="dcterms:W3CDTF">2016-04-13T13:39:24Z</dcterms:created>
  <dcterms:modified xsi:type="dcterms:W3CDTF">2021-07-08T08:09:33Z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0x01010004CEA515081ED84E8E0CA5B114A64657</vt:lpwstr>
  </property>
</Properties>
</file>