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68"/>
  </p:notesMasterIdLst>
  <p:handoutMasterIdLst>
    <p:handoutMasterId r:id="rId69"/>
  </p:handoutMasterIdLst>
  <p:sldIdLst>
    <p:sldId id="400" r:id="rId5"/>
    <p:sldId id="317" r:id="rId6"/>
    <p:sldId id="416" r:id="rId7"/>
    <p:sldId id="417" r:id="rId8"/>
    <p:sldId id="418" r:id="rId9"/>
    <p:sldId id="419" r:id="rId10"/>
    <p:sldId id="420" r:id="rId11"/>
    <p:sldId id="421" r:id="rId12"/>
    <p:sldId id="422" r:id="rId13"/>
    <p:sldId id="423" r:id="rId14"/>
    <p:sldId id="434" r:id="rId15"/>
    <p:sldId id="435" r:id="rId16"/>
    <p:sldId id="436" r:id="rId17"/>
    <p:sldId id="437" r:id="rId18"/>
    <p:sldId id="438" r:id="rId19"/>
    <p:sldId id="439" r:id="rId20"/>
    <p:sldId id="440" r:id="rId21"/>
    <p:sldId id="441" r:id="rId22"/>
    <p:sldId id="432" r:id="rId23"/>
    <p:sldId id="433" r:id="rId24"/>
    <p:sldId id="425" r:id="rId25"/>
    <p:sldId id="426" r:id="rId26"/>
    <p:sldId id="443" r:id="rId27"/>
    <p:sldId id="470" r:id="rId28"/>
    <p:sldId id="471" r:id="rId29"/>
    <p:sldId id="429" r:id="rId30"/>
    <p:sldId id="445" r:id="rId31"/>
    <p:sldId id="446" r:id="rId32"/>
    <p:sldId id="447" r:id="rId33"/>
    <p:sldId id="448" r:id="rId34"/>
    <p:sldId id="449" r:id="rId35"/>
    <p:sldId id="454" r:id="rId36"/>
    <p:sldId id="458" r:id="rId37"/>
    <p:sldId id="459" r:id="rId38"/>
    <p:sldId id="462" r:id="rId39"/>
    <p:sldId id="463" r:id="rId40"/>
    <p:sldId id="466" r:id="rId41"/>
    <p:sldId id="467" r:id="rId42"/>
    <p:sldId id="468" r:id="rId43"/>
    <p:sldId id="469" r:id="rId44"/>
    <p:sldId id="318" r:id="rId45"/>
    <p:sldId id="319" r:id="rId46"/>
    <p:sldId id="399" r:id="rId47"/>
    <p:sldId id="320" r:id="rId48"/>
    <p:sldId id="321" r:id="rId49"/>
    <p:sldId id="472" r:id="rId50"/>
    <p:sldId id="322" r:id="rId51"/>
    <p:sldId id="323" r:id="rId52"/>
    <p:sldId id="393" r:id="rId53"/>
    <p:sldId id="324" r:id="rId54"/>
    <p:sldId id="325" r:id="rId55"/>
    <p:sldId id="326" r:id="rId56"/>
    <p:sldId id="394" r:id="rId57"/>
    <p:sldId id="327" r:id="rId58"/>
    <p:sldId id="328" r:id="rId59"/>
    <p:sldId id="329" r:id="rId60"/>
    <p:sldId id="395" r:id="rId61"/>
    <p:sldId id="330" r:id="rId62"/>
    <p:sldId id="396" r:id="rId63"/>
    <p:sldId id="332" r:id="rId64"/>
    <p:sldId id="392" r:id="rId65"/>
    <p:sldId id="397" r:id="rId66"/>
    <p:sldId id="260" r:id="rId6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79">
          <p15:clr>
            <a:srgbClr val="A4A3A4"/>
          </p15:clr>
        </p15:guide>
        <p15:guide id="2" pos="5424">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93E07"/>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F476BFF-B39E-9941-88D1-A39A06A54F0E}" v="37" dt="2021-06-01T20:14:23.08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autoAdjust="0"/>
    <p:restoredTop sz="84787" autoAdjust="0"/>
  </p:normalViewPr>
  <p:slideViewPr>
    <p:cSldViewPr snapToGrid="0" snapToObjects="1">
      <p:cViewPr varScale="1">
        <p:scale>
          <a:sx n="92" d="100"/>
          <a:sy n="92" d="100"/>
        </p:scale>
        <p:origin x="294" y="66"/>
      </p:cViewPr>
      <p:guideLst>
        <p:guide orient="horz" pos="479"/>
        <p:guide pos="5424"/>
      </p:guideLst>
    </p:cSldViewPr>
  </p:slideViewPr>
  <p:outlineViewPr>
    <p:cViewPr>
      <p:scale>
        <a:sx n="33" d="100"/>
        <a:sy n="33" d="100"/>
      </p:scale>
      <p:origin x="0" y="1998"/>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83" d="100"/>
          <a:sy n="83" d="100"/>
        </p:scale>
        <p:origin x="2550" y="84"/>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microsoft.com/office/2015/10/relationships/revisionInfo" Target="revisionInfo.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handoutMaster" Target="handoutMasters/handout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7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9283A16-FA5D-804C-AAF4-9BADFE6A9B2C}" type="datetimeFigureOut">
              <a:rPr lang="en-US"/>
              <a:pPr/>
              <a:t>7/29/2021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622A04F-CC42-7B42-9E5C-0755FAF09428}" type="slidenum">
              <a:rPr/>
              <a:pPr/>
              <a:t>‹#›</a:t>
            </a:fld>
            <a:endParaRPr lang="en-US"/>
          </a:p>
        </p:txBody>
      </p:sp>
    </p:spTree>
    <p:extLst>
      <p:ext uri="{BB962C8B-B14F-4D97-AF65-F5344CB8AC3E}">
        <p14:creationId xmlns:p14="http://schemas.microsoft.com/office/powerpoint/2010/main" val="235294860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723D6CB-80A7-954E-94AE-4953340D11C3}" type="datetimeFigureOut">
              <a:rPr lang="en-US"/>
              <a:pPr/>
              <a:t>7/29/2021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E39286-1182-484A-BB9F-6D716B2D9409}" type="slidenum">
              <a:rPr/>
              <a:pPr/>
              <a:t>‹#›</a:t>
            </a:fld>
            <a:endParaRPr lang="en-US"/>
          </a:p>
        </p:txBody>
      </p:sp>
    </p:spTree>
    <p:extLst>
      <p:ext uri="{BB962C8B-B14F-4D97-AF65-F5344CB8AC3E}">
        <p14:creationId xmlns:p14="http://schemas.microsoft.com/office/powerpoint/2010/main" val="3518838302"/>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80489" y="3886200"/>
            <a:ext cx="6311900" cy="1752600"/>
          </a:xfrm>
        </p:spPr>
        <p:txBody>
          <a:bodyPr/>
          <a:lstStyle>
            <a:lvl1pPr marL="0" indent="0" algn="l">
              <a:buNone/>
              <a:defRPr b="0" i="0">
                <a:solidFill>
                  <a:schemeClr val="bg1"/>
                </a:solidFill>
                <a:latin typeface="Calibri"/>
                <a:cs typeface="Calibri"/>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11" name="Title 10"/>
          <p:cNvSpPr>
            <a:spLocks noGrp="1"/>
          </p:cNvSpPr>
          <p:nvPr>
            <p:ph type="title"/>
          </p:nvPr>
        </p:nvSpPr>
        <p:spPr>
          <a:xfrm>
            <a:off x="1080489" y="2713038"/>
            <a:ext cx="6311900" cy="1143000"/>
          </a:xfrm>
        </p:spPr>
        <p:txBody>
          <a:bodyPr/>
          <a:lstStyle>
            <a:lvl1pPr>
              <a:defRPr b="1" i="0">
                <a:solidFill>
                  <a:schemeClr val="bg1"/>
                </a:solidFill>
                <a:latin typeface="Calibri"/>
                <a:cs typeface="Calibri"/>
              </a:defRPr>
            </a:lvl1pPr>
          </a:lstStyle>
          <a:p>
            <a:r>
              <a:rPr lang="en-US"/>
              <a:t>Click to edit Master title style</a:t>
            </a:r>
          </a:p>
        </p:txBody>
      </p:sp>
    </p:spTree>
    <p:extLst>
      <p:ext uri="{BB962C8B-B14F-4D97-AF65-F5344CB8AC3E}">
        <p14:creationId xmlns:p14="http://schemas.microsoft.com/office/powerpoint/2010/main" val="18398768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399"/>
            <a:ext cx="2057400" cy="52117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p:cNvSpPr>
            <a:spLocks noGrp="1"/>
          </p:cNvSpPr>
          <p:nvPr>
            <p:ph type="ftr" sz="quarter" idx="10"/>
          </p:nvPr>
        </p:nvSpPr>
        <p:spPr/>
        <p:txBody>
          <a:bodyPr/>
          <a:lstStyle/>
          <a:p>
            <a:r>
              <a:rPr lang="sr-Latn-RS" dirty="0"/>
              <a:t>Introduction to Air Traffic Control</a:t>
            </a:r>
            <a:endParaRPr lang="en-US"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val="10577103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891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3941763"/>
            <a:ext cx="4038600" cy="21891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4"/>
          <p:cNvSpPr>
            <a:spLocks noGrp="1" noChangeArrowheads="1"/>
          </p:cNvSpPr>
          <p:nvPr>
            <p:ph type="dt" sz="half" idx="10"/>
          </p:nvPr>
        </p:nvSpPr>
        <p:spPr>
          <a:xfrm>
            <a:off x="457200" y="6243638"/>
            <a:ext cx="2133600" cy="457200"/>
          </a:xfrm>
          <a:prstGeom prst="rect">
            <a:avLst/>
          </a:prstGeom>
          <a:ln/>
        </p:spPr>
        <p:txBody>
          <a:bodyPr/>
          <a:lstStyle>
            <a:lvl1pPr>
              <a:defRPr/>
            </a:lvl1pPr>
          </a:lstStyle>
          <a:p>
            <a:pPr>
              <a:defRPr/>
            </a:pPr>
            <a:endParaRPr lang="en-US" alt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8" name="Rectangle 6"/>
          <p:cNvSpPr>
            <a:spLocks noGrp="1" noChangeArrowheads="1"/>
          </p:cNvSpPr>
          <p:nvPr>
            <p:ph type="sldNum" sz="quarter" idx="12"/>
          </p:nvPr>
        </p:nvSpPr>
        <p:spPr>
          <a:ln/>
        </p:spPr>
        <p:txBody>
          <a:bodyPr/>
          <a:lstStyle>
            <a:lvl1pPr>
              <a:defRPr/>
            </a:lvl1pPr>
          </a:lstStyle>
          <a:p>
            <a:pPr>
              <a:defRPr/>
            </a:pPr>
            <a:fld id="{7B3216CE-F9D3-4585-BD22-A0EB144023D1}" type="slidenum">
              <a:rPr lang="en-US" altLang="en-US"/>
              <a:pPr>
                <a:defRPr/>
              </a:pPr>
              <a:t>‹#›</a:t>
            </a:fld>
            <a:endParaRPr lang="en-US"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7813"/>
            <a:ext cx="8229600" cy="1139825"/>
          </a:xfrm>
        </p:spPr>
        <p:txBody>
          <a:bodyPr/>
          <a:lstStyle/>
          <a:p>
            <a:r>
              <a:rPr lang="en-US"/>
              <a:t>Click to edit Master title style</a:t>
            </a:r>
          </a:p>
        </p:txBody>
      </p:sp>
      <p:sp>
        <p:nvSpPr>
          <p:cNvPr id="3" name="Content Placeholder 2"/>
          <p:cNvSpPr>
            <a:spLocks noGrp="1"/>
          </p:cNvSpPr>
          <p:nvPr>
            <p:ph sz="quarter" idx="1"/>
          </p:nvPr>
        </p:nvSpPr>
        <p:spPr>
          <a:xfrm>
            <a:off x="468313" y="1628775"/>
            <a:ext cx="4038600" cy="21891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59313" y="1628775"/>
            <a:ext cx="4038600" cy="21891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8313" y="3970338"/>
            <a:ext cx="4038600" cy="21891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59313" y="3970338"/>
            <a:ext cx="4038600" cy="21891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243638"/>
            <a:ext cx="2133600" cy="457200"/>
          </a:xfrm>
          <a:prstGeom prst="rect">
            <a:avLst/>
          </a:prstGeom>
        </p:spPr>
        <p:txBody>
          <a:bodyPr/>
          <a:lstStyle>
            <a:lvl1pPr>
              <a:defRPr/>
            </a:lvl1pPr>
          </a:lstStyle>
          <a:p>
            <a:endParaRPr lang="en-US" altLang="en-US"/>
          </a:p>
        </p:txBody>
      </p:sp>
      <p:sp>
        <p:nvSpPr>
          <p:cNvPr id="8" name="Slide Number Placeholder 7"/>
          <p:cNvSpPr>
            <a:spLocks noGrp="1"/>
          </p:cNvSpPr>
          <p:nvPr>
            <p:ph type="sldNum" sz="quarter" idx="11"/>
          </p:nvPr>
        </p:nvSpPr>
        <p:spPr>
          <a:xfrm>
            <a:off x="6553200" y="6243638"/>
            <a:ext cx="2133600" cy="457200"/>
          </a:xfrm>
        </p:spPr>
        <p:txBody>
          <a:bodyPr/>
          <a:lstStyle>
            <a:lvl1pPr>
              <a:defRPr/>
            </a:lvl1pPr>
          </a:lstStyle>
          <a:p>
            <a:fld id="{9CBCB685-FEAF-4C35-8F4F-D941367A36E4}" type="slidenum">
              <a:rPr lang="en-US" altLang="en-US"/>
              <a:pPr/>
              <a:t>‹#›</a:t>
            </a:fld>
            <a:endParaRPr lang="en-US"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Calibri"/>
                <a:cs typeface="Calibri"/>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p:cNvSpPr>
            <a:spLocks noGrp="1"/>
          </p:cNvSpPr>
          <p:nvPr>
            <p:ph type="ftr" sz="quarter" idx="10"/>
          </p:nvPr>
        </p:nvSpPr>
        <p:spPr/>
        <p:txBody>
          <a:bodyPr/>
          <a:lstStyle/>
          <a:p>
            <a:r>
              <a:rPr lang="sr-Latn-RS" dirty="0"/>
              <a:t>Introduction to Air Traffic Control</a:t>
            </a:r>
            <a:endParaRPr lang="en-US" dirty="0"/>
          </a:p>
        </p:txBody>
      </p:sp>
      <p:sp>
        <p:nvSpPr>
          <p:cNvPr id="5" name="Slide Number Placeholder 4"/>
          <p:cNvSpPr>
            <a:spLocks noGrp="1"/>
          </p:cNvSpPr>
          <p:nvPr>
            <p:ph type="sldNum" sz="quarter" idx="11"/>
          </p:nvPr>
        </p:nvSpPr>
        <p:spPr/>
        <p:txBody>
          <a:bodyPr/>
          <a:lstStyle/>
          <a:p>
            <a:r>
              <a:rPr lang="sr-Latn-RS" dirty="0"/>
              <a:t>1</a:t>
            </a:r>
            <a:endParaRPr lang="en-GB" dirty="0"/>
          </a:p>
        </p:txBody>
      </p:sp>
    </p:spTree>
    <p:extLst>
      <p:ext uri="{BB962C8B-B14F-4D97-AF65-F5344CB8AC3E}">
        <p14:creationId xmlns:p14="http://schemas.microsoft.com/office/powerpoint/2010/main" val="1552341792"/>
      </p:ext>
    </p:extLst>
  </p:cSld>
  <p:clrMapOvr>
    <a:masterClrMapping/>
  </p:clrMapOvr>
  <p:hf hdr="0" dt="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722313" y="1433029"/>
            <a:ext cx="7772400" cy="1500187"/>
          </a:xfrm>
        </p:spPr>
        <p:txBody>
          <a:bodyPr anchor="b"/>
          <a:lstStyle>
            <a:lvl1pPr marL="0" indent="0">
              <a:buNone/>
              <a:defRPr sz="2000" b="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H" dirty="0"/>
              <a:t>Engage</a:t>
            </a:r>
          </a:p>
          <a:p>
            <a:pPr lvl="0"/>
            <a:r>
              <a:rPr lang="fr-CH" dirty="0" err="1"/>
              <a:t>Title</a:t>
            </a:r>
            <a:r>
              <a:rPr lang="fr-CH" dirty="0"/>
              <a:t> of the </a:t>
            </a:r>
            <a:r>
              <a:rPr lang="fr-CH" dirty="0" err="1"/>
              <a:t>presentation</a:t>
            </a:r>
            <a:endParaRPr lang="fr-CH" dirty="0"/>
          </a:p>
        </p:txBody>
      </p:sp>
      <p:sp>
        <p:nvSpPr>
          <p:cNvPr id="13" name="Text Placeholder 2"/>
          <p:cNvSpPr>
            <a:spLocks noGrp="1"/>
          </p:cNvSpPr>
          <p:nvPr>
            <p:ph type="body" idx="10" hasCustomPrompt="1"/>
          </p:nvPr>
        </p:nvSpPr>
        <p:spPr>
          <a:xfrm>
            <a:off x="722313" y="3063148"/>
            <a:ext cx="7772400" cy="1500187"/>
          </a:xfrm>
        </p:spPr>
        <p:txBody>
          <a:bodyPr anchor="b">
            <a:normAutofit/>
          </a:bodyPr>
          <a:lstStyle>
            <a:lvl1pPr marL="0" indent="0">
              <a:buNone/>
              <a:defRPr sz="4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H" dirty="0" err="1"/>
              <a:t>Thank</a:t>
            </a:r>
            <a:r>
              <a:rPr lang="fr-CH" dirty="0"/>
              <a:t> </a:t>
            </a:r>
            <a:r>
              <a:rPr lang="fr-CH" dirty="0" err="1"/>
              <a:t>you</a:t>
            </a:r>
            <a:endParaRPr lang="fr-CH" dirty="0"/>
          </a:p>
        </p:txBody>
      </p:sp>
      <p:cxnSp>
        <p:nvCxnSpPr>
          <p:cNvPr id="16" name="Straight Connector 15"/>
          <p:cNvCxnSpPr/>
          <p:nvPr userDrawn="1"/>
        </p:nvCxnSpPr>
        <p:spPr>
          <a:xfrm>
            <a:off x="722313" y="3063148"/>
            <a:ext cx="7772400" cy="0"/>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8" name="TextBox 7"/>
          <p:cNvSpPr txBox="1"/>
          <p:nvPr userDrawn="1"/>
        </p:nvSpPr>
        <p:spPr>
          <a:xfrm>
            <a:off x="1472617" y="4715735"/>
            <a:ext cx="2841272" cy="415498"/>
          </a:xfrm>
          <a:prstGeom prst="rect">
            <a:avLst/>
          </a:prstGeom>
          <a:noFill/>
        </p:spPr>
        <p:txBody>
          <a:bodyPr wrap="square" rtlCol="0">
            <a:spAutoFit/>
          </a:bodyPr>
          <a:lstStyle/>
          <a:p>
            <a:r>
              <a:rPr lang="en-US" sz="700" dirty="0">
                <a:solidFill>
                  <a:schemeClr val="bg1"/>
                </a:solidFill>
              </a:rPr>
              <a:t>This network has received funding from the SESAR Joint Undertaking under the European Union’s Horizon 2020 research and innovation </a:t>
            </a:r>
            <a:r>
              <a:rPr lang="en-US" sz="700" dirty="0" err="1">
                <a:solidFill>
                  <a:schemeClr val="bg1"/>
                </a:solidFill>
              </a:rPr>
              <a:t>programme</a:t>
            </a:r>
            <a:r>
              <a:rPr lang="en-US" sz="700" dirty="0">
                <a:solidFill>
                  <a:schemeClr val="bg1"/>
                </a:solidFill>
              </a:rPr>
              <a:t> under grant agreement No 783287.</a:t>
            </a:r>
          </a:p>
        </p:txBody>
      </p:sp>
      <p:pic>
        <p:nvPicPr>
          <p:cNvPr id="1027" name="Picture 3" descr="EU logo low res"/>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78400" y="4715735"/>
            <a:ext cx="5715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userDrawn="1"/>
        </p:nvSpPr>
        <p:spPr>
          <a:xfrm>
            <a:off x="2273301" y="6342577"/>
            <a:ext cx="6870700" cy="406265"/>
          </a:xfrm>
          <a:prstGeom prst="rect">
            <a:avLst/>
          </a:prstGeom>
          <a:noFill/>
        </p:spPr>
        <p:txBody>
          <a:bodyPr wrap="square" rtlCol="0">
            <a:spAutoFit/>
          </a:bodyPr>
          <a:lstStyle/>
          <a:p>
            <a:r>
              <a:rPr lang="en-GB" sz="900" dirty="0"/>
              <a:t>The opinions expressed herein reflect the author’s view only. </a:t>
            </a:r>
          </a:p>
          <a:p>
            <a:r>
              <a:rPr lang="en-GB" sz="900" dirty="0"/>
              <a:t>Under no circumstances shall the SESAR Joint Undertaking be responsible for any use that may be made of the information contained herein.</a:t>
            </a:r>
          </a:p>
        </p:txBody>
      </p:sp>
    </p:spTree>
    <p:extLst>
      <p:ext uri="{BB962C8B-B14F-4D97-AF65-F5344CB8AC3E}">
        <p14:creationId xmlns:p14="http://schemas.microsoft.com/office/powerpoint/2010/main" val="36832354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0"/>
          </p:nvPr>
        </p:nvSpPr>
        <p:spPr/>
        <p:txBody>
          <a:bodyPr/>
          <a:lstStyle/>
          <a:p>
            <a:r>
              <a:rPr lang="sr-Latn-RS" dirty="0"/>
              <a:t>Introduction to Air Traffic Control</a:t>
            </a:r>
            <a:endParaRPr lang="en-US" dirty="0"/>
          </a:p>
        </p:txBody>
      </p:sp>
      <p:sp>
        <p:nvSpPr>
          <p:cNvPr id="6" name="Slide Number Placeholder 5"/>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val="1805225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p:cNvSpPr>
            <a:spLocks noGrp="1"/>
          </p:cNvSpPr>
          <p:nvPr>
            <p:ph type="ftr" sz="quarter" idx="10"/>
          </p:nvPr>
        </p:nvSpPr>
        <p:spPr/>
        <p:txBody>
          <a:bodyPr/>
          <a:lstStyle/>
          <a:p>
            <a:r>
              <a:rPr lang="sr-Latn-RS" dirty="0"/>
              <a:t>Introduction to Air Traffic Control</a:t>
            </a:r>
            <a:endParaRPr lang="en-US" dirty="0"/>
          </a:p>
        </p:txBody>
      </p:sp>
      <p:sp>
        <p:nvSpPr>
          <p:cNvPr id="8" name="Slide Number Placeholder 7"/>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val="36100293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2"/>
          <p:cNvSpPr>
            <a:spLocks noGrp="1"/>
          </p:cNvSpPr>
          <p:nvPr>
            <p:ph type="ftr" sz="quarter" idx="10"/>
          </p:nvPr>
        </p:nvSpPr>
        <p:spPr/>
        <p:txBody>
          <a:bodyPr/>
          <a:lstStyle/>
          <a:p>
            <a:r>
              <a:rPr lang="sr-Latn-RS" dirty="0"/>
              <a:t>Introduction to Air Traffic Control</a:t>
            </a:r>
            <a:endParaRPr lang="en-US" dirty="0"/>
          </a:p>
        </p:txBody>
      </p:sp>
      <p:sp>
        <p:nvSpPr>
          <p:cNvPr id="4" name="Slide Number Placeholder 3"/>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val="14835304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sr-Latn-RS" dirty="0"/>
              <a:t>Introduction to Air Traffic Control</a:t>
            </a:r>
            <a:endParaRPr lang="en-US" dirty="0"/>
          </a:p>
        </p:txBody>
      </p:sp>
      <p:sp>
        <p:nvSpPr>
          <p:cNvPr id="3" name="Slide Number Placeholder 2"/>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val="38544071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Footer Placeholder 4"/>
          <p:cNvSpPr>
            <a:spLocks noGrp="1"/>
          </p:cNvSpPr>
          <p:nvPr>
            <p:ph type="ftr" sz="quarter" idx="10"/>
          </p:nvPr>
        </p:nvSpPr>
        <p:spPr/>
        <p:txBody>
          <a:bodyPr/>
          <a:lstStyle/>
          <a:p>
            <a:r>
              <a:rPr lang="sr-Latn-RS" dirty="0"/>
              <a:t>Introduction to Air Traffic Control</a:t>
            </a:r>
            <a:endParaRPr lang="en-US" dirty="0"/>
          </a:p>
        </p:txBody>
      </p:sp>
      <p:sp>
        <p:nvSpPr>
          <p:cNvPr id="6" name="Slide Number Placeholder 5"/>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val="6603727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1" y="287338"/>
            <a:ext cx="6629400" cy="1143000"/>
          </a:xfrm>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7362967" cy="45259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Footer Placeholder 3"/>
          <p:cNvSpPr>
            <a:spLocks noGrp="1"/>
          </p:cNvSpPr>
          <p:nvPr>
            <p:ph type="ftr" sz="quarter" idx="10"/>
          </p:nvPr>
        </p:nvSpPr>
        <p:spPr/>
        <p:txBody>
          <a:bodyPr/>
          <a:lstStyle/>
          <a:p>
            <a:r>
              <a:rPr lang="sr-Latn-RS" dirty="0"/>
              <a:t>Introduction to Air Traffic Control</a:t>
            </a:r>
            <a:endParaRPr lang="en-US"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val="25981372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87338"/>
            <a:ext cx="6653213" cy="1143000"/>
          </a:xfrm>
          <a:prstGeom prst="rect">
            <a:avLst/>
          </a:prstGeom>
        </p:spPr>
        <p:txBody>
          <a:bodyPr vert="horz" lIns="91440" tIns="45720" rIns="91440" bIns="45720" rtlCol="0" anchor="t" anchorCtr="0">
            <a:normAutofit/>
          </a:bodyPr>
          <a:lstStyle/>
          <a:p>
            <a:r>
              <a:rPr lang="en-US" dirty="0"/>
              <a:t>Click to edit Master title style</a:t>
            </a:r>
          </a:p>
        </p:txBody>
      </p:sp>
      <p:sp>
        <p:nvSpPr>
          <p:cNvPr id="3" name="Text Placeholder 2"/>
          <p:cNvSpPr>
            <a:spLocks noGrp="1"/>
          </p:cNvSpPr>
          <p:nvPr>
            <p:ph type="body" idx="1"/>
          </p:nvPr>
        </p:nvSpPr>
        <p:spPr>
          <a:xfrm>
            <a:off x="457200" y="1600200"/>
            <a:ext cx="7594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4" name="Picture 3" descr="logosesarju-pos.eps"/>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901668" y="300038"/>
            <a:ext cx="1153136" cy="612000"/>
          </a:xfrm>
          <a:prstGeom prst="rect">
            <a:avLst/>
          </a:prstGeom>
        </p:spPr>
      </p:pic>
      <p:sp>
        <p:nvSpPr>
          <p:cNvPr id="8" name="Rectangle 7"/>
          <p:cNvSpPr/>
          <p:nvPr/>
        </p:nvSpPr>
        <p:spPr>
          <a:xfrm>
            <a:off x="0" y="6536627"/>
            <a:ext cx="9144000" cy="321373"/>
          </a:xfrm>
          <a:prstGeom prst="rect">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bg2"/>
              </a:solidFill>
            </a:endParaRPr>
          </a:p>
        </p:txBody>
      </p:sp>
      <p:sp>
        <p:nvSpPr>
          <p:cNvPr id="5" name="Footer Placeholder 4"/>
          <p:cNvSpPr>
            <a:spLocks noGrp="1"/>
          </p:cNvSpPr>
          <p:nvPr>
            <p:ph type="ftr" sz="quarter" idx="3"/>
          </p:nvPr>
        </p:nvSpPr>
        <p:spPr>
          <a:xfrm>
            <a:off x="457201" y="6556407"/>
            <a:ext cx="3896435" cy="252000"/>
          </a:xfrm>
          <a:prstGeom prst="rect">
            <a:avLst/>
          </a:prstGeom>
        </p:spPr>
        <p:txBody>
          <a:bodyPr vert="horz" lIns="91440" tIns="45720" rIns="91440" bIns="45720" rtlCol="0" anchor="ctr"/>
          <a:lstStyle>
            <a:lvl1pPr algn="l">
              <a:defRPr sz="1000">
                <a:solidFill>
                  <a:schemeClr val="bg1"/>
                </a:solidFill>
              </a:defRPr>
            </a:lvl1pPr>
          </a:lstStyle>
          <a:p>
            <a:r>
              <a:rPr lang="sr-Latn-RS" dirty="0"/>
              <a:t>Introduction to Air Traffic Control</a:t>
            </a:r>
            <a:endParaRPr lang="en-US" dirty="0"/>
          </a:p>
        </p:txBody>
      </p:sp>
      <p:sp>
        <p:nvSpPr>
          <p:cNvPr id="6" name="Slide Number Placeholder 5"/>
          <p:cNvSpPr>
            <a:spLocks noGrp="1"/>
          </p:cNvSpPr>
          <p:nvPr>
            <p:ph type="sldNum" sz="quarter" idx="4"/>
          </p:nvPr>
        </p:nvSpPr>
        <p:spPr>
          <a:xfrm>
            <a:off x="6512256" y="6556407"/>
            <a:ext cx="2133600" cy="252000"/>
          </a:xfrm>
          <a:prstGeom prst="rect">
            <a:avLst/>
          </a:prstGeom>
        </p:spPr>
        <p:txBody>
          <a:bodyPr vert="horz" lIns="91440" tIns="45720" rIns="91440" bIns="45720" rtlCol="0" anchor="ctr"/>
          <a:lstStyle>
            <a:lvl1pPr algn="r">
              <a:defRPr sz="1000">
                <a:solidFill>
                  <a:schemeClr val="bg1"/>
                </a:solidFill>
              </a:defRPr>
            </a:lvl1pPr>
          </a:lstStyle>
          <a:p>
            <a:fld id="{707FE137-0C1A-4C05-8B34-1D89C94DB814}" type="slidenum">
              <a:rPr lang="en-GB" smtClean="0"/>
              <a:pPr/>
              <a:t>‹#›</a:t>
            </a:fld>
            <a:endParaRPr lang="en-GB" dirty="0"/>
          </a:p>
        </p:txBody>
      </p:sp>
      <p:pic>
        <p:nvPicPr>
          <p:cNvPr id="7" name="Picture 6"/>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6986701" y="380710"/>
            <a:ext cx="914967" cy="450655"/>
          </a:xfrm>
          <a:prstGeom prst="rect">
            <a:avLst/>
          </a:prstGeom>
        </p:spPr>
      </p:pic>
    </p:spTree>
    <p:extLst>
      <p:ext uri="{BB962C8B-B14F-4D97-AF65-F5344CB8AC3E}">
        <p14:creationId xmlns:p14="http://schemas.microsoft.com/office/powerpoint/2010/main" val="28673828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8" r:id="rId9"/>
    <p:sldLayoutId id="2147483659" r:id="rId10"/>
    <p:sldLayoutId id="2147483661" r:id="rId11"/>
    <p:sldLayoutId id="2147483662" r:id="rId12"/>
  </p:sldLayoutIdLst>
  <p:hf hdr="0" dt="0"/>
  <p:txStyles>
    <p:titleStyle>
      <a:lvl1pPr algn="l" defTabSz="457200" rtl="0" eaLnBrk="1" latinLnBrk="0" hangingPunct="1">
        <a:spcBef>
          <a:spcPct val="0"/>
        </a:spcBef>
        <a:buNone/>
        <a:defRPr sz="3200" b="1" i="0" kern="1200">
          <a:solidFill>
            <a:schemeClr val="tx2"/>
          </a:solidFill>
          <a:latin typeface="Calibri"/>
          <a:ea typeface="+mj-ea"/>
          <a:cs typeface="Calibri"/>
        </a:defRPr>
      </a:lvl1pPr>
    </p:titleStyle>
    <p:bodyStyle>
      <a:lvl1pPr marL="0" indent="0" algn="l" defTabSz="457200" rtl="0" eaLnBrk="1" latinLnBrk="0" hangingPunct="1">
        <a:spcBef>
          <a:spcPct val="20000"/>
        </a:spcBef>
        <a:buFont typeface="Wingdings" charset="2"/>
        <a:buNone/>
        <a:defRPr sz="1800" b="0" i="0" kern="1200">
          <a:solidFill>
            <a:schemeClr val="tx1"/>
          </a:solidFill>
          <a:latin typeface="Calibri"/>
          <a:ea typeface="+mn-ea"/>
          <a:cs typeface="Calibri"/>
        </a:defRPr>
      </a:lvl1pPr>
      <a:lvl2pPr marL="742950" indent="-28575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2pPr>
      <a:lvl3pPr marL="1143000" indent="-22860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3pPr>
      <a:lvl4pPr marL="1600200" indent="-22860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4pPr>
      <a:lvl5pPr marL="2057400" indent="-22860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ikiengagektn.com/" TargetMode="External"/><Relationship Id="rId2" Type="http://schemas.openxmlformats.org/officeDocument/2006/relationships/hyperlink" Target="https://engagektn.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20.wmf"/><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1.xml"/><Relationship Id="rId4" Type="http://schemas.openxmlformats.org/officeDocument/2006/relationships/image" Target="../media/image8.jpeg"/></Relationships>
</file>

<file path=ppt/slides/_rels/slide5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hyperlink" Target="https://wikiengagektn.com/" TargetMode="External"/><Relationship Id="rId2" Type="http://schemas.openxmlformats.org/officeDocument/2006/relationships/hyperlink" Target="https://engagektn.com/" TargetMode="Externa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080489" y="3886200"/>
            <a:ext cx="6311900" cy="745067"/>
          </a:xfrm>
        </p:spPr>
        <p:txBody>
          <a:bodyPr/>
          <a:lstStyle/>
          <a:p>
            <a:pPr>
              <a:lnSpc>
                <a:spcPct val="80000"/>
              </a:lnSpc>
            </a:pPr>
            <a:r>
              <a:rPr lang="en-US" dirty="0" err="1"/>
              <a:t>Fedja</a:t>
            </a:r>
            <a:r>
              <a:rPr lang="en-US" dirty="0"/>
              <a:t> </a:t>
            </a:r>
            <a:r>
              <a:rPr lang="en-US" dirty="0" err="1"/>
              <a:t>Netjasov</a:t>
            </a:r>
            <a:endParaRPr lang="en-US" dirty="0"/>
          </a:p>
        </p:txBody>
      </p:sp>
      <p:sp>
        <p:nvSpPr>
          <p:cNvPr id="3" name="Title 2"/>
          <p:cNvSpPr>
            <a:spLocks noGrp="1"/>
          </p:cNvSpPr>
          <p:nvPr>
            <p:ph type="title"/>
          </p:nvPr>
        </p:nvSpPr>
        <p:spPr>
          <a:xfrm>
            <a:off x="1080488" y="2713038"/>
            <a:ext cx="7796225" cy="1143000"/>
          </a:xfrm>
        </p:spPr>
        <p:txBody>
          <a:bodyPr>
            <a:normAutofit/>
          </a:bodyPr>
          <a:lstStyle/>
          <a:p>
            <a:r>
              <a:rPr lang="en-US" dirty="0"/>
              <a:t>Introduction to ATM</a:t>
            </a:r>
            <a:br>
              <a:rPr lang="en-US" dirty="0"/>
            </a:br>
            <a:r>
              <a:rPr lang="en-US" dirty="0"/>
              <a:t>Air Traffic Service (ATS)</a:t>
            </a:r>
          </a:p>
        </p:txBody>
      </p:sp>
      <p:sp>
        <p:nvSpPr>
          <p:cNvPr id="5" name="Subtitle 1"/>
          <p:cNvSpPr txBox="1">
            <a:spLocks/>
          </p:cNvSpPr>
          <p:nvPr/>
        </p:nvSpPr>
        <p:spPr>
          <a:xfrm>
            <a:off x="1080489" y="4631267"/>
            <a:ext cx="5154056" cy="1195955"/>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Wingdings" charset="2"/>
              <a:buNone/>
              <a:defRPr sz="1800" b="0" i="0" kern="1200">
                <a:solidFill>
                  <a:schemeClr val="bg1"/>
                </a:solidFill>
                <a:latin typeface="+mn-lt"/>
                <a:ea typeface="+mn-ea"/>
                <a:cs typeface="+mn-cs"/>
              </a:defRPr>
            </a:lvl1pPr>
            <a:lvl2pPr marL="457200" indent="0" algn="ctr" defTabSz="457200" rtl="0" eaLnBrk="1" latinLnBrk="0" hangingPunct="1">
              <a:spcBef>
                <a:spcPct val="20000"/>
              </a:spcBef>
              <a:buFont typeface="Wingdings" charset="2"/>
              <a:buNone/>
              <a:defRPr sz="1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Wingdings" charset="2"/>
              <a:buNone/>
              <a:defRPr sz="18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Wingdings" charset="2"/>
              <a:buNone/>
              <a:defRPr sz="18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Wingdings" charset="2"/>
              <a:buNone/>
              <a:defRPr sz="18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n-GB" dirty="0">
                <a:latin typeface="Calibri"/>
                <a:cs typeface="Calibri"/>
              </a:rPr>
              <a:t>Introductory lecture provided by the Engage KTN</a:t>
            </a:r>
          </a:p>
          <a:p>
            <a:r>
              <a:rPr lang="en-GB" sz="900" dirty="0">
                <a:latin typeface="Calibri"/>
                <a:cs typeface="Calibri"/>
              </a:rPr>
              <a:t>Non-commercial use only. These lecture slides are provided for not-for-profit, educational use only. </a:t>
            </a:r>
          </a:p>
          <a:p>
            <a:r>
              <a:rPr lang="en-GB" sz="900" dirty="0">
                <a:latin typeface="Calibri"/>
                <a:cs typeface="Calibri"/>
              </a:rPr>
              <a:t>The content may not be adapted or changed, and the source must be recognised.</a:t>
            </a:r>
          </a:p>
          <a:p>
            <a:endParaRPr lang="en-GB" sz="900" dirty="0">
              <a:latin typeface="Calibri"/>
              <a:cs typeface="Calibri"/>
            </a:endParaRPr>
          </a:p>
          <a:p>
            <a:r>
              <a:rPr lang="en-GB" sz="1100" b="1" dirty="0">
                <a:latin typeface="Calibri"/>
                <a:cs typeface="Calibri"/>
                <a:hlinkClick r:id="rId2">
                  <a:extLst>
                    <a:ext uri="{A12FA001-AC4F-418D-AE19-62706E023703}">
                      <ahyp:hlinkClr xmlns:ahyp="http://schemas.microsoft.com/office/drawing/2018/hyperlinkcolor" val="tx"/>
                    </a:ext>
                  </a:extLst>
                </a:hlinkClick>
              </a:rPr>
              <a:t>engagektn.com</a:t>
            </a:r>
            <a:r>
              <a:rPr lang="en-GB" sz="1100" b="1" dirty="0">
                <a:latin typeface="Calibri"/>
                <a:cs typeface="Calibri"/>
              </a:rPr>
              <a:t>  /  </a:t>
            </a:r>
            <a:r>
              <a:rPr lang="en-GB" sz="1100" b="1" dirty="0">
                <a:latin typeface="Calibri"/>
                <a:cs typeface="Calibri"/>
                <a:hlinkClick r:id="rId3">
                  <a:extLst>
                    <a:ext uri="{A12FA001-AC4F-418D-AE19-62706E023703}">
                      <ahyp:hlinkClr xmlns:ahyp="http://schemas.microsoft.com/office/drawing/2018/hyperlinkcolor" val="tx"/>
                    </a:ext>
                  </a:extLst>
                </a:hlinkClick>
              </a:rPr>
              <a:t>wikiengagektn.com</a:t>
            </a:r>
            <a:endParaRPr lang="en-GB" sz="1050" b="1" dirty="0">
              <a:latin typeface="Calibri"/>
              <a:cs typeface="Calibri"/>
            </a:endParaRPr>
          </a:p>
        </p:txBody>
      </p:sp>
    </p:spTree>
    <p:extLst>
      <p:ext uri="{BB962C8B-B14F-4D97-AF65-F5344CB8AC3E}">
        <p14:creationId xmlns:p14="http://schemas.microsoft.com/office/powerpoint/2010/main" val="5388991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9" name="Rectangle 2"/>
          <p:cNvSpPr>
            <a:spLocks noGrp="1" noChangeArrowheads="1"/>
          </p:cNvSpPr>
          <p:nvPr>
            <p:ph type="ctrTitle"/>
          </p:nvPr>
        </p:nvSpPr>
        <p:spPr/>
        <p:txBody>
          <a:bodyPr>
            <a:noAutofit/>
          </a:bodyPr>
          <a:lstStyle/>
          <a:p>
            <a:pPr eaLnBrk="1" hangingPunct="1"/>
            <a:r>
              <a:rPr lang="en-GB" sz="4400" b="1"/>
              <a:t>Air Traffic Controller (ATCo) decision making processes</a:t>
            </a:r>
            <a:endParaRPr lang="en-GB" sz="4400" b="1" dirty="0"/>
          </a:p>
        </p:txBody>
      </p:sp>
      <p:sp>
        <p:nvSpPr>
          <p:cNvPr id="5" name="Slide Number Placeholder 4"/>
          <p:cNvSpPr txBox="1">
            <a:spLocks/>
          </p:cNvSpPr>
          <p:nvPr/>
        </p:nvSpPr>
        <p:spPr>
          <a:xfrm>
            <a:off x="6512256" y="6556407"/>
            <a:ext cx="2133600" cy="252000"/>
          </a:xfrm>
          <a:prstGeom prst="rect">
            <a:avLst/>
          </a:prstGeom>
        </p:spPr>
        <p:txBody>
          <a:bodyPr vert="horz" lIns="91440" tIns="45720" rIns="91440" bIns="45720" rtlCol="0" anchor="ctr"/>
          <a:lstStyle/>
          <a:p>
            <a:pPr marL="0" marR="0" lvl="0" indent="0" algn="r" defTabSz="457200" rtl="0" eaLnBrk="1" fontAlgn="auto" latinLnBrk="0" hangingPunct="1">
              <a:lnSpc>
                <a:spcPct val="100000"/>
              </a:lnSpc>
              <a:spcBef>
                <a:spcPts val="0"/>
              </a:spcBef>
              <a:spcAft>
                <a:spcPts val="0"/>
              </a:spcAft>
              <a:buClrTx/>
              <a:buSzTx/>
              <a:buFontTx/>
              <a:buNone/>
              <a:tabLst/>
              <a:defRPr/>
            </a:pPr>
            <a:fld id="{26C1060F-8FEA-4B47-8EEE-5A6CDD216421}" type="slidenum">
              <a:rPr kumimoji="0" lang="en-US" altLang="en-US" sz="1000" b="0" i="0" u="none" strike="noStrike" kern="1200" cap="none" spc="0" normalizeH="0" baseline="0" noProof="0" smtClean="0">
                <a:ln>
                  <a:noFill/>
                </a:ln>
                <a:solidFill>
                  <a:schemeClr val="accent1">
                    <a:lumMod val="75000"/>
                  </a:schemeClr>
                </a:solidFill>
                <a:effectLst/>
                <a:uLnTx/>
                <a:uFillTx/>
                <a:latin typeface="+mn-l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altLang="en-US" sz="1000" b="0" i="0" u="none" strike="noStrike" kern="1200" cap="none" spc="0" normalizeH="0" baseline="0" noProof="0" dirty="0">
              <a:ln>
                <a:noFill/>
              </a:ln>
              <a:solidFill>
                <a:schemeClr val="accent1">
                  <a:lumMod val="75000"/>
                </a:schemeClr>
              </a:solidFill>
              <a:effectLst/>
              <a:uLnTx/>
              <a:uFillTx/>
              <a:latin typeface="+mn-lt"/>
              <a:ea typeface="+mn-ea"/>
              <a:cs typeface="+mn-c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pPr>
              <a:defRPr/>
            </a:pPr>
            <a:fld id="{C7C4ABCD-7479-4678-B2F9-BF3168B92775}" type="slidenum">
              <a:rPr lang="en-US" altLang="en-US"/>
              <a:pPr>
                <a:defRPr/>
              </a:pPr>
              <a:t>11</a:t>
            </a:fld>
            <a:endParaRPr lang="en-US" altLang="en-US"/>
          </a:p>
        </p:txBody>
      </p:sp>
      <p:sp>
        <p:nvSpPr>
          <p:cNvPr id="4099" name="Rectangle 2"/>
          <p:cNvSpPr>
            <a:spLocks noGrp="1" noChangeArrowheads="1"/>
          </p:cNvSpPr>
          <p:nvPr>
            <p:ph type="title"/>
          </p:nvPr>
        </p:nvSpPr>
        <p:spPr/>
        <p:txBody>
          <a:bodyPr>
            <a:noAutofit/>
          </a:bodyPr>
          <a:lstStyle/>
          <a:p>
            <a:pPr marL="800100" indent="-800100"/>
            <a:r>
              <a:rPr lang="sr-Latn-RS" sz="4000" dirty="0" err="1"/>
              <a:t>Decision-making</a:t>
            </a:r>
            <a:r>
              <a:rPr lang="sr-Latn-RS" sz="4000" dirty="0"/>
              <a:t> process </a:t>
            </a:r>
            <a:r>
              <a:rPr lang="en-GB" sz="4000" dirty="0"/>
              <a:t>(1)</a:t>
            </a:r>
            <a:endParaRPr lang="en-US" sz="4000" dirty="0"/>
          </a:p>
        </p:txBody>
      </p:sp>
      <p:sp>
        <p:nvSpPr>
          <p:cNvPr id="4100" name="Rectangle 3"/>
          <p:cNvSpPr>
            <a:spLocks noGrp="1" noChangeArrowheads="1"/>
          </p:cNvSpPr>
          <p:nvPr>
            <p:ph type="body" idx="1"/>
          </p:nvPr>
        </p:nvSpPr>
        <p:spPr>
          <a:xfrm>
            <a:off x="457199" y="1600200"/>
            <a:ext cx="8350469" cy="4790090"/>
          </a:xfrm>
        </p:spPr>
        <p:txBody>
          <a:bodyPr>
            <a:normAutofit/>
          </a:bodyPr>
          <a:lstStyle/>
          <a:p>
            <a:pPr algn="just" eaLnBrk="1" hangingPunct="1"/>
            <a:r>
              <a:rPr lang="en-GB" sz="2400" dirty="0"/>
              <a:t>The </a:t>
            </a:r>
            <a:r>
              <a:rPr lang="en-GB" sz="2400" dirty="0" err="1"/>
              <a:t>ATCo</a:t>
            </a:r>
            <a:r>
              <a:rPr lang="en-GB" sz="2400" dirty="0"/>
              <a:t> process for making decisions and issuing clearances and instructions to pilots separately for each flight, has a </a:t>
            </a:r>
            <a:r>
              <a:rPr lang="en-GB" sz="2400" u="sng" dirty="0"/>
              <a:t>goal to provide the necessary separation between aircraft during a flight through a given airspace</a:t>
            </a:r>
            <a:r>
              <a:rPr lang="en-GB" sz="2400" dirty="0"/>
              <a:t> with the most efficient utilisation of aircraft performance; satisfying traffic demand and ATC capacity.</a:t>
            </a:r>
          </a:p>
          <a:p>
            <a:pPr algn="just" eaLnBrk="1" hangingPunct="1"/>
            <a:endParaRPr lang="en-GB" sz="1000" dirty="0"/>
          </a:p>
          <a:p>
            <a:pPr algn="just"/>
            <a:r>
              <a:rPr lang="en-GB" sz="2400" dirty="0"/>
              <a:t>The </a:t>
            </a:r>
            <a:r>
              <a:rPr lang="en-GB" sz="2400" dirty="0" err="1"/>
              <a:t>ATCo</a:t>
            </a:r>
            <a:r>
              <a:rPr lang="en-GB" sz="2400" dirty="0"/>
              <a:t> decision making process consists of </a:t>
            </a:r>
            <a:r>
              <a:rPr lang="en-GB" sz="2400" b="1" dirty="0">
                <a:solidFill>
                  <a:srgbClr val="FF0000"/>
                </a:solidFill>
              </a:rPr>
              <a:t>mathematical</a:t>
            </a:r>
            <a:r>
              <a:rPr lang="en-GB" sz="2400" dirty="0"/>
              <a:t> and </a:t>
            </a:r>
            <a:r>
              <a:rPr lang="en-GB" sz="2400" b="1" dirty="0">
                <a:solidFill>
                  <a:srgbClr val="FF0000"/>
                </a:solidFill>
              </a:rPr>
              <a:t>logical</a:t>
            </a:r>
            <a:r>
              <a:rPr lang="en-GB" sz="2400" dirty="0"/>
              <a:t> operations necessary to determine the </a:t>
            </a:r>
            <a:r>
              <a:rPr lang="en-GB" sz="2400" b="1" i="1" dirty="0">
                <a:solidFill>
                  <a:schemeClr val="accent1">
                    <a:lumMod val="75000"/>
                  </a:schemeClr>
                </a:solidFill>
              </a:rPr>
              <a:t>types</a:t>
            </a:r>
            <a:r>
              <a:rPr lang="en-GB" sz="2400" dirty="0"/>
              <a:t> and </a:t>
            </a:r>
            <a:r>
              <a:rPr lang="en-GB" sz="2400" b="1" i="1" dirty="0">
                <a:solidFill>
                  <a:schemeClr val="accent1">
                    <a:lumMod val="75000"/>
                  </a:schemeClr>
                </a:solidFill>
              </a:rPr>
              <a:t>schedule</a:t>
            </a:r>
            <a:r>
              <a:rPr lang="en-GB" sz="2400" b="1" i="1" dirty="0"/>
              <a:t> </a:t>
            </a:r>
            <a:r>
              <a:rPr lang="en-GB" sz="2400" dirty="0"/>
              <a:t>of both the </a:t>
            </a:r>
            <a:r>
              <a:rPr lang="en-GB" sz="2400" dirty="0" err="1"/>
              <a:t>ATCo’s</a:t>
            </a:r>
            <a:r>
              <a:rPr lang="en-GB" sz="2400" dirty="0"/>
              <a:t> and the pilots’ actions (based on available input data), as well as </a:t>
            </a:r>
            <a:r>
              <a:rPr lang="en-GB" sz="2400" b="1" i="1" dirty="0">
                <a:solidFill>
                  <a:schemeClr val="accent1">
                    <a:lumMod val="75000"/>
                  </a:schemeClr>
                </a:solidFill>
              </a:rPr>
              <a:t>numerical values </a:t>
            </a:r>
            <a:r>
              <a:rPr lang="en-GB" sz="2400" dirty="0"/>
              <a:t>of certain elements of those actions (decisions).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pPr>
              <a:defRPr/>
            </a:pPr>
            <a:fld id="{2AEA2984-56F1-4E43-BFA3-54495A810B17}" type="slidenum">
              <a:rPr lang="en-US" altLang="en-US"/>
              <a:pPr>
                <a:defRPr/>
              </a:pPr>
              <a:t>12</a:t>
            </a:fld>
            <a:endParaRPr lang="en-US" altLang="en-US"/>
          </a:p>
        </p:txBody>
      </p:sp>
      <p:sp>
        <p:nvSpPr>
          <p:cNvPr id="5123" name="Rectangle 2"/>
          <p:cNvSpPr>
            <a:spLocks noGrp="1" noChangeArrowheads="1"/>
          </p:cNvSpPr>
          <p:nvPr>
            <p:ph type="title"/>
          </p:nvPr>
        </p:nvSpPr>
        <p:spPr/>
        <p:txBody>
          <a:bodyPr>
            <a:normAutofit/>
          </a:bodyPr>
          <a:lstStyle/>
          <a:p>
            <a:r>
              <a:rPr lang="sr-Latn-RS" sz="4000" dirty="0" err="1"/>
              <a:t>Decision-making</a:t>
            </a:r>
            <a:r>
              <a:rPr lang="sr-Latn-RS" sz="4000" dirty="0"/>
              <a:t> process </a:t>
            </a:r>
            <a:r>
              <a:rPr lang="sr-Latn-CS" sz="4000" b="1" dirty="0"/>
              <a:t>(2)</a:t>
            </a:r>
            <a:endParaRPr lang="en-GB" sz="4000" b="1" dirty="0"/>
          </a:p>
        </p:txBody>
      </p:sp>
      <p:sp>
        <p:nvSpPr>
          <p:cNvPr id="5124" name="Rectangle 3"/>
          <p:cNvSpPr>
            <a:spLocks noGrp="1" noChangeArrowheads="1"/>
          </p:cNvSpPr>
          <p:nvPr>
            <p:ph type="body" idx="1"/>
          </p:nvPr>
        </p:nvSpPr>
        <p:spPr>
          <a:xfrm>
            <a:off x="457200" y="1600200"/>
            <a:ext cx="8188656" cy="4525963"/>
          </a:xfrm>
        </p:spPr>
        <p:txBody>
          <a:bodyPr>
            <a:normAutofit/>
          </a:bodyPr>
          <a:lstStyle/>
          <a:p>
            <a:pPr algn="just"/>
            <a:r>
              <a:rPr lang="en-GB" sz="2400" u="sng" dirty="0"/>
              <a:t>For example </a:t>
            </a:r>
            <a:r>
              <a:rPr lang="en-GB" sz="2400" dirty="0"/>
              <a:t>– monitoring the flights of two aircraft, the </a:t>
            </a:r>
            <a:r>
              <a:rPr lang="en-GB" sz="2400" dirty="0" err="1"/>
              <a:t>ATCo</a:t>
            </a:r>
            <a:r>
              <a:rPr lang="en-GB" sz="2400" dirty="0"/>
              <a:t> will look at whether they are on the same FL, or not (</a:t>
            </a:r>
            <a:r>
              <a:rPr lang="en-GB" sz="2400" dirty="0">
                <a:solidFill>
                  <a:srgbClr val="FF0000"/>
                </a:solidFill>
              </a:rPr>
              <a:t>logical operation</a:t>
            </a:r>
            <a:r>
              <a:rPr lang="en-GB" sz="2400" dirty="0"/>
              <a:t>). If they are at the same FL, the </a:t>
            </a:r>
            <a:r>
              <a:rPr lang="en-GB" sz="2400" dirty="0" err="1"/>
              <a:t>ATCo</a:t>
            </a:r>
            <a:r>
              <a:rPr lang="en-GB" sz="2400" dirty="0"/>
              <a:t> will calculate their separation at the trajectory crossing point (</a:t>
            </a:r>
            <a:r>
              <a:rPr lang="en-GB" sz="2400" dirty="0">
                <a:solidFill>
                  <a:srgbClr val="FF0000"/>
                </a:solidFill>
              </a:rPr>
              <a:t>mathematical operations</a:t>
            </a:r>
            <a:r>
              <a:rPr lang="en-GB" sz="2400" dirty="0"/>
              <a:t>) and if separation is potentially violated, </a:t>
            </a:r>
            <a:r>
              <a:rPr lang="en-GB" sz="2400" dirty="0" err="1"/>
              <a:t>th</a:t>
            </a:r>
            <a:r>
              <a:rPr lang="en-GB" sz="2400" dirty="0"/>
              <a:t> </a:t>
            </a:r>
            <a:r>
              <a:rPr lang="en-GB" sz="2400" dirty="0" err="1"/>
              <a:t>eATCo</a:t>
            </a:r>
            <a:r>
              <a:rPr lang="en-GB" sz="2400" dirty="0"/>
              <a:t> will consider a change of FL, speed or heading for one, or both aircraft (</a:t>
            </a:r>
            <a:r>
              <a:rPr lang="en-GB" sz="2400" dirty="0">
                <a:solidFill>
                  <a:schemeClr val="tx2">
                    <a:lumMod val="75000"/>
                  </a:schemeClr>
                </a:solidFill>
              </a:rPr>
              <a:t>decision on type </a:t>
            </a:r>
            <a:r>
              <a:rPr lang="en-GB" sz="2400" dirty="0"/>
              <a:t>of action) and its schedule (first change of heading for aircraft 1, then change of speed for aircraft 2 - </a:t>
            </a:r>
            <a:r>
              <a:rPr lang="en-GB" sz="2400" dirty="0">
                <a:solidFill>
                  <a:schemeClr val="tx2">
                    <a:lumMod val="75000"/>
                  </a:schemeClr>
                </a:solidFill>
              </a:rPr>
              <a:t>decision on schedule</a:t>
            </a:r>
            <a:r>
              <a:rPr lang="en-GB" sz="2400" dirty="0"/>
              <a:t>). Finally, the </a:t>
            </a:r>
            <a:r>
              <a:rPr lang="en-GB" sz="2400" dirty="0" err="1"/>
              <a:t>ATCo</a:t>
            </a:r>
            <a:r>
              <a:rPr lang="en-GB" sz="2400" dirty="0"/>
              <a:t> will decide upon the required change of heading (degrees) and speed (knots) (</a:t>
            </a:r>
            <a:r>
              <a:rPr lang="en-GB" sz="2400" dirty="0">
                <a:solidFill>
                  <a:schemeClr val="tx2">
                    <a:lumMod val="75000"/>
                  </a:schemeClr>
                </a:solidFill>
              </a:rPr>
              <a:t>decision on numerical values</a:t>
            </a:r>
            <a:r>
              <a:rPr lang="en-GB" sz="2400" dirty="0"/>
              <a: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pPr>
              <a:defRPr/>
            </a:pPr>
            <a:fld id="{18C95CC3-34B5-4E37-9480-0FCE6C5DDDF4}" type="slidenum">
              <a:rPr lang="en-US" altLang="en-US"/>
              <a:pPr>
                <a:defRPr/>
              </a:pPr>
              <a:t>13</a:t>
            </a:fld>
            <a:endParaRPr lang="en-US" altLang="en-US"/>
          </a:p>
        </p:txBody>
      </p:sp>
      <p:sp>
        <p:nvSpPr>
          <p:cNvPr id="6147" name="Rectangle 2"/>
          <p:cNvSpPr>
            <a:spLocks noGrp="1" noChangeArrowheads="1"/>
          </p:cNvSpPr>
          <p:nvPr>
            <p:ph type="title"/>
          </p:nvPr>
        </p:nvSpPr>
        <p:spPr/>
        <p:txBody>
          <a:bodyPr>
            <a:normAutofit/>
          </a:bodyPr>
          <a:lstStyle/>
          <a:p>
            <a:r>
              <a:rPr lang="sr-Latn-RS" sz="4000" dirty="0" err="1"/>
              <a:t>Decision-making</a:t>
            </a:r>
            <a:r>
              <a:rPr lang="sr-Latn-RS" sz="4000" dirty="0"/>
              <a:t> process </a:t>
            </a:r>
            <a:r>
              <a:rPr lang="sr-Latn-CS" sz="4000" b="1" dirty="0"/>
              <a:t>(3)</a:t>
            </a:r>
            <a:endParaRPr lang="en-GB" sz="4000" b="1" dirty="0"/>
          </a:p>
        </p:txBody>
      </p:sp>
      <p:sp>
        <p:nvSpPr>
          <p:cNvPr id="6148" name="Rectangle 3"/>
          <p:cNvSpPr>
            <a:spLocks noGrp="1" noChangeArrowheads="1"/>
          </p:cNvSpPr>
          <p:nvPr>
            <p:ph type="body" idx="1"/>
          </p:nvPr>
        </p:nvSpPr>
        <p:spPr>
          <a:xfrm>
            <a:off x="457200" y="1600200"/>
            <a:ext cx="8362950" cy="4525963"/>
          </a:xfrm>
        </p:spPr>
        <p:txBody>
          <a:bodyPr/>
          <a:lstStyle/>
          <a:p>
            <a:pPr eaLnBrk="1" hangingPunct="1"/>
            <a:r>
              <a:rPr lang="en-US" sz="2600" dirty="0"/>
              <a:t>The Decision-making process contains the following activities</a:t>
            </a:r>
            <a:r>
              <a:rPr lang="sr-Latn-CS" sz="2600" dirty="0"/>
              <a:t>: </a:t>
            </a:r>
          </a:p>
          <a:p>
            <a:pPr lvl="1" eaLnBrk="1" hangingPunct="1"/>
            <a:r>
              <a:rPr lang="en-US" sz="2200" b="1" dirty="0">
                <a:solidFill>
                  <a:schemeClr val="tx2">
                    <a:lumMod val="75000"/>
                  </a:schemeClr>
                </a:solidFill>
              </a:rPr>
              <a:t>Presentation</a:t>
            </a:r>
            <a:r>
              <a:rPr lang="sr-Latn-CS" sz="2200" dirty="0"/>
              <a:t> </a:t>
            </a:r>
            <a:r>
              <a:rPr lang="en-US" sz="2200" dirty="0"/>
              <a:t>of input data to the </a:t>
            </a:r>
            <a:r>
              <a:rPr lang="en-US" sz="2200" dirty="0" err="1"/>
              <a:t>ATCo</a:t>
            </a:r>
            <a:r>
              <a:rPr lang="en-US" sz="2200" dirty="0"/>
              <a:t> for the airspace for which he/she has jurisdiction</a:t>
            </a:r>
            <a:r>
              <a:rPr lang="sr-Latn-CS" sz="2200" dirty="0"/>
              <a:t>;</a:t>
            </a:r>
          </a:p>
          <a:p>
            <a:pPr lvl="1" eaLnBrk="1" hangingPunct="1"/>
            <a:r>
              <a:rPr lang="sr-Latn-CS" sz="2200" b="1" dirty="0">
                <a:solidFill>
                  <a:schemeClr val="tx2">
                    <a:lumMod val="75000"/>
                  </a:schemeClr>
                </a:solidFill>
              </a:rPr>
              <a:t>Anal</a:t>
            </a:r>
            <a:r>
              <a:rPr lang="en-US" sz="2200" b="1" dirty="0" err="1">
                <a:solidFill>
                  <a:schemeClr val="tx2">
                    <a:lumMod val="75000"/>
                  </a:schemeClr>
                </a:solidFill>
              </a:rPr>
              <a:t>ysis</a:t>
            </a:r>
            <a:r>
              <a:rPr lang="sr-Latn-CS" sz="2200" dirty="0">
                <a:solidFill>
                  <a:schemeClr val="tx2">
                    <a:lumMod val="75000"/>
                  </a:schemeClr>
                </a:solidFill>
              </a:rPr>
              <a:t> </a:t>
            </a:r>
            <a:r>
              <a:rPr lang="en-US" sz="2200" dirty="0"/>
              <a:t>of input data</a:t>
            </a:r>
            <a:r>
              <a:rPr lang="sr-Latn-CS" sz="2200" dirty="0"/>
              <a:t> </a:t>
            </a:r>
            <a:r>
              <a:rPr lang="en-US" sz="2200" dirty="0"/>
              <a:t>using</a:t>
            </a:r>
            <a:r>
              <a:rPr lang="sr-Latn-CS" sz="2200" dirty="0"/>
              <a:t> mat</a:t>
            </a:r>
            <a:r>
              <a:rPr lang="en-US" sz="2200" dirty="0"/>
              <a:t>h</a:t>
            </a:r>
            <a:r>
              <a:rPr lang="sr-Latn-CS" sz="2200" dirty="0"/>
              <a:t>emati</a:t>
            </a:r>
            <a:r>
              <a:rPr lang="en-US" sz="2200" dirty="0"/>
              <a:t>cal</a:t>
            </a:r>
            <a:r>
              <a:rPr lang="sr-Latn-CS" sz="2200" dirty="0"/>
              <a:t> </a:t>
            </a:r>
            <a:r>
              <a:rPr lang="en-US" sz="2200" dirty="0"/>
              <a:t>and</a:t>
            </a:r>
            <a:r>
              <a:rPr lang="sr-Latn-CS" sz="2200" dirty="0"/>
              <a:t> logi</a:t>
            </a:r>
            <a:r>
              <a:rPr lang="en-US" sz="2200" dirty="0"/>
              <a:t>cal</a:t>
            </a:r>
            <a:r>
              <a:rPr lang="sr-Latn-CS" sz="2200" dirty="0"/>
              <a:t> opera</a:t>
            </a:r>
            <a:r>
              <a:rPr lang="en-US" sz="2200" dirty="0" err="1"/>
              <a:t>tions</a:t>
            </a:r>
            <a:r>
              <a:rPr lang="sr-Latn-CS" sz="2200" dirty="0"/>
              <a:t>;</a:t>
            </a:r>
          </a:p>
          <a:p>
            <a:pPr lvl="1" eaLnBrk="1" hangingPunct="1"/>
            <a:r>
              <a:rPr lang="en-US" sz="2200" b="1" dirty="0">
                <a:solidFill>
                  <a:schemeClr val="tx2">
                    <a:lumMod val="75000"/>
                  </a:schemeClr>
                </a:solidFill>
              </a:rPr>
              <a:t>Choice of appropriate action</a:t>
            </a:r>
            <a:r>
              <a:rPr lang="sr-Latn-CS" sz="2200" b="1" dirty="0">
                <a:solidFill>
                  <a:schemeClr val="tx2">
                    <a:lumMod val="75000"/>
                  </a:schemeClr>
                </a:solidFill>
              </a:rPr>
              <a:t> </a:t>
            </a:r>
            <a:r>
              <a:rPr lang="en-US" sz="2200" b="1" dirty="0">
                <a:solidFill>
                  <a:schemeClr val="tx2">
                    <a:lumMod val="75000"/>
                  </a:schemeClr>
                </a:solidFill>
              </a:rPr>
              <a:t>and determination of numerical values </a:t>
            </a:r>
            <a:r>
              <a:rPr lang="en-US" sz="2200" dirty="0"/>
              <a:t>for </a:t>
            </a:r>
            <a:r>
              <a:rPr lang="sr-Latn-CS" sz="2200" dirty="0"/>
              <a:t>elemen</a:t>
            </a:r>
            <a:r>
              <a:rPr lang="en-US" sz="2200" dirty="0" err="1"/>
              <a:t>ts</a:t>
            </a:r>
            <a:r>
              <a:rPr lang="en-US" sz="2200" dirty="0"/>
              <a:t> of those actions (decisions)</a:t>
            </a:r>
            <a:r>
              <a:rPr lang="sr-Latn-CS" sz="2200" dirty="0"/>
              <a:t>;</a:t>
            </a:r>
          </a:p>
          <a:p>
            <a:pPr lvl="1" eaLnBrk="1" hangingPunct="1"/>
            <a:r>
              <a:rPr lang="en-US" sz="2200" b="1" dirty="0">
                <a:solidFill>
                  <a:schemeClr val="tx2">
                    <a:lumMod val="75000"/>
                  </a:schemeClr>
                </a:solidFill>
              </a:rPr>
              <a:t>Decision and output data</a:t>
            </a:r>
            <a:r>
              <a:rPr lang="sr-Latn-CS" sz="2200" dirty="0"/>
              <a:t>:</a:t>
            </a:r>
          </a:p>
          <a:p>
            <a:pPr lvl="2" eaLnBrk="1" hangingPunct="1"/>
            <a:r>
              <a:rPr lang="en-US" sz="2000" dirty="0"/>
              <a:t>For pilots in the form of - clearances</a:t>
            </a:r>
            <a:r>
              <a:rPr lang="sr-Latn-CS" sz="2000" dirty="0"/>
              <a:t>, instru</a:t>
            </a:r>
            <a:r>
              <a:rPr lang="en-US" sz="2000" dirty="0" err="1"/>
              <a:t>ctions</a:t>
            </a:r>
            <a:r>
              <a:rPr lang="en-US" sz="2000" dirty="0"/>
              <a:t> and</a:t>
            </a:r>
            <a:r>
              <a:rPr lang="sr-Latn-CS" sz="2000" dirty="0"/>
              <a:t> </a:t>
            </a:r>
            <a:r>
              <a:rPr lang="en-US" sz="2000" dirty="0"/>
              <a:t>information;</a:t>
            </a:r>
            <a:endParaRPr lang="sr-Latn-CS" sz="2000" dirty="0"/>
          </a:p>
          <a:p>
            <a:pPr lvl="2" eaLnBrk="1" hangingPunct="1"/>
            <a:r>
              <a:rPr lang="en-US" sz="2000" dirty="0"/>
              <a:t>For adjacent </a:t>
            </a:r>
            <a:r>
              <a:rPr lang="en-US" sz="2000" dirty="0" err="1"/>
              <a:t>ATCo</a:t>
            </a:r>
            <a:r>
              <a:rPr lang="en-US" sz="2000" dirty="0"/>
              <a:t> in form of - </a:t>
            </a:r>
            <a:r>
              <a:rPr lang="sr-Latn-CS" sz="2000" dirty="0"/>
              <a:t>transfer</a:t>
            </a:r>
            <a:r>
              <a:rPr lang="en-US" sz="2000" dirty="0"/>
              <a:t> elements.</a:t>
            </a:r>
            <a:endParaRPr lang="en-GB" sz="20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AutoShape 2"/>
          <p:cNvSpPr>
            <a:spLocks noChangeArrowheads="1"/>
          </p:cNvSpPr>
          <p:nvPr/>
        </p:nvSpPr>
        <p:spPr bwMode="auto">
          <a:xfrm>
            <a:off x="4575023" y="5516563"/>
            <a:ext cx="976312" cy="485775"/>
          </a:xfrm>
          <a:prstGeom prst="rightArrow">
            <a:avLst>
              <a:gd name="adj1" fmla="val 50000"/>
              <a:gd name="adj2" fmla="val 50245"/>
            </a:avLst>
          </a:prstGeom>
          <a:solidFill>
            <a:srgbClr val="FF0000"/>
          </a:solidFill>
          <a:ln w="9525">
            <a:solidFill>
              <a:schemeClr val="tx1"/>
            </a:solidFill>
            <a:miter lim="800000"/>
            <a:headEnd/>
            <a:tailEnd/>
          </a:ln>
        </p:spPr>
        <p:txBody>
          <a:bodyPr wrap="none" anchor="ctr"/>
          <a:lstStyle/>
          <a:p>
            <a:endParaRPr lang="sr-Latn-CS"/>
          </a:p>
        </p:txBody>
      </p:sp>
      <p:sp>
        <p:nvSpPr>
          <p:cNvPr id="7171" name="AutoShape 3"/>
          <p:cNvSpPr>
            <a:spLocks noChangeArrowheads="1"/>
          </p:cNvSpPr>
          <p:nvPr/>
        </p:nvSpPr>
        <p:spPr bwMode="auto">
          <a:xfrm>
            <a:off x="1798485" y="5516563"/>
            <a:ext cx="976313" cy="485775"/>
          </a:xfrm>
          <a:prstGeom prst="leftArrow">
            <a:avLst>
              <a:gd name="adj1" fmla="val 50000"/>
              <a:gd name="adj2" fmla="val 50245"/>
            </a:avLst>
          </a:prstGeom>
          <a:solidFill>
            <a:srgbClr val="FF0000"/>
          </a:solidFill>
          <a:ln w="9525">
            <a:solidFill>
              <a:schemeClr val="tx1"/>
            </a:solidFill>
            <a:miter lim="800000"/>
            <a:headEnd/>
            <a:tailEnd/>
          </a:ln>
        </p:spPr>
        <p:txBody>
          <a:bodyPr wrap="none" anchor="ctr"/>
          <a:lstStyle/>
          <a:p>
            <a:endParaRPr lang="sr-Latn-CS"/>
          </a:p>
        </p:txBody>
      </p:sp>
      <p:sp>
        <p:nvSpPr>
          <p:cNvPr id="7172" name="AutoShape 4"/>
          <p:cNvSpPr>
            <a:spLocks noChangeAspect="1" noChangeArrowheads="1"/>
          </p:cNvSpPr>
          <p:nvPr/>
        </p:nvSpPr>
        <p:spPr bwMode="auto">
          <a:xfrm>
            <a:off x="2774798" y="477838"/>
            <a:ext cx="1800225" cy="1200150"/>
          </a:xfrm>
          <a:prstGeom prst="flowChartProcess">
            <a:avLst/>
          </a:prstGeom>
          <a:solidFill>
            <a:srgbClr val="99CC00">
              <a:alpha val="74901"/>
            </a:srgbClr>
          </a:solidFill>
          <a:ln w="9525">
            <a:solidFill>
              <a:schemeClr val="tx1"/>
            </a:solidFill>
            <a:miter lim="800000"/>
            <a:headEnd/>
            <a:tailEnd/>
          </a:ln>
        </p:spPr>
        <p:txBody>
          <a:bodyPr wrap="none" anchor="ctr"/>
          <a:lstStyle/>
          <a:p>
            <a:pPr algn="ctr"/>
            <a:r>
              <a:rPr lang="en-US" sz="1800" b="0" dirty="0">
                <a:cs typeface="Arial" charset="0"/>
              </a:rPr>
              <a:t>Input </a:t>
            </a:r>
          </a:p>
          <a:p>
            <a:pPr algn="ctr"/>
            <a:r>
              <a:rPr lang="en-US" sz="1800" b="0" dirty="0">
                <a:cs typeface="Arial" charset="0"/>
              </a:rPr>
              <a:t>data</a:t>
            </a:r>
          </a:p>
        </p:txBody>
      </p:sp>
      <p:sp>
        <p:nvSpPr>
          <p:cNvPr id="7173" name="AutoShape 5"/>
          <p:cNvSpPr>
            <a:spLocks noChangeAspect="1" noChangeArrowheads="1"/>
          </p:cNvSpPr>
          <p:nvPr/>
        </p:nvSpPr>
        <p:spPr bwMode="auto">
          <a:xfrm>
            <a:off x="2774798" y="2012950"/>
            <a:ext cx="1800225" cy="1200150"/>
          </a:xfrm>
          <a:prstGeom prst="flowChartProcess">
            <a:avLst/>
          </a:prstGeom>
          <a:solidFill>
            <a:srgbClr val="99CC00">
              <a:alpha val="74901"/>
            </a:srgbClr>
          </a:solidFill>
          <a:ln w="9525">
            <a:solidFill>
              <a:schemeClr val="tx1"/>
            </a:solidFill>
            <a:miter lim="800000"/>
            <a:headEnd/>
            <a:tailEnd/>
          </a:ln>
        </p:spPr>
        <p:txBody>
          <a:bodyPr wrap="none" anchor="ctr"/>
          <a:lstStyle/>
          <a:p>
            <a:pPr algn="ctr"/>
            <a:r>
              <a:rPr lang="sr-Latn-CS" sz="1800" b="0" dirty="0">
                <a:cs typeface="Arial" charset="0"/>
              </a:rPr>
              <a:t>Anal</a:t>
            </a:r>
            <a:r>
              <a:rPr lang="en-US" sz="1800" b="0" dirty="0" err="1">
                <a:cs typeface="Arial" charset="0"/>
              </a:rPr>
              <a:t>ysis</a:t>
            </a:r>
            <a:endParaRPr lang="en-US" sz="1800" b="0" dirty="0">
              <a:cs typeface="Arial" charset="0"/>
            </a:endParaRPr>
          </a:p>
        </p:txBody>
      </p:sp>
      <p:sp>
        <p:nvSpPr>
          <p:cNvPr id="7174" name="AutoShape 6"/>
          <p:cNvSpPr>
            <a:spLocks noChangeAspect="1" noChangeArrowheads="1"/>
          </p:cNvSpPr>
          <p:nvPr/>
        </p:nvSpPr>
        <p:spPr bwMode="auto">
          <a:xfrm>
            <a:off x="2774798" y="3597275"/>
            <a:ext cx="1800225" cy="1200150"/>
          </a:xfrm>
          <a:prstGeom prst="flowChartProcess">
            <a:avLst/>
          </a:prstGeom>
          <a:solidFill>
            <a:srgbClr val="99CC00">
              <a:alpha val="74901"/>
            </a:srgbClr>
          </a:solidFill>
          <a:ln w="9525">
            <a:solidFill>
              <a:schemeClr val="tx1"/>
            </a:solidFill>
            <a:miter lim="800000"/>
            <a:headEnd/>
            <a:tailEnd/>
          </a:ln>
        </p:spPr>
        <p:txBody>
          <a:bodyPr wrap="none" anchor="ctr"/>
          <a:lstStyle/>
          <a:p>
            <a:pPr algn="ctr"/>
            <a:r>
              <a:rPr lang="en-US" sz="1600" dirty="0">
                <a:cs typeface="Arial" charset="0"/>
              </a:rPr>
              <a:t>Choice of </a:t>
            </a:r>
          </a:p>
          <a:p>
            <a:pPr algn="ctr"/>
            <a:r>
              <a:rPr lang="en-US" sz="1600" dirty="0">
                <a:cs typeface="Arial" charset="0"/>
              </a:rPr>
              <a:t>appropriate </a:t>
            </a:r>
          </a:p>
          <a:p>
            <a:pPr algn="ctr"/>
            <a:r>
              <a:rPr lang="en-US" sz="1600" dirty="0">
                <a:cs typeface="Arial" charset="0"/>
              </a:rPr>
              <a:t>action and </a:t>
            </a:r>
          </a:p>
          <a:p>
            <a:pPr algn="ctr"/>
            <a:r>
              <a:rPr lang="en-US" sz="1600" dirty="0">
                <a:cs typeface="Arial" charset="0"/>
              </a:rPr>
              <a:t>determination of  </a:t>
            </a:r>
          </a:p>
          <a:p>
            <a:pPr algn="ctr"/>
            <a:r>
              <a:rPr lang="en-US" sz="1600" dirty="0">
                <a:cs typeface="Arial" charset="0"/>
              </a:rPr>
              <a:t>numerical values </a:t>
            </a:r>
            <a:endParaRPr lang="en-US" sz="1600" b="0" dirty="0">
              <a:cs typeface="Arial" charset="0"/>
            </a:endParaRPr>
          </a:p>
        </p:txBody>
      </p:sp>
      <p:sp>
        <p:nvSpPr>
          <p:cNvPr id="7175" name="AutoShape 7"/>
          <p:cNvSpPr>
            <a:spLocks noChangeAspect="1" noChangeArrowheads="1"/>
          </p:cNvSpPr>
          <p:nvPr/>
        </p:nvSpPr>
        <p:spPr bwMode="auto">
          <a:xfrm>
            <a:off x="2774798" y="5181600"/>
            <a:ext cx="1800225" cy="1200150"/>
          </a:xfrm>
          <a:prstGeom prst="flowChartProcess">
            <a:avLst/>
          </a:prstGeom>
          <a:solidFill>
            <a:srgbClr val="99CC00">
              <a:alpha val="74901"/>
            </a:srgbClr>
          </a:solidFill>
          <a:ln w="9525">
            <a:solidFill>
              <a:schemeClr val="tx1"/>
            </a:solidFill>
            <a:miter lim="800000"/>
            <a:headEnd/>
            <a:tailEnd/>
          </a:ln>
        </p:spPr>
        <p:txBody>
          <a:bodyPr wrap="none" anchor="ctr"/>
          <a:lstStyle/>
          <a:p>
            <a:pPr algn="ctr"/>
            <a:r>
              <a:rPr lang="en-US" sz="1800" b="0" dirty="0">
                <a:cs typeface="Arial" charset="0"/>
              </a:rPr>
              <a:t>Decision </a:t>
            </a:r>
          </a:p>
          <a:p>
            <a:pPr algn="ctr"/>
            <a:r>
              <a:rPr lang="en-US" sz="1800" b="0" dirty="0">
                <a:cs typeface="Arial" charset="0"/>
              </a:rPr>
              <a:t>and </a:t>
            </a:r>
          </a:p>
          <a:p>
            <a:pPr algn="ctr"/>
            <a:r>
              <a:rPr lang="en-US" sz="1800" b="0" dirty="0">
                <a:cs typeface="Arial" charset="0"/>
              </a:rPr>
              <a:t>output data</a:t>
            </a:r>
          </a:p>
        </p:txBody>
      </p:sp>
      <p:sp>
        <p:nvSpPr>
          <p:cNvPr id="7176" name="Rectangle 8"/>
          <p:cNvSpPr>
            <a:spLocks noChangeArrowheads="1"/>
          </p:cNvSpPr>
          <p:nvPr/>
        </p:nvSpPr>
        <p:spPr bwMode="auto">
          <a:xfrm>
            <a:off x="2631923" y="1917700"/>
            <a:ext cx="4168271" cy="1368425"/>
          </a:xfrm>
          <a:prstGeom prst="rect">
            <a:avLst/>
          </a:prstGeom>
          <a:noFill/>
          <a:ln w="9525">
            <a:solidFill>
              <a:schemeClr val="tx1"/>
            </a:solidFill>
            <a:miter lim="800000"/>
            <a:headEnd/>
            <a:tailEnd/>
          </a:ln>
        </p:spPr>
        <p:txBody>
          <a:bodyPr wrap="none" anchor="ctr"/>
          <a:lstStyle/>
          <a:p>
            <a:pPr algn="r"/>
            <a:endParaRPr lang="sr-Latn-CS" sz="1400" b="0" dirty="0">
              <a:cs typeface="Arial" charset="0"/>
            </a:endParaRPr>
          </a:p>
          <a:p>
            <a:pPr algn="r"/>
            <a:r>
              <a:rPr lang="en-US" sz="1400" b="0" dirty="0">
                <a:cs typeface="Arial" charset="0"/>
              </a:rPr>
              <a:t>Mathematical and logical </a:t>
            </a:r>
          </a:p>
          <a:p>
            <a:pPr algn="r"/>
            <a:r>
              <a:rPr lang="en-US" sz="1400" b="0" dirty="0">
                <a:cs typeface="Arial" charset="0"/>
              </a:rPr>
              <a:t>operations</a:t>
            </a:r>
            <a:endParaRPr lang="sr-Latn-CS" sz="1400" b="0" dirty="0">
              <a:cs typeface="Arial" charset="0"/>
            </a:endParaRPr>
          </a:p>
          <a:p>
            <a:pPr algn="r"/>
            <a:r>
              <a:rPr lang="en-US" sz="1400" b="0" dirty="0">
                <a:cs typeface="Arial" charset="0"/>
              </a:rPr>
              <a:t>and analysis of data</a:t>
            </a:r>
          </a:p>
        </p:txBody>
      </p:sp>
      <p:sp>
        <p:nvSpPr>
          <p:cNvPr id="7177" name="Rectangle 9"/>
          <p:cNvSpPr>
            <a:spLocks noChangeArrowheads="1"/>
          </p:cNvSpPr>
          <p:nvPr/>
        </p:nvSpPr>
        <p:spPr bwMode="auto">
          <a:xfrm>
            <a:off x="2631923" y="3502025"/>
            <a:ext cx="4168271" cy="1368425"/>
          </a:xfrm>
          <a:prstGeom prst="rect">
            <a:avLst/>
          </a:prstGeom>
          <a:noFill/>
          <a:ln w="9525">
            <a:solidFill>
              <a:schemeClr val="tx1"/>
            </a:solidFill>
            <a:miter lim="800000"/>
            <a:headEnd/>
            <a:tailEnd/>
          </a:ln>
        </p:spPr>
        <p:txBody>
          <a:bodyPr wrap="none" anchor="ctr"/>
          <a:lstStyle/>
          <a:p>
            <a:pPr algn="r"/>
            <a:endParaRPr lang="sr-Latn-CS" sz="1400" b="0" dirty="0">
              <a:cs typeface="Arial" charset="0"/>
            </a:endParaRPr>
          </a:p>
          <a:p>
            <a:pPr algn="r"/>
            <a:endParaRPr lang="sr-Latn-CS" sz="1400" b="0" dirty="0">
              <a:cs typeface="Arial" charset="0"/>
            </a:endParaRPr>
          </a:p>
          <a:p>
            <a:pPr algn="r"/>
            <a:endParaRPr lang="sr-Latn-CS" sz="1400" b="0" dirty="0">
              <a:cs typeface="Arial" charset="0"/>
            </a:endParaRPr>
          </a:p>
          <a:p>
            <a:pPr algn="r"/>
            <a:r>
              <a:rPr lang="en-US" sz="1400" b="0" dirty="0">
                <a:cs typeface="Arial" charset="0"/>
              </a:rPr>
              <a:t>Types of actions</a:t>
            </a:r>
          </a:p>
        </p:txBody>
      </p:sp>
      <p:sp>
        <p:nvSpPr>
          <p:cNvPr id="7178" name="Rectangle 10"/>
          <p:cNvSpPr>
            <a:spLocks noChangeArrowheads="1"/>
          </p:cNvSpPr>
          <p:nvPr/>
        </p:nvSpPr>
        <p:spPr bwMode="auto">
          <a:xfrm>
            <a:off x="2631924" y="404813"/>
            <a:ext cx="4168270" cy="1368425"/>
          </a:xfrm>
          <a:prstGeom prst="rect">
            <a:avLst/>
          </a:prstGeom>
          <a:noFill/>
          <a:ln w="9525">
            <a:solidFill>
              <a:schemeClr val="tx1"/>
            </a:solidFill>
            <a:miter lim="800000"/>
            <a:headEnd/>
            <a:tailEnd/>
          </a:ln>
        </p:spPr>
        <p:txBody>
          <a:bodyPr wrap="none" anchor="ctr"/>
          <a:lstStyle/>
          <a:p>
            <a:pPr algn="r">
              <a:buFontTx/>
              <a:buChar char="•"/>
            </a:pPr>
            <a:r>
              <a:rPr lang="sr-Latn-CS" sz="1400" b="0" dirty="0">
                <a:cs typeface="Arial" charset="0"/>
              </a:rPr>
              <a:t> </a:t>
            </a:r>
            <a:r>
              <a:rPr lang="en-US" sz="1400" b="0" dirty="0">
                <a:cs typeface="Arial" charset="0"/>
              </a:rPr>
              <a:t>Flight plans</a:t>
            </a:r>
            <a:endParaRPr lang="sr-Latn-CS" sz="1400" b="0" dirty="0">
              <a:cs typeface="Arial" charset="0"/>
            </a:endParaRPr>
          </a:p>
          <a:p>
            <a:pPr algn="r">
              <a:buFontTx/>
              <a:buChar char="•"/>
            </a:pPr>
            <a:r>
              <a:rPr lang="sr-Latn-CS" sz="1400" b="0" dirty="0">
                <a:cs typeface="Arial" charset="0"/>
              </a:rPr>
              <a:t> Meteorolo</a:t>
            </a:r>
            <a:r>
              <a:rPr lang="en-US" sz="1400" b="0" dirty="0" err="1">
                <a:cs typeface="Arial" charset="0"/>
              </a:rPr>
              <a:t>gical</a:t>
            </a:r>
            <a:r>
              <a:rPr lang="sr-Latn-CS" sz="1400" b="0" dirty="0">
                <a:cs typeface="Arial" charset="0"/>
              </a:rPr>
              <a:t> </a:t>
            </a:r>
            <a:r>
              <a:rPr lang="en-US" sz="1400" b="0" dirty="0">
                <a:cs typeface="Arial" charset="0"/>
              </a:rPr>
              <a:t>data</a:t>
            </a:r>
            <a:endParaRPr lang="sr-Latn-CS" sz="1400" b="0" dirty="0">
              <a:cs typeface="Arial" charset="0"/>
            </a:endParaRPr>
          </a:p>
          <a:p>
            <a:pPr algn="r">
              <a:buFontTx/>
              <a:buChar char="•"/>
            </a:pPr>
            <a:r>
              <a:rPr lang="sr-Latn-CS" sz="1400" b="0" dirty="0">
                <a:cs typeface="Arial" charset="0"/>
              </a:rPr>
              <a:t> AIP/NOTAM</a:t>
            </a:r>
          </a:p>
          <a:p>
            <a:pPr algn="r">
              <a:buFontTx/>
              <a:buChar char="•"/>
            </a:pPr>
            <a:r>
              <a:rPr lang="sr-Latn-CS" sz="1400" b="0" dirty="0">
                <a:cs typeface="Arial" charset="0"/>
              </a:rPr>
              <a:t> </a:t>
            </a:r>
            <a:r>
              <a:rPr lang="en-US" sz="1400" b="0" dirty="0">
                <a:cs typeface="Arial" charset="0"/>
              </a:rPr>
              <a:t>Aircraft position</a:t>
            </a:r>
            <a:endParaRPr lang="sr-Latn-CS" sz="1400" b="0" dirty="0">
              <a:cs typeface="Arial" charset="0"/>
            </a:endParaRPr>
          </a:p>
          <a:p>
            <a:pPr algn="r">
              <a:buFontTx/>
              <a:buChar char="•"/>
            </a:pPr>
            <a:r>
              <a:rPr lang="sr-Latn-CS" sz="1400" b="0" dirty="0">
                <a:cs typeface="Arial" charset="0"/>
              </a:rPr>
              <a:t> </a:t>
            </a:r>
            <a:r>
              <a:rPr lang="en-US" sz="1400" b="0" dirty="0">
                <a:cs typeface="Arial" charset="0"/>
              </a:rPr>
              <a:t>Data for aircraft transfer</a:t>
            </a:r>
          </a:p>
        </p:txBody>
      </p:sp>
      <p:sp>
        <p:nvSpPr>
          <p:cNvPr id="7179" name="AutoShape 11"/>
          <p:cNvSpPr>
            <a:spLocks noChangeArrowheads="1"/>
          </p:cNvSpPr>
          <p:nvPr/>
        </p:nvSpPr>
        <p:spPr bwMode="auto">
          <a:xfrm>
            <a:off x="3566960" y="1679575"/>
            <a:ext cx="215900" cy="341313"/>
          </a:xfrm>
          <a:prstGeom prst="downArrow">
            <a:avLst>
              <a:gd name="adj1" fmla="val 50000"/>
              <a:gd name="adj2" fmla="val 39522"/>
            </a:avLst>
          </a:prstGeom>
          <a:solidFill>
            <a:srgbClr val="FF9900"/>
          </a:solidFill>
          <a:ln w="9525">
            <a:solidFill>
              <a:schemeClr val="tx1"/>
            </a:solidFill>
            <a:miter lim="800000"/>
            <a:headEnd/>
            <a:tailEnd/>
          </a:ln>
        </p:spPr>
        <p:txBody>
          <a:bodyPr vert="eaVert" wrap="none" anchor="ctr"/>
          <a:lstStyle/>
          <a:p>
            <a:endParaRPr lang="sr-Latn-CS"/>
          </a:p>
        </p:txBody>
      </p:sp>
      <p:sp>
        <p:nvSpPr>
          <p:cNvPr id="7180" name="AutoShape 12"/>
          <p:cNvSpPr>
            <a:spLocks noChangeArrowheads="1"/>
          </p:cNvSpPr>
          <p:nvPr/>
        </p:nvSpPr>
        <p:spPr bwMode="auto">
          <a:xfrm>
            <a:off x="3566960" y="3213100"/>
            <a:ext cx="215900" cy="377825"/>
          </a:xfrm>
          <a:prstGeom prst="downArrow">
            <a:avLst>
              <a:gd name="adj1" fmla="val 50000"/>
              <a:gd name="adj2" fmla="val 43750"/>
            </a:avLst>
          </a:prstGeom>
          <a:solidFill>
            <a:srgbClr val="FF9900"/>
          </a:solidFill>
          <a:ln w="9525">
            <a:solidFill>
              <a:schemeClr val="tx1"/>
            </a:solidFill>
            <a:miter lim="800000"/>
            <a:headEnd/>
            <a:tailEnd/>
          </a:ln>
        </p:spPr>
        <p:txBody>
          <a:bodyPr vert="eaVert" wrap="none" anchor="ctr"/>
          <a:lstStyle/>
          <a:p>
            <a:endParaRPr lang="sr-Latn-CS"/>
          </a:p>
        </p:txBody>
      </p:sp>
      <p:sp>
        <p:nvSpPr>
          <p:cNvPr id="7181" name="AutoShape 13"/>
          <p:cNvSpPr>
            <a:spLocks noChangeArrowheads="1"/>
          </p:cNvSpPr>
          <p:nvPr/>
        </p:nvSpPr>
        <p:spPr bwMode="auto">
          <a:xfrm>
            <a:off x="3566960" y="4797425"/>
            <a:ext cx="215900" cy="377825"/>
          </a:xfrm>
          <a:prstGeom prst="downArrow">
            <a:avLst>
              <a:gd name="adj1" fmla="val 50000"/>
              <a:gd name="adj2" fmla="val 43750"/>
            </a:avLst>
          </a:prstGeom>
          <a:solidFill>
            <a:srgbClr val="FF9900"/>
          </a:solidFill>
          <a:ln w="9525">
            <a:solidFill>
              <a:schemeClr val="tx1"/>
            </a:solidFill>
            <a:miter lim="800000"/>
            <a:headEnd/>
            <a:tailEnd/>
          </a:ln>
        </p:spPr>
        <p:txBody>
          <a:bodyPr vert="eaVert" wrap="none" anchor="ctr"/>
          <a:lstStyle/>
          <a:p>
            <a:endParaRPr lang="sr-Latn-CS"/>
          </a:p>
        </p:txBody>
      </p:sp>
      <p:pic>
        <p:nvPicPr>
          <p:cNvPr id="7182" name="Picture 14" descr="CoolClips_peop1932"/>
          <p:cNvPicPr>
            <a:picLocks noGrp="1" noChangeAspect="1" noChangeArrowheads="1"/>
          </p:cNvPicPr>
          <p:nvPr>
            <p:ph sz="half" idx="1"/>
          </p:nvPr>
        </p:nvPicPr>
        <p:blipFill>
          <a:blip r:embed="rId2"/>
          <a:srcRect b="5475"/>
          <a:stretch>
            <a:fillRect/>
          </a:stretch>
        </p:blipFill>
        <p:spPr>
          <a:xfrm>
            <a:off x="5798985" y="5148263"/>
            <a:ext cx="1428750" cy="1233487"/>
          </a:xfrm>
          <a:noFill/>
        </p:spPr>
      </p:pic>
      <p:pic>
        <p:nvPicPr>
          <p:cNvPr id="7183" name="Picture 15" descr="CoolClips_vc016803"/>
          <p:cNvPicPr>
            <a:picLocks noGrp="1" noChangeAspect="1" noChangeArrowheads="1"/>
          </p:cNvPicPr>
          <p:nvPr>
            <p:ph sz="half" idx="2"/>
          </p:nvPr>
        </p:nvPicPr>
        <p:blipFill>
          <a:blip r:embed="rId3"/>
          <a:srcRect b="5357"/>
          <a:stretch>
            <a:fillRect/>
          </a:stretch>
        </p:blipFill>
        <p:spPr>
          <a:xfrm>
            <a:off x="193523" y="5119688"/>
            <a:ext cx="1428750" cy="1262062"/>
          </a:xfr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pPr>
              <a:defRPr/>
            </a:pPr>
            <a:fld id="{38E8271E-125E-435B-83CD-B01997A095C2}" type="slidenum">
              <a:rPr lang="en-US" altLang="en-US"/>
              <a:pPr>
                <a:defRPr/>
              </a:pPr>
              <a:t>15</a:t>
            </a:fld>
            <a:endParaRPr lang="en-US" altLang="en-US"/>
          </a:p>
        </p:txBody>
      </p:sp>
      <p:sp>
        <p:nvSpPr>
          <p:cNvPr id="8195" name="Rectangle 2"/>
          <p:cNvSpPr>
            <a:spLocks noGrp="1" noChangeArrowheads="1"/>
          </p:cNvSpPr>
          <p:nvPr>
            <p:ph type="title"/>
          </p:nvPr>
        </p:nvSpPr>
        <p:spPr/>
        <p:txBody>
          <a:bodyPr>
            <a:noAutofit/>
          </a:bodyPr>
          <a:lstStyle/>
          <a:p>
            <a:r>
              <a:rPr lang="sr-Latn-RS" sz="4000" dirty="0" err="1"/>
              <a:t>Decision-making</a:t>
            </a:r>
            <a:r>
              <a:rPr lang="sr-Latn-RS" sz="4000" dirty="0"/>
              <a:t> process </a:t>
            </a:r>
            <a:br>
              <a:rPr lang="sr-Latn-RS" sz="4000" dirty="0"/>
            </a:br>
            <a:r>
              <a:rPr lang="sr-Latn-RS" sz="4000" dirty="0"/>
              <a:t>phases </a:t>
            </a:r>
            <a:r>
              <a:rPr lang="sr-Latn-CS" sz="4000" b="1" dirty="0"/>
              <a:t>(1)</a:t>
            </a:r>
            <a:endParaRPr lang="en-GB" sz="4000" b="1" dirty="0"/>
          </a:p>
        </p:txBody>
      </p:sp>
      <p:sp>
        <p:nvSpPr>
          <p:cNvPr id="8196" name="Rectangle 3"/>
          <p:cNvSpPr>
            <a:spLocks noGrp="1" noChangeArrowheads="1"/>
          </p:cNvSpPr>
          <p:nvPr>
            <p:ph type="body" idx="1"/>
          </p:nvPr>
        </p:nvSpPr>
        <p:spPr>
          <a:xfrm>
            <a:off x="457200" y="1600200"/>
            <a:ext cx="8188656" cy="4525963"/>
          </a:xfrm>
        </p:spPr>
        <p:txBody>
          <a:bodyPr>
            <a:normAutofit/>
          </a:bodyPr>
          <a:lstStyle/>
          <a:p>
            <a:pPr eaLnBrk="1" hangingPunct="1"/>
            <a:endParaRPr lang="en-GB" sz="2600" dirty="0"/>
          </a:p>
          <a:p>
            <a:pPr eaLnBrk="1" hangingPunct="1"/>
            <a:r>
              <a:rPr lang="en-GB" sz="2600" dirty="0"/>
              <a:t>Traffic situation influences </a:t>
            </a:r>
            <a:r>
              <a:rPr lang="en-GB" sz="2600" dirty="0" err="1"/>
              <a:t>ATCo</a:t>
            </a:r>
            <a:r>
              <a:rPr lang="en-GB" sz="2600" dirty="0"/>
              <a:t> </a:t>
            </a:r>
            <a:r>
              <a:rPr lang="en-GB" sz="2600" b="1" dirty="0">
                <a:solidFill>
                  <a:schemeClr val="accent2"/>
                </a:solidFill>
              </a:rPr>
              <a:t>physical </a:t>
            </a:r>
            <a:r>
              <a:rPr lang="en-GB" sz="2600" dirty="0"/>
              <a:t>and</a:t>
            </a:r>
            <a:r>
              <a:rPr lang="en-GB" sz="2600" dirty="0">
                <a:solidFill>
                  <a:schemeClr val="accent2"/>
                </a:solidFill>
              </a:rPr>
              <a:t> </a:t>
            </a:r>
            <a:r>
              <a:rPr lang="en-GB" sz="2600" b="1" dirty="0">
                <a:solidFill>
                  <a:srgbClr val="FF0000"/>
                </a:solidFill>
              </a:rPr>
              <a:t>mental</a:t>
            </a:r>
            <a:r>
              <a:rPr lang="en-GB" sz="2600" b="1" dirty="0"/>
              <a:t> </a:t>
            </a:r>
            <a:r>
              <a:rPr lang="en-GB" sz="2600" dirty="0"/>
              <a:t>activities.</a:t>
            </a:r>
          </a:p>
          <a:p>
            <a:pPr eaLnBrk="1" hangingPunct="1"/>
            <a:endParaRPr lang="en-GB" sz="1000" dirty="0"/>
          </a:p>
          <a:p>
            <a:pPr eaLnBrk="1" hangingPunct="1"/>
            <a:r>
              <a:rPr lang="en-GB" sz="2600" b="1" dirty="0"/>
              <a:t>Conflict</a:t>
            </a:r>
            <a:r>
              <a:rPr lang="en-GB" sz="2600" dirty="0"/>
              <a:t> is every situation in which safe aircraft separation could be violated.</a:t>
            </a:r>
          </a:p>
          <a:p>
            <a:pPr eaLnBrk="1" hangingPunct="1"/>
            <a:endParaRPr lang="en-GB" sz="1000" dirty="0"/>
          </a:p>
          <a:p>
            <a:pPr eaLnBrk="1" hangingPunct="1"/>
            <a:r>
              <a:rPr lang="en-GB" sz="2600" b="1" dirty="0"/>
              <a:t>Conflict</a:t>
            </a:r>
            <a:r>
              <a:rPr lang="en-GB" sz="2600" dirty="0"/>
              <a:t> could occur:</a:t>
            </a:r>
          </a:p>
          <a:p>
            <a:pPr lvl="1" eaLnBrk="1" hangingPunct="1"/>
            <a:r>
              <a:rPr lang="en-GB" sz="2200" dirty="0"/>
              <a:t>Between two or more aircraft;</a:t>
            </a:r>
          </a:p>
          <a:p>
            <a:pPr lvl="1"/>
            <a:r>
              <a:rPr lang="en-GB" sz="2200" dirty="0"/>
              <a:t>Between aircraft trajectory and terrain or closed airspace;</a:t>
            </a:r>
          </a:p>
          <a:p>
            <a:pPr lvl="1" eaLnBrk="1" hangingPunct="1"/>
            <a:r>
              <a:rPr lang="en-GB" sz="2200" dirty="0"/>
              <a:t>Due to traffic demand and capacity imbalance.</a:t>
            </a:r>
          </a:p>
          <a:p>
            <a:pPr lvl="1" eaLnBrk="1" hangingPunct="1"/>
            <a:endParaRPr lang="en-GB" sz="22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pPr>
              <a:defRPr/>
            </a:pPr>
            <a:fld id="{C8AF7773-A21B-4B88-B60B-9FED98573447}" type="slidenum">
              <a:rPr lang="en-US" altLang="en-US"/>
              <a:pPr>
                <a:defRPr/>
              </a:pPr>
              <a:t>16</a:t>
            </a:fld>
            <a:endParaRPr lang="en-US" altLang="en-US" dirty="0"/>
          </a:p>
        </p:txBody>
      </p:sp>
      <p:sp>
        <p:nvSpPr>
          <p:cNvPr id="9219" name="Rectangle 2"/>
          <p:cNvSpPr>
            <a:spLocks noGrp="1" noChangeArrowheads="1"/>
          </p:cNvSpPr>
          <p:nvPr>
            <p:ph type="title"/>
          </p:nvPr>
        </p:nvSpPr>
        <p:spPr/>
        <p:txBody>
          <a:bodyPr>
            <a:noAutofit/>
          </a:bodyPr>
          <a:lstStyle/>
          <a:p>
            <a:r>
              <a:rPr lang="sr-Latn-RS" sz="4000" dirty="0" err="1"/>
              <a:t>Decision-making</a:t>
            </a:r>
            <a:r>
              <a:rPr lang="sr-Latn-RS" sz="4000" dirty="0"/>
              <a:t> process </a:t>
            </a:r>
            <a:br>
              <a:rPr lang="sr-Latn-RS" sz="4000" dirty="0"/>
            </a:br>
            <a:r>
              <a:rPr lang="sr-Latn-RS" sz="4000" dirty="0"/>
              <a:t>phases </a:t>
            </a:r>
            <a:r>
              <a:rPr lang="sr-Latn-CS" sz="4000" b="1" dirty="0"/>
              <a:t>(2)</a:t>
            </a:r>
            <a:endParaRPr lang="en-GB" sz="4000" b="1" dirty="0"/>
          </a:p>
        </p:txBody>
      </p:sp>
      <p:sp>
        <p:nvSpPr>
          <p:cNvPr id="9220" name="Rectangle 3"/>
          <p:cNvSpPr>
            <a:spLocks noGrp="1" noChangeArrowheads="1"/>
          </p:cNvSpPr>
          <p:nvPr>
            <p:ph type="body" idx="1"/>
          </p:nvPr>
        </p:nvSpPr>
        <p:spPr>
          <a:xfrm>
            <a:off x="457200" y="1600200"/>
            <a:ext cx="8188656" cy="4525963"/>
          </a:xfrm>
        </p:spPr>
        <p:txBody>
          <a:bodyPr/>
          <a:lstStyle/>
          <a:p>
            <a:pPr eaLnBrk="1" hangingPunct="1"/>
            <a:endParaRPr lang="en-US" sz="2600" dirty="0"/>
          </a:p>
          <a:p>
            <a:pPr eaLnBrk="1" hangingPunct="1"/>
            <a:r>
              <a:rPr lang="en-US" sz="2600" dirty="0"/>
              <a:t>Decision-making phases</a:t>
            </a:r>
            <a:r>
              <a:rPr lang="sr-Latn-CS" sz="2600" dirty="0"/>
              <a:t>:</a:t>
            </a:r>
          </a:p>
          <a:p>
            <a:pPr eaLnBrk="1" hangingPunct="1"/>
            <a:endParaRPr lang="sr-Latn-CS" sz="1300" dirty="0"/>
          </a:p>
          <a:p>
            <a:pPr lvl="1" eaLnBrk="1" hangingPunct="1"/>
            <a:r>
              <a:rPr lang="en-US" sz="2200" b="1" dirty="0">
                <a:solidFill>
                  <a:srgbClr val="FF0000"/>
                </a:solidFill>
              </a:rPr>
              <a:t>Planning</a:t>
            </a:r>
            <a:r>
              <a:rPr lang="sr-Latn-CS" sz="2200" dirty="0"/>
              <a:t>: </a:t>
            </a:r>
            <a:r>
              <a:rPr lang="en-US" sz="2200" dirty="0"/>
              <a:t>based on current and predicted aircraft positions, the</a:t>
            </a:r>
            <a:r>
              <a:rPr lang="sr-Latn-CS" sz="2200" dirty="0"/>
              <a:t> </a:t>
            </a:r>
            <a:r>
              <a:rPr lang="en-US" sz="2200" dirty="0"/>
              <a:t>ATCo decides</a:t>
            </a:r>
            <a:r>
              <a:rPr lang="sr-Latn-CS" sz="2200" dirty="0"/>
              <a:t> </a:t>
            </a:r>
            <a:r>
              <a:rPr lang="en-US" sz="2200" dirty="0"/>
              <a:t>which aircraft will</a:t>
            </a:r>
            <a:r>
              <a:rPr lang="sr-Latn-CS" sz="2200" dirty="0"/>
              <a:t> rer</a:t>
            </a:r>
            <a:r>
              <a:rPr lang="en-US" sz="2200" dirty="0"/>
              <a:t>o</a:t>
            </a:r>
            <a:r>
              <a:rPr lang="sr-Latn-CS" sz="2200" dirty="0"/>
              <a:t>ut</a:t>
            </a:r>
            <a:r>
              <a:rPr lang="en-US" sz="2200" dirty="0"/>
              <a:t>e</a:t>
            </a:r>
            <a:r>
              <a:rPr lang="sr-Latn-CS" sz="2200" dirty="0"/>
              <a:t>; </a:t>
            </a:r>
            <a:r>
              <a:rPr lang="en-US" sz="2200" dirty="0"/>
              <a:t>which aircraft will change speed or FL, etc. and coordinate this information with the adjacent </a:t>
            </a:r>
            <a:r>
              <a:rPr lang="en-US" sz="2200" dirty="0" err="1"/>
              <a:t>ATCo</a:t>
            </a:r>
            <a:r>
              <a:rPr lang="en-US" sz="2200" dirty="0"/>
              <a:t>; all with the aim to enable safe aircraft separation quickly.</a:t>
            </a:r>
            <a:endParaRPr lang="sr-Latn-CS" sz="2200" dirty="0"/>
          </a:p>
          <a:p>
            <a:pPr lvl="1" eaLnBrk="1" hangingPunct="1">
              <a:buFont typeface="Wingdings" pitchFamily="2" charset="2"/>
              <a:buNone/>
            </a:pPr>
            <a:r>
              <a:rPr lang="sr-Latn-CS" sz="2200" dirty="0"/>
              <a:t>	</a:t>
            </a:r>
          </a:p>
          <a:p>
            <a:pPr lvl="1" eaLnBrk="1" hangingPunct="1">
              <a:buFont typeface="Wingdings" pitchFamily="2" charset="2"/>
              <a:buNone/>
            </a:pPr>
            <a:r>
              <a:rPr lang="sr-Latn-CS" sz="2200" dirty="0"/>
              <a:t>	</a:t>
            </a:r>
          </a:p>
          <a:p>
            <a:pPr lvl="1" eaLnBrk="1" hangingPunct="1"/>
            <a:endParaRPr lang="sr-Latn-CS" sz="1300" dirty="0"/>
          </a:p>
          <a:p>
            <a:pPr lvl="1" eaLnBrk="1" hangingPunct="1"/>
            <a:endParaRPr lang="en-GB" sz="22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pPr>
              <a:defRPr/>
            </a:pPr>
            <a:fld id="{E4199E49-FE07-434E-98D5-C6A806398F08}" type="slidenum">
              <a:rPr lang="en-US" altLang="en-US"/>
              <a:pPr>
                <a:defRPr/>
              </a:pPr>
              <a:t>17</a:t>
            </a:fld>
            <a:endParaRPr lang="en-US" altLang="en-US" dirty="0"/>
          </a:p>
        </p:txBody>
      </p:sp>
      <p:sp>
        <p:nvSpPr>
          <p:cNvPr id="10243" name="Rectangle 2"/>
          <p:cNvSpPr>
            <a:spLocks noGrp="1" noChangeArrowheads="1"/>
          </p:cNvSpPr>
          <p:nvPr>
            <p:ph type="title"/>
          </p:nvPr>
        </p:nvSpPr>
        <p:spPr/>
        <p:txBody>
          <a:bodyPr>
            <a:noAutofit/>
          </a:bodyPr>
          <a:lstStyle/>
          <a:p>
            <a:r>
              <a:rPr lang="sr-Latn-RS" sz="4000" dirty="0" err="1"/>
              <a:t>Decision-making</a:t>
            </a:r>
            <a:r>
              <a:rPr lang="sr-Latn-RS" sz="4000" dirty="0"/>
              <a:t> process </a:t>
            </a:r>
            <a:br>
              <a:rPr lang="sr-Latn-RS" sz="4000" dirty="0"/>
            </a:br>
            <a:r>
              <a:rPr lang="sr-Latn-RS" sz="4000" dirty="0"/>
              <a:t>phases </a:t>
            </a:r>
            <a:r>
              <a:rPr lang="sr-Latn-CS" sz="4000" dirty="0"/>
              <a:t>(3)</a:t>
            </a:r>
            <a:endParaRPr lang="en-GB" sz="4000" b="1" dirty="0"/>
          </a:p>
        </p:txBody>
      </p:sp>
      <p:sp>
        <p:nvSpPr>
          <p:cNvPr id="10244" name="Rectangle 3"/>
          <p:cNvSpPr>
            <a:spLocks noGrp="1" noChangeArrowheads="1"/>
          </p:cNvSpPr>
          <p:nvPr>
            <p:ph type="body" idx="1"/>
          </p:nvPr>
        </p:nvSpPr>
        <p:spPr>
          <a:xfrm>
            <a:off x="457200" y="1600200"/>
            <a:ext cx="8188656" cy="4525963"/>
          </a:xfrm>
        </p:spPr>
        <p:txBody>
          <a:bodyPr>
            <a:normAutofit/>
          </a:bodyPr>
          <a:lstStyle/>
          <a:p>
            <a:pPr eaLnBrk="1" hangingPunct="1"/>
            <a:endParaRPr lang="en-US" sz="1300" dirty="0"/>
          </a:p>
          <a:p>
            <a:pPr eaLnBrk="1" hangingPunct="1"/>
            <a:endParaRPr lang="en-US" sz="1300" dirty="0"/>
          </a:p>
          <a:p>
            <a:pPr eaLnBrk="1" hangingPunct="1"/>
            <a:endParaRPr lang="sr-Latn-CS" sz="1300" dirty="0"/>
          </a:p>
          <a:p>
            <a:pPr lvl="1" eaLnBrk="1" hangingPunct="1"/>
            <a:r>
              <a:rPr lang="sr-Latn-CS" sz="2200" b="1" dirty="0">
                <a:solidFill>
                  <a:srgbClr val="FF0000"/>
                </a:solidFill>
              </a:rPr>
              <a:t>Implementa</a:t>
            </a:r>
            <a:r>
              <a:rPr lang="en-US" sz="2200" b="1" dirty="0">
                <a:solidFill>
                  <a:srgbClr val="FF0000"/>
                </a:solidFill>
              </a:rPr>
              <a:t>tion</a:t>
            </a:r>
            <a:r>
              <a:rPr lang="sr-Latn-CS" sz="2200" dirty="0"/>
              <a:t>: </a:t>
            </a:r>
            <a:r>
              <a:rPr lang="en-US" sz="2200" dirty="0"/>
              <a:t>using the radio frequency or</a:t>
            </a:r>
            <a:r>
              <a:rPr lang="sr-Latn-CS" sz="2200" dirty="0"/>
              <a:t> “data link”, the</a:t>
            </a:r>
            <a:r>
              <a:rPr lang="en-US" sz="2200" dirty="0"/>
              <a:t> ATCo provides </a:t>
            </a:r>
            <a:r>
              <a:rPr lang="sr-Latn-CS" sz="2200" dirty="0"/>
              <a:t>instru</a:t>
            </a:r>
            <a:r>
              <a:rPr lang="en-US" sz="2200" dirty="0"/>
              <a:t>ctions to</a:t>
            </a:r>
            <a:r>
              <a:rPr lang="sr-Latn-CS" sz="2200" dirty="0"/>
              <a:t> pilot</a:t>
            </a:r>
            <a:r>
              <a:rPr lang="en-US" sz="2200" dirty="0"/>
              <a:t>s</a:t>
            </a:r>
            <a:r>
              <a:rPr lang="sr-Latn-CS" sz="2200" dirty="0"/>
              <a:t> </a:t>
            </a:r>
            <a:r>
              <a:rPr lang="en-US" sz="2200" dirty="0"/>
              <a:t>and </a:t>
            </a:r>
            <a:r>
              <a:rPr lang="sr-Latn-CS" sz="2200" dirty="0"/>
              <a:t>transfer</a:t>
            </a:r>
            <a:r>
              <a:rPr lang="en-GB" sz="2200" dirty="0"/>
              <a:t>s</a:t>
            </a:r>
            <a:r>
              <a:rPr lang="sr-Latn-CS" sz="2200" dirty="0"/>
              <a:t> </a:t>
            </a:r>
            <a:r>
              <a:rPr lang="en-US" sz="2200" dirty="0"/>
              <a:t>aircraft to adjacent </a:t>
            </a:r>
            <a:r>
              <a:rPr lang="en-US" sz="2200" dirty="0" err="1"/>
              <a:t>ATCos</a:t>
            </a:r>
            <a:r>
              <a:rPr lang="sr-Latn-CS" sz="2200" dirty="0"/>
              <a:t>;</a:t>
            </a:r>
          </a:p>
          <a:p>
            <a:pPr lvl="1" eaLnBrk="1" hangingPunct="1"/>
            <a:endParaRPr lang="sr-Latn-CS" sz="1000" dirty="0"/>
          </a:p>
          <a:p>
            <a:pPr lvl="1"/>
            <a:r>
              <a:rPr lang="sr-Latn-CS" sz="2200" b="1" dirty="0">
                <a:solidFill>
                  <a:srgbClr val="FF0000"/>
                </a:solidFill>
              </a:rPr>
              <a:t>Monitorin</a:t>
            </a:r>
            <a:r>
              <a:rPr lang="en-US" sz="2200" b="1" dirty="0">
                <a:solidFill>
                  <a:srgbClr val="FF0000"/>
                </a:solidFill>
              </a:rPr>
              <a:t>g</a:t>
            </a:r>
            <a:r>
              <a:rPr lang="sr-Latn-CS" sz="2200" dirty="0"/>
              <a:t>: </a:t>
            </a:r>
            <a:r>
              <a:rPr lang="en-US" sz="2200" dirty="0" err="1"/>
              <a:t>ATCo</a:t>
            </a:r>
            <a:r>
              <a:rPr lang="en-US" sz="2200" dirty="0"/>
              <a:t> monitors the traffic situation and checks</a:t>
            </a:r>
            <a:r>
              <a:rPr lang="sr-Latn-CS" sz="2200" dirty="0"/>
              <a:t> </a:t>
            </a:r>
            <a:r>
              <a:rPr lang="en-US" sz="2200" dirty="0"/>
              <a:t>whether traffic status is in accordance with the plan (checking the compatibility between the plan and reality)</a:t>
            </a:r>
            <a:r>
              <a:rPr lang="sr-Latn-CS" sz="2200" dirty="0"/>
              <a:t>;</a:t>
            </a:r>
          </a:p>
          <a:p>
            <a:pPr lvl="1" eaLnBrk="1" hangingPunct="1"/>
            <a:endParaRPr lang="sr-Latn-CS" sz="1000" dirty="0"/>
          </a:p>
          <a:p>
            <a:pPr lvl="1"/>
            <a:r>
              <a:rPr lang="en-US" sz="2200" b="1" dirty="0">
                <a:solidFill>
                  <a:srgbClr val="FF0000"/>
                </a:solidFill>
              </a:rPr>
              <a:t>Validation</a:t>
            </a:r>
            <a:r>
              <a:rPr lang="sr-Latn-CS" sz="2200" dirty="0"/>
              <a:t>: </a:t>
            </a:r>
            <a:r>
              <a:rPr lang="en-US" sz="2200" dirty="0"/>
              <a:t>determine how effective the decision was</a:t>
            </a:r>
            <a:r>
              <a:rPr lang="sr-Latn-CS" sz="2200" dirty="0"/>
              <a:t>.</a:t>
            </a:r>
          </a:p>
          <a:p>
            <a:pPr lvl="1" eaLnBrk="1" hangingPunct="1"/>
            <a:endParaRPr lang="en-GB" sz="22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AutoShape 2"/>
          <p:cNvSpPr>
            <a:spLocks noChangeArrowheads="1"/>
          </p:cNvSpPr>
          <p:nvPr/>
        </p:nvSpPr>
        <p:spPr bwMode="auto">
          <a:xfrm>
            <a:off x="1979613" y="4078288"/>
            <a:ext cx="1655762" cy="792162"/>
          </a:xfrm>
          <a:prstGeom prst="flowChartTerminator">
            <a:avLst/>
          </a:prstGeom>
          <a:solidFill>
            <a:srgbClr val="FF9900"/>
          </a:solidFill>
          <a:ln w="9525">
            <a:solidFill>
              <a:schemeClr val="tx1"/>
            </a:solidFill>
            <a:miter lim="800000"/>
            <a:headEnd/>
            <a:tailEnd/>
          </a:ln>
        </p:spPr>
        <p:txBody>
          <a:bodyPr wrap="none" anchor="ctr"/>
          <a:lstStyle/>
          <a:p>
            <a:pPr algn="ctr"/>
            <a:r>
              <a:rPr lang="en-US" sz="1800" b="0" dirty="0">
                <a:cs typeface="Arial" charset="0"/>
              </a:rPr>
              <a:t>Monitoring</a:t>
            </a:r>
          </a:p>
        </p:txBody>
      </p:sp>
      <p:sp>
        <p:nvSpPr>
          <p:cNvPr id="11267" name="AutoShape 3"/>
          <p:cNvSpPr>
            <a:spLocks noChangeArrowheads="1"/>
          </p:cNvSpPr>
          <p:nvPr/>
        </p:nvSpPr>
        <p:spPr bwMode="auto">
          <a:xfrm>
            <a:off x="1979613" y="1917700"/>
            <a:ext cx="1655762" cy="792163"/>
          </a:xfrm>
          <a:prstGeom prst="flowChartTerminator">
            <a:avLst/>
          </a:prstGeom>
          <a:solidFill>
            <a:srgbClr val="FF9900"/>
          </a:solidFill>
          <a:ln w="9525">
            <a:solidFill>
              <a:schemeClr val="tx1"/>
            </a:solidFill>
            <a:miter lim="800000"/>
            <a:headEnd/>
            <a:tailEnd/>
          </a:ln>
        </p:spPr>
        <p:txBody>
          <a:bodyPr wrap="none" anchor="ctr"/>
          <a:lstStyle/>
          <a:p>
            <a:pPr algn="ctr"/>
            <a:r>
              <a:rPr lang="en-US" sz="1800" b="0" dirty="0">
                <a:cs typeface="Arial" charset="0"/>
              </a:rPr>
              <a:t>Validation</a:t>
            </a:r>
          </a:p>
        </p:txBody>
      </p:sp>
      <p:sp>
        <p:nvSpPr>
          <p:cNvPr id="11268" name="AutoShape 4"/>
          <p:cNvSpPr>
            <a:spLocks noChangeArrowheads="1"/>
          </p:cNvSpPr>
          <p:nvPr/>
        </p:nvSpPr>
        <p:spPr bwMode="auto">
          <a:xfrm>
            <a:off x="5146675" y="1917700"/>
            <a:ext cx="1655763" cy="792163"/>
          </a:xfrm>
          <a:prstGeom prst="flowChartTerminator">
            <a:avLst/>
          </a:prstGeom>
          <a:solidFill>
            <a:srgbClr val="FF9900"/>
          </a:solidFill>
          <a:ln w="9525">
            <a:solidFill>
              <a:schemeClr val="tx1"/>
            </a:solidFill>
            <a:miter lim="800000"/>
            <a:headEnd/>
            <a:tailEnd/>
          </a:ln>
        </p:spPr>
        <p:txBody>
          <a:bodyPr wrap="none" anchor="ctr"/>
          <a:lstStyle/>
          <a:p>
            <a:pPr algn="ctr"/>
            <a:r>
              <a:rPr lang="en-US" sz="1800" b="0" dirty="0">
                <a:cs typeface="Arial" charset="0"/>
              </a:rPr>
              <a:t>Planning</a:t>
            </a:r>
          </a:p>
        </p:txBody>
      </p:sp>
      <p:sp>
        <p:nvSpPr>
          <p:cNvPr id="11269" name="AutoShape 5"/>
          <p:cNvSpPr>
            <a:spLocks noChangeArrowheads="1"/>
          </p:cNvSpPr>
          <p:nvPr/>
        </p:nvSpPr>
        <p:spPr bwMode="auto">
          <a:xfrm>
            <a:off x="5146675" y="4078288"/>
            <a:ext cx="1655763" cy="792162"/>
          </a:xfrm>
          <a:prstGeom prst="flowChartTerminator">
            <a:avLst/>
          </a:prstGeom>
          <a:solidFill>
            <a:srgbClr val="99CC00"/>
          </a:solidFill>
          <a:ln w="9525">
            <a:solidFill>
              <a:schemeClr val="tx1"/>
            </a:solidFill>
            <a:miter lim="800000"/>
            <a:headEnd/>
            <a:tailEnd/>
          </a:ln>
        </p:spPr>
        <p:txBody>
          <a:bodyPr wrap="none" anchor="ctr"/>
          <a:lstStyle/>
          <a:p>
            <a:pPr algn="ctr"/>
            <a:r>
              <a:rPr lang="en-US" sz="1800" b="0" dirty="0">
                <a:cs typeface="Arial" charset="0"/>
              </a:rPr>
              <a:t>Implementation</a:t>
            </a:r>
          </a:p>
        </p:txBody>
      </p:sp>
      <p:sp>
        <p:nvSpPr>
          <p:cNvPr id="11270" name="Line 6"/>
          <p:cNvSpPr>
            <a:spLocks noChangeShapeType="1"/>
          </p:cNvSpPr>
          <p:nvPr/>
        </p:nvSpPr>
        <p:spPr bwMode="auto">
          <a:xfrm>
            <a:off x="3635375" y="2320925"/>
            <a:ext cx="1511300" cy="0"/>
          </a:xfrm>
          <a:prstGeom prst="line">
            <a:avLst/>
          </a:prstGeom>
          <a:noFill/>
          <a:ln w="38100">
            <a:solidFill>
              <a:schemeClr val="tx1"/>
            </a:solidFill>
            <a:round/>
            <a:headEnd/>
            <a:tailEnd type="triangle" w="med" len="med"/>
          </a:ln>
        </p:spPr>
        <p:txBody>
          <a:bodyPr/>
          <a:lstStyle/>
          <a:p>
            <a:endParaRPr lang="en-US"/>
          </a:p>
        </p:txBody>
      </p:sp>
      <p:sp>
        <p:nvSpPr>
          <p:cNvPr id="11271" name="Line 7"/>
          <p:cNvSpPr>
            <a:spLocks noChangeShapeType="1"/>
          </p:cNvSpPr>
          <p:nvPr/>
        </p:nvSpPr>
        <p:spPr bwMode="auto">
          <a:xfrm>
            <a:off x="3635375" y="4510088"/>
            <a:ext cx="1511300" cy="0"/>
          </a:xfrm>
          <a:prstGeom prst="line">
            <a:avLst/>
          </a:prstGeom>
          <a:noFill/>
          <a:ln w="38100">
            <a:solidFill>
              <a:schemeClr val="tx1"/>
            </a:solidFill>
            <a:round/>
            <a:headEnd type="triangle" w="med" len="med"/>
            <a:tailEnd/>
          </a:ln>
        </p:spPr>
        <p:txBody>
          <a:bodyPr/>
          <a:lstStyle/>
          <a:p>
            <a:endParaRPr lang="en-US"/>
          </a:p>
        </p:txBody>
      </p:sp>
      <p:sp>
        <p:nvSpPr>
          <p:cNvPr id="11272" name="Line 8"/>
          <p:cNvSpPr>
            <a:spLocks noChangeShapeType="1"/>
          </p:cNvSpPr>
          <p:nvPr/>
        </p:nvSpPr>
        <p:spPr bwMode="auto">
          <a:xfrm>
            <a:off x="5938838" y="2709863"/>
            <a:ext cx="0" cy="1368425"/>
          </a:xfrm>
          <a:prstGeom prst="line">
            <a:avLst/>
          </a:prstGeom>
          <a:noFill/>
          <a:ln w="38100">
            <a:solidFill>
              <a:schemeClr val="tx1"/>
            </a:solidFill>
            <a:round/>
            <a:headEnd/>
            <a:tailEnd type="triangle" w="med" len="med"/>
          </a:ln>
        </p:spPr>
        <p:txBody>
          <a:bodyPr/>
          <a:lstStyle/>
          <a:p>
            <a:endParaRPr lang="en-US"/>
          </a:p>
        </p:txBody>
      </p:sp>
      <p:sp>
        <p:nvSpPr>
          <p:cNvPr id="11273" name="Line 9"/>
          <p:cNvSpPr>
            <a:spLocks noChangeShapeType="1"/>
          </p:cNvSpPr>
          <p:nvPr/>
        </p:nvSpPr>
        <p:spPr bwMode="auto">
          <a:xfrm>
            <a:off x="2771775" y="2709863"/>
            <a:ext cx="0" cy="1368425"/>
          </a:xfrm>
          <a:prstGeom prst="line">
            <a:avLst/>
          </a:prstGeom>
          <a:noFill/>
          <a:ln w="38100">
            <a:solidFill>
              <a:schemeClr val="tx1"/>
            </a:solidFill>
            <a:round/>
            <a:headEnd type="triangle" w="med" len="med"/>
            <a:tailEnd/>
          </a:ln>
        </p:spPr>
        <p:txBody>
          <a:bodyPr/>
          <a:lstStyle/>
          <a:p>
            <a:endParaRPr lang="en-US"/>
          </a:p>
        </p:txBody>
      </p:sp>
      <p:sp>
        <p:nvSpPr>
          <p:cNvPr id="11274" name="Freeform 10"/>
          <p:cNvSpPr>
            <a:spLocks/>
          </p:cNvSpPr>
          <p:nvPr/>
        </p:nvSpPr>
        <p:spPr bwMode="auto">
          <a:xfrm>
            <a:off x="3506788" y="2638425"/>
            <a:ext cx="1749425" cy="1501775"/>
          </a:xfrm>
          <a:custGeom>
            <a:avLst/>
            <a:gdLst>
              <a:gd name="T0" fmla="*/ 1102 w 1102"/>
              <a:gd name="T1" fmla="*/ 0 h 946"/>
              <a:gd name="T2" fmla="*/ 0 w 1102"/>
              <a:gd name="T3" fmla="*/ 946 h 946"/>
              <a:gd name="T4" fmla="*/ 0 60000 65536"/>
              <a:gd name="T5" fmla="*/ 0 60000 65536"/>
              <a:gd name="T6" fmla="*/ 0 w 1102"/>
              <a:gd name="T7" fmla="*/ 0 h 946"/>
              <a:gd name="T8" fmla="*/ 1102 w 1102"/>
              <a:gd name="T9" fmla="*/ 946 h 946"/>
            </a:gdLst>
            <a:ahLst/>
            <a:cxnLst>
              <a:cxn ang="T4">
                <a:pos x="T0" y="T1"/>
              </a:cxn>
              <a:cxn ang="T5">
                <a:pos x="T2" y="T3"/>
              </a:cxn>
            </a:cxnLst>
            <a:rect l="T6" t="T7" r="T8" b="T9"/>
            <a:pathLst>
              <a:path w="1102" h="946">
                <a:moveTo>
                  <a:pt x="1102" y="0"/>
                </a:moveTo>
                <a:lnTo>
                  <a:pt x="0" y="946"/>
                </a:lnTo>
              </a:path>
            </a:pathLst>
          </a:custGeom>
          <a:noFill/>
          <a:ln w="38100">
            <a:solidFill>
              <a:schemeClr val="tx1"/>
            </a:solidFill>
            <a:round/>
            <a:headEnd/>
            <a:tailEnd type="triangle" w="med" len="med"/>
          </a:ln>
        </p:spPr>
        <p:txBody>
          <a:bodyPr/>
          <a:lstStyle/>
          <a:p>
            <a:endParaRPr lang="sr-Latn-CS"/>
          </a:p>
        </p:txBody>
      </p:sp>
      <p:sp>
        <p:nvSpPr>
          <p:cNvPr id="11275" name="Text Box 11"/>
          <p:cNvSpPr txBox="1">
            <a:spLocks noChangeArrowheads="1"/>
          </p:cNvSpPr>
          <p:nvPr/>
        </p:nvSpPr>
        <p:spPr bwMode="auto">
          <a:xfrm>
            <a:off x="6011863" y="3206750"/>
            <a:ext cx="878767" cy="369332"/>
          </a:xfrm>
          <a:prstGeom prst="rect">
            <a:avLst/>
          </a:prstGeom>
          <a:noFill/>
          <a:ln w="9525">
            <a:noFill/>
            <a:miter lim="800000"/>
            <a:headEnd/>
            <a:tailEnd/>
          </a:ln>
        </p:spPr>
        <p:txBody>
          <a:bodyPr wrap="none">
            <a:spAutoFit/>
          </a:bodyPr>
          <a:lstStyle/>
          <a:p>
            <a:r>
              <a:rPr lang="en-US" sz="1800" b="0" dirty="0">
                <a:cs typeface="Arial" charset="0"/>
              </a:rPr>
              <a:t>Actions</a:t>
            </a:r>
          </a:p>
        </p:txBody>
      </p:sp>
      <p:sp>
        <p:nvSpPr>
          <p:cNvPr id="11276" name="Text Box 12"/>
          <p:cNvSpPr txBox="1">
            <a:spLocks noChangeArrowheads="1"/>
          </p:cNvSpPr>
          <p:nvPr/>
        </p:nvSpPr>
        <p:spPr bwMode="auto">
          <a:xfrm>
            <a:off x="3894401" y="4581525"/>
            <a:ext cx="1063112" cy="923330"/>
          </a:xfrm>
          <a:prstGeom prst="rect">
            <a:avLst/>
          </a:prstGeom>
          <a:noFill/>
          <a:ln w="9525">
            <a:noFill/>
            <a:miter lim="800000"/>
            <a:headEnd/>
            <a:tailEnd/>
          </a:ln>
        </p:spPr>
        <p:txBody>
          <a:bodyPr wrap="none">
            <a:spAutoFit/>
          </a:bodyPr>
          <a:lstStyle/>
          <a:p>
            <a:pPr algn="ctr"/>
            <a:r>
              <a:rPr lang="en-US" sz="1800" b="0" dirty="0">
                <a:cs typeface="Arial" charset="0"/>
              </a:rPr>
              <a:t>Result of </a:t>
            </a:r>
          </a:p>
          <a:p>
            <a:pPr algn="ctr"/>
            <a:r>
              <a:rPr lang="en-US" sz="1800" b="0" dirty="0">
                <a:cs typeface="Arial" charset="0"/>
              </a:rPr>
              <a:t>action on</a:t>
            </a:r>
          </a:p>
          <a:p>
            <a:pPr algn="ctr"/>
            <a:r>
              <a:rPr lang="en-US" sz="1800" b="0" dirty="0">
                <a:cs typeface="Arial" charset="0"/>
              </a:rPr>
              <a:t> a system</a:t>
            </a:r>
          </a:p>
        </p:txBody>
      </p:sp>
      <p:sp>
        <p:nvSpPr>
          <p:cNvPr id="11277" name="Text Box 13"/>
          <p:cNvSpPr txBox="1">
            <a:spLocks noChangeArrowheads="1"/>
          </p:cNvSpPr>
          <p:nvPr/>
        </p:nvSpPr>
        <p:spPr bwMode="auto">
          <a:xfrm>
            <a:off x="1300168" y="3076575"/>
            <a:ext cx="1417632" cy="369332"/>
          </a:xfrm>
          <a:prstGeom prst="rect">
            <a:avLst/>
          </a:prstGeom>
          <a:noFill/>
          <a:ln w="9525">
            <a:noFill/>
            <a:miter lim="800000"/>
            <a:headEnd/>
            <a:tailEnd/>
          </a:ln>
        </p:spPr>
        <p:txBody>
          <a:bodyPr wrap="none">
            <a:spAutoFit/>
          </a:bodyPr>
          <a:lstStyle/>
          <a:p>
            <a:pPr algn="r"/>
            <a:r>
              <a:rPr lang="en-US" sz="1800" b="0" dirty="0">
                <a:cs typeface="Arial" charset="0"/>
              </a:rPr>
              <a:t>Observations</a:t>
            </a:r>
          </a:p>
        </p:txBody>
      </p:sp>
      <p:sp>
        <p:nvSpPr>
          <p:cNvPr id="11278" name="Text Box 14"/>
          <p:cNvSpPr txBox="1">
            <a:spLocks noChangeArrowheads="1"/>
          </p:cNvSpPr>
          <p:nvPr/>
        </p:nvSpPr>
        <p:spPr bwMode="auto">
          <a:xfrm>
            <a:off x="3230681" y="1341438"/>
            <a:ext cx="2247668" cy="923330"/>
          </a:xfrm>
          <a:prstGeom prst="rect">
            <a:avLst/>
          </a:prstGeom>
          <a:noFill/>
          <a:ln w="9525">
            <a:noFill/>
            <a:miter lim="800000"/>
            <a:headEnd/>
            <a:tailEnd/>
          </a:ln>
        </p:spPr>
        <p:txBody>
          <a:bodyPr wrap="none">
            <a:spAutoFit/>
          </a:bodyPr>
          <a:lstStyle/>
          <a:p>
            <a:pPr algn="ctr"/>
            <a:r>
              <a:rPr lang="sr-Latn-CS" dirty="0">
                <a:cs typeface="Arial" charset="0"/>
              </a:rPr>
              <a:t>Compatibility</a:t>
            </a:r>
          </a:p>
          <a:p>
            <a:pPr algn="ctr"/>
            <a:r>
              <a:rPr lang="en-US" dirty="0">
                <a:cs typeface="Arial" charset="0"/>
              </a:rPr>
              <a:t>between the </a:t>
            </a:r>
            <a:r>
              <a:rPr lang="sr-Latn-CS" dirty="0">
                <a:cs typeface="Arial" charset="0"/>
              </a:rPr>
              <a:t>plan and</a:t>
            </a:r>
          </a:p>
          <a:p>
            <a:pPr algn="ctr"/>
            <a:r>
              <a:rPr lang="sr-Latn-CS" dirty="0">
                <a:cs typeface="Arial" charset="0"/>
              </a:rPr>
              <a:t>realisation</a:t>
            </a:r>
            <a:endParaRPr lang="en-US" sz="1800" b="0" dirty="0">
              <a:cs typeface="Arial" charset="0"/>
            </a:endParaRPr>
          </a:p>
        </p:txBody>
      </p:sp>
      <p:sp>
        <p:nvSpPr>
          <p:cNvPr id="11279" name="Rectangle 15"/>
          <p:cNvSpPr>
            <a:spLocks noChangeArrowheads="1"/>
          </p:cNvSpPr>
          <p:nvPr/>
        </p:nvSpPr>
        <p:spPr bwMode="auto">
          <a:xfrm>
            <a:off x="395288" y="5876925"/>
            <a:ext cx="863600" cy="215900"/>
          </a:xfrm>
          <a:prstGeom prst="rect">
            <a:avLst/>
          </a:prstGeom>
          <a:solidFill>
            <a:srgbClr val="FF9900"/>
          </a:solidFill>
          <a:ln w="9525">
            <a:solidFill>
              <a:schemeClr val="tx1"/>
            </a:solidFill>
            <a:miter lim="800000"/>
            <a:headEnd/>
            <a:tailEnd/>
          </a:ln>
        </p:spPr>
        <p:txBody>
          <a:bodyPr wrap="none" anchor="ctr"/>
          <a:lstStyle/>
          <a:p>
            <a:endParaRPr lang="sr-Latn-CS"/>
          </a:p>
        </p:txBody>
      </p:sp>
      <p:sp>
        <p:nvSpPr>
          <p:cNvPr id="11280" name="Rectangle 16"/>
          <p:cNvSpPr>
            <a:spLocks noChangeArrowheads="1"/>
          </p:cNvSpPr>
          <p:nvPr/>
        </p:nvSpPr>
        <p:spPr bwMode="auto">
          <a:xfrm>
            <a:off x="395288" y="6237288"/>
            <a:ext cx="863600" cy="215900"/>
          </a:xfrm>
          <a:prstGeom prst="rect">
            <a:avLst/>
          </a:prstGeom>
          <a:solidFill>
            <a:srgbClr val="99CC00"/>
          </a:solidFill>
          <a:ln w="9525">
            <a:solidFill>
              <a:schemeClr val="tx1"/>
            </a:solidFill>
            <a:miter lim="800000"/>
            <a:headEnd/>
            <a:tailEnd/>
          </a:ln>
        </p:spPr>
        <p:txBody>
          <a:bodyPr wrap="none" anchor="ctr"/>
          <a:lstStyle/>
          <a:p>
            <a:endParaRPr lang="sr-Latn-CS"/>
          </a:p>
        </p:txBody>
      </p:sp>
      <p:sp>
        <p:nvSpPr>
          <p:cNvPr id="11281" name="Text Box 17"/>
          <p:cNvSpPr txBox="1">
            <a:spLocks noChangeArrowheads="1"/>
          </p:cNvSpPr>
          <p:nvPr/>
        </p:nvSpPr>
        <p:spPr bwMode="auto">
          <a:xfrm>
            <a:off x="1331913" y="5805488"/>
            <a:ext cx="2592387" cy="366712"/>
          </a:xfrm>
          <a:prstGeom prst="rect">
            <a:avLst/>
          </a:prstGeom>
          <a:noFill/>
          <a:ln w="9525">
            <a:noFill/>
            <a:miter lim="800000"/>
            <a:headEnd/>
            <a:tailEnd/>
          </a:ln>
        </p:spPr>
        <p:txBody>
          <a:bodyPr>
            <a:spAutoFit/>
          </a:bodyPr>
          <a:lstStyle/>
          <a:p>
            <a:pPr>
              <a:spcBef>
                <a:spcPct val="50000"/>
              </a:spcBef>
            </a:pPr>
            <a:r>
              <a:rPr lang="en-US" sz="1800" b="0" dirty="0">
                <a:cs typeface="Arial" charset="0"/>
              </a:rPr>
              <a:t>Mental activities</a:t>
            </a:r>
          </a:p>
        </p:txBody>
      </p:sp>
      <p:sp>
        <p:nvSpPr>
          <p:cNvPr id="11282" name="Text Box 18"/>
          <p:cNvSpPr txBox="1">
            <a:spLocks noChangeArrowheads="1"/>
          </p:cNvSpPr>
          <p:nvPr/>
        </p:nvSpPr>
        <p:spPr bwMode="auto">
          <a:xfrm>
            <a:off x="1331913" y="6157913"/>
            <a:ext cx="2592387" cy="366712"/>
          </a:xfrm>
          <a:prstGeom prst="rect">
            <a:avLst/>
          </a:prstGeom>
          <a:noFill/>
          <a:ln w="9525">
            <a:noFill/>
            <a:miter lim="800000"/>
            <a:headEnd/>
            <a:tailEnd/>
          </a:ln>
        </p:spPr>
        <p:txBody>
          <a:bodyPr>
            <a:spAutoFit/>
          </a:bodyPr>
          <a:lstStyle/>
          <a:p>
            <a:pPr>
              <a:spcBef>
                <a:spcPct val="50000"/>
              </a:spcBef>
            </a:pPr>
            <a:r>
              <a:rPr lang="en-US" sz="1800" b="0" dirty="0">
                <a:cs typeface="Arial" charset="0"/>
              </a:rPr>
              <a:t>Physical activity</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9" name="Rectangle 2"/>
          <p:cNvSpPr>
            <a:spLocks noGrp="1" noChangeArrowheads="1"/>
          </p:cNvSpPr>
          <p:nvPr>
            <p:ph type="ctrTitle"/>
          </p:nvPr>
        </p:nvSpPr>
        <p:spPr>
          <a:xfrm>
            <a:off x="1080489" y="2713038"/>
            <a:ext cx="6811486" cy="1143000"/>
          </a:xfrm>
        </p:spPr>
        <p:txBody>
          <a:bodyPr>
            <a:noAutofit/>
          </a:bodyPr>
          <a:lstStyle/>
          <a:p>
            <a:pPr eaLnBrk="1" hangingPunct="1"/>
            <a:r>
              <a:rPr lang="en-GB" sz="4400" b="1" dirty="0"/>
              <a:t>Data necessary for </a:t>
            </a:r>
            <a:r>
              <a:rPr lang="en-GB" sz="4400" b="1" dirty="0" err="1"/>
              <a:t>ATCo</a:t>
            </a:r>
            <a:r>
              <a:rPr lang="en-GB" sz="4400" b="1" dirty="0"/>
              <a:t> work – flight plan, </a:t>
            </a:r>
            <a:r>
              <a:rPr lang="en-GB" sz="4400" b="1" dirty="0" err="1"/>
              <a:t>meteo</a:t>
            </a:r>
            <a:r>
              <a:rPr lang="en-GB" sz="4400" b="1" dirty="0"/>
              <a:t> data, messages</a:t>
            </a:r>
          </a:p>
        </p:txBody>
      </p:sp>
      <p:sp>
        <p:nvSpPr>
          <p:cNvPr id="5" name="Slide Number Placeholder 4"/>
          <p:cNvSpPr txBox="1">
            <a:spLocks/>
          </p:cNvSpPr>
          <p:nvPr/>
        </p:nvSpPr>
        <p:spPr>
          <a:xfrm>
            <a:off x="6512256" y="6556407"/>
            <a:ext cx="2133600" cy="252000"/>
          </a:xfrm>
          <a:prstGeom prst="rect">
            <a:avLst/>
          </a:prstGeom>
        </p:spPr>
        <p:txBody>
          <a:bodyPr vert="horz" lIns="91440" tIns="45720" rIns="91440" bIns="45720" rtlCol="0" anchor="ctr"/>
          <a:lstStyle/>
          <a:p>
            <a:pPr marL="0" marR="0" lvl="0" indent="0" algn="r" defTabSz="457200" rtl="0" eaLnBrk="1" fontAlgn="auto" latinLnBrk="0" hangingPunct="1">
              <a:lnSpc>
                <a:spcPct val="100000"/>
              </a:lnSpc>
              <a:spcBef>
                <a:spcPts val="0"/>
              </a:spcBef>
              <a:spcAft>
                <a:spcPts val="0"/>
              </a:spcAft>
              <a:buClrTx/>
              <a:buSzTx/>
              <a:buFontTx/>
              <a:buNone/>
              <a:tabLst/>
              <a:defRPr/>
            </a:pPr>
            <a:fld id="{26C1060F-8FEA-4B47-8EEE-5A6CDD216421}" type="slidenum">
              <a:rPr kumimoji="0" lang="en-US" altLang="en-US" sz="1000" b="0" i="0" u="none" strike="noStrike" kern="1200" cap="none" spc="0" normalizeH="0" baseline="0" noProof="0" smtClean="0">
                <a:ln>
                  <a:noFill/>
                </a:ln>
                <a:solidFill>
                  <a:schemeClr val="accent1">
                    <a:lumMod val="75000"/>
                  </a:schemeClr>
                </a:solidFill>
                <a:effectLst/>
                <a:uLnTx/>
                <a:uFillTx/>
                <a:latin typeface="+mn-l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0" lang="en-US" altLang="en-US" sz="1000" b="0" i="0" u="none" strike="noStrike" kern="1200" cap="none" spc="0" normalizeH="0" baseline="0" noProof="0" dirty="0">
              <a:ln>
                <a:noFill/>
              </a:ln>
              <a:solidFill>
                <a:schemeClr val="accent1">
                  <a:lumMod val="75000"/>
                </a:schemeClr>
              </a:solidFill>
              <a:effectLst/>
              <a:uLnTx/>
              <a:uFillTx/>
              <a:latin typeface="+mn-lt"/>
              <a:ea typeface="+mn-ea"/>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2"/>
          <p:cNvSpPr>
            <a:spLocks noGrp="1" noChangeArrowheads="1"/>
          </p:cNvSpPr>
          <p:nvPr>
            <p:ph type="ctrTitle"/>
          </p:nvPr>
        </p:nvSpPr>
        <p:spPr>
          <a:xfrm>
            <a:off x="1000125" y="1747838"/>
            <a:ext cx="7623175" cy="1752600"/>
          </a:xfrm>
        </p:spPr>
        <p:txBody>
          <a:bodyPr>
            <a:normAutofit fontScale="90000"/>
          </a:bodyPr>
          <a:lstStyle/>
          <a:p>
            <a:pPr eaLnBrk="1" hangingPunct="1"/>
            <a:r>
              <a:rPr lang="sr-Latn-RS" sz="4900" b="1" dirty="0"/>
              <a:t>Air Traffic Service </a:t>
            </a:r>
            <a:br>
              <a:rPr lang="sr-Latn-RS" sz="4900" b="1" dirty="0"/>
            </a:br>
            <a:r>
              <a:rPr lang="sr-Latn-RS" sz="4900" b="1" dirty="0"/>
              <a:t>ATS</a:t>
            </a:r>
            <a:br>
              <a:rPr lang="en-US" b="1" dirty="0"/>
            </a:br>
            <a:br>
              <a:rPr lang="en-GB" b="1" dirty="0"/>
            </a:br>
            <a:endParaRPr lang="en-GB" b="1" dirty="0"/>
          </a:p>
        </p:txBody>
      </p:sp>
      <p:sp>
        <p:nvSpPr>
          <p:cNvPr id="7" name="Slide Number Placeholder 4"/>
          <p:cNvSpPr txBox="1">
            <a:spLocks/>
          </p:cNvSpPr>
          <p:nvPr/>
        </p:nvSpPr>
        <p:spPr>
          <a:xfrm>
            <a:off x="6512256" y="6556407"/>
            <a:ext cx="2133600" cy="252000"/>
          </a:xfrm>
          <a:prstGeom prst="rect">
            <a:avLst/>
          </a:prstGeom>
        </p:spPr>
        <p:txBody>
          <a:bodyPr vert="horz" lIns="91440" tIns="45720" rIns="91440" bIns="45720" rtlCol="0" anchor="ctr"/>
          <a:lstStyle/>
          <a:p>
            <a:pPr marL="0" marR="0" lvl="0" indent="0" algn="r" defTabSz="457200" rtl="0" eaLnBrk="1" fontAlgn="auto" latinLnBrk="0" hangingPunct="1">
              <a:lnSpc>
                <a:spcPct val="100000"/>
              </a:lnSpc>
              <a:spcBef>
                <a:spcPts val="0"/>
              </a:spcBef>
              <a:spcAft>
                <a:spcPts val="0"/>
              </a:spcAft>
              <a:buClrTx/>
              <a:buSzTx/>
              <a:buFontTx/>
              <a:buNone/>
              <a:tabLst/>
              <a:defRPr/>
            </a:pPr>
            <a:fld id="{26C1060F-8FEA-4B47-8EEE-5A6CDD216421}" type="slidenum">
              <a:rPr kumimoji="0" lang="en-US" altLang="en-US" sz="1000" b="0" i="0" u="none" strike="noStrike" kern="1200" cap="none" spc="0" normalizeH="0" baseline="0" noProof="0" smtClean="0">
                <a:ln>
                  <a:noFill/>
                </a:ln>
                <a:solidFill>
                  <a:schemeClr val="accent1">
                    <a:lumMod val="75000"/>
                  </a:schemeClr>
                </a:solidFill>
                <a:effectLst/>
                <a:uLnTx/>
                <a:uFillTx/>
                <a:latin typeface="+mn-l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altLang="en-US" sz="1000" b="0" i="0" u="none" strike="noStrike" kern="1200" cap="none" spc="0" normalizeH="0" baseline="0" noProof="0" dirty="0">
              <a:ln>
                <a:noFill/>
              </a:ln>
              <a:solidFill>
                <a:schemeClr val="accent1">
                  <a:lumMod val="75000"/>
                </a:schemeClr>
              </a:solidFill>
              <a:effectLst/>
              <a:uLnTx/>
              <a:uFillTx/>
              <a:latin typeface="+mn-lt"/>
              <a:ea typeface="+mn-ea"/>
              <a:cs typeface="+mn-cs"/>
            </a:endParaRPr>
          </a:p>
        </p:txBody>
      </p:sp>
      <p:sp>
        <p:nvSpPr>
          <p:cNvPr id="6" name="Rounded Rectangle 7"/>
          <p:cNvSpPr>
            <a:spLocks/>
          </p:cNvSpPr>
          <p:nvPr/>
        </p:nvSpPr>
        <p:spPr bwMode="auto">
          <a:xfrm>
            <a:off x="2571750" y="4819650"/>
            <a:ext cx="1000125" cy="252413"/>
          </a:xfrm>
          <a:prstGeom prst="roundRect">
            <a:avLst>
              <a:gd name="adj" fmla="val 16667"/>
            </a:avLst>
          </a:prstGeom>
          <a:solidFill>
            <a:schemeClr val="accent1">
              <a:alpha val="50195"/>
            </a:schemeClr>
          </a:solidFill>
          <a:ln w="9525" algn="ctr">
            <a:noFill/>
            <a:round/>
            <a:headEnd/>
            <a:tailEnd/>
          </a:ln>
        </p:spPr>
        <p:txBody>
          <a:bodyPr wrap="none">
            <a:spAutoFit/>
          </a:bodyPr>
          <a:lstStyle/>
          <a:p>
            <a:endParaRPr lang="en-US"/>
          </a:p>
        </p:txBody>
      </p:sp>
      <p:pic>
        <p:nvPicPr>
          <p:cNvPr id="8" name="Picture 7"/>
          <p:cNvPicPr/>
          <p:nvPr/>
        </p:nvPicPr>
        <p:blipFill>
          <a:blip r:embed="rId2" cstate="screen">
            <a:extLst>
              <a:ext uri="{28A0092B-C50C-407E-A947-70E740481C1C}">
                <a14:useLocalDpi xmlns:a14="http://schemas.microsoft.com/office/drawing/2010/main"/>
              </a:ext>
            </a:extLst>
          </a:blip>
          <a:srcRect/>
          <a:stretch>
            <a:fillRect/>
          </a:stretch>
        </p:blipFill>
        <p:spPr bwMode="auto">
          <a:xfrm>
            <a:off x="1185589" y="3630099"/>
            <a:ext cx="3817333" cy="1958701"/>
          </a:xfrm>
          <a:prstGeom prst="rect">
            <a:avLst/>
          </a:prstGeom>
          <a:noFill/>
          <a:ln w="9525">
            <a:noFill/>
            <a:miter lim="800000"/>
            <a:headEnd/>
            <a:tailEnd/>
          </a:ln>
        </p:spPr>
      </p:pic>
      <p:sp>
        <p:nvSpPr>
          <p:cNvPr id="9" name="Rounded Rectangle 8"/>
          <p:cNvSpPr/>
          <p:nvPr/>
        </p:nvSpPr>
        <p:spPr>
          <a:xfrm>
            <a:off x="3361229" y="4651652"/>
            <a:ext cx="1620673" cy="357351"/>
          </a:xfrm>
          <a:prstGeom prst="roundRect">
            <a:avLst/>
          </a:prstGeom>
          <a:solidFill>
            <a:srgbClr val="FFFF00">
              <a:alpha val="20000"/>
            </a:srgbClr>
          </a:solidFill>
          <a:ln w="317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3" name="Rectangle 2"/>
          <p:cNvSpPr>
            <a:spLocks noChangeArrowheads="1"/>
          </p:cNvSpPr>
          <p:nvPr/>
        </p:nvSpPr>
        <p:spPr bwMode="auto">
          <a:xfrm>
            <a:off x="533400" y="1371600"/>
            <a:ext cx="8142288" cy="4505325"/>
          </a:xfrm>
          <a:prstGeom prst="rect">
            <a:avLst/>
          </a:prstGeom>
          <a:noFill/>
          <a:ln w="9525">
            <a:noFill/>
            <a:miter lim="800000"/>
            <a:headEnd/>
            <a:tailEnd/>
          </a:ln>
        </p:spPr>
        <p:txBody>
          <a:bodyPr/>
          <a:lstStyle/>
          <a:p>
            <a:pPr marL="342900" indent="-342900">
              <a:spcBef>
                <a:spcPct val="20000"/>
              </a:spcBef>
              <a:buClr>
                <a:schemeClr val="accent1"/>
              </a:buClr>
              <a:buSzPct val="65000"/>
              <a:buFont typeface="Wingdings" pitchFamily="2" charset="2"/>
              <a:buChar char="n"/>
            </a:pPr>
            <a:endParaRPr lang="sr-Latn-RS" sz="2400" dirty="0"/>
          </a:p>
          <a:p>
            <a:pPr marL="342900" indent="-342900">
              <a:spcBef>
                <a:spcPct val="20000"/>
              </a:spcBef>
              <a:buClr>
                <a:schemeClr val="accent1"/>
              </a:buClr>
              <a:buSzPct val="65000"/>
              <a:buFont typeface="Wingdings" pitchFamily="2" charset="2"/>
              <a:buChar char="n"/>
            </a:pPr>
            <a:r>
              <a:rPr lang="en-US" sz="2400" dirty="0"/>
              <a:t>Data about aircraft (flight) intentions (flight plan);</a:t>
            </a:r>
          </a:p>
          <a:p>
            <a:pPr marL="342900" indent="-342900">
              <a:spcBef>
                <a:spcPct val="20000"/>
              </a:spcBef>
              <a:buClr>
                <a:schemeClr val="accent1"/>
              </a:buClr>
              <a:buSzPct val="65000"/>
              <a:buFont typeface="Wingdings" pitchFamily="2" charset="2"/>
              <a:buChar char="n"/>
            </a:pPr>
            <a:endParaRPr lang="en-US" sz="2000" dirty="0"/>
          </a:p>
          <a:p>
            <a:pPr marL="342900" indent="-342900">
              <a:spcBef>
                <a:spcPct val="20000"/>
              </a:spcBef>
              <a:buClr>
                <a:schemeClr val="accent1"/>
              </a:buClr>
              <a:buSzPct val="65000"/>
              <a:buFont typeface="Wingdings" pitchFamily="2" charset="2"/>
              <a:buChar char="n"/>
            </a:pPr>
            <a:r>
              <a:rPr lang="en-US" sz="2400" dirty="0"/>
              <a:t>Data about origin and destination airports;</a:t>
            </a:r>
          </a:p>
          <a:p>
            <a:pPr marL="342900" indent="-342900">
              <a:spcBef>
                <a:spcPct val="20000"/>
              </a:spcBef>
              <a:buClr>
                <a:schemeClr val="accent1"/>
              </a:buClr>
              <a:buSzPct val="65000"/>
              <a:buFont typeface="Wingdings" pitchFamily="2" charset="2"/>
              <a:buChar char="n"/>
            </a:pPr>
            <a:endParaRPr lang="en-US" sz="2000" dirty="0"/>
          </a:p>
          <a:p>
            <a:pPr marL="342900" indent="-342900">
              <a:spcBef>
                <a:spcPct val="20000"/>
              </a:spcBef>
              <a:buClr>
                <a:schemeClr val="accent1"/>
              </a:buClr>
              <a:buSzPct val="65000"/>
              <a:buFont typeface="Wingdings" pitchFamily="2" charset="2"/>
              <a:buChar char="n"/>
            </a:pPr>
            <a:r>
              <a:rPr lang="en-US" sz="2400" dirty="0"/>
              <a:t>Data about meteorological situations;</a:t>
            </a:r>
          </a:p>
          <a:p>
            <a:pPr marL="342900" indent="-342900">
              <a:spcBef>
                <a:spcPct val="20000"/>
              </a:spcBef>
              <a:buClr>
                <a:schemeClr val="accent1"/>
              </a:buClr>
              <a:buSzPct val="65000"/>
              <a:buFont typeface="Wingdings" pitchFamily="2" charset="2"/>
              <a:buChar char="n"/>
            </a:pPr>
            <a:endParaRPr lang="en-US" sz="2000" dirty="0"/>
          </a:p>
          <a:p>
            <a:pPr marL="342900" indent="-342900">
              <a:spcBef>
                <a:spcPct val="20000"/>
              </a:spcBef>
              <a:buClr>
                <a:schemeClr val="accent1"/>
              </a:buClr>
              <a:buSzPct val="65000"/>
              <a:buFont typeface="Wingdings" pitchFamily="2" charset="2"/>
              <a:buChar char="n"/>
            </a:pPr>
            <a:r>
              <a:rPr lang="en-US" sz="2400" dirty="0"/>
              <a:t>Data about airspace;</a:t>
            </a:r>
          </a:p>
          <a:p>
            <a:pPr marL="342900" indent="-342900">
              <a:spcBef>
                <a:spcPct val="20000"/>
              </a:spcBef>
              <a:buClr>
                <a:schemeClr val="accent1"/>
              </a:buClr>
              <a:buSzPct val="65000"/>
              <a:buFont typeface="Wingdings" pitchFamily="2" charset="2"/>
              <a:buChar char="n"/>
            </a:pPr>
            <a:endParaRPr lang="en-US" sz="2000" dirty="0"/>
          </a:p>
          <a:p>
            <a:pPr marL="342900" indent="-342900">
              <a:spcBef>
                <a:spcPct val="20000"/>
              </a:spcBef>
              <a:buClr>
                <a:schemeClr val="accent1"/>
              </a:buClr>
              <a:buSzPct val="65000"/>
              <a:buFont typeface="Wingdings" pitchFamily="2" charset="2"/>
              <a:buChar char="n"/>
            </a:pPr>
            <a:r>
              <a:rPr lang="en-US" sz="2400" dirty="0"/>
              <a:t>Data about current location of the aircraft in the airspace.</a:t>
            </a:r>
          </a:p>
          <a:p>
            <a:pPr lvl="1" indent="-112713">
              <a:spcBef>
                <a:spcPct val="20000"/>
              </a:spcBef>
              <a:buClr>
                <a:schemeClr val="accent2"/>
              </a:buClr>
              <a:buSzPct val="60000"/>
              <a:buFont typeface="Wingdings" pitchFamily="2" charset="2"/>
              <a:buChar char="q"/>
            </a:pPr>
            <a:endParaRPr lang="en-US" sz="2000" dirty="0"/>
          </a:p>
          <a:p>
            <a:pPr marL="342900" indent="-342900">
              <a:spcBef>
                <a:spcPct val="20000"/>
              </a:spcBef>
              <a:buClr>
                <a:schemeClr val="accent1"/>
              </a:buClr>
              <a:buSzPct val="65000"/>
              <a:buFont typeface="Wingdings" pitchFamily="2" charset="2"/>
              <a:buChar char="n"/>
            </a:pPr>
            <a:endParaRPr lang="en-US" sz="2800" dirty="0"/>
          </a:p>
        </p:txBody>
      </p:sp>
      <p:sp>
        <p:nvSpPr>
          <p:cNvPr id="97284" name="Rectangle 3"/>
          <p:cNvSpPr>
            <a:spLocks noChangeArrowheads="1"/>
          </p:cNvSpPr>
          <p:nvPr/>
        </p:nvSpPr>
        <p:spPr bwMode="auto">
          <a:xfrm>
            <a:off x="457200" y="277813"/>
            <a:ext cx="8686800" cy="1139825"/>
          </a:xfrm>
          <a:prstGeom prst="rect">
            <a:avLst/>
          </a:prstGeom>
          <a:noFill/>
          <a:ln w="9525">
            <a:noFill/>
            <a:miter lim="800000"/>
            <a:headEnd/>
            <a:tailEnd/>
          </a:ln>
        </p:spPr>
        <p:txBody>
          <a:bodyPr/>
          <a:lstStyle/>
          <a:p>
            <a:pPr marL="800100" indent="-800100"/>
            <a:r>
              <a:rPr lang="en-GB" sz="4000" b="1" dirty="0">
                <a:solidFill>
                  <a:schemeClr val="tx2"/>
                </a:solidFill>
                <a:cs typeface="Calibri"/>
              </a:rPr>
              <a:t>Data necessary for </a:t>
            </a:r>
            <a:r>
              <a:rPr lang="en-GB" sz="4000" b="1" dirty="0" err="1">
                <a:solidFill>
                  <a:schemeClr val="tx2"/>
                </a:solidFill>
                <a:cs typeface="Calibri"/>
              </a:rPr>
              <a:t>ATCo</a:t>
            </a:r>
            <a:r>
              <a:rPr lang="en-GB" sz="4000" b="1" dirty="0">
                <a:solidFill>
                  <a:schemeClr val="tx2"/>
                </a:solidFill>
                <a:cs typeface="Calibri"/>
              </a:rPr>
              <a:t> work </a:t>
            </a:r>
            <a:endParaRPr lang="sr-Latn-RS" sz="4000" b="1" dirty="0">
              <a:solidFill>
                <a:schemeClr val="tx2"/>
              </a:solidFill>
              <a:cs typeface="Calibri"/>
            </a:endParaRPr>
          </a:p>
          <a:p>
            <a:pPr marL="800100" indent="-800100"/>
            <a:r>
              <a:rPr lang="en-GB" sz="4000" b="1" dirty="0">
                <a:solidFill>
                  <a:schemeClr val="tx2"/>
                </a:solidFill>
                <a:cs typeface="Calibri"/>
              </a:rPr>
              <a:t>(1)</a:t>
            </a:r>
            <a:endParaRPr lang="en-US" sz="4000" b="1" dirty="0">
              <a:solidFill>
                <a:schemeClr val="tx2"/>
              </a:solidFill>
              <a:cs typeface="Calibri"/>
            </a:endParaRPr>
          </a:p>
        </p:txBody>
      </p:sp>
      <p:sp>
        <p:nvSpPr>
          <p:cNvPr id="97285" name="Rectangle 4"/>
          <p:cNvSpPr>
            <a:spLocks noChangeArrowheads="1"/>
          </p:cNvSpPr>
          <p:nvPr/>
        </p:nvSpPr>
        <p:spPr bwMode="auto">
          <a:xfrm>
            <a:off x="0" y="2043113"/>
            <a:ext cx="9144000" cy="0"/>
          </a:xfrm>
          <a:prstGeom prst="rect">
            <a:avLst/>
          </a:prstGeom>
          <a:noFill/>
          <a:ln w="9525">
            <a:noFill/>
            <a:miter lim="800000"/>
            <a:headEnd/>
            <a:tailEnd/>
          </a:ln>
        </p:spPr>
        <p:txBody>
          <a:bodyPr wrap="none" anchor="ctr">
            <a:spAutoFit/>
          </a:bodyPr>
          <a:lstStyle/>
          <a:p>
            <a:endParaRPr lang="en-US"/>
          </a:p>
        </p:txBody>
      </p:sp>
      <p:sp>
        <p:nvSpPr>
          <p:cNvPr id="6" name="Slide Number Placeholder 4"/>
          <p:cNvSpPr>
            <a:spLocks noGrp="1"/>
          </p:cNvSpPr>
          <p:nvPr>
            <p:ph type="sldNum" sz="quarter" idx="4294967295"/>
          </p:nvPr>
        </p:nvSpPr>
        <p:spPr>
          <a:xfrm>
            <a:off x="6512256" y="6556407"/>
            <a:ext cx="2133600" cy="252000"/>
          </a:xfrm>
          <a:prstGeom prst="rect">
            <a:avLst/>
          </a:prstGeom>
        </p:spPr>
        <p:txBody>
          <a:bodyPr/>
          <a:lstStyle/>
          <a:p>
            <a:pPr algn="r">
              <a:defRPr/>
            </a:pPr>
            <a:fld id="{26C1060F-8FEA-4B47-8EEE-5A6CDD216421}" type="slidenum">
              <a:rPr lang="en-US" altLang="en-US" sz="1000">
                <a:solidFill>
                  <a:schemeClr val="bg2"/>
                </a:solidFill>
              </a:rPr>
              <a:pPr algn="r">
                <a:defRPr/>
              </a:pPr>
              <a:t>20</a:t>
            </a:fld>
            <a:endParaRPr lang="en-US" altLang="en-US" sz="1000" dirty="0">
              <a:solidFill>
                <a:schemeClr val="bg2"/>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7" name="Rectangle 1031"/>
          <p:cNvSpPr>
            <a:spLocks noChangeArrowheads="1"/>
          </p:cNvSpPr>
          <p:nvPr/>
        </p:nvSpPr>
        <p:spPr bwMode="auto">
          <a:xfrm>
            <a:off x="533400" y="1371600"/>
            <a:ext cx="8142288" cy="4505325"/>
          </a:xfrm>
          <a:prstGeom prst="rect">
            <a:avLst/>
          </a:prstGeom>
          <a:noFill/>
          <a:ln w="9525">
            <a:noFill/>
            <a:miter lim="800000"/>
            <a:headEnd/>
            <a:tailEnd/>
          </a:ln>
        </p:spPr>
        <p:txBody>
          <a:bodyPr/>
          <a:lstStyle/>
          <a:p>
            <a:pPr marL="342900" indent="-342900">
              <a:spcBef>
                <a:spcPct val="20000"/>
              </a:spcBef>
              <a:buClr>
                <a:schemeClr val="accent1"/>
              </a:buClr>
              <a:buSzPct val="65000"/>
              <a:buFont typeface="Wingdings" pitchFamily="2" charset="2"/>
              <a:buChar char="n"/>
            </a:pPr>
            <a:endParaRPr lang="sr-Latn-RS" sz="2400" b="1" i="1" dirty="0">
              <a:solidFill>
                <a:srgbClr val="FF3300"/>
              </a:solidFill>
            </a:endParaRPr>
          </a:p>
          <a:p>
            <a:pPr marL="342900" indent="-342900">
              <a:spcBef>
                <a:spcPct val="20000"/>
              </a:spcBef>
              <a:buClr>
                <a:schemeClr val="accent1"/>
              </a:buClr>
              <a:buSzPct val="65000"/>
              <a:buFont typeface="Wingdings" pitchFamily="2" charset="2"/>
              <a:buChar char="n"/>
            </a:pPr>
            <a:r>
              <a:rPr lang="en-US" sz="2400" b="1" i="1" dirty="0">
                <a:solidFill>
                  <a:srgbClr val="FF3300"/>
                </a:solidFill>
              </a:rPr>
              <a:t>Flight plan</a:t>
            </a:r>
            <a:r>
              <a:rPr lang="en-US" sz="2400" dirty="0"/>
              <a:t> is the document which serves as the information source for </a:t>
            </a:r>
            <a:r>
              <a:rPr lang="en-US" sz="2400" dirty="0" err="1"/>
              <a:t>ATCo</a:t>
            </a:r>
            <a:r>
              <a:rPr lang="en-US" sz="2400" dirty="0"/>
              <a:t> about flight intentions. </a:t>
            </a:r>
          </a:p>
          <a:p>
            <a:pPr marL="342900" indent="-342900">
              <a:spcBef>
                <a:spcPct val="20000"/>
              </a:spcBef>
              <a:buClr>
                <a:schemeClr val="accent1"/>
              </a:buClr>
              <a:buSzPct val="65000"/>
              <a:buFont typeface="Wingdings" pitchFamily="2" charset="2"/>
              <a:buChar char="n"/>
            </a:pPr>
            <a:endParaRPr lang="en-US" sz="2400" dirty="0"/>
          </a:p>
          <a:p>
            <a:pPr marL="342900" indent="-342900">
              <a:spcBef>
                <a:spcPct val="20000"/>
              </a:spcBef>
              <a:buClr>
                <a:schemeClr val="accent1"/>
              </a:buClr>
              <a:buSzPct val="65000"/>
              <a:buFont typeface="Wingdings" pitchFamily="2" charset="2"/>
              <a:buChar char="n"/>
            </a:pPr>
            <a:r>
              <a:rPr lang="en-US" sz="2400" dirty="0"/>
              <a:t>The Flight plan is a kind of “contract” between the airline and ANSP by which: </a:t>
            </a:r>
          </a:p>
          <a:p>
            <a:pPr marL="342900" indent="-342900">
              <a:spcBef>
                <a:spcPct val="20000"/>
              </a:spcBef>
              <a:buClr>
                <a:schemeClr val="accent1"/>
              </a:buClr>
              <a:buSzPct val="65000"/>
              <a:buFont typeface="Wingdings" pitchFamily="2" charset="2"/>
              <a:buChar char="n"/>
            </a:pPr>
            <a:endParaRPr lang="en-US" sz="1000" dirty="0"/>
          </a:p>
          <a:p>
            <a:pPr lvl="1" indent="-112713">
              <a:spcBef>
                <a:spcPct val="20000"/>
              </a:spcBef>
              <a:buClr>
                <a:schemeClr val="accent2"/>
              </a:buClr>
              <a:buSzPct val="60000"/>
              <a:buFont typeface="Wingdings" pitchFamily="2" charset="2"/>
              <a:buChar char="q"/>
            </a:pPr>
            <a:r>
              <a:rPr lang="en-US" sz="2000" dirty="0"/>
              <a:t>   the pilot is obliged to follow procedures, clearances, instructions and info</a:t>
            </a:r>
            <a:r>
              <a:rPr lang="sr-Latn-RS" sz="2000" dirty="0"/>
              <a:t>r</a:t>
            </a:r>
            <a:r>
              <a:rPr lang="en-US" sz="2000" dirty="0" err="1"/>
              <a:t>mation</a:t>
            </a:r>
            <a:r>
              <a:rPr lang="en-US" sz="2000" dirty="0"/>
              <a:t> given by the </a:t>
            </a:r>
            <a:r>
              <a:rPr lang="en-US" sz="2000" dirty="0" err="1"/>
              <a:t>ATCo</a:t>
            </a:r>
            <a:r>
              <a:rPr lang="en-US" sz="2000" dirty="0"/>
              <a:t> and will strictly follow elements file</a:t>
            </a:r>
            <a:r>
              <a:rPr lang="sr-Latn-CS" sz="2000" dirty="0"/>
              <a:t>d</a:t>
            </a:r>
            <a:r>
              <a:rPr lang="en-US" sz="2000" dirty="0"/>
              <a:t> in the flight plan, and -</a:t>
            </a:r>
          </a:p>
          <a:p>
            <a:pPr lvl="1" indent="-112713">
              <a:spcBef>
                <a:spcPct val="20000"/>
              </a:spcBef>
              <a:buClr>
                <a:schemeClr val="accent2"/>
              </a:buClr>
              <a:buSzPct val="60000"/>
              <a:buFont typeface="Wingdings" pitchFamily="2" charset="2"/>
              <a:buChar char="q"/>
            </a:pPr>
            <a:endParaRPr lang="en-US" sz="1000" dirty="0"/>
          </a:p>
          <a:p>
            <a:pPr lvl="1" indent="-112713">
              <a:spcBef>
                <a:spcPct val="20000"/>
              </a:spcBef>
              <a:buClr>
                <a:schemeClr val="accent2"/>
              </a:buClr>
              <a:buSzPct val="60000"/>
              <a:buFont typeface="Wingdings" pitchFamily="2" charset="2"/>
              <a:buChar char="q"/>
            </a:pPr>
            <a:r>
              <a:rPr lang="en-US" sz="2000" dirty="0"/>
              <a:t>   </a:t>
            </a:r>
            <a:r>
              <a:rPr lang="en-US" sz="2000" dirty="0" err="1"/>
              <a:t>ATCo</a:t>
            </a:r>
            <a:r>
              <a:rPr lang="en-US" sz="2000" dirty="0"/>
              <a:t> is obliged to be fully responsible for flight safety and to separate the flight from rest of the traffic.</a:t>
            </a:r>
          </a:p>
          <a:p>
            <a:pPr marL="342900" indent="-342900">
              <a:spcBef>
                <a:spcPct val="20000"/>
              </a:spcBef>
              <a:buClr>
                <a:schemeClr val="accent1"/>
              </a:buClr>
              <a:buSzPct val="65000"/>
              <a:buFont typeface="Wingdings" pitchFamily="2" charset="2"/>
              <a:buChar char="n"/>
            </a:pPr>
            <a:endParaRPr lang="en-US" sz="2400" dirty="0"/>
          </a:p>
        </p:txBody>
      </p:sp>
      <p:sp>
        <p:nvSpPr>
          <p:cNvPr id="98308" name="Rectangle 1029"/>
          <p:cNvSpPr>
            <a:spLocks noChangeArrowheads="1"/>
          </p:cNvSpPr>
          <p:nvPr/>
        </p:nvSpPr>
        <p:spPr bwMode="auto">
          <a:xfrm>
            <a:off x="457200" y="277813"/>
            <a:ext cx="8686800" cy="1139825"/>
          </a:xfrm>
          <a:prstGeom prst="rect">
            <a:avLst/>
          </a:prstGeom>
          <a:noFill/>
          <a:ln w="9525">
            <a:noFill/>
            <a:miter lim="800000"/>
            <a:headEnd/>
            <a:tailEnd/>
          </a:ln>
        </p:spPr>
        <p:txBody>
          <a:bodyPr/>
          <a:lstStyle/>
          <a:p>
            <a:pPr marL="800100" indent="-800100"/>
            <a:r>
              <a:rPr lang="en-GB" sz="4000" b="1" dirty="0">
                <a:solidFill>
                  <a:schemeClr val="tx2"/>
                </a:solidFill>
                <a:cs typeface="Calibri"/>
              </a:rPr>
              <a:t>Data necessary for </a:t>
            </a:r>
            <a:r>
              <a:rPr lang="en-GB" sz="4000" b="1" dirty="0" err="1">
                <a:solidFill>
                  <a:schemeClr val="tx2"/>
                </a:solidFill>
                <a:cs typeface="Calibri"/>
              </a:rPr>
              <a:t>ATCo</a:t>
            </a:r>
            <a:r>
              <a:rPr lang="en-GB" sz="4000" b="1" dirty="0">
                <a:solidFill>
                  <a:schemeClr val="tx2"/>
                </a:solidFill>
                <a:cs typeface="Calibri"/>
              </a:rPr>
              <a:t> work </a:t>
            </a:r>
            <a:endParaRPr lang="sr-Latn-RS" sz="4000" b="1" dirty="0">
              <a:solidFill>
                <a:schemeClr val="tx2"/>
              </a:solidFill>
              <a:cs typeface="Calibri"/>
            </a:endParaRPr>
          </a:p>
          <a:p>
            <a:pPr marL="800100" indent="-800100"/>
            <a:r>
              <a:rPr lang="en-GB" sz="4000" b="1" dirty="0">
                <a:solidFill>
                  <a:schemeClr val="tx2"/>
                </a:solidFill>
                <a:cs typeface="Calibri"/>
              </a:rPr>
              <a:t>(2)</a:t>
            </a:r>
            <a:endParaRPr lang="en-US" sz="4000" b="1" dirty="0">
              <a:solidFill>
                <a:schemeClr val="tx2"/>
              </a:solidFill>
              <a:cs typeface="Calibri"/>
            </a:endParaRPr>
          </a:p>
        </p:txBody>
      </p:sp>
      <p:sp>
        <p:nvSpPr>
          <p:cNvPr id="5" name="Slide Number Placeholder 4"/>
          <p:cNvSpPr>
            <a:spLocks noGrp="1"/>
          </p:cNvSpPr>
          <p:nvPr>
            <p:ph type="sldNum" sz="quarter" idx="4294967295"/>
          </p:nvPr>
        </p:nvSpPr>
        <p:spPr>
          <a:xfrm>
            <a:off x="6512256" y="6556407"/>
            <a:ext cx="2133600" cy="252000"/>
          </a:xfrm>
          <a:prstGeom prst="rect">
            <a:avLst/>
          </a:prstGeom>
        </p:spPr>
        <p:txBody>
          <a:bodyPr/>
          <a:lstStyle/>
          <a:p>
            <a:pPr algn="r">
              <a:defRPr/>
            </a:pPr>
            <a:fld id="{26C1060F-8FEA-4B47-8EEE-5A6CDD216421}" type="slidenum">
              <a:rPr lang="en-US" altLang="en-US" sz="1000">
                <a:solidFill>
                  <a:schemeClr val="bg2"/>
                </a:solidFill>
              </a:rPr>
              <a:pPr algn="r">
                <a:defRPr/>
              </a:pPr>
              <a:t>21</a:t>
            </a:fld>
            <a:endParaRPr lang="en-US" altLang="en-US" sz="1000" dirty="0">
              <a:solidFill>
                <a:schemeClr val="bg2"/>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3" name="AutoShape 5"/>
          <p:cNvSpPr>
            <a:spLocks/>
          </p:cNvSpPr>
          <p:nvPr/>
        </p:nvSpPr>
        <p:spPr bwMode="auto">
          <a:xfrm>
            <a:off x="1676400" y="643760"/>
            <a:ext cx="228600" cy="1143000"/>
          </a:xfrm>
          <a:prstGeom prst="leftBrace">
            <a:avLst>
              <a:gd name="adj1" fmla="val 41667"/>
              <a:gd name="adj2" fmla="val 50000"/>
            </a:avLst>
          </a:prstGeom>
          <a:noFill/>
          <a:ln w="38100">
            <a:solidFill>
              <a:srgbClr val="0000FF"/>
            </a:solidFill>
            <a:round/>
            <a:headEnd/>
            <a:tailEnd/>
          </a:ln>
        </p:spPr>
        <p:txBody>
          <a:bodyPr wrap="none" anchor="ctr"/>
          <a:lstStyle/>
          <a:p>
            <a:endParaRPr lang="en-US"/>
          </a:p>
        </p:txBody>
      </p:sp>
      <p:sp>
        <p:nvSpPr>
          <p:cNvPr id="181254" name="AutoShape 6"/>
          <p:cNvSpPr>
            <a:spLocks/>
          </p:cNvSpPr>
          <p:nvPr/>
        </p:nvSpPr>
        <p:spPr bwMode="auto">
          <a:xfrm>
            <a:off x="1676400" y="2012730"/>
            <a:ext cx="228600" cy="4343400"/>
          </a:xfrm>
          <a:prstGeom prst="leftBrace">
            <a:avLst>
              <a:gd name="adj1" fmla="val 158333"/>
              <a:gd name="adj2" fmla="val 50000"/>
            </a:avLst>
          </a:prstGeom>
          <a:noFill/>
          <a:ln w="38100">
            <a:solidFill>
              <a:srgbClr val="FF0000"/>
            </a:solidFill>
            <a:round/>
            <a:headEnd/>
            <a:tailEnd/>
          </a:ln>
        </p:spPr>
        <p:txBody>
          <a:bodyPr wrap="none" anchor="ctr"/>
          <a:lstStyle/>
          <a:p>
            <a:endParaRPr lang="en-US"/>
          </a:p>
        </p:txBody>
      </p:sp>
      <p:sp>
        <p:nvSpPr>
          <p:cNvPr id="181255" name="Text Box 7"/>
          <p:cNvSpPr txBox="1">
            <a:spLocks noChangeArrowheads="1"/>
          </p:cNvSpPr>
          <p:nvPr/>
        </p:nvSpPr>
        <p:spPr bwMode="auto">
          <a:xfrm>
            <a:off x="641120" y="889163"/>
            <a:ext cx="1019503" cy="641350"/>
          </a:xfrm>
          <a:prstGeom prst="rect">
            <a:avLst/>
          </a:prstGeom>
          <a:noFill/>
          <a:ln w="9525">
            <a:noFill/>
            <a:miter lim="800000"/>
            <a:headEnd/>
            <a:tailEnd/>
          </a:ln>
        </p:spPr>
        <p:txBody>
          <a:bodyPr wrap="square">
            <a:spAutoFit/>
          </a:bodyPr>
          <a:lstStyle/>
          <a:p>
            <a:pPr>
              <a:spcBef>
                <a:spcPct val="50000"/>
              </a:spcBef>
            </a:pPr>
            <a:r>
              <a:rPr lang="en-US" dirty="0"/>
              <a:t>Filed by </a:t>
            </a:r>
            <a:r>
              <a:rPr lang="en-US" dirty="0" err="1"/>
              <a:t>ATCo</a:t>
            </a:r>
            <a:endParaRPr lang="en-US" dirty="0"/>
          </a:p>
        </p:txBody>
      </p:sp>
      <p:sp>
        <p:nvSpPr>
          <p:cNvPr id="181256" name="Text Box 8"/>
          <p:cNvSpPr txBox="1">
            <a:spLocks noChangeArrowheads="1"/>
          </p:cNvSpPr>
          <p:nvPr/>
        </p:nvSpPr>
        <p:spPr bwMode="auto">
          <a:xfrm>
            <a:off x="659510" y="3862550"/>
            <a:ext cx="1011621" cy="641350"/>
          </a:xfrm>
          <a:prstGeom prst="rect">
            <a:avLst/>
          </a:prstGeom>
          <a:noFill/>
          <a:ln w="9525">
            <a:noFill/>
            <a:miter lim="800000"/>
            <a:headEnd/>
            <a:tailEnd/>
          </a:ln>
        </p:spPr>
        <p:txBody>
          <a:bodyPr wrap="square">
            <a:spAutoFit/>
          </a:bodyPr>
          <a:lstStyle/>
          <a:p>
            <a:pPr>
              <a:spcBef>
                <a:spcPct val="50000"/>
              </a:spcBef>
            </a:pPr>
            <a:r>
              <a:rPr lang="en-US" dirty="0"/>
              <a:t>Filed by pilot</a:t>
            </a:r>
          </a:p>
        </p:txBody>
      </p:sp>
      <p:sp>
        <p:nvSpPr>
          <p:cNvPr id="181257" name="AutoShape 9"/>
          <p:cNvSpPr>
            <a:spLocks/>
          </p:cNvSpPr>
          <p:nvPr/>
        </p:nvSpPr>
        <p:spPr bwMode="auto">
          <a:xfrm flipH="1">
            <a:off x="6553200" y="717330"/>
            <a:ext cx="152400" cy="3352800"/>
          </a:xfrm>
          <a:prstGeom prst="leftBrace">
            <a:avLst>
              <a:gd name="adj1" fmla="val 183333"/>
              <a:gd name="adj2" fmla="val 50000"/>
            </a:avLst>
          </a:prstGeom>
          <a:noFill/>
          <a:ln w="38100">
            <a:solidFill>
              <a:srgbClr val="339966"/>
            </a:solidFill>
            <a:round/>
            <a:headEnd/>
            <a:tailEnd/>
          </a:ln>
        </p:spPr>
        <p:txBody>
          <a:bodyPr wrap="none" anchor="ctr"/>
          <a:lstStyle/>
          <a:p>
            <a:endParaRPr lang="en-US"/>
          </a:p>
        </p:txBody>
      </p:sp>
      <p:sp>
        <p:nvSpPr>
          <p:cNvPr id="181258" name="Text Box 10"/>
          <p:cNvSpPr txBox="1">
            <a:spLocks noChangeArrowheads="1"/>
          </p:cNvSpPr>
          <p:nvPr/>
        </p:nvSpPr>
        <p:spPr bwMode="auto">
          <a:xfrm>
            <a:off x="6781800" y="1644850"/>
            <a:ext cx="1752600" cy="1497734"/>
          </a:xfrm>
          <a:prstGeom prst="rect">
            <a:avLst/>
          </a:prstGeom>
          <a:noFill/>
          <a:ln w="9525">
            <a:noFill/>
            <a:miter lim="800000"/>
            <a:headEnd/>
            <a:tailEnd/>
          </a:ln>
        </p:spPr>
        <p:txBody>
          <a:bodyPr wrap="square">
            <a:spAutoFit/>
          </a:bodyPr>
          <a:lstStyle/>
          <a:p>
            <a:pPr>
              <a:spcBef>
                <a:spcPct val="50000"/>
              </a:spcBef>
            </a:pPr>
            <a:r>
              <a:rPr lang="en-US" dirty="0"/>
              <a:t>Should be sent to all ANSPs through whose airspace aircraft have to pass</a:t>
            </a:r>
          </a:p>
        </p:txBody>
      </p:sp>
      <p:sp>
        <p:nvSpPr>
          <p:cNvPr id="181259" name="AutoShape 11"/>
          <p:cNvSpPr>
            <a:spLocks/>
          </p:cNvSpPr>
          <p:nvPr/>
        </p:nvSpPr>
        <p:spPr bwMode="auto">
          <a:xfrm flipH="1">
            <a:off x="6553200" y="4264570"/>
            <a:ext cx="152400" cy="2133600"/>
          </a:xfrm>
          <a:prstGeom prst="leftBrace">
            <a:avLst>
              <a:gd name="adj1" fmla="val 116667"/>
              <a:gd name="adj2" fmla="val 50000"/>
            </a:avLst>
          </a:prstGeom>
          <a:noFill/>
          <a:ln w="38100">
            <a:solidFill>
              <a:srgbClr val="000000"/>
            </a:solidFill>
            <a:round/>
            <a:headEnd/>
            <a:tailEnd/>
          </a:ln>
        </p:spPr>
        <p:txBody>
          <a:bodyPr wrap="none" anchor="ctr"/>
          <a:lstStyle/>
          <a:p>
            <a:endParaRPr lang="en-US"/>
          </a:p>
        </p:txBody>
      </p:sp>
      <p:sp>
        <p:nvSpPr>
          <p:cNvPr id="181260" name="Text Box 12"/>
          <p:cNvSpPr txBox="1">
            <a:spLocks noChangeArrowheads="1"/>
          </p:cNvSpPr>
          <p:nvPr/>
        </p:nvSpPr>
        <p:spPr bwMode="auto">
          <a:xfrm>
            <a:off x="6784430" y="4451120"/>
            <a:ext cx="2057400" cy="1749979"/>
          </a:xfrm>
          <a:prstGeom prst="rect">
            <a:avLst/>
          </a:prstGeom>
          <a:noFill/>
          <a:ln w="9525">
            <a:noFill/>
            <a:miter lim="800000"/>
            <a:headEnd/>
            <a:tailEnd/>
          </a:ln>
        </p:spPr>
        <p:txBody>
          <a:bodyPr wrap="square">
            <a:spAutoFit/>
          </a:bodyPr>
          <a:lstStyle/>
          <a:p>
            <a:pPr>
              <a:spcBef>
                <a:spcPct val="50000"/>
              </a:spcBef>
            </a:pPr>
            <a:r>
              <a:rPr lang="en-US" dirty="0"/>
              <a:t>Should be sent only in case of emergency events to the ANSP that starts the search and rescue activity.</a:t>
            </a:r>
          </a:p>
        </p:txBody>
      </p:sp>
      <p:sp>
        <p:nvSpPr>
          <p:cNvPr id="12" name="Slide Number Placeholder 4"/>
          <p:cNvSpPr>
            <a:spLocks noGrp="1"/>
          </p:cNvSpPr>
          <p:nvPr>
            <p:ph type="sldNum" sz="quarter" idx="4294967295"/>
          </p:nvPr>
        </p:nvSpPr>
        <p:spPr>
          <a:xfrm>
            <a:off x="6512256" y="6556407"/>
            <a:ext cx="2133600" cy="252000"/>
          </a:xfrm>
          <a:prstGeom prst="rect">
            <a:avLst/>
          </a:prstGeom>
        </p:spPr>
        <p:txBody>
          <a:bodyPr/>
          <a:lstStyle/>
          <a:p>
            <a:pPr algn="r">
              <a:defRPr/>
            </a:pPr>
            <a:fld id="{26C1060F-8FEA-4B47-8EEE-5A6CDD216421}" type="slidenum">
              <a:rPr lang="en-US" altLang="en-US" sz="1000">
                <a:solidFill>
                  <a:schemeClr val="bg2"/>
                </a:solidFill>
              </a:rPr>
              <a:pPr algn="r">
                <a:defRPr/>
              </a:pPr>
              <a:t>22</a:t>
            </a:fld>
            <a:endParaRPr lang="en-US" altLang="en-US" sz="1000" dirty="0">
              <a:solidFill>
                <a:schemeClr val="bg2"/>
              </a:solidFill>
            </a:endParaRPr>
          </a:p>
        </p:txBody>
      </p:sp>
      <p:pic>
        <p:nvPicPr>
          <p:cNvPr id="13" name="Picture 4"/>
          <p:cNvPicPr>
            <a:picLocks noGrp="1" noChangeAspect="1" noChangeArrowheads="1"/>
          </p:cNvPicPr>
          <p:nvPr>
            <p:ph idx="4294967295"/>
          </p:nvPr>
        </p:nvPicPr>
        <p:blipFill>
          <a:blip r:embed="rId2"/>
          <a:srcRect/>
          <a:stretch>
            <a:fillRect/>
          </a:stretch>
        </p:blipFill>
        <p:spPr>
          <a:xfrm>
            <a:off x="2025650" y="606970"/>
            <a:ext cx="4375150" cy="6002338"/>
          </a:xfr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125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125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8125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125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125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8125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8125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812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253" grpId="0" animBg="1"/>
      <p:bldP spid="181254" grpId="0" animBg="1"/>
      <p:bldP spid="181255" grpId="0"/>
      <p:bldP spid="181256" grpId="0"/>
      <p:bldP spid="181257" grpId="0" animBg="1"/>
      <p:bldP spid="181258" grpId="0"/>
      <p:bldP spid="181259" grpId="0" animBg="1"/>
      <p:bldP spid="18126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9" name="Rectangle 2"/>
          <p:cNvSpPr>
            <a:spLocks noGrp="1" noChangeArrowheads="1"/>
          </p:cNvSpPr>
          <p:nvPr>
            <p:ph type="ctrTitle"/>
          </p:nvPr>
        </p:nvSpPr>
        <p:spPr/>
        <p:txBody>
          <a:bodyPr>
            <a:noAutofit/>
          </a:bodyPr>
          <a:lstStyle/>
          <a:p>
            <a:pPr eaLnBrk="1" hangingPunct="1"/>
            <a:r>
              <a:rPr lang="en-GB" sz="4400" b="1" dirty="0" err="1"/>
              <a:t>ATCo</a:t>
            </a:r>
            <a:r>
              <a:rPr lang="en-GB" sz="4400" b="1" dirty="0"/>
              <a:t> </a:t>
            </a:r>
            <a:r>
              <a:rPr lang="sr-Latn-RS" sz="4400" b="1" dirty="0"/>
              <a:t>activities</a:t>
            </a:r>
            <a:r>
              <a:rPr lang="en-GB" sz="4400" b="1" dirty="0"/>
              <a:t> </a:t>
            </a:r>
          </a:p>
        </p:txBody>
      </p:sp>
      <p:sp>
        <p:nvSpPr>
          <p:cNvPr id="5" name="Slide Number Placeholder 4"/>
          <p:cNvSpPr txBox="1">
            <a:spLocks/>
          </p:cNvSpPr>
          <p:nvPr/>
        </p:nvSpPr>
        <p:spPr>
          <a:xfrm>
            <a:off x="6512256" y="6556407"/>
            <a:ext cx="2133600" cy="252000"/>
          </a:xfrm>
          <a:prstGeom prst="rect">
            <a:avLst/>
          </a:prstGeom>
        </p:spPr>
        <p:txBody>
          <a:bodyPr vert="horz" lIns="91440" tIns="45720" rIns="91440" bIns="45720" rtlCol="0" anchor="ctr"/>
          <a:lstStyle/>
          <a:p>
            <a:pPr marL="0" marR="0" lvl="0" indent="0" algn="r" defTabSz="457200" rtl="0" eaLnBrk="1" fontAlgn="auto" latinLnBrk="0" hangingPunct="1">
              <a:lnSpc>
                <a:spcPct val="100000"/>
              </a:lnSpc>
              <a:spcBef>
                <a:spcPts val="0"/>
              </a:spcBef>
              <a:spcAft>
                <a:spcPts val="0"/>
              </a:spcAft>
              <a:buClrTx/>
              <a:buSzTx/>
              <a:buFontTx/>
              <a:buNone/>
              <a:tabLst/>
              <a:defRPr/>
            </a:pPr>
            <a:fld id="{26C1060F-8FEA-4B47-8EEE-5A6CDD216421}" type="slidenum">
              <a:rPr kumimoji="0" lang="en-US" altLang="en-US" sz="1000" b="0" i="0" u="none" strike="noStrike" kern="1200" cap="none" spc="0" normalizeH="0" baseline="0" noProof="0" smtClean="0">
                <a:ln>
                  <a:noFill/>
                </a:ln>
                <a:solidFill>
                  <a:schemeClr val="accent1">
                    <a:lumMod val="75000"/>
                  </a:schemeClr>
                </a:solidFill>
                <a:effectLst/>
                <a:uLnTx/>
                <a:uFillTx/>
                <a:latin typeface="+mn-l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en-US" altLang="en-US" sz="1000" b="0" i="0" u="none" strike="noStrike" kern="1200" cap="none" spc="0" normalizeH="0" baseline="0" noProof="0" dirty="0">
              <a:ln>
                <a:noFill/>
              </a:ln>
              <a:solidFill>
                <a:schemeClr val="accent1">
                  <a:lumMod val="75000"/>
                </a:schemeClr>
              </a:solidFill>
              <a:effectLst/>
              <a:uLnTx/>
              <a:uFillTx/>
              <a:latin typeface="+mn-lt"/>
              <a:ea typeface="+mn-ea"/>
              <a:cs typeface="+mn-cs"/>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5" name="Rectangle 4"/>
          <p:cNvSpPr>
            <a:spLocks noChangeArrowheads="1"/>
          </p:cNvSpPr>
          <p:nvPr/>
        </p:nvSpPr>
        <p:spPr bwMode="auto">
          <a:xfrm>
            <a:off x="533400" y="1371600"/>
            <a:ext cx="8142288" cy="4505325"/>
          </a:xfrm>
          <a:prstGeom prst="rect">
            <a:avLst/>
          </a:prstGeom>
          <a:noFill/>
          <a:ln w="9525">
            <a:noFill/>
            <a:miter lim="800000"/>
            <a:headEnd/>
            <a:tailEnd/>
          </a:ln>
        </p:spPr>
        <p:txBody>
          <a:bodyPr/>
          <a:lstStyle/>
          <a:p>
            <a:pPr marL="342900" indent="-342900">
              <a:spcBef>
                <a:spcPct val="20000"/>
              </a:spcBef>
              <a:buClr>
                <a:schemeClr val="accent1"/>
              </a:buClr>
              <a:buSzPct val="65000"/>
              <a:buFont typeface="Wingdings" pitchFamily="2" charset="2"/>
              <a:buChar char="n"/>
            </a:pPr>
            <a:r>
              <a:rPr lang="en-US" sz="2400" dirty="0">
                <a:solidFill>
                  <a:srgbClr val="FF3300"/>
                </a:solidFill>
              </a:rPr>
              <a:t>Directly:</a:t>
            </a:r>
            <a:r>
              <a:rPr lang="en-US" sz="3000" b="1" dirty="0"/>
              <a:t> </a:t>
            </a:r>
          </a:p>
          <a:p>
            <a:pPr lvl="1" indent="-112713">
              <a:spcBef>
                <a:spcPct val="20000"/>
              </a:spcBef>
              <a:buClr>
                <a:schemeClr val="accent2"/>
              </a:buClr>
              <a:buSzPct val="60000"/>
              <a:buFont typeface="Wingdings" pitchFamily="2" charset="2"/>
              <a:buChar char="q"/>
            </a:pPr>
            <a:r>
              <a:rPr lang="en-US" sz="2400" b="1" dirty="0"/>
              <a:t>  </a:t>
            </a:r>
            <a:r>
              <a:rPr lang="en-US" sz="2400" dirty="0"/>
              <a:t>with </a:t>
            </a:r>
            <a:r>
              <a:rPr lang="en-US" sz="2400" dirty="0" err="1"/>
              <a:t>ATCo</a:t>
            </a:r>
            <a:r>
              <a:rPr lang="en-US" sz="2400" dirty="0"/>
              <a:t> on the same working place</a:t>
            </a:r>
          </a:p>
          <a:p>
            <a:pPr marL="342900" indent="-342900">
              <a:spcBef>
                <a:spcPct val="20000"/>
              </a:spcBef>
              <a:buClr>
                <a:schemeClr val="accent1"/>
              </a:buClr>
              <a:buSzPct val="65000"/>
              <a:buFont typeface="Wingdings" pitchFamily="2" charset="2"/>
              <a:buChar char="n"/>
            </a:pPr>
            <a:endParaRPr lang="en-US" sz="2400" dirty="0">
              <a:solidFill>
                <a:srgbClr val="FF3300"/>
              </a:solidFill>
            </a:endParaRPr>
          </a:p>
          <a:p>
            <a:pPr marL="342900" indent="-342900">
              <a:spcBef>
                <a:spcPct val="20000"/>
              </a:spcBef>
              <a:buClr>
                <a:schemeClr val="accent1"/>
              </a:buClr>
              <a:buSzPct val="65000"/>
              <a:buFont typeface="Wingdings" pitchFamily="2" charset="2"/>
              <a:buChar char="n"/>
            </a:pPr>
            <a:r>
              <a:rPr lang="en-US" sz="2400" dirty="0">
                <a:solidFill>
                  <a:srgbClr val="FF3300"/>
                </a:solidFill>
              </a:rPr>
              <a:t>Indirectly:</a:t>
            </a:r>
            <a:endParaRPr lang="en-US" sz="2400" dirty="0"/>
          </a:p>
          <a:p>
            <a:pPr lvl="1" indent="-112713">
              <a:spcBef>
                <a:spcPct val="20000"/>
              </a:spcBef>
              <a:buClr>
                <a:schemeClr val="accent2"/>
              </a:buClr>
              <a:buSzPct val="60000"/>
              <a:buFont typeface="Wingdings" pitchFamily="2" charset="2"/>
              <a:buChar char="q"/>
            </a:pPr>
            <a:r>
              <a:rPr lang="en-US" sz="2400" b="1" dirty="0"/>
              <a:t>  </a:t>
            </a:r>
            <a:r>
              <a:rPr lang="en-US" sz="2400" dirty="0"/>
              <a:t>with pilots;</a:t>
            </a:r>
          </a:p>
          <a:p>
            <a:pPr lvl="1" indent="-112713">
              <a:spcBef>
                <a:spcPct val="20000"/>
              </a:spcBef>
              <a:buClr>
                <a:schemeClr val="accent2"/>
              </a:buClr>
              <a:buSzPct val="60000"/>
              <a:buFont typeface="Wingdings" pitchFamily="2" charset="2"/>
              <a:buChar char="q"/>
            </a:pPr>
            <a:r>
              <a:rPr lang="en-US" sz="2400" dirty="0"/>
              <a:t>  with </a:t>
            </a:r>
            <a:r>
              <a:rPr lang="en-US" sz="2400" dirty="0" err="1"/>
              <a:t>neighbouring</a:t>
            </a:r>
            <a:r>
              <a:rPr lang="en-US" sz="2400" dirty="0"/>
              <a:t> </a:t>
            </a:r>
            <a:r>
              <a:rPr lang="en-US" sz="2400" dirty="0" err="1"/>
              <a:t>ATCos</a:t>
            </a:r>
            <a:r>
              <a:rPr lang="en-US" sz="2400" dirty="0"/>
              <a:t> (domestic);</a:t>
            </a:r>
          </a:p>
          <a:p>
            <a:pPr lvl="1" indent="-112713">
              <a:spcBef>
                <a:spcPct val="20000"/>
              </a:spcBef>
              <a:buClr>
                <a:schemeClr val="accent2"/>
              </a:buClr>
              <a:buSzPct val="60000"/>
              <a:buFont typeface="Wingdings" pitchFamily="2" charset="2"/>
              <a:buChar char="q"/>
            </a:pPr>
            <a:r>
              <a:rPr lang="en-US" sz="2400" dirty="0"/>
              <a:t>  with </a:t>
            </a:r>
            <a:r>
              <a:rPr lang="en-US" sz="2400" dirty="0" err="1"/>
              <a:t>neighbouring</a:t>
            </a:r>
            <a:r>
              <a:rPr lang="en-US" sz="2400" dirty="0"/>
              <a:t> </a:t>
            </a:r>
            <a:r>
              <a:rPr lang="en-US" sz="2400" dirty="0" err="1"/>
              <a:t>ATCos</a:t>
            </a:r>
            <a:r>
              <a:rPr lang="en-US" sz="2400" dirty="0"/>
              <a:t> (international).</a:t>
            </a:r>
          </a:p>
          <a:p>
            <a:pPr marL="342900" indent="-342900">
              <a:spcBef>
                <a:spcPct val="20000"/>
              </a:spcBef>
              <a:buClr>
                <a:schemeClr val="accent1"/>
              </a:buClr>
              <a:buSzPct val="65000"/>
              <a:buFont typeface="Wingdings" pitchFamily="2" charset="2"/>
              <a:buChar char="n"/>
            </a:pPr>
            <a:endParaRPr lang="en-US" sz="2400" dirty="0"/>
          </a:p>
          <a:p>
            <a:pPr lvl="1" indent="-112713">
              <a:spcBef>
                <a:spcPct val="20000"/>
              </a:spcBef>
              <a:buClr>
                <a:schemeClr val="accent2"/>
              </a:buClr>
              <a:buSzPct val="60000"/>
              <a:buFont typeface="Wingdings" pitchFamily="2" charset="2"/>
              <a:buChar char="q"/>
            </a:pPr>
            <a:endParaRPr lang="en-US" sz="2000" dirty="0"/>
          </a:p>
          <a:p>
            <a:pPr marL="342900" indent="-342900">
              <a:spcBef>
                <a:spcPct val="20000"/>
              </a:spcBef>
              <a:buClr>
                <a:schemeClr val="accent1"/>
              </a:buClr>
              <a:buSzPct val="65000"/>
              <a:buFont typeface="Wingdings" pitchFamily="2" charset="2"/>
              <a:buChar char="n"/>
            </a:pPr>
            <a:endParaRPr lang="en-US" sz="2800" dirty="0"/>
          </a:p>
        </p:txBody>
      </p:sp>
      <p:sp>
        <p:nvSpPr>
          <p:cNvPr id="100356" name="Rectangle 2"/>
          <p:cNvSpPr>
            <a:spLocks noChangeArrowheads="1"/>
          </p:cNvSpPr>
          <p:nvPr/>
        </p:nvSpPr>
        <p:spPr bwMode="auto">
          <a:xfrm>
            <a:off x="457200" y="277813"/>
            <a:ext cx="6364014" cy="1139825"/>
          </a:xfrm>
          <a:prstGeom prst="rect">
            <a:avLst/>
          </a:prstGeom>
          <a:noFill/>
          <a:ln w="9525">
            <a:noFill/>
            <a:miter lim="800000"/>
            <a:headEnd/>
            <a:tailEnd/>
          </a:ln>
        </p:spPr>
        <p:txBody>
          <a:bodyPr/>
          <a:lstStyle/>
          <a:p>
            <a:pPr marL="800100" indent="-800100"/>
            <a:r>
              <a:rPr lang="en-GB" sz="4000" b="1" dirty="0" err="1">
                <a:solidFill>
                  <a:schemeClr val="tx2"/>
                </a:solidFill>
                <a:cs typeface="Calibri"/>
              </a:rPr>
              <a:t>ATCo</a:t>
            </a:r>
            <a:r>
              <a:rPr lang="en-GB" sz="4000" b="1" dirty="0">
                <a:solidFill>
                  <a:schemeClr val="tx2"/>
                </a:solidFill>
                <a:cs typeface="Calibri"/>
              </a:rPr>
              <a:t> communication (1)</a:t>
            </a:r>
            <a:endParaRPr lang="en-US" sz="4000" b="1" dirty="0">
              <a:solidFill>
                <a:schemeClr val="tx2"/>
              </a:solidFill>
              <a:cs typeface="Calibri"/>
            </a:endParaRPr>
          </a:p>
        </p:txBody>
      </p:sp>
      <p:sp>
        <p:nvSpPr>
          <p:cNvPr id="5" name="Slide Number Placeholder 4"/>
          <p:cNvSpPr>
            <a:spLocks noGrp="1"/>
          </p:cNvSpPr>
          <p:nvPr>
            <p:ph type="sldNum" sz="quarter" idx="4294967295"/>
          </p:nvPr>
        </p:nvSpPr>
        <p:spPr>
          <a:xfrm>
            <a:off x="6512256" y="6556407"/>
            <a:ext cx="2133600" cy="252000"/>
          </a:xfrm>
          <a:prstGeom prst="rect">
            <a:avLst/>
          </a:prstGeom>
        </p:spPr>
        <p:txBody>
          <a:bodyPr/>
          <a:lstStyle/>
          <a:p>
            <a:pPr algn="r">
              <a:defRPr/>
            </a:pPr>
            <a:fld id="{26C1060F-8FEA-4B47-8EEE-5A6CDD216421}" type="slidenum">
              <a:rPr lang="en-US" altLang="en-US" sz="1000">
                <a:solidFill>
                  <a:schemeClr val="bg2"/>
                </a:solidFill>
              </a:rPr>
              <a:pPr algn="r">
                <a:defRPr/>
              </a:pPr>
              <a:t>24</a:t>
            </a:fld>
            <a:endParaRPr lang="en-US" altLang="en-US" sz="1000" dirty="0">
              <a:solidFill>
                <a:schemeClr val="bg2"/>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052"/>
          <p:cNvGrpSpPr>
            <a:grpSpLocks/>
          </p:cNvGrpSpPr>
          <p:nvPr/>
        </p:nvGrpSpPr>
        <p:grpSpPr bwMode="auto">
          <a:xfrm>
            <a:off x="814176" y="1358428"/>
            <a:ext cx="7321451" cy="4834758"/>
            <a:chOff x="480" y="540"/>
            <a:chExt cx="4799" cy="3156"/>
          </a:xfrm>
        </p:grpSpPr>
        <p:grpSp>
          <p:nvGrpSpPr>
            <p:cNvPr id="3" name="Group 3"/>
            <p:cNvGrpSpPr>
              <a:grpSpLocks/>
            </p:cNvGrpSpPr>
            <p:nvPr/>
          </p:nvGrpSpPr>
          <p:grpSpPr bwMode="auto">
            <a:xfrm>
              <a:off x="2299" y="1480"/>
              <a:ext cx="1398" cy="1399"/>
              <a:chOff x="2357" y="2117"/>
              <a:chExt cx="1080" cy="1050"/>
            </a:xfrm>
          </p:grpSpPr>
          <p:sp>
            <p:nvSpPr>
              <p:cNvPr id="101475" name="Freeform 4"/>
              <p:cNvSpPr>
                <a:spLocks/>
              </p:cNvSpPr>
              <p:nvPr/>
            </p:nvSpPr>
            <p:spPr bwMode="auto">
              <a:xfrm>
                <a:off x="2362" y="2117"/>
                <a:ext cx="1075" cy="205"/>
              </a:xfrm>
              <a:custGeom>
                <a:avLst/>
                <a:gdLst>
                  <a:gd name="T0" fmla="*/ 0 w 1075"/>
                  <a:gd name="T1" fmla="*/ 0 h 205"/>
                  <a:gd name="T2" fmla="*/ 1075 w 1075"/>
                  <a:gd name="T3" fmla="*/ 0 h 205"/>
                  <a:gd name="T4" fmla="*/ 1075 w 1075"/>
                  <a:gd name="T5" fmla="*/ 205 h 205"/>
                  <a:gd name="T6" fmla="*/ 0 w 1075"/>
                  <a:gd name="T7" fmla="*/ 185 h 205"/>
                  <a:gd name="T8" fmla="*/ 0 w 1075"/>
                  <a:gd name="T9" fmla="*/ 0 h 205"/>
                  <a:gd name="T10" fmla="*/ 0 60000 65536"/>
                  <a:gd name="T11" fmla="*/ 0 60000 65536"/>
                  <a:gd name="T12" fmla="*/ 0 60000 65536"/>
                  <a:gd name="T13" fmla="*/ 0 60000 65536"/>
                  <a:gd name="T14" fmla="*/ 0 60000 65536"/>
                  <a:gd name="T15" fmla="*/ 0 w 1075"/>
                  <a:gd name="T16" fmla="*/ 0 h 205"/>
                  <a:gd name="T17" fmla="*/ 1075 w 1075"/>
                  <a:gd name="T18" fmla="*/ 205 h 205"/>
                </a:gdLst>
                <a:ahLst/>
                <a:cxnLst>
                  <a:cxn ang="T10">
                    <a:pos x="T0" y="T1"/>
                  </a:cxn>
                  <a:cxn ang="T11">
                    <a:pos x="T2" y="T3"/>
                  </a:cxn>
                  <a:cxn ang="T12">
                    <a:pos x="T4" y="T5"/>
                  </a:cxn>
                  <a:cxn ang="T13">
                    <a:pos x="T6" y="T7"/>
                  </a:cxn>
                  <a:cxn ang="T14">
                    <a:pos x="T8" y="T9"/>
                  </a:cxn>
                </a:cxnLst>
                <a:rect l="T15" t="T16" r="T17" b="T18"/>
                <a:pathLst>
                  <a:path w="1075" h="205">
                    <a:moveTo>
                      <a:pt x="0" y="0"/>
                    </a:moveTo>
                    <a:lnTo>
                      <a:pt x="1075" y="0"/>
                    </a:lnTo>
                    <a:lnTo>
                      <a:pt x="1075" y="205"/>
                    </a:lnTo>
                    <a:lnTo>
                      <a:pt x="0" y="185"/>
                    </a:lnTo>
                    <a:lnTo>
                      <a:pt x="0" y="0"/>
                    </a:lnTo>
                    <a:close/>
                  </a:path>
                </a:pathLst>
              </a:custGeom>
              <a:solidFill>
                <a:srgbClr val="CCFFFF"/>
              </a:solidFill>
              <a:ln w="9525">
                <a:noFill/>
                <a:round/>
                <a:headEnd/>
                <a:tailEnd/>
              </a:ln>
            </p:spPr>
            <p:txBody>
              <a:bodyPr/>
              <a:lstStyle/>
              <a:p>
                <a:endParaRPr lang="en-US"/>
              </a:p>
            </p:txBody>
          </p:sp>
          <p:sp>
            <p:nvSpPr>
              <p:cNvPr id="101476" name="Freeform 5"/>
              <p:cNvSpPr>
                <a:spLocks/>
              </p:cNvSpPr>
              <p:nvPr/>
            </p:nvSpPr>
            <p:spPr bwMode="auto">
              <a:xfrm>
                <a:off x="2362" y="2117"/>
                <a:ext cx="1075" cy="205"/>
              </a:xfrm>
              <a:custGeom>
                <a:avLst/>
                <a:gdLst>
                  <a:gd name="T0" fmla="*/ 0 w 1075"/>
                  <a:gd name="T1" fmla="*/ 0 h 205"/>
                  <a:gd name="T2" fmla="*/ 1075 w 1075"/>
                  <a:gd name="T3" fmla="*/ 0 h 205"/>
                  <a:gd name="T4" fmla="*/ 1075 w 1075"/>
                  <a:gd name="T5" fmla="*/ 205 h 205"/>
                  <a:gd name="T6" fmla="*/ 0 w 1075"/>
                  <a:gd name="T7" fmla="*/ 185 h 205"/>
                  <a:gd name="T8" fmla="*/ 0 w 1075"/>
                  <a:gd name="T9" fmla="*/ 0 h 205"/>
                  <a:gd name="T10" fmla="*/ 0 60000 65536"/>
                  <a:gd name="T11" fmla="*/ 0 60000 65536"/>
                  <a:gd name="T12" fmla="*/ 0 60000 65536"/>
                  <a:gd name="T13" fmla="*/ 0 60000 65536"/>
                  <a:gd name="T14" fmla="*/ 0 60000 65536"/>
                  <a:gd name="T15" fmla="*/ 0 w 1075"/>
                  <a:gd name="T16" fmla="*/ 0 h 205"/>
                  <a:gd name="T17" fmla="*/ 1075 w 1075"/>
                  <a:gd name="T18" fmla="*/ 205 h 205"/>
                </a:gdLst>
                <a:ahLst/>
                <a:cxnLst>
                  <a:cxn ang="T10">
                    <a:pos x="T0" y="T1"/>
                  </a:cxn>
                  <a:cxn ang="T11">
                    <a:pos x="T2" y="T3"/>
                  </a:cxn>
                  <a:cxn ang="T12">
                    <a:pos x="T4" y="T5"/>
                  </a:cxn>
                  <a:cxn ang="T13">
                    <a:pos x="T6" y="T7"/>
                  </a:cxn>
                  <a:cxn ang="T14">
                    <a:pos x="T8" y="T9"/>
                  </a:cxn>
                </a:cxnLst>
                <a:rect l="T15" t="T16" r="T17" b="T18"/>
                <a:pathLst>
                  <a:path w="1075" h="205">
                    <a:moveTo>
                      <a:pt x="0" y="0"/>
                    </a:moveTo>
                    <a:lnTo>
                      <a:pt x="1075" y="0"/>
                    </a:lnTo>
                    <a:lnTo>
                      <a:pt x="1075" y="205"/>
                    </a:lnTo>
                    <a:lnTo>
                      <a:pt x="0" y="185"/>
                    </a:lnTo>
                    <a:lnTo>
                      <a:pt x="0" y="0"/>
                    </a:lnTo>
                  </a:path>
                </a:pathLst>
              </a:custGeom>
              <a:noFill/>
              <a:ln w="0">
                <a:solidFill>
                  <a:srgbClr val="191D1B"/>
                </a:solidFill>
                <a:prstDash val="solid"/>
                <a:round/>
                <a:headEnd/>
                <a:tailEnd/>
              </a:ln>
            </p:spPr>
            <p:txBody>
              <a:bodyPr/>
              <a:lstStyle/>
              <a:p>
                <a:endParaRPr lang="en-US"/>
              </a:p>
            </p:txBody>
          </p:sp>
          <p:sp>
            <p:nvSpPr>
              <p:cNvPr id="101477" name="Freeform 6"/>
              <p:cNvSpPr>
                <a:spLocks/>
              </p:cNvSpPr>
              <p:nvPr/>
            </p:nvSpPr>
            <p:spPr bwMode="auto">
              <a:xfrm>
                <a:off x="2362" y="2262"/>
                <a:ext cx="1075" cy="905"/>
              </a:xfrm>
              <a:custGeom>
                <a:avLst/>
                <a:gdLst>
                  <a:gd name="T0" fmla="*/ 0 w 1075"/>
                  <a:gd name="T1" fmla="*/ 905 h 905"/>
                  <a:gd name="T2" fmla="*/ 0 w 1075"/>
                  <a:gd name="T3" fmla="*/ 0 h 905"/>
                  <a:gd name="T4" fmla="*/ 1075 w 1075"/>
                  <a:gd name="T5" fmla="*/ 40 h 905"/>
                  <a:gd name="T6" fmla="*/ 1075 w 1075"/>
                  <a:gd name="T7" fmla="*/ 905 h 905"/>
                  <a:gd name="T8" fmla="*/ 0 w 1075"/>
                  <a:gd name="T9" fmla="*/ 905 h 905"/>
                  <a:gd name="T10" fmla="*/ 0 60000 65536"/>
                  <a:gd name="T11" fmla="*/ 0 60000 65536"/>
                  <a:gd name="T12" fmla="*/ 0 60000 65536"/>
                  <a:gd name="T13" fmla="*/ 0 60000 65536"/>
                  <a:gd name="T14" fmla="*/ 0 60000 65536"/>
                  <a:gd name="T15" fmla="*/ 0 w 1075"/>
                  <a:gd name="T16" fmla="*/ 0 h 905"/>
                  <a:gd name="T17" fmla="*/ 1075 w 1075"/>
                  <a:gd name="T18" fmla="*/ 905 h 905"/>
                </a:gdLst>
                <a:ahLst/>
                <a:cxnLst>
                  <a:cxn ang="T10">
                    <a:pos x="T0" y="T1"/>
                  </a:cxn>
                  <a:cxn ang="T11">
                    <a:pos x="T2" y="T3"/>
                  </a:cxn>
                  <a:cxn ang="T12">
                    <a:pos x="T4" y="T5"/>
                  </a:cxn>
                  <a:cxn ang="T13">
                    <a:pos x="T6" y="T7"/>
                  </a:cxn>
                  <a:cxn ang="T14">
                    <a:pos x="T8" y="T9"/>
                  </a:cxn>
                </a:cxnLst>
                <a:rect l="T15" t="T16" r="T17" b="T18"/>
                <a:pathLst>
                  <a:path w="1075" h="905">
                    <a:moveTo>
                      <a:pt x="0" y="905"/>
                    </a:moveTo>
                    <a:lnTo>
                      <a:pt x="0" y="0"/>
                    </a:lnTo>
                    <a:lnTo>
                      <a:pt x="1075" y="40"/>
                    </a:lnTo>
                    <a:lnTo>
                      <a:pt x="1075" y="905"/>
                    </a:lnTo>
                    <a:lnTo>
                      <a:pt x="0" y="905"/>
                    </a:lnTo>
                    <a:close/>
                  </a:path>
                </a:pathLst>
              </a:custGeom>
              <a:solidFill>
                <a:srgbClr val="DDDDDD"/>
              </a:solidFill>
              <a:ln w="9525">
                <a:noFill/>
                <a:round/>
                <a:headEnd/>
                <a:tailEnd/>
              </a:ln>
            </p:spPr>
            <p:txBody>
              <a:bodyPr/>
              <a:lstStyle/>
              <a:p>
                <a:endParaRPr lang="en-US"/>
              </a:p>
            </p:txBody>
          </p:sp>
          <p:sp>
            <p:nvSpPr>
              <p:cNvPr id="101478" name="Freeform 7"/>
              <p:cNvSpPr>
                <a:spLocks/>
              </p:cNvSpPr>
              <p:nvPr/>
            </p:nvSpPr>
            <p:spPr bwMode="auto">
              <a:xfrm>
                <a:off x="2362" y="2262"/>
                <a:ext cx="1075" cy="905"/>
              </a:xfrm>
              <a:custGeom>
                <a:avLst/>
                <a:gdLst>
                  <a:gd name="T0" fmla="*/ 0 w 1075"/>
                  <a:gd name="T1" fmla="*/ 905 h 905"/>
                  <a:gd name="T2" fmla="*/ 0 w 1075"/>
                  <a:gd name="T3" fmla="*/ 0 h 905"/>
                  <a:gd name="T4" fmla="*/ 1075 w 1075"/>
                  <a:gd name="T5" fmla="*/ 40 h 905"/>
                  <a:gd name="T6" fmla="*/ 1075 w 1075"/>
                  <a:gd name="T7" fmla="*/ 905 h 905"/>
                  <a:gd name="T8" fmla="*/ 0 w 1075"/>
                  <a:gd name="T9" fmla="*/ 905 h 905"/>
                  <a:gd name="T10" fmla="*/ 0 60000 65536"/>
                  <a:gd name="T11" fmla="*/ 0 60000 65536"/>
                  <a:gd name="T12" fmla="*/ 0 60000 65536"/>
                  <a:gd name="T13" fmla="*/ 0 60000 65536"/>
                  <a:gd name="T14" fmla="*/ 0 60000 65536"/>
                  <a:gd name="T15" fmla="*/ 0 w 1075"/>
                  <a:gd name="T16" fmla="*/ 0 h 905"/>
                  <a:gd name="T17" fmla="*/ 1075 w 1075"/>
                  <a:gd name="T18" fmla="*/ 905 h 905"/>
                </a:gdLst>
                <a:ahLst/>
                <a:cxnLst>
                  <a:cxn ang="T10">
                    <a:pos x="T0" y="T1"/>
                  </a:cxn>
                  <a:cxn ang="T11">
                    <a:pos x="T2" y="T3"/>
                  </a:cxn>
                  <a:cxn ang="T12">
                    <a:pos x="T4" y="T5"/>
                  </a:cxn>
                  <a:cxn ang="T13">
                    <a:pos x="T6" y="T7"/>
                  </a:cxn>
                  <a:cxn ang="T14">
                    <a:pos x="T8" y="T9"/>
                  </a:cxn>
                </a:cxnLst>
                <a:rect l="T15" t="T16" r="T17" b="T18"/>
                <a:pathLst>
                  <a:path w="1075" h="905">
                    <a:moveTo>
                      <a:pt x="0" y="905"/>
                    </a:moveTo>
                    <a:lnTo>
                      <a:pt x="0" y="0"/>
                    </a:lnTo>
                    <a:lnTo>
                      <a:pt x="1075" y="40"/>
                    </a:lnTo>
                    <a:lnTo>
                      <a:pt x="1075" y="905"/>
                    </a:lnTo>
                    <a:lnTo>
                      <a:pt x="0" y="905"/>
                    </a:lnTo>
                  </a:path>
                </a:pathLst>
              </a:custGeom>
              <a:noFill/>
              <a:ln w="0">
                <a:solidFill>
                  <a:srgbClr val="191D1B"/>
                </a:solidFill>
                <a:prstDash val="solid"/>
                <a:round/>
                <a:headEnd/>
                <a:tailEnd/>
              </a:ln>
            </p:spPr>
            <p:txBody>
              <a:bodyPr/>
              <a:lstStyle/>
              <a:p>
                <a:endParaRPr lang="en-US"/>
              </a:p>
            </p:txBody>
          </p:sp>
          <p:sp>
            <p:nvSpPr>
              <p:cNvPr id="101479" name="Line 8"/>
              <p:cNvSpPr>
                <a:spLocks noChangeShapeType="1"/>
              </p:cNvSpPr>
              <p:nvPr/>
            </p:nvSpPr>
            <p:spPr bwMode="auto">
              <a:xfrm flipH="1">
                <a:off x="2362" y="2727"/>
                <a:ext cx="1075" cy="210"/>
              </a:xfrm>
              <a:prstGeom prst="line">
                <a:avLst/>
              </a:prstGeom>
              <a:noFill/>
              <a:ln w="0">
                <a:solidFill>
                  <a:srgbClr val="191D1B"/>
                </a:solidFill>
                <a:round/>
                <a:headEnd/>
                <a:tailEnd/>
              </a:ln>
            </p:spPr>
            <p:txBody>
              <a:bodyPr/>
              <a:lstStyle/>
              <a:p>
                <a:endParaRPr lang="en-US"/>
              </a:p>
            </p:txBody>
          </p:sp>
          <p:sp>
            <p:nvSpPr>
              <p:cNvPr id="101480" name="Line 9"/>
              <p:cNvSpPr>
                <a:spLocks noChangeShapeType="1"/>
              </p:cNvSpPr>
              <p:nvPr/>
            </p:nvSpPr>
            <p:spPr bwMode="auto">
              <a:xfrm flipH="1">
                <a:off x="2357" y="2657"/>
                <a:ext cx="1080" cy="170"/>
              </a:xfrm>
              <a:prstGeom prst="line">
                <a:avLst/>
              </a:prstGeom>
              <a:noFill/>
              <a:ln w="0">
                <a:solidFill>
                  <a:srgbClr val="191D1B"/>
                </a:solidFill>
                <a:round/>
                <a:headEnd/>
                <a:tailEnd/>
              </a:ln>
            </p:spPr>
            <p:txBody>
              <a:bodyPr/>
              <a:lstStyle/>
              <a:p>
                <a:endParaRPr lang="en-US"/>
              </a:p>
            </p:txBody>
          </p:sp>
          <p:sp>
            <p:nvSpPr>
              <p:cNvPr id="101481" name="Freeform 10"/>
              <p:cNvSpPr>
                <a:spLocks/>
              </p:cNvSpPr>
              <p:nvPr/>
            </p:nvSpPr>
            <p:spPr bwMode="auto">
              <a:xfrm>
                <a:off x="2362" y="2257"/>
                <a:ext cx="1075" cy="75"/>
              </a:xfrm>
              <a:custGeom>
                <a:avLst/>
                <a:gdLst>
                  <a:gd name="T0" fmla="*/ 645 w 1075"/>
                  <a:gd name="T1" fmla="*/ 75 h 75"/>
                  <a:gd name="T2" fmla="*/ 645 w 1075"/>
                  <a:gd name="T3" fmla="*/ 75 h 75"/>
                  <a:gd name="T4" fmla="*/ 545 w 1075"/>
                  <a:gd name="T5" fmla="*/ 25 h 75"/>
                  <a:gd name="T6" fmla="*/ 510 w 1075"/>
                  <a:gd name="T7" fmla="*/ 35 h 75"/>
                  <a:gd name="T8" fmla="*/ 595 w 1075"/>
                  <a:gd name="T9" fmla="*/ 75 h 75"/>
                  <a:gd name="T10" fmla="*/ 470 w 1075"/>
                  <a:gd name="T11" fmla="*/ 75 h 75"/>
                  <a:gd name="T12" fmla="*/ 360 w 1075"/>
                  <a:gd name="T13" fmla="*/ 75 h 75"/>
                  <a:gd name="T14" fmla="*/ 240 w 1075"/>
                  <a:gd name="T15" fmla="*/ 15 h 75"/>
                  <a:gd name="T16" fmla="*/ 200 w 1075"/>
                  <a:gd name="T17" fmla="*/ 25 h 75"/>
                  <a:gd name="T18" fmla="*/ 295 w 1075"/>
                  <a:gd name="T19" fmla="*/ 70 h 75"/>
                  <a:gd name="T20" fmla="*/ 0 w 1075"/>
                  <a:gd name="T21" fmla="*/ 65 h 75"/>
                  <a:gd name="T22" fmla="*/ 0 w 1075"/>
                  <a:gd name="T23" fmla="*/ 0 h 75"/>
                  <a:gd name="T24" fmla="*/ 1075 w 1075"/>
                  <a:gd name="T25" fmla="*/ 45 h 75"/>
                  <a:gd name="T26" fmla="*/ 1075 w 1075"/>
                  <a:gd name="T27" fmla="*/ 65 h 75"/>
                  <a:gd name="T28" fmla="*/ 960 w 1075"/>
                  <a:gd name="T29" fmla="*/ 65 h 75"/>
                  <a:gd name="T30" fmla="*/ 865 w 1075"/>
                  <a:gd name="T31" fmla="*/ 60 h 75"/>
                  <a:gd name="T32" fmla="*/ 815 w 1075"/>
                  <a:gd name="T33" fmla="*/ 35 h 75"/>
                  <a:gd name="T34" fmla="*/ 775 w 1075"/>
                  <a:gd name="T35" fmla="*/ 45 h 75"/>
                  <a:gd name="T36" fmla="*/ 815 w 1075"/>
                  <a:gd name="T37" fmla="*/ 60 h 75"/>
                  <a:gd name="T38" fmla="*/ 790 w 1075"/>
                  <a:gd name="T39" fmla="*/ 60 h 75"/>
                  <a:gd name="T40" fmla="*/ 735 w 1075"/>
                  <a:gd name="T41" fmla="*/ 60 h 75"/>
                  <a:gd name="T42" fmla="*/ 675 w 1075"/>
                  <a:gd name="T43" fmla="*/ 60 h 75"/>
                  <a:gd name="T44" fmla="*/ 620 w 1075"/>
                  <a:gd name="T45" fmla="*/ 60 h 75"/>
                  <a:gd name="T46" fmla="*/ 645 w 1075"/>
                  <a:gd name="T47" fmla="*/ 75 h 7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075"/>
                  <a:gd name="T73" fmla="*/ 0 h 75"/>
                  <a:gd name="T74" fmla="*/ 1075 w 1075"/>
                  <a:gd name="T75" fmla="*/ 75 h 7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075" h="75">
                    <a:moveTo>
                      <a:pt x="645" y="75"/>
                    </a:moveTo>
                    <a:lnTo>
                      <a:pt x="645" y="75"/>
                    </a:lnTo>
                    <a:lnTo>
                      <a:pt x="545" y="25"/>
                    </a:lnTo>
                    <a:lnTo>
                      <a:pt x="510" y="35"/>
                    </a:lnTo>
                    <a:lnTo>
                      <a:pt x="595" y="75"/>
                    </a:lnTo>
                    <a:lnTo>
                      <a:pt x="470" y="75"/>
                    </a:lnTo>
                    <a:lnTo>
                      <a:pt x="360" y="75"/>
                    </a:lnTo>
                    <a:lnTo>
                      <a:pt x="240" y="15"/>
                    </a:lnTo>
                    <a:lnTo>
                      <a:pt x="200" y="25"/>
                    </a:lnTo>
                    <a:lnTo>
                      <a:pt x="295" y="70"/>
                    </a:lnTo>
                    <a:lnTo>
                      <a:pt x="0" y="65"/>
                    </a:lnTo>
                    <a:lnTo>
                      <a:pt x="0" y="0"/>
                    </a:lnTo>
                    <a:lnTo>
                      <a:pt x="1075" y="45"/>
                    </a:lnTo>
                    <a:lnTo>
                      <a:pt x="1075" y="65"/>
                    </a:lnTo>
                    <a:lnTo>
                      <a:pt x="960" y="65"/>
                    </a:lnTo>
                    <a:lnTo>
                      <a:pt x="865" y="60"/>
                    </a:lnTo>
                    <a:lnTo>
                      <a:pt x="815" y="35"/>
                    </a:lnTo>
                    <a:lnTo>
                      <a:pt x="775" y="45"/>
                    </a:lnTo>
                    <a:lnTo>
                      <a:pt x="815" y="60"/>
                    </a:lnTo>
                    <a:lnTo>
                      <a:pt x="790" y="60"/>
                    </a:lnTo>
                    <a:lnTo>
                      <a:pt x="735" y="60"/>
                    </a:lnTo>
                    <a:lnTo>
                      <a:pt x="675" y="60"/>
                    </a:lnTo>
                    <a:lnTo>
                      <a:pt x="620" y="60"/>
                    </a:lnTo>
                    <a:lnTo>
                      <a:pt x="645" y="75"/>
                    </a:lnTo>
                    <a:close/>
                  </a:path>
                </a:pathLst>
              </a:custGeom>
              <a:solidFill>
                <a:srgbClr val="FCFDFE"/>
              </a:solidFill>
              <a:ln w="9525">
                <a:noFill/>
                <a:round/>
                <a:headEnd/>
                <a:tailEnd/>
              </a:ln>
            </p:spPr>
            <p:txBody>
              <a:bodyPr/>
              <a:lstStyle/>
              <a:p>
                <a:endParaRPr lang="en-US"/>
              </a:p>
            </p:txBody>
          </p:sp>
          <p:sp>
            <p:nvSpPr>
              <p:cNvPr id="101482" name="Freeform 11"/>
              <p:cNvSpPr>
                <a:spLocks/>
              </p:cNvSpPr>
              <p:nvPr/>
            </p:nvSpPr>
            <p:spPr bwMode="auto">
              <a:xfrm>
                <a:off x="2362" y="2257"/>
                <a:ext cx="1075" cy="75"/>
              </a:xfrm>
              <a:custGeom>
                <a:avLst/>
                <a:gdLst>
                  <a:gd name="T0" fmla="*/ 645 w 1075"/>
                  <a:gd name="T1" fmla="*/ 75 h 75"/>
                  <a:gd name="T2" fmla="*/ 645 w 1075"/>
                  <a:gd name="T3" fmla="*/ 75 h 75"/>
                  <a:gd name="T4" fmla="*/ 545 w 1075"/>
                  <a:gd name="T5" fmla="*/ 25 h 75"/>
                  <a:gd name="T6" fmla="*/ 510 w 1075"/>
                  <a:gd name="T7" fmla="*/ 35 h 75"/>
                  <a:gd name="T8" fmla="*/ 595 w 1075"/>
                  <a:gd name="T9" fmla="*/ 75 h 75"/>
                  <a:gd name="T10" fmla="*/ 470 w 1075"/>
                  <a:gd name="T11" fmla="*/ 75 h 75"/>
                  <a:gd name="T12" fmla="*/ 360 w 1075"/>
                  <a:gd name="T13" fmla="*/ 75 h 75"/>
                  <a:gd name="T14" fmla="*/ 240 w 1075"/>
                  <a:gd name="T15" fmla="*/ 15 h 75"/>
                  <a:gd name="T16" fmla="*/ 200 w 1075"/>
                  <a:gd name="T17" fmla="*/ 25 h 75"/>
                  <a:gd name="T18" fmla="*/ 295 w 1075"/>
                  <a:gd name="T19" fmla="*/ 70 h 75"/>
                  <a:gd name="T20" fmla="*/ 0 w 1075"/>
                  <a:gd name="T21" fmla="*/ 65 h 75"/>
                  <a:gd name="T22" fmla="*/ 0 w 1075"/>
                  <a:gd name="T23" fmla="*/ 0 h 75"/>
                  <a:gd name="T24" fmla="*/ 1075 w 1075"/>
                  <a:gd name="T25" fmla="*/ 45 h 75"/>
                  <a:gd name="T26" fmla="*/ 1075 w 1075"/>
                  <a:gd name="T27" fmla="*/ 65 h 75"/>
                  <a:gd name="T28" fmla="*/ 960 w 1075"/>
                  <a:gd name="T29" fmla="*/ 65 h 75"/>
                  <a:gd name="T30" fmla="*/ 865 w 1075"/>
                  <a:gd name="T31" fmla="*/ 60 h 75"/>
                  <a:gd name="T32" fmla="*/ 815 w 1075"/>
                  <a:gd name="T33" fmla="*/ 35 h 75"/>
                  <a:gd name="T34" fmla="*/ 775 w 1075"/>
                  <a:gd name="T35" fmla="*/ 45 h 75"/>
                  <a:gd name="T36" fmla="*/ 815 w 1075"/>
                  <a:gd name="T37" fmla="*/ 60 h 75"/>
                  <a:gd name="T38" fmla="*/ 790 w 1075"/>
                  <a:gd name="T39" fmla="*/ 60 h 75"/>
                  <a:gd name="T40" fmla="*/ 735 w 1075"/>
                  <a:gd name="T41" fmla="*/ 60 h 75"/>
                  <a:gd name="T42" fmla="*/ 675 w 1075"/>
                  <a:gd name="T43" fmla="*/ 60 h 75"/>
                  <a:gd name="T44" fmla="*/ 620 w 1075"/>
                  <a:gd name="T45" fmla="*/ 60 h 75"/>
                  <a:gd name="T46" fmla="*/ 645 w 1075"/>
                  <a:gd name="T47" fmla="*/ 75 h 7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075"/>
                  <a:gd name="T73" fmla="*/ 0 h 75"/>
                  <a:gd name="T74" fmla="*/ 1075 w 1075"/>
                  <a:gd name="T75" fmla="*/ 75 h 7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075" h="75">
                    <a:moveTo>
                      <a:pt x="645" y="75"/>
                    </a:moveTo>
                    <a:lnTo>
                      <a:pt x="645" y="75"/>
                    </a:lnTo>
                    <a:lnTo>
                      <a:pt x="545" y="25"/>
                    </a:lnTo>
                    <a:lnTo>
                      <a:pt x="510" y="35"/>
                    </a:lnTo>
                    <a:lnTo>
                      <a:pt x="595" y="75"/>
                    </a:lnTo>
                    <a:lnTo>
                      <a:pt x="470" y="75"/>
                    </a:lnTo>
                    <a:lnTo>
                      <a:pt x="360" y="75"/>
                    </a:lnTo>
                    <a:lnTo>
                      <a:pt x="240" y="15"/>
                    </a:lnTo>
                    <a:lnTo>
                      <a:pt x="200" y="25"/>
                    </a:lnTo>
                    <a:lnTo>
                      <a:pt x="295" y="70"/>
                    </a:lnTo>
                    <a:lnTo>
                      <a:pt x="0" y="65"/>
                    </a:lnTo>
                    <a:lnTo>
                      <a:pt x="0" y="0"/>
                    </a:lnTo>
                    <a:lnTo>
                      <a:pt x="1075" y="45"/>
                    </a:lnTo>
                    <a:lnTo>
                      <a:pt x="1075" y="65"/>
                    </a:lnTo>
                    <a:lnTo>
                      <a:pt x="960" y="65"/>
                    </a:lnTo>
                    <a:lnTo>
                      <a:pt x="865" y="60"/>
                    </a:lnTo>
                    <a:lnTo>
                      <a:pt x="815" y="35"/>
                    </a:lnTo>
                    <a:lnTo>
                      <a:pt x="775" y="45"/>
                    </a:lnTo>
                    <a:lnTo>
                      <a:pt x="815" y="60"/>
                    </a:lnTo>
                    <a:lnTo>
                      <a:pt x="790" y="60"/>
                    </a:lnTo>
                    <a:lnTo>
                      <a:pt x="735" y="60"/>
                    </a:lnTo>
                    <a:lnTo>
                      <a:pt x="675" y="60"/>
                    </a:lnTo>
                    <a:lnTo>
                      <a:pt x="620" y="60"/>
                    </a:lnTo>
                    <a:lnTo>
                      <a:pt x="645" y="75"/>
                    </a:lnTo>
                  </a:path>
                </a:pathLst>
              </a:custGeom>
              <a:noFill/>
              <a:ln w="0">
                <a:solidFill>
                  <a:srgbClr val="191D1B"/>
                </a:solidFill>
                <a:prstDash val="solid"/>
                <a:round/>
                <a:headEnd/>
                <a:tailEnd/>
              </a:ln>
            </p:spPr>
            <p:txBody>
              <a:bodyPr/>
              <a:lstStyle/>
              <a:p>
                <a:endParaRPr lang="en-US"/>
              </a:p>
            </p:txBody>
          </p:sp>
          <p:sp>
            <p:nvSpPr>
              <p:cNvPr id="101483" name="Freeform 12"/>
              <p:cNvSpPr>
                <a:spLocks/>
              </p:cNvSpPr>
              <p:nvPr/>
            </p:nvSpPr>
            <p:spPr bwMode="auto">
              <a:xfrm>
                <a:off x="2362" y="2332"/>
                <a:ext cx="645" cy="150"/>
              </a:xfrm>
              <a:custGeom>
                <a:avLst/>
                <a:gdLst>
                  <a:gd name="T0" fmla="*/ 645 w 645"/>
                  <a:gd name="T1" fmla="*/ 0 h 150"/>
                  <a:gd name="T2" fmla="*/ 610 w 645"/>
                  <a:gd name="T3" fmla="*/ 125 h 150"/>
                  <a:gd name="T4" fmla="*/ 0 w 645"/>
                  <a:gd name="T5" fmla="*/ 150 h 150"/>
                  <a:gd name="T6" fmla="*/ 0 60000 65536"/>
                  <a:gd name="T7" fmla="*/ 0 60000 65536"/>
                  <a:gd name="T8" fmla="*/ 0 60000 65536"/>
                  <a:gd name="T9" fmla="*/ 0 w 645"/>
                  <a:gd name="T10" fmla="*/ 0 h 150"/>
                  <a:gd name="T11" fmla="*/ 645 w 645"/>
                  <a:gd name="T12" fmla="*/ 150 h 150"/>
                </a:gdLst>
                <a:ahLst/>
                <a:cxnLst>
                  <a:cxn ang="T6">
                    <a:pos x="T0" y="T1"/>
                  </a:cxn>
                  <a:cxn ang="T7">
                    <a:pos x="T2" y="T3"/>
                  </a:cxn>
                  <a:cxn ang="T8">
                    <a:pos x="T4" y="T5"/>
                  </a:cxn>
                </a:cxnLst>
                <a:rect l="T9" t="T10" r="T11" b="T12"/>
                <a:pathLst>
                  <a:path w="645" h="150">
                    <a:moveTo>
                      <a:pt x="645" y="0"/>
                    </a:moveTo>
                    <a:lnTo>
                      <a:pt x="610" y="125"/>
                    </a:lnTo>
                    <a:lnTo>
                      <a:pt x="0" y="150"/>
                    </a:lnTo>
                  </a:path>
                </a:pathLst>
              </a:custGeom>
              <a:noFill/>
              <a:ln w="0">
                <a:solidFill>
                  <a:srgbClr val="191D1B"/>
                </a:solidFill>
                <a:prstDash val="solid"/>
                <a:round/>
                <a:headEnd/>
                <a:tailEnd/>
              </a:ln>
            </p:spPr>
            <p:txBody>
              <a:bodyPr/>
              <a:lstStyle/>
              <a:p>
                <a:endParaRPr lang="en-US"/>
              </a:p>
            </p:txBody>
          </p:sp>
          <p:sp>
            <p:nvSpPr>
              <p:cNvPr id="101484" name="Line 13"/>
              <p:cNvSpPr>
                <a:spLocks noChangeShapeType="1"/>
              </p:cNvSpPr>
              <p:nvPr/>
            </p:nvSpPr>
            <p:spPr bwMode="auto">
              <a:xfrm flipV="1">
                <a:off x="2982" y="2417"/>
                <a:ext cx="445" cy="10"/>
              </a:xfrm>
              <a:prstGeom prst="line">
                <a:avLst/>
              </a:prstGeom>
              <a:noFill/>
              <a:ln w="0">
                <a:solidFill>
                  <a:srgbClr val="191D1B"/>
                </a:solidFill>
                <a:round/>
                <a:headEnd/>
                <a:tailEnd/>
              </a:ln>
            </p:spPr>
            <p:txBody>
              <a:bodyPr/>
              <a:lstStyle/>
              <a:p>
                <a:endParaRPr lang="en-US"/>
              </a:p>
            </p:txBody>
          </p:sp>
          <p:sp>
            <p:nvSpPr>
              <p:cNvPr id="101485" name="Freeform 14"/>
              <p:cNvSpPr>
                <a:spLocks/>
              </p:cNvSpPr>
              <p:nvPr/>
            </p:nvSpPr>
            <p:spPr bwMode="auto">
              <a:xfrm>
                <a:off x="2397" y="2342"/>
                <a:ext cx="110" cy="120"/>
              </a:xfrm>
              <a:custGeom>
                <a:avLst/>
                <a:gdLst>
                  <a:gd name="T0" fmla="*/ 15 w 110"/>
                  <a:gd name="T1" fmla="*/ 0 h 120"/>
                  <a:gd name="T2" fmla="*/ 0 w 110"/>
                  <a:gd name="T3" fmla="*/ 120 h 120"/>
                  <a:gd name="T4" fmla="*/ 110 w 110"/>
                  <a:gd name="T5" fmla="*/ 115 h 120"/>
                  <a:gd name="T6" fmla="*/ 0 60000 65536"/>
                  <a:gd name="T7" fmla="*/ 0 60000 65536"/>
                  <a:gd name="T8" fmla="*/ 0 60000 65536"/>
                  <a:gd name="T9" fmla="*/ 0 w 110"/>
                  <a:gd name="T10" fmla="*/ 0 h 120"/>
                  <a:gd name="T11" fmla="*/ 110 w 110"/>
                  <a:gd name="T12" fmla="*/ 120 h 120"/>
                </a:gdLst>
                <a:ahLst/>
                <a:cxnLst>
                  <a:cxn ang="T6">
                    <a:pos x="T0" y="T1"/>
                  </a:cxn>
                  <a:cxn ang="T7">
                    <a:pos x="T2" y="T3"/>
                  </a:cxn>
                  <a:cxn ang="T8">
                    <a:pos x="T4" y="T5"/>
                  </a:cxn>
                </a:cxnLst>
                <a:rect l="T9" t="T10" r="T11" b="T12"/>
                <a:pathLst>
                  <a:path w="110" h="120">
                    <a:moveTo>
                      <a:pt x="15" y="0"/>
                    </a:moveTo>
                    <a:lnTo>
                      <a:pt x="0" y="120"/>
                    </a:lnTo>
                    <a:lnTo>
                      <a:pt x="110" y="115"/>
                    </a:lnTo>
                  </a:path>
                </a:pathLst>
              </a:custGeom>
              <a:noFill/>
              <a:ln w="0">
                <a:solidFill>
                  <a:srgbClr val="191D1B"/>
                </a:solidFill>
                <a:prstDash val="solid"/>
                <a:round/>
                <a:headEnd/>
                <a:tailEnd/>
              </a:ln>
            </p:spPr>
            <p:txBody>
              <a:bodyPr/>
              <a:lstStyle/>
              <a:p>
                <a:endParaRPr lang="en-US"/>
              </a:p>
            </p:txBody>
          </p:sp>
          <p:sp>
            <p:nvSpPr>
              <p:cNvPr id="101486" name="Freeform 15"/>
              <p:cNvSpPr>
                <a:spLocks/>
              </p:cNvSpPr>
              <p:nvPr/>
            </p:nvSpPr>
            <p:spPr bwMode="auto">
              <a:xfrm>
                <a:off x="2682" y="2342"/>
                <a:ext cx="125" cy="110"/>
              </a:xfrm>
              <a:custGeom>
                <a:avLst/>
                <a:gdLst>
                  <a:gd name="T0" fmla="*/ 25 w 125"/>
                  <a:gd name="T1" fmla="*/ 0 h 110"/>
                  <a:gd name="T2" fmla="*/ 0 w 125"/>
                  <a:gd name="T3" fmla="*/ 110 h 110"/>
                  <a:gd name="T4" fmla="*/ 125 w 125"/>
                  <a:gd name="T5" fmla="*/ 105 h 110"/>
                  <a:gd name="T6" fmla="*/ 0 60000 65536"/>
                  <a:gd name="T7" fmla="*/ 0 60000 65536"/>
                  <a:gd name="T8" fmla="*/ 0 60000 65536"/>
                  <a:gd name="T9" fmla="*/ 0 w 125"/>
                  <a:gd name="T10" fmla="*/ 0 h 110"/>
                  <a:gd name="T11" fmla="*/ 125 w 125"/>
                  <a:gd name="T12" fmla="*/ 110 h 110"/>
                </a:gdLst>
                <a:ahLst/>
                <a:cxnLst>
                  <a:cxn ang="T6">
                    <a:pos x="T0" y="T1"/>
                  </a:cxn>
                  <a:cxn ang="T7">
                    <a:pos x="T2" y="T3"/>
                  </a:cxn>
                  <a:cxn ang="T8">
                    <a:pos x="T4" y="T5"/>
                  </a:cxn>
                </a:cxnLst>
                <a:rect l="T9" t="T10" r="T11" b="T12"/>
                <a:pathLst>
                  <a:path w="125" h="110">
                    <a:moveTo>
                      <a:pt x="25" y="0"/>
                    </a:moveTo>
                    <a:lnTo>
                      <a:pt x="0" y="110"/>
                    </a:lnTo>
                    <a:lnTo>
                      <a:pt x="125" y="105"/>
                    </a:lnTo>
                  </a:path>
                </a:pathLst>
              </a:custGeom>
              <a:noFill/>
              <a:ln w="0">
                <a:solidFill>
                  <a:srgbClr val="191D1B"/>
                </a:solidFill>
                <a:prstDash val="solid"/>
                <a:round/>
                <a:headEnd/>
                <a:tailEnd/>
              </a:ln>
            </p:spPr>
            <p:txBody>
              <a:bodyPr/>
              <a:lstStyle/>
              <a:p>
                <a:endParaRPr lang="en-US"/>
              </a:p>
            </p:txBody>
          </p:sp>
          <p:sp>
            <p:nvSpPr>
              <p:cNvPr id="101487" name="Line 16"/>
              <p:cNvSpPr>
                <a:spLocks noChangeShapeType="1"/>
              </p:cNvSpPr>
              <p:nvPr/>
            </p:nvSpPr>
            <p:spPr bwMode="auto">
              <a:xfrm>
                <a:off x="2362" y="2322"/>
                <a:ext cx="645" cy="10"/>
              </a:xfrm>
              <a:prstGeom prst="line">
                <a:avLst/>
              </a:prstGeom>
              <a:noFill/>
              <a:ln w="0">
                <a:solidFill>
                  <a:srgbClr val="191D1B"/>
                </a:solidFill>
                <a:round/>
                <a:headEnd/>
                <a:tailEnd/>
              </a:ln>
            </p:spPr>
            <p:txBody>
              <a:bodyPr/>
              <a:lstStyle/>
              <a:p>
                <a:endParaRPr lang="en-US"/>
              </a:p>
            </p:txBody>
          </p:sp>
          <p:sp>
            <p:nvSpPr>
              <p:cNvPr id="101488" name="Freeform 17"/>
              <p:cNvSpPr>
                <a:spLocks/>
              </p:cNvSpPr>
              <p:nvPr/>
            </p:nvSpPr>
            <p:spPr bwMode="auto">
              <a:xfrm>
                <a:off x="2562" y="2117"/>
                <a:ext cx="125" cy="165"/>
              </a:xfrm>
              <a:custGeom>
                <a:avLst/>
                <a:gdLst>
                  <a:gd name="T0" fmla="*/ 75 w 125"/>
                  <a:gd name="T1" fmla="*/ 0 h 165"/>
                  <a:gd name="T2" fmla="*/ 125 w 125"/>
                  <a:gd name="T3" fmla="*/ 0 h 165"/>
                  <a:gd name="T4" fmla="*/ 45 w 125"/>
                  <a:gd name="T5" fmla="*/ 165 h 165"/>
                  <a:gd name="T6" fmla="*/ 0 w 125"/>
                  <a:gd name="T7" fmla="*/ 165 h 165"/>
                  <a:gd name="T8" fmla="*/ 0 w 125"/>
                  <a:gd name="T9" fmla="*/ 150 h 165"/>
                  <a:gd name="T10" fmla="*/ 75 w 125"/>
                  <a:gd name="T11" fmla="*/ 0 h 165"/>
                  <a:gd name="T12" fmla="*/ 0 60000 65536"/>
                  <a:gd name="T13" fmla="*/ 0 60000 65536"/>
                  <a:gd name="T14" fmla="*/ 0 60000 65536"/>
                  <a:gd name="T15" fmla="*/ 0 60000 65536"/>
                  <a:gd name="T16" fmla="*/ 0 60000 65536"/>
                  <a:gd name="T17" fmla="*/ 0 60000 65536"/>
                  <a:gd name="T18" fmla="*/ 0 w 125"/>
                  <a:gd name="T19" fmla="*/ 0 h 165"/>
                  <a:gd name="T20" fmla="*/ 125 w 125"/>
                  <a:gd name="T21" fmla="*/ 165 h 165"/>
                </a:gdLst>
                <a:ahLst/>
                <a:cxnLst>
                  <a:cxn ang="T12">
                    <a:pos x="T0" y="T1"/>
                  </a:cxn>
                  <a:cxn ang="T13">
                    <a:pos x="T2" y="T3"/>
                  </a:cxn>
                  <a:cxn ang="T14">
                    <a:pos x="T4" y="T5"/>
                  </a:cxn>
                  <a:cxn ang="T15">
                    <a:pos x="T6" y="T7"/>
                  </a:cxn>
                  <a:cxn ang="T16">
                    <a:pos x="T8" y="T9"/>
                  </a:cxn>
                  <a:cxn ang="T17">
                    <a:pos x="T10" y="T11"/>
                  </a:cxn>
                </a:cxnLst>
                <a:rect l="T18" t="T19" r="T20" b="T21"/>
                <a:pathLst>
                  <a:path w="125" h="165">
                    <a:moveTo>
                      <a:pt x="75" y="0"/>
                    </a:moveTo>
                    <a:lnTo>
                      <a:pt x="125" y="0"/>
                    </a:lnTo>
                    <a:lnTo>
                      <a:pt x="45" y="165"/>
                    </a:lnTo>
                    <a:lnTo>
                      <a:pt x="0" y="165"/>
                    </a:lnTo>
                    <a:lnTo>
                      <a:pt x="0" y="150"/>
                    </a:lnTo>
                    <a:lnTo>
                      <a:pt x="75" y="0"/>
                    </a:lnTo>
                    <a:close/>
                  </a:path>
                </a:pathLst>
              </a:custGeom>
              <a:solidFill>
                <a:srgbClr val="ABAEAF"/>
              </a:solidFill>
              <a:ln w="9525">
                <a:noFill/>
                <a:round/>
                <a:headEnd/>
                <a:tailEnd/>
              </a:ln>
            </p:spPr>
            <p:txBody>
              <a:bodyPr/>
              <a:lstStyle/>
              <a:p>
                <a:endParaRPr lang="en-US"/>
              </a:p>
            </p:txBody>
          </p:sp>
          <p:sp>
            <p:nvSpPr>
              <p:cNvPr id="101489" name="Freeform 18"/>
              <p:cNvSpPr>
                <a:spLocks/>
              </p:cNvSpPr>
              <p:nvPr/>
            </p:nvSpPr>
            <p:spPr bwMode="auto">
              <a:xfrm>
                <a:off x="2562" y="2117"/>
                <a:ext cx="125" cy="165"/>
              </a:xfrm>
              <a:custGeom>
                <a:avLst/>
                <a:gdLst>
                  <a:gd name="T0" fmla="*/ 75 w 125"/>
                  <a:gd name="T1" fmla="*/ 0 h 165"/>
                  <a:gd name="T2" fmla="*/ 125 w 125"/>
                  <a:gd name="T3" fmla="*/ 0 h 165"/>
                  <a:gd name="T4" fmla="*/ 45 w 125"/>
                  <a:gd name="T5" fmla="*/ 165 h 165"/>
                  <a:gd name="T6" fmla="*/ 0 w 125"/>
                  <a:gd name="T7" fmla="*/ 165 h 165"/>
                  <a:gd name="T8" fmla="*/ 0 w 125"/>
                  <a:gd name="T9" fmla="*/ 150 h 165"/>
                  <a:gd name="T10" fmla="*/ 75 w 125"/>
                  <a:gd name="T11" fmla="*/ 0 h 165"/>
                  <a:gd name="T12" fmla="*/ 0 60000 65536"/>
                  <a:gd name="T13" fmla="*/ 0 60000 65536"/>
                  <a:gd name="T14" fmla="*/ 0 60000 65536"/>
                  <a:gd name="T15" fmla="*/ 0 60000 65536"/>
                  <a:gd name="T16" fmla="*/ 0 60000 65536"/>
                  <a:gd name="T17" fmla="*/ 0 60000 65536"/>
                  <a:gd name="T18" fmla="*/ 0 w 125"/>
                  <a:gd name="T19" fmla="*/ 0 h 165"/>
                  <a:gd name="T20" fmla="*/ 125 w 125"/>
                  <a:gd name="T21" fmla="*/ 165 h 165"/>
                </a:gdLst>
                <a:ahLst/>
                <a:cxnLst>
                  <a:cxn ang="T12">
                    <a:pos x="T0" y="T1"/>
                  </a:cxn>
                  <a:cxn ang="T13">
                    <a:pos x="T2" y="T3"/>
                  </a:cxn>
                  <a:cxn ang="T14">
                    <a:pos x="T4" y="T5"/>
                  </a:cxn>
                  <a:cxn ang="T15">
                    <a:pos x="T6" y="T7"/>
                  </a:cxn>
                  <a:cxn ang="T16">
                    <a:pos x="T8" y="T9"/>
                  </a:cxn>
                  <a:cxn ang="T17">
                    <a:pos x="T10" y="T11"/>
                  </a:cxn>
                </a:cxnLst>
                <a:rect l="T18" t="T19" r="T20" b="T21"/>
                <a:pathLst>
                  <a:path w="125" h="165">
                    <a:moveTo>
                      <a:pt x="75" y="0"/>
                    </a:moveTo>
                    <a:lnTo>
                      <a:pt x="125" y="0"/>
                    </a:lnTo>
                    <a:lnTo>
                      <a:pt x="45" y="165"/>
                    </a:lnTo>
                    <a:lnTo>
                      <a:pt x="0" y="165"/>
                    </a:lnTo>
                    <a:lnTo>
                      <a:pt x="0" y="150"/>
                    </a:lnTo>
                    <a:lnTo>
                      <a:pt x="75" y="0"/>
                    </a:lnTo>
                  </a:path>
                </a:pathLst>
              </a:custGeom>
              <a:noFill/>
              <a:ln w="0">
                <a:solidFill>
                  <a:srgbClr val="191D1B"/>
                </a:solidFill>
                <a:prstDash val="solid"/>
                <a:round/>
                <a:headEnd/>
                <a:tailEnd/>
              </a:ln>
            </p:spPr>
            <p:txBody>
              <a:bodyPr/>
              <a:lstStyle/>
              <a:p>
                <a:endParaRPr lang="en-US"/>
              </a:p>
            </p:txBody>
          </p:sp>
          <p:sp>
            <p:nvSpPr>
              <p:cNvPr id="101490" name="Freeform 19"/>
              <p:cNvSpPr>
                <a:spLocks/>
              </p:cNvSpPr>
              <p:nvPr/>
            </p:nvSpPr>
            <p:spPr bwMode="auto">
              <a:xfrm>
                <a:off x="2867" y="2117"/>
                <a:ext cx="135" cy="175"/>
              </a:xfrm>
              <a:custGeom>
                <a:avLst/>
                <a:gdLst>
                  <a:gd name="T0" fmla="*/ 85 w 135"/>
                  <a:gd name="T1" fmla="*/ 0 h 175"/>
                  <a:gd name="T2" fmla="*/ 135 w 135"/>
                  <a:gd name="T3" fmla="*/ 0 h 175"/>
                  <a:gd name="T4" fmla="*/ 45 w 135"/>
                  <a:gd name="T5" fmla="*/ 175 h 175"/>
                  <a:gd name="T6" fmla="*/ 5 w 135"/>
                  <a:gd name="T7" fmla="*/ 175 h 175"/>
                  <a:gd name="T8" fmla="*/ 0 w 135"/>
                  <a:gd name="T9" fmla="*/ 160 h 175"/>
                  <a:gd name="T10" fmla="*/ 85 w 135"/>
                  <a:gd name="T11" fmla="*/ 0 h 175"/>
                  <a:gd name="T12" fmla="*/ 0 60000 65536"/>
                  <a:gd name="T13" fmla="*/ 0 60000 65536"/>
                  <a:gd name="T14" fmla="*/ 0 60000 65536"/>
                  <a:gd name="T15" fmla="*/ 0 60000 65536"/>
                  <a:gd name="T16" fmla="*/ 0 60000 65536"/>
                  <a:gd name="T17" fmla="*/ 0 60000 65536"/>
                  <a:gd name="T18" fmla="*/ 0 w 135"/>
                  <a:gd name="T19" fmla="*/ 0 h 175"/>
                  <a:gd name="T20" fmla="*/ 135 w 135"/>
                  <a:gd name="T21" fmla="*/ 175 h 175"/>
                </a:gdLst>
                <a:ahLst/>
                <a:cxnLst>
                  <a:cxn ang="T12">
                    <a:pos x="T0" y="T1"/>
                  </a:cxn>
                  <a:cxn ang="T13">
                    <a:pos x="T2" y="T3"/>
                  </a:cxn>
                  <a:cxn ang="T14">
                    <a:pos x="T4" y="T5"/>
                  </a:cxn>
                  <a:cxn ang="T15">
                    <a:pos x="T6" y="T7"/>
                  </a:cxn>
                  <a:cxn ang="T16">
                    <a:pos x="T8" y="T9"/>
                  </a:cxn>
                  <a:cxn ang="T17">
                    <a:pos x="T10" y="T11"/>
                  </a:cxn>
                </a:cxnLst>
                <a:rect l="T18" t="T19" r="T20" b="T21"/>
                <a:pathLst>
                  <a:path w="135" h="175">
                    <a:moveTo>
                      <a:pt x="85" y="0"/>
                    </a:moveTo>
                    <a:lnTo>
                      <a:pt x="135" y="0"/>
                    </a:lnTo>
                    <a:lnTo>
                      <a:pt x="45" y="175"/>
                    </a:lnTo>
                    <a:lnTo>
                      <a:pt x="5" y="175"/>
                    </a:lnTo>
                    <a:lnTo>
                      <a:pt x="0" y="160"/>
                    </a:lnTo>
                    <a:lnTo>
                      <a:pt x="85" y="0"/>
                    </a:lnTo>
                    <a:close/>
                  </a:path>
                </a:pathLst>
              </a:custGeom>
              <a:solidFill>
                <a:srgbClr val="ABAEAF"/>
              </a:solidFill>
              <a:ln w="9525">
                <a:noFill/>
                <a:round/>
                <a:headEnd/>
                <a:tailEnd/>
              </a:ln>
            </p:spPr>
            <p:txBody>
              <a:bodyPr/>
              <a:lstStyle/>
              <a:p>
                <a:endParaRPr lang="en-US"/>
              </a:p>
            </p:txBody>
          </p:sp>
          <p:sp>
            <p:nvSpPr>
              <p:cNvPr id="101491" name="Freeform 20"/>
              <p:cNvSpPr>
                <a:spLocks/>
              </p:cNvSpPr>
              <p:nvPr/>
            </p:nvSpPr>
            <p:spPr bwMode="auto">
              <a:xfrm>
                <a:off x="2867" y="2117"/>
                <a:ext cx="135" cy="175"/>
              </a:xfrm>
              <a:custGeom>
                <a:avLst/>
                <a:gdLst>
                  <a:gd name="T0" fmla="*/ 85 w 135"/>
                  <a:gd name="T1" fmla="*/ 0 h 175"/>
                  <a:gd name="T2" fmla="*/ 135 w 135"/>
                  <a:gd name="T3" fmla="*/ 0 h 175"/>
                  <a:gd name="T4" fmla="*/ 45 w 135"/>
                  <a:gd name="T5" fmla="*/ 175 h 175"/>
                  <a:gd name="T6" fmla="*/ 5 w 135"/>
                  <a:gd name="T7" fmla="*/ 175 h 175"/>
                  <a:gd name="T8" fmla="*/ 0 w 135"/>
                  <a:gd name="T9" fmla="*/ 160 h 175"/>
                  <a:gd name="T10" fmla="*/ 85 w 135"/>
                  <a:gd name="T11" fmla="*/ 0 h 175"/>
                  <a:gd name="T12" fmla="*/ 0 60000 65536"/>
                  <a:gd name="T13" fmla="*/ 0 60000 65536"/>
                  <a:gd name="T14" fmla="*/ 0 60000 65536"/>
                  <a:gd name="T15" fmla="*/ 0 60000 65536"/>
                  <a:gd name="T16" fmla="*/ 0 60000 65536"/>
                  <a:gd name="T17" fmla="*/ 0 60000 65536"/>
                  <a:gd name="T18" fmla="*/ 0 w 135"/>
                  <a:gd name="T19" fmla="*/ 0 h 175"/>
                  <a:gd name="T20" fmla="*/ 135 w 135"/>
                  <a:gd name="T21" fmla="*/ 175 h 175"/>
                </a:gdLst>
                <a:ahLst/>
                <a:cxnLst>
                  <a:cxn ang="T12">
                    <a:pos x="T0" y="T1"/>
                  </a:cxn>
                  <a:cxn ang="T13">
                    <a:pos x="T2" y="T3"/>
                  </a:cxn>
                  <a:cxn ang="T14">
                    <a:pos x="T4" y="T5"/>
                  </a:cxn>
                  <a:cxn ang="T15">
                    <a:pos x="T6" y="T7"/>
                  </a:cxn>
                  <a:cxn ang="T16">
                    <a:pos x="T8" y="T9"/>
                  </a:cxn>
                  <a:cxn ang="T17">
                    <a:pos x="T10" y="T11"/>
                  </a:cxn>
                </a:cxnLst>
                <a:rect l="T18" t="T19" r="T20" b="T21"/>
                <a:pathLst>
                  <a:path w="135" h="175">
                    <a:moveTo>
                      <a:pt x="85" y="0"/>
                    </a:moveTo>
                    <a:lnTo>
                      <a:pt x="135" y="0"/>
                    </a:lnTo>
                    <a:lnTo>
                      <a:pt x="45" y="175"/>
                    </a:lnTo>
                    <a:lnTo>
                      <a:pt x="5" y="175"/>
                    </a:lnTo>
                    <a:lnTo>
                      <a:pt x="0" y="160"/>
                    </a:lnTo>
                    <a:lnTo>
                      <a:pt x="85" y="0"/>
                    </a:lnTo>
                  </a:path>
                </a:pathLst>
              </a:custGeom>
              <a:noFill/>
              <a:ln w="0">
                <a:solidFill>
                  <a:srgbClr val="191D1B"/>
                </a:solidFill>
                <a:prstDash val="solid"/>
                <a:round/>
                <a:headEnd/>
                <a:tailEnd/>
              </a:ln>
            </p:spPr>
            <p:txBody>
              <a:bodyPr/>
              <a:lstStyle/>
              <a:p>
                <a:endParaRPr lang="en-US"/>
              </a:p>
            </p:txBody>
          </p:sp>
          <p:sp>
            <p:nvSpPr>
              <p:cNvPr id="101492" name="Freeform 21"/>
              <p:cNvSpPr>
                <a:spLocks/>
              </p:cNvSpPr>
              <p:nvPr/>
            </p:nvSpPr>
            <p:spPr bwMode="auto">
              <a:xfrm>
                <a:off x="3137" y="2117"/>
                <a:ext cx="135" cy="185"/>
              </a:xfrm>
              <a:custGeom>
                <a:avLst/>
                <a:gdLst>
                  <a:gd name="T0" fmla="*/ 85 w 135"/>
                  <a:gd name="T1" fmla="*/ 0 h 185"/>
                  <a:gd name="T2" fmla="*/ 135 w 135"/>
                  <a:gd name="T3" fmla="*/ 0 h 185"/>
                  <a:gd name="T4" fmla="*/ 45 w 135"/>
                  <a:gd name="T5" fmla="*/ 185 h 185"/>
                  <a:gd name="T6" fmla="*/ 0 w 135"/>
                  <a:gd name="T7" fmla="*/ 185 h 185"/>
                  <a:gd name="T8" fmla="*/ 0 w 135"/>
                  <a:gd name="T9" fmla="*/ 170 h 185"/>
                  <a:gd name="T10" fmla="*/ 85 w 135"/>
                  <a:gd name="T11" fmla="*/ 0 h 185"/>
                  <a:gd name="T12" fmla="*/ 0 60000 65536"/>
                  <a:gd name="T13" fmla="*/ 0 60000 65536"/>
                  <a:gd name="T14" fmla="*/ 0 60000 65536"/>
                  <a:gd name="T15" fmla="*/ 0 60000 65536"/>
                  <a:gd name="T16" fmla="*/ 0 60000 65536"/>
                  <a:gd name="T17" fmla="*/ 0 60000 65536"/>
                  <a:gd name="T18" fmla="*/ 0 w 135"/>
                  <a:gd name="T19" fmla="*/ 0 h 185"/>
                  <a:gd name="T20" fmla="*/ 135 w 135"/>
                  <a:gd name="T21" fmla="*/ 185 h 185"/>
                </a:gdLst>
                <a:ahLst/>
                <a:cxnLst>
                  <a:cxn ang="T12">
                    <a:pos x="T0" y="T1"/>
                  </a:cxn>
                  <a:cxn ang="T13">
                    <a:pos x="T2" y="T3"/>
                  </a:cxn>
                  <a:cxn ang="T14">
                    <a:pos x="T4" y="T5"/>
                  </a:cxn>
                  <a:cxn ang="T15">
                    <a:pos x="T6" y="T7"/>
                  </a:cxn>
                  <a:cxn ang="T16">
                    <a:pos x="T8" y="T9"/>
                  </a:cxn>
                  <a:cxn ang="T17">
                    <a:pos x="T10" y="T11"/>
                  </a:cxn>
                </a:cxnLst>
                <a:rect l="T18" t="T19" r="T20" b="T21"/>
                <a:pathLst>
                  <a:path w="135" h="185">
                    <a:moveTo>
                      <a:pt x="85" y="0"/>
                    </a:moveTo>
                    <a:lnTo>
                      <a:pt x="135" y="0"/>
                    </a:lnTo>
                    <a:lnTo>
                      <a:pt x="45" y="185"/>
                    </a:lnTo>
                    <a:lnTo>
                      <a:pt x="0" y="185"/>
                    </a:lnTo>
                    <a:lnTo>
                      <a:pt x="0" y="170"/>
                    </a:lnTo>
                    <a:lnTo>
                      <a:pt x="85" y="0"/>
                    </a:lnTo>
                    <a:close/>
                  </a:path>
                </a:pathLst>
              </a:custGeom>
              <a:solidFill>
                <a:srgbClr val="ABAEAF"/>
              </a:solidFill>
              <a:ln w="9525">
                <a:noFill/>
                <a:round/>
                <a:headEnd/>
                <a:tailEnd/>
              </a:ln>
            </p:spPr>
            <p:txBody>
              <a:bodyPr/>
              <a:lstStyle/>
              <a:p>
                <a:endParaRPr lang="en-US"/>
              </a:p>
            </p:txBody>
          </p:sp>
          <p:sp>
            <p:nvSpPr>
              <p:cNvPr id="101493" name="Freeform 22"/>
              <p:cNvSpPr>
                <a:spLocks/>
              </p:cNvSpPr>
              <p:nvPr/>
            </p:nvSpPr>
            <p:spPr bwMode="auto">
              <a:xfrm>
                <a:off x="3137" y="2117"/>
                <a:ext cx="135" cy="185"/>
              </a:xfrm>
              <a:custGeom>
                <a:avLst/>
                <a:gdLst>
                  <a:gd name="T0" fmla="*/ 85 w 135"/>
                  <a:gd name="T1" fmla="*/ 0 h 185"/>
                  <a:gd name="T2" fmla="*/ 135 w 135"/>
                  <a:gd name="T3" fmla="*/ 0 h 185"/>
                  <a:gd name="T4" fmla="*/ 45 w 135"/>
                  <a:gd name="T5" fmla="*/ 185 h 185"/>
                  <a:gd name="T6" fmla="*/ 0 w 135"/>
                  <a:gd name="T7" fmla="*/ 185 h 185"/>
                  <a:gd name="T8" fmla="*/ 0 w 135"/>
                  <a:gd name="T9" fmla="*/ 170 h 185"/>
                  <a:gd name="T10" fmla="*/ 85 w 135"/>
                  <a:gd name="T11" fmla="*/ 0 h 185"/>
                  <a:gd name="T12" fmla="*/ 0 60000 65536"/>
                  <a:gd name="T13" fmla="*/ 0 60000 65536"/>
                  <a:gd name="T14" fmla="*/ 0 60000 65536"/>
                  <a:gd name="T15" fmla="*/ 0 60000 65536"/>
                  <a:gd name="T16" fmla="*/ 0 60000 65536"/>
                  <a:gd name="T17" fmla="*/ 0 60000 65536"/>
                  <a:gd name="T18" fmla="*/ 0 w 135"/>
                  <a:gd name="T19" fmla="*/ 0 h 185"/>
                  <a:gd name="T20" fmla="*/ 135 w 135"/>
                  <a:gd name="T21" fmla="*/ 185 h 185"/>
                </a:gdLst>
                <a:ahLst/>
                <a:cxnLst>
                  <a:cxn ang="T12">
                    <a:pos x="T0" y="T1"/>
                  </a:cxn>
                  <a:cxn ang="T13">
                    <a:pos x="T2" y="T3"/>
                  </a:cxn>
                  <a:cxn ang="T14">
                    <a:pos x="T4" y="T5"/>
                  </a:cxn>
                  <a:cxn ang="T15">
                    <a:pos x="T6" y="T7"/>
                  </a:cxn>
                  <a:cxn ang="T16">
                    <a:pos x="T8" y="T9"/>
                  </a:cxn>
                  <a:cxn ang="T17">
                    <a:pos x="T10" y="T11"/>
                  </a:cxn>
                </a:cxnLst>
                <a:rect l="T18" t="T19" r="T20" b="T21"/>
                <a:pathLst>
                  <a:path w="135" h="185">
                    <a:moveTo>
                      <a:pt x="85" y="0"/>
                    </a:moveTo>
                    <a:lnTo>
                      <a:pt x="135" y="0"/>
                    </a:lnTo>
                    <a:lnTo>
                      <a:pt x="45" y="185"/>
                    </a:lnTo>
                    <a:lnTo>
                      <a:pt x="0" y="185"/>
                    </a:lnTo>
                    <a:lnTo>
                      <a:pt x="0" y="170"/>
                    </a:lnTo>
                    <a:lnTo>
                      <a:pt x="85" y="0"/>
                    </a:lnTo>
                  </a:path>
                </a:pathLst>
              </a:custGeom>
              <a:noFill/>
              <a:ln w="0">
                <a:solidFill>
                  <a:srgbClr val="191D1B"/>
                </a:solidFill>
                <a:prstDash val="solid"/>
                <a:round/>
                <a:headEnd/>
                <a:tailEnd/>
              </a:ln>
            </p:spPr>
            <p:txBody>
              <a:bodyPr/>
              <a:lstStyle/>
              <a:p>
                <a:endParaRPr lang="en-US"/>
              </a:p>
            </p:txBody>
          </p:sp>
          <p:sp>
            <p:nvSpPr>
              <p:cNvPr id="101494" name="Freeform 23"/>
              <p:cNvSpPr>
                <a:spLocks/>
              </p:cNvSpPr>
              <p:nvPr/>
            </p:nvSpPr>
            <p:spPr bwMode="auto">
              <a:xfrm>
                <a:off x="2562" y="2117"/>
                <a:ext cx="85" cy="165"/>
              </a:xfrm>
              <a:custGeom>
                <a:avLst/>
                <a:gdLst>
                  <a:gd name="T0" fmla="*/ 75 w 85"/>
                  <a:gd name="T1" fmla="*/ 0 h 165"/>
                  <a:gd name="T2" fmla="*/ 85 w 85"/>
                  <a:gd name="T3" fmla="*/ 0 h 165"/>
                  <a:gd name="T4" fmla="*/ 0 w 85"/>
                  <a:gd name="T5" fmla="*/ 165 h 165"/>
                  <a:gd name="T6" fmla="*/ 0 w 85"/>
                  <a:gd name="T7" fmla="*/ 150 h 165"/>
                  <a:gd name="T8" fmla="*/ 75 w 85"/>
                  <a:gd name="T9" fmla="*/ 0 h 165"/>
                  <a:gd name="T10" fmla="*/ 0 60000 65536"/>
                  <a:gd name="T11" fmla="*/ 0 60000 65536"/>
                  <a:gd name="T12" fmla="*/ 0 60000 65536"/>
                  <a:gd name="T13" fmla="*/ 0 60000 65536"/>
                  <a:gd name="T14" fmla="*/ 0 60000 65536"/>
                  <a:gd name="T15" fmla="*/ 0 w 85"/>
                  <a:gd name="T16" fmla="*/ 0 h 165"/>
                  <a:gd name="T17" fmla="*/ 85 w 85"/>
                  <a:gd name="T18" fmla="*/ 165 h 165"/>
                </a:gdLst>
                <a:ahLst/>
                <a:cxnLst>
                  <a:cxn ang="T10">
                    <a:pos x="T0" y="T1"/>
                  </a:cxn>
                  <a:cxn ang="T11">
                    <a:pos x="T2" y="T3"/>
                  </a:cxn>
                  <a:cxn ang="T12">
                    <a:pos x="T4" y="T5"/>
                  </a:cxn>
                  <a:cxn ang="T13">
                    <a:pos x="T6" y="T7"/>
                  </a:cxn>
                  <a:cxn ang="T14">
                    <a:pos x="T8" y="T9"/>
                  </a:cxn>
                </a:cxnLst>
                <a:rect l="T15" t="T16" r="T17" b="T18"/>
                <a:pathLst>
                  <a:path w="85" h="165">
                    <a:moveTo>
                      <a:pt x="75" y="0"/>
                    </a:moveTo>
                    <a:lnTo>
                      <a:pt x="85" y="0"/>
                    </a:lnTo>
                    <a:lnTo>
                      <a:pt x="0" y="165"/>
                    </a:lnTo>
                    <a:lnTo>
                      <a:pt x="0" y="150"/>
                    </a:lnTo>
                    <a:lnTo>
                      <a:pt x="75" y="0"/>
                    </a:lnTo>
                    <a:close/>
                  </a:path>
                </a:pathLst>
              </a:custGeom>
              <a:solidFill>
                <a:srgbClr val="FCFDFE"/>
              </a:solidFill>
              <a:ln w="9525">
                <a:noFill/>
                <a:round/>
                <a:headEnd/>
                <a:tailEnd/>
              </a:ln>
            </p:spPr>
            <p:txBody>
              <a:bodyPr/>
              <a:lstStyle/>
              <a:p>
                <a:endParaRPr lang="en-US"/>
              </a:p>
            </p:txBody>
          </p:sp>
          <p:sp>
            <p:nvSpPr>
              <p:cNvPr id="101495" name="Freeform 24"/>
              <p:cNvSpPr>
                <a:spLocks/>
              </p:cNvSpPr>
              <p:nvPr/>
            </p:nvSpPr>
            <p:spPr bwMode="auto">
              <a:xfrm>
                <a:off x="2562" y="2117"/>
                <a:ext cx="85" cy="165"/>
              </a:xfrm>
              <a:custGeom>
                <a:avLst/>
                <a:gdLst>
                  <a:gd name="T0" fmla="*/ 75 w 85"/>
                  <a:gd name="T1" fmla="*/ 0 h 165"/>
                  <a:gd name="T2" fmla="*/ 85 w 85"/>
                  <a:gd name="T3" fmla="*/ 0 h 165"/>
                  <a:gd name="T4" fmla="*/ 0 w 85"/>
                  <a:gd name="T5" fmla="*/ 165 h 165"/>
                  <a:gd name="T6" fmla="*/ 0 w 85"/>
                  <a:gd name="T7" fmla="*/ 150 h 165"/>
                  <a:gd name="T8" fmla="*/ 75 w 85"/>
                  <a:gd name="T9" fmla="*/ 0 h 165"/>
                  <a:gd name="T10" fmla="*/ 0 60000 65536"/>
                  <a:gd name="T11" fmla="*/ 0 60000 65536"/>
                  <a:gd name="T12" fmla="*/ 0 60000 65536"/>
                  <a:gd name="T13" fmla="*/ 0 60000 65536"/>
                  <a:gd name="T14" fmla="*/ 0 60000 65536"/>
                  <a:gd name="T15" fmla="*/ 0 w 85"/>
                  <a:gd name="T16" fmla="*/ 0 h 165"/>
                  <a:gd name="T17" fmla="*/ 85 w 85"/>
                  <a:gd name="T18" fmla="*/ 165 h 165"/>
                </a:gdLst>
                <a:ahLst/>
                <a:cxnLst>
                  <a:cxn ang="T10">
                    <a:pos x="T0" y="T1"/>
                  </a:cxn>
                  <a:cxn ang="T11">
                    <a:pos x="T2" y="T3"/>
                  </a:cxn>
                  <a:cxn ang="T12">
                    <a:pos x="T4" y="T5"/>
                  </a:cxn>
                  <a:cxn ang="T13">
                    <a:pos x="T6" y="T7"/>
                  </a:cxn>
                  <a:cxn ang="T14">
                    <a:pos x="T8" y="T9"/>
                  </a:cxn>
                </a:cxnLst>
                <a:rect l="T15" t="T16" r="T17" b="T18"/>
                <a:pathLst>
                  <a:path w="85" h="165">
                    <a:moveTo>
                      <a:pt x="75" y="0"/>
                    </a:moveTo>
                    <a:lnTo>
                      <a:pt x="85" y="0"/>
                    </a:lnTo>
                    <a:lnTo>
                      <a:pt x="0" y="165"/>
                    </a:lnTo>
                    <a:lnTo>
                      <a:pt x="0" y="150"/>
                    </a:lnTo>
                    <a:lnTo>
                      <a:pt x="75" y="0"/>
                    </a:lnTo>
                  </a:path>
                </a:pathLst>
              </a:custGeom>
              <a:noFill/>
              <a:ln w="0">
                <a:solidFill>
                  <a:srgbClr val="191D1B"/>
                </a:solidFill>
                <a:prstDash val="solid"/>
                <a:round/>
                <a:headEnd/>
                <a:tailEnd/>
              </a:ln>
            </p:spPr>
            <p:txBody>
              <a:bodyPr/>
              <a:lstStyle/>
              <a:p>
                <a:endParaRPr lang="en-US"/>
              </a:p>
            </p:txBody>
          </p:sp>
          <p:sp>
            <p:nvSpPr>
              <p:cNvPr id="101496" name="Freeform 25"/>
              <p:cNvSpPr>
                <a:spLocks/>
              </p:cNvSpPr>
              <p:nvPr/>
            </p:nvSpPr>
            <p:spPr bwMode="auto">
              <a:xfrm>
                <a:off x="2867" y="2117"/>
                <a:ext cx="95" cy="175"/>
              </a:xfrm>
              <a:custGeom>
                <a:avLst/>
                <a:gdLst>
                  <a:gd name="T0" fmla="*/ 85 w 95"/>
                  <a:gd name="T1" fmla="*/ 0 h 175"/>
                  <a:gd name="T2" fmla="*/ 95 w 95"/>
                  <a:gd name="T3" fmla="*/ 0 h 175"/>
                  <a:gd name="T4" fmla="*/ 5 w 95"/>
                  <a:gd name="T5" fmla="*/ 175 h 175"/>
                  <a:gd name="T6" fmla="*/ 0 w 95"/>
                  <a:gd name="T7" fmla="*/ 160 h 175"/>
                  <a:gd name="T8" fmla="*/ 85 w 95"/>
                  <a:gd name="T9" fmla="*/ 0 h 175"/>
                  <a:gd name="T10" fmla="*/ 0 60000 65536"/>
                  <a:gd name="T11" fmla="*/ 0 60000 65536"/>
                  <a:gd name="T12" fmla="*/ 0 60000 65536"/>
                  <a:gd name="T13" fmla="*/ 0 60000 65536"/>
                  <a:gd name="T14" fmla="*/ 0 60000 65536"/>
                  <a:gd name="T15" fmla="*/ 0 w 95"/>
                  <a:gd name="T16" fmla="*/ 0 h 175"/>
                  <a:gd name="T17" fmla="*/ 95 w 95"/>
                  <a:gd name="T18" fmla="*/ 175 h 175"/>
                </a:gdLst>
                <a:ahLst/>
                <a:cxnLst>
                  <a:cxn ang="T10">
                    <a:pos x="T0" y="T1"/>
                  </a:cxn>
                  <a:cxn ang="T11">
                    <a:pos x="T2" y="T3"/>
                  </a:cxn>
                  <a:cxn ang="T12">
                    <a:pos x="T4" y="T5"/>
                  </a:cxn>
                  <a:cxn ang="T13">
                    <a:pos x="T6" y="T7"/>
                  </a:cxn>
                  <a:cxn ang="T14">
                    <a:pos x="T8" y="T9"/>
                  </a:cxn>
                </a:cxnLst>
                <a:rect l="T15" t="T16" r="T17" b="T18"/>
                <a:pathLst>
                  <a:path w="95" h="175">
                    <a:moveTo>
                      <a:pt x="85" y="0"/>
                    </a:moveTo>
                    <a:lnTo>
                      <a:pt x="95" y="0"/>
                    </a:lnTo>
                    <a:lnTo>
                      <a:pt x="5" y="175"/>
                    </a:lnTo>
                    <a:lnTo>
                      <a:pt x="0" y="160"/>
                    </a:lnTo>
                    <a:lnTo>
                      <a:pt x="85" y="0"/>
                    </a:lnTo>
                    <a:close/>
                  </a:path>
                </a:pathLst>
              </a:custGeom>
              <a:solidFill>
                <a:srgbClr val="FCFDFE"/>
              </a:solidFill>
              <a:ln w="9525">
                <a:noFill/>
                <a:round/>
                <a:headEnd/>
                <a:tailEnd/>
              </a:ln>
            </p:spPr>
            <p:txBody>
              <a:bodyPr/>
              <a:lstStyle/>
              <a:p>
                <a:endParaRPr lang="en-US"/>
              </a:p>
            </p:txBody>
          </p:sp>
          <p:sp>
            <p:nvSpPr>
              <p:cNvPr id="101497" name="Freeform 26"/>
              <p:cNvSpPr>
                <a:spLocks/>
              </p:cNvSpPr>
              <p:nvPr/>
            </p:nvSpPr>
            <p:spPr bwMode="auto">
              <a:xfrm>
                <a:off x="2867" y="2117"/>
                <a:ext cx="95" cy="175"/>
              </a:xfrm>
              <a:custGeom>
                <a:avLst/>
                <a:gdLst>
                  <a:gd name="T0" fmla="*/ 85 w 95"/>
                  <a:gd name="T1" fmla="*/ 0 h 175"/>
                  <a:gd name="T2" fmla="*/ 95 w 95"/>
                  <a:gd name="T3" fmla="*/ 0 h 175"/>
                  <a:gd name="T4" fmla="*/ 5 w 95"/>
                  <a:gd name="T5" fmla="*/ 175 h 175"/>
                  <a:gd name="T6" fmla="*/ 0 w 95"/>
                  <a:gd name="T7" fmla="*/ 160 h 175"/>
                  <a:gd name="T8" fmla="*/ 85 w 95"/>
                  <a:gd name="T9" fmla="*/ 0 h 175"/>
                  <a:gd name="T10" fmla="*/ 0 60000 65536"/>
                  <a:gd name="T11" fmla="*/ 0 60000 65536"/>
                  <a:gd name="T12" fmla="*/ 0 60000 65536"/>
                  <a:gd name="T13" fmla="*/ 0 60000 65536"/>
                  <a:gd name="T14" fmla="*/ 0 60000 65536"/>
                  <a:gd name="T15" fmla="*/ 0 w 95"/>
                  <a:gd name="T16" fmla="*/ 0 h 175"/>
                  <a:gd name="T17" fmla="*/ 95 w 95"/>
                  <a:gd name="T18" fmla="*/ 175 h 175"/>
                </a:gdLst>
                <a:ahLst/>
                <a:cxnLst>
                  <a:cxn ang="T10">
                    <a:pos x="T0" y="T1"/>
                  </a:cxn>
                  <a:cxn ang="T11">
                    <a:pos x="T2" y="T3"/>
                  </a:cxn>
                  <a:cxn ang="T12">
                    <a:pos x="T4" y="T5"/>
                  </a:cxn>
                  <a:cxn ang="T13">
                    <a:pos x="T6" y="T7"/>
                  </a:cxn>
                  <a:cxn ang="T14">
                    <a:pos x="T8" y="T9"/>
                  </a:cxn>
                </a:cxnLst>
                <a:rect l="T15" t="T16" r="T17" b="T18"/>
                <a:pathLst>
                  <a:path w="95" h="175">
                    <a:moveTo>
                      <a:pt x="85" y="0"/>
                    </a:moveTo>
                    <a:lnTo>
                      <a:pt x="95" y="0"/>
                    </a:lnTo>
                    <a:lnTo>
                      <a:pt x="5" y="175"/>
                    </a:lnTo>
                    <a:lnTo>
                      <a:pt x="0" y="160"/>
                    </a:lnTo>
                    <a:lnTo>
                      <a:pt x="85" y="0"/>
                    </a:lnTo>
                  </a:path>
                </a:pathLst>
              </a:custGeom>
              <a:noFill/>
              <a:ln w="0">
                <a:solidFill>
                  <a:srgbClr val="191D1B"/>
                </a:solidFill>
                <a:prstDash val="solid"/>
                <a:round/>
                <a:headEnd/>
                <a:tailEnd/>
              </a:ln>
            </p:spPr>
            <p:txBody>
              <a:bodyPr/>
              <a:lstStyle/>
              <a:p>
                <a:endParaRPr lang="en-US"/>
              </a:p>
            </p:txBody>
          </p:sp>
          <p:sp>
            <p:nvSpPr>
              <p:cNvPr id="101498" name="Freeform 27"/>
              <p:cNvSpPr>
                <a:spLocks/>
              </p:cNvSpPr>
              <p:nvPr/>
            </p:nvSpPr>
            <p:spPr bwMode="auto">
              <a:xfrm>
                <a:off x="3137" y="2117"/>
                <a:ext cx="95" cy="185"/>
              </a:xfrm>
              <a:custGeom>
                <a:avLst/>
                <a:gdLst>
                  <a:gd name="T0" fmla="*/ 85 w 95"/>
                  <a:gd name="T1" fmla="*/ 0 h 185"/>
                  <a:gd name="T2" fmla="*/ 95 w 95"/>
                  <a:gd name="T3" fmla="*/ 0 h 185"/>
                  <a:gd name="T4" fmla="*/ 0 w 95"/>
                  <a:gd name="T5" fmla="*/ 185 h 185"/>
                  <a:gd name="T6" fmla="*/ 0 w 95"/>
                  <a:gd name="T7" fmla="*/ 170 h 185"/>
                  <a:gd name="T8" fmla="*/ 85 w 95"/>
                  <a:gd name="T9" fmla="*/ 0 h 185"/>
                  <a:gd name="T10" fmla="*/ 0 60000 65536"/>
                  <a:gd name="T11" fmla="*/ 0 60000 65536"/>
                  <a:gd name="T12" fmla="*/ 0 60000 65536"/>
                  <a:gd name="T13" fmla="*/ 0 60000 65536"/>
                  <a:gd name="T14" fmla="*/ 0 60000 65536"/>
                  <a:gd name="T15" fmla="*/ 0 w 95"/>
                  <a:gd name="T16" fmla="*/ 0 h 185"/>
                  <a:gd name="T17" fmla="*/ 95 w 95"/>
                  <a:gd name="T18" fmla="*/ 185 h 185"/>
                </a:gdLst>
                <a:ahLst/>
                <a:cxnLst>
                  <a:cxn ang="T10">
                    <a:pos x="T0" y="T1"/>
                  </a:cxn>
                  <a:cxn ang="T11">
                    <a:pos x="T2" y="T3"/>
                  </a:cxn>
                  <a:cxn ang="T12">
                    <a:pos x="T4" y="T5"/>
                  </a:cxn>
                  <a:cxn ang="T13">
                    <a:pos x="T6" y="T7"/>
                  </a:cxn>
                  <a:cxn ang="T14">
                    <a:pos x="T8" y="T9"/>
                  </a:cxn>
                </a:cxnLst>
                <a:rect l="T15" t="T16" r="T17" b="T18"/>
                <a:pathLst>
                  <a:path w="95" h="185">
                    <a:moveTo>
                      <a:pt x="85" y="0"/>
                    </a:moveTo>
                    <a:lnTo>
                      <a:pt x="95" y="0"/>
                    </a:lnTo>
                    <a:lnTo>
                      <a:pt x="0" y="185"/>
                    </a:lnTo>
                    <a:lnTo>
                      <a:pt x="0" y="170"/>
                    </a:lnTo>
                    <a:lnTo>
                      <a:pt x="85" y="0"/>
                    </a:lnTo>
                    <a:close/>
                  </a:path>
                </a:pathLst>
              </a:custGeom>
              <a:solidFill>
                <a:srgbClr val="FCFDFE"/>
              </a:solidFill>
              <a:ln w="9525">
                <a:noFill/>
                <a:round/>
                <a:headEnd/>
                <a:tailEnd/>
              </a:ln>
            </p:spPr>
            <p:txBody>
              <a:bodyPr/>
              <a:lstStyle/>
              <a:p>
                <a:endParaRPr lang="en-US"/>
              </a:p>
            </p:txBody>
          </p:sp>
          <p:sp>
            <p:nvSpPr>
              <p:cNvPr id="101499" name="Freeform 28"/>
              <p:cNvSpPr>
                <a:spLocks/>
              </p:cNvSpPr>
              <p:nvPr/>
            </p:nvSpPr>
            <p:spPr bwMode="auto">
              <a:xfrm>
                <a:off x="3137" y="2117"/>
                <a:ext cx="95" cy="185"/>
              </a:xfrm>
              <a:custGeom>
                <a:avLst/>
                <a:gdLst>
                  <a:gd name="T0" fmla="*/ 85 w 95"/>
                  <a:gd name="T1" fmla="*/ 0 h 185"/>
                  <a:gd name="T2" fmla="*/ 95 w 95"/>
                  <a:gd name="T3" fmla="*/ 0 h 185"/>
                  <a:gd name="T4" fmla="*/ 0 w 95"/>
                  <a:gd name="T5" fmla="*/ 185 h 185"/>
                  <a:gd name="T6" fmla="*/ 0 w 95"/>
                  <a:gd name="T7" fmla="*/ 170 h 185"/>
                  <a:gd name="T8" fmla="*/ 85 w 95"/>
                  <a:gd name="T9" fmla="*/ 0 h 185"/>
                  <a:gd name="T10" fmla="*/ 0 60000 65536"/>
                  <a:gd name="T11" fmla="*/ 0 60000 65536"/>
                  <a:gd name="T12" fmla="*/ 0 60000 65536"/>
                  <a:gd name="T13" fmla="*/ 0 60000 65536"/>
                  <a:gd name="T14" fmla="*/ 0 60000 65536"/>
                  <a:gd name="T15" fmla="*/ 0 w 95"/>
                  <a:gd name="T16" fmla="*/ 0 h 185"/>
                  <a:gd name="T17" fmla="*/ 95 w 95"/>
                  <a:gd name="T18" fmla="*/ 185 h 185"/>
                </a:gdLst>
                <a:ahLst/>
                <a:cxnLst>
                  <a:cxn ang="T10">
                    <a:pos x="T0" y="T1"/>
                  </a:cxn>
                  <a:cxn ang="T11">
                    <a:pos x="T2" y="T3"/>
                  </a:cxn>
                  <a:cxn ang="T12">
                    <a:pos x="T4" y="T5"/>
                  </a:cxn>
                  <a:cxn ang="T13">
                    <a:pos x="T6" y="T7"/>
                  </a:cxn>
                  <a:cxn ang="T14">
                    <a:pos x="T8" y="T9"/>
                  </a:cxn>
                </a:cxnLst>
                <a:rect l="T15" t="T16" r="T17" b="T18"/>
                <a:pathLst>
                  <a:path w="95" h="185">
                    <a:moveTo>
                      <a:pt x="85" y="0"/>
                    </a:moveTo>
                    <a:lnTo>
                      <a:pt x="95" y="0"/>
                    </a:lnTo>
                    <a:lnTo>
                      <a:pt x="0" y="185"/>
                    </a:lnTo>
                    <a:lnTo>
                      <a:pt x="0" y="170"/>
                    </a:lnTo>
                    <a:lnTo>
                      <a:pt x="85" y="0"/>
                    </a:lnTo>
                  </a:path>
                </a:pathLst>
              </a:custGeom>
              <a:noFill/>
              <a:ln w="0">
                <a:solidFill>
                  <a:srgbClr val="191D1B"/>
                </a:solidFill>
                <a:prstDash val="solid"/>
                <a:round/>
                <a:headEnd/>
                <a:tailEnd/>
              </a:ln>
            </p:spPr>
            <p:txBody>
              <a:bodyPr/>
              <a:lstStyle/>
              <a:p>
                <a:endParaRPr lang="en-US"/>
              </a:p>
            </p:txBody>
          </p:sp>
          <p:sp>
            <p:nvSpPr>
              <p:cNvPr id="101500" name="Line 29"/>
              <p:cNvSpPr>
                <a:spLocks noChangeShapeType="1"/>
              </p:cNvSpPr>
              <p:nvPr/>
            </p:nvSpPr>
            <p:spPr bwMode="auto">
              <a:xfrm>
                <a:off x="2982" y="2317"/>
                <a:ext cx="455" cy="5"/>
              </a:xfrm>
              <a:prstGeom prst="line">
                <a:avLst/>
              </a:prstGeom>
              <a:noFill/>
              <a:ln w="0">
                <a:solidFill>
                  <a:srgbClr val="191D1B"/>
                </a:solidFill>
                <a:round/>
                <a:headEnd/>
                <a:tailEnd/>
              </a:ln>
            </p:spPr>
            <p:txBody>
              <a:bodyPr/>
              <a:lstStyle/>
              <a:p>
                <a:endParaRPr lang="en-US"/>
              </a:p>
            </p:txBody>
          </p:sp>
          <p:sp>
            <p:nvSpPr>
              <p:cNvPr id="101501" name="Line 30"/>
              <p:cNvSpPr>
                <a:spLocks noChangeShapeType="1"/>
              </p:cNvSpPr>
              <p:nvPr/>
            </p:nvSpPr>
            <p:spPr bwMode="auto">
              <a:xfrm>
                <a:off x="2712" y="2867"/>
                <a:ext cx="1" cy="295"/>
              </a:xfrm>
              <a:prstGeom prst="line">
                <a:avLst/>
              </a:prstGeom>
              <a:noFill/>
              <a:ln w="0">
                <a:solidFill>
                  <a:srgbClr val="191D1B"/>
                </a:solidFill>
                <a:round/>
                <a:headEnd/>
                <a:tailEnd/>
              </a:ln>
            </p:spPr>
            <p:txBody>
              <a:bodyPr/>
              <a:lstStyle/>
              <a:p>
                <a:endParaRPr lang="en-US"/>
              </a:p>
            </p:txBody>
          </p:sp>
          <p:sp>
            <p:nvSpPr>
              <p:cNvPr id="101502" name="Freeform 31"/>
              <p:cNvSpPr>
                <a:spLocks/>
              </p:cNvSpPr>
              <p:nvPr/>
            </p:nvSpPr>
            <p:spPr bwMode="auto">
              <a:xfrm>
                <a:off x="2417" y="2352"/>
                <a:ext cx="95" cy="100"/>
              </a:xfrm>
              <a:custGeom>
                <a:avLst/>
                <a:gdLst>
                  <a:gd name="T0" fmla="*/ 55 w 95"/>
                  <a:gd name="T1" fmla="*/ 0 h 100"/>
                  <a:gd name="T2" fmla="*/ 65 w 95"/>
                  <a:gd name="T3" fmla="*/ 5 h 100"/>
                  <a:gd name="T4" fmla="*/ 75 w 95"/>
                  <a:gd name="T5" fmla="*/ 10 h 100"/>
                  <a:gd name="T6" fmla="*/ 80 w 95"/>
                  <a:gd name="T7" fmla="*/ 10 h 100"/>
                  <a:gd name="T8" fmla="*/ 90 w 95"/>
                  <a:gd name="T9" fmla="*/ 20 h 100"/>
                  <a:gd name="T10" fmla="*/ 95 w 95"/>
                  <a:gd name="T11" fmla="*/ 25 h 100"/>
                  <a:gd name="T12" fmla="*/ 95 w 95"/>
                  <a:gd name="T13" fmla="*/ 35 h 100"/>
                  <a:gd name="T14" fmla="*/ 95 w 95"/>
                  <a:gd name="T15" fmla="*/ 45 h 100"/>
                  <a:gd name="T16" fmla="*/ 95 w 95"/>
                  <a:gd name="T17" fmla="*/ 55 h 100"/>
                  <a:gd name="T18" fmla="*/ 95 w 95"/>
                  <a:gd name="T19" fmla="*/ 60 h 100"/>
                  <a:gd name="T20" fmla="*/ 90 w 95"/>
                  <a:gd name="T21" fmla="*/ 70 h 100"/>
                  <a:gd name="T22" fmla="*/ 80 w 95"/>
                  <a:gd name="T23" fmla="*/ 80 h 100"/>
                  <a:gd name="T24" fmla="*/ 75 w 95"/>
                  <a:gd name="T25" fmla="*/ 85 h 100"/>
                  <a:gd name="T26" fmla="*/ 65 w 95"/>
                  <a:gd name="T27" fmla="*/ 90 h 100"/>
                  <a:gd name="T28" fmla="*/ 55 w 95"/>
                  <a:gd name="T29" fmla="*/ 95 h 100"/>
                  <a:gd name="T30" fmla="*/ 50 w 95"/>
                  <a:gd name="T31" fmla="*/ 100 h 100"/>
                  <a:gd name="T32" fmla="*/ 35 w 95"/>
                  <a:gd name="T33" fmla="*/ 100 h 100"/>
                  <a:gd name="T34" fmla="*/ 30 w 95"/>
                  <a:gd name="T35" fmla="*/ 95 h 100"/>
                  <a:gd name="T36" fmla="*/ 20 w 95"/>
                  <a:gd name="T37" fmla="*/ 95 h 100"/>
                  <a:gd name="T38" fmla="*/ 10 w 95"/>
                  <a:gd name="T39" fmla="*/ 90 h 100"/>
                  <a:gd name="T40" fmla="*/ 5 w 95"/>
                  <a:gd name="T41" fmla="*/ 85 h 100"/>
                  <a:gd name="T42" fmla="*/ 0 w 95"/>
                  <a:gd name="T43" fmla="*/ 80 h 100"/>
                  <a:gd name="T44" fmla="*/ 0 w 95"/>
                  <a:gd name="T45" fmla="*/ 70 h 100"/>
                  <a:gd name="T46" fmla="*/ 0 w 95"/>
                  <a:gd name="T47" fmla="*/ 60 h 100"/>
                  <a:gd name="T48" fmla="*/ 0 w 95"/>
                  <a:gd name="T49" fmla="*/ 50 h 100"/>
                  <a:gd name="T50" fmla="*/ 0 w 95"/>
                  <a:gd name="T51" fmla="*/ 40 h 100"/>
                  <a:gd name="T52" fmla="*/ 5 w 95"/>
                  <a:gd name="T53" fmla="*/ 30 h 100"/>
                  <a:gd name="T54" fmla="*/ 10 w 95"/>
                  <a:gd name="T55" fmla="*/ 25 h 100"/>
                  <a:gd name="T56" fmla="*/ 20 w 95"/>
                  <a:gd name="T57" fmla="*/ 15 h 100"/>
                  <a:gd name="T58" fmla="*/ 25 w 95"/>
                  <a:gd name="T59" fmla="*/ 10 h 100"/>
                  <a:gd name="T60" fmla="*/ 35 w 95"/>
                  <a:gd name="T61" fmla="*/ 5 h 100"/>
                  <a:gd name="T62" fmla="*/ 45 w 95"/>
                  <a:gd name="T63" fmla="*/ 5 h 10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5"/>
                  <a:gd name="T97" fmla="*/ 0 h 100"/>
                  <a:gd name="T98" fmla="*/ 95 w 95"/>
                  <a:gd name="T99" fmla="*/ 100 h 10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5" h="100">
                    <a:moveTo>
                      <a:pt x="50" y="0"/>
                    </a:moveTo>
                    <a:lnTo>
                      <a:pt x="55" y="0"/>
                    </a:lnTo>
                    <a:lnTo>
                      <a:pt x="60" y="0"/>
                    </a:lnTo>
                    <a:lnTo>
                      <a:pt x="65" y="5"/>
                    </a:lnTo>
                    <a:lnTo>
                      <a:pt x="70" y="5"/>
                    </a:lnTo>
                    <a:lnTo>
                      <a:pt x="75" y="10"/>
                    </a:lnTo>
                    <a:lnTo>
                      <a:pt x="80" y="10"/>
                    </a:lnTo>
                    <a:lnTo>
                      <a:pt x="85" y="15"/>
                    </a:lnTo>
                    <a:lnTo>
                      <a:pt x="90" y="20"/>
                    </a:lnTo>
                    <a:lnTo>
                      <a:pt x="95" y="25"/>
                    </a:lnTo>
                    <a:lnTo>
                      <a:pt x="95" y="30"/>
                    </a:lnTo>
                    <a:lnTo>
                      <a:pt x="95" y="35"/>
                    </a:lnTo>
                    <a:lnTo>
                      <a:pt x="95" y="40"/>
                    </a:lnTo>
                    <a:lnTo>
                      <a:pt x="95" y="45"/>
                    </a:lnTo>
                    <a:lnTo>
                      <a:pt x="95" y="55"/>
                    </a:lnTo>
                    <a:lnTo>
                      <a:pt x="95" y="60"/>
                    </a:lnTo>
                    <a:lnTo>
                      <a:pt x="90" y="65"/>
                    </a:lnTo>
                    <a:lnTo>
                      <a:pt x="90" y="70"/>
                    </a:lnTo>
                    <a:lnTo>
                      <a:pt x="85" y="75"/>
                    </a:lnTo>
                    <a:lnTo>
                      <a:pt x="80" y="80"/>
                    </a:lnTo>
                    <a:lnTo>
                      <a:pt x="80" y="85"/>
                    </a:lnTo>
                    <a:lnTo>
                      <a:pt x="75" y="85"/>
                    </a:lnTo>
                    <a:lnTo>
                      <a:pt x="70" y="90"/>
                    </a:lnTo>
                    <a:lnTo>
                      <a:pt x="65" y="90"/>
                    </a:lnTo>
                    <a:lnTo>
                      <a:pt x="60" y="95"/>
                    </a:lnTo>
                    <a:lnTo>
                      <a:pt x="55" y="95"/>
                    </a:lnTo>
                    <a:lnTo>
                      <a:pt x="50" y="100"/>
                    </a:lnTo>
                    <a:lnTo>
                      <a:pt x="45" y="100"/>
                    </a:lnTo>
                    <a:lnTo>
                      <a:pt x="35" y="100"/>
                    </a:lnTo>
                    <a:lnTo>
                      <a:pt x="30" y="100"/>
                    </a:lnTo>
                    <a:lnTo>
                      <a:pt x="30" y="95"/>
                    </a:lnTo>
                    <a:lnTo>
                      <a:pt x="25" y="95"/>
                    </a:lnTo>
                    <a:lnTo>
                      <a:pt x="20" y="95"/>
                    </a:lnTo>
                    <a:lnTo>
                      <a:pt x="15" y="95"/>
                    </a:lnTo>
                    <a:lnTo>
                      <a:pt x="10" y="90"/>
                    </a:lnTo>
                    <a:lnTo>
                      <a:pt x="5" y="85"/>
                    </a:lnTo>
                    <a:lnTo>
                      <a:pt x="5" y="80"/>
                    </a:lnTo>
                    <a:lnTo>
                      <a:pt x="0" y="80"/>
                    </a:lnTo>
                    <a:lnTo>
                      <a:pt x="0" y="70"/>
                    </a:lnTo>
                    <a:lnTo>
                      <a:pt x="0" y="65"/>
                    </a:lnTo>
                    <a:lnTo>
                      <a:pt x="0" y="60"/>
                    </a:lnTo>
                    <a:lnTo>
                      <a:pt x="0" y="55"/>
                    </a:lnTo>
                    <a:lnTo>
                      <a:pt x="0" y="50"/>
                    </a:lnTo>
                    <a:lnTo>
                      <a:pt x="0" y="45"/>
                    </a:lnTo>
                    <a:lnTo>
                      <a:pt x="0" y="40"/>
                    </a:lnTo>
                    <a:lnTo>
                      <a:pt x="5" y="35"/>
                    </a:lnTo>
                    <a:lnTo>
                      <a:pt x="5" y="30"/>
                    </a:lnTo>
                    <a:lnTo>
                      <a:pt x="10" y="30"/>
                    </a:lnTo>
                    <a:lnTo>
                      <a:pt x="10" y="25"/>
                    </a:lnTo>
                    <a:lnTo>
                      <a:pt x="15" y="20"/>
                    </a:lnTo>
                    <a:lnTo>
                      <a:pt x="20" y="15"/>
                    </a:lnTo>
                    <a:lnTo>
                      <a:pt x="25" y="15"/>
                    </a:lnTo>
                    <a:lnTo>
                      <a:pt x="25" y="10"/>
                    </a:lnTo>
                    <a:lnTo>
                      <a:pt x="30" y="10"/>
                    </a:lnTo>
                    <a:lnTo>
                      <a:pt x="35" y="5"/>
                    </a:lnTo>
                    <a:lnTo>
                      <a:pt x="40" y="5"/>
                    </a:lnTo>
                    <a:lnTo>
                      <a:pt x="45" y="5"/>
                    </a:lnTo>
                    <a:lnTo>
                      <a:pt x="50" y="0"/>
                    </a:lnTo>
                    <a:close/>
                  </a:path>
                </a:pathLst>
              </a:custGeom>
              <a:solidFill>
                <a:srgbClr val="0063AC"/>
              </a:solidFill>
              <a:ln w="9525">
                <a:noFill/>
                <a:round/>
                <a:headEnd/>
                <a:tailEnd/>
              </a:ln>
            </p:spPr>
            <p:txBody>
              <a:bodyPr/>
              <a:lstStyle/>
              <a:p>
                <a:endParaRPr lang="en-US"/>
              </a:p>
            </p:txBody>
          </p:sp>
          <p:sp>
            <p:nvSpPr>
              <p:cNvPr id="101503" name="Freeform 32"/>
              <p:cNvSpPr>
                <a:spLocks/>
              </p:cNvSpPr>
              <p:nvPr/>
            </p:nvSpPr>
            <p:spPr bwMode="auto">
              <a:xfrm>
                <a:off x="2417" y="2352"/>
                <a:ext cx="95" cy="100"/>
              </a:xfrm>
              <a:custGeom>
                <a:avLst/>
                <a:gdLst>
                  <a:gd name="T0" fmla="*/ 55 w 95"/>
                  <a:gd name="T1" fmla="*/ 0 h 100"/>
                  <a:gd name="T2" fmla="*/ 65 w 95"/>
                  <a:gd name="T3" fmla="*/ 5 h 100"/>
                  <a:gd name="T4" fmla="*/ 75 w 95"/>
                  <a:gd name="T5" fmla="*/ 10 h 100"/>
                  <a:gd name="T6" fmla="*/ 80 w 95"/>
                  <a:gd name="T7" fmla="*/ 10 h 100"/>
                  <a:gd name="T8" fmla="*/ 90 w 95"/>
                  <a:gd name="T9" fmla="*/ 20 h 100"/>
                  <a:gd name="T10" fmla="*/ 95 w 95"/>
                  <a:gd name="T11" fmla="*/ 25 h 100"/>
                  <a:gd name="T12" fmla="*/ 95 w 95"/>
                  <a:gd name="T13" fmla="*/ 35 h 100"/>
                  <a:gd name="T14" fmla="*/ 95 w 95"/>
                  <a:gd name="T15" fmla="*/ 45 h 100"/>
                  <a:gd name="T16" fmla="*/ 95 w 95"/>
                  <a:gd name="T17" fmla="*/ 55 h 100"/>
                  <a:gd name="T18" fmla="*/ 95 w 95"/>
                  <a:gd name="T19" fmla="*/ 60 h 100"/>
                  <a:gd name="T20" fmla="*/ 90 w 95"/>
                  <a:gd name="T21" fmla="*/ 70 h 100"/>
                  <a:gd name="T22" fmla="*/ 80 w 95"/>
                  <a:gd name="T23" fmla="*/ 80 h 100"/>
                  <a:gd name="T24" fmla="*/ 75 w 95"/>
                  <a:gd name="T25" fmla="*/ 85 h 100"/>
                  <a:gd name="T26" fmla="*/ 65 w 95"/>
                  <a:gd name="T27" fmla="*/ 90 h 100"/>
                  <a:gd name="T28" fmla="*/ 55 w 95"/>
                  <a:gd name="T29" fmla="*/ 95 h 100"/>
                  <a:gd name="T30" fmla="*/ 50 w 95"/>
                  <a:gd name="T31" fmla="*/ 100 h 100"/>
                  <a:gd name="T32" fmla="*/ 35 w 95"/>
                  <a:gd name="T33" fmla="*/ 100 h 100"/>
                  <a:gd name="T34" fmla="*/ 30 w 95"/>
                  <a:gd name="T35" fmla="*/ 95 h 100"/>
                  <a:gd name="T36" fmla="*/ 20 w 95"/>
                  <a:gd name="T37" fmla="*/ 95 h 100"/>
                  <a:gd name="T38" fmla="*/ 10 w 95"/>
                  <a:gd name="T39" fmla="*/ 90 h 100"/>
                  <a:gd name="T40" fmla="*/ 5 w 95"/>
                  <a:gd name="T41" fmla="*/ 85 h 100"/>
                  <a:gd name="T42" fmla="*/ 0 w 95"/>
                  <a:gd name="T43" fmla="*/ 80 h 100"/>
                  <a:gd name="T44" fmla="*/ 0 w 95"/>
                  <a:gd name="T45" fmla="*/ 70 h 100"/>
                  <a:gd name="T46" fmla="*/ 0 w 95"/>
                  <a:gd name="T47" fmla="*/ 60 h 100"/>
                  <a:gd name="T48" fmla="*/ 0 w 95"/>
                  <a:gd name="T49" fmla="*/ 50 h 100"/>
                  <a:gd name="T50" fmla="*/ 0 w 95"/>
                  <a:gd name="T51" fmla="*/ 40 h 100"/>
                  <a:gd name="T52" fmla="*/ 5 w 95"/>
                  <a:gd name="T53" fmla="*/ 30 h 100"/>
                  <a:gd name="T54" fmla="*/ 10 w 95"/>
                  <a:gd name="T55" fmla="*/ 25 h 100"/>
                  <a:gd name="T56" fmla="*/ 20 w 95"/>
                  <a:gd name="T57" fmla="*/ 15 h 100"/>
                  <a:gd name="T58" fmla="*/ 25 w 95"/>
                  <a:gd name="T59" fmla="*/ 10 h 100"/>
                  <a:gd name="T60" fmla="*/ 35 w 95"/>
                  <a:gd name="T61" fmla="*/ 5 h 100"/>
                  <a:gd name="T62" fmla="*/ 45 w 95"/>
                  <a:gd name="T63" fmla="*/ 5 h 10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5"/>
                  <a:gd name="T97" fmla="*/ 0 h 100"/>
                  <a:gd name="T98" fmla="*/ 95 w 95"/>
                  <a:gd name="T99" fmla="*/ 100 h 10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5" h="100">
                    <a:moveTo>
                      <a:pt x="50" y="0"/>
                    </a:moveTo>
                    <a:lnTo>
                      <a:pt x="55" y="0"/>
                    </a:lnTo>
                    <a:lnTo>
                      <a:pt x="60" y="0"/>
                    </a:lnTo>
                    <a:lnTo>
                      <a:pt x="65" y="5"/>
                    </a:lnTo>
                    <a:lnTo>
                      <a:pt x="70" y="5"/>
                    </a:lnTo>
                    <a:lnTo>
                      <a:pt x="75" y="10"/>
                    </a:lnTo>
                    <a:lnTo>
                      <a:pt x="80" y="10"/>
                    </a:lnTo>
                    <a:lnTo>
                      <a:pt x="85" y="15"/>
                    </a:lnTo>
                    <a:lnTo>
                      <a:pt x="90" y="20"/>
                    </a:lnTo>
                    <a:lnTo>
                      <a:pt x="95" y="25"/>
                    </a:lnTo>
                    <a:lnTo>
                      <a:pt x="95" y="30"/>
                    </a:lnTo>
                    <a:lnTo>
                      <a:pt x="95" y="35"/>
                    </a:lnTo>
                    <a:lnTo>
                      <a:pt x="95" y="40"/>
                    </a:lnTo>
                    <a:lnTo>
                      <a:pt x="95" y="45"/>
                    </a:lnTo>
                    <a:lnTo>
                      <a:pt x="95" y="55"/>
                    </a:lnTo>
                    <a:lnTo>
                      <a:pt x="95" y="60"/>
                    </a:lnTo>
                    <a:lnTo>
                      <a:pt x="90" y="65"/>
                    </a:lnTo>
                    <a:lnTo>
                      <a:pt x="90" y="70"/>
                    </a:lnTo>
                    <a:lnTo>
                      <a:pt x="85" y="75"/>
                    </a:lnTo>
                    <a:lnTo>
                      <a:pt x="80" y="80"/>
                    </a:lnTo>
                    <a:lnTo>
                      <a:pt x="80" y="85"/>
                    </a:lnTo>
                    <a:lnTo>
                      <a:pt x="75" y="85"/>
                    </a:lnTo>
                    <a:lnTo>
                      <a:pt x="70" y="90"/>
                    </a:lnTo>
                    <a:lnTo>
                      <a:pt x="65" y="90"/>
                    </a:lnTo>
                    <a:lnTo>
                      <a:pt x="60" y="95"/>
                    </a:lnTo>
                    <a:lnTo>
                      <a:pt x="55" y="95"/>
                    </a:lnTo>
                    <a:lnTo>
                      <a:pt x="50" y="100"/>
                    </a:lnTo>
                    <a:lnTo>
                      <a:pt x="45" y="100"/>
                    </a:lnTo>
                    <a:lnTo>
                      <a:pt x="35" y="100"/>
                    </a:lnTo>
                    <a:lnTo>
                      <a:pt x="30" y="100"/>
                    </a:lnTo>
                    <a:lnTo>
                      <a:pt x="30" y="95"/>
                    </a:lnTo>
                    <a:lnTo>
                      <a:pt x="25" y="95"/>
                    </a:lnTo>
                    <a:lnTo>
                      <a:pt x="20" y="95"/>
                    </a:lnTo>
                    <a:lnTo>
                      <a:pt x="15" y="95"/>
                    </a:lnTo>
                    <a:lnTo>
                      <a:pt x="10" y="90"/>
                    </a:lnTo>
                    <a:lnTo>
                      <a:pt x="5" y="85"/>
                    </a:lnTo>
                    <a:lnTo>
                      <a:pt x="5" y="80"/>
                    </a:lnTo>
                    <a:lnTo>
                      <a:pt x="0" y="80"/>
                    </a:lnTo>
                    <a:lnTo>
                      <a:pt x="0" y="70"/>
                    </a:lnTo>
                    <a:lnTo>
                      <a:pt x="0" y="65"/>
                    </a:lnTo>
                    <a:lnTo>
                      <a:pt x="0" y="60"/>
                    </a:lnTo>
                    <a:lnTo>
                      <a:pt x="0" y="55"/>
                    </a:lnTo>
                    <a:lnTo>
                      <a:pt x="0" y="50"/>
                    </a:lnTo>
                    <a:lnTo>
                      <a:pt x="0" y="45"/>
                    </a:lnTo>
                    <a:lnTo>
                      <a:pt x="0" y="40"/>
                    </a:lnTo>
                    <a:lnTo>
                      <a:pt x="5" y="35"/>
                    </a:lnTo>
                    <a:lnTo>
                      <a:pt x="5" y="30"/>
                    </a:lnTo>
                    <a:lnTo>
                      <a:pt x="10" y="30"/>
                    </a:lnTo>
                    <a:lnTo>
                      <a:pt x="10" y="25"/>
                    </a:lnTo>
                    <a:lnTo>
                      <a:pt x="15" y="20"/>
                    </a:lnTo>
                    <a:lnTo>
                      <a:pt x="20" y="15"/>
                    </a:lnTo>
                    <a:lnTo>
                      <a:pt x="25" y="15"/>
                    </a:lnTo>
                    <a:lnTo>
                      <a:pt x="25" y="10"/>
                    </a:lnTo>
                    <a:lnTo>
                      <a:pt x="30" y="10"/>
                    </a:lnTo>
                    <a:lnTo>
                      <a:pt x="35" y="5"/>
                    </a:lnTo>
                    <a:lnTo>
                      <a:pt x="40" y="5"/>
                    </a:lnTo>
                    <a:lnTo>
                      <a:pt x="45" y="5"/>
                    </a:lnTo>
                    <a:lnTo>
                      <a:pt x="50" y="0"/>
                    </a:lnTo>
                  </a:path>
                </a:pathLst>
              </a:custGeom>
              <a:noFill/>
              <a:ln w="0">
                <a:solidFill>
                  <a:srgbClr val="191D1B"/>
                </a:solidFill>
                <a:prstDash val="solid"/>
                <a:round/>
                <a:headEnd/>
                <a:tailEnd/>
              </a:ln>
            </p:spPr>
            <p:txBody>
              <a:bodyPr/>
              <a:lstStyle/>
              <a:p>
                <a:endParaRPr lang="en-US"/>
              </a:p>
            </p:txBody>
          </p:sp>
          <p:sp>
            <p:nvSpPr>
              <p:cNvPr id="101504" name="Freeform 33"/>
              <p:cNvSpPr>
                <a:spLocks/>
              </p:cNvSpPr>
              <p:nvPr/>
            </p:nvSpPr>
            <p:spPr bwMode="auto">
              <a:xfrm>
                <a:off x="2427" y="2367"/>
                <a:ext cx="80" cy="75"/>
              </a:xfrm>
              <a:custGeom>
                <a:avLst/>
                <a:gdLst>
                  <a:gd name="T0" fmla="*/ 0 w 80"/>
                  <a:gd name="T1" fmla="*/ 35 h 75"/>
                  <a:gd name="T2" fmla="*/ 0 w 80"/>
                  <a:gd name="T3" fmla="*/ 25 h 75"/>
                  <a:gd name="T4" fmla="*/ 5 w 80"/>
                  <a:gd name="T5" fmla="*/ 20 h 75"/>
                  <a:gd name="T6" fmla="*/ 10 w 80"/>
                  <a:gd name="T7" fmla="*/ 15 h 75"/>
                  <a:gd name="T8" fmla="*/ 15 w 80"/>
                  <a:gd name="T9" fmla="*/ 5 h 75"/>
                  <a:gd name="T10" fmla="*/ 25 w 80"/>
                  <a:gd name="T11" fmla="*/ 5 h 75"/>
                  <a:gd name="T12" fmla="*/ 30 w 80"/>
                  <a:gd name="T13" fmla="*/ 0 h 75"/>
                  <a:gd name="T14" fmla="*/ 40 w 80"/>
                  <a:gd name="T15" fmla="*/ 0 h 75"/>
                  <a:gd name="T16" fmla="*/ 45 w 80"/>
                  <a:gd name="T17" fmla="*/ 0 h 75"/>
                  <a:gd name="T18" fmla="*/ 55 w 80"/>
                  <a:gd name="T19" fmla="*/ 0 h 75"/>
                  <a:gd name="T20" fmla="*/ 60 w 80"/>
                  <a:gd name="T21" fmla="*/ 0 h 75"/>
                  <a:gd name="T22" fmla="*/ 65 w 80"/>
                  <a:gd name="T23" fmla="*/ 5 h 75"/>
                  <a:gd name="T24" fmla="*/ 70 w 80"/>
                  <a:gd name="T25" fmla="*/ 10 h 75"/>
                  <a:gd name="T26" fmla="*/ 75 w 80"/>
                  <a:gd name="T27" fmla="*/ 15 h 75"/>
                  <a:gd name="T28" fmla="*/ 75 w 80"/>
                  <a:gd name="T29" fmla="*/ 20 h 75"/>
                  <a:gd name="T30" fmla="*/ 80 w 80"/>
                  <a:gd name="T31" fmla="*/ 30 h 75"/>
                  <a:gd name="T32" fmla="*/ 75 w 80"/>
                  <a:gd name="T33" fmla="*/ 40 h 75"/>
                  <a:gd name="T34" fmla="*/ 75 w 80"/>
                  <a:gd name="T35" fmla="*/ 45 h 75"/>
                  <a:gd name="T36" fmla="*/ 70 w 80"/>
                  <a:gd name="T37" fmla="*/ 50 h 75"/>
                  <a:gd name="T38" fmla="*/ 65 w 80"/>
                  <a:gd name="T39" fmla="*/ 60 h 75"/>
                  <a:gd name="T40" fmla="*/ 60 w 80"/>
                  <a:gd name="T41" fmla="*/ 65 h 75"/>
                  <a:gd name="T42" fmla="*/ 55 w 80"/>
                  <a:gd name="T43" fmla="*/ 70 h 75"/>
                  <a:gd name="T44" fmla="*/ 45 w 80"/>
                  <a:gd name="T45" fmla="*/ 70 h 75"/>
                  <a:gd name="T46" fmla="*/ 40 w 80"/>
                  <a:gd name="T47" fmla="*/ 75 h 75"/>
                  <a:gd name="T48" fmla="*/ 30 w 80"/>
                  <a:gd name="T49" fmla="*/ 75 h 75"/>
                  <a:gd name="T50" fmla="*/ 25 w 80"/>
                  <a:gd name="T51" fmla="*/ 75 h 75"/>
                  <a:gd name="T52" fmla="*/ 15 w 80"/>
                  <a:gd name="T53" fmla="*/ 70 h 75"/>
                  <a:gd name="T54" fmla="*/ 10 w 80"/>
                  <a:gd name="T55" fmla="*/ 70 h 75"/>
                  <a:gd name="T56" fmla="*/ 5 w 80"/>
                  <a:gd name="T57" fmla="*/ 65 h 75"/>
                  <a:gd name="T58" fmla="*/ 0 w 80"/>
                  <a:gd name="T59" fmla="*/ 55 h 75"/>
                  <a:gd name="T60" fmla="*/ 0 w 80"/>
                  <a:gd name="T61" fmla="*/ 50 h 75"/>
                  <a:gd name="T62" fmla="*/ 0 w 80"/>
                  <a:gd name="T63" fmla="*/ 45 h 75"/>
                  <a:gd name="T64" fmla="*/ 0 w 80"/>
                  <a:gd name="T65" fmla="*/ 40 h 7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0"/>
                  <a:gd name="T100" fmla="*/ 0 h 75"/>
                  <a:gd name="T101" fmla="*/ 80 w 80"/>
                  <a:gd name="T102" fmla="*/ 75 h 7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0" h="75">
                    <a:moveTo>
                      <a:pt x="0" y="40"/>
                    </a:moveTo>
                    <a:lnTo>
                      <a:pt x="0" y="35"/>
                    </a:lnTo>
                    <a:lnTo>
                      <a:pt x="0" y="30"/>
                    </a:lnTo>
                    <a:lnTo>
                      <a:pt x="0" y="25"/>
                    </a:lnTo>
                    <a:lnTo>
                      <a:pt x="5" y="25"/>
                    </a:lnTo>
                    <a:lnTo>
                      <a:pt x="5" y="20"/>
                    </a:lnTo>
                    <a:lnTo>
                      <a:pt x="10" y="15"/>
                    </a:lnTo>
                    <a:lnTo>
                      <a:pt x="15" y="10"/>
                    </a:lnTo>
                    <a:lnTo>
                      <a:pt x="15" y="5"/>
                    </a:lnTo>
                    <a:lnTo>
                      <a:pt x="20" y="5"/>
                    </a:lnTo>
                    <a:lnTo>
                      <a:pt x="25" y="5"/>
                    </a:lnTo>
                    <a:lnTo>
                      <a:pt x="25" y="0"/>
                    </a:lnTo>
                    <a:lnTo>
                      <a:pt x="30" y="0"/>
                    </a:lnTo>
                    <a:lnTo>
                      <a:pt x="35" y="0"/>
                    </a:lnTo>
                    <a:lnTo>
                      <a:pt x="40" y="0"/>
                    </a:lnTo>
                    <a:lnTo>
                      <a:pt x="45" y="0"/>
                    </a:lnTo>
                    <a:lnTo>
                      <a:pt x="50" y="0"/>
                    </a:lnTo>
                    <a:lnTo>
                      <a:pt x="55" y="0"/>
                    </a:lnTo>
                    <a:lnTo>
                      <a:pt x="60" y="0"/>
                    </a:lnTo>
                    <a:lnTo>
                      <a:pt x="65" y="0"/>
                    </a:lnTo>
                    <a:lnTo>
                      <a:pt x="65" y="5"/>
                    </a:lnTo>
                    <a:lnTo>
                      <a:pt x="70" y="5"/>
                    </a:lnTo>
                    <a:lnTo>
                      <a:pt x="70" y="10"/>
                    </a:lnTo>
                    <a:lnTo>
                      <a:pt x="75" y="15"/>
                    </a:lnTo>
                    <a:lnTo>
                      <a:pt x="75" y="20"/>
                    </a:lnTo>
                    <a:lnTo>
                      <a:pt x="80" y="25"/>
                    </a:lnTo>
                    <a:lnTo>
                      <a:pt x="80" y="30"/>
                    </a:lnTo>
                    <a:lnTo>
                      <a:pt x="80" y="35"/>
                    </a:lnTo>
                    <a:lnTo>
                      <a:pt x="75" y="40"/>
                    </a:lnTo>
                    <a:lnTo>
                      <a:pt x="75" y="45"/>
                    </a:lnTo>
                    <a:lnTo>
                      <a:pt x="75" y="50"/>
                    </a:lnTo>
                    <a:lnTo>
                      <a:pt x="70" y="50"/>
                    </a:lnTo>
                    <a:lnTo>
                      <a:pt x="70" y="55"/>
                    </a:lnTo>
                    <a:lnTo>
                      <a:pt x="65" y="60"/>
                    </a:lnTo>
                    <a:lnTo>
                      <a:pt x="60" y="65"/>
                    </a:lnTo>
                    <a:lnTo>
                      <a:pt x="55" y="70"/>
                    </a:lnTo>
                    <a:lnTo>
                      <a:pt x="50" y="70"/>
                    </a:lnTo>
                    <a:lnTo>
                      <a:pt x="45" y="70"/>
                    </a:lnTo>
                    <a:lnTo>
                      <a:pt x="45" y="75"/>
                    </a:lnTo>
                    <a:lnTo>
                      <a:pt x="40" y="75"/>
                    </a:lnTo>
                    <a:lnTo>
                      <a:pt x="35" y="75"/>
                    </a:lnTo>
                    <a:lnTo>
                      <a:pt x="30" y="75"/>
                    </a:lnTo>
                    <a:lnTo>
                      <a:pt x="25" y="75"/>
                    </a:lnTo>
                    <a:lnTo>
                      <a:pt x="20" y="75"/>
                    </a:lnTo>
                    <a:lnTo>
                      <a:pt x="15" y="70"/>
                    </a:lnTo>
                    <a:lnTo>
                      <a:pt x="10" y="70"/>
                    </a:lnTo>
                    <a:lnTo>
                      <a:pt x="10" y="65"/>
                    </a:lnTo>
                    <a:lnTo>
                      <a:pt x="5" y="65"/>
                    </a:lnTo>
                    <a:lnTo>
                      <a:pt x="5" y="60"/>
                    </a:lnTo>
                    <a:lnTo>
                      <a:pt x="0" y="55"/>
                    </a:lnTo>
                    <a:lnTo>
                      <a:pt x="0" y="50"/>
                    </a:lnTo>
                    <a:lnTo>
                      <a:pt x="0" y="45"/>
                    </a:lnTo>
                    <a:lnTo>
                      <a:pt x="0" y="40"/>
                    </a:lnTo>
                  </a:path>
                </a:pathLst>
              </a:custGeom>
              <a:noFill/>
              <a:ln w="0">
                <a:solidFill>
                  <a:srgbClr val="191D1B"/>
                </a:solidFill>
                <a:prstDash val="solid"/>
                <a:round/>
                <a:headEnd/>
                <a:tailEnd/>
              </a:ln>
            </p:spPr>
            <p:txBody>
              <a:bodyPr/>
              <a:lstStyle/>
              <a:p>
                <a:endParaRPr lang="en-US"/>
              </a:p>
            </p:txBody>
          </p:sp>
          <p:sp>
            <p:nvSpPr>
              <p:cNvPr id="101505" name="Freeform 34"/>
              <p:cNvSpPr>
                <a:spLocks/>
              </p:cNvSpPr>
              <p:nvPr/>
            </p:nvSpPr>
            <p:spPr bwMode="auto">
              <a:xfrm>
                <a:off x="2437" y="2377"/>
                <a:ext cx="55" cy="55"/>
              </a:xfrm>
              <a:custGeom>
                <a:avLst/>
                <a:gdLst>
                  <a:gd name="T0" fmla="*/ 5 w 55"/>
                  <a:gd name="T1" fmla="*/ 40 h 55"/>
                  <a:gd name="T2" fmla="*/ 0 w 55"/>
                  <a:gd name="T3" fmla="*/ 35 h 55"/>
                  <a:gd name="T4" fmla="*/ 0 w 55"/>
                  <a:gd name="T5" fmla="*/ 35 h 55"/>
                  <a:gd name="T6" fmla="*/ 0 w 55"/>
                  <a:gd name="T7" fmla="*/ 30 h 55"/>
                  <a:gd name="T8" fmla="*/ 0 w 55"/>
                  <a:gd name="T9" fmla="*/ 30 h 55"/>
                  <a:gd name="T10" fmla="*/ 0 w 55"/>
                  <a:gd name="T11" fmla="*/ 25 h 55"/>
                  <a:gd name="T12" fmla="*/ 0 w 55"/>
                  <a:gd name="T13" fmla="*/ 20 h 55"/>
                  <a:gd name="T14" fmla="*/ 5 w 55"/>
                  <a:gd name="T15" fmla="*/ 20 h 55"/>
                  <a:gd name="T16" fmla="*/ 5 w 55"/>
                  <a:gd name="T17" fmla="*/ 15 h 55"/>
                  <a:gd name="T18" fmla="*/ 5 w 55"/>
                  <a:gd name="T19" fmla="*/ 15 h 55"/>
                  <a:gd name="T20" fmla="*/ 10 w 55"/>
                  <a:gd name="T21" fmla="*/ 10 h 55"/>
                  <a:gd name="T22" fmla="*/ 10 w 55"/>
                  <a:gd name="T23" fmla="*/ 5 h 55"/>
                  <a:gd name="T24" fmla="*/ 15 w 55"/>
                  <a:gd name="T25" fmla="*/ 5 h 55"/>
                  <a:gd name="T26" fmla="*/ 15 w 55"/>
                  <a:gd name="T27" fmla="*/ 5 h 55"/>
                  <a:gd name="T28" fmla="*/ 20 w 55"/>
                  <a:gd name="T29" fmla="*/ 0 h 55"/>
                  <a:gd name="T30" fmla="*/ 25 w 55"/>
                  <a:gd name="T31" fmla="*/ 0 h 55"/>
                  <a:gd name="T32" fmla="*/ 25 w 55"/>
                  <a:gd name="T33" fmla="*/ 0 h 55"/>
                  <a:gd name="T34" fmla="*/ 30 w 55"/>
                  <a:gd name="T35" fmla="*/ 0 h 55"/>
                  <a:gd name="T36" fmla="*/ 30 w 55"/>
                  <a:gd name="T37" fmla="*/ 0 h 55"/>
                  <a:gd name="T38" fmla="*/ 35 w 55"/>
                  <a:gd name="T39" fmla="*/ 0 h 55"/>
                  <a:gd name="T40" fmla="*/ 35 w 55"/>
                  <a:gd name="T41" fmla="*/ 0 h 55"/>
                  <a:gd name="T42" fmla="*/ 40 w 55"/>
                  <a:gd name="T43" fmla="*/ 0 h 55"/>
                  <a:gd name="T44" fmla="*/ 40 w 55"/>
                  <a:gd name="T45" fmla="*/ 0 h 55"/>
                  <a:gd name="T46" fmla="*/ 45 w 55"/>
                  <a:gd name="T47" fmla="*/ 5 h 55"/>
                  <a:gd name="T48" fmla="*/ 50 w 55"/>
                  <a:gd name="T49" fmla="*/ 5 h 55"/>
                  <a:gd name="T50" fmla="*/ 55 w 55"/>
                  <a:gd name="T51" fmla="*/ 10 h 55"/>
                  <a:gd name="T52" fmla="*/ 55 w 55"/>
                  <a:gd name="T53" fmla="*/ 15 h 55"/>
                  <a:gd name="T54" fmla="*/ 55 w 55"/>
                  <a:gd name="T55" fmla="*/ 15 h 55"/>
                  <a:gd name="T56" fmla="*/ 55 w 55"/>
                  <a:gd name="T57" fmla="*/ 20 h 55"/>
                  <a:gd name="T58" fmla="*/ 55 w 55"/>
                  <a:gd name="T59" fmla="*/ 20 h 55"/>
                  <a:gd name="T60" fmla="*/ 55 w 55"/>
                  <a:gd name="T61" fmla="*/ 25 h 55"/>
                  <a:gd name="T62" fmla="*/ 55 w 55"/>
                  <a:gd name="T63" fmla="*/ 30 h 55"/>
                  <a:gd name="T64" fmla="*/ 55 w 55"/>
                  <a:gd name="T65" fmla="*/ 30 h 55"/>
                  <a:gd name="T66" fmla="*/ 55 w 55"/>
                  <a:gd name="T67" fmla="*/ 35 h 55"/>
                  <a:gd name="T68" fmla="*/ 55 w 55"/>
                  <a:gd name="T69" fmla="*/ 35 h 55"/>
                  <a:gd name="T70" fmla="*/ 55 w 55"/>
                  <a:gd name="T71" fmla="*/ 35 h 55"/>
                  <a:gd name="T72" fmla="*/ 50 w 55"/>
                  <a:gd name="T73" fmla="*/ 40 h 55"/>
                  <a:gd name="T74" fmla="*/ 45 w 55"/>
                  <a:gd name="T75" fmla="*/ 45 h 55"/>
                  <a:gd name="T76" fmla="*/ 40 w 55"/>
                  <a:gd name="T77" fmla="*/ 50 h 55"/>
                  <a:gd name="T78" fmla="*/ 35 w 55"/>
                  <a:gd name="T79" fmla="*/ 50 h 55"/>
                  <a:gd name="T80" fmla="*/ 35 w 55"/>
                  <a:gd name="T81" fmla="*/ 55 h 55"/>
                  <a:gd name="T82" fmla="*/ 30 w 55"/>
                  <a:gd name="T83" fmla="*/ 55 h 55"/>
                  <a:gd name="T84" fmla="*/ 30 w 55"/>
                  <a:gd name="T85" fmla="*/ 55 h 55"/>
                  <a:gd name="T86" fmla="*/ 25 w 55"/>
                  <a:gd name="T87" fmla="*/ 55 h 55"/>
                  <a:gd name="T88" fmla="*/ 25 w 55"/>
                  <a:gd name="T89" fmla="*/ 55 h 55"/>
                  <a:gd name="T90" fmla="*/ 20 w 55"/>
                  <a:gd name="T91" fmla="*/ 55 h 55"/>
                  <a:gd name="T92" fmla="*/ 15 w 55"/>
                  <a:gd name="T93" fmla="*/ 55 h 55"/>
                  <a:gd name="T94" fmla="*/ 15 w 55"/>
                  <a:gd name="T95" fmla="*/ 55 h 55"/>
                  <a:gd name="T96" fmla="*/ 10 w 55"/>
                  <a:gd name="T97" fmla="*/ 50 h 55"/>
                  <a:gd name="T98" fmla="*/ 5 w 55"/>
                  <a:gd name="T99" fmla="*/ 45 h 55"/>
                  <a:gd name="T100" fmla="*/ 5 w 55"/>
                  <a:gd name="T101" fmla="*/ 45 h 55"/>
                  <a:gd name="T102" fmla="*/ 5 w 55"/>
                  <a:gd name="T103" fmla="*/ 40 h 55"/>
                  <a:gd name="T104" fmla="*/ 5 w 55"/>
                  <a:gd name="T105" fmla="*/ 40 h 55"/>
                  <a:gd name="T106" fmla="*/ 5 w 55"/>
                  <a:gd name="T107" fmla="*/ 40 h 5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5"/>
                  <a:gd name="T163" fmla="*/ 0 h 55"/>
                  <a:gd name="T164" fmla="*/ 55 w 55"/>
                  <a:gd name="T165" fmla="*/ 55 h 5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5" h="55">
                    <a:moveTo>
                      <a:pt x="5" y="40"/>
                    </a:moveTo>
                    <a:lnTo>
                      <a:pt x="0" y="35"/>
                    </a:lnTo>
                    <a:lnTo>
                      <a:pt x="0" y="30"/>
                    </a:lnTo>
                    <a:lnTo>
                      <a:pt x="0" y="25"/>
                    </a:lnTo>
                    <a:lnTo>
                      <a:pt x="0" y="20"/>
                    </a:lnTo>
                    <a:lnTo>
                      <a:pt x="5" y="20"/>
                    </a:lnTo>
                    <a:lnTo>
                      <a:pt x="5" y="15"/>
                    </a:lnTo>
                    <a:lnTo>
                      <a:pt x="10" y="10"/>
                    </a:lnTo>
                    <a:lnTo>
                      <a:pt x="10" y="5"/>
                    </a:lnTo>
                    <a:lnTo>
                      <a:pt x="15" y="5"/>
                    </a:lnTo>
                    <a:lnTo>
                      <a:pt x="20" y="0"/>
                    </a:lnTo>
                    <a:lnTo>
                      <a:pt x="25" y="0"/>
                    </a:lnTo>
                    <a:lnTo>
                      <a:pt x="30" y="0"/>
                    </a:lnTo>
                    <a:lnTo>
                      <a:pt x="35" y="0"/>
                    </a:lnTo>
                    <a:lnTo>
                      <a:pt x="40" y="0"/>
                    </a:lnTo>
                    <a:lnTo>
                      <a:pt x="45" y="5"/>
                    </a:lnTo>
                    <a:lnTo>
                      <a:pt x="50" y="5"/>
                    </a:lnTo>
                    <a:lnTo>
                      <a:pt x="55" y="10"/>
                    </a:lnTo>
                    <a:lnTo>
                      <a:pt x="55" y="15"/>
                    </a:lnTo>
                    <a:lnTo>
                      <a:pt x="55" y="20"/>
                    </a:lnTo>
                    <a:lnTo>
                      <a:pt x="55" y="25"/>
                    </a:lnTo>
                    <a:lnTo>
                      <a:pt x="55" y="30"/>
                    </a:lnTo>
                    <a:lnTo>
                      <a:pt x="55" y="35"/>
                    </a:lnTo>
                    <a:lnTo>
                      <a:pt x="50" y="40"/>
                    </a:lnTo>
                    <a:lnTo>
                      <a:pt x="45" y="45"/>
                    </a:lnTo>
                    <a:lnTo>
                      <a:pt x="40" y="50"/>
                    </a:lnTo>
                    <a:lnTo>
                      <a:pt x="35" y="50"/>
                    </a:lnTo>
                    <a:lnTo>
                      <a:pt x="35" y="55"/>
                    </a:lnTo>
                    <a:lnTo>
                      <a:pt x="30" y="55"/>
                    </a:lnTo>
                    <a:lnTo>
                      <a:pt x="25" y="55"/>
                    </a:lnTo>
                    <a:lnTo>
                      <a:pt x="20" y="55"/>
                    </a:lnTo>
                    <a:lnTo>
                      <a:pt x="15" y="55"/>
                    </a:lnTo>
                    <a:lnTo>
                      <a:pt x="10" y="50"/>
                    </a:lnTo>
                    <a:lnTo>
                      <a:pt x="5" y="45"/>
                    </a:lnTo>
                    <a:lnTo>
                      <a:pt x="5" y="40"/>
                    </a:lnTo>
                  </a:path>
                </a:pathLst>
              </a:custGeom>
              <a:noFill/>
              <a:ln w="0">
                <a:solidFill>
                  <a:srgbClr val="191D1B"/>
                </a:solidFill>
                <a:prstDash val="solid"/>
                <a:round/>
                <a:headEnd/>
                <a:tailEnd/>
              </a:ln>
            </p:spPr>
            <p:txBody>
              <a:bodyPr/>
              <a:lstStyle/>
              <a:p>
                <a:endParaRPr lang="en-US"/>
              </a:p>
            </p:txBody>
          </p:sp>
          <p:sp>
            <p:nvSpPr>
              <p:cNvPr id="101506" name="Freeform 35"/>
              <p:cNvSpPr>
                <a:spLocks/>
              </p:cNvSpPr>
              <p:nvPr/>
            </p:nvSpPr>
            <p:spPr bwMode="auto">
              <a:xfrm>
                <a:off x="2447" y="2387"/>
                <a:ext cx="35" cy="35"/>
              </a:xfrm>
              <a:custGeom>
                <a:avLst/>
                <a:gdLst>
                  <a:gd name="T0" fmla="*/ 5 w 35"/>
                  <a:gd name="T1" fmla="*/ 30 h 35"/>
                  <a:gd name="T2" fmla="*/ 0 w 35"/>
                  <a:gd name="T3" fmla="*/ 25 h 35"/>
                  <a:gd name="T4" fmla="*/ 0 w 35"/>
                  <a:gd name="T5" fmla="*/ 20 h 35"/>
                  <a:gd name="T6" fmla="*/ 0 w 35"/>
                  <a:gd name="T7" fmla="*/ 20 h 35"/>
                  <a:gd name="T8" fmla="*/ 0 w 35"/>
                  <a:gd name="T9" fmla="*/ 15 h 35"/>
                  <a:gd name="T10" fmla="*/ 0 w 35"/>
                  <a:gd name="T11" fmla="*/ 10 h 35"/>
                  <a:gd name="T12" fmla="*/ 5 w 35"/>
                  <a:gd name="T13" fmla="*/ 5 h 35"/>
                  <a:gd name="T14" fmla="*/ 5 w 35"/>
                  <a:gd name="T15" fmla="*/ 5 h 35"/>
                  <a:gd name="T16" fmla="*/ 10 w 35"/>
                  <a:gd name="T17" fmla="*/ 5 h 35"/>
                  <a:gd name="T18" fmla="*/ 15 w 35"/>
                  <a:gd name="T19" fmla="*/ 0 h 35"/>
                  <a:gd name="T20" fmla="*/ 15 w 35"/>
                  <a:gd name="T21" fmla="*/ 0 h 35"/>
                  <a:gd name="T22" fmla="*/ 20 w 35"/>
                  <a:gd name="T23" fmla="*/ 0 h 35"/>
                  <a:gd name="T24" fmla="*/ 25 w 35"/>
                  <a:gd name="T25" fmla="*/ 0 h 35"/>
                  <a:gd name="T26" fmla="*/ 25 w 35"/>
                  <a:gd name="T27" fmla="*/ 0 h 35"/>
                  <a:gd name="T28" fmla="*/ 30 w 35"/>
                  <a:gd name="T29" fmla="*/ 0 h 35"/>
                  <a:gd name="T30" fmla="*/ 30 w 35"/>
                  <a:gd name="T31" fmla="*/ 5 h 35"/>
                  <a:gd name="T32" fmla="*/ 30 w 35"/>
                  <a:gd name="T33" fmla="*/ 5 h 35"/>
                  <a:gd name="T34" fmla="*/ 35 w 35"/>
                  <a:gd name="T35" fmla="*/ 10 h 35"/>
                  <a:gd name="T36" fmla="*/ 35 w 35"/>
                  <a:gd name="T37" fmla="*/ 10 h 35"/>
                  <a:gd name="T38" fmla="*/ 35 w 35"/>
                  <a:gd name="T39" fmla="*/ 15 h 35"/>
                  <a:gd name="T40" fmla="*/ 30 w 35"/>
                  <a:gd name="T41" fmla="*/ 20 h 35"/>
                  <a:gd name="T42" fmla="*/ 30 w 35"/>
                  <a:gd name="T43" fmla="*/ 25 h 35"/>
                  <a:gd name="T44" fmla="*/ 30 w 35"/>
                  <a:gd name="T45" fmla="*/ 25 h 35"/>
                  <a:gd name="T46" fmla="*/ 25 w 35"/>
                  <a:gd name="T47" fmla="*/ 30 h 35"/>
                  <a:gd name="T48" fmla="*/ 25 w 35"/>
                  <a:gd name="T49" fmla="*/ 30 h 35"/>
                  <a:gd name="T50" fmla="*/ 20 w 35"/>
                  <a:gd name="T51" fmla="*/ 30 h 35"/>
                  <a:gd name="T52" fmla="*/ 20 w 35"/>
                  <a:gd name="T53" fmla="*/ 30 h 35"/>
                  <a:gd name="T54" fmla="*/ 15 w 35"/>
                  <a:gd name="T55" fmla="*/ 35 h 35"/>
                  <a:gd name="T56" fmla="*/ 10 w 35"/>
                  <a:gd name="T57" fmla="*/ 30 h 35"/>
                  <a:gd name="T58" fmla="*/ 5 w 35"/>
                  <a:gd name="T59" fmla="*/ 30 h 35"/>
                  <a:gd name="T60" fmla="*/ 5 w 35"/>
                  <a:gd name="T61" fmla="*/ 30 h 3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5"/>
                  <a:gd name="T94" fmla="*/ 0 h 35"/>
                  <a:gd name="T95" fmla="*/ 35 w 35"/>
                  <a:gd name="T96" fmla="*/ 35 h 3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5" h="35">
                    <a:moveTo>
                      <a:pt x="5" y="30"/>
                    </a:moveTo>
                    <a:lnTo>
                      <a:pt x="0" y="25"/>
                    </a:lnTo>
                    <a:lnTo>
                      <a:pt x="0" y="20"/>
                    </a:lnTo>
                    <a:lnTo>
                      <a:pt x="0" y="15"/>
                    </a:lnTo>
                    <a:lnTo>
                      <a:pt x="0" y="10"/>
                    </a:lnTo>
                    <a:lnTo>
                      <a:pt x="5" y="5"/>
                    </a:lnTo>
                    <a:lnTo>
                      <a:pt x="10" y="5"/>
                    </a:lnTo>
                    <a:lnTo>
                      <a:pt x="15" y="0"/>
                    </a:lnTo>
                    <a:lnTo>
                      <a:pt x="20" y="0"/>
                    </a:lnTo>
                    <a:lnTo>
                      <a:pt x="25" y="0"/>
                    </a:lnTo>
                    <a:lnTo>
                      <a:pt x="30" y="0"/>
                    </a:lnTo>
                    <a:lnTo>
                      <a:pt x="30" y="5"/>
                    </a:lnTo>
                    <a:lnTo>
                      <a:pt x="35" y="10"/>
                    </a:lnTo>
                    <a:lnTo>
                      <a:pt x="35" y="15"/>
                    </a:lnTo>
                    <a:lnTo>
                      <a:pt x="30" y="20"/>
                    </a:lnTo>
                    <a:lnTo>
                      <a:pt x="30" y="25"/>
                    </a:lnTo>
                    <a:lnTo>
                      <a:pt x="25" y="30"/>
                    </a:lnTo>
                    <a:lnTo>
                      <a:pt x="20" y="30"/>
                    </a:lnTo>
                    <a:lnTo>
                      <a:pt x="15" y="35"/>
                    </a:lnTo>
                    <a:lnTo>
                      <a:pt x="10" y="30"/>
                    </a:lnTo>
                    <a:lnTo>
                      <a:pt x="5" y="30"/>
                    </a:lnTo>
                  </a:path>
                </a:pathLst>
              </a:custGeom>
              <a:noFill/>
              <a:ln w="0">
                <a:solidFill>
                  <a:srgbClr val="191D1B"/>
                </a:solidFill>
                <a:prstDash val="solid"/>
                <a:round/>
                <a:headEnd/>
                <a:tailEnd/>
              </a:ln>
            </p:spPr>
            <p:txBody>
              <a:bodyPr/>
              <a:lstStyle/>
              <a:p>
                <a:endParaRPr lang="en-US"/>
              </a:p>
            </p:txBody>
          </p:sp>
          <p:sp>
            <p:nvSpPr>
              <p:cNvPr id="101507" name="Freeform 36"/>
              <p:cNvSpPr>
                <a:spLocks/>
              </p:cNvSpPr>
              <p:nvPr/>
            </p:nvSpPr>
            <p:spPr bwMode="auto">
              <a:xfrm>
                <a:off x="2457" y="2397"/>
                <a:ext cx="15" cy="15"/>
              </a:xfrm>
              <a:custGeom>
                <a:avLst/>
                <a:gdLst>
                  <a:gd name="T0" fmla="*/ 0 w 15"/>
                  <a:gd name="T1" fmla="*/ 15 h 15"/>
                  <a:gd name="T2" fmla="*/ 0 w 15"/>
                  <a:gd name="T3" fmla="*/ 10 h 15"/>
                  <a:gd name="T4" fmla="*/ 0 w 15"/>
                  <a:gd name="T5" fmla="*/ 5 h 15"/>
                  <a:gd name="T6" fmla="*/ 0 w 15"/>
                  <a:gd name="T7" fmla="*/ 0 h 15"/>
                  <a:gd name="T8" fmla="*/ 5 w 15"/>
                  <a:gd name="T9" fmla="*/ 0 h 15"/>
                  <a:gd name="T10" fmla="*/ 5 w 15"/>
                  <a:gd name="T11" fmla="*/ 0 h 15"/>
                  <a:gd name="T12" fmla="*/ 10 w 15"/>
                  <a:gd name="T13" fmla="*/ 0 h 15"/>
                  <a:gd name="T14" fmla="*/ 15 w 15"/>
                  <a:gd name="T15" fmla="*/ 0 h 15"/>
                  <a:gd name="T16" fmla="*/ 15 w 15"/>
                  <a:gd name="T17" fmla="*/ 0 h 15"/>
                  <a:gd name="T18" fmla="*/ 15 w 15"/>
                  <a:gd name="T19" fmla="*/ 5 h 15"/>
                  <a:gd name="T20" fmla="*/ 15 w 15"/>
                  <a:gd name="T21" fmla="*/ 10 h 15"/>
                  <a:gd name="T22" fmla="*/ 10 w 15"/>
                  <a:gd name="T23" fmla="*/ 10 h 15"/>
                  <a:gd name="T24" fmla="*/ 10 w 15"/>
                  <a:gd name="T25" fmla="*/ 15 h 15"/>
                  <a:gd name="T26" fmla="*/ 5 w 15"/>
                  <a:gd name="T27" fmla="*/ 15 h 15"/>
                  <a:gd name="T28" fmla="*/ 5 w 15"/>
                  <a:gd name="T29" fmla="*/ 15 h 1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5"/>
                  <a:gd name="T46" fmla="*/ 0 h 15"/>
                  <a:gd name="T47" fmla="*/ 15 w 15"/>
                  <a:gd name="T48" fmla="*/ 15 h 1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5" h="15">
                    <a:moveTo>
                      <a:pt x="0" y="15"/>
                    </a:moveTo>
                    <a:lnTo>
                      <a:pt x="0" y="10"/>
                    </a:lnTo>
                    <a:lnTo>
                      <a:pt x="0" y="5"/>
                    </a:lnTo>
                    <a:lnTo>
                      <a:pt x="0" y="0"/>
                    </a:lnTo>
                    <a:lnTo>
                      <a:pt x="5" y="0"/>
                    </a:lnTo>
                    <a:lnTo>
                      <a:pt x="10" y="0"/>
                    </a:lnTo>
                    <a:lnTo>
                      <a:pt x="15" y="0"/>
                    </a:lnTo>
                    <a:lnTo>
                      <a:pt x="15" y="5"/>
                    </a:lnTo>
                    <a:lnTo>
                      <a:pt x="15" y="10"/>
                    </a:lnTo>
                    <a:lnTo>
                      <a:pt x="10" y="10"/>
                    </a:lnTo>
                    <a:lnTo>
                      <a:pt x="10" y="15"/>
                    </a:lnTo>
                    <a:lnTo>
                      <a:pt x="5" y="15"/>
                    </a:lnTo>
                  </a:path>
                </a:pathLst>
              </a:custGeom>
              <a:noFill/>
              <a:ln w="0">
                <a:solidFill>
                  <a:srgbClr val="191D1B"/>
                </a:solidFill>
                <a:prstDash val="solid"/>
                <a:round/>
                <a:headEnd/>
                <a:tailEnd/>
              </a:ln>
            </p:spPr>
            <p:txBody>
              <a:bodyPr/>
              <a:lstStyle/>
              <a:p>
                <a:endParaRPr lang="en-US"/>
              </a:p>
            </p:txBody>
          </p:sp>
          <p:sp>
            <p:nvSpPr>
              <p:cNvPr id="101508" name="Line 37"/>
              <p:cNvSpPr>
                <a:spLocks noChangeShapeType="1"/>
              </p:cNvSpPr>
              <p:nvPr/>
            </p:nvSpPr>
            <p:spPr bwMode="auto">
              <a:xfrm flipH="1">
                <a:off x="2457" y="2357"/>
                <a:ext cx="15" cy="90"/>
              </a:xfrm>
              <a:prstGeom prst="line">
                <a:avLst/>
              </a:prstGeom>
              <a:noFill/>
              <a:ln w="0">
                <a:solidFill>
                  <a:srgbClr val="191D1B"/>
                </a:solidFill>
                <a:round/>
                <a:headEnd/>
                <a:tailEnd/>
              </a:ln>
            </p:spPr>
            <p:txBody>
              <a:bodyPr/>
              <a:lstStyle/>
              <a:p>
                <a:endParaRPr lang="en-US"/>
              </a:p>
            </p:txBody>
          </p:sp>
          <p:sp>
            <p:nvSpPr>
              <p:cNvPr id="101509" name="Line 38"/>
              <p:cNvSpPr>
                <a:spLocks noChangeShapeType="1"/>
              </p:cNvSpPr>
              <p:nvPr/>
            </p:nvSpPr>
            <p:spPr bwMode="auto">
              <a:xfrm>
                <a:off x="2417" y="2407"/>
                <a:ext cx="95" cy="1"/>
              </a:xfrm>
              <a:prstGeom prst="line">
                <a:avLst/>
              </a:prstGeom>
              <a:noFill/>
              <a:ln w="0">
                <a:solidFill>
                  <a:srgbClr val="191D1B"/>
                </a:solidFill>
                <a:round/>
                <a:headEnd/>
                <a:tailEnd/>
              </a:ln>
            </p:spPr>
            <p:txBody>
              <a:bodyPr/>
              <a:lstStyle/>
              <a:p>
                <a:endParaRPr lang="en-US"/>
              </a:p>
            </p:txBody>
          </p:sp>
          <p:sp>
            <p:nvSpPr>
              <p:cNvPr id="101510" name="Freeform 39"/>
              <p:cNvSpPr>
                <a:spLocks/>
              </p:cNvSpPr>
              <p:nvPr/>
            </p:nvSpPr>
            <p:spPr bwMode="auto">
              <a:xfrm>
                <a:off x="2707" y="2357"/>
                <a:ext cx="90" cy="90"/>
              </a:xfrm>
              <a:custGeom>
                <a:avLst/>
                <a:gdLst>
                  <a:gd name="T0" fmla="*/ 60 w 90"/>
                  <a:gd name="T1" fmla="*/ 0 h 90"/>
                  <a:gd name="T2" fmla="*/ 70 w 90"/>
                  <a:gd name="T3" fmla="*/ 0 h 90"/>
                  <a:gd name="T4" fmla="*/ 80 w 90"/>
                  <a:gd name="T5" fmla="*/ 5 h 90"/>
                  <a:gd name="T6" fmla="*/ 85 w 90"/>
                  <a:gd name="T7" fmla="*/ 10 h 90"/>
                  <a:gd name="T8" fmla="*/ 90 w 90"/>
                  <a:gd name="T9" fmla="*/ 15 h 90"/>
                  <a:gd name="T10" fmla="*/ 90 w 90"/>
                  <a:gd name="T11" fmla="*/ 25 h 90"/>
                  <a:gd name="T12" fmla="*/ 90 w 90"/>
                  <a:gd name="T13" fmla="*/ 30 h 90"/>
                  <a:gd name="T14" fmla="*/ 90 w 90"/>
                  <a:gd name="T15" fmla="*/ 40 h 90"/>
                  <a:gd name="T16" fmla="*/ 90 w 90"/>
                  <a:gd name="T17" fmla="*/ 50 h 90"/>
                  <a:gd name="T18" fmla="*/ 85 w 90"/>
                  <a:gd name="T19" fmla="*/ 55 h 90"/>
                  <a:gd name="T20" fmla="*/ 80 w 90"/>
                  <a:gd name="T21" fmla="*/ 65 h 90"/>
                  <a:gd name="T22" fmla="*/ 75 w 90"/>
                  <a:gd name="T23" fmla="*/ 75 h 90"/>
                  <a:gd name="T24" fmla="*/ 65 w 90"/>
                  <a:gd name="T25" fmla="*/ 80 h 90"/>
                  <a:gd name="T26" fmla="*/ 60 w 90"/>
                  <a:gd name="T27" fmla="*/ 85 h 90"/>
                  <a:gd name="T28" fmla="*/ 50 w 90"/>
                  <a:gd name="T29" fmla="*/ 85 h 90"/>
                  <a:gd name="T30" fmla="*/ 40 w 90"/>
                  <a:gd name="T31" fmla="*/ 85 h 90"/>
                  <a:gd name="T32" fmla="*/ 30 w 90"/>
                  <a:gd name="T33" fmla="*/ 85 h 90"/>
                  <a:gd name="T34" fmla="*/ 25 w 90"/>
                  <a:gd name="T35" fmla="*/ 85 h 90"/>
                  <a:gd name="T36" fmla="*/ 15 w 90"/>
                  <a:gd name="T37" fmla="*/ 80 h 90"/>
                  <a:gd name="T38" fmla="*/ 10 w 90"/>
                  <a:gd name="T39" fmla="*/ 80 h 90"/>
                  <a:gd name="T40" fmla="*/ 5 w 90"/>
                  <a:gd name="T41" fmla="*/ 70 h 90"/>
                  <a:gd name="T42" fmla="*/ 0 w 90"/>
                  <a:gd name="T43" fmla="*/ 65 h 90"/>
                  <a:gd name="T44" fmla="*/ 0 w 90"/>
                  <a:gd name="T45" fmla="*/ 55 h 90"/>
                  <a:gd name="T46" fmla="*/ 0 w 90"/>
                  <a:gd name="T47" fmla="*/ 50 h 90"/>
                  <a:gd name="T48" fmla="*/ 5 w 90"/>
                  <a:gd name="T49" fmla="*/ 40 h 90"/>
                  <a:gd name="T50" fmla="*/ 5 w 90"/>
                  <a:gd name="T51" fmla="*/ 30 h 90"/>
                  <a:gd name="T52" fmla="*/ 10 w 90"/>
                  <a:gd name="T53" fmla="*/ 20 h 90"/>
                  <a:gd name="T54" fmla="*/ 20 w 90"/>
                  <a:gd name="T55" fmla="*/ 15 h 90"/>
                  <a:gd name="T56" fmla="*/ 25 w 90"/>
                  <a:gd name="T57" fmla="*/ 10 h 90"/>
                  <a:gd name="T58" fmla="*/ 35 w 90"/>
                  <a:gd name="T59" fmla="*/ 5 h 90"/>
                  <a:gd name="T60" fmla="*/ 45 w 90"/>
                  <a:gd name="T61" fmla="*/ 0 h 90"/>
                  <a:gd name="T62" fmla="*/ 55 w 90"/>
                  <a:gd name="T63" fmla="*/ 0 h 9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0"/>
                  <a:gd name="T97" fmla="*/ 0 h 90"/>
                  <a:gd name="T98" fmla="*/ 90 w 90"/>
                  <a:gd name="T99" fmla="*/ 90 h 9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0" h="90">
                    <a:moveTo>
                      <a:pt x="60" y="0"/>
                    </a:moveTo>
                    <a:lnTo>
                      <a:pt x="60" y="0"/>
                    </a:lnTo>
                    <a:lnTo>
                      <a:pt x="65" y="0"/>
                    </a:lnTo>
                    <a:lnTo>
                      <a:pt x="70" y="0"/>
                    </a:lnTo>
                    <a:lnTo>
                      <a:pt x="75" y="5"/>
                    </a:lnTo>
                    <a:lnTo>
                      <a:pt x="80" y="5"/>
                    </a:lnTo>
                    <a:lnTo>
                      <a:pt x="85" y="10"/>
                    </a:lnTo>
                    <a:lnTo>
                      <a:pt x="85" y="15"/>
                    </a:lnTo>
                    <a:lnTo>
                      <a:pt x="90" y="15"/>
                    </a:lnTo>
                    <a:lnTo>
                      <a:pt x="90" y="20"/>
                    </a:lnTo>
                    <a:lnTo>
                      <a:pt x="90" y="25"/>
                    </a:lnTo>
                    <a:lnTo>
                      <a:pt x="90" y="30"/>
                    </a:lnTo>
                    <a:lnTo>
                      <a:pt x="90" y="35"/>
                    </a:lnTo>
                    <a:lnTo>
                      <a:pt x="90" y="40"/>
                    </a:lnTo>
                    <a:lnTo>
                      <a:pt x="90" y="45"/>
                    </a:lnTo>
                    <a:lnTo>
                      <a:pt x="90" y="50"/>
                    </a:lnTo>
                    <a:lnTo>
                      <a:pt x="90" y="55"/>
                    </a:lnTo>
                    <a:lnTo>
                      <a:pt x="85" y="55"/>
                    </a:lnTo>
                    <a:lnTo>
                      <a:pt x="85" y="60"/>
                    </a:lnTo>
                    <a:lnTo>
                      <a:pt x="80" y="65"/>
                    </a:lnTo>
                    <a:lnTo>
                      <a:pt x="75" y="70"/>
                    </a:lnTo>
                    <a:lnTo>
                      <a:pt x="75" y="75"/>
                    </a:lnTo>
                    <a:lnTo>
                      <a:pt x="70" y="75"/>
                    </a:lnTo>
                    <a:lnTo>
                      <a:pt x="65" y="80"/>
                    </a:lnTo>
                    <a:lnTo>
                      <a:pt x="60" y="80"/>
                    </a:lnTo>
                    <a:lnTo>
                      <a:pt x="60" y="85"/>
                    </a:lnTo>
                    <a:lnTo>
                      <a:pt x="55" y="85"/>
                    </a:lnTo>
                    <a:lnTo>
                      <a:pt x="50" y="85"/>
                    </a:lnTo>
                    <a:lnTo>
                      <a:pt x="45" y="85"/>
                    </a:lnTo>
                    <a:lnTo>
                      <a:pt x="40" y="85"/>
                    </a:lnTo>
                    <a:lnTo>
                      <a:pt x="35" y="90"/>
                    </a:lnTo>
                    <a:lnTo>
                      <a:pt x="30" y="85"/>
                    </a:lnTo>
                    <a:lnTo>
                      <a:pt x="25" y="85"/>
                    </a:lnTo>
                    <a:lnTo>
                      <a:pt x="20" y="85"/>
                    </a:lnTo>
                    <a:lnTo>
                      <a:pt x="15" y="80"/>
                    </a:lnTo>
                    <a:lnTo>
                      <a:pt x="10" y="80"/>
                    </a:lnTo>
                    <a:lnTo>
                      <a:pt x="5" y="75"/>
                    </a:lnTo>
                    <a:lnTo>
                      <a:pt x="5" y="70"/>
                    </a:lnTo>
                    <a:lnTo>
                      <a:pt x="5" y="65"/>
                    </a:lnTo>
                    <a:lnTo>
                      <a:pt x="0" y="65"/>
                    </a:lnTo>
                    <a:lnTo>
                      <a:pt x="0" y="60"/>
                    </a:lnTo>
                    <a:lnTo>
                      <a:pt x="0" y="55"/>
                    </a:lnTo>
                    <a:lnTo>
                      <a:pt x="0" y="50"/>
                    </a:lnTo>
                    <a:lnTo>
                      <a:pt x="0" y="40"/>
                    </a:lnTo>
                    <a:lnTo>
                      <a:pt x="5" y="40"/>
                    </a:lnTo>
                    <a:lnTo>
                      <a:pt x="5" y="35"/>
                    </a:lnTo>
                    <a:lnTo>
                      <a:pt x="5" y="30"/>
                    </a:lnTo>
                    <a:lnTo>
                      <a:pt x="10" y="25"/>
                    </a:lnTo>
                    <a:lnTo>
                      <a:pt x="10" y="20"/>
                    </a:lnTo>
                    <a:lnTo>
                      <a:pt x="15" y="15"/>
                    </a:lnTo>
                    <a:lnTo>
                      <a:pt x="20" y="15"/>
                    </a:lnTo>
                    <a:lnTo>
                      <a:pt x="25" y="10"/>
                    </a:lnTo>
                    <a:lnTo>
                      <a:pt x="30" y="5"/>
                    </a:lnTo>
                    <a:lnTo>
                      <a:pt x="35" y="5"/>
                    </a:lnTo>
                    <a:lnTo>
                      <a:pt x="40" y="5"/>
                    </a:lnTo>
                    <a:lnTo>
                      <a:pt x="45" y="0"/>
                    </a:lnTo>
                    <a:lnTo>
                      <a:pt x="50" y="0"/>
                    </a:lnTo>
                    <a:lnTo>
                      <a:pt x="55" y="0"/>
                    </a:lnTo>
                    <a:lnTo>
                      <a:pt x="60" y="0"/>
                    </a:lnTo>
                    <a:close/>
                  </a:path>
                </a:pathLst>
              </a:custGeom>
              <a:solidFill>
                <a:srgbClr val="3F7FC0"/>
              </a:solidFill>
              <a:ln w="9525">
                <a:noFill/>
                <a:round/>
                <a:headEnd/>
                <a:tailEnd/>
              </a:ln>
            </p:spPr>
            <p:txBody>
              <a:bodyPr/>
              <a:lstStyle/>
              <a:p>
                <a:endParaRPr lang="en-US"/>
              </a:p>
            </p:txBody>
          </p:sp>
          <p:sp>
            <p:nvSpPr>
              <p:cNvPr id="101511" name="Freeform 40"/>
              <p:cNvSpPr>
                <a:spLocks/>
              </p:cNvSpPr>
              <p:nvPr/>
            </p:nvSpPr>
            <p:spPr bwMode="auto">
              <a:xfrm>
                <a:off x="2707" y="2357"/>
                <a:ext cx="90" cy="90"/>
              </a:xfrm>
              <a:custGeom>
                <a:avLst/>
                <a:gdLst>
                  <a:gd name="T0" fmla="*/ 60 w 90"/>
                  <a:gd name="T1" fmla="*/ 0 h 90"/>
                  <a:gd name="T2" fmla="*/ 70 w 90"/>
                  <a:gd name="T3" fmla="*/ 0 h 90"/>
                  <a:gd name="T4" fmla="*/ 80 w 90"/>
                  <a:gd name="T5" fmla="*/ 5 h 90"/>
                  <a:gd name="T6" fmla="*/ 85 w 90"/>
                  <a:gd name="T7" fmla="*/ 10 h 90"/>
                  <a:gd name="T8" fmla="*/ 90 w 90"/>
                  <a:gd name="T9" fmla="*/ 15 h 90"/>
                  <a:gd name="T10" fmla="*/ 90 w 90"/>
                  <a:gd name="T11" fmla="*/ 25 h 90"/>
                  <a:gd name="T12" fmla="*/ 90 w 90"/>
                  <a:gd name="T13" fmla="*/ 30 h 90"/>
                  <a:gd name="T14" fmla="*/ 90 w 90"/>
                  <a:gd name="T15" fmla="*/ 40 h 90"/>
                  <a:gd name="T16" fmla="*/ 90 w 90"/>
                  <a:gd name="T17" fmla="*/ 50 h 90"/>
                  <a:gd name="T18" fmla="*/ 85 w 90"/>
                  <a:gd name="T19" fmla="*/ 55 h 90"/>
                  <a:gd name="T20" fmla="*/ 80 w 90"/>
                  <a:gd name="T21" fmla="*/ 65 h 90"/>
                  <a:gd name="T22" fmla="*/ 75 w 90"/>
                  <a:gd name="T23" fmla="*/ 75 h 90"/>
                  <a:gd name="T24" fmla="*/ 65 w 90"/>
                  <a:gd name="T25" fmla="*/ 80 h 90"/>
                  <a:gd name="T26" fmla="*/ 60 w 90"/>
                  <a:gd name="T27" fmla="*/ 85 h 90"/>
                  <a:gd name="T28" fmla="*/ 50 w 90"/>
                  <a:gd name="T29" fmla="*/ 85 h 90"/>
                  <a:gd name="T30" fmla="*/ 40 w 90"/>
                  <a:gd name="T31" fmla="*/ 85 h 90"/>
                  <a:gd name="T32" fmla="*/ 30 w 90"/>
                  <a:gd name="T33" fmla="*/ 85 h 90"/>
                  <a:gd name="T34" fmla="*/ 25 w 90"/>
                  <a:gd name="T35" fmla="*/ 85 h 90"/>
                  <a:gd name="T36" fmla="*/ 15 w 90"/>
                  <a:gd name="T37" fmla="*/ 80 h 90"/>
                  <a:gd name="T38" fmla="*/ 10 w 90"/>
                  <a:gd name="T39" fmla="*/ 80 h 90"/>
                  <a:gd name="T40" fmla="*/ 5 w 90"/>
                  <a:gd name="T41" fmla="*/ 70 h 90"/>
                  <a:gd name="T42" fmla="*/ 0 w 90"/>
                  <a:gd name="T43" fmla="*/ 65 h 90"/>
                  <a:gd name="T44" fmla="*/ 0 w 90"/>
                  <a:gd name="T45" fmla="*/ 55 h 90"/>
                  <a:gd name="T46" fmla="*/ 0 w 90"/>
                  <a:gd name="T47" fmla="*/ 50 h 90"/>
                  <a:gd name="T48" fmla="*/ 5 w 90"/>
                  <a:gd name="T49" fmla="*/ 40 h 90"/>
                  <a:gd name="T50" fmla="*/ 5 w 90"/>
                  <a:gd name="T51" fmla="*/ 30 h 90"/>
                  <a:gd name="T52" fmla="*/ 10 w 90"/>
                  <a:gd name="T53" fmla="*/ 20 h 90"/>
                  <a:gd name="T54" fmla="*/ 20 w 90"/>
                  <a:gd name="T55" fmla="*/ 15 h 90"/>
                  <a:gd name="T56" fmla="*/ 25 w 90"/>
                  <a:gd name="T57" fmla="*/ 10 h 90"/>
                  <a:gd name="T58" fmla="*/ 35 w 90"/>
                  <a:gd name="T59" fmla="*/ 5 h 90"/>
                  <a:gd name="T60" fmla="*/ 45 w 90"/>
                  <a:gd name="T61" fmla="*/ 0 h 90"/>
                  <a:gd name="T62" fmla="*/ 55 w 90"/>
                  <a:gd name="T63" fmla="*/ 0 h 9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0"/>
                  <a:gd name="T97" fmla="*/ 0 h 90"/>
                  <a:gd name="T98" fmla="*/ 90 w 90"/>
                  <a:gd name="T99" fmla="*/ 90 h 9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0" h="90">
                    <a:moveTo>
                      <a:pt x="60" y="0"/>
                    </a:moveTo>
                    <a:lnTo>
                      <a:pt x="60" y="0"/>
                    </a:lnTo>
                    <a:lnTo>
                      <a:pt x="65" y="0"/>
                    </a:lnTo>
                    <a:lnTo>
                      <a:pt x="70" y="0"/>
                    </a:lnTo>
                    <a:lnTo>
                      <a:pt x="75" y="5"/>
                    </a:lnTo>
                    <a:lnTo>
                      <a:pt x="80" y="5"/>
                    </a:lnTo>
                    <a:lnTo>
                      <a:pt x="85" y="10"/>
                    </a:lnTo>
                    <a:lnTo>
                      <a:pt x="85" y="15"/>
                    </a:lnTo>
                    <a:lnTo>
                      <a:pt x="90" y="15"/>
                    </a:lnTo>
                    <a:lnTo>
                      <a:pt x="90" y="20"/>
                    </a:lnTo>
                    <a:lnTo>
                      <a:pt x="90" y="25"/>
                    </a:lnTo>
                    <a:lnTo>
                      <a:pt x="90" y="30"/>
                    </a:lnTo>
                    <a:lnTo>
                      <a:pt x="90" y="35"/>
                    </a:lnTo>
                    <a:lnTo>
                      <a:pt x="90" y="40"/>
                    </a:lnTo>
                    <a:lnTo>
                      <a:pt x="90" y="45"/>
                    </a:lnTo>
                    <a:lnTo>
                      <a:pt x="90" y="50"/>
                    </a:lnTo>
                    <a:lnTo>
                      <a:pt x="90" y="55"/>
                    </a:lnTo>
                    <a:lnTo>
                      <a:pt x="85" y="55"/>
                    </a:lnTo>
                    <a:lnTo>
                      <a:pt x="85" y="60"/>
                    </a:lnTo>
                    <a:lnTo>
                      <a:pt x="80" y="65"/>
                    </a:lnTo>
                    <a:lnTo>
                      <a:pt x="75" y="70"/>
                    </a:lnTo>
                    <a:lnTo>
                      <a:pt x="75" y="75"/>
                    </a:lnTo>
                    <a:lnTo>
                      <a:pt x="70" y="75"/>
                    </a:lnTo>
                    <a:lnTo>
                      <a:pt x="65" y="80"/>
                    </a:lnTo>
                    <a:lnTo>
                      <a:pt x="60" y="80"/>
                    </a:lnTo>
                    <a:lnTo>
                      <a:pt x="60" y="85"/>
                    </a:lnTo>
                    <a:lnTo>
                      <a:pt x="55" y="85"/>
                    </a:lnTo>
                    <a:lnTo>
                      <a:pt x="50" y="85"/>
                    </a:lnTo>
                    <a:lnTo>
                      <a:pt x="45" y="85"/>
                    </a:lnTo>
                    <a:lnTo>
                      <a:pt x="40" y="85"/>
                    </a:lnTo>
                    <a:lnTo>
                      <a:pt x="35" y="90"/>
                    </a:lnTo>
                    <a:lnTo>
                      <a:pt x="30" y="85"/>
                    </a:lnTo>
                    <a:lnTo>
                      <a:pt x="25" y="85"/>
                    </a:lnTo>
                    <a:lnTo>
                      <a:pt x="20" y="85"/>
                    </a:lnTo>
                    <a:lnTo>
                      <a:pt x="15" y="80"/>
                    </a:lnTo>
                    <a:lnTo>
                      <a:pt x="10" y="80"/>
                    </a:lnTo>
                    <a:lnTo>
                      <a:pt x="5" y="75"/>
                    </a:lnTo>
                    <a:lnTo>
                      <a:pt x="5" y="70"/>
                    </a:lnTo>
                    <a:lnTo>
                      <a:pt x="5" y="65"/>
                    </a:lnTo>
                    <a:lnTo>
                      <a:pt x="0" y="65"/>
                    </a:lnTo>
                    <a:lnTo>
                      <a:pt x="0" y="60"/>
                    </a:lnTo>
                    <a:lnTo>
                      <a:pt x="0" y="55"/>
                    </a:lnTo>
                    <a:lnTo>
                      <a:pt x="0" y="50"/>
                    </a:lnTo>
                    <a:lnTo>
                      <a:pt x="0" y="40"/>
                    </a:lnTo>
                    <a:lnTo>
                      <a:pt x="5" y="40"/>
                    </a:lnTo>
                    <a:lnTo>
                      <a:pt x="5" y="35"/>
                    </a:lnTo>
                    <a:lnTo>
                      <a:pt x="5" y="30"/>
                    </a:lnTo>
                    <a:lnTo>
                      <a:pt x="10" y="25"/>
                    </a:lnTo>
                    <a:lnTo>
                      <a:pt x="10" y="20"/>
                    </a:lnTo>
                    <a:lnTo>
                      <a:pt x="15" y="15"/>
                    </a:lnTo>
                    <a:lnTo>
                      <a:pt x="20" y="15"/>
                    </a:lnTo>
                    <a:lnTo>
                      <a:pt x="25" y="10"/>
                    </a:lnTo>
                    <a:lnTo>
                      <a:pt x="30" y="5"/>
                    </a:lnTo>
                    <a:lnTo>
                      <a:pt x="35" y="5"/>
                    </a:lnTo>
                    <a:lnTo>
                      <a:pt x="40" y="5"/>
                    </a:lnTo>
                    <a:lnTo>
                      <a:pt x="45" y="0"/>
                    </a:lnTo>
                    <a:lnTo>
                      <a:pt x="50" y="0"/>
                    </a:lnTo>
                    <a:lnTo>
                      <a:pt x="55" y="0"/>
                    </a:lnTo>
                    <a:lnTo>
                      <a:pt x="60" y="0"/>
                    </a:lnTo>
                  </a:path>
                </a:pathLst>
              </a:custGeom>
              <a:noFill/>
              <a:ln w="0">
                <a:solidFill>
                  <a:srgbClr val="191D1B"/>
                </a:solidFill>
                <a:prstDash val="solid"/>
                <a:round/>
                <a:headEnd/>
                <a:tailEnd/>
              </a:ln>
            </p:spPr>
            <p:txBody>
              <a:bodyPr/>
              <a:lstStyle/>
              <a:p>
                <a:endParaRPr lang="en-US"/>
              </a:p>
            </p:txBody>
          </p:sp>
          <p:sp>
            <p:nvSpPr>
              <p:cNvPr id="101512" name="Freeform 41"/>
              <p:cNvSpPr>
                <a:spLocks/>
              </p:cNvSpPr>
              <p:nvPr/>
            </p:nvSpPr>
            <p:spPr bwMode="auto">
              <a:xfrm>
                <a:off x="2717" y="2367"/>
                <a:ext cx="75" cy="70"/>
              </a:xfrm>
              <a:custGeom>
                <a:avLst/>
                <a:gdLst>
                  <a:gd name="T0" fmla="*/ 10 w 75"/>
                  <a:gd name="T1" fmla="*/ 20 h 70"/>
                  <a:gd name="T2" fmla="*/ 15 w 75"/>
                  <a:gd name="T3" fmla="*/ 15 h 70"/>
                  <a:gd name="T4" fmla="*/ 15 w 75"/>
                  <a:gd name="T5" fmla="*/ 10 h 70"/>
                  <a:gd name="T6" fmla="*/ 20 w 75"/>
                  <a:gd name="T7" fmla="*/ 5 h 70"/>
                  <a:gd name="T8" fmla="*/ 20 w 75"/>
                  <a:gd name="T9" fmla="*/ 5 h 70"/>
                  <a:gd name="T10" fmla="*/ 25 w 75"/>
                  <a:gd name="T11" fmla="*/ 5 h 70"/>
                  <a:gd name="T12" fmla="*/ 30 w 75"/>
                  <a:gd name="T13" fmla="*/ 0 h 70"/>
                  <a:gd name="T14" fmla="*/ 30 w 75"/>
                  <a:gd name="T15" fmla="*/ 0 h 70"/>
                  <a:gd name="T16" fmla="*/ 35 w 75"/>
                  <a:gd name="T17" fmla="*/ 0 h 70"/>
                  <a:gd name="T18" fmla="*/ 40 w 75"/>
                  <a:gd name="T19" fmla="*/ 0 h 70"/>
                  <a:gd name="T20" fmla="*/ 45 w 75"/>
                  <a:gd name="T21" fmla="*/ 0 h 70"/>
                  <a:gd name="T22" fmla="*/ 50 w 75"/>
                  <a:gd name="T23" fmla="*/ 0 h 70"/>
                  <a:gd name="T24" fmla="*/ 50 w 75"/>
                  <a:gd name="T25" fmla="*/ 0 h 70"/>
                  <a:gd name="T26" fmla="*/ 55 w 75"/>
                  <a:gd name="T27" fmla="*/ 0 h 70"/>
                  <a:gd name="T28" fmla="*/ 55 w 75"/>
                  <a:gd name="T29" fmla="*/ 0 h 70"/>
                  <a:gd name="T30" fmla="*/ 60 w 75"/>
                  <a:gd name="T31" fmla="*/ 0 h 70"/>
                  <a:gd name="T32" fmla="*/ 65 w 75"/>
                  <a:gd name="T33" fmla="*/ 0 h 70"/>
                  <a:gd name="T34" fmla="*/ 65 w 75"/>
                  <a:gd name="T35" fmla="*/ 5 h 70"/>
                  <a:gd name="T36" fmla="*/ 70 w 75"/>
                  <a:gd name="T37" fmla="*/ 10 h 70"/>
                  <a:gd name="T38" fmla="*/ 70 w 75"/>
                  <a:gd name="T39" fmla="*/ 10 h 70"/>
                  <a:gd name="T40" fmla="*/ 75 w 75"/>
                  <a:gd name="T41" fmla="*/ 15 h 70"/>
                  <a:gd name="T42" fmla="*/ 75 w 75"/>
                  <a:gd name="T43" fmla="*/ 15 h 70"/>
                  <a:gd name="T44" fmla="*/ 75 w 75"/>
                  <a:gd name="T45" fmla="*/ 20 h 70"/>
                  <a:gd name="T46" fmla="*/ 75 w 75"/>
                  <a:gd name="T47" fmla="*/ 25 h 70"/>
                  <a:gd name="T48" fmla="*/ 75 w 75"/>
                  <a:gd name="T49" fmla="*/ 25 h 70"/>
                  <a:gd name="T50" fmla="*/ 75 w 75"/>
                  <a:gd name="T51" fmla="*/ 30 h 70"/>
                  <a:gd name="T52" fmla="*/ 75 w 75"/>
                  <a:gd name="T53" fmla="*/ 35 h 70"/>
                  <a:gd name="T54" fmla="*/ 75 w 75"/>
                  <a:gd name="T55" fmla="*/ 40 h 70"/>
                  <a:gd name="T56" fmla="*/ 70 w 75"/>
                  <a:gd name="T57" fmla="*/ 40 h 70"/>
                  <a:gd name="T58" fmla="*/ 70 w 75"/>
                  <a:gd name="T59" fmla="*/ 45 h 70"/>
                  <a:gd name="T60" fmla="*/ 70 w 75"/>
                  <a:gd name="T61" fmla="*/ 50 h 70"/>
                  <a:gd name="T62" fmla="*/ 65 w 75"/>
                  <a:gd name="T63" fmla="*/ 50 h 70"/>
                  <a:gd name="T64" fmla="*/ 65 w 75"/>
                  <a:gd name="T65" fmla="*/ 55 h 70"/>
                  <a:gd name="T66" fmla="*/ 60 w 75"/>
                  <a:gd name="T67" fmla="*/ 55 h 70"/>
                  <a:gd name="T68" fmla="*/ 55 w 75"/>
                  <a:gd name="T69" fmla="*/ 60 h 70"/>
                  <a:gd name="T70" fmla="*/ 55 w 75"/>
                  <a:gd name="T71" fmla="*/ 60 h 70"/>
                  <a:gd name="T72" fmla="*/ 50 w 75"/>
                  <a:gd name="T73" fmla="*/ 65 h 70"/>
                  <a:gd name="T74" fmla="*/ 45 w 75"/>
                  <a:gd name="T75" fmla="*/ 65 h 70"/>
                  <a:gd name="T76" fmla="*/ 45 w 75"/>
                  <a:gd name="T77" fmla="*/ 65 h 70"/>
                  <a:gd name="T78" fmla="*/ 40 w 75"/>
                  <a:gd name="T79" fmla="*/ 70 h 70"/>
                  <a:gd name="T80" fmla="*/ 35 w 75"/>
                  <a:gd name="T81" fmla="*/ 70 h 70"/>
                  <a:gd name="T82" fmla="*/ 30 w 75"/>
                  <a:gd name="T83" fmla="*/ 70 h 70"/>
                  <a:gd name="T84" fmla="*/ 30 w 75"/>
                  <a:gd name="T85" fmla="*/ 70 h 70"/>
                  <a:gd name="T86" fmla="*/ 25 w 75"/>
                  <a:gd name="T87" fmla="*/ 70 h 70"/>
                  <a:gd name="T88" fmla="*/ 20 w 75"/>
                  <a:gd name="T89" fmla="*/ 70 h 70"/>
                  <a:gd name="T90" fmla="*/ 20 w 75"/>
                  <a:gd name="T91" fmla="*/ 65 h 70"/>
                  <a:gd name="T92" fmla="*/ 15 w 75"/>
                  <a:gd name="T93" fmla="*/ 65 h 70"/>
                  <a:gd name="T94" fmla="*/ 15 w 75"/>
                  <a:gd name="T95" fmla="*/ 65 h 70"/>
                  <a:gd name="T96" fmla="*/ 10 w 75"/>
                  <a:gd name="T97" fmla="*/ 65 h 70"/>
                  <a:gd name="T98" fmla="*/ 10 w 75"/>
                  <a:gd name="T99" fmla="*/ 60 h 70"/>
                  <a:gd name="T100" fmla="*/ 5 w 75"/>
                  <a:gd name="T101" fmla="*/ 55 h 70"/>
                  <a:gd name="T102" fmla="*/ 5 w 75"/>
                  <a:gd name="T103" fmla="*/ 55 h 70"/>
                  <a:gd name="T104" fmla="*/ 5 w 75"/>
                  <a:gd name="T105" fmla="*/ 50 h 70"/>
                  <a:gd name="T106" fmla="*/ 0 w 75"/>
                  <a:gd name="T107" fmla="*/ 50 h 70"/>
                  <a:gd name="T108" fmla="*/ 0 w 75"/>
                  <a:gd name="T109" fmla="*/ 45 h 70"/>
                  <a:gd name="T110" fmla="*/ 0 w 75"/>
                  <a:gd name="T111" fmla="*/ 45 h 70"/>
                  <a:gd name="T112" fmla="*/ 0 w 75"/>
                  <a:gd name="T113" fmla="*/ 40 h 70"/>
                  <a:gd name="T114" fmla="*/ 0 w 75"/>
                  <a:gd name="T115" fmla="*/ 35 h 70"/>
                  <a:gd name="T116" fmla="*/ 0 w 75"/>
                  <a:gd name="T117" fmla="*/ 30 h 70"/>
                  <a:gd name="T118" fmla="*/ 5 w 75"/>
                  <a:gd name="T119" fmla="*/ 30 h 70"/>
                  <a:gd name="T120" fmla="*/ 5 w 75"/>
                  <a:gd name="T121" fmla="*/ 25 h 70"/>
                  <a:gd name="T122" fmla="*/ 5 w 75"/>
                  <a:gd name="T123" fmla="*/ 20 h 70"/>
                  <a:gd name="T124" fmla="*/ 10 w 75"/>
                  <a:gd name="T125" fmla="*/ 20 h 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75"/>
                  <a:gd name="T190" fmla="*/ 0 h 70"/>
                  <a:gd name="T191" fmla="*/ 75 w 75"/>
                  <a:gd name="T192" fmla="*/ 70 h 7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75" h="70">
                    <a:moveTo>
                      <a:pt x="10" y="20"/>
                    </a:moveTo>
                    <a:lnTo>
                      <a:pt x="15" y="15"/>
                    </a:lnTo>
                    <a:lnTo>
                      <a:pt x="15" y="10"/>
                    </a:lnTo>
                    <a:lnTo>
                      <a:pt x="20" y="5"/>
                    </a:lnTo>
                    <a:lnTo>
                      <a:pt x="25" y="5"/>
                    </a:lnTo>
                    <a:lnTo>
                      <a:pt x="30" y="0"/>
                    </a:lnTo>
                    <a:lnTo>
                      <a:pt x="35" y="0"/>
                    </a:lnTo>
                    <a:lnTo>
                      <a:pt x="40" y="0"/>
                    </a:lnTo>
                    <a:lnTo>
                      <a:pt x="45" y="0"/>
                    </a:lnTo>
                    <a:lnTo>
                      <a:pt x="50" y="0"/>
                    </a:lnTo>
                    <a:lnTo>
                      <a:pt x="55" y="0"/>
                    </a:lnTo>
                    <a:lnTo>
                      <a:pt x="60" y="0"/>
                    </a:lnTo>
                    <a:lnTo>
                      <a:pt x="65" y="0"/>
                    </a:lnTo>
                    <a:lnTo>
                      <a:pt x="65" y="5"/>
                    </a:lnTo>
                    <a:lnTo>
                      <a:pt x="70" y="10"/>
                    </a:lnTo>
                    <a:lnTo>
                      <a:pt x="75" y="15"/>
                    </a:lnTo>
                    <a:lnTo>
                      <a:pt x="75" y="20"/>
                    </a:lnTo>
                    <a:lnTo>
                      <a:pt x="75" y="25"/>
                    </a:lnTo>
                    <a:lnTo>
                      <a:pt x="75" y="30"/>
                    </a:lnTo>
                    <a:lnTo>
                      <a:pt x="75" y="35"/>
                    </a:lnTo>
                    <a:lnTo>
                      <a:pt x="75" y="40"/>
                    </a:lnTo>
                    <a:lnTo>
                      <a:pt x="70" y="40"/>
                    </a:lnTo>
                    <a:lnTo>
                      <a:pt x="70" y="45"/>
                    </a:lnTo>
                    <a:lnTo>
                      <a:pt x="70" y="50"/>
                    </a:lnTo>
                    <a:lnTo>
                      <a:pt x="65" y="50"/>
                    </a:lnTo>
                    <a:lnTo>
                      <a:pt x="65" y="55"/>
                    </a:lnTo>
                    <a:lnTo>
                      <a:pt x="60" y="55"/>
                    </a:lnTo>
                    <a:lnTo>
                      <a:pt x="55" y="60"/>
                    </a:lnTo>
                    <a:lnTo>
                      <a:pt x="50" y="65"/>
                    </a:lnTo>
                    <a:lnTo>
                      <a:pt x="45" y="65"/>
                    </a:lnTo>
                    <a:lnTo>
                      <a:pt x="40" y="70"/>
                    </a:lnTo>
                    <a:lnTo>
                      <a:pt x="35" y="70"/>
                    </a:lnTo>
                    <a:lnTo>
                      <a:pt x="30" y="70"/>
                    </a:lnTo>
                    <a:lnTo>
                      <a:pt x="25" y="70"/>
                    </a:lnTo>
                    <a:lnTo>
                      <a:pt x="20" y="70"/>
                    </a:lnTo>
                    <a:lnTo>
                      <a:pt x="20" y="65"/>
                    </a:lnTo>
                    <a:lnTo>
                      <a:pt x="15" y="65"/>
                    </a:lnTo>
                    <a:lnTo>
                      <a:pt x="10" y="65"/>
                    </a:lnTo>
                    <a:lnTo>
                      <a:pt x="10" y="60"/>
                    </a:lnTo>
                    <a:lnTo>
                      <a:pt x="5" y="55"/>
                    </a:lnTo>
                    <a:lnTo>
                      <a:pt x="5" y="50"/>
                    </a:lnTo>
                    <a:lnTo>
                      <a:pt x="0" y="50"/>
                    </a:lnTo>
                    <a:lnTo>
                      <a:pt x="0" y="45"/>
                    </a:lnTo>
                    <a:lnTo>
                      <a:pt x="0" y="40"/>
                    </a:lnTo>
                    <a:lnTo>
                      <a:pt x="0" y="35"/>
                    </a:lnTo>
                    <a:lnTo>
                      <a:pt x="0" y="30"/>
                    </a:lnTo>
                    <a:lnTo>
                      <a:pt x="5" y="30"/>
                    </a:lnTo>
                    <a:lnTo>
                      <a:pt x="5" y="25"/>
                    </a:lnTo>
                    <a:lnTo>
                      <a:pt x="5" y="20"/>
                    </a:lnTo>
                    <a:lnTo>
                      <a:pt x="10" y="20"/>
                    </a:lnTo>
                  </a:path>
                </a:pathLst>
              </a:custGeom>
              <a:noFill/>
              <a:ln w="0">
                <a:solidFill>
                  <a:srgbClr val="191D1B"/>
                </a:solidFill>
                <a:prstDash val="solid"/>
                <a:round/>
                <a:headEnd/>
                <a:tailEnd/>
              </a:ln>
            </p:spPr>
            <p:txBody>
              <a:bodyPr/>
              <a:lstStyle/>
              <a:p>
                <a:endParaRPr lang="en-US"/>
              </a:p>
            </p:txBody>
          </p:sp>
          <p:sp>
            <p:nvSpPr>
              <p:cNvPr id="101513" name="Freeform 42"/>
              <p:cNvSpPr>
                <a:spLocks/>
              </p:cNvSpPr>
              <p:nvPr/>
            </p:nvSpPr>
            <p:spPr bwMode="auto">
              <a:xfrm>
                <a:off x="2732" y="2377"/>
                <a:ext cx="50" cy="50"/>
              </a:xfrm>
              <a:custGeom>
                <a:avLst/>
                <a:gdLst>
                  <a:gd name="T0" fmla="*/ 5 w 50"/>
                  <a:gd name="T1" fmla="*/ 10 h 50"/>
                  <a:gd name="T2" fmla="*/ 5 w 50"/>
                  <a:gd name="T3" fmla="*/ 10 h 50"/>
                  <a:gd name="T4" fmla="*/ 10 w 50"/>
                  <a:gd name="T5" fmla="*/ 5 h 50"/>
                  <a:gd name="T6" fmla="*/ 10 w 50"/>
                  <a:gd name="T7" fmla="*/ 5 h 50"/>
                  <a:gd name="T8" fmla="*/ 15 w 50"/>
                  <a:gd name="T9" fmla="*/ 5 h 50"/>
                  <a:gd name="T10" fmla="*/ 15 w 50"/>
                  <a:gd name="T11" fmla="*/ 0 h 50"/>
                  <a:gd name="T12" fmla="*/ 20 w 50"/>
                  <a:gd name="T13" fmla="*/ 0 h 50"/>
                  <a:gd name="T14" fmla="*/ 25 w 50"/>
                  <a:gd name="T15" fmla="*/ 0 h 50"/>
                  <a:gd name="T16" fmla="*/ 25 w 50"/>
                  <a:gd name="T17" fmla="*/ 0 h 50"/>
                  <a:gd name="T18" fmla="*/ 25 w 50"/>
                  <a:gd name="T19" fmla="*/ 0 h 50"/>
                  <a:gd name="T20" fmla="*/ 30 w 50"/>
                  <a:gd name="T21" fmla="*/ 0 h 50"/>
                  <a:gd name="T22" fmla="*/ 30 w 50"/>
                  <a:gd name="T23" fmla="*/ 0 h 50"/>
                  <a:gd name="T24" fmla="*/ 35 w 50"/>
                  <a:gd name="T25" fmla="*/ 0 h 50"/>
                  <a:gd name="T26" fmla="*/ 35 w 50"/>
                  <a:gd name="T27" fmla="*/ 0 h 50"/>
                  <a:gd name="T28" fmla="*/ 40 w 50"/>
                  <a:gd name="T29" fmla="*/ 0 h 50"/>
                  <a:gd name="T30" fmla="*/ 45 w 50"/>
                  <a:gd name="T31" fmla="*/ 5 h 50"/>
                  <a:gd name="T32" fmla="*/ 50 w 50"/>
                  <a:gd name="T33" fmla="*/ 10 h 50"/>
                  <a:gd name="T34" fmla="*/ 50 w 50"/>
                  <a:gd name="T35" fmla="*/ 10 h 50"/>
                  <a:gd name="T36" fmla="*/ 50 w 50"/>
                  <a:gd name="T37" fmla="*/ 15 h 50"/>
                  <a:gd name="T38" fmla="*/ 50 w 50"/>
                  <a:gd name="T39" fmla="*/ 15 h 50"/>
                  <a:gd name="T40" fmla="*/ 50 w 50"/>
                  <a:gd name="T41" fmla="*/ 20 h 50"/>
                  <a:gd name="T42" fmla="*/ 50 w 50"/>
                  <a:gd name="T43" fmla="*/ 20 h 50"/>
                  <a:gd name="T44" fmla="*/ 50 w 50"/>
                  <a:gd name="T45" fmla="*/ 25 h 50"/>
                  <a:gd name="T46" fmla="*/ 50 w 50"/>
                  <a:gd name="T47" fmla="*/ 25 h 50"/>
                  <a:gd name="T48" fmla="*/ 45 w 50"/>
                  <a:gd name="T49" fmla="*/ 30 h 50"/>
                  <a:gd name="T50" fmla="*/ 45 w 50"/>
                  <a:gd name="T51" fmla="*/ 30 h 50"/>
                  <a:gd name="T52" fmla="*/ 45 w 50"/>
                  <a:gd name="T53" fmla="*/ 35 h 50"/>
                  <a:gd name="T54" fmla="*/ 40 w 50"/>
                  <a:gd name="T55" fmla="*/ 40 h 50"/>
                  <a:gd name="T56" fmla="*/ 35 w 50"/>
                  <a:gd name="T57" fmla="*/ 40 h 50"/>
                  <a:gd name="T58" fmla="*/ 30 w 50"/>
                  <a:gd name="T59" fmla="*/ 45 h 50"/>
                  <a:gd name="T60" fmla="*/ 30 w 50"/>
                  <a:gd name="T61" fmla="*/ 45 h 50"/>
                  <a:gd name="T62" fmla="*/ 25 w 50"/>
                  <a:gd name="T63" fmla="*/ 45 h 50"/>
                  <a:gd name="T64" fmla="*/ 25 w 50"/>
                  <a:gd name="T65" fmla="*/ 45 h 50"/>
                  <a:gd name="T66" fmla="*/ 20 w 50"/>
                  <a:gd name="T67" fmla="*/ 50 h 50"/>
                  <a:gd name="T68" fmla="*/ 20 w 50"/>
                  <a:gd name="T69" fmla="*/ 50 h 50"/>
                  <a:gd name="T70" fmla="*/ 15 w 50"/>
                  <a:gd name="T71" fmla="*/ 50 h 50"/>
                  <a:gd name="T72" fmla="*/ 15 w 50"/>
                  <a:gd name="T73" fmla="*/ 50 h 50"/>
                  <a:gd name="T74" fmla="*/ 10 w 50"/>
                  <a:gd name="T75" fmla="*/ 45 h 50"/>
                  <a:gd name="T76" fmla="*/ 10 w 50"/>
                  <a:gd name="T77" fmla="*/ 45 h 50"/>
                  <a:gd name="T78" fmla="*/ 5 w 50"/>
                  <a:gd name="T79" fmla="*/ 45 h 50"/>
                  <a:gd name="T80" fmla="*/ 0 w 50"/>
                  <a:gd name="T81" fmla="*/ 40 h 50"/>
                  <a:gd name="T82" fmla="*/ 0 w 50"/>
                  <a:gd name="T83" fmla="*/ 40 h 50"/>
                  <a:gd name="T84" fmla="*/ 0 w 50"/>
                  <a:gd name="T85" fmla="*/ 35 h 50"/>
                  <a:gd name="T86" fmla="*/ 0 w 50"/>
                  <a:gd name="T87" fmla="*/ 35 h 50"/>
                  <a:gd name="T88" fmla="*/ 0 w 50"/>
                  <a:gd name="T89" fmla="*/ 30 h 50"/>
                  <a:gd name="T90" fmla="*/ 0 w 50"/>
                  <a:gd name="T91" fmla="*/ 30 h 50"/>
                  <a:gd name="T92" fmla="*/ 0 w 50"/>
                  <a:gd name="T93" fmla="*/ 25 h 50"/>
                  <a:gd name="T94" fmla="*/ 0 w 50"/>
                  <a:gd name="T95" fmla="*/ 20 h 50"/>
                  <a:gd name="T96" fmla="*/ 0 w 50"/>
                  <a:gd name="T97" fmla="*/ 20 h 50"/>
                  <a:gd name="T98" fmla="*/ 0 w 50"/>
                  <a:gd name="T99" fmla="*/ 15 h 50"/>
                  <a:gd name="T100" fmla="*/ 0 w 50"/>
                  <a:gd name="T101" fmla="*/ 15 h 50"/>
                  <a:gd name="T102" fmla="*/ 0 w 50"/>
                  <a:gd name="T103" fmla="*/ 15 h 5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0"/>
                  <a:gd name="T157" fmla="*/ 0 h 50"/>
                  <a:gd name="T158" fmla="*/ 50 w 50"/>
                  <a:gd name="T159" fmla="*/ 50 h 5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0" h="50">
                    <a:moveTo>
                      <a:pt x="5" y="10"/>
                    </a:moveTo>
                    <a:lnTo>
                      <a:pt x="5" y="10"/>
                    </a:lnTo>
                    <a:lnTo>
                      <a:pt x="10" y="5"/>
                    </a:lnTo>
                    <a:lnTo>
                      <a:pt x="15" y="5"/>
                    </a:lnTo>
                    <a:lnTo>
                      <a:pt x="15" y="0"/>
                    </a:lnTo>
                    <a:lnTo>
                      <a:pt x="20" y="0"/>
                    </a:lnTo>
                    <a:lnTo>
                      <a:pt x="25" y="0"/>
                    </a:lnTo>
                    <a:lnTo>
                      <a:pt x="30" y="0"/>
                    </a:lnTo>
                    <a:lnTo>
                      <a:pt x="35" y="0"/>
                    </a:lnTo>
                    <a:lnTo>
                      <a:pt x="40" y="0"/>
                    </a:lnTo>
                    <a:lnTo>
                      <a:pt x="45" y="5"/>
                    </a:lnTo>
                    <a:lnTo>
                      <a:pt x="50" y="10"/>
                    </a:lnTo>
                    <a:lnTo>
                      <a:pt x="50" y="15"/>
                    </a:lnTo>
                    <a:lnTo>
                      <a:pt x="50" y="20"/>
                    </a:lnTo>
                    <a:lnTo>
                      <a:pt x="50" y="25"/>
                    </a:lnTo>
                    <a:lnTo>
                      <a:pt x="45" y="30"/>
                    </a:lnTo>
                    <a:lnTo>
                      <a:pt x="45" y="35"/>
                    </a:lnTo>
                    <a:lnTo>
                      <a:pt x="40" y="40"/>
                    </a:lnTo>
                    <a:lnTo>
                      <a:pt x="35" y="40"/>
                    </a:lnTo>
                    <a:lnTo>
                      <a:pt x="30" y="45"/>
                    </a:lnTo>
                    <a:lnTo>
                      <a:pt x="25" y="45"/>
                    </a:lnTo>
                    <a:lnTo>
                      <a:pt x="20" y="50"/>
                    </a:lnTo>
                    <a:lnTo>
                      <a:pt x="15" y="50"/>
                    </a:lnTo>
                    <a:lnTo>
                      <a:pt x="10" y="45"/>
                    </a:lnTo>
                    <a:lnTo>
                      <a:pt x="5" y="45"/>
                    </a:lnTo>
                    <a:lnTo>
                      <a:pt x="0" y="40"/>
                    </a:lnTo>
                    <a:lnTo>
                      <a:pt x="0" y="35"/>
                    </a:lnTo>
                    <a:lnTo>
                      <a:pt x="0" y="30"/>
                    </a:lnTo>
                    <a:lnTo>
                      <a:pt x="0" y="25"/>
                    </a:lnTo>
                    <a:lnTo>
                      <a:pt x="0" y="20"/>
                    </a:lnTo>
                    <a:lnTo>
                      <a:pt x="0" y="15"/>
                    </a:lnTo>
                  </a:path>
                </a:pathLst>
              </a:custGeom>
              <a:noFill/>
              <a:ln w="0">
                <a:solidFill>
                  <a:srgbClr val="191D1B"/>
                </a:solidFill>
                <a:prstDash val="solid"/>
                <a:round/>
                <a:headEnd/>
                <a:tailEnd/>
              </a:ln>
            </p:spPr>
            <p:txBody>
              <a:bodyPr/>
              <a:lstStyle/>
              <a:p>
                <a:endParaRPr lang="en-US"/>
              </a:p>
            </p:txBody>
          </p:sp>
          <p:sp>
            <p:nvSpPr>
              <p:cNvPr id="101514" name="Freeform 43"/>
              <p:cNvSpPr>
                <a:spLocks/>
              </p:cNvSpPr>
              <p:nvPr/>
            </p:nvSpPr>
            <p:spPr bwMode="auto">
              <a:xfrm>
                <a:off x="2737" y="2387"/>
                <a:ext cx="30" cy="30"/>
              </a:xfrm>
              <a:custGeom>
                <a:avLst/>
                <a:gdLst>
                  <a:gd name="T0" fmla="*/ 0 w 30"/>
                  <a:gd name="T1" fmla="*/ 10 h 30"/>
                  <a:gd name="T2" fmla="*/ 5 w 30"/>
                  <a:gd name="T3" fmla="*/ 5 h 30"/>
                  <a:gd name="T4" fmla="*/ 5 w 30"/>
                  <a:gd name="T5" fmla="*/ 5 h 30"/>
                  <a:gd name="T6" fmla="*/ 10 w 30"/>
                  <a:gd name="T7" fmla="*/ 0 h 30"/>
                  <a:gd name="T8" fmla="*/ 10 w 30"/>
                  <a:gd name="T9" fmla="*/ 0 h 30"/>
                  <a:gd name="T10" fmla="*/ 15 w 30"/>
                  <a:gd name="T11" fmla="*/ 0 h 30"/>
                  <a:gd name="T12" fmla="*/ 20 w 30"/>
                  <a:gd name="T13" fmla="*/ 0 h 30"/>
                  <a:gd name="T14" fmla="*/ 25 w 30"/>
                  <a:gd name="T15" fmla="*/ 0 h 30"/>
                  <a:gd name="T16" fmla="*/ 25 w 30"/>
                  <a:gd name="T17" fmla="*/ 0 h 30"/>
                  <a:gd name="T18" fmla="*/ 30 w 30"/>
                  <a:gd name="T19" fmla="*/ 0 h 30"/>
                  <a:gd name="T20" fmla="*/ 30 w 30"/>
                  <a:gd name="T21" fmla="*/ 0 h 30"/>
                  <a:gd name="T22" fmla="*/ 30 w 30"/>
                  <a:gd name="T23" fmla="*/ 5 h 30"/>
                  <a:gd name="T24" fmla="*/ 30 w 30"/>
                  <a:gd name="T25" fmla="*/ 5 h 30"/>
                  <a:gd name="T26" fmla="*/ 30 w 30"/>
                  <a:gd name="T27" fmla="*/ 10 h 30"/>
                  <a:gd name="T28" fmla="*/ 30 w 30"/>
                  <a:gd name="T29" fmla="*/ 15 h 30"/>
                  <a:gd name="T30" fmla="*/ 30 w 30"/>
                  <a:gd name="T31" fmla="*/ 15 h 30"/>
                  <a:gd name="T32" fmla="*/ 30 w 30"/>
                  <a:gd name="T33" fmla="*/ 20 h 30"/>
                  <a:gd name="T34" fmla="*/ 25 w 30"/>
                  <a:gd name="T35" fmla="*/ 25 h 30"/>
                  <a:gd name="T36" fmla="*/ 25 w 30"/>
                  <a:gd name="T37" fmla="*/ 25 h 30"/>
                  <a:gd name="T38" fmla="*/ 25 w 30"/>
                  <a:gd name="T39" fmla="*/ 25 h 30"/>
                  <a:gd name="T40" fmla="*/ 20 w 30"/>
                  <a:gd name="T41" fmla="*/ 25 h 30"/>
                  <a:gd name="T42" fmla="*/ 15 w 30"/>
                  <a:gd name="T43" fmla="*/ 30 h 30"/>
                  <a:gd name="T44" fmla="*/ 10 w 30"/>
                  <a:gd name="T45" fmla="*/ 30 h 30"/>
                  <a:gd name="T46" fmla="*/ 10 w 30"/>
                  <a:gd name="T47" fmla="*/ 30 h 30"/>
                  <a:gd name="T48" fmla="*/ 5 w 30"/>
                  <a:gd name="T49" fmla="*/ 25 h 30"/>
                  <a:gd name="T50" fmla="*/ 5 w 30"/>
                  <a:gd name="T51" fmla="*/ 25 h 30"/>
                  <a:gd name="T52" fmla="*/ 0 w 30"/>
                  <a:gd name="T53" fmla="*/ 25 h 30"/>
                  <a:gd name="T54" fmla="*/ 0 w 30"/>
                  <a:gd name="T55" fmla="*/ 20 h 30"/>
                  <a:gd name="T56" fmla="*/ 0 w 30"/>
                  <a:gd name="T57" fmla="*/ 20 h 30"/>
                  <a:gd name="T58" fmla="*/ 0 w 30"/>
                  <a:gd name="T59" fmla="*/ 15 h 30"/>
                  <a:gd name="T60" fmla="*/ 0 w 30"/>
                  <a:gd name="T61" fmla="*/ 10 h 3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0"/>
                  <a:gd name="T94" fmla="*/ 0 h 30"/>
                  <a:gd name="T95" fmla="*/ 30 w 30"/>
                  <a:gd name="T96" fmla="*/ 30 h 3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0" h="30">
                    <a:moveTo>
                      <a:pt x="0" y="10"/>
                    </a:moveTo>
                    <a:lnTo>
                      <a:pt x="5" y="5"/>
                    </a:lnTo>
                    <a:lnTo>
                      <a:pt x="10" y="0"/>
                    </a:lnTo>
                    <a:lnTo>
                      <a:pt x="15" y="0"/>
                    </a:lnTo>
                    <a:lnTo>
                      <a:pt x="20" y="0"/>
                    </a:lnTo>
                    <a:lnTo>
                      <a:pt x="25" y="0"/>
                    </a:lnTo>
                    <a:lnTo>
                      <a:pt x="30" y="0"/>
                    </a:lnTo>
                    <a:lnTo>
                      <a:pt x="30" y="5"/>
                    </a:lnTo>
                    <a:lnTo>
                      <a:pt x="30" y="10"/>
                    </a:lnTo>
                    <a:lnTo>
                      <a:pt x="30" y="15"/>
                    </a:lnTo>
                    <a:lnTo>
                      <a:pt x="30" y="20"/>
                    </a:lnTo>
                    <a:lnTo>
                      <a:pt x="25" y="25"/>
                    </a:lnTo>
                    <a:lnTo>
                      <a:pt x="20" y="25"/>
                    </a:lnTo>
                    <a:lnTo>
                      <a:pt x="15" y="30"/>
                    </a:lnTo>
                    <a:lnTo>
                      <a:pt x="10" y="30"/>
                    </a:lnTo>
                    <a:lnTo>
                      <a:pt x="5" y="25"/>
                    </a:lnTo>
                    <a:lnTo>
                      <a:pt x="0" y="25"/>
                    </a:lnTo>
                    <a:lnTo>
                      <a:pt x="0" y="20"/>
                    </a:lnTo>
                    <a:lnTo>
                      <a:pt x="0" y="15"/>
                    </a:lnTo>
                    <a:lnTo>
                      <a:pt x="0" y="10"/>
                    </a:lnTo>
                  </a:path>
                </a:pathLst>
              </a:custGeom>
              <a:noFill/>
              <a:ln w="0">
                <a:solidFill>
                  <a:srgbClr val="191D1B"/>
                </a:solidFill>
                <a:prstDash val="solid"/>
                <a:round/>
                <a:headEnd/>
                <a:tailEnd/>
              </a:ln>
            </p:spPr>
            <p:txBody>
              <a:bodyPr/>
              <a:lstStyle/>
              <a:p>
                <a:endParaRPr lang="en-US"/>
              </a:p>
            </p:txBody>
          </p:sp>
          <p:sp>
            <p:nvSpPr>
              <p:cNvPr id="101515" name="Freeform 44"/>
              <p:cNvSpPr>
                <a:spLocks/>
              </p:cNvSpPr>
              <p:nvPr/>
            </p:nvSpPr>
            <p:spPr bwMode="auto">
              <a:xfrm>
                <a:off x="2747" y="2392"/>
                <a:ext cx="15" cy="15"/>
              </a:xfrm>
              <a:custGeom>
                <a:avLst/>
                <a:gdLst>
                  <a:gd name="T0" fmla="*/ 0 w 15"/>
                  <a:gd name="T1" fmla="*/ 5 h 15"/>
                  <a:gd name="T2" fmla="*/ 5 w 15"/>
                  <a:gd name="T3" fmla="*/ 0 h 15"/>
                  <a:gd name="T4" fmla="*/ 10 w 15"/>
                  <a:gd name="T5" fmla="*/ 0 h 15"/>
                  <a:gd name="T6" fmla="*/ 10 w 15"/>
                  <a:gd name="T7" fmla="*/ 5 h 15"/>
                  <a:gd name="T8" fmla="*/ 15 w 15"/>
                  <a:gd name="T9" fmla="*/ 5 h 15"/>
                  <a:gd name="T10" fmla="*/ 15 w 15"/>
                  <a:gd name="T11" fmla="*/ 5 h 15"/>
                  <a:gd name="T12" fmla="*/ 15 w 15"/>
                  <a:gd name="T13" fmla="*/ 10 h 15"/>
                  <a:gd name="T14" fmla="*/ 10 w 15"/>
                  <a:gd name="T15" fmla="*/ 15 h 15"/>
                  <a:gd name="T16" fmla="*/ 10 w 15"/>
                  <a:gd name="T17" fmla="*/ 15 h 15"/>
                  <a:gd name="T18" fmla="*/ 5 w 15"/>
                  <a:gd name="T19" fmla="*/ 15 h 15"/>
                  <a:gd name="T20" fmla="*/ 0 w 15"/>
                  <a:gd name="T21" fmla="*/ 15 h 15"/>
                  <a:gd name="T22" fmla="*/ 0 w 15"/>
                  <a:gd name="T23" fmla="*/ 15 h 15"/>
                  <a:gd name="T24" fmla="*/ 0 w 15"/>
                  <a:gd name="T25" fmla="*/ 10 h 15"/>
                  <a:gd name="T26" fmla="*/ 0 w 15"/>
                  <a:gd name="T27" fmla="*/ 5 h 15"/>
                  <a:gd name="T28" fmla="*/ 0 w 15"/>
                  <a:gd name="T29" fmla="*/ 5 h 1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5"/>
                  <a:gd name="T46" fmla="*/ 0 h 15"/>
                  <a:gd name="T47" fmla="*/ 15 w 15"/>
                  <a:gd name="T48" fmla="*/ 15 h 1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5" h="15">
                    <a:moveTo>
                      <a:pt x="0" y="5"/>
                    </a:moveTo>
                    <a:lnTo>
                      <a:pt x="5" y="0"/>
                    </a:lnTo>
                    <a:lnTo>
                      <a:pt x="10" y="0"/>
                    </a:lnTo>
                    <a:lnTo>
                      <a:pt x="10" y="5"/>
                    </a:lnTo>
                    <a:lnTo>
                      <a:pt x="15" y="5"/>
                    </a:lnTo>
                    <a:lnTo>
                      <a:pt x="15" y="10"/>
                    </a:lnTo>
                    <a:lnTo>
                      <a:pt x="10" y="15"/>
                    </a:lnTo>
                    <a:lnTo>
                      <a:pt x="5" y="15"/>
                    </a:lnTo>
                    <a:lnTo>
                      <a:pt x="0" y="15"/>
                    </a:lnTo>
                    <a:lnTo>
                      <a:pt x="0" y="10"/>
                    </a:lnTo>
                    <a:lnTo>
                      <a:pt x="0" y="5"/>
                    </a:lnTo>
                  </a:path>
                </a:pathLst>
              </a:custGeom>
              <a:noFill/>
              <a:ln w="0">
                <a:solidFill>
                  <a:srgbClr val="191D1B"/>
                </a:solidFill>
                <a:prstDash val="solid"/>
                <a:round/>
                <a:headEnd/>
                <a:tailEnd/>
              </a:ln>
            </p:spPr>
            <p:txBody>
              <a:bodyPr/>
              <a:lstStyle/>
              <a:p>
                <a:endParaRPr lang="en-US"/>
              </a:p>
            </p:txBody>
          </p:sp>
          <p:sp>
            <p:nvSpPr>
              <p:cNvPr id="101516" name="Line 45"/>
              <p:cNvSpPr>
                <a:spLocks noChangeShapeType="1"/>
              </p:cNvSpPr>
              <p:nvPr/>
            </p:nvSpPr>
            <p:spPr bwMode="auto">
              <a:xfrm flipH="1">
                <a:off x="2742" y="2357"/>
                <a:ext cx="20" cy="85"/>
              </a:xfrm>
              <a:prstGeom prst="line">
                <a:avLst/>
              </a:prstGeom>
              <a:noFill/>
              <a:ln w="0">
                <a:solidFill>
                  <a:srgbClr val="191D1B"/>
                </a:solidFill>
                <a:round/>
                <a:headEnd/>
                <a:tailEnd/>
              </a:ln>
            </p:spPr>
            <p:txBody>
              <a:bodyPr/>
              <a:lstStyle/>
              <a:p>
                <a:endParaRPr lang="en-US"/>
              </a:p>
            </p:txBody>
          </p:sp>
          <p:sp>
            <p:nvSpPr>
              <p:cNvPr id="101517" name="Line 46"/>
              <p:cNvSpPr>
                <a:spLocks noChangeShapeType="1"/>
              </p:cNvSpPr>
              <p:nvPr/>
            </p:nvSpPr>
            <p:spPr bwMode="auto">
              <a:xfrm>
                <a:off x="2707" y="2402"/>
                <a:ext cx="90" cy="1"/>
              </a:xfrm>
              <a:prstGeom prst="line">
                <a:avLst/>
              </a:prstGeom>
              <a:noFill/>
              <a:ln w="0">
                <a:solidFill>
                  <a:srgbClr val="191D1B"/>
                </a:solidFill>
                <a:round/>
                <a:headEnd/>
                <a:tailEnd/>
              </a:ln>
            </p:spPr>
            <p:txBody>
              <a:bodyPr/>
              <a:lstStyle/>
              <a:p>
                <a:endParaRPr lang="en-US"/>
              </a:p>
            </p:txBody>
          </p:sp>
          <p:sp>
            <p:nvSpPr>
              <p:cNvPr id="101518" name="Freeform 47"/>
              <p:cNvSpPr>
                <a:spLocks/>
              </p:cNvSpPr>
              <p:nvPr/>
            </p:nvSpPr>
            <p:spPr bwMode="auto">
              <a:xfrm>
                <a:off x="2562" y="2342"/>
                <a:ext cx="100" cy="50"/>
              </a:xfrm>
              <a:custGeom>
                <a:avLst/>
                <a:gdLst>
                  <a:gd name="T0" fmla="*/ 100 w 100"/>
                  <a:gd name="T1" fmla="*/ 0 h 50"/>
                  <a:gd name="T2" fmla="*/ 90 w 100"/>
                  <a:gd name="T3" fmla="*/ 50 h 50"/>
                  <a:gd name="T4" fmla="*/ 0 w 100"/>
                  <a:gd name="T5" fmla="*/ 50 h 50"/>
                  <a:gd name="T6" fmla="*/ 10 w 100"/>
                  <a:gd name="T7" fmla="*/ 0 h 50"/>
                  <a:gd name="T8" fmla="*/ 100 w 100"/>
                  <a:gd name="T9" fmla="*/ 0 h 50"/>
                  <a:gd name="T10" fmla="*/ 0 60000 65536"/>
                  <a:gd name="T11" fmla="*/ 0 60000 65536"/>
                  <a:gd name="T12" fmla="*/ 0 60000 65536"/>
                  <a:gd name="T13" fmla="*/ 0 60000 65536"/>
                  <a:gd name="T14" fmla="*/ 0 60000 65536"/>
                  <a:gd name="T15" fmla="*/ 0 w 100"/>
                  <a:gd name="T16" fmla="*/ 0 h 50"/>
                  <a:gd name="T17" fmla="*/ 100 w 100"/>
                  <a:gd name="T18" fmla="*/ 50 h 50"/>
                </a:gdLst>
                <a:ahLst/>
                <a:cxnLst>
                  <a:cxn ang="T10">
                    <a:pos x="T0" y="T1"/>
                  </a:cxn>
                  <a:cxn ang="T11">
                    <a:pos x="T2" y="T3"/>
                  </a:cxn>
                  <a:cxn ang="T12">
                    <a:pos x="T4" y="T5"/>
                  </a:cxn>
                  <a:cxn ang="T13">
                    <a:pos x="T6" y="T7"/>
                  </a:cxn>
                  <a:cxn ang="T14">
                    <a:pos x="T8" y="T9"/>
                  </a:cxn>
                </a:cxnLst>
                <a:rect l="T15" t="T16" r="T17" b="T18"/>
                <a:pathLst>
                  <a:path w="100" h="50">
                    <a:moveTo>
                      <a:pt x="100" y="0"/>
                    </a:moveTo>
                    <a:lnTo>
                      <a:pt x="90" y="50"/>
                    </a:lnTo>
                    <a:lnTo>
                      <a:pt x="0" y="50"/>
                    </a:lnTo>
                    <a:lnTo>
                      <a:pt x="10" y="0"/>
                    </a:lnTo>
                    <a:lnTo>
                      <a:pt x="100" y="0"/>
                    </a:lnTo>
                    <a:close/>
                  </a:path>
                </a:pathLst>
              </a:custGeom>
              <a:solidFill>
                <a:srgbClr val="F08AA4"/>
              </a:solidFill>
              <a:ln w="9525">
                <a:noFill/>
                <a:round/>
                <a:headEnd/>
                <a:tailEnd/>
              </a:ln>
            </p:spPr>
            <p:txBody>
              <a:bodyPr/>
              <a:lstStyle/>
              <a:p>
                <a:endParaRPr lang="en-US"/>
              </a:p>
            </p:txBody>
          </p:sp>
          <p:sp>
            <p:nvSpPr>
              <p:cNvPr id="101519" name="Freeform 48"/>
              <p:cNvSpPr>
                <a:spLocks/>
              </p:cNvSpPr>
              <p:nvPr/>
            </p:nvSpPr>
            <p:spPr bwMode="auto">
              <a:xfrm>
                <a:off x="2562" y="2342"/>
                <a:ext cx="100" cy="50"/>
              </a:xfrm>
              <a:custGeom>
                <a:avLst/>
                <a:gdLst>
                  <a:gd name="T0" fmla="*/ 100 w 100"/>
                  <a:gd name="T1" fmla="*/ 0 h 50"/>
                  <a:gd name="T2" fmla="*/ 90 w 100"/>
                  <a:gd name="T3" fmla="*/ 50 h 50"/>
                  <a:gd name="T4" fmla="*/ 0 w 100"/>
                  <a:gd name="T5" fmla="*/ 50 h 50"/>
                  <a:gd name="T6" fmla="*/ 10 w 100"/>
                  <a:gd name="T7" fmla="*/ 0 h 50"/>
                  <a:gd name="T8" fmla="*/ 100 w 100"/>
                  <a:gd name="T9" fmla="*/ 0 h 50"/>
                  <a:gd name="T10" fmla="*/ 0 60000 65536"/>
                  <a:gd name="T11" fmla="*/ 0 60000 65536"/>
                  <a:gd name="T12" fmla="*/ 0 60000 65536"/>
                  <a:gd name="T13" fmla="*/ 0 60000 65536"/>
                  <a:gd name="T14" fmla="*/ 0 60000 65536"/>
                  <a:gd name="T15" fmla="*/ 0 w 100"/>
                  <a:gd name="T16" fmla="*/ 0 h 50"/>
                  <a:gd name="T17" fmla="*/ 100 w 100"/>
                  <a:gd name="T18" fmla="*/ 50 h 50"/>
                </a:gdLst>
                <a:ahLst/>
                <a:cxnLst>
                  <a:cxn ang="T10">
                    <a:pos x="T0" y="T1"/>
                  </a:cxn>
                  <a:cxn ang="T11">
                    <a:pos x="T2" y="T3"/>
                  </a:cxn>
                  <a:cxn ang="T12">
                    <a:pos x="T4" y="T5"/>
                  </a:cxn>
                  <a:cxn ang="T13">
                    <a:pos x="T6" y="T7"/>
                  </a:cxn>
                  <a:cxn ang="T14">
                    <a:pos x="T8" y="T9"/>
                  </a:cxn>
                </a:cxnLst>
                <a:rect l="T15" t="T16" r="T17" b="T18"/>
                <a:pathLst>
                  <a:path w="100" h="50">
                    <a:moveTo>
                      <a:pt x="100" y="0"/>
                    </a:moveTo>
                    <a:lnTo>
                      <a:pt x="90" y="50"/>
                    </a:lnTo>
                    <a:lnTo>
                      <a:pt x="0" y="50"/>
                    </a:lnTo>
                    <a:lnTo>
                      <a:pt x="10" y="0"/>
                    </a:lnTo>
                    <a:lnTo>
                      <a:pt x="100" y="0"/>
                    </a:lnTo>
                  </a:path>
                </a:pathLst>
              </a:custGeom>
              <a:noFill/>
              <a:ln w="0">
                <a:solidFill>
                  <a:srgbClr val="191D1B"/>
                </a:solidFill>
                <a:prstDash val="solid"/>
                <a:round/>
                <a:headEnd/>
                <a:tailEnd/>
              </a:ln>
            </p:spPr>
            <p:txBody>
              <a:bodyPr/>
              <a:lstStyle/>
              <a:p>
                <a:endParaRPr lang="en-US"/>
              </a:p>
            </p:txBody>
          </p:sp>
          <p:sp>
            <p:nvSpPr>
              <p:cNvPr id="101520" name="Freeform 49"/>
              <p:cNvSpPr>
                <a:spLocks/>
              </p:cNvSpPr>
              <p:nvPr/>
            </p:nvSpPr>
            <p:spPr bwMode="auto">
              <a:xfrm>
                <a:off x="2547" y="2412"/>
                <a:ext cx="100" cy="45"/>
              </a:xfrm>
              <a:custGeom>
                <a:avLst/>
                <a:gdLst>
                  <a:gd name="T0" fmla="*/ 100 w 100"/>
                  <a:gd name="T1" fmla="*/ 0 h 45"/>
                  <a:gd name="T2" fmla="*/ 90 w 100"/>
                  <a:gd name="T3" fmla="*/ 40 h 45"/>
                  <a:gd name="T4" fmla="*/ 0 w 100"/>
                  <a:gd name="T5" fmla="*/ 45 h 45"/>
                  <a:gd name="T6" fmla="*/ 10 w 100"/>
                  <a:gd name="T7" fmla="*/ 0 h 45"/>
                  <a:gd name="T8" fmla="*/ 100 w 100"/>
                  <a:gd name="T9" fmla="*/ 0 h 45"/>
                  <a:gd name="T10" fmla="*/ 0 60000 65536"/>
                  <a:gd name="T11" fmla="*/ 0 60000 65536"/>
                  <a:gd name="T12" fmla="*/ 0 60000 65536"/>
                  <a:gd name="T13" fmla="*/ 0 60000 65536"/>
                  <a:gd name="T14" fmla="*/ 0 60000 65536"/>
                  <a:gd name="T15" fmla="*/ 0 w 100"/>
                  <a:gd name="T16" fmla="*/ 0 h 45"/>
                  <a:gd name="T17" fmla="*/ 100 w 100"/>
                  <a:gd name="T18" fmla="*/ 45 h 45"/>
                </a:gdLst>
                <a:ahLst/>
                <a:cxnLst>
                  <a:cxn ang="T10">
                    <a:pos x="T0" y="T1"/>
                  </a:cxn>
                  <a:cxn ang="T11">
                    <a:pos x="T2" y="T3"/>
                  </a:cxn>
                  <a:cxn ang="T12">
                    <a:pos x="T4" y="T5"/>
                  </a:cxn>
                  <a:cxn ang="T13">
                    <a:pos x="T6" y="T7"/>
                  </a:cxn>
                  <a:cxn ang="T14">
                    <a:pos x="T8" y="T9"/>
                  </a:cxn>
                </a:cxnLst>
                <a:rect l="T15" t="T16" r="T17" b="T18"/>
                <a:pathLst>
                  <a:path w="100" h="45">
                    <a:moveTo>
                      <a:pt x="100" y="0"/>
                    </a:moveTo>
                    <a:lnTo>
                      <a:pt x="90" y="40"/>
                    </a:lnTo>
                    <a:lnTo>
                      <a:pt x="0" y="45"/>
                    </a:lnTo>
                    <a:lnTo>
                      <a:pt x="10" y="0"/>
                    </a:lnTo>
                    <a:lnTo>
                      <a:pt x="100" y="0"/>
                    </a:lnTo>
                    <a:close/>
                  </a:path>
                </a:pathLst>
              </a:custGeom>
              <a:solidFill>
                <a:srgbClr val="F08AA4"/>
              </a:solidFill>
              <a:ln w="9525">
                <a:noFill/>
                <a:round/>
                <a:headEnd/>
                <a:tailEnd/>
              </a:ln>
            </p:spPr>
            <p:txBody>
              <a:bodyPr/>
              <a:lstStyle/>
              <a:p>
                <a:endParaRPr lang="en-US"/>
              </a:p>
            </p:txBody>
          </p:sp>
          <p:sp>
            <p:nvSpPr>
              <p:cNvPr id="101521" name="Freeform 50"/>
              <p:cNvSpPr>
                <a:spLocks/>
              </p:cNvSpPr>
              <p:nvPr/>
            </p:nvSpPr>
            <p:spPr bwMode="auto">
              <a:xfrm>
                <a:off x="2547" y="2412"/>
                <a:ext cx="100" cy="45"/>
              </a:xfrm>
              <a:custGeom>
                <a:avLst/>
                <a:gdLst>
                  <a:gd name="T0" fmla="*/ 100 w 100"/>
                  <a:gd name="T1" fmla="*/ 0 h 45"/>
                  <a:gd name="T2" fmla="*/ 90 w 100"/>
                  <a:gd name="T3" fmla="*/ 40 h 45"/>
                  <a:gd name="T4" fmla="*/ 0 w 100"/>
                  <a:gd name="T5" fmla="*/ 45 h 45"/>
                  <a:gd name="T6" fmla="*/ 10 w 100"/>
                  <a:gd name="T7" fmla="*/ 0 h 45"/>
                  <a:gd name="T8" fmla="*/ 100 w 100"/>
                  <a:gd name="T9" fmla="*/ 0 h 45"/>
                  <a:gd name="T10" fmla="*/ 0 60000 65536"/>
                  <a:gd name="T11" fmla="*/ 0 60000 65536"/>
                  <a:gd name="T12" fmla="*/ 0 60000 65536"/>
                  <a:gd name="T13" fmla="*/ 0 60000 65536"/>
                  <a:gd name="T14" fmla="*/ 0 60000 65536"/>
                  <a:gd name="T15" fmla="*/ 0 w 100"/>
                  <a:gd name="T16" fmla="*/ 0 h 45"/>
                  <a:gd name="T17" fmla="*/ 100 w 100"/>
                  <a:gd name="T18" fmla="*/ 45 h 45"/>
                </a:gdLst>
                <a:ahLst/>
                <a:cxnLst>
                  <a:cxn ang="T10">
                    <a:pos x="T0" y="T1"/>
                  </a:cxn>
                  <a:cxn ang="T11">
                    <a:pos x="T2" y="T3"/>
                  </a:cxn>
                  <a:cxn ang="T12">
                    <a:pos x="T4" y="T5"/>
                  </a:cxn>
                  <a:cxn ang="T13">
                    <a:pos x="T6" y="T7"/>
                  </a:cxn>
                  <a:cxn ang="T14">
                    <a:pos x="T8" y="T9"/>
                  </a:cxn>
                </a:cxnLst>
                <a:rect l="T15" t="T16" r="T17" b="T18"/>
                <a:pathLst>
                  <a:path w="100" h="45">
                    <a:moveTo>
                      <a:pt x="100" y="0"/>
                    </a:moveTo>
                    <a:lnTo>
                      <a:pt x="90" y="40"/>
                    </a:lnTo>
                    <a:lnTo>
                      <a:pt x="0" y="45"/>
                    </a:lnTo>
                    <a:lnTo>
                      <a:pt x="10" y="0"/>
                    </a:lnTo>
                    <a:lnTo>
                      <a:pt x="100" y="0"/>
                    </a:lnTo>
                  </a:path>
                </a:pathLst>
              </a:custGeom>
              <a:noFill/>
              <a:ln w="0">
                <a:solidFill>
                  <a:srgbClr val="191D1B"/>
                </a:solidFill>
                <a:prstDash val="solid"/>
                <a:round/>
                <a:headEnd/>
                <a:tailEnd/>
              </a:ln>
            </p:spPr>
            <p:txBody>
              <a:bodyPr/>
              <a:lstStyle/>
              <a:p>
                <a:endParaRPr lang="en-US"/>
              </a:p>
            </p:txBody>
          </p:sp>
          <p:sp>
            <p:nvSpPr>
              <p:cNvPr id="101522" name="Freeform 51"/>
              <p:cNvSpPr>
                <a:spLocks/>
              </p:cNvSpPr>
              <p:nvPr/>
            </p:nvSpPr>
            <p:spPr bwMode="auto">
              <a:xfrm>
                <a:off x="2552" y="2417"/>
                <a:ext cx="90" cy="35"/>
              </a:xfrm>
              <a:custGeom>
                <a:avLst/>
                <a:gdLst>
                  <a:gd name="T0" fmla="*/ 90 w 90"/>
                  <a:gd name="T1" fmla="*/ 0 h 35"/>
                  <a:gd name="T2" fmla="*/ 10 w 90"/>
                  <a:gd name="T3" fmla="*/ 0 h 35"/>
                  <a:gd name="T4" fmla="*/ 0 w 90"/>
                  <a:gd name="T5" fmla="*/ 35 h 35"/>
                  <a:gd name="T6" fmla="*/ 0 60000 65536"/>
                  <a:gd name="T7" fmla="*/ 0 60000 65536"/>
                  <a:gd name="T8" fmla="*/ 0 60000 65536"/>
                  <a:gd name="T9" fmla="*/ 0 w 90"/>
                  <a:gd name="T10" fmla="*/ 0 h 35"/>
                  <a:gd name="T11" fmla="*/ 90 w 90"/>
                  <a:gd name="T12" fmla="*/ 35 h 35"/>
                </a:gdLst>
                <a:ahLst/>
                <a:cxnLst>
                  <a:cxn ang="T6">
                    <a:pos x="T0" y="T1"/>
                  </a:cxn>
                  <a:cxn ang="T7">
                    <a:pos x="T2" y="T3"/>
                  </a:cxn>
                  <a:cxn ang="T8">
                    <a:pos x="T4" y="T5"/>
                  </a:cxn>
                </a:cxnLst>
                <a:rect l="T9" t="T10" r="T11" b="T12"/>
                <a:pathLst>
                  <a:path w="90" h="35">
                    <a:moveTo>
                      <a:pt x="90" y="0"/>
                    </a:moveTo>
                    <a:lnTo>
                      <a:pt x="10" y="0"/>
                    </a:lnTo>
                    <a:lnTo>
                      <a:pt x="0" y="35"/>
                    </a:lnTo>
                  </a:path>
                </a:pathLst>
              </a:custGeom>
              <a:noFill/>
              <a:ln w="0">
                <a:solidFill>
                  <a:srgbClr val="191D1B"/>
                </a:solidFill>
                <a:prstDash val="solid"/>
                <a:round/>
                <a:headEnd/>
                <a:tailEnd/>
              </a:ln>
            </p:spPr>
            <p:txBody>
              <a:bodyPr/>
              <a:lstStyle/>
              <a:p>
                <a:endParaRPr lang="en-US"/>
              </a:p>
            </p:txBody>
          </p:sp>
          <p:sp>
            <p:nvSpPr>
              <p:cNvPr id="101523" name="Line 52"/>
              <p:cNvSpPr>
                <a:spLocks noChangeShapeType="1"/>
              </p:cNvSpPr>
              <p:nvPr/>
            </p:nvSpPr>
            <p:spPr bwMode="auto">
              <a:xfrm>
                <a:off x="2557" y="2412"/>
                <a:ext cx="5" cy="5"/>
              </a:xfrm>
              <a:prstGeom prst="line">
                <a:avLst/>
              </a:prstGeom>
              <a:noFill/>
              <a:ln w="0">
                <a:solidFill>
                  <a:srgbClr val="191D1B"/>
                </a:solidFill>
                <a:round/>
                <a:headEnd/>
                <a:tailEnd/>
              </a:ln>
            </p:spPr>
            <p:txBody>
              <a:bodyPr/>
              <a:lstStyle/>
              <a:p>
                <a:endParaRPr lang="en-US"/>
              </a:p>
            </p:txBody>
          </p:sp>
          <p:sp>
            <p:nvSpPr>
              <p:cNvPr id="101524" name="Line 53"/>
              <p:cNvSpPr>
                <a:spLocks noChangeShapeType="1"/>
              </p:cNvSpPr>
              <p:nvPr/>
            </p:nvSpPr>
            <p:spPr bwMode="auto">
              <a:xfrm flipV="1">
                <a:off x="2547" y="2452"/>
                <a:ext cx="5" cy="5"/>
              </a:xfrm>
              <a:prstGeom prst="line">
                <a:avLst/>
              </a:prstGeom>
              <a:noFill/>
              <a:ln w="0">
                <a:solidFill>
                  <a:srgbClr val="191D1B"/>
                </a:solidFill>
                <a:round/>
                <a:headEnd/>
                <a:tailEnd/>
              </a:ln>
            </p:spPr>
            <p:txBody>
              <a:bodyPr/>
              <a:lstStyle/>
              <a:p>
                <a:endParaRPr lang="en-US"/>
              </a:p>
            </p:txBody>
          </p:sp>
          <p:sp>
            <p:nvSpPr>
              <p:cNvPr id="101525" name="Freeform 54"/>
              <p:cNvSpPr>
                <a:spLocks/>
              </p:cNvSpPr>
              <p:nvPr/>
            </p:nvSpPr>
            <p:spPr bwMode="auto">
              <a:xfrm>
                <a:off x="2567" y="2342"/>
                <a:ext cx="95" cy="50"/>
              </a:xfrm>
              <a:custGeom>
                <a:avLst/>
                <a:gdLst>
                  <a:gd name="T0" fmla="*/ 0 w 95"/>
                  <a:gd name="T1" fmla="*/ 50 h 50"/>
                  <a:gd name="T2" fmla="*/ 5 w 95"/>
                  <a:gd name="T3" fmla="*/ 5 h 50"/>
                  <a:gd name="T4" fmla="*/ 90 w 95"/>
                  <a:gd name="T5" fmla="*/ 5 h 50"/>
                  <a:gd name="T6" fmla="*/ 95 w 95"/>
                  <a:gd name="T7" fmla="*/ 0 h 50"/>
                  <a:gd name="T8" fmla="*/ 0 60000 65536"/>
                  <a:gd name="T9" fmla="*/ 0 60000 65536"/>
                  <a:gd name="T10" fmla="*/ 0 60000 65536"/>
                  <a:gd name="T11" fmla="*/ 0 60000 65536"/>
                  <a:gd name="T12" fmla="*/ 0 w 95"/>
                  <a:gd name="T13" fmla="*/ 0 h 50"/>
                  <a:gd name="T14" fmla="*/ 95 w 95"/>
                  <a:gd name="T15" fmla="*/ 50 h 50"/>
                </a:gdLst>
                <a:ahLst/>
                <a:cxnLst>
                  <a:cxn ang="T8">
                    <a:pos x="T0" y="T1"/>
                  </a:cxn>
                  <a:cxn ang="T9">
                    <a:pos x="T2" y="T3"/>
                  </a:cxn>
                  <a:cxn ang="T10">
                    <a:pos x="T4" y="T5"/>
                  </a:cxn>
                  <a:cxn ang="T11">
                    <a:pos x="T6" y="T7"/>
                  </a:cxn>
                </a:cxnLst>
                <a:rect l="T12" t="T13" r="T14" b="T15"/>
                <a:pathLst>
                  <a:path w="95" h="50">
                    <a:moveTo>
                      <a:pt x="0" y="50"/>
                    </a:moveTo>
                    <a:lnTo>
                      <a:pt x="5" y="5"/>
                    </a:lnTo>
                    <a:lnTo>
                      <a:pt x="90" y="5"/>
                    </a:lnTo>
                    <a:lnTo>
                      <a:pt x="95" y="0"/>
                    </a:lnTo>
                  </a:path>
                </a:pathLst>
              </a:custGeom>
              <a:noFill/>
              <a:ln w="0">
                <a:solidFill>
                  <a:srgbClr val="191D1B"/>
                </a:solidFill>
                <a:prstDash val="solid"/>
                <a:round/>
                <a:headEnd/>
                <a:tailEnd/>
              </a:ln>
            </p:spPr>
            <p:txBody>
              <a:bodyPr/>
              <a:lstStyle/>
              <a:p>
                <a:endParaRPr lang="en-US"/>
              </a:p>
            </p:txBody>
          </p:sp>
          <p:sp>
            <p:nvSpPr>
              <p:cNvPr id="101526" name="Line 55"/>
              <p:cNvSpPr>
                <a:spLocks noChangeShapeType="1"/>
              </p:cNvSpPr>
              <p:nvPr/>
            </p:nvSpPr>
            <p:spPr bwMode="auto">
              <a:xfrm flipV="1">
                <a:off x="2642" y="2412"/>
                <a:ext cx="5" cy="5"/>
              </a:xfrm>
              <a:prstGeom prst="line">
                <a:avLst/>
              </a:prstGeom>
              <a:noFill/>
              <a:ln w="0">
                <a:solidFill>
                  <a:srgbClr val="191D1B"/>
                </a:solidFill>
                <a:round/>
                <a:headEnd/>
                <a:tailEnd/>
              </a:ln>
            </p:spPr>
            <p:txBody>
              <a:bodyPr/>
              <a:lstStyle/>
              <a:p>
                <a:endParaRPr lang="en-US"/>
              </a:p>
            </p:txBody>
          </p:sp>
          <p:sp>
            <p:nvSpPr>
              <p:cNvPr id="101527" name="Line 56"/>
              <p:cNvSpPr>
                <a:spLocks noChangeShapeType="1"/>
              </p:cNvSpPr>
              <p:nvPr/>
            </p:nvSpPr>
            <p:spPr bwMode="auto">
              <a:xfrm flipV="1">
                <a:off x="2572" y="2342"/>
                <a:ext cx="1" cy="5"/>
              </a:xfrm>
              <a:prstGeom prst="line">
                <a:avLst/>
              </a:prstGeom>
              <a:noFill/>
              <a:ln w="0">
                <a:solidFill>
                  <a:srgbClr val="191D1B"/>
                </a:solidFill>
                <a:round/>
                <a:headEnd/>
                <a:tailEnd/>
              </a:ln>
            </p:spPr>
            <p:txBody>
              <a:bodyPr/>
              <a:lstStyle/>
              <a:p>
                <a:endParaRPr lang="en-US"/>
              </a:p>
            </p:txBody>
          </p:sp>
          <p:sp>
            <p:nvSpPr>
              <p:cNvPr id="101528" name="Line 57"/>
              <p:cNvSpPr>
                <a:spLocks noChangeShapeType="1"/>
              </p:cNvSpPr>
              <p:nvPr/>
            </p:nvSpPr>
            <p:spPr bwMode="auto">
              <a:xfrm flipH="1">
                <a:off x="2562" y="2392"/>
                <a:ext cx="5" cy="1"/>
              </a:xfrm>
              <a:prstGeom prst="line">
                <a:avLst/>
              </a:prstGeom>
              <a:noFill/>
              <a:ln w="0">
                <a:solidFill>
                  <a:srgbClr val="191D1B"/>
                </a:solidFill>
                <a:round/>
                <a:headEnd/>
                <a:tailEnd/>
              </a:ln>
            </p:spPr>
            <p:txBody>
              <a:bodyPr/>
              <a:lstStyle/>
              <a:p>
                <a:endParaRPr lang="en-US"/>
              </a:p>
            </p:txBody>
          </p:sp>
          <p:sp>
            <p:nvSpPr>
              <p:cNvPr id="101529" name="Freeform 58"/>
              <p:cNvSpPr>
                <a:spLocks/>
              </p:cNvSpPr>
              <p:nvPr/>
            </p:nvSpPr>
            <p:spPr bwMode="auto">
              <a:xfrm>
                <a:off x="2892" y="2347"/>
                <a:ext cx="70" cy="100"/>
              </a:xfrm>
              <a:custGeom>
                <a:avLst/>
                <a:gdLst>
                  <a:gd name="T0" fmla="*/ 70 w 70"/>
                  <a:gd name="T1" fmla="*/ 0 h 100"/>
                  <a:gd name="T2" fmla="*/ 45 w 70"/>
                  <a:gd name="T3" fmla="*/ 95 h 100"/>
                  <a:gd name="T4" fmla="*/ 0 w 70"/>
                  <a:gd name="T5" fmla="*/ 100 h 100"/>
                  <a:gd name="T6" fmla="*/ 25 w 70"/>
                  <a:gd name="T7" fmla="*/ 0 h 100"/>
                  <a:gd name="T8" fmla="*/ 70 w 70"/>
                  <a:gd name="T9" fmla="*/ 0 h 100"/>
                  <a:gd name="T10" fmla="*/ 0 60000 65536"/>
                  <a:gd name="T11" fmla="*/ 0 60000 65536"/>
                  <a:gd name="T12" fmla="*/ 0 60000 65536"/>
                  <a:gd name="T13" fmla="*/ 0 60000 65536"/>
                  <a:gd name="T14" fmla="*/ 0 60000 65536"/>
                  <a:gd name="T15" fmla="*/ 0 w 70"/>
                  <a:gd name="T16" fmla="*/ 0 h 100"/>
                  <a:gd name="T17" fmla="*/ 70 w 70"/>
                  <a:gd name="T18" fmla="*/ 100 h 100"/>
                </a:gdLst>
                <a:ahLst/>
                <a:cxnLst>
                  <a:cxn ang="T10">
                    <a:pos x="T0" y="T1"/>
                  </a:cxn>
                  <a:cxn ang="T11">
                    <a:pos x="T2" y="T3"/>
                  </a:cxn>
                  <a:cxn ang="T12">
                    <a:pos x="T4" y="T5"/>
                  </a:cxn>
                  <a:cxn ang="T13">
                    <a:pos x="T6" y="T7"/>
                  </a:cxn>
                  <a:cxn ang="T14">
                    <a:pos x="T8" y="T9"/>
                  </a:cxn>
                </a:cxnLst>
                <a:rect l="T15" t="T16" r="T17" b="T18"/>
                <a:pathLst>
                  <a:path w="70" h="100">
                    <a:moveTo>
                      <a:pt x="70" y="0"/>
                    </a:moveTo>
                    <a:lnTo>
                      <a:pt x="45" y="95"/>
                    </a:lnTo>
                    <a:lnTo>
                      <a:pt x="0" y="100"/>
                    </a:lnTo>
                    <a:lnTo>
                      <a:pt x="25" y="0"/>
                    </a:lnTo>
                    <a:lnTo>
                      <a:pt x="70" y="0"/>
                    </a:lnTo>
                    <a:close/>
                  </a:path>
                </a:pathLst>
              </a:custGeom>
              <a:solidFill>
                <a:srgbClr val="00AC54"/>
              </a:solidFill>
              <a:ln w="9525">
                <a:noFill/>
                <a:round/>
                <a:headEnd/>
                <a:tailEnd/>
              </a:ln>
            </p:spPr>
            <p:txBody>
              <a:bodyPr/>
              <a:lstStyle/>
              <a:p>
                <a:endParaRPr lang="en-US"/>
              </a:p>
            </p:txBody>
          </p:sp>
          <p:sp>
            <p:nvSpPr>
              <p:cNvPr id="101530" name="Freeform 59"/>
              <p:cNvSpPr>
                <a:spLocks/>
              </p:cNvSpPr>
              <p:nvPr/>
            </p:nvSpPr>
            <p:spPr bwMode="auto">
              <a:xfrm>
                <a:off x="2892" y="2347"/>
                <a:ext cx="70" cy="100"/>
              </a:xfrm>
              <a:custGeom>
                <a:avLst/>
                <a:gdLst>
                  <a:gd name="T0" fmla="*/ 70 w 70"/>
                  <a:gd name="T1" fmla="*/ 0 h 100"/>
                  <a:gd name="T2" fmla="*/ 45 w 70"/>
                  <a:gd name="T3" fmla="*/ 95 h 100"/>
                  <a:gd name="T4" fmla="*/ 0 w 70"/>
                  <a:gd name="T5" fmla="*/ 100 h 100"/>
                  <a:gd name="T6" fmla="*/ 25 w 70"/>
                  <a:gd name="T7" fmla="*/ 0 h 100"/>
                  <a:gd name="T8" fmla="*/ 70 w 70"/>
                  <a:gd name="T9" fmla="*/ 0 h 100"/>
                  <a:gd name="T10" fmla="*/ 0 60000 65536"/>
                  <a:gd name="T11" fmla="*/ 0 60000 65536"/>
                  <a:gd name="T12" fmla="*/ 0 60000 65536"/>
                  <a:gd name="T13" fmla="*/ 0 60000 65536"/>
                  <a:gd name="T14" fmla="*/ 0 60000 65536"/>
                  <a:gd name="T15" fmla="*/ 0 w 70"/>
                  <a:gd name="T16" fmla="*/ 0 h 100"/>
                  <a:gd name="T17" fmla="*/ 70 w 70"/>
                  <a:gd name="T18" fmla="*/ 100 h 100"/>
                </a:gdLst>
                <a:ahLst/>
                <a:cxnLst>
                  <a:cxn ang="T10">
                    <a:pos x="T0" y="T1"/>
                  </a:cxn>
                  <a:cxn ang="T11">
                    <a:pos x="T2" y="T3"/>
                  </a:cxn>
                  <a:cxn ang="T12">
                    <a:pos x="T4" y="T5"/>
                  </a:cxn>
                  <a:cxn ang="T13">
                    <a:pos x="T6" y="T7"/>
                  </a:cxn>
                  <a:cxn ang="T14">
                    <a:pos x="T8" y="T9"/>
                  </a:cxn>
                </a:cxnLst>
                <a:rect l="T15" t="T16" r="T17" b="T18"/>
                <a:pathLst>
                  <a:path w="70" h="100">
                    <a:moveTo>
                      <a:pt x="70" y="0"/>
                    </a:moveTo>
                    <a:lnTo>
                      <a:pt x="45" y="95"/>
                    </a:lnTo>
                    <a:lnTo>
                      <a:pt x="0" y="100"/>
                    </a:lnTo>
                    <a:lnTo>
                      <a:pt x="25" y="0"/>
                    </a:lnTo>
                    <a:lnTo>
                      <a:pt x="70" y="0"/>
                    </a:lnTo>
                  </a:path>
                </a:pathLst>
              </a:custGeom>
              <a:noFill/>
              <a:ln w="0">
                <a:solidFill>
                  <a:srgbClr val="191D1B"/>
                </a:solidFill>
                <a:prstDash val="solid"/>
                <a:round/>
                <a:headEnd/>
                <a:tailEnd/>
              </a:ln>
            </p:spPr>
            <p:txBody>
              <a:bodyPr/>
              <a:lstStyle/>
              <a:p>
                <a:endParaRPr lang="en-US"/>
              </a:p>
            </p:txBody>
          </p:sp>
          <p:sp>
            <p:nvSpPr>
              <p:cNvPr id="101531" name="Freeform 60"/>
              <p:cNvSpPr>
                <a:spLocks/>
              </p:cNvSpPr>
              <p:nvPr/>
            </p:nvSpPr>
            <p:spPr bwMode="auto">
              <a:xfrm>
                <a:off x="2832" y="2347"/>
                <a:ext cx="75" cy="100"/>
              </a:xfrm>
              <a:custGeom>
                <a:avLst/>
                <a:gdLst>
                  <a:gd name="T0" fmla="*/ 75 w 75"/>
                  <a:gd name="T1" fmla="*/ 0 h 100"/>
                  <a:gd name="T2" fmla="*/ 45 w 75"/>
                  <a:gd name="T3" fmla="*/ 100 h 100"/>
                  <a:gd name="T4" fmla="*/ 0 w 75"/>
                  <a:gd name="T5" fmla="*/ 100 h 100"/>
                  <a:gd name="T6" fmla="*/ 25 w 75"/>
                  <a:gd name="T7" fmla="*/ 0 h 100"/>
                  <a:gd name="T8" fmla="*/ 75 w 75"/>
                  <a:gd name="T9" fmla="*/ 0 h 100"/>
                  <a:gd name="T10" fmla="*/ 0 60000 65536"/>
                  <a:gd name="T11" fmla="*/ 0 60000 65536"/>
                  <a:gd name="T12" fmla="*/ 0 60000 65536"/>
                  <a:gd name="T13" fmla="*/ 0 60000 65536"/>
                  <a:gd name="T14" fmla="*/ 0 60000 65536"/>
                  <a:gd name="T15" fmla="*/ 0 w 75"/>
                  <a:gd name="T16" fmla="*/ 0 h 100"/>
                  <a:gd name="T17" fmla="*/ 75 w 75"/>
                  <a:gd name="T18" fmla="*/ 100 h 100"/>
                </a:gdLst>
                <a:ahLst/>
                <a:cxnLst>
                  <a:cxn ang="T10">
                    <a:pos x="T0" y="T1"/>
                  </a:cxn>
                  <a:cxn ang="T11">
                    <a:pos x="T2" y="T3"/>
                  </a:cxn>
                  <a:cxn ang="T12">
                    <a:pos x="T4" y="T5"/>
                  </a:cxn>
                  <a:cxn ang="T13">
                    <a:pos x="T6" y="T7"/>
                  </a:cxn>
                  <a:cxn ang="T14">
                    <a:pos x="T8" y="T9"/>
                  </a:cxn>
                </a:cxnLst>
                <a:rect l="T15" t="T16" r="T17" b="T18"/>
                <a:pathLst>
                  <a:path w="75" h="100">
                    <a:moveTo>
                      <a:pt x="75" y="0"/>
                    </a:moveTo>
                    <a:lnTo>
                      <a:pt x="45" y="100"/>
                    </a:lnTo>
                    <a:lnTo>
                      <a:pt x="0" y="100"/>
                    </a:lnTo>
                    <a:lnTo>
                      <a:pt x="25" y="0"/>
                    </a:lnTo>
                    <a:lnTo>
                      <a:pt x="75" y="0"/>
                    </a:lnTo>
                    <a:close/>
                  </a:path>
                </a:pathLst>
              </a:custGeom>
              <a:solidFill>
                <a:srgbClr val="00AC54"/>
              </a:solidFill>
              <a:ln w="9525">
                <a:noFill/>
                <a:round/>
                <a:headEnd/>
                <a:tailEnd/>
              </a:ln>
            </p:spPr>
            <p:txBody>
              <a:bodyPr/>
              <a:lstStyle/>
              <a:p>
                <a:endParaRPr lang="en-US"/>
              </a:p>
            </p:txBody>
          </p:sp>
          <p:sp>
            <p:nvSpPr>
              <p:cNvPr id="101532" name="Freeform 61"/>
              <p:cNvSpPr>
                <a:spLocks/>
              </p:cNvSpPr>
              <p:nvPr/>
            </p:nvSpPr>
            <p:spPr bwMode="auto">
              <a:xfrm>
                <a:off x="2832" y="2347"/>
                <a:ext cx="75" cy="100"/>
              </a:xfrm>
              <a:custGeom>
                <a:avLst/>
                <a:gdLst>
                  <a:gd name="T0" fmla="*/ 75 w 75"/>
                  <a:gd name="T1" fmla="*/ 0 h 100"/>
                  <a:gd name="T2" fmla="*/ 45 w 75"/>
                  <a:gd name="T3" fmla="*/ 100 h 100"/>
                  <a:gd name="T4" fmla="*/ 0 w 75"/>
                  <a:gd name="T5" fmla="*/ 100 h 100"/>
                  <a:gd name="T6" fmla="*/ 25 w 75"/>
                  <a:gd name="T7" fmla="*/ 0 h 100"/>
                  <a:gd name="T8" fmla="*/ 75 w 75"/>
                  <a:gd name="T9" fmla="*/ 0 h 100"/>
                  <a:gd name="T10" fmla="*/ 0 60000 65536"/>
                  <a:gd name="T11" fmla="*/ 0 60000 65536"/>
                  <a:gd name="T12" fmla="*/ 0 60000 65536"/>
                  <a:gd name="T13" fmla="*/ 0 60000 65536"/>
                  <a:gd name="T14" fmla="*/ 0 60000 65536"/>
                  <a:gd name="T15" fmla="*/ 0 w 75"/>
                  <a:gd name="T16" fmla="*/ 0 h 100"/>
                  <a:gd name="T17" fmla="*/ 75 w 75"/>
                  <a:gd name="T18" fmla="*/ 100 h 100"/>
                </a:gdLst>
                <a:ahLst/>
                <a:cxnLst>
                  <a:cxn ang="T10">
                    <a:pos x="T0" y="T1"/>
                  </a:cxn>
                  <a:cxn ang="T11">
                    <a:pos x="T2" y="T3"/>
                  </a:cxn>
                  <a:cxn ang="T12">
                    <a:pos x="T4" y="T5"/>
                  </a:cxn>
                  <a:cxn ang="T13">
                    <a:pos x="T6" y="T7"/>
                  </a:cxn>
                  <a:cxn ang="T14">
                    <a:pos x="T8" y="T9"/>
                  </a:cxn>
                </a:cxnLst>
                <a:rect l="T15" t="T16" r="T17" b="T18"/>
                <a:pathLst>
                  <a:path w="75" h="100">
                    <a:moveTo>
                      <a:pt x="75" y="0"/>
                    </a:moveTo>
                    <a:lnTo>
                      <a:pt x="45" y="100"/>
                    </a:lnTo>
                    <a:lnTo>
                      <a:pt x="0" y="100"/>
                    </a:lnTo>
                    <a:lnTo>
                      <a:pt x="25" y="0"/>
                    </a:lnTo>
                    <a:lnTo>
                      <a:pt x="75" y="0"/>
                    </a:lnTo>
                  </a:path>
                </a:pathLst>
              </a:custGeom>
              <a:noFill/>
              <a:ln w="0">
                <a:solidFill>
                  <a:srgbClr val="191D1B"/>
                </a:solidFill>
                <a:prstDash val="solid"/>
                <a:round/>
                <a:headEnd/>
                <a:tailEnd/>
              </a:ln>
            </p:spPr>
            <p:txBody>
              <a:bodyPr/>
              <a:lstStyle/>
              <a:p>
                <a:endParaRPr lang="en-US"/>
              </a:p>
            </p:txBody>
          </p:sp>
          <p:sp>
            <p:nvSpPr>
              <p:cNvPr id="101533" name="Freeform 62"/>
              <p:cNvSpPr>
                <a:spLocks/>
              </p:cNvSpPr>
              <p:nvPr/>
            </p:nvSpPr>
            <p:spPr bwMode="auto">
              <a:xfrm>
                <a:off x="2642" y="2777"/>
                <a:ext cx="175" cy="85"/>
              </a:xfrm>
              <a:custGeom>
                <a:avLst/>
                <a:gdLst>
                  <a:gd name="T0" fmla="*/ 0 w 175"/>
                  <a:gd name="T1" fmla="*/ 15 h 85"/>
                  <a:gd name="T2" fmla="*/ 70 w 175"/>
                  <a:gd name="T3" fmla="*/ 0 h 85"/>
                  <a:gd name="T4" fmla="*/ 175 w 175"/>
                  <a:gd name="T5" fmla="*/ 70 h 85"/>
                  <a:gd name="T6" fmla="*/ 95 w 175"/>
                  <a:gd name="T7" fmla="*/ 85 h 85"/>
                  <a:gd name="T8" fmla="*/ 0 w 175"/>
                  <a:gd name="T9" fmla="*/ 15 h 85"/>
                  <a:gd name="T10" fmla="*/ 0 60000 65536"/>
                  <a:gd name="T11" fmla="*/ 0 60000 65536"/>
                  <a:gd name="T12" fmla="*/ 0 60000 65536"/>
                  <a:gd name="T13" fmla="*/ 0 60000 65536"/>
                  <a:gd name="T14" fmla="*/ 0 60000 65536"/>
                  <a:gd name="T15" fmla="*/ 0 w 175"/>
                  <a:gd name="T16" fmla="*/ 0 h 85"/>
                  <a:gd name="T17" fmla="*/ 175 w 175"/>
                  <a:gd name="T18" fmla="*/ 85 h 85"/>
                </a:gdLst>
                <a:ahLst/>
                <a:cxnLst>
                  <a:cxn ang="T10">
                    <a:pos x="T0" y="T1"/>
                  </a:cxn>
                  <a:cxn ang="T11">
                    <a:pos x="T2" y="T3"/>
                  </a:cxn>
                  <a:cxn ang="T12">
                    <a:pos x="T4" y="T5"/>
                  </a:cxn>
                  <a:cxn ang="T13">
                    <a:pos x="T6" y="T7"/>
                  </a:cxn>
                  <a:cxn ang="T14">
                    <a:pos x="T8" y="T9"/>
                  </a:cxn>
                </a:cxnLst>
                <a:rect l="T15" t="T16" r="T17" b="T18"/>
                <a:pathLst>
                  <a:path w="175" h="85">
                    <a:moveTo>
                      <a:pt x="0" y="15"/>
                    </a:moveTo>
                    <a:lnTo>
                      <a:pt x="70" y="0"/>
                    </a:lnTo>
                    <a:lnTo>
                      <a:pt x="175" y="70"/>
                    </a:lnTo>
                    <a:lnTo>
                      <a:pt x="95" y="85"/>
                    </a:lnTo>
                    <a:lnTo>
                      <a:pt x="0" y="15"/>
                    </a:lnTo>
                    <a:close/>
                  </a:path>
                </a:pathLst>
              </a:custGeom>
              <a:solidFill>
                <a:srgbClr val="813A27"/>
              </a:solidFill>
              <a:ln w="9525">
                <a:noFill/>
                <a:round/>
                <a:headEnd/>
                <a:tailEnd/>
              </a:ln>
            </p:spPr>
            <p:txBody>
              <a:bodyPr/>
              <a:lstStyle/>
              <a:p>
                <a:endParaRPr lang="en-US"/>
              </a:p>
            </p:txBody>
          </p:sp>
          <p:sp>
            <p:nvSpPr>
              <p:cNvPr id="101534" name="Freeform 63"/>
              <p:cNvSpPr>
                <a:spLocks/>
              </p:cNvSpPr>
              <p:nvPr/>
            </p:nvSpPr>
            <p:spPr bwMode="auto">
              <a:xfrm>
                <a:off x="2642" y="2777"/>
                <a:ext cx="175" cy="85"/>
              </a:xfrm>
              <a:custGeom>
                <a:avLst/>
                <a:gdLst>
                  <a:gd name="T0" fmla="*/ 0 w 175"/>
                  <a:gd name="T1" fmla="*/ 15 h 85"/>
                  <a:gd name="T2" fmla="*/ 70 w 175"/>
                  <a:gd name="T3" fmla="*/ 0 h 85"/>
                  <a:gd name="T4" fmla="*/ 175 w 175"/>
                  <a:gd name="T5" fmla="*/ 70 h 85"/>
                  <a:gd name="T6" fmla="*/ 95 w 175"/>
                  <a:gd name="T7" fmla="*/ 85 h 85"/>
                  <a:gd name="T8" fmla="*/ 0 w 175"/>
                  <a:gd name="T9" fmla="*/ 15 h 85"/>
                  <a:gd name="T10" fmla="*/ 0 60000 65536"/>
                  <a:gd name="T11" fmla="*/ 0 60000 65536"/>
                  <a:gd name="T12" fmla="*/ 0 60000 65536"/>
                  <a:gd name="T13" fmla="*/ 0 60000 65536"/>
                  <a:gd name="T14" fmla="*/ 0 60000 65536"/>
                  <a:gd name="T15" fmla="*/ 0 w 175"/>
                  <a:gd name="T16" fmla="*/ 0 h 85"/>
                  <a:gd name="T17" fmla="*/ 175 w 175"/>
                  <a:gd name="T18" fmla="*/ 85 h 85"/>
                </a:gdLst>
                <a:ahLst/>
                <a:cxnLst>
                  <a:cxn ang="T10">
                    <a:pos x="T0" y="T1"/>
                  </a:cxn>
                  <a:cxn ang="T11">
                    <a:pos x="T2" y="T3"/>
                  </a:cxn>
                  <a:cxn ang="T12">
                    <a:pos x="T4" y="T5"/>
                  </a:cxn>
                  <a:cxn ang="T13">
                    <a:pos x="T6" y="T7"/>
                  </a:cxn>
                  <a:cxn ang="T14">
                    <a:pos x="T8" y="T9"/>
                  </a:cxn>
                </a:cxnLst>
                <a:rect l="T15" t="T16" r="T17" b="T18"/>
                <a:pathLst>
                  <a:path w="175" h="85">
                    <a:moveTo>
                      <a:pt x="0" y="15"/>
                    </a:moveTo>
                    <a:lnTo>
                      <a:pt x="70" y="0"/>
                    </a:lnTo>
                    <a:lnTo>
                      <a:pt x="175" y="70"/>
                    </a:lnTo>
                    <a:lnTo>
                      <a:pt x="95" y="85"/>
                    </a:lnTo>
                    <a:lnTo>
                      <a:pt x="0" y="15"/>
                    </a:lnTo>
                  </a:path>
                </a:pathLst>
              </a:custGeom>
              <a:noFill/>
              <a:ln w="0">
                <a:solidFill>
                  <a:srgbClr val="191D1B"/>
                </a:solidFill>
                <a:prstDash val="solid"/>
                <a:round/>
                <a:headEnd/>
                <a:tailEnd/>
              </a:ln>
            </p:spPr>
            <p:txBody>
              <a:bodyPr/>
              <a:lstStyle/>
              <a:p>
                <a:endParaRPr lang="en-US"/>
              </a:p>
            </p:txBody>
          </p:sp>
          <p:sp>
            <p:nvSpPr>
              <p:cNvPr id="101535" name="Freeform 64"/>
              <p:cNvSpPr>
                <a:spLocks/>
              </p:cNvSpPr>
              <p:nvPr/>
            </p:nvSpPr>
            <p:spPr bwMode="auto">
              <a:xfrm>
                <a:off x="2672" y="2767"/>
                <a:ext cx="120" cy="85"/>
              </a:xfrm>
              <a:custGeom>
                <a:avLst/>
                <a:gdLst>
                  <a:gd name="T0" fmla="*/ 40 w 120"/>
                  <a:gd name="T1" fmla="*/ 30 h 85"/>
                  <a:gd name="T2" fmla="*/ 40 w 120"/>
                  <a:gd name="T3" fmla="*/ 35 h 85"/>
                  <a:gd name="T4" fmla="*/ 35 w 120"/>
                  <a:gd name="T5" fmla="*/ 40 h 85"/>
                  <a:gd name="T6" fmla="*/ 30 w 120"/>
                  <a:gd name="T7" fmla="*/ 40 h 85"/>
                  <a:gd name="T8" fmla="*/ 25 w 120"/>
                  <a:gd name="T9" fmla="*/ 40 h 85"/>
                  <a:gd name="T10" fmla="*/ 20 w 120"/>
                  <a:gd name="T11" fmla="*/ 40 h 85"/>
                  <a:gd name="T12" fmla="*/ 15 w 120"/>
                  <a:gd name="T13" fmla="*/ 40 h 85"/>
                  <a:gd name="T14" fmla="*/ 10 w 120"/>
                  <a:gd name="T15" fmla="*/ 40 h 85"/>
                  <a:gd name="T16" fmla="*/ 5 w 120"/>
                  <a:gd name="T17" fmla="*/ 35 h 85"/>
                  <a:gd name="T18" fmla="*/ 0 w 120"/>
                  <a:gd name="T19" fmla="*/ 30 h 85"/>
                  <a:gd name="T20" fmla="*/ 0 w 120"/>
                  <a:gd name="T21" fmla="*/ 25 h 85"/>
                  <a:gd name="T22" fmla="*/ 0 w 120"/>
                  <a:gd name="T23" fmla="*/ 25 h 85"/>
                  <a:gd name="T24" fmla="*/ 10 w 120"/>
                  <a:gd name="T25" fmla="*/ 10 h 85"/>
                  <a:gd name="T26" fmla="*/ 10 w 120"/>
                  <a:gd name="T27" fmla="*/ 5 h 85"/>
                  <a:gd name="T28" fmla="*/ 15 w 120"/>
                  <a:gd name="T29" fmla="*/ 5 h 85"/>
                  <a:gd name="T30" fmla="*/ 20 w 120"/>
                  <a:gd name="T31" fmla="*/ 0 h 85"/>
                  <a:gd name="T32" fmla="*/ 30 w 120"/>
                  <a:gd name="T33" fmla="*/ 0 h 85"/>
                  <a:gd name="T34" fmla="*/ 35 w 120"/>
                  <a:gd name="T35" fmla="*/ 0 h 85"/>
                  <a:gd name="T36" fmla="*/ 40 w 120"/>
                  <a:gd name="T37" fmla="*/ 5 h 85"/>
                  <a:gd name="T38" fmla="*/ 45 w 120"/>
                  <a:gd name="T39" fmla="*/ 5 h 85"/>
                  <a:gd name="T40" fmla="*/ 45 w 120"/>
                  <a:gd name="T41" fmla="*/ 5 h 85"/>
                  <a:gd name="T42" fmla="*/ 50 w 120"/>
                  <a:gd name="T43" fmla="*/ 5 h 85"/>
                  <a:gd name="T44" fmla="*/ 60 w 120"/>
                  <a:gd name="T45" fmla="*/ 10 h 85"/>
                  <a:gd name="T46" fmla="*/ 60 w 120"/>
                  <a:gd name="T47" fmla="*/ 10 h 85"/>
                  <a:gd name="T48" fmla="*/ 65 w 120"/>
                  <a:gd name="T49" fmla="*/ 10 h 85"/>
                  <a:gd name="T50" fmla="*/ 70 w 120"/>
                  <a:gd name="T51" fmla="*/ 15 h 85"/>
                  <a:gd name="T52" fmla="*/ 75 w 120"/>
                  <a:gd name="T53" fmla="*/ 15 h 85"/>
                  <a:gd name="T54" fmla="*/ 80 w 120"/>
                  <a:gd name="T55" fmla="*/ 20 h 85"/>
                  <a:gd name="T56" fmla="*/ 85 w 120"/>
                  <a:gd name="T57" fmla="*/ 25 h 85"/>
                  <a:gd name="T58" fmla="*/ 90 w 120"/>
                  <a:gd name="T59" fmla="*/ 25 h 85"/>
                  <a:gd name="T60" fmla="*/ 95 w 120"/>
                  <a:gd name="T61" fmla="*/ 30 h 85"/>
                  <a:gd name="T62" fmla="*/ 105 w 120"/>
                  <a:gd name="T63" fmla="*/ 35 h 85"/>
                  <a:gd name="T64" fmla="*/ 110 w 120"/>
                  <a:gd name="T65" fmla="*/ 45 h 85"/>
                  <a:gd name="T66" fmla="*/ 110 w 120"/>
                  <a:gd name="T67" fmla="*/ 45 h 85"/>
                  <a:gd name="T68" fmla="*/ 115 w 120"/>
                  <a:gd name="T69" fmla="*/ 50 h 85"/>
                  <a:gd name="T70" fmla="*/ 120 w 120"/>
                  <a:gd name="T71" fmla="*/ 65 h 85"/>
                  <a:gd name="T72" fmla="*/ 120 w 120"/>
                  <a:gd name="T73" fmla="*/ 75 h 85"/>
                  <a:gd name="T74" fmla="*/ 115 w 120"/>
                  <a:gd name="T75" fmla="*/ 75 h 85"/>
                  <a:gd name="T76" fmla="*/ 110 w 120"/>
                  <a:gd name="T77" fmla="*/ 80 h 85"/>
                  <a:gd name="T78" fmla="*/ 105 w 120"/>
                  <a:gd name="T79" fmla="*/ 85 h 85"/>
                  <a:gd name="T80" fmla="*/ 100 w 120"/>
                  <a:gd name="T81" fmla="*/ 85 h 85"/>
                  <a:gd name="T82" fmla="*/ 95 w 120"/>
                  <a:gd name="T83" fmla="*/ 85 h 85"/>
                  <a:gd name="T84" fmla="*/ 85 w 120"/>
                  <a:gd name="T85" fmla="*/ 85 h 85"/>
                  <a:gd name="T86" fmla="*/ 80 w 120"/>
                  <a:gd name="T87" fmla="*/ 80 h 85"/>
                  <a:gd name="T88" fmla="*/ 75 w 120"/>
                  <a:gd name="T89" fmla="*/ 75 h 85"/>
                  <a:gd name="T90" fmla="*/ 75 w 120"/>
                  <a:gd name="T91" fmla="*/ 65 h 85"/>
                  <a:gd name="T92" fmla="*/ 80 w 120"/>
                  <a:gd name="T93" fmla="*/ 55 h 85"/>
                  <a:gd name="T94" fmla="*/ 80 w 120"/>
                  <a:gd name="T95" fmla="*/ 50 h 85"/>
                  <a:gd name="T96" fmla="*/ 75 w 120"/>
                  <a:gd name="T97" fmla="*/ 45 h 85"/>
                  <a:gd name="T98" fmla="*/ 70 w 120"/>
                  <a:gd name="T99" fmla="*/ 45 h 85"/>
                  <a:gd name="T100" fmla="*/ 65 w 120"/>
                  <a:gd name="T101" fmla="*/ 35 h 85"/>
                  <a:gd name="T102" fmla="*/ 55 w 120"/>
                  <a:gd name="T103" fmla="*/ 35 h 85"/>
                  <a:gd name="T104" fmla="*/ 50 w 120"/>
                  <a:gd name="T105" fmla="*/ 30 h 85"/>
                  <a:gd name="T106" fmla="*/ 45 w 120"/>
                  <a:gd name="T107" fmla="*/ 25 h 85"/>
                  <a:gd name="T108" fmla="*/ 40 w 120"/>
                  <a:gd name="T109" fmla="*/ 30 h 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0"/>
                  <a:gd name="T166" fmla="*/ 0 h 85"/>
                  <a:gd name="T167" fmla="*/ 120 w 120"/>
                  <a:gd name="T168" fmla="*/ 85 h 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0" h="85">
                    <a:moveTo>
                      <a:pt x="40" y="30"/>
                    </a:moveTo>
                    <a:lnTo>
                      <a:pt x="40" y="35"/>
                    </a:lnTo>
                    <a:lnTo>
                      <a:pt x="35" y="40"/>
                    </a:lnTo>
                    <a:lnTo>
                      <a:pt x="30" y="40"/>
                    </a:lnTo>
                    <a:lnTo>
                      <a:pt x="25" y="40"/>
                    </a:lnTo>
                    <a:lnTo>
                      <a:pt x="20" y="40"/>
                    </a:lnTo>
                    <a:lnTo>
                      <a:pt x="15" y="40"/>
                    </a:lnTo>
                    <a:lnTo>
                      <a:pt x="10" y="40"/>
                    </a:lnTo>
                    <a:lnTo>
                      <a:pt x="5" y="35"/>
                    </a:lnTo>
                    <a:lnTo>
                      <a:pt x="0" y="30"/>
                    </a:lnTo>
                    <a:lnTo>
                      <a:pt x="0" y="25"/>
                    </a:lnTo>
                    <a:lnTo>
                      <a:pt x="10" y="10"/>
                    </a:lnTo>
                    <a:lnTo>
                      <a:pt x="10" y="5"/>
                    </a:lnTo>
                    <a:lnTo>
                      <a:pt x="15" y="5"/>
                    </a:lnTo>
                    <a:lnTo>
                      <a:pt x="20" y="0"/>
                    </a:lnTo>
                    <a:lnTo>
                      <a:pt x="30" y="0"/>
                    </a:lnTo>
                    <a:lnTo>
                      <a:pt x="35" y="0"/>
                    </a:lnTo>
                    <a:lnTo>
                      <a:pt x="40" y="5"/>
                    </a:lnTo>
                    <a:lnTo>
                      <a:pt x="45" y="5"/>
                    </a:lnTo>
                    <a:lnTo>
                      <a:pt x="50" y="5"/>
                    </a:lnTo>
                    <a:lnTo>
                      <a:pt x="60" y="10"/>
                    </a:lnTo>
                    <a:lnTo>
                      <a:pt x="65" y="10"/>
                    </a:lnTo>
                    <a:lnTo>
                      <a:pt x="70" y="15"/>
                    </a:lnTo>
                    <a:lnTo>
                      <a:pt x="75" y="15"/>
                    </a:lnTo>
                    <a:lnTo>
                      <a:pt x="80" y="20"/>
                    </a:lnTo>
                    <a:lnTo>
                      <a:pt x="85" y="25"/>
                    </a:lnTo>
                    <a:lnTo>
                      <a:pt x="90" y="25"/>
                    </a:lnTo>
                    <a:lnTo>
                      <a:pt x="95" y="30"/>
                    </a:lnTo>
                    <a:lnTo>
                      <a:pt x="105" y="35"/>
                    </a:lnTo>
                    <a:lnTo>
                      <a:pt x="110" y="45"/>
                    </a:lnTo>
                    <a:lnTo>
                      <a:pt x="115" y="50"/>
                    </a:lnTo>
                    <a:lnTo>
                      <a:pt x="120" y="65"/>
                    </a:lnTo>
                    <a:lnTo>
                      <a:pt x="120" y="75"/>
                    </a:lnTo>
                    <a:lnTo>
                      <a:pt x="115" y="75"/>
                    </a:lnTo>
                    <a:lnTo>
                      <a:pt x="110" y="80"/>
                    </a:lnTo>
                    <a:lnTo>
                      <a:pt x="105" y="85"/>
                    </a:lnTo>
                    <a:lnTo>
                      <a:pt x="100" y="85"/>
                    </a:lnTo>
                    <a:lnTo>
                      <a:pt x="95" y="85"/>
                    </a:lnTo>
                    <a:lnTo>
                      <a:pt x="85" y="85"/>
                    </a:lnTo>
                    <a:lnTo>
                      <a:pt x="80" y="80"/>
                    </a:lnTo>
                    <a:lnTo>
                      <a:pt x="75" y="75"/>
                    </a:lnTo>
                    <a:lnTo>
                      <a:pt x="75" y="65"/>
                    </a:lnTo>
                    <a:lnTo>
                      <a:pt x="80" y="55"/>
                    </a:lnTo>
                    <a:lnTo>
                      <a:pt x="80" y="50"/>
                    </a:lnTo>
                    <a:lnTo>
                      <a:pt x="75" y="45"/>
                    </a:lnTo>
                    <a:lnTo>
                      <a:pt x="70" y="45"/>
                    </a:lnTo>
                    <a:lnTo>
                      <a:pt x="65" y="35"/>
                    </a:lnTo>
                    <a:lnTo>
                      <a:pt x="55" y="35"/>
                    </a:lnTo>
                    <a:lnTo>
                      <a:pt x="50" y="30"/>
                    </a:lnTo>
                    <a:lnTo>
                      <a:pt x="45" y="25"/>
                    </a:lnTo>
                    <a:lnTo>
                      <a:pt x="40" y="30"/>
                    </a:lnTo>
                    <a:close/>
                  </a:path>
                </a:pathLst>
              </a:custGeom>
              <a:solidFill>
                <a:srgbClr val="EA3F00"/>
              </a:solidFill>
              <a:ln w="9525">
                <a:noFill/>
                <a:round/>
                <a:headEnd/>
                <a:tailEnd/>
              </a:ln>
            </p:spPr>
            <p:txBody>
              <a:bodyPr/>
              <a:lstStyle/>
              <a:p>
                <a:endParaRPr lang="en-US"/>
              </a:p>
            </p:txBody>
          </p:sp>
          <p:sp>
            <p:nvSpPr>
              <p:cNvPr id="101536" name="Freeform 65"/>
              <p:cNvSpPr>
                <a:spLocks/>
              </p:cNvSpPr>
              <p:nvPr/>
            </p:nvSpPr>
            <p:spPr bwMode="auto">
              <a:xfrm>
                <a:off x="2672" y="2767"/>
                <a:ext cx="120" cy="85"/>
              </a:xfrm>
              <a:custGeom>
                <a:avLst/>
                <a:gdLst>
                  <a:gd name="T0" fmla="*/ 40 w 120"/>
                  <a:gd name="T1" fmla="*/ 30 h 85"/>
                  <a:gd name="T2" fmla="*/ 40 w 120"/>
                  <a:gd name="T3" fmla="*/ 35 h 85"/>
                  <a:gd name="T4" fmla="*/ 35 w 120"/>
                  <a:gd name="T5" fmla="*/ 40 h 85"/>
                  <a:gd name="T6" fmla="*/ 30 w 120"/>
                  <a:gd name="T7" fmla="*/ 40 h 85"/>
                  <a:gd name="T8" fmla="*/ 25 w 120"/>
                  <a:gd name="T9" fmla="*/ 40 h 85"/>
                  <a:gd name="T10" fmla="*/ 20 w 120"/>
                  <a:gd name="T11" fmla="*/ 40 h 85"/>
                  <a:gd name="T12" fmla="*/ 15 w 120"/>
                  <a:gd name="T13" fmla="*/ 40 h 85"/>
                  <a:gd name="T14" fmla="*/ 10 w 120"/>
                  <a:gd name="T15" fmla="*/ 40 h 85"/>
                  <a:gd name="T16" fmla="*/ 5 w 120"/>
                  <a:gd name="T17" fmla="*/ 35 h 85"/>
                  <a:gd name="T18" fmla="*/ 0 w 120"/>
                  <a:gd name="T19" fmla="*/ 30 h 85"/>
                  <a:gd name="T20" fmla="*/ 0 w 120"/>
                  <a:gd name="T21" fmla="*/ 25 h 85"/>
                  <a:gd name="T22" fmla="*/ 0 w 120"/>
                  <a:gd name="T23" fmla="*/ 25 h 85"/>
                  <a:gd name="T24" fmla="*/ 10 w 120"/>
                  <a:gd name="T25" fmla="*/ 10 h 85"/>
                  <a:gd name="T26" fmla="*/ 10 w 120"/>
                  <a:gd name="T27" fmla="*/ 5 h 85"/>
                  <a:gd name="T28" fmla="*/ 15 w 120"/>
                  <a:gd name="T29" fmla="*/ 5 h 85"/>
                  <a:gd name="T30" fmla="*/ 20 w 120"/>
                  <a:gd name="T31" fmla="*/ 0 h 85"/>
                  <a:gd name="T32" fmla="*/ 30 w 120"/>
                  <a:gd name="T33" fmla="*/ 0 h 85"/>
                  <a:gd name="T34" fmla="*/ 35 w 120"/>
                  <a:gd name="T35" fmla="*/ 0 h 85"/>
                  <a:gd name="T36" fmla="*/ 40 w 120"/>
                  <a:gd name="T37" fmla="*/ 5 h 85"/>
                  <a:gd name="T38" fmla="*/ 45 w 120"/>
                  <a:gd name="T39" fmla="*/ 5 h 85"/>
                  <a:gd name="T40" fmla="*/ 45 w 120"/>
                  <a:gd name="T41" fmla="*/ 5 h 85"/>
                  <a:gd name="T42" fmla="*/ 50 w 120"/>
                  <a:gd name="T43" fmla="*/ 5 h 85"/>
                  <a:gd name="T44" fmla="*/ 60 w 120"/>
                  <a:gd name="T45" fmla="*/ 10 h 85"/>
                  <a:gd name="T46" fmla="*/ 60 w 120"/>
                  <a:gd name="T47" fmla="*/ 10 h 85"/>
                  <a:gd name="T48" fmla="*/ 65 w 120"/>
                  <a:gd name="T49" fmla="*/ 10 h 85"/>
                  <a:gd name="T50" fmla="*/ 70 w 120"/>
                  <a:gd name="T51" fmla="*/ 15 h 85"/>
                  <a:gd name="T52" fmla="*/ 75 w 120"/>
                  <a:gd name="T53" fmla="*/ 15 h 85"/>
                  <a:gd name="T54" fmla="*/ 80 w 120"/>
                  <a:gd name="T55" fmla="*/ 20 h 85"/>
                  <a:gd name="T56" fmla="*/ 85 w 120"/>
                  <a:gd name="T57" fmla="*/ 25 h 85"/>
                  <a:gd name="T58" fmla="*/ 90 w 120"/>
                  <a:gd name="T59" fmla="*/ 25 h 85"/>
                  <a:gd name="T60" fmla="*/ 95 w 120"/>
                  <a:gd name="T61" fmla="*/ 30 h 85"/>
                  <a:gd name="T62" fmla="*/ 105 w 120"/>
                  <a:gd name="T63" fmla="*/ 35 h 85"/>
                  <a:gd name="T64" fmla="*/ 110 w 120"/>
                  <a:gd name="T65" fmla="*/ 45 h 85"/>
                  <a:gd name="T66" fmla="*/ 110 w 120"/>
                  <a:gd name="T67" fmla="*/ 45 h 85"/>
                  <a:gd name="T68" fmla="*/ 115 w 120"/>
                  <a:gd name="T69" fmla="*/ 50 h 85"/>
                  <a:gd name="T70" fmla="*/ 120 w 120"/>
                  <a:gd name="T71" fmla="*/ 65 h 85"/>
                  <a:gd name="T72" fmla="*/ 120 w 120"/>
                  <a:gd name="T73" fmla="*/ 75 h 85"/>
                  <a:gd name="T74" fmla="*/ 115 w 120"/>
                  <a:gd name="T75" fmla="*/ 75 h 85"/>
                  <a:gd name="T76" fmla="*/ 110 w 120"/>
                  <a:gd name="T77" fmla="*/ 80 h 85"/>
                  <a:gd name="T78" fmla="*/ 105 w 120"/>
                  <a:gd name="T79" fmla="*/ 85 h 85"/>
                  <a:gd name="T80" fmla="*/ 100 w 120"/>
                  <a:gd name="T81" fmla="*/ 85 h 85"/>
                  <a:gd name="T82" fmla="*/ 95 w 120"/>
                  <a:gd name="T83" fmla="*/ 85 h 85"/>
                  <a:gd name="T84" fmla="*/ 85 w 120"/>
                  <a:gd name="T85" fmla="*/ 85 h 85"/>
                  <a:gd name="T86" fmla="*/ 80 w 120"/>
                  <a:gd name="T87" fmla="*/ 80 h 85"/>
                  <a:gd name="T88" fmla="*/ 75 w 120"/>
                  <a:gd name="T89" fmla="*/ 75 h 85"/>
                  <a:gd name="T90" fmla="*/ 75 w 120"/>
                  <a:gd name="T91" fmla="*/ 65 h 85"/>
                  <a:gd name="T92" fmla="*/ 80 w 120"/>
                  <a:gd name="T93" fmla="*/ 55 h 85"/>
                  <a:gd name="T94" fmla="*/ 80 w 120"/>
                  <a:gd name="T95" fmla="*/ 50 h 85"/>
                  <a:gd name="T96" fmla="*/ 75 w 120"/>
                  <a:gd name="T97" fmla="*/ 45 h 85"/>
                  <a:gd name="T98" fmla="*/ 70 w 120"/>
                  <a:gd name="T99" fmla="*/ 45 h 85"/>
                  <a:gd name="T100" fmla="*/ 65 w 120"/>
                  <a:gd name="T101" fmla="*/ 35 h 85"/>
                  <a:gd name="T102" fmla="*/ 55 w 120"/>
                  <a:gd name="T103" fmla="*/ 35 h 85"/>
                  <a:gd name="T104" fmla="*/ 50 w 120"/>
                  <a:gd name="T105" fmla="*/ 30 h 85"/>
                  <a:gd name="T106" fmla="*/ 45 w 120"/>
                  <a:gd name="T107" fmla="*/ 25 h 85"/>
                  <a:gd name="T108" fmla="*/ 40 w 120"/>
                  <a:gd name="T109" fmla="*/ 30 h 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0"/>
                  <a:gd name="T166" fmla="*/ 0 h 85"/>
                  <a:gd name="T167" fmla="*/ 120 w 120"/>
                  <a:gd name="T168" fmla="*/ 85 h 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0" h="85">
                    <a:moveTo>
                      <a:pt x="40" y="30"/>
                    </a:moveTo>
                    <a:lnTo>
                      <a:pt x="40" y="35"/>
                    </a:lnTo>
                    <a:lnTo>
                      <a:pt x="35" y="40"/>
                    </a:lnTo>
                    <a:lnTo>
                      <a:pt x="30" y="40"/>
                    </a:lnTo>
                    <a:lnTo>
                      <a:pt x="25" y="40"/>
                    </a:lnTo>
                    <a:lnTo>
                      <a:pt x="20" y="40"/>
                    </a:lnTo>
                    <a:lnTo>
                      <a:pt x="15" y="40"/>
                    </a:lnTo>
                    <a:lnTo>
                      <a:pt x="10" y="40"/>
                    </a:lnTo>
                    <a:lnTo>
                      <a:pt x="5" y="35"/>
                    </a:lnTo>
                    <a:lnTo>
                      <a:pt x="0" y="30"/>
                    </a:lnTo>
                    <a:lnTo>
                      <a:pt x="0" y="25"/>
                    </a:lnTo>
                    <a:lnTo>
                      <a:pt x="10" y="10"/>
                    </a:lnTo>
                    <a:lnTo>
                      <a:pt x="10" y="5"/>
                    </a:lnTo>
                    <a:lnTo>
                      <a:pt x="15" y="5"/>
                    </a:lnTo>
                    <a:lnTo>
                      <a:pt x="20" y="0"/>
                    </a:lnTo>
                    <a:lnTo>
                      <a:pt x="30" y="0"/>
                    </a:lnTo>
                    <a:lnTo>
                      <a:pt x="35" y="0"/>
                    </a:lnTo>
                    <a:lnTo>
                      <a:pt x="40" y="5"/>
                    </a:lnTo>
                    <a:lnTo>
                      <a:pt x="45" y="5"/>
                    </a:lnTo>
                    <a:lnTo>
                      <a:pt x="50" y="5"/>
                    </a:lnTo>
                    <a:lnTo>
                      <a:pt x="60" y="10"/>
                    </a:lnTo>
                    <a:lnTo>
                      <a:pt x="65" y="10"/>
                    </a:lnTo>
                    <a:lnTo>
                      <a:pt x="70" y="15"/>
                    </a:lnTo>
                    <a:lnTo>
                      <a:pt x="75" y="15"/>
                    </a:lnTo>
                    <a:lnTo>
                      <a:pt x="80" y="20"/>
                    </a:lnTo>
                    <a:lnTo>
                      <a:pt x="85" y="25"/>
                    </a:lnTo>
                    <a:lnTo>
                      <a:pt x="90" y="25"/>
                    </a:lnTo>
                    <a:lnTo>
                      <a:pt x="95" y="30"/>
                    </a:lnTo>
                    <a:lnTo>
                      <a:pt x="105" y="35"/>
                    </a:lnTo>
                    <a:lnTo>
                      <a:pt x="110" y="45"/>
                    </a:lnTo>
                    <a:lnTo>
                      <a:pt x="115" y="50"/>
                    </a:lnTo>
                    <a:lnTo>
                      <a:pt x="120" y="65"/>
                    </a:lnTo>
                    <a:lnTo>
                      <a:pt x="120" y="75"/>
                    </a:lnTo>
                    <a:lnTo>
                      <a:pt x="115" y="75"/>
                    </a:lnTo>
                    <a:lnTo>
                      <a:pt x="110" y="80"/>
                    </a:lnTo>
                    <a:lnTo>
                      <a:pt x="105" y="85"/>
                    </a:lnTo>
                    <a:lnTo>
                      <a:pt x="100" y="85"/>
                    </a:lnTo>
                    <a:lnTo>
                      <a:pt x="95" y="85"/>
                    </a:lnTo>
                    <a:lnTo>
                      <a:pt x="85" y="85"/>
                    </a:lnTo>
                    <a:lnTo>
                      <a:pt x="80" y="80"/>
                    </a:lnTo>
                    <a:lnTo>
                      <a:pt x="75" y="75"/>
                    </a:lnTo>
                    <a:lnTo>
                      <a:pt x="75" y="65"/>
                    </a:lnTo>
                    <a:lnTo>
                      <a:pt x="80" y="55"/>
                    </a:lnTo>
                    <a:lnTo>
                      <a:pt x="80" y="50"/>
                    </a:lnTo>
                    <a:lnTo>
                      <a:pt x="75" y="45"/>
                    </a:lnTo>
                    <a:lnTo>
                      <a:pt x="70" y="45"/>
                    </a:lnTo>
                    <a:lnTo>
                      <a:pt x="65" y="35"/>
                    </a:lnTo>
                    <a:lnTo>
                      <a:pt x="55" y="35"/>
                    </a:lnTo>
                    <a:lnTo>
                      <a:pt x="50" y="30"/>
                    </a:lnTo>
                    <a:lnTo>
                      <a:pt x="45" y="25"/>
                    </a:lnTo>
                    <a:lnTo>
                      <a:pt x="40" y="30"/>
                    </a:lnTo>
                  </a:path>
                </a:pathLst>
              </a:custGeom>
              <a:noFill/>
              <a:ln w="0">
                <a:solidFill>
                  <a:srgbClr val="191D1B"/>
                </a:solidFill>
                <a:prstDash val="solid"/>
                <a:round/>
                <a:headEnd/>
                <a:tailEnd/>
              </a:ln>
            </p:spPr>
            <p:txBody>
              <a:bodyPr/>
              <a:lstStyle/>
              <a:p>
                <a:endParaRPr lang="en-US"/>
              </a:p>
            </p:txBody>
          </p:sp>
          <p:sp>
            <p:nvSpPr>
              <p:cNvPr id="101537" name="Freeform 66"/>
              <p:cNvSpPr>
                <a:spLocks/>
              </p:cNvSpPr>
              <p:nvPr/>
            </p:nvSpPr>
            <p:spPr bwMode="auto">
              <a:xfrm>
                <a:off x="2697" y="2772"/>
                <a:ext cx="75" cy="35"/>
              </a:xfrm>
              <a:custGeom>
                <a:avLst/>
                <a:gdLst>
                  <a:gd name="T0" fmla="*/ 0 w 75"/>
                  <a:gd name="T1" fmla="*/ 0 h 35"/>
                  <a:gd name="T2" fmla="*/ 5 w 75"/>
                  <a:gd name="T3" fmla="*/ 0 h 35"/>
                  <a:gd name="T4" fmla="*/ 10 w 75"/>
                  <a:gd name="T5" fmla="*/ 0 h 35"/>
                  <a:gd name="T6" fmla="*/ 15 w 75"/>
                  <a:gd name="T7" fmla="*/ 0 h 35"/>
                  <a:gd name="T8" fmla="*/ 15 w 75"/>
                  <a:gd name="T9" fmla="*/ 0 h 35"/>
                  <a:gd name="T10" fmla="*/ 20 w 75"/>
                  <a:gd name="T11" fmla="*/ 5 h 35"/>
                  <a:gd name="T12" fmla="*/ 25 w 75"/>
                  <a:gd name="T13" fmla="*/ 5 h 35"/>
                  <a:gd name="T14" fmla="*/ 30 w 75"/>
                  <a:gd name="T15" fmla="*/ 5 h 35"/>
                  <a:gd name="T16" fmla="*/ 35 w 75"/>
                  <a:gd name="T17" fmla="*/ 10 h 35"/>
                  <a:gd name="T18" fmla="*/ 40 w 75"/>
                  <a:gd name="T19" fmla="*/ 10 h 35"/>
                  <a:gd name="T20" fmla="*/ 45 w 75"/>
                  <a:gd name="T21" fmla="*/ 15 h 35"/>
                  <a:gd name="T22" fmla="*/ 50 w 75"/>
                  <a:gd name="T23" fmla="*/ 20 h 35"/>
                  <a:gd name="T24" fmla="*/ 60 w 75"/>
                  <a:gd name="T25" fmla="*/ 20 h 35"/>
                  <a:gd name="T26" fmla="*/ 65 w 75"/>
                  <a:gd name="T27" fmla="*/ 25 h 35"/>
                  <a:gd name="T28" fmla="*/ 65 w 75"/>
                  <a:gd name="T29" fmla="*/ 30 h 35"/>
                  <a:gd name="T30" fmla="*/ 70 w 75"/>
                  <a:gd name="T31" fmla="*/ 30 h 35"/>
                  <a:gd name="T32" fmla="*/ 75 w 75"/>
                  <a:gd name="T33" fmla="*/ 35 h 35"/>
                  <a:gd name="T34" fmla="*/ 70 w 75"/>
                  <a:gd name="T35" fmla="*/ 30 h 35"/>
                  <a:gd name="T36" fmla="*/ 65 w 75"/>
                  <a:gd name="T37" fmla="*/ 30 h 35"/>
                  <a:gd name="T38" fmla="*/ 60 w 75"/>
                  <a:gd name="T39" fmla="*/ 25 h 35"/>
                  <a:gd name="T40" fmla="*/ 55 w 75"/>
                  <a:gd name="T41" fmla="*/ 20 h 35"/>
                  <a:gd name="T42" fmla="*/ 50 w 75"/>
                  <a:gd name="T43" fmla="*/ 20 h 35"/>
                  <a:gd name="T44" fmla="*/ 45 w 75"/>
                  <a:gd name="T45" fmla="*/ 15 h 35"/>
                  <a:gd name="T46" fmla="*/ 40 w 75"/>
                  <a:gd name="T47" fmla="*/ 15 h 35"/>
                  <a:gd name="T48" fmla="*/ 35 w 75"/>
                  <a:gd name="T49" fmla="*/ 10 h 35"/>
                  <a:gd name="T50" fmla="*/ 30 w 75"/>
                  <a:gd name="T51" fmla="*/ 10 h 35"/>
                  <a:gd name="T52" fmla="*/ 25 w 75"/>
                  <a:gd name="T53" fmla="*/ 5 h 35"/>
                  <a:gd name="T54" fmla="*/ 20 w 75"/>
                  <a:gd name="T55" fmla="*/ 5 h 35"/>
                  <a:gd name="T56" fmla="*/ 15 w 75"/>
                  <a:gd name="T57" fmla="*/ 5 h 35"/>
                  <a:gd name="T58" fmla="*/ 15 w 75"/>
                  <a:gd name="T59" fmla="*/ 5 h 35"/>
                  <a:gd name="T60" fmla="*/ 10 w 75"/>
                  <a:gd name="T61" fmla="*/ 0 h 35"/>
                  <a:gd name="T62" fmla="*/ 5 w 75"/>
                  <a:gd name="T63" fmla="*/ 0 h 35"/>
                  <a:gd name="T64" fmla="*/ 0 w 75"/>
                  <a:gd name="T65" fmla="*/ 0 h 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75"/>
                  <a:gd name="T100" fmla="*/ 0 h 35"/>
                  <a:gd name="T101" fmla="*/ 75 w 75"/>
                  <a:gd name="T102" fmla="*/ 35 h 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75" h="35">
                    <a:moveTo>
                      <a:pt x="0" y="0"/>
                    </a:moveTo>
                    <a:lnTo>
                      <a:pt x="5" y="0"/>
                    </a:lnTo>
                    <a:lnTo>
                      <a:pt x="10" y="0"/>
                    </a:lnTo>
                    <a:lnTo>
                      <a:pt x="15" y="0"/>
                    </a:lnTo>
                    <a:lnTo>
                      <a:pt x="20" y="5"/>
                    </a:lnTo>
                    <a:lnTo>
                      <a:pt x="25" y="5"/>
                    </a:lnTo>
                    <a:lnTo>
                      <a:pt x="30" y="5"/>
                    </a:lnTo>
                    <a:lnTo>
                      <a:pt x="35" y="10"/>
                    </a:lnTo>
                    <a:lnTo>
                      <a:pt x="40" y="10"/>
                    </a:lnTo>
                    <a:lnTo>
                      <a:pt x="45" y="15"/>
                    </a:lnTo>
                    <a:lnTo>
                      <a:pt x="50" y="20"/>
                    </a:lnTo>
                    <a:lnTo>
                      <a:pt x="60" y="20"/>
                    </a:lnTo>
                    <a:lnTo>
                      <a:pt x="65" y="25"/>
                    </a:lnTo>
                    <a:lnTo>
                      <a:pt x="65" y="30"/>
                    </a:lnTo>
                    <a:lnTo>
                      <a:pt x="70" y="30"/>
                    </a:lnTo>
                    <a:lnTo>
                      <a:pt x="75" y="35"/>
                    </a:lnTo>
                    <a:lnTo>
                      <a:pt x="70" y="30"/>
                    </a:lnTo>
                    <a:lnTo>
                      <a:pt x="65" y="30"/>
                    </a:lnTo>
                    <a:lnTo>
                      <a:pt x="60" y="25"/>
                    </a:lnTo>
                    <a:lnTo>
                      <a:pt x="55" y="20"/>
                    </a:lnTo>
                    <a:lnTo>
                      <a:pt x="50" y="20"/>
                    </a:lnTo>
                    <a:lnTo>
                      <a:pt x="45" y="15"/>
                    </a:lnTo>
                    <a:lnTo>
                      <a:pt x="40" y="15"/>
                    </a:lnTo>
                    <a:lnTo>
                      <a:pt x="35" y="10"/>
                    </a:lnTo>
                    <a:lnTo>
                      <a:pt x="30" y="10"/>
                    </a:lnTo>
                    <a:lnTo>
                      <a:pt x="25" y="5"/>
                    </a:lnTo>
                    <a:lnTo>
                      <a:pt x="20" y="5"/>
                    </a:lnTo>
                    <a:lnTo>
                      <a:pt x="15" y="5"/>
                    </a:lnTo>
                    <a:lnTo>
                      <a:pt x="10" y="0"/>
                    </a:lnTo>
                    <a:lnTo>
                      <a:pt x="5" y="0"/>
                    </a:lnTo>
                    <a:lnTo>
                      <a:pt x="0" y="0"/>
                    </a:lnTo>
                    <a:close/>
                  </a:path>
                </a:pathLst>
              </a:custGeom>
              <a:solidFill>
                <a:srgbClr val="FCFDFE"/>
              </a:solidFill>
              <a:ln w="9525">
                <a:noFill/>
                <a:round/>
                <a:headEnd/>
                <a:tailEnd/>
              </a:ln>
            </p:spPr>
            <p:txBody>
              <a:bodyPr/>
              <a:lstStyle/>
              <a:p>
                <a:endParaRPr lang="en-US"/>
              </a:p>
            </p:txBody>
          </p:sp>
          <p:sp>
            <p:nvSpPr>
              <p:cNvPr id="101538" name="Freeform 67"/>
              <p:cNvSpPr>
                <a:spLocks/>
              </p:cNvSpPr>
              <p:nvPr/>
            </p:nvSpPr>
            <p:spPr bwMode="auto">
              <a:xfrm>
                <a:off x="2697" y="2772"/>
                <a:ext cx="75" cy="35"/>
              </a:xfrm>
              <a:custGeom>
                <a:avLst/>
                <a:gdLst>
                  <a:gd name="T0" fmla="*/ 0 w 75"/>
                  <a:gd name="T1" fmla="*/ 0 h 35"/>
                  <a:gd name="T2" fmla="*/ 5 w 75"/>
                  <a:gd name="T3" fmla="*/ 0 h 35"/>
                  <a:gd name="T4" fmla="*/ 10 w 75"/>
                  <a:gd name="T5" fmla="*/ 0 h 35"/>
                  <a:gd name="T6" fmla="*/ 15 w 75"/>
                  <a:gd name="T7" fmla="*/ 0 h 35"/>
                  <a:gd name="T8" fmla="*/ 15 w 75"/>
                  <a:gd name="T9" fmla="*/ 0 h 35"/>
                  <a:gd name="T10" fmla="*/ 20 w 75"/>
                  <a:gd name="T11" fmla="*/ 5 h 35"/>
                  <a:gd name="T12" fmla="*/ 25 w 75"/>
                  <a:gd name="T13" fmla="*/ 5 h 35"/>
                  <a:gd name="T14" fmla="*/ 30 w 75"/>
                  <a:gd name="T15" fmla="*/ 5 h 35"/>
                  <a:gd name="T16" fmla="*/ 35 w 75"/>
                  <a:gd name="T17" fmla="*/ 10 h 35"/>
                  <a:gd name="T18" fmla="*/ 40 w 75"/>
                  <a:gd name="T19" fmla="*/ 10 h 35"/>
                  <a:gd name="T20" fmla="*/ 45 w 75"/>
                  <a:gd name="T21" fmla="*/ 15 h 35"/>
                  <a:gd name="T22" fmla="*/ 50 w 75"/>
                  <a:gd name="T23" fmla="*/ 20 h 35"/>
                  <a:gd name="T24" fmla="*/ 60 w 75"/>
                  <a:gd name="T25" fmla="*/ 20 h 35"/>
                  <a:gd name="T26" fmla="*/ 65 w 75"/>
                  <a:gd name="T27" fmla="*/ 25 h 35"/>
                  <a:gd name="T28" fmla="*/ 65 w 75"/>
                  <a:gd name="T29" fmla="*/ 30 h 35"/>
                  <a:gd name="T30" fmla="*/ 70 w 75"/>
                  <a:gd name="T31" fmla="*/ 30 h 35"/>
                  <a:gd name="T32" fmla="*/ 75 w 75"/>
                  <a:gd name="T33" fmla="*/ 35 h 35"/>
                  <a:gd name="T34" fmla="*/ 70 w 75"/>
                  <a:gd name="T35" fmla="*/ 30 h 35"/>
                  <a:gd name="T36" fmla="*/ 65 w 75"/>
                  <a:gd name="T37" fmla="*/ 30 h 35"/>
                  <a:gd name="T38" fmla="*/ 60 w 75"/>
                  <a:gd name="T39" fmla="*/ 25 h 35"/>
                  <a:gd name="T40" fmla="*/ 55 w 75"/>
                  <a:gd name="T41" fmla="*/ 20 h 35"/>
                  <a:gd name="T42" fmla="*/ 50 w 75"/>
                  <a:gd name="T43" fmla="*/ 20 h 35"/>
                  <a:gd name="T44" fmla="*/ 45 w 75"/>
                  <a:gd name="T45" fmla="*/ 15 h 35"/>
                  <a:gd name="T46" fmla="*/ 40 w 75"/>
                  <a:gd name="T47" fmla="*/ 15 h 35"/>
                  <a:gd name="T48" fmla="*/ 35 w 75"/>
                  <a:gd name="T49" fmla="*/ 10 h 35"/>
                  <a:gd name="T50" fmla="*/ 30 w 75"/>
                  <a:gd name="T51" fmla="*/ 10 h 35"/>
                  <a:gd name="T52" fmla="*/ 25 w 75"/>
                  <a:gd name="T53" fmla="*/ 5 h 35"/>
                  <a:gd name="T54" fmla="*/ 20 w 75"/>
                  <a:gd name="T55" fmla="*/ 5 h 35"/>
                  <a:gd name="T56" fmla="*/ 15 w 75"/>
                  <a:gd name="T57" fmla="*/ 5 h 35"/>
                  <a:gd name="T58" fmla="*/ 15 w 75"/>
                  <a:gd name="T59" fmla="*/ 5 h 35"/>
                  <a:gd name="T60" fmla="*/ 10 w 75"/>
                  <a:gd name="T61" fmla="*/ 0 h 35"/>
                  <a:gd name="T62" fmla="*/ 5 w 75"/>
                  <a:gd name="T63" fmla="*/ 0 h 35"/>
                  <a:gd name="T64" fmla="*/ 0 w 75"/>
                  <a:gd name="T65" fmla="*/ 0 h 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75"/>
                  <a:gd name="T100" fmla="*/ 0 h 35"/>
                  <a:gd name="T101" fmla="*/ 75 w 75"/>
                  <a:gd name="T102" fmla="*/ 35 h 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75" h="35">
                    <a:moveTo>
                      <a:pt x="0" y="0"/>
                    </a:moveTo>
                    <a:lnTo>
                      <a:pt x="5" y="0"/>
                    </a:lnTo>
                    <a:lnTo>
                      <a:pt x="10" y="0"/>
                    </a:lnTo>
                    <a:lnTo>
                      <a:pt x="15" y="0"/>
                    </a:lnTo>
                    <a:lnTo>
                      <a:pt x="20" y="5"/>
                    </a:lnTo>
                    <a:lnTo>
                      <a:pt x="25" y="5"/>
                    </a:lnTo>
                    <a:lnTo>
                      <a:pt x="30" y="5"/>
                    </a:lnTo>
                    <a:lnTo>
                      <a:pt x="35" y="10"/>
                    </a:lnTo>
                    <a:lnTo>
                      <a:pt x="40" y="10"/>
                    </a:lnTo>
                    <a:lnTo>
                      <a:pt x="45" y="15"/>
                    </a:lnTo>
                    <a:lnTo>
                      <a:pt x="50" y="20"/>
                    </a:lnTo>
                    <a:lnTo>
                      <a:pt x="60" y="20"/>
                    </a:lnTo>
                    <a:lnTo>
                      <a:pt x="65" y="25"/>
                    </a:lnTo>
                    <a:lnTo>
                      <a:pt x="65" y="30"/>
                    </a:lnTo>
                    <a:lnTo>
                      <a:pt x="70" y="30"/>
                    </a:lnTo>
                    <a:lnTo>
                      <a:pt x="75" y="35"/>
                    </a:lnTo>
                    <a:lnTo>
                      <a:pt x="70" y="30"/>
                    </a:lnTo>
                    <a:lnTo>
                      <a:pt x="65" y="30"/>
                    </a:lnTo>
                    <a:lnTo>
                      <a:pt x="60" y="25"/>
                    </a:lnTo>
                    <a:lnTo>
                      <a:pt x="55" y="20"/>
                    </a:lnTo>
                    <a:lnTo>
                      <a:pt x="50" y="20"/>
                    </a:lnTo>
                    <a:lnTo>
                      <a:pt x="45" y="15"/>
                    </a:lnTo>
                    <a:lnTo>
                      <a:pt x="40" y="15"/>
                    </a:lnTo>
                    <a:lnTo>
                      <a:pt x="35" y="10"/>
                    </a:lnTo>
                    <a:lnTo>
                      <a:pt x="30" y="10"/>
                    </a:lnTo>
                    <a:lnTo>
                      <a:pt x="25" y="5"/>
                    </a:lnTo>
                    <a:lnTo>
                      <a:pt x="20" y="5"/>
                    </a:lnTo>
                    <a:lnTo>
                      <a:pt x="15" y="5"/>
                    </a:lnTo>
                    <a:lnTo>
                      <a:pt x="10" y="0"/>
                    </a:lnTo>
                    <a:lnTo>
                      <a:pt x="5" y="0"/>
                    </a:lnTo>
                    <a:lnTo>
                      <a:pt x="0" y="0"/>
                    </a:lnTo>
                  </a:path>
                </a:pathLst>
              </a:custGeom>
              <a:noFill/>
              <a:ln w="0">
                <a:solidFill>
                  <a:srgbClr val="FCFDFE"/>
                </a:solidFill>
                <a:prstDash val="solid"/>
                <a:round/>
                <a:headEnd/>
                <a:tailEnd/>
              </a:ln>
            </p:spPr>
            <p:txBody>
              <a:bodyPr/>
              <a:lstStyle/>
              <a:p>
                <a:endParaRPr lang="en-US"/>
              </a:p>
            </p:txBody>
          </p:sp>
          <p:sp>
            <p:nvSpPr>
              <p:cNvPr id="101539" name="Freeform 68"/>
              <p:cNvSpPr>
                <a:spLocks/>
              </p:cNvSpPr>
              <p:nvPr/>
            </p:nvSpPr>
            <p:spPr bwMode="auto">
              <a:xfrm>
                <a:off x="2672" y="2787"/>
                <a:ext cx="40" cy="15"/>
              </a:xfrm>
              <a:custGeom>
                <a:avLst/>
                <a:gdLst>
                  <a:gd name="T0" fmla="*/ 0 w 40"/>
                  <a:gd name="T1" fmla="*/ 0 h 15"/>
                  <a:gd name="T2" fmla="*/ 5 w 40"/>
                  <a:gd name="T3" fmla="*/ 5 h 15"/>
                  <a:gd name="T4" fmla="*/ 5 w 40"/>
                  <a:gd name="T5" fmla="*/ 5 h 15"/>
                  <a:gd name="T6" fmla="*/ 10 w 40"/>
                  <a:gd name="T7" fmla="*/ 10 h 15"/>
                  <a:gd name="T8" fmla="*/ 10 w 40"/>
                  <a:gd name="T9" fmla="*/ 10 h 15"/>
                  <a:gd name="T10" fmla="*/ 15 w 40"/>
                  <a:gd name="T11" fmla="*/ 10 h 15"/>
                  <a:gd name="T12" fmla="*/ 15 w 40"/>
                  <a:gd name="T13" fmla="*/ 10 h 15"/>
                  <a:gd name="T14" fmla="*/ 20 w 40"/>
                  <a:gd name="T15" fmla="*/ 15 h 15"/>
                  <a:gd name="T16" fmla="*/ 20 w 40"/>
                  <a:gd name="T17" fmla="*/ 15 h 15"/>
                  <a:gd name="T18" fmla="*/ 25 w 40"/>
                  <a:gd name="T19" fmla="*/ 15 h 15"/>
                  <a:gd name="T20" fmla="*/ 25 w 40"/>
                  <a:gd name="T21" fmla="*/ 15 h 15"/>
                  <a:gd name="T22" fmla="*/ 30 w 40"/>
                  <a:gd name="T23" fmla="*/ 10 h 15"/>
                  <a:gd name="T24" fmla="*/ 35 w 40"/>
                  <a:gd name="T25" fmla="*/ 10 h 15"/>
                  <a:gd name="T26" fmla="*/ 35 w 40"/>
                  <a:gd name="T27" fmla="*/ 10 h 15"/>
                  <a:gd name="T28" fmla="*/ 40 w 40"/>
                  <a:gd name="T29" fmla="*/ 10 h 1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0"/>
                  <a:gd name="T46" fmla="*/ 0 h 15"/>
                  <a:gd name="T47" fmla="*/ 40 w 40"/>
                  <a:gd name="T48" fmla="*/ 15 h 1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0" h="15">
                    <a:moveTo>
                      <a:pt x="0" y="0"/>
                    </a:moveTo>
                    <a:lnTo>
                      <a:pt x="5" y="5"/>
                    </a:lnTo>
                    <a:lnTo>
                      <a:pt x="10" y="10"/>
                    </a:lnTo>
                    <a:lnTo>
                      <a:pt x="15" y="10"/>
                    </a:lnTo>
                    <a:lnTo>
                      <a:pt x="20" y="15"/>
                    </a:lnTo>
                    <a:lnTo>
                      <a:pt x="25" y="15"/>
                    </a:lnTo>
                    <a:lnTo>
                      <a:pt x="30" y="10"/>
                    </a:lnTo>
                    <a:lnTo>
                      <a:pt x="35" y="10"/>
                    </a:lnTo>
                    <a:lnTo>
                      <a:pt x="40" y="10"/>
                    </a:lnTo>
                  </a:path>
                </a:pathLst>
              </a:custGeom>
              <a:noFill/>
              <a:ln w="0">
                <a:solidFill>
                  <a:srgbClr val="191D1B"/>
                </a:solidFill>
                <a:prstDash val="solid"/>
                <a:round/>
                <a:headEnd/>
                <a:tailEnd/>
              </a:ln>
            </p:spPr>
            <p:txBody>
              <a:bodyPr/>
              <a:lstStyle/>
              <a:p>
                <a:endParaRPr lang="en-US"/>
              </a:p>
            </p:txBody>
          </p:sp>
          <p:sp>
            <p:nvSpPr>
              <p:cNvPr id="101540" name="Freeform 69"/>
              <p:cNvSpPr>
                <a:spLocks/>
              </p:cNvSpPr>
              <p:nvPr/>
            </p:nvSpPr>
            <p:spPr bwMode="auto">
              <a:xfrm>
                <a:off x="2747" y="2827"/>
                <a:ext cx="40" cy="15"/>
              </a:xfrm>
              <a:custGeom>
                <a:avLst/>
                <a:gdLst>
                  <a:gd name="T0" fmla="*/ 0 w 40"/>
                  <a:gd name="T1" fmla="*/ 0 h 15"/>
                  <a:gd name="T2" fmla="*/ 5 w 40"/>
                  <a:gd name="T3" fmla="*/ 5 h 15"/>
                  <a:gd name="T4" fmla="*/ 10 w 40"/>
                  <a:gd name="T5" fmla="*/ 10 h 15"/>
                  <a:gd name="T6" fmla="*/ 10 w 40"/>
                  <a:gd name="T7" fmla="*/ 10 h 15"/>
                  <a:gd name="T8" fmla="*/ 15 w 40"/>
                  <a:gd name="T9" fmla="*/ 10 h 15"/>
                  <a:gd name="T10" fmla="*/ 15 w 40"/>
                  <a:gd name="T11" fmla="*/ 15 h 15"/>
                  <a:gd name="T12" fmla="*/ 20 w 40"/>
                  <a:gd name="T13" fmla="*/ 15 h 15"/>
                  <a:gd name="T14" fmla="*/ 20 w 40"/>
                  <a:gd name="T15" fmla="*/ 15 h 15"/>
                  <a:gd name="T16" fmla="*/ 25 w 40"/>
                  <a:gd name="T17" fmla="*/ 15 h 15"/>
                  <a:gd name="T18" fmla="*/ 30 w 40"/>
                  <a:gd name="T19" fmla="*/ 15 h 15"/>
                  <a:gd name="T20" fmla="*/ 30 w 40"/>
                  <a:gd name="T21" fmla="*/ 15 h 15"/>
                  <a:gd name="T22" fmla="*/ 35 w 40"/>
                  <a:gd name="T23" fmla="*/ 10 h 15"/>
                  <a:gd name="T24" fmla="*/ 35 w 40"/>
                  <a:gd name="T25" fmla="*/ 10 h 15"/>
                  <a:gd name="T26" fmla="*/ 40 w 40"/>
                  <a:gd name="T27" fmla="*/ 10 h 15"/>
                  <a:gd name="T28" fmla="*/ 40 w 40"/>
                  <a:gd name="T29" fmla="*/ 10 h 1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0"/>
                  <a:gd name="T46" fmla="*/ 0 h 15"/>
                  <a:gd name="T47" fmla="*/ 40 w 40"/>
                  <a:gd name="T48" fmla="*/ 15 h 1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0" h="15">
                    <a:moveTo>
                      <a:pt x="0" y="0"/>
                    </a:moveTo>
                    <a:lnTo>
                      <a:pt x="5" y="5"/>
                    </a:lnTo>
                    <a:lnTo>
                      <a:pt x="10" y="10"/>
                    </a:lnTo>
                    <a:lnTo>
                      <a:pt x="15" y="10"/>
                    </a:lnTo>
                    <a:lnTo>
                      <a:pt x="15" y="15"/>
                    </a:lnTo>
                    <a:lnTo>
                      <a:pt x="20" y="15"/>
                    </a:lnTo>
                    <a:lnTo>
                      <a:pt x="25" y="15"/>
                    </a:lnTo>
                    <a:lnTo>
                      <a:pt x="30" y="15"/>
                    </a:lnTo>
                    <a:lnTo>
                      <a:pt x="35" y="10"/>
                    </a:lnTo>
                    <a:lnTo>
                      <a:pt x="40" y="10"/>
                    </a:lnTo>
                  </a:path>
                </a:pathLst>
              </a:custGeom>
              <a:noFill/>
              <a:ln w="0">
                <a:solidFill>
                  <a:srgbClr val="191D1B"/>
                </a:solidFill>
                <a:prstDash val="solid"/>
                <a:round/>
                <a:headEnd/>
                <a:tailEnd/>
              </a:ln>
            </p:spPr>
            <p:txBody>
              <a:bodyPr/>
              <a:lstStyle/>
              <a:p>
                <a:endParaRPr lang="en-US"/>
              </a:p>
            </p:txBody>
          </p:sp>
          <p:sp>
            <p:nvSpPr>
              <p:cNvPr id="101541" name="Freeform 70"/>
              <p:cNvSpPr>
                <a:spLocks/>
              </p:cNvSpPr>
              <p:nvPr/>
            </p:nvSpPr>
            <p:spPr bwMode="auto">
              <a:xfrm>
                <a:off x="2717" y="2832"/>
                <a:ext cx="80" cy="155"/>
              </a:xfrm>
              <a:custGeom>
                <a:avLst/>
                <a:gdLst>
                  <a:gd name="T0" fmla="*/ 30 w 80"/>
                  <a:gd name="T1" fmla="*/ 35 h 155"/>
                  <a:gd name="T2" fmla="*/ 40 w 80"/>
                  <a:gd name="T3" fmla="*/ 50 h 155"/>
                  <a:gd name="T4" fmla="*/ 40 w 80"/>
                  <a:gd name="T5" fmla="*/ 75 h 155"/>
                  <a:gd name="T6" fmla="*/ 45 w 80"/>
                  <a:gd name="T7" fmla="*/ 95 h 155"/>
                  <a:gd name="T8" fmla="*/ 45 w 80"/>
                  <a:gd name="T9" fmla="*/ 120 h 155"/>
                  <a:gd name="T10" fmla="*/ 45 w 80"/>
                  <a:gd name="T11" fmla="*/ 140 h 155"/>
                  <a:gd name="T12" fmla="*/ 45 w 80"/>
                  <a:gd name="T13" fmla="*/ 150 h 155"/>
                  <a:gd name="T14" fmla="*/ 50 w 80"/>
                  <a:gd name="T15" fmla="*/ 155 h 155"/>
                  <a:gd name="T16" fmla="*/ 55 w 80"/>
                  <a:gd name="T17" fmla="*/ 145 h 155"/>
                  <a:gd name="T18" fmla="*/ 65 w 80"/>
                  <a:gd name="T19" fmla="*/ 130 h 155"/>
                  <a:gd name="T20" fmla="*/ 70 w 80"/>
                  <a:gd name="T21" fmla="*/ 105 h 155"/>
                  <a:gd name="T22" fmla="*/ 75 w 80"/>
                  <a:gd name="T23" fmla="*/ 80 h 155"/>
                  <a:gd name="T24" fmla="*/ 75 w 80"/>
                  <a:gd name="T25" fmla="*/ 55 h 155"/>
                  <a:gd name="T26" fmla="*/ 75 w 80"/>
                  <a:gd name="T27" fmla="*/ 30 h 155"/>
                  <a:gd name="T28" fmla="*/ 70 w 80"/>
                  <a:gd name="T29" fmla="*/ 10 h 155"/>
                  <a:gd name="T30" fmla="*/ 65 w 80"/>
                  <a:gd name="T31" fmla="*/ 0 h 155"/>
                  <a:gd name="T32" fmla="*/ 70 w 80"/>
                  <a:gd name="T33" fmla="*/ 5 h 155"/>
                  <a:gd name="T34" fmla="*/ 75 w 80"/>
                  <a:gd name="T35" fmla="*/ 15 h 155"/>
                  <a:gd name="T36" fmla="*/ 80 w 80"/>
                  <a:gd name="T37" fmla="*/ 40 h 155"/>
                  <a:gd name="T38" fmla="*/ 80 w 80"/>
                  <a:gd name="T39" fmla="*/ 65 h 155"/>
                  <a:gd name="T40" fmla="*/ 75 w 80"/>
                  <a:gd name="T41" fmla="*/ 90 h 155"/>
                  <a:gd name="T42" fmla="*/ 70 w 80"/>
                  <a:gd name="T43" fmla="*/ 115 h 155"/>
                  <a:gd name="T44" fmla="*/ 65 w 80"/>
                  <a:gd name="T45" fmla="*/ 135 h 155"/>
                  <a:gd name="T46" fmla="*/ 55 w 80"/>
                  <a:gd name="T47" fmla="*/ 150 h 155"/>
                  <a:gd name="T48" fmla="*/ 50 w 80"/>
                  <a:gd name="T49" fmla="*/ 155 h 155"/>
                  <a:gd name="T50" fmla="*/ 50 w 80"/>
                  <a:gd name="T51" fmla="*/ 145 h 155"/>
                  <a:gd name="T52" fmla="*/ 45 w 80"/>
                  <a:gd name="T53" fmla="*/ 130 h 155"/>
                  <a:gd name="T54" fmla="*/ 45 w 80"/>
                  <a:gd name="T55" fmla="*/ 110 h 155"/>
                  <a:gd name="T56" fmla="*/ 45 w 80"/>
                  <a:gd name="T57" fmla="*/ 85 h 155"/>
                  <a:gd name="T58" fmla="*/ 45 w 80"/>
                  <a:gd name="T59" fmla="*/ 60 h 155"/>
                  <a:gd name="T60" fmla="*/ 40 w 80"/>
                  <a:gd name="T61" fmla="*/ 40 h 155"/>
                  <a:gd name="T62" fmla="*/ 35 w 80"/>
                  <a:gd name="T63" fmla="*/ 30 h 155"/>
                  <a:gd name="T64" fmla="*/ 5 w 80"/>
                  <a:gd name="T65" fmla="*/ 0 h 155"/>
                  <a:gd name="T66" fmla="*/ 0 w 80"/>
                  <a:gd name="T67" fmla="*/ 0 h 155"/>
                  <a:gd name="T68" fmla="*/ 0 w 80"/>
                  <a:gd name="T69" fmla="*/ 5 h 155"/>
                  <a:gd name="T70" fmla="*/ 5 w 80"/>
                  <a:gd name="T71" fmla="*/ 5 h 15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0"/>
                  <a:gd name="T109" fmla="*/ 0 h 155"/>
                  <a:gd name="T110" fmla="*/ 80 w 80"/>
                  <a:gd name="T111" fmla="*/ 155 h 15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0" h="155">
                    <a:moveTo>
                      <a:pt x="30" y="30"/>
                    </a:moveTo>
                    <a:lnTo>
                      <a:pt x="30" y="35"/>
                    </a:lnTo>
                    <a:lnTo>
                      <a:pt x="35" y="40"/>
                    </a:lnTo>
                    <a:lnTo>
                      <a:pt x="40" y="50"/>
                    </a:lnTo>
                    <a:lnTo>
                      <a:pt x="40" y="60"/>
                    </a:lnTo>
                    <a:lnTo>
                      <a:pt x="40" y="75"/>
                    </a:lnTo>
                    <a:lnTo>
                      <a:pt x="40" y="85"/>
                    </a:lnTo>
                    <a:lnTo>
                      <a:pt x="45" y="95"/>
                    </a:lnTo>
                    <a:lnTo>
                      <a:pt x="45" y="110"/>
                    </a:lnTo>
                    <a:lnTo>
                      <a:pt x="45" y="120"/>
                    </a:lnTo>
                    <a:lnTo>
                      <a:pt x="45" y="130"/>
                    </a:lnTo>
                    <a:lnTo>
                      <a:pt x="45" y="140"/>
                    </a:lnTo>
                    <a:lnTo>
                      <a:pt x="45" y="150"/>
                    </a:lnTo>
                    <a:lnTo>
                      <a:pt x="50" y="155"/>
                    </a:lnTo>
                    <a:lnTo>
                      <a:pt x="55" y="150"/>
                    </a:lnTo>
                    <a:lnTo>
                      <a:pt x="55" y="145"/>
                    </a:lnTo>
                    <a:lnTo>
                      <a:pt x="60" y="135"/>
                    </a:lnTo>
                    <a:lnTo>
                      <a:pt x="65" y="130"/>
                    </a:lnTo>
                    <a:lnTo>
                      <a:pt x="65" y="115"/>
                    </a:lnTo>
                    <a:lnTo>
                      <a:pt x="70" y="105"/>
                    </a:lnTo>
                    <a:lnTo>
                      <a:pt x="70" y="90"/>
                    </a:lnTo>
                    <a:lnTo>
                      <a:pt x="75" y="80"/>
                    </a:lnTo>
                    <a:lnTo>
                      <a:pt x="75" y="65"/>
                    </a:lnTo>
                    <a:lnTo>
                      <a:pt x="75" y="55"/>
                    </a:lnTo>
                    <a:lnTo>
                      <a:pt x="75" y="40"/>
                    </a:lnTo>
                    <a:lnTo>
                      <a:pt x="75" y="30"/>
                    </a:lnTo>
                    <a:lnTo>
                      <a:pt x="75" y="20"/>
                    </a:lnTo>
                    <a:lnTo>
                      <a:pt x="70" y="10"/>
                    </a:lnTo>
                    <a:lnTo>
                      <a:pt x="70" y="5"/>
                    </a:lnTo>
                    <a:lnTo>
                      <a:pt x="65" y="0"/>
                    </a:lnTo>
                    <a:lnTo>
                      <a:pt x="70" y="5"/>
                    </a:lnTo>
                    <a:lnTo>
                      <a:pt x="75" y="10"/>
                    </a:lnTo>
                    <a:lnTo>
                      <a:pt x="75" y="15"/>
                    </a:lnTo>
                    <a:lnTo>
                      <a:pt x="80" y="30"/>
                    </a:lnTo>
                    <a:lnTo>
                      <a:pt x="80" y="40"/>
                    </a:lnTo>
                    <a:lnTo>
                      <a:pt x="80" y="50"/>
                    </a:lnTo>
                    <a:lnTo>
                      <a:pt x="80" y="65"/>
                    </a:lnTo>
                    <a:lnTo>
                      <a:pt x="75" y="80"/>
                    </a:lnTo>
                    <a:lnTo>
                      <a:pt x="75" y="90"/>
                    </a:lnTo>
                    <a:lnTo>
                      <a:pt x="75" y="105"/>
                    </a:lnTo>
                    <a:lnTo>
                      <a:pt x="70" y="115"/>
                    </a:lnTo>
                    <a:lnTo>
                      <a:pt x="70" y="125"/>
                    </a:lnTo>
                    <a:lnTo>
                      <a:pt x="65" y="135"/>
                    </a:lnTo>
                    <a:lnTo>
                      <a:pt x="60" y="145"/>
                    </a:lnTo>
                    <a:lnTo>
                      <a:pt x="55" y="150"/>
                    </a:lnTo>
                    <a:lnTo>
                      <a:pt x="55" y="155"/>
                    </a:lnTo>
                    <a:lnTo>
                      <a:pt x="50" y="155"/>
                    </a:lnTo>
                    <a:lnTo>
                      <a:pt x="50" y="150"/>
                    </a:lnTo>
                    <a:lnTo>
                      <a:pt x="50" y="145"/>
                    </a:lnTo>
                    <a:lnTo>
                      <a:pt x="45" y="140"/>
                    </a:lnTo>
                    <a:lnTo>
                      <a:pt x="45" y="130"/>
                    </a:lnTo>
                    <a:lnTo>
                      <a:pt x="45" y="120"/>
                    </a:lnTo>
                    <a:lnTo>
                      <a:pt x="45" y="110"/>
                    </a:lnTo>
                    <a:lnTo>
                      <a:pt x="45" y="95"/>
                    </a:lnTo>
                    <a:lnTo>
                      <a:pt x="45" y="85"/>
                    </a:lnTo>
                    <a:lnTo>
                      <a:pt x="45" y="70"/>
                    </a:lnTo>
                    <a:lnTo>
                      <a:pt x="45" y="60"/>
                    </a:lnTo>
                    <a:lnTo>
                      <a:pt x="40" y="50"/>
                    </a:lnTo>
                    <a:lnTo>
                      <a:pt x="40" y="40"/>
                    </a:lnTo>
                    <a:lnTo>
                      <a:pt x="35" y="30"/>
                    </a:lnTo>
                    <a:lnTo>
                      <a:pt x="5" y="5"/>
                    </a:lnTo>
                    <a:lnTo>
                      <a:pt x="5" y="0"/>
                    </a:lnTo>
                    <a:lnTo>
                      <a:pt x="0" y="0"/>
                    </a:lnTo>
                    <a:lnTo>
                      <a:pt x="0" y="5"/>
                    </a:lnTo>
                    <a:lnTo>
                      <a:pt x="5" y="5"/>
                    </a:lnTo>
                    <a:lnTo>
                      <a:pt x="30" y="30"/>
                    </a:lnTo>
                    <a:close/>
                  </a:path>
                </a:pathLst>
              </a:custGeom>
              <a:solidFill>
                <a:srgbClr val="EA3F00"/>
              </a:solidFill>
              <a:ln w="9525">
                <a:noFill/>
                <a:round/>
                <a:headEnd/>
                <a:tailEnd/>
              </a:ln>
            </p:spPr>
            <p:txBody>
              <a:bodyPr/>
              <a:lstStyle/>
              <a:p>
                <a:endParaRPr lang="en-US"/>
              </a:p>
            </p:txBody>
          </p:sp>
          <p:sp>
            <p:nvSpPr>
              <p:cNvPr id="101542" name="Freeform 71"/>
              <p:cNvSpPr>
                <a:spLocks/>
              </p:cNvSpPr>
              <p:nvPr/>
            </p:nvSpPr>
            <p:spPr bwMode="auto">
              <a:xfrm>
                <a:off x="2717" y="2832"/>
                <a:ext cx="80" cy="155"/>
              </a:xfrm>
              <a:custGeom>
                <a:avLst/>
                <a:gdLst>
                  <a:gd name="T0" fmla="*/ 30 w 80"/>
                  <a:gd name="T1" fmla="*/ 35 h 155"/>
                  <a:gd name="T2" fmla="*/ 40 w 80"/>
                  <a:gd name="T3" fmla="*/ 50 h 155"/>
                  <a:gd name="T4" fmla="*/ 40 w 80"/>
                  <a:gd name="T5" fmla="*/ 75 h 155"/>
                  <a:gd name="T6" fmla="*/ 45 w 80"/>
                  <a:gd name="T7" fmla="*/ 95 h 155"/>
                  <a:gd name="T8" fmla="*/ 45 w 80"/>
                  <a:gd name="T9" fmla="*/ 120 h 155"/>
                  <a:gd name="T10" fmla="*/ 45 w 80"/>
                  <a:gd name="T11" fmla="*/ 140 h 155"/>
                  <a:gd name="T12" fmla="*/ 45 w 80"/>
                  <a:gd name="T13" fmla="*/ 150 h 155"/>
                  <a:gd name="T14" fmla="*/ 50 w 80"/>
                  <a:gd name="T15" fmla="*/ 155 h 155"/>
                  <a:gd name="T16" fmla="*/ 55 w 80"/>
                  <a:gd name="T17" fmla="*/ 145 h 155"/>
                  <a:gd name="T18" fmla="*/ 65 w 80"/>
                  <a:gd name="T19" fmla="*/ 130 h 155"/>
                  <a:gd name="T20" fmla="*/ 70 w 80"/>
                  <a:gd name="T21" fmla="*/ 105 h 155"/>
                  <a:gd name="T22" fmla="*/ 75 w 80"/>
                  <a:gd name="T23" fmla="*/ 80 h 155"/>
                  <a:gd name="T24" fmla="*/ 75 w 80"/>
                  <a:gd name="T25" fmla="*/ 55 h 155"/>
                  <a:gd name="T26" fmla="*/ 75 w 80"/>
                  <a:gd name="T27" fmla="*/ 30 h 155"/>
                  <a:gd name="T28" fmla="*/ 70 w 80"/>
                  <a:gd name="T29" fmla="*/ 10 h 155"/>
                  <a:gd name="T30" fmla="*/ 65 w 80"/>
                  <a:gd name="T31" fmla="*/ 0 h 155"/>
                  <a:gd name="T32" fmla="*/ 70 w 80"/>
                  <a:gd name="T33" fmla="*/ 5 h 155"/>
                  <a:gd name="T34" fmla="*/ 75 w 80"/>
                  <a:gd name="T35" fmla="*/ 15 h 155"/>
                  <a:gd name="T36" fmla="*/ 80 w 80"/>
                  <a:gd name="T37" fmla="*/ 40 h 155"/>
                  <a:gd name="T38" fmla="*/ 80 w 80"/>
                  <a:gd name="T39" fmla="*/ 65 h 155"/>
                  <a:gd name="T40" fmla="*/ 75 w 80"/>
                  <a:gd name="T41" fmla="*/ 90 h 155"/>
                  <a:gd name="T42" fmla="*/ 70 w 80"/>
                  <a:gd name="T43" fmla="*/ 115 h 155"/>
                  <a:gd name="T44" fmla="*/ 65 w 80"/>
                  <a:gd name="T45" fmla="*/ 135 h 155"/>
                  <a:gd name="T46" fmla="*/ 55 w 80"/>
                  <a:gd name="T47" fmla="*/ 150 h 155"/>
                  <a:gd name="T48" fmla="*/ 50 w 80"/>
                  <a:gd name="T49" fmla="*/ 155 h 155"/>
                  <a:gd name="T50" fmla="*/ 50 w 80"/>
                  <a:gd name="T51" fmla="*/ 145 h 155"/>
                  <a:gd name="T52" fmla="*/ 45 w 80"/>
                  <a:gd name="T53" fmla="*/ 130 h 155"/>
                  <a:gd name="T54" fmla="*/ 45 w 80"/>
                  <a:gd name="T55" fmla="*/ 110 h 155"/>
                  <a:gd name="T56" fmla="*/ 45 w 80"/>
                  <a:gd name="T57" fmla="*/ 85 h 155"/>
                  <a:gd name="T58" fmla="*/ 45 w 80"/>
                  <a:gd name="T59" fmla="*/ 60 h 155"/>
                  <a:gd name="T60" fmla="*/ 40 w 80"/>
                  <a:gd name="T61" fmla="*/ 40 h 155"/>
                  <a:gd name="T62" fmla="*/ 35 w 80"/>
                  <a:gd name="T63" fmla="*/ 30 h 155"/>
                  <a:gd name="T64" fmla="*/ 5 w 80"/>
                  <a:gd name="T65" fmla="*/ 0 h 155"/>
                  <a:gd name="T66" fmla="*/ 0 w 80"/>
                  <a:gd name="T67" fmla="*/ 0 h 155"/>
                  <a:gd name="T68" fmla="*/ 0 w 80"/>
                  <a:gd name="T69" fmla="*/ 5 h 155"/>
                  <a:gd name="T70" fmla="*/ 5 w 80"/>
                  <a:gd name="T71" fmla="*/ 5 h 15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0"/>
                  <a:gd name="T109" fmla="*/ 0 h 155"/>
                  <a:gd name="T110" fmla="*/ 80 w 80"/>
                  <a:gd name="T111" fmla="*/ 155 h 15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0" h="155">
                    <a:moveTo>
                      <a:pt x="30" y="30"/>
                    </a:moveTo>
                    <a:lnTo>
                      <a:pt x="30" y="35"/>
                    </a:lnTo>
                    <a:lnTo>
                      <a:pt x="35" y="40"/>
                    </a:lnTo>
                    <a:lnTo>
                      <a:pt x="40" y="50"/>
                    </a:lnTo>
                    <a:lnTo>
                      <a:pt x="40" y="60"/>
                    </a:lnTo>
                    <a:lnTo>
                      <a:pt x="40" y="75"/>
                    </a:lnTo>
                    <a:lnTo>
                      <a:pt x="40" y="85"/>
                    </a:lnTo>
                    <a:lnTo>
                      <a:pt x="45" y="95"/>
                    </a:lnTo>
                    <a:lnTo>
                      <a:pt x="45" y="110"/>
                    </a:lnTo>
                    <a:lnTo>
                      <a:pt x="45" y="120"/>
                    </a:lnTo>
                    <a:lnTo>
                      <a:pt x="45" y="130"/>
                    </a:lnTo>
                    <a:lnTo>
                      <a:pt x="45" y="140"/>
                    </a:lnTo>
                    <a:lnTo>
                      <a:pt x="45" y="150"/>
                    </a:lnTo>
                    <a:lnTo>
                      <a:pt x="50" y="155"/>
                    </a:lnTo>
                    <a:lnTo>
                      <a:pt x="55" y="150"/>
                    </a:lnTo>
                    <a:lnTo>
                      <a:pt x="55" y="145"/>
                    </a:lnTo>
                    <a:lnTo>
                      <a:pt x="60" y="135"/>
                    </a:lnTo>
                    <a:lnTo>
                      <a:pt x="65" y="130"/>
                    </a:lnTo>
                    <a:lnTo>
                      <a:pt x="65" y="115"/>
                    </a:lnTo>
                    <a:lnTo>
                      <a:pt x="70" y="105"/>
                    </a:lnTo>
                    <a:lnTo>
                      <a:pt x="70" y="90"/>
                    </a:lnTo>
                    <a:lnTo>
                      <a:pt x="75" y="80"/>
                    </a:lnTo>
                    <a:lnTo>
                      <a:pt x="75" y="65"/>
                    </a:lnTo>
                    <a:lnTo>
                      <a:pt x="75" y="55"/>
                    </a:lnTo>
                    <a:lnTo>
                      <a:pt x="75" y="40"/>
                    </a:lnTo>
                    <a:lnTo>
                      <a:pt x="75" y="30"/>
                    </a:lnTo>
                    <a:lnTo>
                      <a:pt x="75" y="20"/>
                    </a:lnTo>
                    <a:lnTo>
                      <a:pt x="70" y="10"/>
                    </a:lnTo>
                    <a:lnTo>
                      <a:pt x="70" y="5"/>
                    </a:lnTo>
                    <a:lnTo>
                      <a:pt x="65" y="0"/>
                    </a:lnTo>
                    <a:lnTo>
                      <a:pt x="70" y="5"/>
                    </a:lnTo>
                    <a:lnTo>
                      <a:pt x="75" y="10"/>
                    </a:lnTo>
                    <a:lnTo>
                      <a:pt x="75" y="15"/>
                    </a:lnTo>
                    <a:lnTo>
                      <a:pt x="80" y="30"/>
                    </a:lnTo>
                    <a:lnTo>
                      <a:pt x="80" y="40"/>
                    </a:lnTo>
                    <a:lnTo>
                      <a:pt x="80" y="50"/>
                    </a:lnTo>
                    <a:lnTo>
                      <a:pt x="80" y="65"/>
                    </a:lnTo>
                    <a:lnTo>
                      <a:pt x="75" y="80"/>
                    </a:lnTo>
                    <a:lnTo>
                      <a:pt x="75" y="90"/>
                    </a:lnTo>
                    <a:lnTo>
                      <a:pt x="75" y="105"/>
                    </a:lnTo>
                    <a:lnTo>
                      <a:pt x="70" y="115"/>
                    </a:lnTo>
                    <a:lnTo>
                      <a:pt x="70" y="125"/>
                    </a:lnTo>
                    <a:lnTo>
                      <a:pt x="65" y="135"/>
                    </a:lnTo>
                    <a:lnTo>
                      <a:pt x="60" y="145"/>
                    </a:lnTo>
                    <a:lnTo>
                      <a:pt x="55" y="150"/>
                    </a:lnTo>
                    <a:lnTo>
                      <a:pt x="55" y="155"/>
                    </a:lnTo>
                    <a:lnTo>
                      <a:pt x="50" y="155"/>
                    </a:lnTo>
                    <a:lnTo>
                      <a:pt x="50" y="150"/>
                    </a:lnTo>
                    <a:lnTo>
                      <a:pt x="50" y="145"/>
                    </a:lnTo>
                    <a:lnTo>
                      <a:pt x="45" y="140"/>
                    </a:lnTo>
                    <a:lnTo>
                      <a:pt x="45" y="130"/>
                    </a:lnTo>
                    <a:lnTo>
                      <a:pt x="45" y="120"/>
                    </a:lnTo>
                    <a:lnTo>
                      <a:pt x="45" y="110"/>
                    </a:lnTo>
                    <a:lnTo>
                      <a:pt x="45" y="95"/>
                    </a:lnTo>
                    <a:lnTo>
                      <a:pt x="45" y="85"/>
                    </a:lnTo>
                    <a:lnTo>
                      <a:pt x="45" y="70"/>
                    </a:lnTo>
                    <a:lnTo>
                      <a:pt x="45" y="60"/>
                    </a:lnTo>
                    <a:lnTo>
                      <a:pt x="40" y="50"/>
                    </a:lnTo>
                    <a:lnTo>
                      <a:pt x="40" y="40"/>
                    </a:lnTo>
                    <a:lnTo>
                      <a:pt x="35" y="30"/>
                    </a:lnTo>
                    <a:lnTo>
                      <a:pt x="5" y="5"/>
                    </a:lnTo>
                    <a:lnTo>
                      <a:pt x="5" y="0"/>
                    </a:lnTo>
                    <a:lnTo>
                      <a:pt x="0" y="0"/>
                    </a:lnTo>
                    <a:lnTo>
                      <a:pt x="0" y="5"/>
                    </a:lnTo>
                    <a:lnTo>
                      <a:pt x="5" y="5"/>
                    </a:lnTo>
                    <a:lnTo>
                      <a:pt x="30" y="30"/>
                    </a:lnTo>
                  </a:path>
                </a:pathLst>
              </a:custGeom>
              <a:noFill/>
              <a:ln w="0">
                <a:solidFill>
                  <a:srgbClr val="191D1B"/>
                </a:solidFill>
                <a:prstDash val="solid"/>
                <a:round/>
                <a:headEnd/>
                <a:tailEnd/>
              </a:ln>
            </p:spPr>
            <p:txBody>
              <a:bodyPr/>
              <a:lstStyle/>
              <a:p>
                <a:endParaRPr lang="en-US"/>
              </a:p>
            </p:txBody>
          </p:sp>
          <p:sp>
            <p:nvSpPr>
              <p:cNvPr id="101543" name="Freeform 72"/>
              <p:cNvSpPr>
                <a:spLocks/>
              </p:cNvSpPr>
              <p:nvPr/>
            </p:nvSpPr>
            <p:spPr bwMode="auto">
              <a:xfrm>
                <a:off x="3207" y="2542"/>
                <a:ext cx="190" cy="140"/>
              </a:xfrm>
              <a:custGeom>
                <a:avLst/>
                <a:gdLst>
                  <a:gd name="T0" fmla="*/ 0 w 190"/>
                  <a:gd name="T1" fmla="*/ 15 h 140"/>
                  <a:gd name="T2" fmla="*/ 140 w 190"/>
                  <a:gd name="T3" fmla="*/ 0 h 140"/>
                  <a:gd name="T4" fmla="*/ 190 w 190"/>
                  <a:gd name="T5" fmla="*/ 120 h 140"/>
                  <a:gd name="T6" fmla="*/ 50 w 190"/>
                  <a:gd name="T7" fmla="*/ 140 h 140"/>
                  <a:gd name="T8" fmla="*/ 0 w 190"/>
                  <a:gd name="T9" fmla="*/ 15 h 140"/>
                  <a:gd name="T10" fmla="*/ 0 60000 65536"/>
                  <a:gd name="T11" fmla="*/ 0 60000 65536"/>
                  <a:gd name="T12" fmla="*/ 0 60000 65536"/>
                  <a:gd name="T13" fmla="*/ 0 60000 65536"/>
                  <a:gd name="T14" fmla="*/ 0 60000 65536"/>
                  <a:gd name="T15" fmla="*/ 0 w 190"/>
                  <a:gd name="T16" fmla="*/ 0 h 140"/>
                  <a:gd name="T17" fmla="*/ 190 w 190"/>
                  <a:gd name="T18" fmla="*/ 140 h 140"/>
                </a:gdLst>
                <a:ahLst/>
                <a:cxnLst>
                  <a:cxn ang="T10">
                    <a:pos x="T0" y="T1"/>
                  </a:cxn>
                  <a:cxn ang="T11">
                    <a:pos x="T2" y="T3"/>
                  </a:cxn>
                  <a:cxn ang="T12">
                    <a:pos x="T4" y="T5"/>
                  </a:cxn>
                  <a:cxn ang="T13">
                    <a:pos x="T6" y="T7"/>
                  </a:cxn>
                  <a:cxn ang="T14">
                    <a:pos x="T8" y="T9"/>
                  </a:cxn>
                </a:cxnLst>
                <a:rect l="T15" t="T16" r="T17" b="T18"/>
                <a:pathLst>
                  <a:path w="190" h="140">
                    <a:moveTo>
                      <a:pt x="0" y="15"/>
                    </a:moveTo>
                    <a:lnTo>
                      <a:pt x="140" y="0"/>
                    </a:lnTo>
                    <a:lnTo>
                      <a:pt x="190" y="120"/>
                    </a:lnTo>
                    <a:lnTo>
                      <a:pt x="50" y="140"/>
                    </a:lnTo>
                    <a:lnTo>
                      <a:pt x="0" y="15"/>
                    </a:lnTo>
                  </a:path>
                </a:pathLst>
              </a:custGeom>
              <a:noFill/>
              <a:ln w="0">
                <a:solidFill>
                  <a:srgbClr val="191D1B"/>
                </a:solidFill>
                <a:prstDash val="solid"/>
                <a:round/>
                <a:headEnd/>
                <a:tailEnd/>
              </a:ln>
            </p:spPr>
            <p:txBody>
              <a:bodyPr/>
              <a:lstStyle/>
              <a:p>
                <a:endParaRPr lang="en-US"/>
              </a:p>
            </p:txBody>
          </p:sp>
          <p:sp>
            <p:nvSpPr>
              <p:cNvPr id="101544" name="Line 73"/>
              <p:cNvSpPr>
                <a:spLocks noChangeShapeType="1"/>
              </p:cNvSpPr>
              <p:nvPr/>
            </p:nvSpPr>
            <p:spPr bwMode="auto">
              <a:xfrm>
                <a:off x="2842" y="2507"/>
                <a:ext cx="50" cy="185"/>
              </a:xfrm>
              <a:prstGeom prst="line">
                <a:avLst/>
              </a:prstGeom>
              <a:noFill/>
              <a:ln w="0">
                <a:solidFill>
                  <a:srgbClr val="191D1B"/>
                </a:solidFill>
                <a:round/>
                <a:headEnd/>
                <a:tailEnd/>
              </a:ln>
            </p:spPr>
            <p:txBody>
              <a:bodyPr/>
              <a:lstStyle/>
              <a:p>
                <a:endParaRPr lang="en-US"/>
              </a:p>
            </p:txBody>
          </p:sp>
          <p:sp>
            <p:nvSpPr>
              <p:cNvPr id="101545" name="Freeform 74"/>
              <p:cNvSpPr>
                <a:spLocks/>
              </p:cNvSpPr>
              <p:nvPr/>
            </p:nvSpPr>
            <p:spPr bwMode="auto">
              <a:xfrm>
                <a:off x="2887" y="2497"/>
                <a:ext cx="80" cy="180"/>
              </a:xfrm>
              <a:custGeom>
                <a:avLst/>
                <a:gdLst>
                  <a:gd name="T0" fmla="*/ 80 w 80"/>
                  <a:gd name="T1" fmla="*/ 0 h 180"/>
                  <a:gd name="T2" fmla="*/ 0 w 80"/>
                  <a:gd name="T3" fmla="*/ 5 h 180"/>
                  <a:gd name="T4" fmla="*/ 55 w 80"/>
                  <a:gd name="T5" fmla="*/ 180 h 180"/>
                  <a:gd name="T6" fmla="*/ 0 60000 65536"/>
                  <a:gd name="T7" fmla="*/ 0 60000 65536"/>
                  <a:gd name="T8" fmla="*/ 0 60000 65536"/>
                  <a:gd name="T9" fmla="*/ 0 w 80"/>
                  <a:gd name="T10" fmla="*/ 0 h 180"/>
                  <a:gd name="T11" fmla="*/ 80 w 80"/>
                  <a:gd name="T12" fmla="*/ 180 h 180"/>
                </a:gdLst>
                <a:ahLst/>
                <a:cxnLst>
                  <a:cxn ang="T6">
                    <a:pos x="T0" y="T1"/>
                  </a:cxn>
                  <a:cxn ang="T7">
                    <a:pos x="T2" y="T3"/>
                  </a:cxn>
                  <a:cxn ang="T8">
                    <a:pos x="T4" y="T5"/>
                  </a:cxn>
                </a:cxnLst>
                <a:rect l="T9" t="T10" r="T11" b="T12"/>
                <a:pathLst>
                  <a:path w="80" h="180">
                    <a:moveTo>
                      <a:pt x="80" y="0"/>
                    </a:moveTo>
                    <a:lnTo>
                      <a:pt x="0" y="5"/>
                    </a:lnTo>
                    <a:lnTo>
                      <a:pt x="55" y="180"/>
                    </a:lnTo>
                  </a:path>
                </a:pathLst>
              </a:custGeom>
              <a:noFill/>
              <a:ln w="0">
                <a:solidFill>
                  <a:srgbClr val="191D1B"/>
                </a:solidFill>
                <a:prstDash val="solid"/>
                <a:round/>
                <a:headEnd/>
                <a:tailEnd/>
              </a:ln>
            </p:spPr>
            <p:txBody>
              <a:bodyPr/>
              <a:lstStyle/>
              <a:p>
                <a:endParaRPr lang="en-US"/>
              </a:p>
            </p:txBody>
          </p:sp>
          <p:sp>
            <p:nvSpPr>
              <p:cNvPr id="101546" name="Freeform 75"/>
              <p:cNvSpPr>
                <a:spLocks/>
              </p:cNvSpPr>
              <p:nvPr/>
            </p:nvSpPr>
            <p:spPr bwMode="auto">
              <a:xfrm>
                <a:off x="3277" y="2482"/>
                <a:ext cx="60" cy="55"/>
              </a:xfrm>
              <a:custGeom>
                <a:avLst/>
                <a:gdLst>
                  <a:gd name="T0" fmla="*/ 20 w 60"/>
                  <a:gd name="T1" fmla="*/ 55 h 55"/>
                  <a:gd name="T2" fmla="*/ 60 w 60"/>
                  <a:gd name="T3" fmla="*/ 50 h 55"/>
                  <a:gd name="T4" fmla="*/ 35 w 60"/>
                  <a:gd name="T5" fmla="*/ 0 h 55"/>
                  <a:gd name="T6" fmla="*/ 0 w 60"/>
                  <a:gd name="T7" fmla="*/ 0 h 55"/>
                  <a:gd name="T8" fmla="*/ 20 w 60"/>
                  <a:gd name="T9" fmla="*/ 55 h 55"/>
                  <a:gd name="T10" fmla="*/ 0 60000 65536"/>
                  <a:gd name="T11" fmla="*/ 0 60000 65536"/>
                  <a:gd name="T12" fmla="*/ 0 60000 65536"/>
                  <a:gd name="T13" fmla="*/ 0 60000 65536"/>
                  <a:gd name="T14" fmla="*/ 0 60000 65536"/>
                  <a:gd name="T15" fmla="*/ 0 w 60"/>
                  <a:gd name="T16" fmla="*/ 0 h 55"/>
                  <a:gd name="T17" fmla="*/ 60 w 60"/>
                  <a:gd name="T18" fmla="*/ 55 h 55"/>
                </a:gdLst>
                <a:ahLst/>
                <a:cxnLst>
                  <a:cxn ang="T10">
                    <a:pos x="T0" y="T1"/>
                  </a:cxn>
                  <a:cxn ang="T11">
                    <a:pos x="T2" y="T3"/>
                  </a:cxn>
                  <a:cxn ang="T12">
                    <a:pos x="T4" y="T5"/>
                  </a:cxn>
                  <a:cxn ang="T13">
                    <a:pos x="T6" y="T7"/>
                  </a:cxn>
                  <a:cxn ang="T14">
                    <a:pos x="T8" y="T9"/>
                  </a:cxn>
                </a:cxnLst>
                <a:rect l="T15" t="T16" r="T17" b="T18"/>
                <a:pathLst>
                  <a:path w="60" h="55">
                    <a:moveTo>
                      <a:pt x="20" y="55"/>
                    </a:moveTo>
                    <a:lnTo>
                      <a:pt x="60" y="50"/>
                    </a:lnTo>
                    <a:lnTo>
                      <a:pt x="35" y="0"/>
                    </a:lnTo>
                    <a:lnTo>
                      <a:pt x="0" y="0"/>
                    </a:lnTo>
                    <a:lnTo>
                      <a:pt x="20" y="55"/>
                    </a:lnTo>
                    <a:close/>
                  </a:path>
                </a:pathLst>
              </a:custGeom>
              <a:solidFill>
                <a:srgbClr val="00AC54"/>
              </a:solidFill>
              <a:ln w="9525">
                <a:noFill/>
                <a:round/>
                <a:headEnd/>
                <a:tailEnd/>
              </a:ln>
            </p:spPr>
            <p:txBody>
              <a:bodyPr/>
              <a:lstStyle/>
              <a:p>
                <a:endParaRPr lang="en-US"/>
              </a:p>
            </p:txBody>
          </p:sp>
          <p:sp>
            <p:nvSpPr>
              <p:cNvPr id="101547" name="Freeform 76"/>
              <p:cNvSpPr>
                <a:spLocks/>
              </p:cNvSpPr>
              <p:nvPr/>
            </p:nvSpPr>
            <p:spPr bwMode="auto">
              <a:xfrm>
                <a:off x="3277" y="2482"/>
                <a:ext cx="60" cy="55"/>
              </a:xfrm>
              <a:custGeom>
                <a:avLst/>
                <a:gdLst>
                  <a:gd name="T0" fmla="*/ 20 w 60"/>
                  <a:gd name="T1" fmla="*/ 55 h 55"/>
                  <a:gd name="T2" fmla="*/ 60 w 60"/>
                  <a:gd name="T3" fmla="*/ 50 h 55"/>
                  <a:gd name="T4" fmla="*/ 35 w 60"/>
                  <a:gd name="T5" fmla="*/ 0 h 55"/>
                  <a:gd name="T6" fmla="*/ 0 w 60"/>
                  <a:gd name="T7" fmla="*/ 0 h 55"/>
                  <a:gd name="T8" fmla="*/ 20 w 60"/>
                  <a:gd name="T9" fmla="*/ 55 h 55"/>
                  <a:gd name="T10" fmla="*/ 0 60000 65536"/>
                  <a:gd name="T11" fmla="*/ 0 60000 65536"/>
                  <a:gd name="T12" fmla="*/ 0 60000 65536"/>
                  <a:gd name="T13" fmla="*/ 0 60000 65536"/>
                  <a:gd name="T14" fmla="*/ 0 60000 65536"/>
                  <a:gd name="T15" fmla="*/ 0 w 60"/>
                  <a:gd name="T16" fmla="*/ 0 h 55"/>
                  <a:gd name="T17" fmla="*/ 60 w 60"/>
                  <a:gd name="T18" fmla="*/ 55 h 55"/>
                </a:gdLst>
                <a:ahLst/>
                <a:cxnLst>
                  <a:cxn ang="T10">
                    <a:pos x="T0" y="T1"/>
                  </a:cxn>
                  <a:cxn ang="T11">
                    <a:pos x="T2" y="T3"/>
                  </a:cxn>
                  <a:cxn ang="T12">
                    <a:pos x="T4" y="T5"/>
                  </a:cxn>
                  <a:cxn ang="T13">
                    <a:pos x="T6" y="T7"/>
                  </a:cxn>
                  <a:cxn ang="T14">
                    <a:pos x="T8" y="T9"/>
                  </a:cxn>
                </a:cxnLst>
                <a:rect l="T15" t="T16" r="T17" b="T18"/>
                <a:pathLst>
                  <a:path w="60" h="55">
                    <a:moveTo>
                      <a:pt x="20" y="55"/>
                    </a:moveTo>
                    <a:lnTo>
                      <a:pt x="60" y="50"/>
                    </a:lnTo>
                    <a:lnTo>
                      <a:pt x="35" y="0"/>
                    </a:lnTo>
                    <a:lnTo>
                      <a:pt x="0" y="0"/>
                    </a:lnTo>
                    <a:lnTo>
                      <a:pt x="20" y="55"/>
                    </a:lnTo>
                  </a:path>
                </a:pathLst>
              </a:custGeom>
              <a:noFill/>
              <a:ln w="0">
                <a:solidFill>
                  <a:srgbClr val="191D1B"/>
                </a:solidFill>
                <a:prstDash val="solid"/>
                <a:round/>
                <a:headEnd/>
                <a:tailEnd/>
              </a:ln>
            </p:spPr>
            <p:txBody>
              <a:bodyPr/>
              <a:lstStyle/>
              <a:p>
                <a:endParaRPr lang="en-US"/>
              </a:p>
            </p:txBody>
          </p:sp>
          <p:sp>
            <p:nvSpPr>
              <p:cNvPr id="101548" name="Freeform 77"/>
              <p:cNvSpPr>
                <a:spLocks/>
              </p:cNvSpPr>
              <p:nvPr/>
            </p:nvSpPr>
            <p:spPr bwMode="auto">
              <a:xfrm>
                <a:off x="3232" y="2482"/>
                <a:ext cx="55" cy="55"/>
              </a:xfrm>
              <a:custGeom>
                <a:avLst/>
                <a:gdLst>
                  <a:gd name="T0" fmla="*/ 55 w 55"/>
                  <a:gd name="T1" fmla="*/ 55 h 55"/>
                  <a:gd name="T2" fmla="*/ 35 w 55"/>
                  <a:gd name="T3" fmla="*/ 0 h 55"/>
                  <a:gd name="T4" fmla="*/ 0 w 55"/>
                  <a:gd name="T5" fmla="*/ 5 h 55"/>
                  <a:gd name="T6" fmla="*/ 20 w 55"/>
                  <a:gd name="T7" fmla="*/ 55 h 55"/>
                  <a:gd name="T8" fmla="*/ 55 w 55"/>
                  <a:gd name="T9" fmla="*/ 55 h 55"/>
                  <a:gd name="T10" fmla="*/ 0 60000 65536"/>
                  <a:gd name="T11" fmla="*/ 0 60000 65536"/>
                  <a:gd name="T12" fmla="*/ 0 60000 65536"/>
                  <a:gd name="T13" fmla="*/ 0 60000 65536"/>
                  <a:gd name="T14" fmla="*/ 0 60000 65536"/>
                  <a:gd name="T15" fmla="*/ 0 w 55"/>
                  <a:gd name="T16" fmla="*/ 0 h 55"/>
                  <a:gd name="T17" fmla="*/ 55 w 55"/>
                  <a:gd name="T18" fmla="*/ 55 h 55"/>
                </a:gdLst>
                <a:ahLst/>
                <a:cxnLst>
                  <a:cxn ang="T10">
                    <a:pos x="T0" y="T1"/>
                  </a:cxn>
                  <a:cxn ang="T11">
                    <a:pos x="T2" y="T3"/>
                  </a:cxn>
                  <a:cxn ang="T12">
                    <a:pos x="T4" y="T5"/>
                  </a:cxn>
                  <a:cxn ang="T13">
                    <a:pos x="T6" y="T7"/>
                  </a:cxn>
                  <a:cxn ang="T14">
                    <a:pos x="T8" y="T9"/>
                  </a:cxn>
                </a:cxnLst>
                <a:rect l="T15" t="T16" r="T17" b="T18"/>
                <a:pathLst>
                  <a:path w="55" h="55">
                    <a:moveTo>
                      <a:pt x="55" y="55"/>
                    </a:moveTo>
                    <a:lnTo>
                      <a:pt x="35" y="0"/>
                    </a:lnTo>
                    <a:lnTo>
                      <a:pt x="0" y="5"/>
                    </a:lnTo>
                    <a:lnTo>
                      <a:pt x="20" y="55"/>
                    </a:lnTo>
                    <a:lnTo>
                      <a:pt x="55" y="55"/>
                    </a:lnTo>
                    <a:close/>
                  </a:path>
                </a:pathLst>
              </a:custGeom>
              <a:solidFill>
                <a:srgbClr val="00AC54"/>
              </a:solidFill>
              <a:ln w="9525">
                <a:noFill/>
                <a:round/>
                <a:headEnd/>
                <a:tailEnd/>
              </a:ln>
            </p:spPr>
            <p:txBody>
              <a:bodyPr/>
              <a:lstStyle/>
              <a:p>
                <a:endParaRPr lang="en-US"/>
              </a:p>
            </p:txBody>
          </p:sp>
          <p:sp>
            <p:nvSpPr>
              <p:cNvPr id="101549" name="Freeform 78"/>
              <p:cNvSpPr>
                <a:spLocks/>
              </p:cNvSpPr>
              <p:nvPr/>
            </p:nvSpPr>
            <p:spPr bwMode="auto">
              <a:xfrm>
                <a:off x="3232" y="2482"/>
                <a:ext cx="55" cy="55"/>
              </a:xfrm>
              <a:custGeom>
                <a:avLst/>
                <a:gdLst>
                  <a:gd name="T0" fmla="*/ 55 w 55"/>
                  <a:gd name="T1" fmla="*/ 55 h 55"/>
                  <a:gd name="T2" fmla="*/ 35 w 55"/>
                  <a:gd name="T3" fmla="*/ 0 h 55"/>
                  <a:gd name="T4" fmla="*/ 0 w 55"/>
                  <a:gd name="T5" fmla="*/ 5 h 55"/>
                  <a:gd name="T6" fmla="*/ 20 w 55"/>
                  <a:gd name="T7" fmla="*/ 55 h 55"/>
                  <a:gd name="T8" fmla="*/ 55 w 55"/>
                  <a:gd name="T9" fmla="*/ 55 h 55"/>
                  <a:gd name="T10" fmla="*/ 0 60000 65536"/>
                  <a:gd name="T11" fmla="*/ 0 60000 65536"/>
                  <a:gd name="T12" fmla="*/ 0 60000 65536"/>
                  <a:gd name="T13" fmla="*/ 0 60000 65536"/>
                  <a:gd name="T14" fmla="*/ 0 60000 65536"/>
                  <a:gd name="T15" fmla="*/ 0 w 55"/>
                  <a:gd name="T16" fmla="*/ 0 h 55"/>
                  <a:gd name="T17" fmla="*/ 55 w 55"/>
                  <a:gd name="T18" fmla="*/ 55 h 55"/>
                </a:gdLst>
                <a:ahLst/>
                <a:cxnLst>
                  <a:cxn ang="T10">
                    <a:pos x="T0" y="T1"/>
                  </a:cxn>
                  <a:cxn ang="T11">
                    <a:pos x="T2" y="T3"/>
                  </a:cxn>
                  <a:cxn ang="T12">
                    <a:pos x="T4" y="T5"/>
                  </a:cxn>
                  <a:cxn ang="T13">
                    <a:pos x="T6" y="T7"/>
                  </a:cxn>
                  <a:cxn ang="T14">
                    <a:pos x="T8" y="T9"/>
                  </a:cxn>
                </a:cxnLst>
                <a:rect l="T15" t="T16" r="T17" b="T18"/>
                <a:pathLst>
                  <a:path w="55" h="55">
                    <a:moveTo>
                      <a:pt x="55" y="55"/>
                    </a:moveTo>
                    <a:lnTo>
                      <a:pt x="35" y="0"/>
                    </a:lnTo>
                    <a:lnTo>
                      <a:pt x="0" y="5"/>
                    </a:lnTo>
                    <a:lnTo>
                      <a:pt x="20" y="55"/>
                    </a:lnTo>
                    <a:lnTo>
                      <a:pt x="55" y="55"/>
                    </a:lnTo>
                  </a:path>
                </a:pathLst>
              </a:custGeom>
              <a:noFill/>
              <a:ln w="0">
                <a:solidFill>
                  <a:srgbClr val="191D1B"/>
                </a:solidFill>
                <a:prstDash val="solid"/>
                <a:round/>
                <a:headEnd/>
                <a:tailEnd/>
              </a:ln>
            </p:spPr>
            <p:txBody>
              <a:bodyPr/>
              <a:lstStyle/>
              <a:p>
                <a:endParaRPr lang="en-US"/>
              </a:p>
            </p:txBody>
          </p:sp>
          <p:sp>
            <p:nvSpPr>
              <p:cNvPr id="101550" name="Freeform 79"/>
              <p:cNvSpPr>
                <a:spLocks/>
              </p:cNvSpPr>
              <p:nvPr/>
            </p:nvSpPr>
            <p:spPr bwMode="auto">
              <a:xfrm>
                <a:off x="3187" y="2487"/>
                <a:ext cx="55" cy="55"/>
              </a:xfrm>
              <a:custGeom>
                <a:avLst/>
                <a:gdLst>
                  <a:gd name="T0" fmla="*/ 20 w 55"/>
                  <a:gd name="T1" fmla="*/ 55 h 55"/>
                  <a:gd name="T2" fmla="*/ 55 w 55"/>
                  <a:gd name="T3" fmla="*/ 50 h 55"/>
                  <a:gd name="T4" fmla="*/ 35 w 55"/>
                  <a:gd name="T5" fmla="*/ 0 h 55"/>
                  <a:gd name="T6" fmla="*/ 0 w 55"/>
                  <a:gd name="T7" fmla="*/ 0 h 55"/>
                  <a:gd name="T8" fmla="*/ 20 w 55"/>
                  <a:gd name="T9" fmla="*/ 55 h 55"/>
                  <a:gd name="T10" fmla="*/ 0 60000 65536"/>
                  <a:gd name="T11" fmla="*/ 0 60000 65536"/>
                  <a:gd name="T12" fmla="*/ 0 60000 65536"/>
                  <a:gd name="T13" fmla="*/ 0 60000 65536"/>
                  <a:gd name="T14" fmla="*/ 0 60000 65536"/>
                  <a:gd name="T15" fmla="*/ 0 w 55"/>
                  <a:gd name="T16" fmla="*/ 0 h 55"/>
                  <a:gd name="T17" fmla="*/ 55 w 55"/>
                  <a:gd name="T18" fmla="*/ 55 h 55"/>
                </a:gdLst>
                <a:ahLst/>
                <a:cxnLst>
                  <a:cxn ang="T10">
                    <a:pos x="T0" y="T1"/>
                  </a:cxn>
                  <a:cxn ang="T11">
                    <a:pos x="T2" y="T3"/>
                  </a:cxn>
                  <a:cxn ang="T12">
                    <a:pos x="T4" y="T5"/>
                  </a:cxn>
                  <a:cxn ang="T13">
                    <a:pos x="T6" y="T7"/>
                  </a:cxn>
                  <a:cxn ang="T14">
                    <a:pos x="T8" y="T9"/>
                  </a:cxn>
                </a:cxnLst>
                <a:rect l="T15" t="T16" r="T17" b="T18"/>
                <a:pathLst>
                  <a:path w="55" h="55">
                    <a:moveTo>
                      <a:pt x="20" y="55"/>
                    </a:moveTo>
                    <a:lnTo>
                      <a:pt x="55" y="50"/>
                    </a:lnTo>
                    <a:lnTo>
                      <a:pt x="35" y="0"/>
                    </a:lnTo>
                    <a:lnTo>
                      <a:pt x="0" y="0"/>
                    </a:lnTo>
                    <a:lnTo>
                      <a:pt x="20" y="55"/>
                    </a:lnTo>
                    <a:close/>
                  </a:path>
                </a:pathLst>
              </a:custGeom>
              <a:solidFill>
                <a:srgbClr val="00AC54"/>
              </a:solidFill>
              <a:ln w="9525">
                <a:noFill/>
                <a:round/>
                <a:headEnd/>
                <a:tailEnd/>
              </a:ln>
            </p:spPr>
            <p:txBody>
              <a:bodyPr/>
              <a:lstStyle/>
              <a:p>
                <a:endParaRPr lang="en-US"/>
              </a:p>
            </p:txBody>
          </p:sp>
          <p:sp>
            <p:nvSpPr>
              <p:cNvPr id="101551" name="Freeform 80"/>
              <p:cNvSpPr>
                <a:spLocks/>
              </p:cNvSpPr>
              <p:nvPr/>
            </p:nvSpPr>
            <p:spPr bwMode="auto">
              <a:xfrm>
                <a:off x="3187" y="2487"/>
                <a:ext cx="55" cy="55"/>
              </a:xfrm>
              <a:custGeom>
                <a:avLst/>
                <a:gdLst>
                  <a:gd name="T0" fmla="*/ 20 w 55"/>
                  <a:gd name="T1" fmla="*/ 55 h 55"/>
                  <a:gd name="T2" fmla="*/ 55 w 55"/>
                  <a:gd name="T3" fmla="*/ 50 h 55"/>
                  <a:gd name="T4" fmla="*/ 35 w 55"/>
                  <a:gd name="T5" fmla="*/ 0 h 55"/>
                  <a:gd name="T6" fmla="*/ 0 w 55"/>
                  <a:gd name="T7" fmla="*/ 0 h 55"/>
                  <a:gd name="T8" fmla="*/ 20 w 55"/>
                  <a:gd name="T9" fmla="*/ 55 h 55"/>
                  <a:gd name="T10" fmla="*/ 0 60000 65536"/>
                  <a:gd name="T11" fmla="*/ 0 60000 65536"/>
                  <a:gd name="T12" fmla="*/ 0 60000 65536"/>
                  <a:gd name="T13" fmla="*/ 0 60000 65536"/>
                  <a:gd name="T14" fmla="*/ 0 60000 65536"/>
                  <a:gd name="T15" fmla="*/ 0 w 55"/>
                  <a:gd name="T16" fmla="*/ 0 h 55"/>
                  <a:gd name="T17" fmla="*/ 55 w 55"/>
                  <a:gd name="T18" fmla="*/ 55 h 55"/>
                </a:gdLst>
                <a:ahLst/>
                <a:cxnLst>
                  <a:cxn ang="T10">
                    <a:pos x="T0" y="T1"/>
                  </a:cxn>
                  <a:cxn ang="T11">
                    <a:pos x="T2" y="T3"/>
                  </a:cxn>
                  <a:cxn ang="T12">
                    <a:pos x="T4" y="T5"/>
                  </a:cxn>
                  <a:cxn ang="T13">
                    <a:pos x="T6" y="T7"/>
                  </a:cxn>
                  <a:cxn ang="T14">
                    <a:pos x="T8" y="T9"/>
                  </a:cxn>
                </a:cxnLst>
                <a:rect l="T15" t="T16" r="T17" b="T18"/>
                <a:pathLst>
                  <a:path w="55" h="55">
                    <a:moveTo>
                      <a:pt x="20" y="55"/>
                    </a:moveTo>
                    <a:lnTo>
                      <a:pt x="55" y="50"/>
                    </a:lnTo>
                    <a:lnTo>
                      <a:pt x="35" y="0"/>
                    </a:lnTo>
                    <a:lnTo>
                      <a:pt x="0" y="0"/>
                    </a:lnTo>
                    <a:lnTo>
                      <a:pt x="20" y="55"/>
                    </a:lnTo>
                  </a:path>
                </a:pathLst>
              </a:custGeom>
              <a:noFill/>
              <a:ln w="0">
                <a:solidFill>
                  <a:srgbClr val="191D1B"/>
                </a:solidFill>
                <a:prstDash val="solid"/>
                <a:round/>
                <a:headEnd/>
                <a:tailEnd/>
              </a:ln>
            </p:spPr>
            <p:txBody>
              <a:bodyPr/>
              <a:lstStyle/>
              <a:p>
                <a:endParaRPr lang="en-US"/>
              </a:p>
            </p:txBody>
          </p:sp>
          <p:sp>
            <p:nvSpPr>
              <p:cNvPr id="101552" name="Line 81"/>
              <p:cNvSpPr>
                <a:spLocks noChangeShapeType="1"/>
              </p:cNvSpPr>
              <p:nvPr/>
            </p:nvSpPr>
            <p:spPr bwMode="auto">
              <a:xfrm>
                <a:off x="2372" y="2532"/>
                <a:ext cx="70" cy="270"/>
              </a:xfrm>
              <a:prstGeom prst="line">
                <a:avLst/>
              </a:prstGeom>
              <a:noFill/>
              <a:ln w="0">
                <a:solidFill>
                  <a:srgbClr val="191D1B"/>
                </a:solidFill>
                <a:round/>
                <a:headEnd/>
                <a:tailEnd/>
              </a:ln>
            </p:spPr>
            <p:txBody>
              <a:bodyPr/>
              <a:lstStyle/>
              <a:p>
                <a:endParaRPr lang="en-US"/>
              </a:p>
            </p:txBody>
          </p:sp>
          <p:sp>
            <p:nvSpPr>
              <p:cNvPr id="101553" name="Line 82"/>
              <p:cNvSpPr>
                <a:spLocks noChangeShapeType="1"/>
              </p:cNvSpPr>
              <p:nvPr/>
            </p:nvSpPr>
            <p:spPr bwMode="auto">
              <a:xfrm>
                <a:off x="2537" y="2527"/>
                <a:ext cx="70" cy="250"/>
              </a:xfrm>
              <a:prstGeom prst="line">
                <a:avLst/>
              </a:prstGeom>
              <a:noFill/>
              <a:ln w="0">
                <a:solidFill>
                  <a:srgbClr val="191D1B"/>
                </a:solidFill>
                <a:round/>
                <a:headEnd/>
                <a:tailEnd/>
              </a:ln>
            </p:spPr>
            <p:txBody>
              <a:bodyPr/>
              <a:lstStyle/>
              <a:p>
                <a:endParaRPr lang="en-US"/>
              </a:p>
            </p:txBody>
          </p:sp>
          <p:sp>
            <p:nvSpPr>
              <p:cNvPr id="101554" name="Freeform 83"/>
              <p:cNvSpPr>
                <a:spLocks/>
              </p:cNvSpPr>
              <p:nvPr/>
            </p:nvSpPr>
            <p:spPr bwMode="auto">
              <a:xfrm>
                <a:off x="2442" y="2702"/>
                <a:ext cx="150" cy="85"/>
              </a:xfrm>
              <a:custGeom>
                <a:avLst/>
                <a:gdLst>
                  <a:gd name="T0" fmla="*/ 150 w 150"/>
                  <a:gd name="T1" fmla="*/ 65 h 85"/>
                  <a:gd name="T2" fmla="*/ 20 w 150"/>
                  <a:gd name="T3" fmla="*/ 85 h 85"/>
                  <a:gd name="T4" fmla="*/ 0 w 150"/>
                  <a:gd name="T5" fmla="*/ 20 h 85"/>
                  <a:gd name="T6" fmla="*/ 130 w 150"/>
                  <a:gd name="T7" fmla="*/ 0 h 85"/>
                  <a:gd name="T8" fmla="*/ 150 w 150"/>
                  <a:gd name="T9" fmla="*/ 65 h 85"/>
                  <a:gd name="T10" fmla="*/ 0 60000 65536"/>
                  <a:gd name="T11" fmla="*/ 0 60000 65536"/>
                  <a:gd name="T12" fmla="*/ 0 60000 65536"/>
                  <a:gd name="T13" fmla="*/ 0 60000 65536"/>
                  <a:gd name="T14" fmla="*/ 0 60000 65536"/>
                  <a:gd name="T15" fmla="*/ 0 w 150"/>
                  <a:gd name="T16" fmla="*/ 0 h 85"/>
                  <a:gd name="T17" fmla="*/ 150 w 150"/>
                  <a:gd name="T18" fmla="*/ 85 h 85"/>
                </a:gdLst>
                <a:ahLst/>
                <a:cxnLst>
                  <a:cxn ang="T10">
                    <a:pos x="T0" y="T1"/>
                  </a:cxn>
                  <a:cxn ang="T11">
                    <a:pos x="T2" y="T3"/>
                  </a:cxn>
                  <a:cxn ang="T12">
                    <a:pos x="T4" y="T5"/>
                  </a:cxn>
                  <a:cxn ang="T13">
                    <a:pos x="T6" y="T7"/>
                  </a:cxn>
                  <a:cxn ang="T14">
                    <a:pos x="T8" y="T9"/>
                  </a:cxn>
                </a:cxnLst>
                <a:rect l="T15" t="T16" r="T17" b="T18"/>
                <a:pathLst>
                  <a:path w="150" h="85">
                    <a:moveTo>
                      <a:pt x="150" y="65"/>
                    </a:moveTo>
                    <a:lnTo>
                      <a:pt x="20" y="85"/>
                    </a:lnTo>
                    <a:lnTo>
                      <a:pt x="0" y="20"/>
                    </a:lnTo>
                    <a:lnTo>
                      <a:pt x="130" y="0"/>
                    </a:lnTo>
                    <a:lnTo>
                      <a:pt x="150" y="65"/>
                    </a:lnTo>
                    <a:close/>
                  </a:path>
                </a:pathLst>
              </a:custGeom>
              <a:solidFill>
                <a:srgbClr val="008CD6"/>
              </a:solidFill>
              <a:ln w="9525">
                <a:noFill/>
                <a:round/>
                <a:headEnd/>
                <a:tailEnd/>
              </a:ln>
            </p:spPr>
            <p:txBody>
              <a:bodyPr/>
              <a:lstStyle/>
              <a:p>
                <a:endParaRPr lang="en-US"/>
              </a:p>
            </p:txBody>
          </p:sp>
          <p:sp>
            <p:nvSpPr>
              <p:cNvPr id="101555" name="Freeform 84"/>
              <p:cNvSpPr>
                <a:spLocks/>
              </p:cNvSpPr>
              <p:nvPr/>
            </p:nvSpPr>
            <p:spPr bwMode="auto">
              <a:xfrm>
                <a:off x="2442" y="2702"/>
                <a:ext cx="150" cy="85"/>
              </a:xfrm>
              <a:custGeom>
                <a:avLst/>
                <a:gdLst>
                  <a:gd name="T0" fmla="*/ 150 w 150"/>
                  <a:gd name="T1" fmla="*/ 65 h 85"/>
                  <a:gd name="T2" fmla="*/ 20 w 150"/>
                  <a:gd name="T3" fmla="*/ 85 h 85"/>
                  <a:gd name="T4" fmla="*/ 0 w 150"/>
                  <a:gd name="T5" fmla="*/ 20 h 85"/>
                  <a:gd name="T6" fmla="*/ 130 w 150"/>
                  <a:gd name="T7" fmla="*/ 0 h 85"/>
                  <a:gd name="T8" fmla="*/ 150 w 150"/>
                  <a:gd name="T9" fmla="*/ 65 h 85"/>
                  <a:gd name="T10" fmla="*/ 0 60000 65536"/>
                  <a:gd name="T11" fmla="*/ 0 60000 65536"/>
                  <a:gd name="T12" fmla="*/ 0 60000 65536"/>
                  <a:gd name="T13" fmla="*/ 0 60000 65536"/>
                  <a:gd name="T14" fmla="*/ 0 60000 65536"/>
                  <a:gd name="T15" fmla="*/ 0 w 150"/>
                  <a:gd name="T16" fmla="*/ 0 h 85"/>
                  <a:gd name="T17" fmla="*/ 150 w 150"/>
                  <a:gd name="T18" fmla="*/ 85 h 85"/>
                </a:gdLst>
                <a:ahLst/>
                <a:cxnLst>
                  <a:cxn ang="T10">
                    <a:pos x="T0" y="T1"/>
                  </a:cxn>
                  <a:cxn ang="T11">
                    <a:pos x="T2" y="T3"/>
                  </a:cxn>
                  <a:cxn ang="T12">
                    <a:pos x="T4" y="T5"/>
                  </a:cxn>
                  <a:cxn ang="T13">
                    <a:pos x="T6" y="T7"/>
                  </a:cxn>
                  <a:cxn ang="T14">
                    <a:pos x="T8" y="T9"/>
                  </a:cxn>
                </a:cxnLst>
                <a:rect l="T15" t="T16" r="T17" b="T18"/>
                <a:pathLst>
                  <a:path w="150" h="85">
                    <a:moveTo>
                      <a:pt x="150" y="65"/>
                    </a:moveTo>
                    <a:lnTo>
                      <a:pt x="20" y="85"/>
                    </a:lnTo>
                    <a:lnTo>
                      <a:pt x="0" y="20"/>
                    </a:lnTo>
                    <a:lnTo>
                      <a:pt x="130" y="0"/>
                    </a:lnTo>
                    <a:lnTo>
                      <a:pt x="150" y="65"/>
                    </a:lnTo>
                  </a:path>
                </a:pathLst>
              </a:custGeom>
              <a:noFill/>
              <a:ln w="0">
                <a:solidFill>
                  <a:srgbClr val="191D1B"/>
                </a:solidFill>
                <a:prstDash val="solid"/>
                <a:round/>
                <a:headEnd/>
                <a:tailEnd/>
              </a:ln>
            </p:spPr>
            <p:txBody>
              <a:bodyPr/>
              <a:lstStyle/>
              <a:p>
                <a:endParaRPr lang="en-US"/>
              </a:p>
            </p:txBody>
          </p:sp>
          <p:sp>
            <p:nvSpPr>
              <p:cNvPr id="101556" name="Line 85"/>
              <p:cNvSpPr>
                <a:spLocks noChangeShapeType="1"/>
              </p:cNvSpPr>
              <p:nvPr/>
            </p:nvSpPr>
            <p:spPr bwMode="auto">
              <a:xfrm>
                <a:off x="2552" y="2712"/>
                <a:ext cx="20" cy="5"/>
              </a:xfrm>
              <a:prstGeom prst="line">
                <a:avLst/>
              </a:prstGeom>
              <a:noFill/>
              <a:ln w="0">
                <a:solidFill>
                  <a:srgbClr val="191D1B"/>
                </a:solidFill>
                <a:round/>
                <a:headEnd/>
                <a:tailEnd/>
              </a:ln>
            </p:spPr>
            <p:txBody>
              <a:bodyPr/>
              <a:lstStyle/>
              <a:p>
                <a:endParaRPr lang="en-US"/>
              </a:p>
            </p:txBody>
          </p:sp>
          <p:sp>
            <p:nvSpPr>
              <p:cNvPr id="101557" name="Line 86"/>
              <p:cNvSpPr>
                <a:spLocks noChangeShapeType="1"/>
              </p:cNvSpPr>
              <p:nvPr/>
            </p:nvSpPr>
            <p:spPr bwMode="auto">
              <a:xfrm>
                <a:off x="2537" y="2717"/>
                <a:ext cx="40" cy="10"/>
              </a:xfrm>
              <a:prstGeom prst="line">
                <a:avLst/>
              </a:prstGeom>
              <a:noFill/>
              <a:ln w="0">
                <a:solidFill>
                  <a:srgbClr val="191D1B"/>
                </a:solidFill>
                <a:round/>
                <a:headEnd/>
                <a:tailEnd/>
              </a:ln>
            </p:spPr>
            <p:txBody>
              <a:bodyPr/>
              <a:lstStyle/>
              <a:p>
                <a:endParaRPr lang="en-US"/>
              </a:p>
            </p:txBody>
          </p:sp>
          <p:sp>
            <p:nvSpPr>
              <p:cNvPr id="101558" name="Line 87"/>
              <p:cNvSpPr>
                <a:spLocks noChangeShapeType="1"/>
              </p:cNvSpPr>
              <p:nvPr/>
            </p:nvSpPr>
            <p:spPr bwMode="auto">
              <a:xfrm>
                <a:off x="2512" y="2717"/>
                <a:ext cx="65" cy="25"/>
              </a:xfrm>
              <a:prstGeom prst="line">
                <a:avLst/>
              </a:prstGeom>
              <a:noFill/>
              <a:ln w="0">
                <a:solidFill>
                  <a:srgbClr val="191D1B"/>
                </a:solidFill>
                <a:round/>
                <a:headEnd/>
                <a:tailEnd/>
              </a:ln>
            </p:spPr>
            <p:txBody>
              <a:bodyPr/>
              <a:lstStyle/>
              <a:p>
                <a:endParaRPr lang="en-US"/>
              </a:p>
            </p:txBody>
          </p:sp>
          <p:sp>
            <p:nvSpPr>
              <p:cNvPr id="101559" name="Line 88"/>
              <p:cNvSpPr>
                <a:spLocks noChangeShapeType="1"/>
              </p:cNvSpPr>
              <p:nvPr/>
            </p:nvSpPr>
            <p:spPr bwMode="auto">
              <a:xfrm>
                <a:off x="2487" y="2722"/>
                <a:ext cx="95" cy="30"/>
              </a:xfrm>
              <a:prstGeom prst="line">
                <a:avLst/>
              </a:prstGeom>
              <a:noFill/>
              <a:ln w="0">
                <a:solidFill>
                  <a:srgbClr val="191D1B"/>
                </a:solidFill>
                <a:round/>
                <a:headEnd/>
                <a:tailEnd/>
              </a:ln>
            </p:spPr>
            <p:txBody>
              <a:bodyPr/>
              <a:lstStyle/>
              <a:p>
                <a:endParaRPr lang="en-US"/>
              </a:p>
            </p:txBody>
          </p:sp>
          <p:sp>
            <p:nvSpPr>
              <p:cNvPr id="101560" name="Line 89"/>
              <p:cNvSpPr>
                <a:spLocks noChangeShapeType="1"/>
              </p:cNvSpPr>
              <p:nvPr/>
            </p:nvSpPr>
            <p:spPr bwMode="auto">
              <a:xfrm>
                <a:off x="2457" y="2722"/>
                <a:ext cx="130" cy="45"/>
              </a:xfrm>
              <a:prstGeom prst="line">
                <a:avLst/>
              </a:prstGeom>
              <a:noFill/>
              <a:ln w="0">
                <a:solidFill>
                  <a:srgbClr val="191D1B"/>
                </a:solidFill>
                <a:round/>
                <a:headEnd/>
                <a:tailEnd/>
              </a:ln>
            </p:spPr>
            <p:txBody>
              <a:bodyPr/>
              <a:lstStyle/>
              <a:p>
                <a:endParaRPr lang="en-US"/>
              </a:p>
            </p:txBody>
          </p:sp>
          <p:sp>
            <p:nvSpPr>
              <p:cNvPr id="101561" name="Line 90"/>
              <p:cNvSpPr>
                <a:spLocks noChangeShapeType="1"/>
              </p:cNvSpPr>
              <p:nvPr/>
            </p:nvSpPr>
            <p:spPr bwMode="auto">
              <a:xfrm>
                <a:off x="2447" y="2732"/>
                <a:ext cx="110" cy="40"/>
              </a:xfrm>
              <a:prstGeom prst="line">
                <a:avLst/>
              </a:prstGeom>
              <a:noFill/>
              <a:ln w="0">
                <a:solidFill>
                  <a:srgbClr val="191D1B"/>
                </a:solidFill>
                <a:round/>
                <a:headEnd/>
                <a:tailEnd/>
              </a:ln>
            </p:spPr>
            <p:txBody>
              <a:bodyPr/>
              <a:lstStyle/>
              <a:p>
                <a:endParaRPr lang="en-US"/>
              </a:p>
            </p:txBody>
          </p:sp>
          <p:sp>
            <p:nvSpPr>
              <p:cNvPr id="101562" name="Line 91"/>
              <p:cNvSpPr>
                <a:spLocks noChangeShapeType="1"/>
              </p:cNvSpPr>
              <p:nvPr/>
            </p:nvSpPr>
            <p:spPr bwMode="auto">
              <a:xfrm>
                <a:off x="2452" y="2752"/>
                <a:ext cx="70" cy="25"/>
              </a:xfrm>
              <a:prstGeom prst="line">
                <a:avLst/>
              </a:prstGeom>
              <a:noFill/>
              <a:ln w="0">
                <a:solidFill>
                  <a:srgbClr val="191D1B"/>
                </a:solidFill>
                <a:round/>
                <a:headEnd/>
                <a:tailEnd/>
              </a:ln>
            </p:spPr>
            <p:txBody>
              <a:bodyPr/>
              <a:lstStyle/>
              <a:p>
                <a:endParaRPr lang="en-US"/>
              </a:p>
            </p:txBody>
          </p:sp>
          <p:sp>
            <p:nvSpPr>
              <p:cNvPr id="101563" name="Line 92"/>
              <p:cNvSpPr>
                <a:spLocks noChangeShapeType="1"/>
              </p:cNvSpPr>
              <p:nvPr/>
            </p:nvSpPr>
            <p:spPr bwMode="auto">
              <a:xfrm>
                <a:off x="2457" y="2767"/>
                <a:ext cx="30" cy="15"/>
              </a:xfrm>
              <a:prstGeom prst="line">
                <a:avLst/>
              </a:prstGeom>
              <a:noFill/>
              <a:ln w="0">
                <a:solidFill>
                  <a:srgbClr val="191D1B"/>
                </a:solidFill>
                <a:round/>
                <a:headEnd/>
                <a:tailEnd/>
              </a:ln>
            </p:spPr>
            <p:txBody>
              <a:bodyPr/>
              <a:lstStyle/>
              <a:p>
                <a:endParaRPr lang="en-US"/>
              </a:p>
            </p:txBody>
          </p:sp>
          <p:sp>
            <p:nvSpPr>
              <p:cNvPr id="101564" name="Freeform 93"/>
              <p:cNvSpPr>
                <a:spLocks/>
              </p:cNvSpPr>
              <p:nvPr/>
            </p:nvSpPr>
            <p:spPr bwMode="auto">
              <a:xfrm>
                <a:off x="2412" y="2617"/>
                <a:ext cx="155" cy="80"/>
              </a:xfrm>
              <a:custGeom>
                <a:avLst/>
                <a:gdLst>
                  <a:gd name="T0" fmla="*/ 155 w 155"/>
                  <a:gd name="T1" fmla="*/ 60 h 80"/>
                  <a:gd name="T2" fmla="*/ 25 w 155"/>
                  <a:gd name="T3" fmla="*/ 80 h 80"/>
                  <a:gd name="T4" fmla="*/ 0 w 155"/>
                  <a:gd name="T5" fmla="*/ 10 h 80"/>
                  <a:gd name="T6" fmla="*/ 135 w 155"/>
                  <a:gd name="T7" fmla="*/ 0 h 80"/>
                  <a:gd name="T8" fmla="*/ 155 w 155"/>
                  <a:gd name="T9" fmla="*/ 60 h 80"/>
                  <a:gd name="T10" fmla="*/ 0 60000 65536"/>
                  <a:gd name="T11" fmla="*/ 0 60000 65536"/>
                  <a:gd name="T12" fmla="*/ 0 60000 65536"/>
                  <a:gd name="T13" fmla="*/ 0 60000 65536"/>
                  <a:gd name="T14" fmla="*/ 0 60000 65536"/>
                  <a:gd name="T15" fmla="*/ 0 w 155"/>
                  <a:gd name="T16" fmla="*/ 0 h 80"/>
                  <a:gd name="T17" fmla="*/ 155 w 155"/>
                  <a:gd name="T18" fmla="*/ 80 h 80"/>
                </a:gdLst>
                <a:ahLst/>
                <a:cxnLst>
                  <a:cxn ang="T10">
                    <a:pos x="T0" y="T1"/>
                  </a:cxn>
                  <a:cxn ang="T11">
                    <a:pos x="T2" y="T3"/>
                  </a:cxn>
                  <a:cxn ang="T12">
                    <a:pos x="T4" y="T5"/>
                  </a:cxn>
                  <a:cxn ang="T13">
                    <a:pos x="T6" y="T7"/>
                  </a:cxn>
                  <a:cxn ang="T14">
                    <a:pos x="T8" y="T9"/>
                  </a:cxn>
                </a:cxnLst>
                <a:rect l="T15" t="T16" r="T17" b="T18"/>
                <a:pathLst>
                  <a:path w="155" h="80">
                    <a:moveTo>
                      <a:pt x="155" y="60"/>
                    </a:moveTo>
                    <a:lnTo>
                      <a:pt x="25" y="80"/>
                    </a:lnTo>
                    <a:lnTo>
                      <a:pt x="0" y="10"/>
                    </a:lnTo>
                    <a:lnTo>
                      <a:pt x="135" y="0"/>
                    </a:lnTo>
                    <a:lnTo>
                      <a:pt x="155" y="60"/>
                    </a:lnTo>
                    <a:close/>
                  </a:path>
                </a:pathLst>
              </a:custGeom>
              <a:solidFill>
                <a:srgbClr val="008CD6"/>
              </a:solidFill>
              <a:ln w="9525">
                <a:noFill/>
                <a:round/>
                <a:headEnd/>
                <a:tailEnd/>
              </a:ln>
            </p:spPr>
            <p:txBody>
              <a:bodyPr/>
              <a:lstStyle/>
              <a:p>
                <a:endParaRPr lang="en-US"/>
              </a:p>
            </p:txBody>
          </p:sp>
          <p:sp>
            <p:nvSpPr>
              <p:cNvPr id="101565" name="Freeform 94"/>
              <p:cNvSpPr>
                <a:spLocks/>
              </p:cNvSpPr>
              <p:nvPr/>
            </p:nvSpPr>
            <p:spPr bwMode="auto">
              <a:xfrm>
                <a:off x="2412" y="2617"/>
                <a:ext cx="155" cy="80"/>
              </a:xfrm>
              <a:custGeom>
                <a:avLst/>
                <a:gdLst>
                  <a:gd name="T0" fmla="*/ 155 w 155"/>
                  <a:gd name="T1" fmla="*/ 60 h 80"/>
                  <a:gd name="T2" fmla="*/ 25 w 155"/>
                  <a:gd name="T3" fmla="*/ 80 h 80"/>
                  <a:gd name="T4" fmla="*/ 0 w 155"/>
                  <a:gd name="T5" fmla="*/ 10 h 80"/>
                  <a:gd name="T6" fmla="*/ 135 w 155"/>
                  <a:gd name="T7" fmla="*/ 0 h 80"/>
                  <a:gd name="T8" fmla="*/ 155 w 155"/>
                  <a:gd name="T9" fmla="*/ 60 h 80"/>
                  <a:gd name="T10" fmla="*/ 0 60000 65536"/>
                  <a:gd name="T11" fmla="*/ 0 60000 65536"/>
                  <a:gd name="T12" fmla="*/ 0 60000 65536"/>
                  <a:gd name="T13" fmla="*/ 0 60000 65536"/>
                  <a:gd name="T14" fmla="*/ 0 60000 65536"/>
                  <a:gd name="T15" fmla="*/ 0 w 155"/>
                  <a:gd name="T16" fmla="*/ 0 h 80"/>
                  <a:gd name="T17" fmla="*/ 155 w 155"/>
                  <a:gd name="T18" fmla="*/ 80 h 80"/>
                </a:gdLst>
                <a:ahLst/>
                <a:cxnLst>
                  <a:cxn ang="T10">
                    <a:pos x="T0" y="T1"/>
                  </a:cxn>
                  <a:cxn ang="T11">
                    <a:pos x="T2" y="T3"/>
                  </a:cxn>
                  <a:cxn ang="T12">
                    <a:pos x="T4" y="T5"/>
                  </a:cxn>
                  <a:cxn ang="T13">
                    <a:pos x="T6" y="T7"/>
                  </a:cxn>
                  <a:cxn ang="T14">
                    <a:pos x="T8" y="T9"/>
                  </a:cxn>
                </a:cxnLst>
                <a:rect l="T15" t="T16" r="T17" b="T18"/>
                <a:pathLst>
                  <a:path w="155" h="80">
                    <a:moveTo>
                      <a:pt x="155" y="60"/>
                    </a:moveTo>
                    <a:lnTo>
                      <a:pt x="25" y="80"/>
                    </a:lnTo>
                    <a:lnTo>
                      <a:pt x="0" y="10"/>
                    </a:lnTo>
                    <a:lnTo>
                      <a:pt x="135" y="0"/>
                    </a:lnTo>
                    <a:lnTo>
                      <a:pt x="155" y="60"/>
                    </a:lnTo>
                  </a:path>
                </a:pathLst>
              </a:custGeom>
              <a:noFill/>
              <a:ln w="0">
                <a:solidFill>
                  <a:srgbClr val="191D1B"/>
                </a:solidFill>
                <a:prstDash val="solid"/>
                <a:round/>
                <a:headEnd/>
                <a:tailEnd/>
              </a:ln>
            </p:spPr>
            <p:txBody>
              <a:bodyPr/>
              <a:lstStyle/>
              <a:p>
                <a:endParaRPr lang="en-US"/>
              </a:p>
            </p:txBody>
          </p:sp>
          <p:sp>
            <p:nvSpPr>
              <p:cNvPr id="101566" name="Line 95"/>
              <p:cNvSpPr>
                <a:spLocks noChangeShapeType="1"/>
              </p:cNvSpPr>
              <p:nvPr/>
            </p:nvSpPr>
            <p:spPr bwMode="auto">
              <a:xfrm>
                <a:off x="2527" y="2622"/>
                <a:ext cx="20" cy="5"/>
              </a:xfrm>
              <a:prstGeom prst="line">
                <a:avLst/>
              </a:prstGeom>
              <a:noFill/>
              <a:ln w="0">
                <a:solidFill>
                  <a:srgbClr val="191D1B"/>
                </a:solidFill>
                <a:round/>
                <a:headEnd/>
                <a:tailEnd/>
              </a:ln>
            </p:spPr>
            <p:txBody>
              <a:bodyPr/>
              <a:lstStyle/>
              <a:p>
                <a:endParaRPr lang="en-US"/>
              </a:p>
            </p:txBody>
          </p:sp>
          <p:sp>
            <p:nvSpPr>
              <p:cNvPr id="101567" name="Line 96"/>
              <p:cNvSpPr>
                <a:spLocks noChangeShapeType="1"/>
              </p:cNvSpPr>
              <p:nvPr/>
            </p:nvSpPr>
            <p:spPr bwMode="auto">
              <a:xfrm>
                <a:off x="2512" y="2622"/>
                <a:ext cx="40" cy="15"/>
              </a:xfrm>
              <a:prstGeom prst="line">
                <a:avLst/>
              </a:prstGeom>
              <a:noFill/>
              <a:ln w="0">
                <a:solidFill>
                  <a:srgbClr val="191D1B"/>
                </a:solidFill>
                <a:round/>
                <a:headEnd/>
                <a:tailEnd/>
              </a:ln>
            </p:spPr>
            <p:txBody>
              <a:bodyPr/>
              <a:lstStyle/>
              <a:p>
                <a:endParaRPr lang="en-US"/>
              </a:p>
            </p:txBody>
          </p:sp>
          <p:sp>
            <p:nvSpPr>
              <p:cNvPr id="101568" name="Line 97"/>
              <p:cNvSpPr>
                <a:spLocks noChangeShapeType="1"/>
              </p:cNvSpPr>
              <p:nvPr/>
            </p:nvSpPr>
            <p:spPr bwMode="auto">
              <a:xfrm>
                <a:off x="2487" y="2627"/>
                <a:ext cx="65" cy="20"/>
              </a:xfrm>
              <a:prstGeom prst="line">
                <a:avLst/>
              </a:prstGeom>
              <a:noFill/>
              <a:ln w="0">
                <a:solidFill>
                  <a:srgbClr val="191D1B"/>
                </a:solidFill>
                <a:round/>
                <a:headEnd/>
                <a:tailEnd/>
              </a:ln>
            </p:spPr>
            <p:txBody>
              <a:bodyPr/>
              <a:lstStyle/>
              <a:p>
                <a:endParaRPr lang="en-US"/>
              </a:p>
            </p:txBody>
          </p:sp>
          <p:sp>
            <p:nvSpPr>
              <p:cNvPr id="101569" name="Line 98"/>
              <p:cNvSpPr>
                <a:spLocks noChangeShapeType="1"/>
              </p:cNvSpPr>
              <p:nvPr/>
            </p:nvSpPr>
            <p:spPr bwMode="auto">
              <a:xfrm>
                <a:off x="2462" y="2627"/>
                <a:ext cx="95" cy="30"/>
              </a:xfrm>
              <a:prstGeom prst="line">
                <a:avLst/>
              </a:prstGeom>
              <a:noFill/>
              <a:ln w="0">
                <a:solidFill>
                  <a:srgbClr val="191D1B"/>
                </a:solidFill>
                <a:round/>
                <a:headEnd/>
                <a:tailEnd/>
              </a:ln>
            </p:spPr>
            <p:txBody>
              <a:bodyPr/>
              <a:lstStyle/>
              <a:p>
                <a:endParaRPr lang="en-US"/>
              </a:p>
            </p:txBody>
          </p:sp>
          <p:sp>
            <p:nvSpPr>
              <p:cNvPr id="101570" name="Line 99"/>
              <p:cNvSpPr>
                <a:spLocks noChangeShapeType="1"/>
              </p:cNvSpPr>
              <p:nvPr/>
            </p:nvSpPr>
            <p:spPr bwMode="auto">
              <a:xfrm>
                <a:off x="2432" y="2632"/>
                <a:ext cx="130" cy="40"/>
              </a:xfrm>
              <a:prstGeom prst="line">
                <a:avLst/>
              </a:prstGeom>
              <a:noFill/>
              <a:ln w="0">
                <a:solidFill>
                  <a:srgbClr val="191D1B"/>
                </a:solidFill>
                <a:round/>
                <a:headEnd/>
                <a:tailEnd/>
              </a:ln>
            </p:spPr>
            <p:txBody>
              <a:bodyPr/>
              <a:lstStyle/>
              <a:p>
                <a:endParaRPr lang="en-US"/>
              </a:p>
            </p:txBody>
          </p:sp>
          <p:sp>
            <p:nvSpPr>
              <p:cNvPr id="101571" name="Line 100"/>
              <p:cNvSpPr>
                <a:spLocks noChangeShapeType="1"/>
              </p:cNvSpPr>
              <p:nvPr/>
            </p:nvSpPr>
            <p:spPr bwMode="auto">
              <a:xfrm>
                <a:off x="2422" y="2642"/>
                <a:ext cx="110" cy="35"/>
              </a:xfrm>
              <a:prstGeom prst="line">
                <a:avLst/>
              </a:prstGeom>
              <a:noFill/>
              <a:ln w="0">
                <a:solidFill>
                  <a:srgbClr val="191D1B"/>
                </a:solidFill>
                <a:round/>
                <a:headEnd/>
                <a:tailEnd/>
              </a:ln>
            </p:spPr>
            <p:txBody>
              <a:bodyPr/>
              <a:lstStyle/>
              <a:p>
                <a:endParaRPr lang="en-US"/>
              </a:p>
            </p:txBody>
          </p:sp>
          <p:sp>
            <p:nvSpPr>
              <p:cNvPr id="101572" name="Line 101"/>
              <p:cNvSpPr>
                <a:spLocks noChangeShapeType="1"/>
              </p:cNvSpPr>
              <p:nvPr/>
            </p:nvSpPr>
            <p:spPr bwMode="auto">
              <a:xfrm>
                <a:off x="2427" y="2657"/>
                <a:ext cx="70" cy="25"/>
              </a:xfrm>
              <a:prstGeom prst="line">
                <a:avLst/>
              </a:prstGeom>
              <a:noFill/>
              <a:ln w="0">
                <a:solidFill>
                  <a:srgbClr val="191D1B"/>
                </a:solidFill>
                <a:round/>
                <a:headEnd/>
                <a:tailEnd/>
              </a:ln>
            </p:spPr>
            <p:txBody>
              <a:bodyPr/>
              <a:lstStyle/>
              <a:p>
                <a:endParaRPr lang="en-US"/>
              </a:p>
            </p:txBody>
          </p:sp>
          <p:sp>
            <p:nvSpPr>
              <p:cNvPr id="101573" name="Line 102"/>
              <p:cNvSpPr>
                <a:spLocks noChangeShapeType="1"/>
              </p:cNvSpPr>
              <p:nvPr/>
            </p:nvSpPr>
            <p:spPr bwMode="auto">
              <a:xfrm>
                <a:off x="2432" y="2677"/>
                <a:ext cx="30" cy="10"/>
              </a:xfrm>
              <a:prstGeom prst="line">
                <a:avLst/>
              </a:prstGeom>
              <a:noFill/>
              <a:ln w="0">
                <a:solidFill>
                  <a:srgbClr val="191D1B"/>
                </a:solidFill>
                <a:round/>
                <a:headEnd/>
                <a:tailEnd/>
              </a:ln>
            </p:spPr>
            <p:txBody>
              <a:bodyPr/>
              <a:lstStyle/>
              <a:p>
                <a:endParaRPr lang="en-US"/>
              </a:p>
            </p:txBody>
          </p:sp>
          <p:sp>
            <p:nvSpPr>
              <p:cNvPr id="101574" name="Freeform 103"/>
              <p:cNvSpPr>
                <a:spLocks/>
              </p:cNvSpPr>
              <p:nvPr/>
            </p:nvSpPr>
            <p:spPr bwMode="auto">
              <a:xfrm>
                <a:off x="2392" y="2527"/>
                <a:ext cx="150" cy="70"/>
              </a:xfrm>
              <a:custGeom>
                <a:avLst/>
                <a:gdLst>
                  <a:gd name="T0" fmla="*/ 20 w 150"/>
                  <a:gd name="T1" fmla="*/ 70 h 70"/>
                  <a:gd name="T2" fmla="*/ 0 w 150"/>
                  <a:gd name="T3" fmla="*/ 5 h 70"/>
                  <a:gd name="T4" fmla="*/ 130 w 150"/>
                  <a:gd name="T5" fmla="*/ 0 h 70"/>
                  <a:gd name="T6" fmla="*/ 150 w 150"/>
                  <a:gd name="T7" fmla="*/ 60 h 70"/>
                  <a:gd name="T8" fmla="*/ 20 w 150"/>
                  <a:gd name="T9" fmla="*/ 70 h 70"/>
                  <a:gd name="T10" fmla="*/ 0 60000 65536"/>
                  <a:gd name="T11" fmla="*/ 0 60000 65536"/>
                  <a:gd name="T12" fmla="*/ 0 60000 65536"/>
                  <a:gd name="T13" fmla="*/ 0 60000 65536"/>
                  <a:gd name="T14" fmla="*/ 0 60000 65536"/>
                  <a:gd name="T15" fmla="*/ 0 w 150"/>
                  <a:gd name="T16" fmla="*/ 0 h 70"/>
                  <a:gd name="T17" fmla="*/ 150 w 150"/>
                  <a:gd name="T18" fmla="*/ 70 h 70"/>
                </a:gdLst>
                <a:ahLst/>
                <a:cxnLst>
                  <a:cxn ang="T10">
                    <a:pos x="T0" y="T1"/>
                  </a:cxn>
                  <a:cxn ang="T11">
                    <a:pos x="T2" y="T3"/>
                  </a:cxn>
                  <a:cxn ang="T12">
                    <a:pos x="T4" y="T5"/>
                  </a:cxn>
                  <a:cxn ang="T13">
                    <a:pos x="T6" y="T7"/>
                  </a:cxn>
                  <a:cxn ang="T14">
                    <a:pos x="T8" y="T9"/>
                  </a:cxn>
                </a:cxnLst>
                <a:rect l="T15" t="T16" r="T17" b="T18"/>
                <a:pathLst>
                  <a:path w="150" h="70">
                    <a:moveTo>
                      <a:pt x="20" y="70"/>
                    </a:moveTo>
                    <a:lnTo>
                      <a:pt x="0" y="5"/>
                    </a:lnTo>
                    <a:lnTo>
                      <a:pt x="130" y="0"/>
                    </a:lnTo>
                    <a:lnTo>
                      <a:pt x="150" y="60"/>
                    </a:lnTo>
                    <a:lnTo>
                      <a:pt x="20" y="70"/>
                    </a:lnTo>
                    <a:close/>
                  </a:path>
                </a:pathLst>
              </a:custGeom>
              <a:solidFill>
                <a:srgbClr val="253A89"/>
              </a:solidFill>
              <a:ln w="9525">
                <a:noFill/>
                <a:round/>
                <a:headEnd/>
                <a:tailEnd/>
              </a:ln>
            </p:spPr>
            <p:txBody>
              <a:bodyPr/>
              <a:lstStyle/>
              <a:p>
                <a:endParaRPr lang="en-US"/>
              </a:p>
            </p:txBody>
          </p:sp>
          <p:sp>
            <p:nvSpPr>
              <p:cNvPr id="101575" name="Freeform 104"/>
              <p:cNvSpPr>
                <a:spLocks/>
              </p:cNvSpPr>
              <p:nvPr/>
            </p:nvSpPr>
            <p:spPr bwMode="auto">
              <a:xfrm>
                <a:off x="2392" y="2527"/>
                <a:ext cx="150" cy="70"/>
              </a:xfrm>
              <a:custGeom>
                <a:avLst/>
                <a:gdLst>
                  <a:gd name="T0" fmla="*/ 20 w 150"/>
                  <a:gd name="T1" fmla="*/ 70 h 70"/>
                  <a:gd name="T2" fmla="*/ 0 w 150"/>
                  <a:gd name="T3" fmla="*/ 5 h 70"/>
                  <a:gd name="T4" fmla="*/ 130 w 150"/>
                  <a:gd name="T5" fmla="*/ 0 h 70"/>
                  <a:gd name="T6" fmla="*/ 150 w 150"/>
                  <a:gd name="T7" fmla="*/ 60 h 70"/>
                  <a:gd name="T8" fmla="*/ 20 w 150"/>
                  <a:gd name="T9" fmla="*/ 70 h 70"/>
                  <a:gd name="T10" fmla="*/ 0 60000 65536"/>
                  <a:gd name="T11" fmla="*/ 0 60000 65536"/>
                  <a:gd name="T12" fmla="*/ 0 60000 65536"/>
                  <a:gd name="T13" fmla="*/ 0 60000 65536"/>
                  <a:gd name="T14" fmla="*/ 0 60000 65536"/>
                  <a:gd name="T15" fmla="*/ 0 w 150"/>
                  <a:gd name="T16" fmla="*/ 0 h 70"/>
                  <a:gd name="T17" fmla="*/ 150 w 150"/>
                  <a:gd name="T18" fmla="*/ 70 h 70"/>
                </a:gdLst>
                <a:ahLst/>
                <a:cxnLst>
                  <a:cxn ang="T10">
                    <a:pos x="T0" y="T1"/>
                  </a:cxn>
                  <a:cxn ang="T11">
                    <a:pos x="T2" y="T3"/>
                  </a:cxn>
                  <a:cxn ang="T12">
                    <a:pos x="T4" y="T5"/>
                  </a:cxn>
                  <a:cxn ang="T13">
                    <a:pos x="T6" y="T7"/>
                  </a:cxn>
                  <a:cxn ang="T14">
                    <a:pos x="T8" y="T9"/>
                  </a:cxn>
                </a:cxnLst>
                <a:rect l="T15" t="T16" r="T17" b="T18"/>
                <a:pathLst>
                  <a:path w="150" h="70">
                    <a:moveTo>
                      <a:pt x="20" y="70"/>
                    </a:moveTo>
                    <a:lnTo>
                      <a:pt x="0" y="5"/>
                    </a:lnTo>
                    <a:lnTo>
                      <a:pt x="130" y="0"/>
                    </a:lnTo>
                    <a:lnTo>
                      <a:pt x="150" y="60"/>
                    </a:lnTo>
                    <a:lnTo>
                      <a:pt x="20" y="70"/>
                    </a:lnTo>
                  </a:path>
                </a:pathLst>
              </a:custGeom>
              <a:noFill/>
              <a:ln w="0">
                <a:solidFill>
                  <a:srgbClr val="191D1B"/>
                </a:solidFill>
                <a:prstDash val="solid"/>
                <a:round/>
                <a:headEnd/>
                <a:tailEnd/>
              </a:ln>
            </p:spPr>
            <p:txBody>
              <a:bodyPr/>
              <a:lstStyle/>
              <a:p>
                <a:endParaRPr lang="en-US"/>
              </a:p>
            </p:txBody>
          </p:sp>
          <p:sp>
            <p:nvSpPr>
              <p:cNvPr id="101576" name="Line 105"/>
              <p:cNvSpPr>
                <a:spLocks noChangeShapeType="1"/>
              </p:cNvSpPr>
              <p:nvPr/>
            </p:nvSpPr>
            <p:spPr bwMode="auto">
              <a:xfrm>
                <a:off x="2512" y="2532"/>
                <a:ext cx="15" cy="1"/>
              </a:xfrm>
              <a:prstGeom prst="line">
                <a:avLst/>
              </a:prstGeom>
              <a:noFill/>
              <a:ln w="0">
                <a:solidFill>
                  <a:srgbClr val="191D1B"/>
                </a:solidFill>
                <a:round/>
                <a:headEnd/>
                <a:tailEnd/>
              </a:ln>
            </p:spPr>
            <p:txBody>
              <a:bodyPr/>
              <a:lstStyle/>
              <a:p>
                <a:endParaRPr lang="en-US"/>
              </a:p>
            </p:txBody>
          </p:sp>
          <p:sp>
            <p:nvSpPr>
              <p:cNvPr id="101577" name="Line 106"/>
              <p:cNvSpPr>
                <a:spLocks noChangeShapeType="1"/>
              </p:cNvSpPr>
              <p:nvPr/>
            </p:nvSpPr>
            <p:spPr bwMode="auto">
              <a:xfrm>
                <a:off x="2492" y="2532"/>
                <a:ext cx="35" cy="10"/>
              </a:xfrm>
              <a:prstGeom prst="line">
                <a:avLst/>
              </a:prstGeom>
              <a:noFill/>
              <a:ln w="0">
                <a:solidFill>
                  <a:srgbClr val="191D1B"/>
                </a:solidFill>
                <a:round/>
                <a:headEnd/>
                <a:tailEnd/>
              </a:ln>
            </p:spPr>
            <p:txBody>
              <a:bodyPr/>
              <a:lstStyle/>
              <a:p>
                <a:endParaRPr lang="en-US"/>
              </a:p>
            </p:txBody>
          </p:sp>
          <p:sp>
            <p:nvSpPr>
              <p:cNvPr id="101578" name="Line 107"/>
              <p:cNvSpPr>
                <a:spLocks noChangeShapeType="1"/>
              </p:cNvSpPr>
              <p:nvPr/>
            </p:nvSpPr>
            <p:spPr bwMode="auto">
              <a:xfrm>
                <a:off x="2467" y="2532"/>
                <a:ext cx="65" cy="25"/>
              </a:xfrm>
              <a:prstGeom prst="line">
                <a:avLst/>
              </a:prstGeom>
              <a:noFill/>
              <a:ln w="0">
                <a:solidFill>
                  <a:srgbClr val="191D1B"/>
                </a:solidFill>
                <a:round/>
                <a:headEnd/>
                <a:tailEnd/>
              </a:ln>
            </p:spPr>
            <p:txBody>
              <a:bodyPr/>
              <a:lstStyle/>
              <a:p>
                <a:endParaRPr lang="en-US"/>
              </a:p>
            </p:txBody>
          </p:sp>
          <p:sp>
            <p:nvSpPr>
              <p:cNvPr id="101579" name="Line 108"/>
              <p:cNvSpPr>
                <a:spLocks noChangeShapeType="1"/>
              </p:cNvSpPr>
              <p:nvPr/>
            </p:nvSpPr>
            <p:spPr bwMode="auto">
              <a:xfrm>
                <a:off x="2437" y="2532"/>
                <a:ext cx="100" cy="35"/>
              </a:xfrm>
              <a:prstGeom prst="line">
                <a:avLst/>
              </a:prstGeom>
              <a:noFill/>
              <a:ln w="0">
                <a:solidFill>
                  <a:srgbClr val="191D1B"/>
                </a:solidFill>
                <a:round/>
                <a:headEnd/>
                <a:tailEnd/>
              </a:ln>
            </p:spPr>
            <p:txBody>
              <a:bodyPr/>
              <a:lstStyle/>
              <a:p>
                <a:endParaRPr lang="en-US"/>
              </a:p>
            </p:txBody>
          </p:sp>
          <p:sp>
            <p:nvSpPr>
              <p:cNvPr id="101580" name="Line 109"/>
              <p:cNvSpPr>
                <a:spLocks noChangeShapeType="1"/>
              </p:cNvSpPr>
              <p:nvPr/>
            </p:nvSpPr>
            <p:spPr bwMode="auto">
              <a:xfrm>
                <a:off x="2412" y="2537"/>
                <a:ext cx="125" cy="45"/>
              </a:xfrm>
              <a:prstGeom prst="line">
                <a:avLst/>
              </a:prstGeom>
              <a:noFill/>
              <a:ln w="0">
                <a:solidFill>
                  <a:srgbClr val="191D1B"/>
                </a:solidFill>
                <a:round/>
                <a:headEnd/>
                <a:tailEnd/>
              </a:ln>
            </p:spPr>
            <p:txBody>
              <a:bodyPr/>
              <a:lstStyle/>
              <a:p>
                <a:endParaRPr lang="en-US"/>
              </a:p>
            </p:txBody>
          </p:sp>
          <p:sp>
            <p:nvSpPr>
              <p:cNvPr id="101581" name="Line 110"/>
              <p:cNvSpPr>
                <a:spLocks noChangeShapeType="1"/>
              </p:cNvSpPr>
              <p:nvPr/>
            </p:nvSpPr>
            <p:spPr bwMode="auto">
              <a:xfrm>
                <a:off x="2402" y="2547"/>
                <a:ext cx="110" cy="40"/>
              </a:xfrm>
              <a:prstGeom prst="line">
                <a:avLst/>
              </a:prstGeom>
              <a:noFill/>
              <a:ln w="0">
                <a:solidFill>
                  <a:srgbClr val="191D1B"/>
                </a:solidFill>
                <a:round/>
                <a:headEnd/>
                <a:tailEnd/>
              </a:ln>
            </p:spPr>
            <p:txBody>
              <a:bodyPr/>
              <a:lstStyle/>
              <a:p>
                <a:endParaRPr lang="en-US"/>
              </a:p>
            </p:txBody>
          </p:sp>
          <p:sp>
            <p:nvSpPr>
              <p:cNvPr id="101582" name="Line 111"/>
              <p:cNvSpPr>
                <a:spLocks noChangeShapeType="1"/>
              </p:cNvSpPr>
              <p:nvPr/>
            </p:nvSpPr>
            <p:spPr bwMode="auto">
              <a:xfrm>
                <a:off x="2402" y="2562"/>
                <a:ext cx="75" cy="30"/>
              </a:xfrm>
              <a:prstGeom prst="line">
                <a:avLst/>
              </a:prstGeom>
              <a:noFill/>
              <a:ln w="0">
                <a:solidFill>
                  <a:srgbClr val="191D1B"/>
                </a:solidFill>
                <a:round/>
                <a:headEnd/>
                <a:tailEnd/>
              </a:ln>
            </p:spPr>
            <p:txBody>
              <a:bodyPr/>
              <a:lstStyle/>
              <a:p>
                <a:endParaRPr lang="en-US"/>
              </a:p>
            </p:txBody>
          </p:sp>
          <p:sp>
            <p:nvSpPr>
              <p:cNvPr id="101583" name="Line 112"/>
              <p:cNvSpPr>
                <a:spLocks noChangeShapeType="1"/>
              </p:cNvSpPr>
              <p:nvPr/>
            </p:nvSpPr>
            <p:spPr bwMode="auto">
              <a:xfrm>
                <a:off x="2407" y="2582"/>
                <a:ext cx="35" cy="10"/>
              </a:xfrm>
              <a:prstGeom prst="line">
                <a:avLst/>
              </a:prstGeom>
              <a:noFill/>
              <a:ln w="0">
                <a:solidFill>
                  <a:srgbClr val="191D1B"/>
                </a:solidFill>
                <a:round/>
                <a:headEnd/>
                <a:tailEnd/>
              </a:ln>
            </p:spPr>
            <p:txBody>
              <a:bodyPr/>
              <a:lstStyle/>
              <a:p>
                <a:endParaRPr lang="en-US"/>
              </a:p>
            </p:txBody>
          </p:sp>
          <p:sp>
            <p:nvSpPr>
              <p:cNvPr id="101584" name="Freeform 113"/>
              <p:cNvSpPr>
                <a:spLocks/>
              </p:cNvSpPr>
              <p:nvPr/>
            </p:nvSpPr>
            <p:spPr bwMode="auto">
              <a:xfrm>
                <a:off x="3247" y="2557"/>
                <a:ext cx="110" cy="115"/>
              </a:xfrm>
              <a:custGeom>
                <a:avLst/>
                <a:gdLst>
                  <a:gd name="T0" fmla="*/ 55 w 110"/>
                  <a:gd name="T1" fmla="*/ 0 h 115"/>
                  <a:gd name="T2" fmla="*/ 70 w 110"/>
                  <a:gd name="T3" fmla="*/ 0 h 115"/>
                  <a:gd name="T4" fmla="*/ 75 w 110"/>
                  <a:gd name="T5" fmla="*/ 5 h 115"/>
                  <a:gd name="T6" fmla="*/ 85 w 110"/>
                  <a:gd name="T7" fmla="*/ 10 h 115"/>
                  <a:gd name="T8" fmla="*/ 95 w 110"/>
                  <a:gd name="T9" fmla="*/ 20 h 115"/>
                  <a:gd name="T10" fmla="*/ 105 w 110"/>
                  <a:gd name="T11" fmla="*/ 30 h 115"/>
                  <a:gd name="T12" fmla="*/ 110 w 110"/>
                  <a:gd name="T13" fmla="*/ 40 h 115"/>
                  <a:gd name="T14" fmla="*/ 110 w 110"/>
                  <a:gd name="T15" fmla="*/ 50 h 115"/>
                  <a:gd name="T16" fmla="*/ 110 w 110"/>
                  <a:gd name="T17" fmla="*/ 65 h 115"/>
                  <a:gd name="T18" fmla="*/ 110 w 110"/>
                  <a:gd name="T19" fmla="*/ 75 h 115"/>
                  <a:gd name="T20" fmla="*/ 110 w 110"/>
                  <a:gd name="T21" fmla="*/ 85 h 115"/>
                  <a:gd name="T22" fmla="*/ 105 w 110"/>
                  <a:gd name="T23" fmla="*/ 90 h 115"/>
                  <a:gd name="T24" fmla="*/ 100 w 110"/>
                  <a:gd name="T25" fmla="*/ 100 h 115"/>
                  <a:gd name="T26" fmla="*/ 90 w 110"/>
                  <a:gd name="T27" fmla="*/ 105 h 115"/>
                  <a:gd name="T28" fmla="*/ 80 w 110"/>
                  <a:gd name="T29" fmla="*/ 110 h 115"/>
                  <a:gd name="T30" fmla="*/ 70 w 110"/>
                  <a:gd name="T31" fmla="*/ 115 h 115"/>
                  <a:gd name="T32" fmla="*/ 55 w 110"/>
                  <a:gd name="T33" fmla="*/ 115 h 115"/>
                  <a:gd name="T34" fmla="*/ 45 w 110"/>
                  <a:gd name="T35" fmla="*/ 110 h 115"/>
                  <a:gd name="T36" fmla="*/ 35 w 110"/>
                  <a:gd name="T37" fmla="*/ 105 h 115"/>
                  <a:gd name="T38" fmla="*/ 25 w 110"/>
                  <a:gd name="T39" fmla="*/ 100 h 115"/>
                  <a:gd name="T40" fmla="*/ 20 w 110"/>
                  <a:gd name="T41" fmla="*/ 90 h 115"/>
                  <a:gd name="T42" fmla="*/ 10 w 110"/>
                  <a:gd name="T43" fmla="*/ 85 h 115"/>
                  <a:gd name="T44" fmla="*/ 5 w 110"/>
                  <a:gd name="T45" fmla="*/ 75 h 115"/>
                  <a:gd name="T46" fmla="*/ 0 w 110"/>
                  <a:gd name="T47" fmla="*/ 65 h 115"/>
                  <a:gd name="T48" fmla="*/ 0 w 110"/>
                  <a:gd name="T49" fmla="*/ 50 h 115"/>
                  <a:gd name="T50" fmla="*/ 0 w 110"/>
                  <a:gd name="T51" fmla="*/ 40 h 115"/>
                  <a:gd name="T52" fmla="*/ 5 w 110"/>
                  <a:gd name="T53" fmla="*/ 30 h 115"/>
                  <a:gd name="T54" fmla="*/ 10 w 110"/>
                  <a:gd name="T55" fmla="*/ 20 h 115"/>
                  <a:gd name="T56" fmla="*/ 15 w 110"/>
                  <a:gd name="T57" fmla="*/ 10 h 115"/>
                  <a:gd name="T58" fmla="*/ 25 w 110"/>
                  <a:gd name="T59" fmla="*/ 5 h 115"/>
                  <a:gd name="T60" fmla="*/ 35 w 110"/>
                  <a:gd name="T61" fmla="*/ 0 h 115"/>
                  <a:gd name="T62" fmla="*/ 45 w 110"/>
                  <a:gd name="T63" fmla="*/ 0 h 11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10"/>
                  <a:gd name="T97" fmla="*/ 0 h 115"/>
                  <a:gd name="T98" fmla="*/ 110 w 110"/>
                  <a:gd name="T99" fmla="*/ 115 h 11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10" h="115">
                    <a:moveTo>
                      <a:pt x="50" y="0"/>
                    </a:moveTo>
                    <a:lnTo>
                      <a:pt x="55" y="0"/>
                    </a:lnTo>
                    <a:lnTo>
                      <a:pt x="60" y="0"/>
                    </a:lnTo>
                    <a:lnTo>
                      <a:pt x="70" y="0"/>
                    </a:lnTo>
                    <a:lnTo>
                      <a:pt x="75" y="5"/>
                    </a:lnTo>
                    <a:lnTo>
                      <a:pt x="80" y="10"/>
                    </a:lnTo>
                    <a:lnTo>
                      <a:pt x="85" y="10"/>
                    </a:lnTo>
                    <a:lnTo>
                      <a:pt x="90" y="15"/>
                    </a:lnTo>
                    <a:lnTo>
                      <a:pt x="95" y="20"/>
                    </a:lnTo>
                    <a:lnTo>
                      <a:pt x="100" y="25"/>
                    </a:lnTo>
                    <a:lnTo>
                      <a:pt x="105" y="30"/>
                    </a:lnTo>
                    <a:lnTo>
                      <a:pt x="105" y="35"/>
                    </a:lnTo>
                    <a:lnTo>
                      <a:pt x="110" y="40"/>
                    </a:lnTo>
                    <a:lnTo>
                      <a:pt x="110" y="45"/>
                    </a:lnTo>
                    <a:lnTo>
                      <a:pt x="110" y="50"/>
                    </a:lnTo>
                    <a:lnTo>
                      <a:pt x="110" y="55"/>
                    </a:lnTo>
                    <a:lnTo>
                      <a:pt x="110" y="65"/>
                    </a:lnTo>
                    <a:lnTo>
                      <a:pt x="110" y="70"/>
                    </a:lnTo>
                    <a:lnTo>
                      <a:pt x="110" y="75"/>
                    </a:lnTo>
                    <a:lnTo>
                      <a:pt x="110" y="85"/>
                    </a:lnTo>
                    <a:lnTo>
                      <a:pt x="105" y="90"/>
                    </a:lnTo>
                    <a:lnTo>
                      <a:pt x="100" y="95"/>
                    </a:lnTo>
                    <a:lnTo>
                      <a:pt x="100" y="100"/>
                    </a:lnTo>
                    <a:lnTo>
                      <a:pt x="95" y="100"/>
                    </a:lnTo>
                    <a:lnTo>
                      <a:pt x="90" y="105"/>
                    </a:lnTo>
                    <a:lnTo>
                      <a:pt x="85" y="110"/>
                    </a:lnTo>
                    <a:lnTo>
                      <a:pt x="80" y="110"/>
                    </a:lnTo>
                    <a:lnTo>
                      <a:pt x="75" y="110"/>
                    </a:lnTo>
                    <a:lnTo>
                      <a:pt x="70" y="115"/>
                    </a:lnTo>
                    <a:lnTo>
                      <a:pt x="65" y="115"/>
                    </a:lnTo>
                    <a:lnTo>
                      <a:pt x="55" y="115"/>
                    </a:lnTo>
                    <a:lnTo>
                      <a:pt x="50" y="110"/>
                    </a:lnTo>
                    <a:lnTo>
                      <a:pt x="45" y="110"/>
                    </a:lnTo>
                    <a:lnTo>
                      <a:pt x="40" y="110"/>
                    </a:lnTo>
                    <a:lnTo>
                      <a:pt x="35" y="105"/>
                    </a:lnTo>
                    <a:lnTo>
                      <a:pt x="30" y="100"/>
                    </a:lnTo>
                    <a:lnTo>
                      <a:pt x="25" y="100"/>
                    </a:lnTo>
                    <a:lnTo>
                      <a:pt x="20" y="95"/>
                    </a:lnTo>
                    <a:lnTo>
                      <a:pt x="20" y="90"/>
                    </a:lnTo>
                    <a:lnTo>
                      <a:pt x="15" y="90"/>
                    </a:lnTo>
                    <a:lnTo>
                      <a:pt x="10" y="85"/>
                    </a:lnTo>
                    <a:lnTo>
                      <a:pt x="5" y="75"/>
                    </a:lnTo>
                    <a:lnTo>
                      <a:pt x="0" y="70"/>
                    </a:lnTo>
                    <a:lnTo>
                      <a:pt x="0" y="65"/>
                    </a:lnTo>
                    <a:lnTo>
                      <a:pt x="0" y="55"/>
                    </a:lnTo>
                    <a:lnTo>
                      <a:pt x="0" y="50"/>
                    </a:lnTo>
                    <a:lnTo>
                      <a:pt x="0" y="45"/>
                    </a:lnTo>
                    <a:lnTo>
                      <a:pt x="0" y="40"/>
                    </a:lnTo>
                    <a:lnTo>
                      <a:pt x="0" y="35"/>
                    </a:lnTo>
                    <a:lnTo>
                      <a:pt x="5" y="30"/>
                    </a:lnTo>
                    <a:lnTo>
                      <a:pt x="5" y="25"/>
                    </a:lnTo>
                    <a:lnTo>
                      <a:pt x="10" y="20"/>
                    </a:lnTo>
                    <a:lnTo>
                      <a:pt x="10" y="15"/>
                    </a:lnTo>
                    <a:lnTo>
                      <a:pt x="15" y="10"/>
                    </a:lnTo>
                    <a:lnTo>
                      <a:pt x="20" y="10"/>
                    </a:lnTo>
                    <a:lnTo>
                      <a:pt x="25" y="5"/>
                    </a:lnTo>
                    <a:lnTo>
                      <a:pt x="30" y="5"/>
                    </a:lnTo>
                    <a:lnTo>
                      <a:pt x="35" y="0"/>
                    </a:lnTo>
                    <a:lnTo>
                      <a:pt x="40" y="0"/>
                    </a:lnTo>
                    <a:lnTo>
                      <a:pt x="45" y="0"/>
                    </a:lnTo>
                    <a:lnTo>
                      <a:pt x="50" y="0"/>
                    </a:lnTo>
                    <a:close/>
                  </a:path>
                </a:pathLst>
              </a:custGeom>
              <a:solidFill>
                <a:srgbClr val="EF5C00"/>
              </a:solidFill>
              <a:ln w="9525">
                <a:noFill/>
                <a:round/>
                <a:headEnd/>
                <a:tailEnd/>
              </a:ln>
            </p:spPr>
            <p:txBody>
              <a:bodyPr/>
              <a:lstStyle/>
              <a:p>
                <a:endParaRPr lang="en-US"/>
              </a:p>
            </p:txBody>
          </p:sp>
          <p:sp>
            <p:nvSpPr>
              <p:cNvPr id="101585" name="Freeform 114"/>
              <p:cNvSpPr>
                <a:spLocks/>
              </p:cNvSpPr>
              <p:nvPr/>
            </p:nvSpPr>
            <p:spPr bwMode="auto">
              <a:xfrm>
                <a:off x="3247" y="2557"/>
                <a:ext cx="110" cy="115"/>
              </a:xfrm>
              <a:custGeom>
                <a:avLst/>
                <a:gdLst>
                  <a:gd name="T0" fmla="*/ 55 w 110"/>
                  <a:gd name="T1" fmla="*/ 0 h 115"/>
                  <a:gd name="T2" fmla="*/ 70 w 110"/>
                  <a:gd name="T3" fmla="*/ 0 h 115"/>
                  <a:gd name="T4" fmla="*/ 75 w 110"/>
                  <a:gd name="T5" fmla="*/ 5 h 115"/>
                  <a:gd name="T6" fmla="*/ 85 w 110"/>
                  <a:gd name="T7" fmla="*/ 10 h 115"/>
                  <a:gd name="T8" fmla="*/ 95 w 110"/>
                  <a:gd name="T9" fmla="*/ 20 h 115"/>
                  <a:gd name="T10" fmla="*/ 105 w 110"/>
                  <a:gd name="T11" fmla="*/ 30 h 115"/>
                  <a:gd name="T12" fmla="*/ 110 w 110"/>
                  <a:gd name="T13" fmla="*/ 40 h 115"/>
                  <a:gd name="T14" fmla="*/ 110 w 110"/>
                  <a:gd name="T15" fmla="*/ 50 h 115"/>
                  <a:gd name="T16" fmla="*/ 110 w 110"/>
                  <a:gd name="T17" fmla="*/ 65 h 115"/>
                  <a:gd name="T18" fmla="*/ 110 w 110"/>
                  <a:gd name="T19" fmla="*/ 75 h 115"/>
                  <a:gd name="T20" fmla="*/ 110 w 110"/>
                  <a:gd name="T21" fmla="*/ 85 h 115"/>
                  <a:gd name="T22" fmla="*/ 105 w 110"/>
                  <a:gd name="T23" fmla="*/ 90 h 115"/>
                  <a:gd name="T24" fmla="*/ 100 w 110"/>
                  <a:gd name="T25" fmla="*/ 100 h 115"/>
                  <a:gd name="T26" fmla="*/ 90 w 110"/>
                  <a:gd name="T27" fmla="*/ 105 h 115"/>
                  <a:gd name="T28" fmla="*/ 80 w 110"/>
                  <a:gd name="T29" fmla="*/ 110 h 115"/>
                  <a:gd name="T30" fmla="*/ 70 w 110"/>
                  <a:gd name="T31" fmla="*/ 115 h 115"/>
                  <a:gd name="T32" fmla="*/ 55 w 110"/>
                  <a:gd name="T33" fmla="*/ 115 h 115"/>
                  <a:gd name="T34" fmla="*/ 45 w 110"/>
                  <a:gd name="T35" fmla="*/ 110 h 115"/>
                  <a:gd name="T36" fmla="*/ 35 w 110"/>
                  <a:gd name="T37" fmla="*/ 105 h 115"/>
                  <a:gd name="T38" fmla="*/ 25 w 110"/>
                  <a:gd name="T39" fmla="*/ 100 h 115"/>
                  <a:gd name="T40" fmla="*/ 20 w 110"/>
                  <a:gd name="T41" fmla="*/ 90 h 115"/>
                  <a:gd name="T42" fmla="*/ 10 w 110"/>
                  <a:gd name="T43" fmla="*/ 85 h 115"/>
                  <a:gd name="T44" fmla="*/ 5 w 110"/>
                  <a:gd name="T45" fmla="*/ 75 h 115"/>
                  <a:gd name="T46" fmla="*/ 0 w 110"/>
                  <a:gd name="T47" fmla="*/ 65 h 115"/>
                  <a:gd name="T48" fmla="*/ 0 w 110"/>
                  <a:gd name="T49" fmla="*/ 50 h 115"/>
                  <a:gd name="T50" fmla="*/ 0 w 110"/>
                  <a:gd name="T51" fmla="*/ 40 h 115"/>
                  <a:gd name="T52" fmla="*/ 5 w 110"/>
                  <a:gd name="T53" fmla="*/ 30 h 115"/>
                  <a:gd name="T54" fmla="*/ 10 w 110"/>
                  <a:gd name="T55" fmla="*/ 20 h 115"/>
                  <a:gd name="T56" fmla="*/ 15 w 110"/>
                  <a:gd name="T57" fmla="*/ 10 h 115"/>
                  <a:gd name="T58" fmla="*/ 25 w 110"/>
                  <a:gd name="T59" fmla="*/ 5 h 115"/>
                  <a:gd name="T60" fmla="*/ 35 w 110"/>
                  <a:gd name="T61" fmla="*/ 0 h 115"/>
                  <a:gd name="T62" fmla="*/ 45 w 110"/>
                  <a:gd name="T63" fmla="*/ 0 h 11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10"/>
                  <a:gd name="T97" fmla="*/ 0 h 115"/>
                  <a:gd name="T98" fmla="*/ 110 w 110"/>
                  <a:gd name="T99" fmla="*/ 115 h 11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10" h="115">
                    <a:moveTo>
                      <a:pt x="50" y="0"/>
                    </a:moveTo>
                    <a:lnTo>
                      <a:pt x="55" y="0"/>
                    </a:lnTo>
                    <a:lnTo>
                      <a:pt x="60" y="0"/>
                    </a:lnTo>
                    <a:lnTo>
                      <a:pt x="70" y="0"/>
                    </a:lnTo>
                    <a:lnTo>
                      <a:pt x="75" y="5"/>
                    </a:lnTo>
                    <a:lnTo>
                      <a:pt x="80" y="10"/>
                    </a:lnTo>
                    <a:lnTo>
                      <a:pt x="85" y="10"/>
                    </a:lnTo>
                    <a:lnTo>
                      <a:pt x="90" y="15"/>
                    </a:lnTo>
                    <a:lnTo>
                      <a:pt x="95" y="20"/>
                    </a:lnTo>
                    <a:lnTo>
                      <a:pt x="100" y="25"/>
                    </a:lnTo>
                    <a:lnTo>
                      <a:pt x="105" y="30"/>
                    </a:lnTo>
                    <a:lnTo>
                      <a:pt x="105" y="35"/>
                    </a:lnTo>
                    <a:lnTo>
                      <a:pt x="110" y="40"/>
                    </a:lnTo>
                    <a:lnTo>
                      <a:pt x="110" y="45"/>
                    </a:lnTo>
                    <a:lnTo>
                      <a:pt x="110" y="50"/>
                    </a:lnTo>
                    <a:lnTo>
                      <a:pt x="110" y="55"/>
                    </a:lnTo>
                    <a:lnTo>
                      <a:pt x="110" y="65"/>
                    </a:lnTo>
                    <a:lnTo>
                      <a:pt x="110" y="70"/>
                    </a:lnTo>
                    <a:lnTo>
                      <a:pt x="110" y="75"/>
                    </a:lnTo>
                    <a:lnTo>
                      <a:pt x="110" y="85"/>
                    </a:lnTo>
                    <a:lnTo>
                      <a:pt x="105" y="90"/>
                    </a:lnTo>
                    <a:lnTo>
                      <a:pt x="100" y="95"/>
                    </a:lnTo>
                    <a:lnTo>
                      <a:pt x="100" y="100"/>
                    </a:lnTo>
                    <a:lnTo>
                      <a:pt x="95" y="100"/>
                    </a:lnTo>
                    <a:lnTo>
                      <a:pt x="90" y="105"/>
                    </a:lnTo>
                    <a:lnTo>
                      <a:pt x="85" y="110"/>
                    </a:lnTo>
                    <a:lnTo>
                      <a:pt x="80" y="110"/>
                    </a:lnTo>
                    <a:lnTo>
                      <a:pt x="75" y="110"/>
                    </a:lnTo>
                    <a:lnTo>
                      <a:pt x="70" y="115"/>
                    </a:lnTo>
                    <a:lnTo>
                      <a:pt x="65" y="115"/>
                    </a:lnTo>
                    <a:lnTo>
                      <a:pt x="55" y="115"/>
                    </a:lnTo>
                    <a:lnTo>
                      <a:pt x="50" y="110"/>
                    </a:lnTo>
                    <a:lnTo>
                      <a:pt x="45" y="110"/>
                    </a:lnTo>
                    <a:lnTo>
                      <a:pt x="40" y="110"/>
                    </a:lnTo>
                    <a:lnTo>
                      <a:pt x="35" y="105"/>
                    </a:lnTo>
                    <a:lnTo>
                      <a:pt x="30" y="100"/>
                    </a:lnTo>
                    <a:lnTo>
                      <a:pt x="25" y="100"/>
                    </a:lnTo>
                    <a:lnTo>
                      <a:pt x="20" y="95"/>
                    </a:lnTo>
                    <a:lnTo>
                      <a:pt x="20" y="90"/>
                    </a:lnTo>
                    <a:lnTo>
                      <a:pt x="15" y="90"/>
                    </a:lnTo>
                    <a:lnTo>
                      <a:pt x="10" y="85"/>
                    </a:lnTo>
                    <a:lnTo>
                      <a:pt x="5" y="75"/>
                    </a:lnTo>
                    <a:lnTo>
                      <a:pt x="0" y="70"/>
                    </a:lnTo>
                    <a:lnTo>
                      <a:pt x="0" y="65"/>
                    </a:lnTo>
                    <a:lnTo>
                      <a:pt x="0" y="55"/>
                    </a:lnTo>
                    <a:lnTo>
                      <a:pt x="0" y="50"/>
                    </a:lnTo>
                    <a:lnTo>
                      <a:pt x="0" y="45"/>
                    </a:lnTo>
                    <a:lnTo>
                      <a:pt x="0" y="40"/>
                    </a:lnTo>
                    <a:lnTo>
                      <a:pt x="0" y="35"/>
                    </a:lnTo>
                    <a:lnTo>
                      <a:pt x="5" y="30"/>
                    </a:lnTo>
                    <a:lnTo>
                      <a:pt x="5" y="25"/>
                    </a:lnTo>
                    <a:lnTo>
                      <a:pt x="10" y="20"/>
                    </a:lnTo>
                    <a:lnTo>
                      <a:pt x="10" y="15"/>
                    </a:lnTo>
                    <a:lnTo>
                      <a:pt x="15" y="10"/>
                    </a:lnTo>
                    <a:lnTo>
                      <a:pt x="20" y="10"/>
                    </a:lnTo>
                    <a:lnTo>
                      <a:pt x="25" y="5"/>
                    </a:lnTo>
                    <a:lnTo>
                      <a:pt x="30" y="5"/>
                    </a:lnTo>
                    <a:lnTo>
                      <a:pt x="35" y="0"/>
                    </a:lnTo>
                    <a:lnTo>
                      <a:pt x="40" y="0"/>
                    </a:lnTo>
                    <a:lnTo>
                      <a:pt x="45" y="0"/>
                    </a:lnTo>
                    <a:lnTo>
                      <a:pt x="50" y="0"/>
                    </a:lnTo>
                  </a:path>
                </a:pathLst>
              </a:custGeom>
              <a:noFill/>
              <a:ln w="0">
                <a:solidFill>
                  <a:srgbClr val="191D1B"/>
                </a:solidFill>
                <a:prstDash val="solid"/>
                <a:round/>
                <a:headEnd/>
                <a:tailEnd/>
              </a:ln>
            </p:spPr>
            <p:txBody>
              <a:bodyPr/>
              <a:lstStyle/>
              <a:p>
                <a:endParaRPr lang="en-US"/>
              </a:p>
            </p:txBody>
          </p:sp>
          <p:sp>
            <p:nvSpPr>
              <p:cNvPr id="101586" name="Freeform 115"/>
              <p:cNvSpPr>
                <a:spLocks/>
              </p:cNvSpPr>
              <p:nvPr/>
            </p:nvSpPr>
            <p:spPr bwMode="auto">
              <a:xfrm>
                <a:off x="3257" y="2562"/>
                <a:ext cx="95" cy="95"/>
              </a:xfrm>
              <a:custGeom>
                <a:avLst/>
                <a:gdLst>
                  <a:gd name="T0" fmla="*/ 0 w 95"/>
                  <a:gd name="T1" fmla="*/ 25 h 95"/>
                  <a:gd name="T2" fmla="*/ 10 w 95"/>
                  <a:gd name="T3" fmla="*/ 20 h 95"/>
                  <a:gd name="T4" fmla="*/ 15 w 95"/>
                  <a:gd name="T5" fmla="*/ 15 h 95"/>
                  <a:gd name="T6" fmla="*/ 20 w 95"/>
                  <a:gd name="T7" fmla="*/ 10 h 95"/>
                  <a:gd name="T8" fmla="*/ 25 w 95"/>
                  <a:gd name="T9" fmla="*/ 5 h 95"/>
                  <a:gd name="T10" fmla="*/ 35 w 95"/>
                  <a:gd name="T11" fmla="*/ 0 h 95"/>
                  <a:gd name="T12" fmla="*/ 45 w 95"/>
                  <a:gd name="T13" fmla="*/ 0 h 95"/>
                  <a:gd name="T14" fmla="*/ 55 w 95"/>
                  <a:gd name="T15" fmla="*/ 5 h 95"/>
                  <a:gd name="T16" fmla="*/ 65 w 95"/>
                  <a:gd name="T17" fmla="*/ 10 h 95"/>
                  <a:gd name="T18" fmla="*/ 70 w 95"/>
                  <a:gd name="T19" fmla="*/ 15 h 95"/>
                  <a:gd name="T20" fmla="*/ 80 w 95"/>
                  <a:gd name="T21" fmla="*/ 20 h 95"/>
                  <a:gd name="T22" fmla="*/ 85 w 95"/>
                  <a:gd name="T23" fmla="*/ 25 h 95"/>
                  <a:gd name="T24" fmla="*/ 90 w 95"/>
                  <a:gd name="T25" fmla="*/ 35 h 95"/>
                  <a:gd name="T26" fmla="*/ 90 w 95"/>
                  <a:gd name="T27" fmla="*/ 45 h 95"/>
                  <a:gd name="T28" fmla="*/ 95 w 95"/>
                  <a:gd name="T29" fmla="*/ 55 h 95"/>
                  <a:gd name="T30" fmla="*/ 95 w 95"/>
                  <a:gd name="T31" fmla="*/ 65 h 95"/>
                  <a:gd name="T32" fmla="*/ 90 w 95"/>
                  <a:gd name="T33" fmla="*/ 70 h 95"/>
                  <a:gd name="T34" fmla="*/ 85 w 95"/>
                  <a:gd name="T35" fmla="*/ 80 h 95"/>
                  <a:gd name="T36" fmla="*/ 80 w 95"/>
                  <a:gd name="T37" fmla="*/ 85 h 95"/>
                  <a:gd name="T38" fmla="*/ 75 w 95"/>
                  <a:gd name="T39" fmla="*/ 90 h 95"/>
                  <a:gd name="T40" fmla="*/ 65 w 95"/>
                  <a:gd name="T41" fmla="*/ 95 h 95"/>
                  <a:gd name="T42" fmla="*/ 60 w 95"/>
                  <a:gd name="T43" fmla="*/ 95 h 95"/>
                  <a:gd name="T44" fmla="*/ 45 w 95"/>
                  <a:gd name="T45" fmla="*/ 95 h 95"/>
                  <a:gd name="T46" fmla="*/ 40 w 95"/>
                  <a:gd name="T47" fmla="*/ 95 h 95"/>
                  <a:gd name="T48" fmla="*/ 30 w 95"/>
                  <a:gd name="T49" fmla="*/ 90 h 95"/>
                  <a:gd name="T50" fmla="*/ 20 w 95"/>
                  <a:gd name="T51" fmla="*/ 85 h 95"/>
                  <a:gd name="T52" fmla="*/ 15 w 95"/>
                  <a:gd name="T53" fmla="*/ 80 h 95"/>
                  <a:gd name="T54" fmla="*/ 10 w 95"/>
                  <a:gd name="T55" fmla="*/ 70 h 95"/>
                  <a:gd name="T56" fmla="*/ 5 w 95"/>
                  <a:gd name="T57" fmla="*/ 65 h 95"/>
                  <a:gd name="T58" fmla="*/ 0 w 95"/>
                  <a:gd name="T59" fmla="*/ 55 h 95"/>
                  <a:gd name="T60" fmla="*/ 0 w 95"/>
                  <a:gd name="T61" fmla="*/ 45 h 95"/>
                  <a:gd name="T62" fmla="*/ 0 w 95"/>
                  <a:gd name="T63" fmla="*/ 35 h 9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5"/>
                  <a:gd name="T97" fmla="*/ 0 h 95"/>
                  <a:gd name="T98" fmla="*/ 95 w 95"/>
                  <a:gd name="T99" fmla="*/ 95 h 9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5" h="95">
                    <a:moveTo>
                      <a:pt x="0" y="30"/>
                    </a:moveTo>
                    <a:lnTo>
                      <a:pt x="0" y="25"/>
                    </a:lnTo>
                    <a:lnTo>
                      <a:pt x="5" y="25"/>
                    </a:lnTo>
                    <a:lnTo>
                      <a:pt x="10" y="20"/>
                    </a:lnTo>
                    <a:lnTo>
                      <a:pt x="10" y="15"/>
                    </a:lnTo>
                    <a:lnTo>
                      <a:pt x="15" y="15"/>
                    </a:lnTo>
                    <a:lnTo>
                      <a:pt x="15" y="10"/>
                    </a:lnTo>
                    <a:lnTo>
                      <a:pt x="20" y="10"/>
                    </a:lnTo>
                    <a:lnTo>
                      <a:pt x="25" y="5"/>
                    </a:lnTo>
                    <a:lnTo>
                      <a:pt x="30" y="5"/>
                    </a:lnTo>
                    <a:lnTo>
                      <a:pt x="35" y="0"/>
                    </a:lnTo>
                    <a:lnTo>
                      <a:pt x="40" y="0"/>
                    </a:lnTo>
                    <a:lnTo>
                      <a:pt x="45" y="0"/>
                    </a:lnTo>
                    <a:lnTo>
                      <a:pt x="50" y="5"/>
                    </a:lnTo>
                    <a:lnTo>
                      <a:pt x="55" y="5"/>
                    </a:lnTo>
                    <a:lnTo>
                      <a:pt x="60" y="5"/>
                    </a:lnTo>
                    <a:lnTo>
                      <a:pt x="65" y="10"/>
                    </a:lnTo>
                    <a:lnTo>
                      <a:pt x="70" y="10"/>
                    </a:lnTo>
                    <a:lnTo>
                      <a:pt x="70" y="15"/>
                    </a:lnTo>
                    <a:lnTo>
                      <a:pt x="75" y="15"/>
                    </a:lnTo>
                    <a:lnTo>
                      <a:pt x="80" y="20"/>
                    </a:lnTo>
                    <a:lnTo>
                      <a:pt x="80" y="25"/>
                    </a:lnTo>
                    <a:lnTo>
                      <a:pt x="85" y="25"/>
                    </a:lnTo>
                    <a:lnTo>
                      <a:pt x="90" y="30"/>
                    </a:lnTo>
                    <a:lnTo>
                      <a:pt x="90" y="35"/>
                    </a:lnTo>
                    <a:lnTo>
                      <a:pt x="90" y="40"/>
                    </a:lnTo>
                    <a:lnTo>
                      <a:pt x="90" y="45"/>
                    </a:lnTo>
                    <a:lnTo>
                      <a:pt x="95" y="50"/>
                    </a:lnTo>
                    <a:lnTo>
                      <a:pt x="95" y="55"/>
                    </a:lnTo>
                    <a:lnTo>
                      <a:pt x="95" y="60"/>
                    </a:lnTo>
                    <a:lnTo>
                      <a:pt x="95" y="65"/>
                    </a:lnTo>
                    <a:lnTo>
                      <a:pt x="90" y="65"/>
                    </a:lnTo>
                    <a:lnTo>
                      <a:pt x="90" y="70"/>
                    </a:lnTo>
                    <a:lnTo>
                      <a:pt x="90" y="75"/>
                    </a:lnTo>
                    <a:lnTo>
                      <a:pt x="85" y="80"/>
                    </a:lnTo>
                    <a:lnTo>
                      <a:pt x="85" y="85"/>
                    </a:lnTo>
                    <a:lnTo>
                      <a:pt x="80" y="85"/>
                    </a:lnTo>
                    <a:lnTo>
                      <a:pt x="75" y="90"/>
                    </a:lnTo>
                    <a:lnTo>
                      <a:pt x="70" y="90"/>
                    </a:lnTo>
                    <a:lnTo>
                      <a:pt x="65" y="95"/>
                    </a:lnTo>
                    <a:lnTo>
                      <a:pt x="60" y="95"/>
                    </a:lnTo>
                    <a:lnTo>
                      <a:pt x="50" y="95"/>
                    </a:lnTo>
                    <a:lnTo>
                      <a:pt x="45" y="95"/>
                    </a:lnTo>
                    <a:lnTo>
                      <a:pt x="40" y="95"/>
                    </a:lnTo>
                    <a:lnTo>
                      <a:pt x="35" y="90"/>
                    </a:lnTo>
                    <a:lnTo>
                      <a:pt x="30" y="90"/>
                    </a:lnTo>
                    <a:lnTo>
                      <a:pt x="25" y="90"/>
                    </a:lnTo>
                    <a:lnTo>
                      <a:pt x="20" y="85"/>
                    </a:lnTo>
                    <a:lnTo>
                      <a:pt x="15" y="80"/>
                    </a:lnTo>
                    <a:lnTo>
                      <a:pt x="10" y="75"/>
                    </a:lnTo>
                    <a:lnTo>
                      <a:pt x="10" y="70"/>
                    </a:lnTo>
                    <a:lnTo>
                      <a:pt x="5" y="65"/>
                    </a:lnTo>
                    <a:lnTo>
                      <a:pt x="0" y="60"/>
                    </a:lnTo>
                    <a:lnTo>
                      <a:pt x="0" y="55"/>
                    </a:lnTo>
                    <a:lnTo>
                      <a:pt x="0" y="50"/>
                    </a:lnTo>
                    <a:lnTo>
                      <a:pt x="0" y="45"/>
                    </a:lnTo>
                    <a:lnTo>
                      <a:pt x="0" y="40"/>
                    </a:lnTo>
                    <a:lnTo>
                      <a:pt x="0" y="35"/>
                    </a:lnTo>
                    <a:lnTo>
                      <a:pt x="0" y="30"/>
                    </a:lnTo>
                  </a:path>
                </a:pathLst>
              </a:custGeom>
              <a:noFill/>
              <a:ln w="0">
                <a:solidFill>
                  <a:srgbClr val="191D1B"/>
                </a:solidFill>
                <a:prstDash val="solid"/>
                <a:round/>
                <a:headEnd/>
                <a:tailEnd/>
              </a:ln>
            </p:spPr>
            <p:txBody>
              <a:bodyPr/>
              <a:lstStyle/>
              <a:p>
                <a:endParaRPr lang="en-US"/>
              </a:p>
            </p:txBody>
          </p:sp>
          <p:sp>
            <p:nvSpPr>
              <p:cNvPr id="101587" name="Freeform 116"/>
              <p:cNvSpPr>
                <a:spLocks/>
              </p:cNvSpPr>
              <p:nvPr/>
            </p:nvSpPr>
            <p:spPr bwMode="auto">
              <a:xfrm>
                <a:off x="3267" y="2577"/>
                <a:ext cx="75" cy="70"/>
              </a:xfrm>
              <a:custGeom>
                <a:avLst/>
                <a:gdLst>
                  <a:gd name="T0" fmla="*/ 0 w 75"/>
                  <a:gd name="T1" fmla="*/ 25 h 70"/>
                  <a:gd name="T2" fmla="*/ 0 w 75"/>
                  <a:gd name="T3" fmla="*/ 15 h 70"/>
                  <a:gd name="T4" fmla="*/ 5 w 75"/>
                  <a:gd name="T5" fmla="*/ 10 h 70"/>
                  <a:gd name="T6" fmla="*/ 10 w 75"/>
                  <a:gd name="T7" fmla="*/ 5 h 70"/>
                  <a:gd name="T8" fmla="*/ 15 w 75"/>
                  <a:gd name="T9" fmla="*/ 0 h 70"/>
                  <a:gd name="T10" fmla="*/ 20 w 75"/>
                  <a:gd name="T11" fmla="*/ 0 h 70"/>
                  <a:gd name="T12" fmla="*/ 30 w 75"/>
                  <a:gd name="T13" fmla="*/ 0 h 70"/>
                  <a:gd name="T14" fmla="*/ 35 w 75"/>
                  <a:gd name="T15" fmla="*/ 0 h 70"/>
                  <a:gd name="T16" fmla="*/ 45 w 75"/>
                  <a:gd name="T17" fmla="*/ 0 h 70"/>
                  <a:gd name="T18" fmla="*/ 50 w 75"/>
                  <a:gd name="T19" fmla="*/ 0 h 70"/>
                  <a:gd name="T20" fmla="*/ 55 w 75"/>
                  <a:gd name="T21" fmla="*/ 5 h 70"/>
                  <a:gd name="T22" fmla="*/ 60 w 75"/>
                  <a:gd name="T23" fmla="*/ 10 h 70"/>
                  <a:gd name="T24" fmla="*/ 65 w 75"/>
                  <a:gd name="T25" fmla="*/ 15 h 70"/>
                  <a:gd name="T26" fmla="*/ 70 w 75"/>
                  <a:gd name="T27" fmla="*/ 25 h 70"/>
                  <a:gd name="T28" fmla="*/ 75 w 75"/>
                  <a:gd name="T29" fmla="*/ 30 h 70"/>
                  <a:gd name="T30" fmla="*/ 75 w 75"/>
                  <a:gd name="T31" fmla="*/ 35 h 70"/>
                  <a:gd name="T32" fmla="*/ 75 w 75"/>
                  <a:gd name="T33" fmla="*/ 45 h 70"/>
                  <a:gd name="T34" fmla="*/ 70 w 75"/>
                  <a:gd name="T35" fmla="*/ 50 h 70"/>
                  <a:gd name="T36" fmla="*/ 65 w 75"/>
                  <a:gd name="T37" fmla="*/ 55 h 70"/>
                  <a:gd name="T38" fmla="*/ 65 w 75"/>
                  <a:gd name="T39" fmla="*/ 65 h 70"/>
                  <a:gd name="T40" fmla="*/ 60 w 75"/>
                  <a:gd name="T41" fmla="*/ 65 h 70"/>
                  <a:gd name="T42" fmla="*/ 50 w 75"/>
                  <a:gd name="T43" fmla="*/ 70 h 70"/>
                  <a:gd name="T44" fmla="*/ 45 w 75"/>
                  <a:gd name="T45" fmla="*/ 70 h 70"/>
                  <a:gd name="T46" fmla="*/ 35 w 75"/>
                  <a:gd name="T47" fmla="*/ 70 h 70"/>
                  <a:gd name="T48" fmla="*/ 30 w 75"/>
                  <a:gd name="T49" fmla="*/ 70 h 70"/>
                  <a:gd name="T50" fmla="*/ 25 w 75"/>
                  <a:gd name="T51" fmla="*/ 65 h 70"/>
                  <a:gd name="T52" fmla="*/ 15 w 75"/>
                  <a:gd name="T53" fmla="*/ 65 h 70"/>
                  <a:gd name="T54" fmla="*/ 10 w 75"/>
                  <a:gd name="T55" fmla="*/ 55 h 70"/>
                  <a:gd name="T56" fmla="*/ 5 w 75"/>
                  <a:gd name="T57" fmla="*/ 50 h 70"/>
                  <a:gd name="T58" fmla="*/ 5 w 75"/>
                  <a:gd name="T59" fmla="*/ 45 h 70"/>
                  <a:gd name="T60" fmla="*/ 0 w 75"/>
                  <a:gd name="T61" fmla="*/ 35 h 70"/>
                  <a:gd name="T62" fmla="*/ 0 w 75"/>
                  <a:gd name="T63" fmla="*/ 30 h 70"/>
                  <a:gd name="T64" fmla="*/ 0 w 75"/>
                  <a:gd name="T65" fmla="*/ 30 h 7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75"/>
                  <a:gd name="T100" fmla="*/ 0 h 70"/>
                  <a:gd name="T101" fmla="*/ 75 w 75"/>
                  <a:gd name="T102" fmla="*/ 70 h 7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75" h="70">
                    <a:moveTo>
                      <a:pt x="0" y="30"/>
                    </a:moveTo>
                    <a:lnTo>
                      <a:pt x="0" y="25"/>
                    </a:lnTo>
                    <a:lnTo>
                      <a:pt x="0" y="20"/>
                    </a:lnTo>
                    <a:lnTo>
                      <a:pt x="0" y="15"/>
                    </a:lnTo>
                    <a:lnTo>
                      <a:pt x="5" y="15"/>
                    </a:lnTo>
                    <a:lnTo>
                      <a:pt x="5" y="10"/>
                    </a:lnTo>
                    <a:lnTo>
                      <a:pt x="10" y="10"/>
                    </a:lnTo>
                    <a:lnTo>
                      <a:pt x="10" y="5"/>
                    </a:lnTo>
                    <a:lnTo>
                      <a:pt x="15" y="0"/>
                    </a:lnTo>
                    <a:lnTo>
                      <a:pt x="20" y="0"/>
                    </a:lnTo>
                    <a:lnTo>
                      <a:pt x="25" y="0"/>
                    </a:lnTo>
                    <a:lnTo>
                      <a:pt x="30" y="0"/>
                    </a:lnTo>
                    <a:lnTo>
                      <a:pt x="35" y="0"/>
                    </a:lnTo>
                    <a:lnTo>
                      <a:pt x="40" y="0"/>
                    </a:lnTo>
                    <a:lnTo>
                      <a:pt x="45" y="0"/>
                    </a:lnTo>
                    <a:lnTo>
                      <a:pt x="50" y="0"/>
                    </a:lnTo>
                    <a:lnTo>
                      <a:pt x="55" y="5"/>
                    </a:lnTo>
                    <a:lnTo>
                      <a:pt x="60" y="10"/>
                    </a:lnTo>
                    <a:lnTo>
                      <a:pt x="65" y="15"/>
                    </a:lnTo>
                    <a:lnTo>
                      <a:pt x="70" y="20"/>
                    </a:lnTo>
                    <a:lnTo>
                      <a:pt x="70" y="25"/>
                    </a:lnTo>
                    <a:lnTo>
                      <a:pt x="75" y="25"/>
                    </a:lnTo>
                    <a:lnTo>
                      <a:pt x="75" y="30"/>
                    </a:lnTo>
                    <a:lnTo>
                      <a:pt x="75" y="35"/>
                    </a:lnTo>
                    <a:lnTo>
                      <a:pt x="75" y="40"/>
                    </a:lnTo>
                    <a:lnTo>
                      <a:pt x="75" y="45"/>
                    </a:lnTo>
                    <a:lnTo>
                      <a:pt x="75" y="50"/>
                    </a:lnTo>
                    <a:lnTo>
                      <a:pt x="70" y="50"/>
                    </a:lnTo>
                    <a:lnTo>
                      <a:pt x="70" y="55"/>
                    </a:lnTo>
                    <a:lnTo>
                      <a:pt x="65" y="55"/>
                    </a:lnTo>
                    <a:lnTo>
                      <a:pt x="65" y="60"/>
                    </a:lnTo>
                    <a:lnTo>
                      <a:pt x="65" y="65"/>
                    </a:lnTo>
                    <a:lnTo>
                      <a:pt x="60" y="65"/>
                    </a:lnTo>
                    <a:lnTo>
                      <a:pt x="55" y="70"/>
                    </a:lnTo>
                    <a:lnTo>
                      <a:pt x="50" y="70"/>
                    </a:lnTo>
                    <a:lnTo>
                      <a:pt x="45" y="70"/>
                    </a:lnTo>
                    <a:lnTo>
                      <a:pt x="40" y="70"/>
                    </a:lnTo>
                    <a:lnTo>
                      <a:pt x="35" y="70"/>
                    </a:lnTo>
                    <a:lnTo>
                      <a:pt x="30" y="70"/>
                    </a:lnTo>
                    <a:lnTo>
                      <a:pt x="25" y="70"/>
                    </a:lnTo>
                    <a:lnTo>
                      <a:pt x="25" y="65"/>
                    </a:lnTo>
                    <a:lnTo>
                      <a:pt x="20" y="65"/>
                    </a:lnTo>
                    <a:lnTo>
                      <a:pt x="15" y="65"/>
                    </a:lnTo>
                    <a:lnTo>
                      <a:pt x="15" y="60"/>
                    </a:lnTo>
                    <a:lnTo>
                      <a:pt x="10" y="55"/>
                    </a:lnTo>
                    <a:lnTo>
                      <a:pt x="5" y="50"/>
                    </a:lnTo>
                    <a:lnTo>
                      <a:pt x="5" y="45"/>
                    </a:lnTo>
                    <a:lnTo>
                      <a:pt x="0" y="40"/>
                    </a:lnTo>
                    <a:lnTo>
                      <a:pt x="0" y="35"/>
                    </a:lnTo>
                    <a:lnTo>
                      <a:pt x="0" y="30"/>
                    </a:lnTo>
                  </a:path>
                </a:pathLst>
              </a:custGeom>
              <a:noFill/>
              <a:ln w="0">
                <a:solidFill>
                  <a:srgbClr val="191D1B"/>
                </a:solidFill>
                <a:prstDash val="solid"/>
                <a:round/>
                <a:headEnd/>
                <a:tailEnd/>
              </a:ln>
            </p:spPr>
            <p:txBody>
              <a:bodyPr/>
              <a:lstStyle/>
              <a:p>
                <a:endParaRPr lang="en-US"/>
              </a:p>
            </p:txBody>
          </p:sp>
          <p:sp>
            <p:nvSpPr>
              <p:cNvPr id="101588" name="Freeform 117"/>
              <p:cNvSpPr>
                <a:spLocks/>
              </p:cNvSpPr>
              <p:nvPr/>
            </p:nvSpPr>
            <p:spPr bwMode="auto">
              <a:xfrm>
                <a:off x="3277" y="2587"/>
                <a:ext cx="55" cy="55"/>
              </a:xfrm>
              <a:custGeom>
                <a:avLst/>
                <a:gdLst>
                  <a:gd name="T0" fmla="*/ 0 w 55"/>
                  <a:gd name="T1" fmla="*/ 35 h 55"/>
                  <a:gd name="T2" fmla="*/ 0 w 55"/>
                  <a:gd name="T3" fmla="*/ 30 h 55"/>
                  <a:gd name="T4" fmla="*/ 0 w 55"/>
                  <a:gd name="T5" fmla="*/ 25 h 55"/>
                  <a:gd name="T6" fmla="*/ 0 w 55"/>
                  <a:gd name="T7" fmla="*/ 25 h 55"/>
                  <a:gd name="T8" fmla="*/ 0 w 55"/>
                  <a:gd name="T9" fmla="*/ 20 h 55"/>
                  <a:gd name="T10" fmla="*/ 0 w 55"/>
                  <a:gd name="T11" fmla="*/ 20 h 55"/>
                  <a:gd name="T12" fmla="*/ 0 w 55"/>
                  <a:gd name="T13" fmla="*/ 15 h 55"/>
                  <a:gd name="T14" fmla="*/ 0 w 55"/>
                  <a:gd name="T15" fmla="*/ 15 h 55"/>
                  <a:gd name="T16" fmla="*/ 0 w 55"/>
                  <a:gd name="T17" fmla="*/ 10 h 55"/>
                  <a:gd name="T18" fmla="*/ 0 w 55"/>
                  <a:gd name="T19" fmla="*/ 10 h 55"/>
                  <a:gd name="T20" fmla="*/ 5 w 55"/>
                  <a:gd name="T21" fmla="*/ 5 h 55"/>
                  <a:gd name="T22" fmla="*/ 5 w 55"/>
                  <a:gd name="T23" fmla="*/ 5 h 55"/>
                  <a:gd name="T24" fmla="*/ 10 w 55"/>
                  <a:gd name="T25" fmla="*/ 0 h 55"/>
                  <a:gd name="T26" fmla="*/ 15 w 55"/>
                  <a:gd name="T27" fmla="*/ 0 h 55"/>
                  <a:gd name="T28" fmla="*/ 15 w 55"/>
                  <a:gd name="T29" fmla="*/ 0 h 55"/>
                  <a:gd name="T30" fmla="*/ 20 w 55"/>
                  <a:gd name="T31" fmla="*/ 0 h 55"/>
                  <a:gd name="T32" fmla="*/ 20 w 55"/>
                  <a:gd name="T33" fmla="*/ 0 h 55"/>
                  <a:gd name="T34" fmla="*/ 25 w 55"/>
                  <a:gd name="T35" fmla="*/ 0 h 55"/>
                  <a:gd name="T36" fmla="*/ 25 w 55"/>
                  <a:gd name="T37" fmla="*/ 0 h 55"/>
                  <a:gd name="T38" fmla="*/ 30 w 55"/>
                  <a:gd name="T39" fmla="*/ 0 h 55"/>
                  <a:gd name="T40" fmla="*/ 30 w 55"/>
                  <a:gd name="T41" fmla="*/ 0 h 55"/>
                  <a:gd name="T42" fmla="*/ 35 w 55"/>
                  <a:gd name="T43" fmla="*/ 0 h 55"/>
                  <a:gd name="T44" fmla="*/ 40 w 55"/>
                  <a:gd name="T45" fmla="*/ 0 h 55"/>
                  <a:gd name="T46" fmla="*/ 40 w 55"/>
                  <a:gd name="T47" fmla="*/ 0 h 55"/>
                  <a:gd name="T48" fmla="*/ 40 w 55"/>
                  <a:gd name="T49" fmla="*/ 5 h 55"/>
                  <a:gd name="T50" fmla="*/ 45 w 55"/>
                  <a:gd name="T51" fmla="*/ 5 h 55"/>
                  <a:gd name="T52" fmla="*/ 45 w 55"/>
                  <a:gd name="T53" fmla="*/ 10 h 55"/>
                  <a:gd name="T54" fmla="*/ 50 w 55"/>
                  <a:gd name="T55" fmla="*/ 10 h 55"/>
                  <a:gd name="T56" fmla="*/ 50 w 55"/>
                  <a:gd name="T57" fmla="*/ 15 h 55"/>
                  <a:gd name="T58" fmla="*/ 50 w 55"/>
                  <a:gd name="T59" fmla="*/ 15 h 55"/>
                  <a:gd name="T60" fmla="*/ 50 w 55"/>
                  <a:gd name="T61" fmla="*/ 20 h 55"/>
                  <a:gd name="T62" fmla="*/ 55 w 55"/>
                  <a:gd name="T63" fmla="*/ 20 h 55"/>
                  <a:gd name="T64" fmla="*/ 55 w 55"/>
                  <a:gd name="T65" fmla="*/ 25 h 55"/>
                  <a:gd name="T66" fmla="*/ 55 w 55"/>
                  <a:gd name="T67" fmla="*/ 25 h 55"/>
                  <a:gd name="T68" fmla="*/ 55 w 55"/>
                  <a:gd name="T69" fmla="*/ 30 h 55"/>
                  <a:gd name="T70" fmla="*/ 55 w 55"/>
                  <a:gd name="T71" fmla="*/ 35 h 55"/>
                  <a:gd name="T72" fmla="*/ 55 w 55"/>
                  <a:gd name="T73" fmla="*/ 35 h 55"/>
                  <a:gd name="T74" fmla="*/ 50 w 55"/>
                  <a:gd name="T75" fmla="*/ 40 h 55"/>
                  <a:gd name="T76" fmla="*/ 50 w 55"/>
                  <a:gd name="T77" fmla="*/ 40 h 55"/>
                  <a:gd name="T78" fmla="*/ 50 w 55"/>
                  <a:gd name="T79" fmla="*/ 45 h 55"/>
                  <a:gd name="T80" fmla="*/ 45 w 55"/>
                  <a:gd name="T81" fmla="*/ 45 h 55"/>
                  <a:gd name="T82" fmla="*/ 40 w 55"/>
                  <a:gd name="T83" fmla="*/ 50 h 55"/>
                  <a:gd name="T84" fmla="*/ 40 w 55"/>
                  <a:gd name="T85" fmla="*/ 50 h 55"/>
                  <a:gd name="T86" fmla="*/ 35 w 55"/>
                  <a:gd name="T87" fmla="*/ 50 h 55"/>
                  <a:gd name="T88" fmla="*/ 30 w 55"/>
                  <a:gd name="T89" fmla="*/ 55 h 55"/>
                  <a:gd name="T90" fmla="*/ 30 w 55"/>
                  <a:gd name="T91" fmla="*/ 55 h 55"/>
                  <a:gd name="T92" fmla="*/ 25 w 55"/>
                  <a:gd name="T93" fmla="*/ 55 h 55"/>
                  <a:gd name="T94" fmla="*/ 25 w 55"/>
                  <a:gd name="T95" fmla="*/ 50 h 55"/>
                  <a:gd name="T96" fmla="*/ 20 w 55"/>
                  <a:gd name="T97" fmla="*/ 50 h 55"/>
                  <a:gd name="T98" fmla="*/ 20 w 55"/>
                  <a:gd name="T99" fmla="*/ 50 h 55"/>
                  <a:gd name="T100" fmla="*/ 15 w 55"/>
                  <a:gd name="T101" fmla="*/ 50 h 55"/>
                  <a:gd name="T102" fmla="*/ 15 w 55"/>
                  <a:gd name="T103" fmla="*/ 45 h 55"/>
                  <a:gd name="T104" fmla="*/ 10 w 55"/>
                  <a:gd name="T105" fmla="*/ 45 h 55"/>
                  <a:gd name="T106" fmla="*/ 10 w 55"/>
                  <a:gd name="T107" fmla="*/ 45 h 55"/>
                  <a:gd name="T108" fmla="*/ 5 w 55"/>
                  <a:gd name="T109" fmla="*/ 40 h 55"/>
                  <a:gd name="T110" fmla="*/ 5 w 55"/>
                  <a:gd name="T111" fmla="*/ 40 h 55"/>
                  <a:gd name="T112" fmla="*/ 5 w 55"/>
                  <a:gd name="T113" fmla="*/ 35 h 5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5"/>
                  <a:gd name="T172" fmla="*/ 0 h 55"/>
                  <a:gd name="T173" fmla="*/ 55 w 55"/>
                  <a:gd name="T174" fmla="*/ 55 h 5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5" h="55">
                    <a:moveTo>
                      <a:pt x="0" y="35"/>
                    </a:moveTo>
                    <a:lnTo>
                      <a:pt x="0" y="30"/>
                    </a:lnTo>
                    <a:lnTo>
                      <a:pt x="0" y="25"/>
                    </a:lnTo>
                    <a:lnTo>
                      <a:pt x="0" y="20"/>
                    </a:lnTo>
                    <a:lnTo>
                      <a:pt x="0" y="15"/>
                    </a:lnTo>
                    <a:lnTo>
                      <a:pt x="0" y="10"/>
                    </a:lnTo>
                    <a:lnTo>
                      <a:pt x="5" y="5"/>
                    </a:lnTo>
                    <a:lnTo>
                      <a:pt x="10" y="0"/>
                    </a:lnTo>
                    <a:lnTo>
                      <a:pt x="15" y="0"/>
                    </a:lnTo>
                    <a:lnTo>
                      <a:pt x="20" y="0"/>
                    </a:lnTo>
                    <a:lnTo>
                      <a:pt x="25" y="0"/>
                    </a:lnTo>
                    <a:lnTo>
                      <a:pt x="30" y="0"/>
                    </a:lnTo>
                    <a:lnTo>
                      <a:pt x="35" y="0"/>
                    </a:lnTo>
                    <a:lnTo>
                      <a:pt x="40" y="0"/>
                    </a:lnTo>
                    <a:lnTo>
                      <a:pt x="40" y="5"/>
                    </a:lnTo>
                    <a:lnTo>
                      <a:pt x="45" y="5"/>
                    </a:lnTo>
                    <a:lnTo>
                      <a:pt x="45" y="10"/>
                    </a:lnTo>
                    <a:lnTo>
                      <a:pt x="50" y="10"/>
                    </a:lnTo>
                    <a:lnTo>
                      <a:pt x="50" y="15"/>
                    </a:lnTo>
                    <a:lnTo>
                      <a:pt x="50" y="20"/>
                    </a:lnTo>
                    <a:lnTo>
                      <a:pt x="55" y="20"/>
                    </a:lnTo>
                    <a:lnTo>
                      <a:pt x="55" y="25"/>
                    </a:lnTo>
                    <a:lnTo>
                      <a:pt x="55" y="30"/>
                    </a:lnTo>
                    <a:lnTo>
                      <a:pt x="55" y="35"/>
                    </a:lnTo>
                    <a:lnTo>
                      <a:pt x="50" y="40"/>
                    </a:lnTo>
                    <a:lnTo>
                      <a:pt x="50" y="45"/>
                    </a:lnTo>
                    <a:lnTo>
                      <a:pt x="45" y="45"/>
                    </a:lnTo>
                    <a:lnTo>
                      <a:pt x="40" y="50"/>
                    </a:lnTo>
                    <a:lnTo>
                      <a:pt x="35" y="50"/>
                    </a:lnTo>
                    <a:lnTo>
                      <a:pt x="30" y="55"/>
                    </a:lnTo>
                    <a:lnTo>
                      <a:pt x="25" y="55"/>
                    </a:lnTo>
                    <a:lnTo>
                      <a:pt x="25" y="50"/>
                    </a:lnTo>
                    <a:lnTo>
                      <a:pt x="20" y="50"/>
                    </a:lnTo>
                    <a:lnTo>
                      <a:pt x="15" y="50"/>
                    </a:lnTo>
                    <a:lnTo>
                      <a:pt x="15" y="45"/>
                    </a:lnTo>
                    <a:lnTo>
                      <a:pt x="10" y="45"/>
                    </a:lnTo>
                    <a:lnTo>
                      <a:pt x="5" y="40"/>
                    </a:lnTo>
                    <a:lnTo>
                      <a:pt x="5" y="35"/>
                    </a:lnTo>
                  </a:path>
                </a:pathLst>
              </a:custGeom>
              <a:noFill/>
              <a:ln w="0">
                <a:solidFill>
                  <a:srgbClr val="191D1B"/>
                </a:solidFill>
                <a:prstDash val="solid"/>
                <a:round/>
                <a:headEnd/>
                <a:tailEnd/>
              </a:ln>
            </p:spPr>
            <p:txBody>
              <a:bodyPr/>
              <a:lstStyle/>
              <a:p>
                <a:endParaRPr lang="en-US"/>
              </a:p>
            </p:txBody>
          </p:sp>
          <p:sp>
            <p:nvSpPr>
              <p:cNvPr id="101589" name="Freeform 118"/>
              <p:cNvSpPr>
                <a:spLocks/>
              </p:cNvSpPr>
              <p:nvPr/>
            </p:nvSpPr>
            <p:spPr bwMode="auto">
              <a:xfrm>
                <a:off x="3287" y="2597"/>
                <a:ext cx="35" cy="35"/>
              </a:xfrm>
              <a:custGeom>
                <a:avLst/>
                <a:gdLst>
                  <a:gd name="T0" fmla="*/ 0 w 35"/>
                  <a:gd name="T1" fmla="*/ 15 h 35"/>
                  <a:gd name="T2" fmla="*/ 0 w 35"/>
                  <a:gd name="T3" fmla="*/ 10 h 35"/>
                  <a:gd name="T4" fmla="*/ 0 w 35"/>
                  <a:gd name="T5" fmla="*/ 5 h 35"/>
                  <a:gd name="T6" fmla="*/ 5 w 35"/>
                  <a:gd name="T7" fmla="*/ 5 h 35"/>
                  <a:gd name="T8" fmla="*/ 5 w 35"/>
                  <a:gd name="T9" fmla="*/ 0 h 35"/>
                  <a:gd name="T10" fmla="*/ 10 w 35"/>
                  <a:gd name="T11" fmla="*/ 0 h 35"/>
                  <a:gd name="T12" fmla="*/ 10 w 35"/>
                  <a:gd name="T13" fmla="*/ 0 h 35"/>
                  <a:gd name="T14" fmla="*/ 15 w 35"/>
                  <a:gd name="T15" fmla="*/ 0 h 35"/>
                  <a:gd name="T16" fmla="*/ 20 w 35"/>
                  <a:gd name="T17" fmla="*/ 0 h 35"/>
                  <a:gd name="T18" fmla="*/ 20 w 35"/>
                  <a:gd name="T19" fmla="*/ 0 h 35"/>
                  <a:gd name="T20" fmla="*/ 25 w 35"/>
                  <a:gd name="T21" fmla="*/ 0 h 35"/>
                  <a:gd name="T22" fmla="*/ 30 w 35"/>
                  <a:gd name="T23" fmla="*/ 5 h 35"/>
                  <a:gd name="T24" fmla="*/ 30 w 35"/>
                  <a:gd name="T25" fmla="*/ 5 h 35"/>
                  <a:gd name="T26" fmla="*/ 30 w 35"/>
                  <a:gd name="T27" fmla="*/ 10 h 35"/>
                  <a:gd name="T28" fmla="*/ 35 w 35"/>
                  <a:gd name="T29" fmla="*/ 10 h 35"/>
                  <a:gd name="T30" fmla="*/ 35 w 35"/>
                  <a:gd name="T31" fmla="*/ 15 h 35"/>
                  <a:gd name="T32" fmla="*/ 35 w 35"/>
                  <a:gd name="T33" fmla="*/ 20 h 35"/>
                  <a:gd name="T34" fmla="*/ 35 w 35"/>
                  <a:gd name="T35" fmla="*/ 25 h 35"/>
                  <a:gd name="T36" fmla="*/ 30 w 35"/>
                  <a:gd name="T37" fmla="*/ 25 h 35"/>
                  <a:gd name="T38" fmla="*/ 30 w 35"/>
                  <a:gd name="T39" fmla="*/ 30 h 35"/>
                  <a:gd name="T40" fmla="*/ 30 w 35"/>
                  <a:gd name="T41" fmla="*/ 30 h 35"/>
                  <a:gd name="T42" fmla="*/ 25 w 35"/>
                  <a:gd name="T43" fmla="*/ 30 h 35"/>
                  <a:gd name="T44" fmla="*/ 20 w 35"/>
                  <a:gd name="T45" fmla="*/ 30 h 35"/>
                  <a:gd name="T46" fmla="*/ 20 w 35"/>
                  <a:gd name="T47" fmla="*/ 35 h 35"/>
                  <a:gd name="T48" fmla="*/ 15 w 35"/>
                  <a:gd name="T49" fmla="*/ 30 h 35"/>
                  <a:gd name="T50" fmla="*/ 10 w 35"/>
                  <a:gd name="T51" fmla="*/ 30 h 35"/>
                  <a:gd name="T52" fmla="*/ 10 w 35"/>
                  <a:gd name="T53" fmla="*/ 30 h 35"/>
                  <a:gd name="T54" fmla="*/ 5 w 35"/>
                  <a:gd name="T55" fmla="*/ 30 h 35"/>
                  <a:gd name="T56" fmla="*/ 5 w 35"/>
                  <a:gd name="T57" fmla="*/ 25 h 35"/>
                  <a:gd name="T58" fmla="*/ 0 w 35"/>
                  <a:gd name="T59" fmla="*/ 25 h 35"/>
                  <a:gd name="T60" fmla="*/ 0 w 35"/>
                  <a:gd name="T61" fmla="*/ 20 h 35"/>
                  <a:gd name="T62" fmla="*/ 0 w 35"/>
                  <a:gd name="T63" fmla="*/ 15 h 35"/>
                  <a:gd name="T64" fmla="*/ 0 w 35"/>
                  <a:gd name="T65" fmla="*/ 15 h 35"/>
                  <a:gd name="T66" fmla="*/ 0 w 35"/>
                  <a:gd name="T67" fmla="*/ 15 h 35"/>
                  <a:gd name="T68" fmla="*/ 0 w 35"/>
                  <a:gd name="T69" fmla="*/ 15 h 3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5"/>
                  <a:gd name="T106" fmla="*/ 0 h 35"/>
                  <a:gd name="T107" fmla="*/ 35 w 35"/>
                  <a:gd name="T108" fmla="*/ 35 h 3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5" h="35">
                    <a:moveTo>
                      <a:pt x="0" y="15"/>
                    </a:moveTo>
                    <a:lnTo>
                      <a:pt x="0" y="10"/>
                    </a:lnTo>
                    <a:lnTo>
                      <a:pt x="0" y="5"/>
                    </a:lnTo>
                    <a:lnTo>
                      <a:pt x="5" y="5"/>
                    </a:lnTo>
                    <a:lnTo>
                      <a:pt x="5" y="0"/>
                    </a:lnTo>
                    <a:lnTo>
                      <a:pt x="10" y="0"/>
                    </a:lnTo>
                    <a:lnTo>
                      <a:pt x="15" y="0"/>
                    </a:lnTo>
                    <a:lnTo>
                      <a:pt x="20" y="0"/>
                    </a:lnTo>
                    <a:lnTo>
                      <a:pt x="25" y="0"/>
                    </a:lnTo>
                    <a:lnTo>
                      <a:pt x="30" y="5"/>
                    </a:lnTo>
                    <a:lnTo>
                      <a:pt x="30" y="10"/>
                    </a:lnTo>
                    <a:lnTo>
                      <a:pt x="35" y="10"/>
                    </a:lnTo>
                    <a:lnTo>
                      <a:pt x="35" y="15"/>
                    </a:lnTo>
                    <a:lnTo>
                      <a:pt x="35" y="20"/>
                    </a:lnTo>
                    <a:lnTo>
                      <a:pt x="35" y="25"/>
                    </a:lnTo>
                    <a:lnTo>
                      <a:pt x="30" y="25"/>
                    </a:lnTo>
                    <a:lnTo>
                      <a:pt x="30" y="30"/>
                    </a:lnTo>
                    <a:lnTo>
                      <a:pt x="25" y="30"/>
                    </a:lnTo>
                    <a:lnTo>
                      <a:pt x="20" y="30"/>
                    </a:lnTo>
                    <a:lnTo>
                      <a:pt x="20" y="35"/>
                    </a:lnTo>
                    <a:lnTo>
                      <a:pt x="15" y="30"/>
                    </a:lnTo>
                    <a:lnTo>
                      <a:pt x="10" y="30"/>
                    </a:lnTo>
                    <a:lnTo>
                      <a:pt x="5" y="30"/>
                    </a:lnTo>
                    <a:lnTo>
                      <a:pt x="5" y="25"/>
                    </a:lnTo>
                    <a:lnTo>
                      <a:pt x="0" y="25"/>
                    </a:lnTo>
                    <a:lnTo>
                      <a:pt x="0" y="20"/>
                    </a:lnTo>
                    <a:lnTo>
                      <a:pt x="0" y="15"/>
                    </a:lnTo>
                  </a:path>
                </a:pathLst>
              </a:custGeom>
              <a:noFill/>
              <a:ln w="0">
                <a:solidFill>
                  <a:srgbClr val="191D1B"/>
                </a:solidFill>
                <a:prstDash val="solid"/>
                <a:round/>
                <a:headEnd/>
                <a:tailEnd/>
              </a:ln>
            </p:spPr>
            <p:txBody>
              <a:bodyPr/>
              <a:lstStyle/>
              <a:p>
                <a:endParaRPr lang="en-US"/>
              </a:p>
            </p:txBody>
          </p:sp>
          <p:sp>
            <p:nvSpPr>
              <p:cNvPr id="101590" name="Freeform 119"/>
              <p:cNvSpPr>
                <a:spLocks/>
              </p:cNvSpPr>
              <p:nvPr/>
            </p:nvSpPr>
            <p:spPr bwMode="auto">
              <a:xfrm>
                <a:off x="3297" y="2607"/>
                <a:ext cx="15" cy="15"/>
              </a:xfrm>
              <a:custGeom>
                <a:avLst/>
                <a:gdLst>
                  <a:gd name="T0" fmla="*/ 0 w 15"/>
                  <a:gd name="T1" fmla="*/ 10 h 15"/>
                  <a:gd name="T2" fmla="*/ 0 w 15"/>
                  <a:gd name="T3" fmla="*/ 5 h 15"/>
                  <a:gd name="T4" fmla="*/ 0 w 15"/>
                  <a:gd name="T5" fmla="*/ 5 h 15"/>
                  <a:gd name="T6" fmla="*/ 0 w 15"/>
                  <a:gd name="T7" fmla="*/ 0 h 15"/>
                  <a:gd name="T8" fmla="*/ 0 w 15"/>
                  <a:gd name="T9" fmla="*/ 0 h 15"/>
                  <a:gd name="T10" fmla="*/ 5 w 15"/>
                  <a:gd name="T11" fmla="*/ 0 h 15"/>
                  <a:gd name="T12" fmla="*/ 5 w 15"/>
                  <a:gd name="T13" fmla="*/ 0 h 15"/>
                  <a:gd name="T14" fmla="*/ 10 w 15"/>
                  <a:gd name="T15" fmla="*/ 0 h 15"/>
                  <a:gd name="T16" fmla="*/ 10 w 15"/>
                  <a:gd name="T17" fmla="*/ 0 h 15"/>
                  <a:gd name="T18" fmla="*/ 10 w 15"/>
                  <a:gd name="T19" fmla="*/ 0 h 15"/>
                  <a:gd name="T20" fmla="*/ 15 w 15"/>
                  <a:gd name="T21" fmla="*/ 5 h 15"/>
                  <a:gd name="T22" fmla="*/ 15 w 15"/>
                  <a:gd name="T23" fmla="*/ 5 h 15"/>
                  <a:gd name="T24" fmla="*/ 15 w 15"/>
                  <a:gd name="T25" fmla="*/ 10 h 15"/>
                  <a:gd name="T26" fmla="*/ 15 w 15"/>
                  <a:gd name="T27" fmla="*/ 10 h 15"/>
                  <a:gd name="T28" fmla="*/ 10 w 15"/>
                  <a:gd name="T29" fmla="*/ 15 h 15"/>
                  <a:gd name="T30" fmla="*/ 10 w 15"/>
                  <a:gd name="T31" fmla="*/ 15 h 15"/>
                  <a:gd name="T32" fmla="*/ 5 w 15"/>
                  <a:gd name="T33" fmla="*/ 15 h 15"/>
                  <a:gd name="T34" fmla="*/ 5 w 15"/>
                  <a:gd name="T35" fmla="*/ 15 h 15"/>
                  <a:gd name="T36" fmla="*/ 0 w 15"/>
                  <a:gd name="T37" fmla="*/ 10 h 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5"/>
                  <a:gd name="T58" fmla="*/ 0 h 15"/>
                  <a:gd name="T59" fmla="*/ 15 w 15"/>
                  <a:gd name="T60" fmla="*/ 15 h 1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5" h="15">
                    <a:moveTo>
                      <a:pt x="0" y="10"/>
                    </a:moveTo>
                    <a:lnTo>
                      <a:pt x="0" y="5"/>
                    </a:lnTo>
                    <a:lnTo>
                      <a:pt x="0" y="0"/>
                    </a:lnTo>
                    <a:lnTo>
                      <a:pt x="5" y="0"/>
                    </a:lnTo>
                    <a:lnTo>
                      <a:pt x="10" y="0"/>
                    </a:lnTo>
                    <a:lnTo>
                      <a:pt x="15" y="5"/>
                    </a:lnTo>
                    <a:lnTo>
                      <a:pt x="15" y="10"/>
                    </a:lnTo>
                    <a:lnTo>
                      <a:pt x="10" y="15"/>
                    </a:lnTo>
                    <a:lnTo>
                      <a:pt x="5" y="15"/>
                    </a:lnTo>
                    <a:lnTo>
                      <a:pt x="0" y="10"/>
                    </a:lnTo>
                  </a:path>
                </a:pathLst>
              </a:custGeom>
              <a:noFill/>
              <a:ln w="0">
                <a:solidFill>
                  <a:srgbClr val="191D1B"/>
                </a:solidFill>
                <a:prstDash val="solid"/>
                <a:round/>
                <a:headEnd/>
                <a:tailEnd/>
              </a:ln>
            </p:spPr>
            <p:txBody>
              <a:bodyPr/>
              <a:lstStyle/>
              <a:p>
                <a:endParaRPr lang="en-US"/>
              </a:p>
            </p:txBody>
          </p:sp>
          <p:sp>
            <p:nvSpPr>
              <p:cNvPr id="101591" name="Line 120"/>
              <p:cNvSpPr>
                <a:spLocks noChangeShapeType="1"/>
              </p:cNvSpPr>
              <p:nvPr/>
            </p:nvSpPr>
            <p:spPr bwMode="auto">
              <a:xfrm>
                <a:off x="3282" y="2557"/>
                <a:ext cx="40" cy="110"/>
              </a:xfrm>
              <a:prstGeom prst="line">
                <a:avLst/>
              </a:prstGeom>
              <a:noFill/>
              <a:ln w="0">
                <a:solidFill>
                  <a:srgbClr val="191D1B"/>
                </a:solidFill>
                <a:round/>
                <a:headEnd/>
                <a:tailEnd/>
              </a:ln>
            </p:spPr>
            <p:txBody>
              <a:bodyPr/>
              <a:lstStyle/>
              <a:p>
                <a:endParaRPr lang="en-US"/>
              </a:p>
            </p:txBody>
          </p:sp>
          <p:sp>
            <p:nvSpPr>
              <p:cNvPr id="101592" name="Line 121"/>
              <p:cNvSpPr>
                <a:spLocks noChangeShapeType="1"/>
              </p:cNvSpPr>
              <p:nvPr/>
            </p:nvSpPr>
            <p:spPr bwMode="auto">
              <a:xfrm flipH="1">
                <a:off x="3247" y="2607"/>
                <a:ext cx="110" cy="15"/>
              </a:xfrm>
              <a:prstGeom prst="line">
                <a:avLst/>
              </a:prstGeom>
              <a:noFill/>
              <a:ln w="0">
                <a:solidFill>
                  <a:srgbClr val="191D1B"/>
                </a:solidFill>
                <a:round/>
                <a:headEnd/>
                <a:tailEnd/>
              </a:ln>
            </p:spPr>
            <p:txBody>
              <a:bodyPr/>
              <a:lstStyle/>
              <a:p>
                <a:endParaRPr lang="en-US"/>
              </a:p>
            </p:txBody>
          </p:sp>
          <p:sp>
            <p:nvSpPr>
              <p:cNvPr id="101593" name="Freeform 122"/>
              <p:cNvSpPr>
                <a:spLocks/>
              </p:cNvSpPr>
              <p:nvPr/>
            </p:nvSpPr>
            <p:spPr bwMode="auto">
              <a:xfrm>
                <a:off x="3267" y="2582"/>
                <a:ext cx="50" cy="30"/>
              </a:xfrm>
              <a:custGeom>
                <a:avLst/>
                <a:gdLst>
                  <a:gd name="T0" fmla="*/ 0 w 50"/>
                  <a:gd name="T1" fmla="*/ 20 h 30"/>
                  <a:gd name="T2" fmla="*/ 25 w 50"/>
                  <a:gd name="T3" fmla="*/ 0 h 30"/>
                  <a:gd name="T4" fmla="*/ 50 w 50"/>
                  <a:gd name="T5" fmla="*/ 30 h 30"/>
                  <a:gd name="T6" fmla="*/ 0 60000 65536"/>
                  <a:gd name="T7" fmla="*/ 0 60000 65536"/>
                  <a:gd name="T8" fmla="*/ 0 60000 65536"/>
                  <a:gd name="T9" fmla="*/ 0 w 50"/>
                  <a:gd name="T10" fmla="*/ 0 h 30"/>
                  <a:gd name="T11" fmla="*/ 50 w 50"/>
                  <a:gd name="T12" fmla="*/ 30 h 30"/>
                </a:gdLst>
                <a:ahLst/>
                <a:cxnLst>
                  <a:cxn ang="T6">
                    <a:pos x="T0" y="T1"/>
                  </a:cxn>
                  <a:cxn ang="T7">
                    <a:pos x="T2" y="T3"/>
                  </a:cxn>
                  <a:cxn ang="T8">
                    <a:pos x="T4" y="T5"/>
                  </a:cxn>
                </a:cxnLst>
                <a:rect l="T9" t="T10" r="T11" b="T12"/>
                <a:pathLst>
                  <a:path w="50" h="30">
                    <a:moveTo>
                      <a:pt x="0" y="20"/>
                    </a:moveTo>
                    <a:lnTo>
                      <a:pt x="25" y="0"/>
                    </a:lnTo>
                    <a:lnTo>
                      <a:pt x="50" y="30"/>
                    </a:lnTo>
                  </a:path>
                </a:pathLst>
              </a:custGeom>
              <a:noFill/>
              <a:ln w="0">
                <a:solidFill>
                  <a:srgbClr val="191D1B"/>
                </a:solidFill>
                <a:prstDash val="solid"/>
                <a:round/>
                <a:headEnd/>
                <a:tailEnd/>
              </a:ln>
            </p:spPr>
            <p:txBody>
              <a:bodyPr/>
              <a:lstStyle/>
              <a:p>
                <a:endParaRPr lang="en-US"/>
              </a:p>
            </p:txBody>
          </p:sp>
          <p:sp>
            <p:nvSpPr>
              <p:cNvPr id="101594" name="Freeform 123"/>
              <p:cNvSpPr>
                <a:spLocks/>
              </p:cNvSpPr>
              <p:nvPr/>
            </p:nvSpPr>
            <p:spPr bwMode="auto">
              <a:xfrm>
                <a:off x="3282" y="2582"/>
                <a:ext cx="25" cy="50"/>
              </a:xfrm>
              <a:custGeom>
                <a:avLst/>
                <a:gdLst>
                  <a:gd name="T0" fmla="*/ 0 w 25"/>
                  <a:gd name="T1" fmla="*/ 30 h 50"/>
                  <a:gd name="T2" fmla="*/ 20 w 25"/>
                  <a:gd name="T3" fmla="*/ 50 h 50"/>
                  <a:gd name="T4" fmla="*/ 25 w 25"/>
                  <a:gd name="T5" fmla="*/ 0 h 50"/>
                  <a:gd name="T6" fmla="*/ 0 60000 65536"/>
                  <a:gd name="T7" fmla="*/ 0 60000 65536"/>
                  <a:gd name="T8" fmla="*/ 0 60000 65536"/>
                  <a:gd name="T9" fmla="*/ 0 w 25"/>
                  <a:gd name="T10" fmla="*/ 0 h 50"/>
                  <a:gd name="T11" fmla="*/ 25 w 25"/>
                  <a:gd name="T12" fmla="*/ 50 h 50"/>
                </a:gdLst>
                <a:ahLst/>
                <a:cxnLst>
                  <a:cxn ang="T6">
                    <a:pos x="T0" y="T1"/>
                  </a:cxn>
                  <a:cxn ang="T7">
                    <a:pos x="T2" y="T3"/>
                  </a:cxn>
                  <a:cxn ang="T8">
                    <a:pos x="T4" y="T5"/>
                  </a:cxn>
                </a:cxnLst>
                <a:rect l="T9" t="T10" r="T11" b="T12"/>
                <a:pathLst>
                  <a:path w="25" h="50">
                    <a:moveTo>
                      <a:pt x="0" y="30"/>
                    </a:moveTo>
                    <a:lnTo>
                      <a:pt x="20" y="50"/>
                    </a:lnTo>
                    <a:lnTo>
                      <a:pt x="25" y="0"/>
                    </a:lnTo>
                  </a:path>
                </a:pathLst>
              </a:custGeom>
              <a:noFill/>
              <a:ln w="0">
                <a:solidFill>
                  <a:srgbClr val="191D1B"/>
                </a:solidFill>
                <a:prstDash val="solid"/>
                <a:round/>
                <a:headEnd/>
                <a:tailEnd/>
              </a:ln>
            </p:spPr>
            <p:txBody>
              <a:bodyPr/>
              <a:lstStyle/>
              <a:p>
                <a:endParaRPr lang="en-US"/>
              </a:p>
            </p:txBody>
          </p:sp>
          <p:sp>
            <p:nvSpPr>
              <p:cNvPr id="101595" name="Line 124"/>
              <p:cNvSpPr>
                <a:spLocks noChangeShapeType="1"/>
              </p:cNvSpPr>
              <p:nvPr/>
            </p:nvSpPr>
            <p:spPr bwMode="auto">
              <a:xfrm>
                <a:off x="3282" y="2602"/>
                <a:ext cx="70" cy="40"/>
              </a:xfrm>
              <a:prstGeom prst="line">
                <a:avLst/>
              </a:prstGeom>
              <a:noFill/>
              <a:ln w="0">
                <a:solidFill>
                  <a:srgbClr val="191D1B"/>
                </a:solidFill>
                <a:round/>
                <a:headEnd/>
                <a:tailEnd/>
              </a:ln>
            </p:spPr>
            <p:txBody>
              <a:bodyPr/>
              <a:lstStyle/>
              <a:p>
                <a:endParaRPr lang="en-US"/>
              </a:p>
            </p:txBody>
          </p:sp>
          <p:sp>
            <p:nvSpPr>
              <p:cNvPr id="101596" name="Freeform 125"/>
              <p:cNvSpPr>
                <a:spLocks/>
              </p:cNvSpPr>
              <p:nvPr/>
            </p:nvSpPr>
            <p:spPr bwMode="auto">
              <a:xfrm>
                <a:off x="2587" y="2507"/>
                <a:ext cx="265" cy="265"/>
              </a:xfrm>
              <a:custGeom>
                <a:avLst/>
                <a:gdLst>
                  <a:gd name="T0" fmla="*/ 130 w 265"/>
                  <a:gd name="T1" fmla="*/ 0 h 265"/>
                  <a:gd name="T2" fmla="*/ 160 w 265"/>
                  <a:gd name="T3" fmla="*/ 5 h 265"/>
                  <a:gd name="T4" fmla="*/ 185 w 265"/>
                  <a:gd name="T5" fmla="*/ 15 h 265"/>
                  <a:gd name="T6" fmla="*/ 205 w 265"/>
                  <a:gd name="T7" fmla="*/ 30 h 265"/>
                  <a:gd name="T8" fmla="*/ 225 w 265"/>
                  <a:gd name="T9" fmla="*/ 50 h 265"/>
                  <a:gd name="T10" fmla="*/ 245 w 265"/>
                  <a:gd name="T11" fmla="*/ 70 h 265"/>
                  <a:gd name="T12" fmla="*/ 255 w 265"/>
                  <a:gd name="T13" fmla="*/ 95 h 265"/>
                  <a:gd name="T14" fmla="*/ 265 w 265"/>
                  <a:gd name="T15" fmla="*/ 120 h 265"/>
                  <a:gd name="T16" fmla="*/ 265 w 265"/>
                  <a:gd name="T17" fmla="*/ 145 h 265"/>
                  <a:gd name="T18" fmla="*/ 265 w 265"/>
                  <a:gd name="T19" fmla="*/ 170 h 265"/>
                  <a:gd name="T20" fmla="*/ 255 w 265"/>
                  <a:gd name="T21" fmla="*/ 195 h 265"/>
                  <a:gd name="T22" fmla="*/ 245 w 265"/>
                  <a:gd name="T23" fmla="*/ 215 h 265"/>
                  <a:gd name="T24" fmla="*/ 230 w 265"/>
                  <a:gd name="T25" fmla="*/ 235 h 265"/>
                  <a:gd name="T26" fmla="*/ 205 w 265"/>
                  <a:gd name="T27" fmla="*/ 250 h 265"/>
                  <a:gd name="T28" fmla="*/ 185 w 265"/>
                  <a:gd name="T29" fmla="*/ 260 h 265"/>
                  <a:gd name="T30" fmla="*/ 160 w 265"/>
                  <a:gd name="T31" fmla="*/ 265 h 265"/>
                  <a:gd name="T32" fmla="*/ 130 w 265"/>
                  <a:gd name="T33" fmla="*/ 265 h 265"/>
                  <a:gd name="T34" fmla="*/ 105 w 265"/>
                  <a:gd name="T35" fmla="*/ 260 h 265"/>
                  <a:gd name="T36" fmla="*/ 80 w 265"/>
                  <a:gd name="T37" fmla="*/ 250 h 265"/>
                  <a:gd name="T38" fmla="*/ 60 w 265"/>
                  <a:gd name="T39" fmla="*/ 235 h 265"/>
                  <a:gd name="T40" fmla="*/ 35 w 265"/>
                  <a:gd name="T41" fmla="*/ 215 h 265"/>
                  <a:gd name="T42" fmla="*/ 20 w 265"/>
                  <a:gd name="T43" fmla="*/ 195 h 265"/>
                  <a:gd name="T44" fmla="*/ 10 w 265"/>
                  <a:gd name="T45" fmla="*/ 170 h 265"/>
                  <a:gd name="T46" fmla="*/ 0 w 265"/>
                  <a:gd name="T47" fmla="*/ 145 h 265"/>
                  <a:gd name="T48" fmla="*/ 0 w 265"/>
                  <a:gd name="T49" fmla="*/ 120 h 265"/>
                  <a:gd name="T50" fmla="*/ 0 w 265"/>
                  <a:gd name="T51" fmla="*/ 95 h 265"/>
                  <a:gd name="T52" fmla="*/ 10 w 265"/>
                  <a:gd name="T53" fmla="*/ 70 h 265"/>
                  <a:gd name="T54" fmla="*/ 20 w 265"/>
                  <a:gd name="T55" fmla="*/ 50 h 265"/>
                  <a:gd name="T56" fmla="*/ 35 w 265"/>
                  <a:gd name="T57" fmla="*/ 30 h 265"/>
                  <a:gd name="T58" fmla="*/ 55 w 265"/>
                  <a:gd name="T59" fmla="*/ 15 h 265"/>
                  <a:gd name="T60" fmla="*/ 80 w 265"/>
                  <a:gd name="T61" fmla="*/ 5 h 265"/>
                  <a:gd name="T62" fmla="*/ 105 w 265"/>
                  <a:gd name="T63" fmla="*/ 0 h 26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65"/>
                  <a:gd name="T97" fmla="*/ 0 h 265"/>
                  <a:gd name="T98" fmla="*/ 265 w 265"/>
                  <a:gd name="T99" fmla="*/ 265 h 26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65" h="265">
                    <a:moveTo>
                      <a:pt x="120" y="0"/>
                    </a:moveTo>
                    <a:lnTo>
                      <a:pt x="130" y="0"/>
                    </a:lnTo>
                    <a:lnTo>
                      <a:pt x="145" y="0"/>
                    </a:lnTo>
                    <a:lnTo>
                      <a:pt x="160" y="5"/>
                    </a:lnTo>
                    <a:lnTo>
                      <a:pt x="170" y="10"/>
                    </a:lnTo>
                    <a:lnTo>
                      <a:pt x="185" y="15"/>
                    </a:lnTo>
                    <a:lnTo>
                      <a:pt x="195" y="25"/>
                    </a:lnTo>
                    <a:lnTo>
                      <a:pt x="205" y="30"/>
                    </a:lnTo>
                    <a:lnTo>
                      <a:pt x="220" y="40"/>
                    </a:lnTo>
                    <a:lnTo>
                      <a:pt x="225" y="50"/>
                    </a:lnTo>
                    <a:lnTo>
                      <a:pt x="235" y="60"/>
                    </a:lnTo>
                    <a:lnTo>
                      <a:pt x="245" y="70"/>
                    </a:lnTo>
                    <a:lnTo>
                      <a:pt x="250" y="80"/>
                    </a:lnTo>
                    <a:lnTo>
                      <a:pt x="255" y="95"/>
                    </a:lnTo>
                    <a:lnTo>
                      <a:pt x="260" y="105"/>
                    </a:lnTo>
                    <a:lnTo>
                      <a:pt x="265" y="120"/>
                    </a:lnTo>
                    <a:lnTo>
                      <a:pt x="265" y="135"/>
                    </a:lnTo>
                    <a:lnTo>
                      <a:pt x="265" y="145"/>
                    </a:lnTo>
                    <a:lnTo>
                      <a:pt x="265" y="160"/>
                    </a:lnTo>
                    <a:lnTo>
                      <a:pt x="265" y="170"/>
                    </a:lnTo>
                    <a:lnTo>
                      <a:pt x="260" y="185"/>
                    </a:lnTo>
                    <a:lnTo>
                      <a:pt x="255" y="195"/>
                    </a:lnTo>
                    <a:lnTo>
                      <a:pt x="250" y="205"/>
                    </a:lnTo>
                    <a:lnTo>
                      <a:pt x="245" y="215"/>
                    </a:lnTo>
                    <a:lnTo>
                      <a:pt x="235" y="225"/>
                    </a:lnTo>
                    <a:lnTo>
                      <a:pt x="230" y="235"/>
                    </a:lnTo>
                    <a:lnTo>
                      <a:pt x="220" y="245"/>
                    </a:lnTo>
                    <a:lnTo>
                      <a:pt x="205" y="250"/>
                    </a:lnTo>
                    <a:lnTo>
                      <a:pt x="195" y="255"/>
                    </a:lnTo>
                    <a:lnTo>
                      <a:pt x="185" y="260"/>
                    </a:lnTo>
                    <a:lnTo>
                      <a:pt x="175" y="265"/>
                    </a:lnTo>
                    <a:lnTo>
                      <a:pt x="160" y="265"/>
                    </a:lnTo>
                    <a:lnTo>
                      <a:pt x="145" y="265"/>
                    </a:lnTo>
                    <a:lnTo>
                      <a:pt x="130" y="265"/>
                    </a:lnTo>
                    <a:lnTo>
                      <a:pt x="120" y="265"/>
                    </a:lnTo>
                    <a:lnTo>
                      <a:pt x="105" y="260"/>
                    </a:lnTo>
                    <a:lnTo>
                      <a:pt x="95" y="255"/>
                    </a:lnTo>
                    <a:lnTo>
                      <a:pt x="80" y="250"/>
                    </a:lnTo>
                    <a:lnTo>
                      <a:pt x="70" y="245"/>
                    </a:lnTo>
                    <a:lnTo>
                      <a:pt x="60" y="235"/>
                    </a:lnTo>
                    <a:lnTo>
                      <a:pt x="50" y="225"/>
                    </a:lnTo>
                    <a:lnTo>
                      <a:pt x="35" y="215"/>
                    </a:lnTo>
                    <a:lnTo>
                      <a:pt x="30" y="205"/>
                    </a:lnTo>
                    <a:lnTo>
                      <a:pt x="20" y="195"/>
                    </a:lnTo>
                    <a:lnTo>
                      <a:pt x="15" y="185"/>
                    </a:lnTo>
                    <a:lnTo>
                      <a:pt x="10" y="170"/>
                    </a:lnTo>
                    <a:lnTo>
                      <a:pt x="5" y="160"/>
                    </a:lnTo>
                    <a:lnTo>
                      <a:pt x="0" y="145"/>
                    </a:lnTo>
                    <a:lnTo>
                      <a:pt x="0" y="135"/>
                    </a:lnTo>
                    <a:lnTo>
                      <a:pt x="0" y="120"/>
                    </a:lnTo>
                    <a:lnTo>
                      <a:pt x="0" y="105"/>
                    </a:lnTo>
                    <a:lnTo>
                      <a:pt x="0" y="95"/>
                    </a:lnTo>
                    <a:lnTo>
                      <a:pt x="5" y="80"/>
                    </a:lnTo>
                    <a:lnTo>
                      <a:pt x="10" y="70"/>
                    </a:lnTo>
                    <a:lnTo>
                      <a:pt x="15" y="60"/>
                    </a:lnTo>
                    <a:lnTo>
                      <a:pt x="20" y="50"/>
                    </a:lnTo>
                    <a:lnTo>
                      <a:pt x="30" y="40"/>
                    </a:lnTo>
                    <a:lnTo>
                      <a:pt x="35" y="30"/>
                    </a:lnTo>
                    <a:lnTo>
                      <a:pt x="45" y="25"/>
                    </a:lnTo>
                    <a:lnTo>
                      <a:pt x="55" y="15"/>
                    </a:lnTo>
                    <a:lnTo>
                      <a:pt x="70" y="10"/>
                    </a:lnTo>
                    <a:lnTo>
                      <a:pt x="80" y="5"/>
                    </a:lnTo>
                    <a:lnTo>
                      <a:pt x="95" y="0"/>
                    </a:lnTo>
                    <a:lnTo>
                      <a:pt x="105" y="0"/>
                    </a:lnTo>
                    <a:lnTo>
                      <a:pt x="120" y="0"/>
                    </a:lnTo>
                    <a:close/>
                  </a:path>
                </a:pathLst>
              </a:custGeom>
              <a:solidFill>
                <a:srgbClr val="009F45"/>
              </a:solidFill>
              <a:ln w="9525">
                <a:noFill/>
                <a:round/>
                <a:headEnd/>
                <a:tailEnd/>
              </a:ln>
            </p:spPr>
            <p:txBody>
              <a:bodyPr/>
              <a:lstStyle/>
              <a:p>
                <a:endParaRPr lang="en-US"/>
              </a:p>
            </p:txBody>
          </p:sp>
          <p:sp>
            <p:nvSpPr>
              <p:cNvPr id="101597" name="Freeform 126"/>
              <p:cNvSpPr>
                <a:spLocks/>
              </p:cNvSpPr>
              <p:nvPr/>
            </p:nvSpPr>
            <p:spPr bwMode="auto">
              <a:xfrm>
                <a:off x="2587" y="2507"/>
                <a:ext cx="265" cy="265"/>
              </a:xfrm>
              <a:custGeom>
                <a:avLst/>
                <a:gdLst>
                  <a:gd name="T0" fmla="*/ 130 w 265"/>
                  <a:gd name="T1" fmla="*/ 0 h 265"/>
                  <a:gd name="T2" fmla="*/ 160 w 265"/>
                  <a:gd name="T3" fmla="*/ 5 h 265"/>
                  <a:gd name="T4" fmla="*/ 185 w 265"/>
                  <a:gd name="T5" fmla="*/ 15 h 265"/>
                  <a:gd name="T6" fmla="*/ 205 w 265"/>
                  <a:gd name="T7" fmla="*/ 30 h 265"/>
                  <a:gd name="T8" fmla="*/ 225 w 265"/>
                  <a:gd name="T9" fmla="*/ 50 h 265"/>
                  <a:gd name="T10" fmla="*/ 245 w 265"/>
                  <a:gd name="T11" fmla="*/ 70 h 265"/>
                  <a:gd name="T12" fmla="*/ 255 w 265"/>
                  <a:gd name="T13" fmla="*/ 95 h 265"/>
                  <a:gd name="T14" fmla="*/ 265 w 265"/>
                  <a:gd name="T15" fmla="*/ 120 h 265"/>
                  <a:gd name="T16" fmla="*/ 265 w 265"/>
                  <a:gd name="T17" fmla="*/ 145 h 265"/>
                  <a:gd name="T18" fmla="*/ 265 w 265"/>
                  <a:gd name="T19" fmla="*/ 170 h 265"/>
                  <a:gd name="T20" fmla="*/ 255 w 265"/>
                  <a:gd name="T21" fmla="*/ 195 h 265"/>
                  <a:gd name="T22" fmla="*/ 245 w 265"/>
                  <a:gd name="T23" fmla="*/ 215 h 265"/>
                  <a:gd name="T24" fmla="*/ 230 w 265"/>
                  <a:gd name="T25" fmla="*/ 235 h 265"/>
                  <a:gd name="T26" fmla="*/ 205 w 265"/>
                  <a:gd name="T27" fmla="*/ 250 h 265"/>
                  <a:gd name="T28" fmla="*/ 185 w 265"/>
                  <a:gd name="T29" fmla="*/ 260 h 265"/>
                  <a:gd name="T30" fmla="*/ 160 w 265"/>
                  <a:gd name="T31" fmla="*/ 265 h 265"/>
                  <a:gd name="T32" fmla="*/ 130 w 265"/>
                  <a:gd name="T33" fmla="*/ 265 h 265"/>
                  <a:gd name="T34" fmla="*/ 105 w 265"/>
                  <a:gd name="T35" fmla="*/ 260 h 265"/>
                  <a:gd name="T36" fmla="*/ 80 w 265"/>
                  <a:gd name="T37" fmla="*/ 250 h 265"/>
                  <a:gd name="T38" fmla="*/ 60 w 265"/>
                  <a:gd name="T39" fmla="*/ 235 h 265"/>
                  <a:gd name="T40" fmla="*/ 35 w 265"/>
                  <a:gd name="T41" fmla="*/ 215 h 265"/>
                  <a:gd name="T42" fmla="*/ 20 w 265"/>
                  <a:gd name="T43" fmla="*/ 195 h 265"/>
                  <a:gd name="T44" fmla="*/ 10 w 265"/>
                  <a:gd name="T45" fmla="*/ 170 h 265"/>
                  <a:gd name="T46" fmla="*/ 0 w 265"/>
                  <a:gd name="T47" fmla="*/ 145 h 265"/>
                  <a:gd name="T48" fmla="*/ 0 w 265"/>
                  <a:gd name="T49" fmla="*/ 120 h 265"/>
                  <a:gd name="T50" fmla="*/ 0 w 265"/>
                  <a:gd name="T51" fmla="*/ 95 h 265"/>
                  <a:gd name="T52" fmla="*/ 10 w 265"/>
                  <a:gd name="T53" fmla="*/ 70 h 265"/>
                  <a:gd name="T54" fmla="*/ 20 w 265"/>
                  <a:gd name="T55" fmla="*/ 50 h 265"/>
                  <a:gd name="T56" fmla="*/ 35 w 265"/>
                  <a:gd name="T57" fmla="*/ 30 h 265"/>
                  <a:gd name="T58" fmla="*/ 55 w 265"/>
                  <a:gd name="T59" fmla="*/ 15 h 265"/>
                  <a:gd name="T60" fmla="*/ 80 w 265"/>
                  <a:gd name="T61" fmla="*/ 5 h 265"/>
                  <a:gd name="T62" fmla="*/ 105 w 265"/>
                  <a:gd name="T63" fmla="*/ 0 h 26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65"/>
                  <a:gd name="T97" fmla="*/ 0 h 265"/>
                  <a:gd name="T98" fmla="*/ 265 w 265"/>
                  <a:gd name="T99" fmla="*/ 265 h 26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65" h="265">
                    <a:moveTo>
                      <a:pt x="120" y="0"/>
                    </a:moveTo>
                    <a:lnTo>
                      <a:pt x="130" y="0"/>
                    </a:lnTo>
                    <a:lnTo>
                      <a:pt x="145" y="0"/>
                    </a:lnTo>
                    <a:lnTo>
                      <a:pt x="160" y="5"/>
                    </a:lnTo>
                    <a:lnTo>
                      <a:pt x="170" y="10"/>
                    </a:lnTo>
                    <a:lnTo>
                      <a:pt x="185" y="15"/>
                    </a:lnTo>
                    <a:lnTo>
                      <a:pt x="195" y="25"/>
                    </a:lnTo>
                    <a:lnTo>
                      <a:pt x="205" y="30"/>
                    </a:lnTo>
                    <a:lnTo>
                      <a:pt x="220" y="40"/>
                    </a:lnTo>
                    <a:lnTo>
                      <a:pt x="225" y="50"/>
                    </a:lnTo>
                    <a:lnTo>
                      <a:pt x="235" y="60"/>
                    </a:lnTo>
                    <a:lnTo>
                      <a:pt x="245" y="70"/>
                    </a:lnTo>
                    <a:lnTo>
                      <a:pt x="250" y="80"/>
                    </a:lnTo>
                    <a:lnTo>
                      <a:pt x="255" y="95"/>
                    </a:lnTo>
                    <a:lnTo>
                      <a:pt x="260" y="105"/>
                    </a:lnTo>
                    <a:lnTo>
                      <a:pt x="265" y="120"/>
                    </a:lnTo>
                    <a:lnTo>
                      <a:pt x="265" y="135"/>
                    </a:lnTo>
                    <a:lnTo>
                      <a:pt x="265" y="145"/>
                    </a:lnTo>
                    <a:lnTo>
                      <a:pt x="265" y="160"/>
                    </a:lnTo>
                    <a:lnTo>
                      <a:pt x="265" y="170"/>
                    </a:lnTo>
                    <a:lnTo>
                      <a:pt x="260" y="185"/>
                    </a:lnTo>
                    <a:lnTo>
                      <a:pt x="255" y="195"/>
                    </a:lnTo>
                    <a:lnTo>
                      <a:pt x="250" y="205"/>
                    </a:lnTo>
                    <a:lnTo>
                      <a:pt x="245" y="215"/>
                    </a:lnTo>
                    <a:lnTo>
                      <a:pt x="235" y="225"/>
                    </a:lnTo>
                    <a:lnTo>
                      <a:pt x="230" y="235"/>
                    </a:lnTo>
                    <a:lnTo>
                      <a:pt x="220" y="245"/>
                    </a:lnTo>
                    <a:lnTo>
                      <a:pt x="205" y="250"/>
                    </a:lnTo>
                    <a:lnTo>
                      <a:pt x="195" y="255"/>
                    </a:lnTo>
                    <a:lnTo>
                      <a:pt x="185" y="260"/>
                    </a:lnTo>
                    <a:lnTo>
                      <a:pt x="175" y="265"/>
                    </a:lnTo>
                    <a:lnTo>
                      <a:pt x="160" y="265"/>
                    </a:lnTo>
                    <a:lnTo>
                      <a:pt x="145" y="265"/>
                    </a:lnTo>
                    <a:lnTo>
                      <a:pt x="130" y="265"/>
                    </a:lnTo>
                    <a:lnTo>
                      <a:pt x="120" y="265"/>
                    </a:lnTo>
                    <a:lnTo>
                      <a:pt x="105" y="260"/>
                    </a:lnTo>
                    <a:lnTo>
                      <a:pt x="95" y="255"/>
                    </a:lnTo>
                    <a:lnTo>
                      <a:pt x="80" y="250"/>
                    </a:lnTo>
                    <a:lnTo>
                      <a:pt x="70" y="245"/>
                    </a:lnTo>
                    <a:lnTo>
                      <a:pt x="60" y="235"/>
                    </a:lnTo>
                    <a:lnTo>
                      <a:pt x="50" y="225"/>
                    </a:lnTo>
                    <a:lnTo>
                      <a:pt x="35" y="215"/>
                    </a:lnTo>
                    <a:lnTo>
                      <a:pt x="30" y="205"/>
                    </a:lnTo>
                    <a:lnTo>
                      <a:pt x="20" y="195"/>
                    </a:lnTo>
                    <a:lnTo>
                      <a:pt x="15" y="185"/>
                    </a:lnTo>
                    <a:lnTo>
                      <a:pt x="10" y="170"/>
                    </a:lnTo>
                    <a:lnTo>
                      <a:pt x="5" y="160"/>
                    </a:lnTo>
                    <a:lnTo>
                      <a:pt x="0" y="145"/>
                    </a:lnTo>
                    <a:lnTo>
                      <a:pt x="0" y="135"/>
                    </a:lnTo>
                    <a:lnTo>
                      <a:pt x="0" y="120"/>
                    </a:lnTo>
                    <a:lnTo>
                      <a:pt x="0" y="105"/>
                    </a:lnTo>
                    <a:lnTo>
                      <a:pt x="0" y="95"/>
                    </a:lnTo>
                    <a:lnTo>
                      <a:pt x="5" y="80"/>
                    </a:lnTo>
                    <a:lnTo>
                      <a:pt x="10" y="70"/>
                    </a:lnTo>
                    <a:lnTo>
                      <a:pt x="15" y="60"/>
                    </a:lnTo>
                    <a:lnTo>
                      <a:pt x="20" y="50"/>
                    </a:lnTo>
                    <a:lnTo>
                      <a:pt x="30" y="40"/>
                    </a:lnTo>
                    <a:lnTo>
                      <a:pt x="35" y="30"/>
                    </a:lnTo>
                    <a:lnTo>
                      <a:pt x="45" y="25"/>
                    </a:lnTo>
                    <a:lnTo>
                      <a:pt x="55" y="15"/>
                    </a:lnTo>
                    <a:lnTo>
                      <a:pt x="70" y="10"/>
                    </a:lnTo>
                    <a:lnTo>
                      <a:pt x="80" y="5"/>
                    </a:lnTo>
                    <a:lnTo>
                      <a:pt x="95" y="0"/>
                    </a:lnTo>
                    <a:lnTo>
                      <a:pt x="105" y="0"/>
                    </a:lnTo>
                    <a:lnTo>
                      <a:pt x="120" y="0"/>
                    </a:lnTo>
                  </a:path>
                </a:pathLst>
              </a:custGeom>
              <a:noFill/>
              <a:ln w="0">
                <a:solidFill>
                  <a:srgbClr val="191D1B"/>
                </a:solidFill>
                <a:prstDash val="solid"/>
                <a:round/>
                <a:headEnd/>
                <a:tailEnd/>
              </a:ln>
            </p:spPr>
            <p:txBody>
              <a:bodyPr/>
              <a:lstStyle/>
              <a:p>
                <a:endParaRPr lang="en-US"/>
              </a:p>
            </p:txBody>
          </p:sp>
          <p:sp>
            <p:nvSpPr>
              <p:cNvPr id="101598" name="Freeform 127"/>
              <p:cNvSpPr>
                <a:spLocks/>
              </p:cNvSpPr>
              <p:nvPr/>
            </p:nvSpPr>
            <p:spPr bwMode="auto">
              <a:xfrm>
                <a:off x="2607" y="2527"/>
                <a:ext cx="225" cy="220"/>
              </a:xfrm>
              <a:custGeom>
                <a:avLst/>
                <a:gdLst>
                  <a:gd name="T0" fmla="*/ 110 w 225"/>
                  <a:gd name="T1" fmla="*/ 0 h 220"/>
                  <a:gd name="T2" fmla="*/ 135 w 225"/>
                  <a:gd name="T3" fmla="*/ 5 h 220"/>
                  <a:gd name="T4" fmla="*/ 155 w 225"/>
                  <a:gd name="T5" fmla="*/ 15 h 220"/>
                  <a:gd name="T6" fmla="*/ 175 w 225"/>
                  <a:gd name="T7" fmla="*/ 25 h 220"/>
                  <a:gd name="T8" fmla="*/ 190 w 225"/>
                  <a:gd name="T9" fmla="*/ 40 h 220"/>
                  <a:gd name="T10" fmla="*/ 205 w 225"/>
                  <a:gd name="T11" fmla="*/ 60 h 220"/>
                  <a:gd name="T12" fmla="*/ 215 w 225"/>
                  <a:gd name="T13" fmla="*/ 80 h 220"/>
                  <a:gd name="T14" fmla="*/ 220 w 225"/>
                  <a:gd name="T15" fmla="*/ 100 h 220"/>
                  <a:gd name="T16" fmla="*/ 225 w 225"/>
                  <a:gd name="T17" fmla="*/ 125 h 220"/>
                  <a:gd name="T18" fmla="*/ 220 w 225"/>
                  <a:gd name="T19" fmla="*/ 145 h 220"/>
                  <a:gd name="T20" fmla="*/ 215 w 225"/>
                  <a:gd name="T21" fmla="*/ 165 h 220"/>
                  <a:gd name="T22" fmla="*/ 205 w 225"/>
                  <a:gd name="T23" fmla="*/ 180 h 220"/>
                  <a:gd name="T24" fmla="*/ 190 w 225"/>
                  <a:gd name="T25" fmla="*/ 195 h 220"/>
                  <a:gd name="T26" fmla="*/ 175 w 225"/>
                  <a:gd name="T27" fmla="*/ 210 h 220"/>
                  <a:gd name="T28" fmla="*/ 155 w 225"/>
                  <a:gd name="T29" fmla="*/ 220 h 220"/>
                  <a:gd name="T30" fmla="*/ 135 w 225"/>
                  <a:gd name="T31" fmla="*/ 220 h 220"/>
                  <a:gd name="T32" fmla="*/ 110 w 225"/>
                  <a:gd name="T33" fmla="*/ 220 h 220"/>
                  <a:gd name="T34" fmla="*/ 90 w 225"/>
                  <a:gd name="T35" fmla="*/ 220 h 220"/>
                  <a:gd name="T36" fmla="*/ 70 w 225"/>
                  <a:gd name="T37" fmla="*/ 210 h 220"/>
                  <a:gd name="T38" fmla="*/ 50 w 225"/>
                  <a:gd name="T39" fmla="*/ 195 h 220"/>
                  <a:gd name="T40" fmla="*/ 35 w 225"/>
                  <a:gd name="T41" fmla="*/ 180 h 220"/>
                  <a:gd name="T42" fmla="*/ 20 w 225"/>
                  <a:gd name="T43" fmla="*/ 165 h 220"/>
                  <a:gd name="T44" fmla="*/ 10 w 225"/>
                  <a:gd name="T45" fmla="*/ 145 h 220"/>
                  <a:gd name="T46" fmla="*/ 5 w 225"/>
                  <a:gd name="T47" fmla="*/ 125 h 220"/>
                  <a:gd name="T48" fmla="*/ 0 w 225"/>
                  <a:gd name="T49" fmla="*/ 100 h 220"/>
                  <a:gd name="T50" fmla="*/ 5 w 225"/>
                  <a:gd name="T51" fmla="*/ 80 h 220"/>
                  <a:gd name="T52" fmla="*/ 10 w 225"/>
                  <a:gd name="T53" fmla="*/ 60 h 220"/>
                  <a:gd name="T54" fmla="*/ 20 w 225"/>
                  <a:gd name="T55" fmla="*/ 40 h 220"/>
                  <a:gd name="T56" fmla="*/ 35 w 225"/>
                  <a:gd name="T57" fmla="*/ 25 h 220"/>
                  <a:gd name="T58" fmla="*/ 50 w 225"/>
                  <a:gd name="T59" fmla="*/ 15 h 220"/>
                  <a:gd name="T60" fmla="*/ 70 w 225"/>
                  <a:gd name="T61" fmla="*/ 5 h 220"/>
                  <a:gd name="T62" fmla="*/ 90 w 225"/>
                  <a:gd name="T63" fmla="*/ 0 h 22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25"/>
                  <a:gd name="T97" fmla="*/ 0 h 220"/>
                  <a:gd name="T98" fmla="*/ 225 w 225"/>
                  <a:gd name="T99" fmla="*/ 220 h 22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25" h="220">
                    <a:moveTo>
                      <a:pt x="100" y="0"/>
                    </a:moveTo>
                    <a:lnTo>
                      <a:pt x="110" y="0"/>
                    </a:lnTo>
                    <a:lnTo>
                      <a:pt x="125" y="5"/>
                    </a:lnTo>
                    <a:lnTo>
                      <a:pt x="135" y="5"/>
                    </a:lnTo>
                    <a:lnTo>
                      <a:pt x="145" y="10"/>
                    </a:lnTo>
                    <a:lnTo>
                      <a:pt x="155" y="15"/>
                    </a:lnTo>
                    <a:lnTo>
                      <a:pt x="165" y="20"/>
                    </a:lnTo>
                    <a:lnTo>
                      <a:pt x="175" y="25"/>
                    </a:lnTo>
                    <a:lnTo>
                      <a:pt x="185" y="35"/>
                    </a:lnTo>
                    <a:lnTo>
                      <a:pt x="190" y="40"/>
                    </a:lnTo>
                    <a:lnTo>
                      <a:pt x="200" y="50"/>
                    </a:lnTo>
                    <a:lnTo>
                      <a:pt x="205" y="60"/>
                    </a:lnTo>
                    <a:lnTo>
                      <a:pt x="210" y="70"/>
                    </a:lnTo>
                    <a:lnTo>
                      <a:pt x="215" y="80"/>
                    </a:lnTo>
                    <a:lnTo>
                      <a:pt x="220" y="90"/>
                    </a:lnTo>
                    <a:lnTo>
                      <a:pt x="220" y="100"/>
                    </a:lnTo>
                    <a:lnTo>
                      <a:pt x="225" y="115"/>
                    </a:lnTo>
                    <a:lnTo>
                      <a:pt x="225" y="125"/>
                    </a:lnTo>
                    <a:lnTo>
                      <a:pt x="225" y="135"/>
                    </a:lnTo>
                    <a:lnTo>
                      <a:pt x="220" y="145"/>
                    </a:lnTo>
                    <a:lnTo>
                      <a:pt x="220" y="155"/>
                    </a:lnTo>
                    <a:lnTo>
                      <a:pt x="215" y="165"/>
                    </a:lnTo>
                    <a:lnTo>
                      <a:pt x="210" y="175"/>
                    </a:lnTo>
                    <a:lnTo>
                      <a:pt x="205" y="180"/>
                    </a:lnTo>
                    <a:lnTo>
                      <a:pt x="200" y="190"/>
                    </a:lnTo>
                    <a:lnTo>
                      <a:pt x="190" y="195"/>
                    </a:lnTo>
                    <a:lnTo>
                      <a:pt x="185" y="205"/>
                    </a:lnTo>
                    <a:lnTo>
                      <a:pt x="175" y="210"/>
                    </a:lnTo>
                    <a:lnTo>
                      <a:pt x="165" y="215"/>
                    </a:lnTo>
                    <a:lnTo>
                      <a:pt x="155" y="220"/>
                    </a:lnTo>
                    <a:lnTo>
                      <a:pt x="145" y="220"/>
                    </a:lnTo>
                    <a:lnTo>
                      <a:pt x="135" y="220"/>
                    </a:lnTo>
                    <a:lnTo>
                      <a:pt x="125" y="220"/>
                    </a:lnTo>
                    <a:lnTo>
                      <a:pt x="110" y="220"/>
                    </a:lnTo>
                    <a:lnTo>
                      <a:pt x="100" y="220"/>
                    </a:lnTo>
                    <a:lnTo>
                      <a:pt x="90" y="220"/>
                    </a:lnTo>
                    <a:lnTo>
                      <a:pt x="80" y="215"/>
                    </a:lnTo>
                    <a:lnTo>
                      <a:pt x="70" y="210"/>
                    </a:lnTo>
                    <a:lnTo>
                      <a:pt x="60" y="205"/>
                    </a:lnTo>
                    <a:lnTo>
                      <a:pt x="50" y="195"/>
                    </a:lnTo>
                    <a:lnTo>
                      <a:pt x="40" y="190"/>
                    </a:lnTo>
                    <a:lnTo>
                      <a:pt x="35" y="180"/>
                    </a:lnTo>
                    <a:lnTo>
                      <a:pt x="25" y="175"/>
                    </a:lnTo>
                    <a:lnTo>
                      <a:pt x="20" y="165"/>
                    </a:lnTo>
                    <a:lnTo>
                      <a:pt x="15" y="155"/>
                    </a:lnTo>
                    <a:lnTo>
                      <a:pt x="10" y="145"/>
                    </a:lnTo>
                    <a:lnTo>
                      <a:pt x="5" y="135"/>
                    </a:lnTo>
                    <a:lnTo>
                      <a:pt x="5" y="125"/>
                    </a:lnTo>
                    <a:lnTo>
                      <a:pt x="0" y="115"/>
                    </a:lnTo>
                    <a:lnTo>
                      <a:pt x="0" y="100"/>
                    </a:lnTo>
                    <a:lnTo>
                      <a:pt x="0" y="90"/>
                    </a:lnTo>
                    <a:lnTo>
                      <a:pt x="5" y="80"/>
                    </a:lnTo>
                    <a:lnTo>
                      <a:pt x="5" y="70"/>
                    </a:lnTo>
                    <a:lnTo>
                      <a:pt x="10" y="60"/>
                    </a:lnTo>
                    <a:lnTo>
                      <a:pt x="15" y="50"/>
                    </a:lnTo>
                    <a:lnTo>
                      <a:pt x="20" y="40"/>
                    </a:lnTo>
                    <a:lnTo>
                      <a:pt x="25" y="35"/>
                    </a:lnTo>
                    <a:lnTo>
                      <a:pt x="35" y="25"/>
                    </a:lnTo>
                    <a:lnTo>
                      <a:pt x="40" y="20"/>
                    </a:lnTo>
                    <a:lnTo>
                      <a:pt x="50" y="15"/>
                    </a:lnTo>
                    <a:lnTo>
                      <a:pt x="60" y="10"/>
                    </a:lnTo>
                    <a:lnTo>
                      <a:pt x="70" y="5"/>
                    </a:lnTo>
                    <a:lnTo>
                      <a:pt x="80" y="5"/>
                    </a:lnTo>
                    <a:lnTo>
                      <a:pt x="90" y="0"/>
                    </a:lnTo>
                    <a:lnTo>
                      <a:pt x="100" y="0"/>
                    </a:lnTo>
                    <a:close/>
                  </a:path>
                </a:pathLst>
              </a:custGeom>
              <a:solidFill>
                <a:srgbClr val="FF9900"/>
              </a:solidFill>
              <a:ln w="9525">
                <a:noFill/>
                <a:round/>
                <a:headEnd/>
                <a:tailEnd/>
              </a:ln>
            </p:spPr>
            <p:txBody>
              <a:bodyPr/>
              <a:lstStyle/>
              <a:p>
                <a:endParaRPr lang="en-US"/>
              </a:p>
            </p:txBody>
          </p:sp>
          <p:sp>
            <p:nvSpPr>
              <p:cNvPr id="101599" name="Freeform 128"/>
              <p:cNvSpPr>
                <a:spLocks/>
              </p:cNvSpPr>
              <p:nvPr/>
            </p:nvSpPr>
            <p:spPr bwMode="auto">
              <a:xfrm>
                <a:off x="2607" y="2527"/>
                <a:ext cx="225" cy="220"/>
              </a:xfrm>
              <a:custGeom>
                <a:avLst/>
                <a:gdLst>
                  <a:gd name="T0" fmla="*/ 110 w 225"/>
                  <a:gd name="T1" fmla="*/ 0 h 220"/>
                  <a:gd name="T2" fmla="*/ 135 w 225"/>
                  <a:gd name="T3" fmla="*/ 5 h 220"/>
                  <a:gd name="T4" fmla="*/ 155 w 225"/>
                  <a:gd name="T5" fmla="*/ 15 h 220"/>
                  <a:gd name="T6" fmla="*/ 175 w 225"/>
                  <a:gd name="T7" fmla="*/ 25 h 220"/>
                  <a:gd name="T8" fmla="*/ 190 w 225"/>
                  <a:gd name="T9" fmla="*/ 40 h 220"/>
                  <a:gd name="T10" fmla="*/ 205 w 225"/>
                  <a:gd name="T11" fmla="*/ 60 h 220"/>
                  <a:gd name="T12" fmla="*/ 215 w 225"/>
                  <a:gd name="T13" fmla="*/ 80 h 220"/>
                  <a:gd name="T14" fmla="*/ 220 w 225"/>
                  <a:gd name="T15" fmla="*/ 100 h 220"/>
                  <a:gd name="T16" fmla="*/ 225 w 225"/>
                  <a:gd name="T17" fmla="*/ 125 h 220"/>
                  <a:gd name="T18" fmla="*/ 220 w 225"/>
                  <a:gd name="T19" fmla="*/ 145 h 220"/>
                  <a:gd name="T20" fmla="*/ 215 w 225"/>
                  <a:gd name="T21" fmla="*/ 165 h 220"/>
                  <a:gd name="T22" fmla="*/ 205 w 225"/>
                  <a:gd name="T23" fmla="*/ 180 h 220"/>
                  <a:gd name="T24" fmla="*/ 190 w 225"/>
                  <a:gd name="T25" fmla="*/ 195 h 220"/>
                  <a:gd name="T26" fmla="*/ 175 w 225"/>
                  <a:gd name="T27" fmla="*/ 210 h 220"/>
                  <a:gd name="T28" fmla="*/ 155 w 225"/>
                  <a:gd name="T29" fmla="*/ 220 h 220"/>
                  <a:gd name="T30" fmla="*/ 135 w 225"/>
                  <a:gd name="T31" fmla="*/ 220 h 220"/>
                  <a:gd name="T32" fmla="*/ 110 w 225"/>
                  <a:gd name="T33" fmla="*/ 220 h 220"/>
                  <a:gd name="T34" fmla="*/ 90 w 225"/>
                  <a:gd name="T35" fmla="*/ 220 h 220"/>
                  <a:gd name="T36" fmla="*/ 70 w 225"/>
                  <a:gd name="T37" fmla="*/ 210 h 220"/>
                  <a:gd name="T38" fmla="*/ 50 w 225"/>
                  <a:gd name="T39" fmla="*/ 195 h 220"/>
                  <a:gd name="T40" fmla="*/ 35 w 225"/>
                  <a:gd name="T41" fmla="*/ 180 h 220"/>
                  <a:gd name="T42" fmla="*/ 20 w 225"/>
                  <a:gd name="T43" fmla="*/ 165 h 220"/>
                  <a:gd name="T44" fmla="*/ 10 w 225"/>
                  <a:gd name="T45" fmla="*/ 145 h 220"/>
                  <a:gd name="T46" fmla="*/ 5 w 225"/>
                  <a:gd name="T47" fmla="*/ 125 h 220"/>
                  <a:gd name="T48" fmla="*/ 0 w 225"/>
                  <a:gd name="T49" fmla="*/ 100 h 220"/>
                  <a:gd name="T50" fmla="*/ 5 w 225"/>
                  <a:gd name="T51" fmla="*/ 80 h 220"/>
                  <a:gd name="T52" fmla="*/ 10 w 225"/>
                  <a:gd name="T53" fmla="*/ 60 h 220"/>
                  <a:gd name="T54" fmla="*/ 20 w 225"/>
                  <a:gd name="T55" fmla="*/ 40 h 220"/>
                  <a:gd name="T56" fmla="*/ 35 w 225"/>
                  <a:gd name="T57" fmla="*/ 25 h 220"/>
                  <a:gd name="T58" fmla="*/ 50 w 225"/>
                  <a:gd name="T59" fmla="*/ 15 h 220"/>
                  <a:gd name="T60" fmla="*/ 70 w 225"/>
                  <a:gd name="T61" fmla="*/ 5 h 220"/>
                  <a:gd name="T62" fmla="*/ 90 w 225"/>
                  <a:gd name="T63" fmla="*/ 0 h 22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25"/>
                  <a:gd name="T97" fmla="*/ 0 h 220"/>
                  <a:gd name="T98" fmla="*/ 225 w 225"/>
                  <a:gd name="T99" fmla="*/ 220 h 22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25" h="220">
                    <a:moveTo>
                      <a:pt x="100" y="0"/>
                    </a:moveTo>
                    <a:lnTo>
                      <a:pt x="110" y="0"/>
                    </a:lnTo>
                    <a:lnTo>
                      <a:pt x="125" y="5"/>
                    </a:lnTo>
                    <a:lnTo>
                      <a:pt x="135" y="5"/>
                    </a:lnTo>
                    <a:lnTo>
                      <a:pt x="145" y="10"/>
                    </a:lnTo>
                    <a:lnTo>
                      <a:pt x="155" y="15"/>
                    </a:lnTo>
                    <a:lnTo>
                      <a:pt x="165" y="20"/>
                    </a:lnTo>
                    <a:lnTo>
                      <a:pt x="175" y="25"/>
                    </a:lnTo>
                    <a:lnTo>
                      <a:pt x="185" y="35"/>
                    </a:lnTo>
                    <a:lnTo>
                      <a:pt x="190" y="40"/>
                    </a:lnTo>
                    <a:lnTo>
                      <a:pt x="200" y="50"/>
                    </a:lnTo>
                    <a:lnTo>
                      <a:pt x="205" y="60"/>
                    </a:lnTo>
                    <a:lnTo>
                      <a:pt x="210" y="70"/>
                    </a:lnTo>
                    <a:lnTo>
                      <a:pt x="215" y="80"/>
                    </a:lnTo>
                    <a:lnTo>
                      <a:pt x="220" y="90"/>
                    </a:lnTo>
                    <a:lnTo>
                      <a:pt x="220" y="100"/>
                    </a:lnTo>
                    <a:lnTo>
                      <a:pt x="225" y="115"/>
                    </a:lnTo>
                    <a:lnTo>
                      <a:pt x="225" y="125"/>
                    </a:lnTo>
                    <a:lnTo>
                      <a:pt x="225" y="135"/>
                    </a:lnTo>
                    <a:lnTo>
                      <a:pt x="220" y="145"/>
                    </a:lnTo>
                    <a:lnTo>
                      <a:pt x="220" y="155"/>
                    </a:lnTo>
                    <a:lnTo>
                      <a:pt x="215" y="165"/>
                    </a:lnTo>
                    <a:lnTo>
                      <a:pt x="210" y="175"/>
                    </a:lnTo>
                    <a:lnTo>
                      <a:pt x="205" y="180"/>
                    </a:lnTo>
                    <a:lnTo>
                      <a:pt x="200" y="190"/>
                    </a:lnTo>
                    <a:lnTo>
                      <a:pt x="190" y="195"/>
                    </a:lnTo>
                    <a:lnTo>
                      <a:pt x="185" y="205"/>
                    </a:lnTo>
                    <a:lnTo>
                      <a:pt x="175" y="210"/>
                    </a:lnTo>
                    <a:lnTo>
                      <a:pt x="165" y="215"/>
                    </a:lnTo>
                    <a:lnTo>
                      <a:pt x="155" y="220"/>
                    </a:lnTo>
                    <a:lnTo>
                      <a:pt x="145" y="220"/>
                    </a:lnTo>
                    <a:lnTo>
                      <a:pt x="135" y="220"/>
                    </a:lnTo>
                    <a:lnTo>
                      <a:pt x="125" y="220"/>
                    </a:lnTo>
                    <a:lnTo>
                      <a:pt x="110" y="220"/>
                    </a:lnTo>
                    <a:lnTo>
                      <a:pt x="100" y="220"/>
                    </a:lnTo>
                    <a:lnTo>
                      <a:pt x="90" y="220"/>
                    </a:lnTo>
                    <a:lnTo>
                      <a:pt x="80" y="215"/>
                    </a:lnTo>
                    <a:lnTo>
                      <a:pt x="70" y="210"/>
                    </a:lnTo>
                    <a:lnTo>
                      <a:pt x="60" y="205"/>
                    </a:lnTo>
                    <a:lnTo>
                      <a:pt x="50" y="195"/>
                    </a:lnTo>
                    <a:lnTo>
                      <a:pt x="40" y="190"/>
                    </a:lnTo>
                    <a:lnTo>
                      <a:pt x="35" y="180"/>
                    </a:lnTo>
                    <a:lnTo>
                      <a:pt x="25" y="175"/>
                    </a:lnTo>
                    <a:lnTo>
                      <a:pt x="20" y="165"/>
                    </a:lnTo>
                    <a:lnTo>
                      <a:pt x="15" y="155"/>
                    </a:lnTo>
                    <a:lnTo>
                      <a:pt x="10" y="145"/>
                    </a:lnTo>
                    <a:lnTo>
                      <a:pt x="5" y="135"/>
                    </a:lnTo>
                    <a:lnTo>
                      <a:pt x="5" y="125"/>
                    </a:lnTo>
                    <a:lnTo>
                      <a:pt x="0" y="115"/>
                    </a:lnTo>
                    <a:lnTo>
                      <a:pt x="0" y="100"/>
                    </a:lnTo>
                    <a:lnTo>
                      <a:pt x="0" y="90"/>
                    </a:lnTo>
                    <a:lnTo>
                      <a:pt x="5" y="80"/>
                    </a:lnTo>
                    <a:lnTo>
                      <a:pt x="5" y="70"/>
                    </a:lnTo>
                    <a:lnTo>
                      <a:pt x="10" y="60"/>
                    </a:lnTo>
                    <a:lnTo>
                      <a:pt x="15" y="50"/>
                    </a:lnTo>
                    <a:lnTo>
                      <a:pt x="20" y="40"/>
                    </a:lnTo>
                    <a:lnTo>
                      <a:pt x="25" y="35"/>
                    </a:lnTo>
                    <a:lnTo>
                      <a:pt x="35" y="25"/>
                    </a:lnTo>
                    <a:lnTo>
                      <a:pt x="40" y="20"/>
                    </a:lnTo>
                    <a:lnTo>
                      <a:pt x="50" y="15"/>
                    </a:lnTo>
                    <a:lnTo>
                      <a:pt x="60" y="10"/>
                    </a:lnTo>
                    <a:lnTo>
                      <a:pt x="70" y="5"/>
                    </a:lnTo>
                    <a:lnTo>
                      <a:pt x="80" y="5"/>
                    </a:lnTo>
                    <a:lnTo>
                      <a:pt x="90" y="0"/>
                    </a:lnTo>
                    <a:lnTo>
                      <a:pt x="100" y="0"/>
                    </a:lnTo>
                  </a:path>
                </a:pathLst>
              </a:custGeom>
              <a:noFill/>
              <a:ln w="0">
                <a:solidFill>
                  <a:srgbClr val="191D1B"/>
                </a:solidFill>
                <a:prstDash val="solid"/>
                <a:round/>
                <a:headEnd/>
                <a:tailEnd/>
              </a:ln>
            </p:spPr>
            <p:txBody>
              <a:bodyPr/>
              <a:lstStyle/>
              <a:p>
                <a:endParaRPr lang="en-US"/>
              </a:p>
            </p:txBody>
          </p:sp>
          <p:sp>
            <p:nvSpPr>
              <p:cNvPr id="101600" name="Freeform 129"/>
              <p:cNvSpPr>
                <a:spLocks/>
              </p:cNvSpPr>
              <p:nvPr/>
            </p:nvSpPr>
            <p:spPr bwMode="auto">
              <a:xfrm>
                <a:off x="2637" y="2562"/>
                <a:ext cx="165" cy="160"/>
              </a:xfrm>
              <a:custGeom>
                <a:avLst/>
                <a:gdLst>
                  <a:gd name="T0" fmla="*/ 80 w 165"/>
                  <a:gd name="T1" fmla="*/ 0 h 160"/>
                  <a:gd name="T2" fmla="*/ 100 w 165"/>
                  <a:gd name="T3" fmla="*/ 0 h 160"/>
                  <a:gd name="T4" fmla="*/ 115 w 165"/>
                  <a:gd name="T5" fmla="*/ 5 h 160"/>
                  <a:gd name="T6" fmla="*/ 125 w 165"/>
                  <a:gd name="T7" fmla="*/ 15 h 160"/>
                  <a:gd name="T8" fmla="*/ 140 w 165"/>
                  <a:gd name="T9" fmla="*/ 25 h 160"/>
                  <a:gd name="T10" fmla="*/ 150 w 165"/>
                  <a:gd name="T11" fmla="*/ 40 h 160"/>
                  <a:gd name="T12" fmla="*/ 155 w 165"/>
                  <a:gd name="T13" fmla="*/ 55 h 160"/>
                  <a:gd name="T14" fmla="*/ 160 w 165"/>
                  <a:gd name="T15" fmla="*/ 70 h 160"/>
                  <a:gd name="T16" fmla="*/ 160 w 165"/>
                  <a:gd name="T17" fmla="*/ 105 h 160"/>
                  <a:gd name="T18" fmla="*/ 155 w 165"/>
                  <a:gd name="T19" fmla="*/ 115 h 160"/>
                  <a:gd name="T20" fmla="*/ 150 w 165"/>
                  <a:gd name="T21" fmla="*/ 130 h 160"/>
                  <a:gd name="T22" fmla="*/ 140 w 165"/>
                  <a:gd name="T23" fmla="*/ 140 h 160"/>
                  <a:gd name="T24" fmla="*/ 130 w 165"/>
                  <a:gd name="T25" fmla="*/ 150 h 160"/>
                  <a:gd name="T26" fmla="*/ 115 w 165"/>
                  <a:gd name="T27" fmla="*/ 155 h 160"/>
                  <a:gd name="T28" fmla="*/ 100 w 165"/>
                  <a:gd name="T29" fmla="*/ 160 h 160"/>
                  <a:gd name="T30" fmla="*/ 80 w 165"/>
                  <a:gd name="T31" fmla="*/ 160 h 160"/>
                  <a:gd name="T32" fmla="*/ 65 w 165"/>
                  <a:gd name="T33" fmla="*/ 155 h 160"/>
                  <a:gd name="T34" fmla="*/ 50 w 165"/>
                  <a:gd name="T35" fmla="*/ 150 h 160"/>
                  <a:gd name="T36" fmla="*/ 35 w 165"/>
                  <a:gd name="T37" fmla="*/ 140 h 160"/>
                  <a:gd name="T38" fmla="*/ 25 w 165"/>
                  <a:gd name="T39" fmla="*/ 130 h 160"/>
                  <a:gd name="T40" fmla="*/ 15 w 165"/>
                  <a:gd name="T41" fmla="*/ 115 h 160"/>
                  <a:gd name="T42" fmla="*/ 5 w 165"/>
                  <a:gd name="T43" fmla="*/ 105 h 160"/>
                  <a:gd name="T44" fmla="*/ 5 w 165"/>
                  <a:gd name="T45" fmla="*/ 85 h 160"/>
                  <a:gd name="T46" fmla="*/ 0 w 165"/>
                  <a:gd name="T47" fmla="*/ 65 h 160"/>
                  <a:gd name="T48" fmla="*/ 5 w 165"/>
                  <a:gd name="T49" fmla="*/ 45 h 160"/>
                  <a:gd name="T50" fmla="*/ 10 w 165"/>
                  <a:gd name="T51" fmla="*/ 35 h 160"/>
                  <a:gd name="T52" fmla="*/ 20 w 165"/>
                  <a:gd name="T53" fmla="*/ 20 h 160"/>
                  <a:gd name="T54" fmla="*/ 30 w 165"/>
                  <a:gd name="T55" fmla="*/ 10 h 160"/>
                  <a:gd name="T56" fmla="*/ 45 w 165"/>
                  <a:gd name="T57" fmla="*/ 5 h 160"/>
                  <a:gd name="T58" fmla="*/ 60 w 165"/>
                  <a:gd name="T59" fmla="*/ 0 h 160"/>
                  <a:gd name="T60" fmla="*/ 75 w 165"/>
                  <a:gd name="T61" fmla="*/ 0 h 160"/>
                  <a:gd name="T62" fmla="*/ 75 w 165"/>
                  <a:gd name="T63" fmla="*/ 0 h 1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65"/>
                  <a:gd name="T97" fmla="*/ 0 h 160"/>
                  <a:gd name="T98" fmla="*/ 165 w 165"/>
                  <a:gd name="T99" fmla="*/ 160 h 1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65" h="160">
                    <a:moveTo>
                      <a:pt x="75" y="0"/>
                    </a:moveTo>
                    <a:lnTo>
                      <a:pt x="80" y="0"/>
                    </a:lnTo>
                    <a:lnTo>
                      <a:pt x="90" y="0"/>
                    </a:lnTo>
                    <a:lnTo>
                      <a:pt x="100" y="0"/>
                    </a:lnTo>
                    <a:lnTo>
                      <a:pt x="105" y="5"/>
                    </a:lnTo>
                    <a:lnTo>
                      <a:pt x="115" y="5"/>
                    </a:lnTo>
                    <a:lnTo>
                      <a:pt x="120" y="10"/>
                    </a:lnTo>
                    <a:lnTo>
                      <a:pt x="125" y="15"/>
                    </a:lnTo>
                    <a:lnTo>
                      <a:pt x="135" y="20"/>
                    </a:lnTo>
                    <a:lnTo>
                      <a:pt x="140" y="25"/>
                    </a:lnTo>
                    <a:lnTo>
                      <a:pt x="145" y="35"/>
                    </a:lnTo>
                    <a:lnTo>
                      <a:pt x="150" y="40"/>
                    </a:lnTo>
                    <a:lnTo>
                      <a:pt x="155" y="45"/>
                    </a:lnTo>
                    <a:lnTo>
                      <a:pt x="155" y="55"/>
                    </a:lnTo>
                    <a:lnTo>
                      <a:pt x="160" y="65"/>
                    </a:lnTo>
                    <a:lnTo>
                      <a:pt x="160" y="70"/>
                    </a:lnTo>
                    <a:lnTo>
                      <a:pt x="165" y="95"/>
                    </a:lnTo>
                    <a:lnTo>
                      <a:pt x="160" y="105"/>
                    </a:lnTo>
                    <a:lnTo>
                      <a:pt x="160" y="110"/>
                    </a:lnTo>
                    <a:lnTo>
                      <a:pt x="155" y="115"/>
                    </a:lnTo>
                    <a:lnTo>
                      <a:pt x="155" y="125"/>
                    </a:lnTo>
                    <a:lnTo>
                      <a:pt x="150" y="130"/>
                    </a:lnTo>
                    <a:lnTo>
                      <a:pt x="145" y="135"/>
                    </a:lnTo>
                    <a:lnTo>
                      <a:pt x="140" y="140"/>
                    </a:lnTo>
                    <a:lnTo>
                      <a:pt x="135" y="145"/>
                    </a:lnTo>
                    <a:lnTo>
                      <a:pt x="130" y="150"/>
                    </a:lnTo>
                    <a:lnTo>
                      <a:pt x="120" y="155"/>
                    </a:lnTo>
                    <a:lnTo>
                      <a:pt x="115" y="155"/>
                    </a:lnTo>
                    <a:lnTo>
                      <a:pt x="105" y="160"/>
                    </a:lnTo>
                    <a:lnTo>
                      <a:pt x="100" y="160"/>
                    </a:lnTo>
                    <a:lnTo>
                      <a:pt x="90" y="160"/>
                    </a:lnTo>
                    <a:lnTo>
                      <a:pt x="80" y="160"/>
                    </a:lnTo>
                    <a:lnTo>
                      <a:pt x="75" y="160"/>
                    </a:lnTo>
                    <a:lnTo>
                      <a:pt x="65" y="155"/>
                    </a:lnTo>
                    <a:lnTo>
                      <a:pt x="60" y="155"/>
                    </a:lnTo>
                    <a:lnTo>
                      <a:pt x="50" y="150"/>
                    </a:lnTo>
                    <a:lnTo>
                      <a:pt x="45" y="145"/>
                    </a:lnTo>
                    <a:lnTo>
                      <a:pt x="35" y="140"/>
                    </a:lnTo>
                    <a:lnTo>
                      <a:pt x="30" y="135"/>
                    </a:lnTo>
                    <a:lnTo>
                      <a:pt x="25" y="130"/>
                    </a:lnTo>
                    <a:lnTo>
                      <a:pt x="20" y="125"/>
                    </a:lnTo>
                    <a:lnTo>
                      <a:pt x="15" y="115"/>
                    </a:lnTo>
                    <a:lnTo>
                      <a:pt x="10" y="110"/>
                    </a:lnTo>
                    <a:lnTo>
                      <a:pt x="5" y="105"/>
                    </a:lnTo>
                    <a:lnTo>
                      <a:pt x="5" y="95"/>
                    </a:lnTo>
                    <a:lnTo>
                      <a:pt x="5" y="85"/>
                    </a:lnTo>
                    <a:lnTo>
                      <a:pt x="0" y="80"/>
                    </a:lnTo>
                    <a:lnTo>
                      <a:pt x="0" y="65"/>
                    </a:lnTo>
                    <a:lnTo>
                      <a:pt x="5" y="55"/>
                    </a:lnTo>
                    <a:lnTo>
                      <a:pt x="5" y="45"/>
                    </a:lnTo>
                    <a:lnTo>
                      <a:pt x="5" y="40"/>
                    </a:lnTo>
                    <a:lnTo>
                      <a:pt x="10" y="35"/>
                    </a:lnTo>
                    <a:lnTo>
                      <a:pt x="15" y="25"/>
                    </a:lnTo>
                    <a:lnTo>
                      <a:pt x="20" y="20"/>
                    </a:lnTo>
                    <a:lnTo>
                      <a:pt x="25" y="15"/>
                    </a:lnTo>
                    <a:lnTo>
                      <a:pt x="30" y="10"/>
                    </a:lnTo>
                    <a:lnTo>
                      <a:pt x="35" y="5"/>
                    </a:lnTo>
                    <a:lnTo>
                      <a:pt x="45" y="5"/>
                    </a:lnTo>
                    <a:lnTo>
                      <a:pt x="50" y="0"/>
                    </a:lnTo>
                    <a:lnTo>
                      <a:pt x="60" y="0"/>
                    </a:lnTo>
                    <a:lnTo>
                      <a:pt x="65" y="0"/>
                    </a:lnTo>
                    <a:lnTo>
                      <a:pt x="75" y="0"/>
                    </a:lnTo>
                  </a:path>
                </a:pathLst>
              </a:custGeom>
              <a:noFill/>
              <a:ln w="0">
                <a:solidFill>
                  <a:srgbClr val="191D1B"/>
                </a:solidFill>
                <a:prstDash val="solid"/>
                <a:round/>
                <a:headEnd/>
                <a:tailEnd/>
              </a:ln>
            </p:spPr>
            <p:txBody>
              <a:bodyPr/>
              <a:lstStyle/>
              <a:p>
                <a:endParaRPr lang="en-US"/>
              </a:p>
            </p:txBody>
          </p:sp>
          <p:sp>
            <p:nvSpPr>
              <p:cNvPr id="101601" name="Freeform 130"/>
              <p:cNvSpPr>
                <a:spLocks/>
              </p:cNvSpPr>
              <p:nvPr/>
            </p:nvSpPr>
            <p:spPr bwMode="auto">
              <a:xfrm>
                <a:off x="2662" y="2582"/>
                <a:ext cx="115" cy="115"/>
              </a:xfrm>
              <a:custGeom>
                <a:avLst/>
                <a:gdLst>
                  <a:gd name="T0" fmla="*/ 55 w 115"/>
                  <a:gd name="T1" fmla="*/ 0 h 115"/>
                  <a:gd name="T2" fmla="*/ 70 w 115"/>
                  <a:gd name="T3" fmla="*/ 5 h 115"/>
                  <a:gd name="T4" fmla="*/ 80 w 115"/>
                  <a:gd name="T5" fmla="*/ 5 h 115"/>
                  <a:gd name="T6" fmla="*/ 90 w 115"/>
                  <a:gd name="T7" fmla="*/ 15 h 115"/>
                  <a:gd name="T8" fmla="*/ 100 w 115"/>
                  <a:gd name="T9" fmla="*/ 20 h 115"/>
                  <a:gd name="T10" fmla="*/ 105 w 115"/>
                  <a:gd name="T11" fmla="*/ 30 h 115"/>
                  <a:gd name="T12" fmla="*/ 110 w 115"/>
                  <a:gd name="T13" fmla="*/ 40 h 115"/>
                  <a:gd name="T14" fmla="*/ 110 w 115"/>
                  <a:gd name="T15" fmla="*/ 50 h 115"/>
                  <a:gd name="T16" fmla="*/ 110 w 115"/>
                  <a:gd name="T17" fmla="*/ 75 h 115"/>
                  <a:gd name="T18" fmla="*/ 110 w 115"/>
                  <a:gd name="T19" fmla="*/ 85 h 115"/>
                  <a:gd name="T20" fmla="*/ 105 w 115"/>
                  <a:gd name="T21" fmla="*/ 95 h 115"/>
                  <a:gd name="T22" fmla="*/ 100 w 115"/>
                  <a:gd name="T23" fmla="*/ 100 h 115"/>
                  <a:gd name="T24" fmla="*/ 90 w 115"/>
                  <a:gd name="T25" fmla="*/ 110 h 115"/>
                  <a:gd name="T26" fmla="*/ 80 w 115"/>
                  <a:gd name="T27" fmla="*/ 110 h 115"/>
                  <a:gd name="T28" fmla="*/ 70 w 115"/>
                  <a:gd name="T29" fmla="*/ 115 h 115"/>
                  <a:gd name="T30" fmla="*/ 55 w 115"/>
                  <a:gd name="T31" fmla="*/ 115 h 115"/>
                  <a:gd name="T32" fmla="*/ 45 w 115"/>
                  <a:gd name="T33" fmla="*/ 110 h 115"/>
                  <a:gd name="T34" fmla="*/ 35 w 115"/>
                  <a:gd name="T35" fmla="*/ 110 h 115"/>
                  <a:gd name="T36" fmla="*/ 25 w 115"/>
                  <a:gd name="T37" fmla="*/ 100 h 115"/>
                  <a:gd name="T38" fmla="*/ 20 w 115"/>
                  <a:gd name="T39" fmla="*/ 95 h 115"/>
                  <a:gd name="T40" fmla="*/ 10 w 115"/>
                  <a:gd name="T41" fmla="*/ 85 h 115"/>
                  <a:gd name="T42" fmla="*/ 5 w 115"/>
                  <a:gd name="T43" fmla="*/ 75 h 115"/>
                  <a:gd name="T44" fmla="*/ 0 w 115"/>
                  <a:gd name="T45" fmla="*/ 65 h 115"/>
                  <a:gd name="T46" fmla="*/ 0 w 115"/>
                  <a:gd name="T47" fmla="*/ 45 h 115"/>
                  <a:gd name="T48" fmla="*/ 5 w 115"/>
                  <a:gd name="T49" fmla="*/ 35 h 115"/>
                  <a:gd name="T50" fmla="*/ 5 w 115"/>
                  <a:gd name="T51" fmla="*/ 25 h 115"/>
                  <a:gd name="T52" fmla="*/ 15 w 115"/>
                  <a:gd name="T53" fmla="*/ 20 h 115"/>
                  <a:gd name="T54" fmla="*/ 20 w 115"/>
                  <a:gd name="T55" fmla="*/ 10 h 115"/>
                  <a:gd name="T56" fmla="*/ 30 w 115"/>
                  <a:gd name="T57" fmla="*/ 5 h 115"/>
                  <a:gd name="T58" fmla="*/ 40 w 115"/>
                  <a:gd name="T59" fmla="*/ 0 h 115"/>
                  <a:gd name="T60" fmla="*/ 50 w 115"/>
                  <a:gd name="T61" fmla="*/ 0 h 115"/>
                  <a:gd name="T62" fmla="*/ 50 w 115"/>
                  <a:gd name="T63" fmla="*/ 0 h 11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15"/>
                  <a:gd name="T97" fmla="*/ 0 h 115"/>
                  <a:gd name="T98" fmla="*/ 115 w 115"/>
                  <a:gd name="T99" fmla="*/ 115 h 11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15" h="115">
                    <a:moveTo>
                      <a:pt x="50" y="0"/>
                    </a:moveTo>
                    <a:lnTo>
                      <a:pt x="55" y="0"/>
                    </a:lnTo>
                    <a:lnTo>
                      <a:pt x="60" y="0"/>
                    </a:lnTo>
                    <a:lnTo>
                      <a:pt x="70" y="5"/>
                    </a:lnTo>
                    <a:lnTo>
                      <a:pt x="75" y="5"/>
                    </a:lnTo>
                    <a:lnTo>
                      <a:pt x="80" y="5"/>
                    </a:lnTo>
                    <a:lnTo>
                      <a:pt x="85" y="10"/>
                    </a:lnTo>
                    <a:lnTo>
                      <a:pt x="90" y="15"/>
                    </a:lnTo>
                    <a:lnTo>
                      <a:pt x="95" y="20"/>
                    </a:lnTo>
                    <a:lnTo>
                      <a:pt x="100" y="20"/>
                    </a:lnTo>
                    <a:lnTo>
                      <a:pt x="100" y="25"/>
                    </a:lnTo>
                    <a:lnTo>
                      <a:pt x="105" y="30"/>
                    </a:lnTo>
                    <a:lnTo>
                      <a:pt x="105" y="35"/>
                    </a:lnTo>
                    <a:lnTo>
                      <a:pt x="110" y="40"/>
                    </a:lnTo>
                    <a:lnTo>
                      <a:pt x="110" y="45"/>
                    </a:lnTo>
                    <a:lnTo>
                      <a:pt x="110" y="50"/>
                    </a:lnTo>
                    <a:lnTo>
                      <a:pt x="115" y="70"/>
                    </a:lnTo>
                    <a:lnTo>
                      <a:pt x="110" y="75"/>
                    </a:lnTo>
                    <a:lnTo>
                      <a:pt x="110" y="80"/>
                    </a:lnTo>
                    <a:lnTo>
                      <a:pt x="110" y="85"/>
                    </a:lnTo>
                    <a:lnTo>
                      <a:pt x="105" y="90"/>
                    </a:lnTo>
                    <a:lnTo>
                      <a:pt x="105" y="95"/>
                    </a:lnTo>
                    <a:lnTo>
                      <a:pt x="100" y="95"/>
                    </a:lnTo>
                    <a:lnTo>
                      <a:pt x="100" y="100"/>
                    </a:lnTo>
                    <a:lnTo>
                      <a:pt x="95" y="105"/>
                    </a:lnTo>
                    <a:lnTo>
                      <a:pt x="90" y="110"/>
                    </a:lnTo>
                    <a:lnTo>
                      <a:pt x="85" y="110"/>
                    </a:lnTo>
                    <a:lnTo>
                      <a:pt x="80" y="110"/>
                    </a:lnTo>
                    <a:lnTo>
                      <a:pt x="75" y="115"/>
                    </a:lnTo>
                    <a:lnTo>
                      <a:pt x="70" y="115"/>
                    </a:lnTo>
                    <a:lnTo>
                      <a:pt x="60" y="115"/>
                    </a:lnTo>
                    <a:lnTo>
                      <a:pt x="55" y="115"/>
                    </a:lnTo>
                    <a:lnTo>
                      <a:pt x="50" y="115"/>
                    </a:lnTo>
                    <a:lnTo>
                      <a:pt x="45" y="110"/>
                    </a:lnTo>
                    <a:lnTo>
                      <a:pt x="40" y="110"/>
                    </a:lnTo>
                    <a:lnTo>
                      <a:pt x="35" y="110"/>
                    </a:lnTo>
                    <a:lnTo>
                      <a:pt x="30" y="105"/>
                    </a:lnTo>
                    <a:lnTo>
                      <a:pt x="25" y="100"/>
                    </a:lnTo>
                    <a:lnTo>
                      <a:pt x="20" y="95"/>
                    </a:lnTo>
                    <a:lnTo>
                      <a:pt x="15" y="90"/>
                    </a:lnTo>
                    <a:lnTo>
                      <a:pt x="10" y="85"/>
                    </a:lnTo>
                    <a:lnTo>
                      <a:pt x="5" y="80"/>
                    </a:lnTo>
                    <a:lnTo>
                      <a:pt x="5" y="75"/>
                    </a:lnTo>
                    <a:lnTo>
                      <a:pt x="5" y="70"/>
                    </a:lnTo>
                    <a:lnTo>
                      <a:pt x="0" y="65"/>
                    </a:lnTo>
                    <a:lnTo>
                      <a:pt x="0" y="60"/>
                    </a:lnTo>
                    <a:lnTo>
                      <a:pt x="0" y="45"/>
                    </a:lnTo>
                    <a:lnTo>
                      <a:pt x="0" y="40"/>
                    </a:lnTo>
                    <a:lnTo>
                      <a:pt x="5" y="35"/>
                    </a:lnTo>
                    <a:lnTo>
                      <a:pt x="5" y="30"/>
                    </a:lnTo>
                    <a:lnTo>
                      <a:pt x="5" y="25"/>
                    </a:lnTo>
                    <a:lnTo>
                      <a:pt x="10" y="20"/>
                    </a:lnTo>
                    <a:lnTo>
                      <a:pt x="15" y="20"/>
                    </a:lnTo>
                    <a:lnTo>
                      <a:pt x="20" y="15"/>
                    </a:lnTo>
                    <a:lnTo>
                      <a:pt x="20" y="10"/>
                    </a:lnTo>
                    <a:lnTo>
                      <a:pt x="25" y="5"/>
                    </a:lnTo>
                    <a:lnTo>
                      <a:pt x="30" y="5"/>
                    </a:lnTo>
                    <a:lnTo>
                      <a:pt x="35" y="5"/>
                    </a:lnTo>
                    <a:lnTo>
                      <a:pt x="40" y="0"/>
                    </a:lnTo>
                    <a:lnTo>
                      <a:pt x="45" y="0"/>
                    </a:lnTo>
                    <a:lnTo>
                      <a:pt x="50" y="0"/>
                    </a:lnTo>
                  </a:path>
                </a:pathLst>
              </a:custGeom>
              <a:noFill/>
              <a:ln w="0">
                <a:solidFill>
                  <a:srgbClr val="191D1B"/>
                </a:solidFill>
                <a:prstDash val="solid"/>
                <a:round/>
                <a:headEnd/>
                <a:tailEnd/>
              </a:ln>
            </p:spPr>
            <p:txBody>
              <a:bodyPr/>
              <a:lstStyle/>
              <a:p>
                <a:endParaRPr lang="en-US"/>
              </a:p>
            </p:txBody>
          </p:sp>
          <p:sp>
            <p:nvSpPr>
              <p:cNvPr id="101602" name="Freeform 131"/>
              <p:cNvSpPr>
                <a:spLocks/>
              </p:cNvSpPr>
              <p:nvPr/>
            </p:nvSpPr>
            <p:spPr bwMode="auto">
              <a:xfrm>
                <a:off x="2682" y="2602"/>
                <a:ext cx="75" cy="75"/>
              </a:xfrm>
              <a:custGeom>
                <a:avLst/>
                <a:gdLst>
                  <a:gd name="T0" fmla="*/ 35 w 75"/>
                  <a:gd name="T1" fmla="*/ 0 h 75"/>
                  <a:gd name="T2" fmla="*/ 45 w 75"/>
                  <a:gd name="T3" fmla="*/ 0 h 75"/>
                  <a:gd name="T4" fmla="*/ 50 w 75"/>
                  <a:gd name="T5" fmla="*/ 5 h 75"/>
                  <a:gd name="T6" fmla="*/ 60 w 75"/>
                  <a:gd name="T7" fmla="*/ 5 h 75"/>
                  <a:gd name="T8" fmla="*/ 65 w 75"/>
                  <a:gd name="T9" fmla="*/ 10 h 75"/>
                  <a:gd name="T10" fmla="*/ 70 w 75"/>
                  <a:gd name="T11" fmla="*/ 20 h 75"/>
                  <a:gd name="T12" fmla="*/ 75 w 75"/>
                  <a:gd name="T13" fmla="*/ 25 h 75"/>
                  <a:gd name="T14" fmla="*/ 75 w 75"/>
                  <a:gd name="T15" fmla="*/ 30 h 75"/>
                  <a:gd name="T16" fmla="*/ 75 w 75"/>
                  <a:gd name="T17" fmla="*/ 45 h 75"/>
                  <a:gd name="T18" fmla="*/ 75 w 75"/>
                  <a:gd name="T19" fmla="*/ 50 h 75"/>
                  <a:gd name="T20" fmla="*/ 70 w 75"/>
                  <a:gd name="T21" fmla="*/ 55 h 75"/>
                  <a:gd name="T22" fmla="*/ 65 w 75"/>
                  <a:gd name="T23" fmla="*/ 65 h 75"/>
                  <a:gd name="T24" fmla="*/ 60 w 75"/>
                  <a:gd name="T25" fmla="*/ 70 h 75"/>
                  <a:gd name="T26" fmla="*/ 55 w 75"/>
                  <a:gd name="T27" fmla="*/ 70 h 75"/>
                  <a:gd name="T28" fmla="*/ 50 w 75"/>
                  <a:gd name="T29" fmla="*/ 75 h 75"/>
                  <a:gd name="T30" fmla="*/ 40 w 75"/>
                  <a:gd name="T31" fmla="*/ 75 h 75"/>
                  <a:gd name="T32" fmla="*/ 35 w 75"/>
                  <a:gd name="T33" fmla="*/ 75 h 75"/>
                  <a:gd name="T34" fmla="*/ 25 w 75"/>
                  <a:gd name="T35" fmla="*/ 70 h 75"/>
                  <a:gd name="T36" fmla="*/ 20 w 75"/>
                  <a:gd name="T37" fmla="*/ 70 h 75"/>
                  <a:gd name="T38" fmla="*/ 15 w 75"/>
                  <a:gd name="T39" fmla="*/ 65 h 75"/>
                  <a:gd name="T40" fmla="*/ 10 w 75"/>
                  <a:gd name="T41" fmla="*/ 55 h 75"/>
                  <a:gd name="T42" fmla="*/ 5 w 75"/>
                  <a:gd name="T43" fmla="*/ 50 h 75"/>
                  <a:gd name="T44" fmla="*/ 0 w 75"/>
                  <a:gd name="T45" fmla="*/ 45 h 75"/>
                  <a:gd name="T46" fmla="*/ 0 w 75"/>
                  <a:gd name="T47" fmla="*/ 30 h 75"/>
                  <a:gd name="T48" fmla="*/ 0 w 75"/>
                  <a:gd name="T49" fmla="*/ 20 h 75"/>
                  <a:gd name="T50" fmla="*/ 5 w 75"/>
                  <a:gd name="T51" fmla="*/ 15 h 75"/>
                  <a:gd name="T52" fmla="*/ 10 w 75"/>
                  <a:gd name="T53" fmla="*/ 10 h 75"/>
                  <a:gd name="T54" fmla="*/ 15 w 75"/>
                  <a:gd name="T55" fmla="*/ 5 h 75"/>
                  <a:gd name="T56" fmla="*/ 20 w 75"/>
                  <a:gd name="T57" fmla="*/ 0 h 75"/>
                  <a:gd name="T58" fmla="*/ 25 w 75"/>
                  <a:gd name="T59" fmla="*/ 0 h 75"/>
                  <a:gd name="T60" fmla="*/ 35 w 75"/>
                  <a:gd name="T61" fmla="*/ 0 h 75"/>
                  <a:gd name="T62" fmla="*/ 35 w 75"/>
                  <a:gd name="T63" fmla="*/ 0 h 7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5"/>
                  <a:gd name="T97" fmla="*/ 0 h 75"/>
                  <a:gd name="T98" fmla="*/ 75 w 75"/>
                  <a:gd name="T99" fmla="*/ 75 h 7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5" h="75">
                    <a:moveTo>
                      <a:pt x="35" y="0"/>
                    </a:moveTo>
                    <a:lnTo>
                      <a:pt x="35" y="0"/>
                    </a:lnTo>
                    <a:lnTo>
                      <a:pt x="40" y="0"/>
                    </a:lnTo>
                    <a:lnTo>
                      <a:pt x="45" y="0"/>
                    </a:lnTo>
                    <a:lnTo>
                      <a:pt x="50" y="0"/>
                    </a:lnTo>
                    <a:lnTo>
                      <a:pt x="50" y="5"/>
                    </a:lnTo>
                    <a:lnTo>
                      <a:pt x="55" y="5"/>
                    </a:lnTo>
                    <a:lnTo>
                      <a:pt x="60" y="5"/>
                    </a:lnTo>
                    <a:lnTo>
                      <a:pt x="60" y="10"/>
                    </a:lnTo>
                    <a:lnTo>
                      <a:pt x="65" y="10"/>
                    </a:lnTo>
                    <a:lnTo>
                      <a:pt x="65" y="15"/>
                    </a:lnTo>
                    <a:lnTo>
                      <a:pt x="70" y="20"/>
                    </a:lnTo>
                    <a:lnTo>
                      <a:pt x="75" y="25"/>
                    </a:lnTo>
                    <a:lnTo>
                      <a:pt x="75" y="30"/>
                    </a:lnTo>
                    <a:lnTo>
                      <a:pt x="75" y="40"/>
                    </a:lnTo>
                    <a:lnTo>
                      <a:pt x="75" y="45"/>
                    </a:lnTo>
                    <a:lnTo>
                      <a:pt x="75" y="50"/>
                    </a:lnTo>
                    <a:lnTo>
                      <a:pt x="75" y="55"/>
                    </a:lnTo>
                    <a:lnTo>
                      <a:pt x="70" y="55"/>
                    </a:lnTo>
                    <a:lnTo>
                      <a:pt x="70" y="60"/>
                    </a:lnTo>
                    <a:lnTo>
                      <a:pt x="65" y="65"/>
                    </a:lnTo>
                    <a:lnTo>
                      <a:pt x="60" y="70"/>
                    </a:lnTo>
                    <a:lnTo>
                      <a:pt x="55" y="70"/>
                    </a:lnTo>
                    <a:lnTo>
                      <a:pt x="50" y="70"/>
                    </a:lnTo>
                    <a:lnTo>
                      <a:pt x="50" y="75"/>
                    </a:lnTo>
                    <a:lnTo>
                      <a:pt x="45" y="75"/>
                    </a:lnTo>
                    <a:lnTo>
                      <a:pt x="40" y="75"/>
                    </a:lnTo>
                    <a:lnTo>
                      <a:pt x="35" y="75"/>
                    </a:lnTo>
                    <a:lnTo>
                      <a:pt x="30" y="70"/>
                    </a:lnTo>
                    <a:lnTo>
                      <a:pt x="25" y="70"/>
                    </a:lnTo>
                    <a:lnTo>
                      <a:pt x="20" y="70"/>
                    </a:lnTo>
                    <a:lnTo>
                      <a:pt x="15" y="65"/>
                    </a:lnTo>
                    <a:lnTo>
                      <a:pt x="10" y="60"/>
                    </a:lnTo>
                    <a:lnTo>
                      <a:pt x="10" y="55"/>
                    </a:lnTo>
                    <a:lnTo>
                      <a:pt x="5" y="55"/>
                    </a:lnTo>
                    <a:lnTo>
                      <a:pt x="5" y="50"/>
                    </a:lnTo>
                    <a:lnTo>
                      <a:pt x="5" y="45"/>
                    </a:lnTo>
                    <a:lnTo>
                      <a:pt x="0" y="45"/>
                    </a:lnTo>
                    <a:lnTo>
                      <a:pt x="0" y="40"/>
                    </a:lnTo>
                    <a:lnTo>
                      <a:pt x="0" y="30"/>
                    </a:lnTo>
                    <a:lnTo>
                      <a:pt x="0" y="25"/>
                    </a:lnTo>
                    <a:lnTo>
                      <a:pt x="0" y="20"/>
                    </a:lnTo>
                    <a:lnTo>
                      <a:pt x="5" y="20"/>
                    </a:lnTo>
                    <a:lnTo>
                      <a:pt x="5" y="15"/>
                    </a:lnTo>
                    <a:lnTo>
                      <a:pt x="5" y="10"/>
                    </a:lnTo>
                    <a:lnTo>
                      <a:pt x="10" y="10"/>
                    </a:lnTo>
                    <a:lnTo>
                      <a:pt x="10" y="5"/>
                    </a:lnTo>
                    <a:lnTo>
                      <a:pt x="15" y="5"/>
                    </a:lnTo>
                    <a:lnTo>
                      <a:pt x="20" y="0"/>
                    </a:lnTo>
                    <a:lnTo>
                      <a:pt x="25" y="0"/>
                    </a:lnTo>
                    <a:lnTo>
                      <a:pt x="30" y="0"/>
                    </a:lnTo>
                    <a:lnTo>
                      <a:pt x="35" y="0"/>
                    </a:lnTo>
                  </a:path>
                </a:pathLst>
              </a:custGeom>
              <a:noFill/>
              <a:ln w="0">
                <a:solidFill>
                  <a:srgbClr val="191D1B"/>
                </a:solidFill>
                <a:prstDash val="solid"/>
                <a:round/>
                <a:headEnd/>
                <a:tailEnd/>
              </a:ln>
            </p:spPr>
            <p:txBody>
              <a:bodyPr/>
              <a:lstStyle/>
              <a:p>
                <a:endParaRPr lang="en-US"/>
              </a:p>
            </p:txBody>
          </p:sp>
          <p:sp>
            <p:nvSpPr>
              <p:cNvPr id="101603" name="Freeform 132"/>
              <p:cNvSpPr>
                <a:spLocks/>
              </p:cNvSpPr>
              <p:nvPr/>
            </p:nvSpPr>
            <p:spPr bwMode="auto">
              <a:xfrm>
                <a:off x="2697" y="2617"/>
                <a:ext cx="45" cy="45"/>
              </a:xfrm>
              <a:custGeom>
                <a:avLst/>
                <a:gdLst>
                  <a:gd name="T0" fmla="*/ 20 w 45"/>
                  <a:gd name="T1" fmla="*/ 0 h 45"/>
                  <a:gd name="T2" fmla="*/ 20 w 45"/>
                  <a:gd name="T3" fmla="*/ 0 h 45"/>
                  <a:gd name="T4" fmla="*/ 25 w 45"/>
                  <a:gd name="T5" fmla="*/ 0 h 45"/>
                  <a:gd name="T6" fmla="*/ 25 w 45"/>
                  <a:gd name="T7" fmla="*/ 0 h 45"/>
                  <a:gd name="T8" fmla="*/ 30 w 45"/>
                  <a:gd name="T9" fmla="*/ 5 h 45"/>
                  <a:gd name="T10" fmla="*/ 30 w 45"/>
                  <a:gd name="T11" fmla="*/ 5 h 45"/>
                  <a:gd name="T12" fmla="*/ 35 w 45"/>
                  <a:gd name="T13" fmla="*/ 5 h 45"/>
                  <a:gd name="T14" fmla="*/ 40 w 45"/>
                  <a:gd name="T15" fmla="*/ 10 h 45"/>
                  <a:gd name="T16" fmla="*/ 40 w 45"/>
                  <a:gd name="T17" fmla="*/ 15 h 45"/>
                  <a:gd name="T18" fmla="*/ 40 w 45"/>
                  <a:gd name="T19" fmla="*/ 15 h 45"/>
                  <a:gd name="T20" fmla="*/ 45 w 45"/>
                  <a:gd name="T21" fmla="*/ 15 h 45"/>
                  <a:gd name="T22" fmla="*/ 45 w 45"/>
                  <a:gd name="T23" fmla="*/ 25 h 45"/>
                  <a:gd name="T24" fmla="*/ 45 w 45"/>
                  <a:gd name="T25" fmla="*/ 25 h 45"/>
                  <a:gd name="T26" fmla="*/ 45 w 45"/>
                  <a:gd name="T27" fmla="*/ 30 h 45"/>
                  <a:gd name="T28" fmla="*/ 40 w 45"/>
                  <a:gd name="T29" fmla="*/ 30 h 45"/>
                  <a:gd name="T30" fmla="*/ 40 w 45"/>
                  <a:gd name="T31" fmla="*/ 35 h 45"/>
                  <a:gd name="T32" fmla="*/ 40 w 45"/>
                  <a:gd name="T33" fmla="*/ 40 h 45"/>
                  <a:gd name="T34" fmla="*/ 35 w 45"/>
                  <a:gd name="T35" fmla="*/ 40 h 45"/>
                  <a:gd name="T36" fmla="*/ 30 w 45"/>
                  <a:gd name="T37" fmla="*/ 40 h 45"/>
                  <a:gd name="T38" fmla="*/ 25 w 45"/>
                  <a:gd name="T39" fmla="*/ 45 h 45"/>
                  <a:gd name="T40" fmla="*/ 25 w 45"/>
                  <a:gd name="T41" fmla="*/ 45 h 45"/>
                  <a:gd name="T42" fmla="*/ 20 w 45"/>
                  <a:gd name="T43" fmla="*/ 45 h 45"/>
                  <a:gd name="T44" fmla="*/ 20 w 45"/>
                  <a:gd name="T45" fmla="*/ 45 h 45"/>
                  <a:gd name="T46" fmla="*/ 20 w 45"/>
                  <a:gd name="T47" fmla="*/ 40 h 45"/>
                  <a:gd name="T48" fmla="*/ 15 w 45"/>
                  <a:gd name="T49" fmla="*/ 40 h 45"/>
                  <a:gd name="T50" fmla="*/ 10 w 45"/>
                  <a:gd name="T51" fmla="*/ 40 h 45"/>
                  <a:gd name="T52" fmla="*/ 5 w 45"/>
                  <a:gd name="T53" fmla="*/ 35 h 45"/>
                  <a:gd name="T54" fmla="*/ 0 w 45"/>
                  <a:gd name="T55" fmla="*/ 30 h 45"/>
                  <a:gd name="T56" fmla="*/ 0 w 45"/>
                  <a:gd name="T57" fmla="*/ 25 h 45"/>
                  <a:gd name="T58" fmla="*/ 0 w 45"/>
                  <a:gd name="T59" fmla="*/ 25 h 45"/>
                  <a:gd name="T60" fmla="*/ 0 w 45"/>
                  <a:gd name="T61" fmla="*/ 15 h 45"/>
                  <a:gd name="T62" fmla="*/ 0 w 45"/>
                  <a:gd name="T63" fmla="*/ 10 h 45"/>
                  <a:gd name="T64" fmla="*/ 5 w 45"/>
                  <a:gd name="T65" fmla="*/ 5 h 45"/>
                  <a:gd name="T66" fmla="*/ 10 w 45"/>
                  <a:gd name="T67" fmla="*/ 5 h 45"/>
                  <a:gd name="T68" fmla="*/ 10 w 45"/>
                  <a:gd name="T69" fmla="*/ 5 h 45"/>
                  <a:gd name="T70" fmla="*/ 15 w 45"/>
                  <a:gd name="T71" fmla="*/ 0 h 45"/>
                  <a:gd name="T72" fmla="*/ 20 w 45"/>
                  <a:gd name="T73" fmla="*/ 0 h 45"/>
                  <a:gd name="T74" fmla="*/ 20 w 45"/>
                  <a:gd name="T75" fmla="*/ 0 h 45"/>
                  <a:gd name="T76" fmla="*/ 20 w 45"/>
                  <a:gd name="T77" fmla="*/ 0 h 45"/>
                  <a:gd name="T78" fmla="*/ 20 w 45"/>
                  <a:gd name="T79" fmla="*/ 0 h 4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5"/>
                  <a:gd name="T121" fmla="*/ 0 h 45"/>
                  <a:gd name="T122" fmla="*/ 45 w 45"/>
                  <a:gd name="T123" fmla="*/ 45 h 45"/>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5" h="45">
                    <a:moveTo>
                      <a:pt x="20" y="0"/>
                    </a:moveTo>
                    <a:lnTo>
                      <a:pt x="20" y="0"/>
                    </a:lnTo>
                    <a:lnTo>
                      <a:pt x="25" y="0"/>
                    </a:lnTo>
                    <a:lnTo>
                      <a:pt x="30" y="5"/>
                    </a:lnTo>
                    <a:lnTo>
                      <a:pt x="35" y="5"/>
                    </a:lnTo>
                    <a:lnTo>
                      <a:pt x="40" y="10"/>
                    </a:lnTo>
                    <a:lnTo>
                      <a:pt x="40" y="15"/>
                    </a:lnTo>
                    <a:lnTo>
                      <a:pt x="45" y="15"/>
                    </a:lnTo>
                    <a:lnTo>
                      <a:pt x="45" y="25"/>
                    </a:lnTo>
                    <a:lnTo>
                      <a:pt x="45" y="30"/>
                    </a:lnTo>
                    <a:lnTo>
                      <a:pt x="40" y="30"/>
                    </a:lnTo>
                    <a:lnTo>
                      <a:pt x="40" y="35"/>
                    </a:lnTo>
                    <a:lnTo>
                      <a:pt x="40" y="40"/>
                    </a:lnTo>
                    <a:lnTo>
                      <a:pt x="35" y="40"/>
                    </a:lnTo>
                    <a:lnTo>
                      <a:pt x="30" y="40"/>
                    </a:lnTo>
                    <a:lnTo>
                      <a:pt x="25" y="45"/>
                    </a:lnTo>
                    <a:lnTo>
                      <a:pt x="20" y="45"/>
                    </a:lnTo>
                    <a:lnTo>
                      <a:pt x="20" y="40"/>
                    </a:lnTo>
                    <a:lnTo>
                      <a:pt x="15" y="40"/>
                    </a:lnTo>
                    <a:lnTo>
                      <a:pt x="10" y="40"/>
                    </a:lnTo>
                    <a:lnTo>
                      <a:pt x="5" y="35"/>
                    </a:lnTo>
                    <a:lnTo>
                      <a:pt x="0" y="30"/>
                    </a:lnTo>
                    <a:lnTo>
                      <a:pt x="0" y="25"/>
                    </a:lnTo>
                    <a:lnTo>
                      <a:pt x="0" y="15"/>
                    </a:lnTo>
                    <a:lnTo>
                      <a:pt x="0" y="10"/>
                    </a:lnTo>
                    <a:lnTo>
                      <a:pt x="5" y="5"/>
                    </a:lnTo>
                    <a:lnTo>
                      <a:pt x="10" y="5"/>
                    </a:lnTo>
                    <a:lnTo>
                      <a:pt x="15" y="0"/>
                    </a:lnTo>
                    <a:lnTo>
                      <a:pt x="20" y="0"/>
                    </a:lnTo>
                  </a:path>
                </a:pathLst>
              </a:custGeom>
              <a:noFill/>
              <a:ln w="0">
                <a:solidFill>
                  <a:srgbClr val="191D1B"/>
                </a:solidFill>
                <a:prstDash val="solid"/>
                <a:round/>
                <a:headEnd/>
                <a:tailEnd/>
              </a:ln>
            </p:spPr>
            <p:txBody>
              <a:bodyPr/>
              <a:lstStyle/>
              <a:p>
                <a:endParaRPr lang="en-US"/>
              </a:p>
            </p:txBody>
          </p:sp>
          <p:sp>
            <p:nvSpPr>
              <p:cNvPr id="101604" name="Freeform 133"/>
              <p:cNvSpPr>
                <a:spLocks/>
              </p:cNvSpPr>
              <p:nvPr/>
            </p:nvSpPr>
            <p:spPr bwMode="auto">
              <a:xfrm>
                <a:off x="2712" y="2632"/>
                <a:ext cx="20" cy="20"/>
              </a:xfrm>
              <a:custGeom>
                <a:avLst/>
                <a:gdLst>
                  <a:gd name="T0" fmla="*/ 5 w 20"/>
                  <a:gd name="T1" fmla="*/ 0 h 20"/>
                  <a:gd name="T2" fmla="*/ 10 w 20"/>
                  <a:gd name="T3" fmla="*/ 0 h 20"/>
                  <a:gd name="T4" fmla="*/ 10 w 20"/>
                  <a:gd name="T5" fmla="*/ 0 h 20"/>
                  <a:gd name="T6" fmla="*/ 15 w 20"/>
                  <a:gd name="T7" fmla="*/ 0 h 20"/>
                  <a:gd name="T8" fmla="*/ 15 w 20"/>
                  <a:gd name="T9" fmla="*/ 5 h 20"/>
                  <a:gd name="T10" fmla="*/ 20 w 20"/>
                  <a:gd name="T11" fmla="*/ 10 h 20"/>
                  <a:gd name="T12" fmla="*/ 20 w 20"/>
                  <a:gd name="T13" fmla="*/ 10 h 20"/>
                  <a:gd name="T14" fmla="*/ 20 w 20"/>
                  <a:gd name="T15" fmla="*/ 15 h 20"/>
                  <a:gd name="T16" fmla="*/ 15 w 20"/>
                  <a:gd name="T17" fmla="*/ 15 h 20"/>
                  <a:gd name="T18" fmla="*/ 15 w 20"/>
                  <a:gd name="T19" fmla="*/ 15 h 20"/>
                  <a:gd name="T20" fmla="*/ 10 w 20"/>
                  <a:gd name="T21" fmla="*/ 20 h 20"/>
                  <a:gd name="T22" fmla="*/ 10 w 20"/>
                  <a:gd name="T23" fmla="*/ 20 h 20"/>
                  <a:gd name="T24" fmla="*/ 5 w 20"/>
                  <a:gd name="T25" fmla="*/ 20 h 20"/>
                  <a:gd name="T26" fmla="*/ 5 w 20"/>
                  <a:gd name="T27" fmla="*/ 20 h 20"/>
                  <a:gd name="T28" fmla="*/ 0 w 20"/>
                  <a:gd name="T29" fmla="*/ 15 h 20"/>
                  <a:gd name="T30" fmla="*/ 0 w 20"/>
                  <a:gd name="T31" fmla="*/ 15 h 20"/>
                  <a:gd name="T32" fmla="*/ 0 w 20"/>
                  <a:gd name="T33" fmla="*/ 10 h 20"/>
                  <a:gd name="T34" fmla="*/ 0 w 20"/>
                  <a:gd name="T35" fmla="*/ 10 h 20"/>
                  <a:gd name="T36" fmla="*/ 0 w 20"/>
                  <a:gd name="T37" fmla="*/ 5 h 20"/>
                  <a:gd name="T38" fmla="*/ 0 w 20"/>
                  <a:gd name="T39" fmla="*/ 0 h 20"/>
                  <a:gd name="T40" fmla="*/ 5 w 20"/>
                  <a:gd name="T41" fmla="*/ 0 h 20"/>
                  <a:gd name="T42" fmla="*/ 5 w 20"/>
                  <a:gd name="T43" fmla="*/ 0 h 2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0"/>
                  <a:gd name="T67" fmla="*/ 0 h 20"/>
                  <a:gd name="T68" fmla="*/ 20 w 20"/>
                  <a:gd name="T69" fmla="*/ 20 h 2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0" h="20">
                    <a:moveTo>
                      <a:pt x="5" y="0"/>
                    </a:moveTo>
                    <a:lnTo>
                      <a:pt x="10" y="0"/>
                    </a:lnTo>
                    <a:lnTo>
                      <a:pt x="15" y="0"/>
                    </a:lnTo>
                    <a:lnTo>
                      <a:pt x="15" y="5"/>
                    </a:lnTo>
                    <a:lnTo>
                      <a:pt x="20" y="10"/>
                    </a:lnTo>
                    <a:lnTo>
                      <a:pt x="20" y="15"/>
                    </a:lnTo>
                    <a:lnTo>
                      <a:pt x="15" y="15"/>
                    </a:lnTo>
                    <a:lnTo>
                      <a:pt x="10" y="20"/>
                    </a:lnTo>
                    <a:lnTo>
                      <a:pt x="5" y="20"/>
                    </a:lnTo>
                    <a:lnTo>
                      <a:pt x="0" y="15"/>
                    </a:lnTo>
                    <a:lnTo>
                      <a:pt x="0" y="10"/>
                    </a:lnTo>
                    <a:lnTo>
                      <a:pt x="0" y="5"/>
                    </a:lnTo>
                    <a:lnTo>
                      <a:pt x="0" y="0"/>
                    </a:lnTo>
                    <a:lnTo>
                      <a:pt x="5" y="0"/>
                    </a:lnTo>
                  </a:path>
                </a:pathLst>
              </a:custGeom>
              <a:noFill/>
              <a:ln w="0">
                <a:solidFill>
                  <a:srgbClr val="191D1B"/>
                </a:solidFill>
                <a:prstDash val="solid"/>
                <a:round/>
                <a:headEnd/>
                <a:tailEnd/>
              </a:ln>
            </p:spPr>
            <p:txBody>
              <a:bodyPr/>
              <a:lstStyle/>
              <a:p>
                <a:endParaRPr lang="en-US"/>
              </a:p>
            </p:txBody>
          </p:sp>
          <p:sp>
            <p:nvSpPr>
              <p:cNvPr id="101605" name="Line 134"/>
              <p:cNvSpPr>
                <a:spLocks noChangeShapeType="1"/>
              </p:cNvSpPr>
              <p:nvPr/>
            </p:nvSpPr>
            <p:spPr bwMode="auto">
              <a:xfrm>
                <a:off x="2692" y="2507"/>
                <a:ext cx="55" cy="265"/>
              </a:xfrm>
              <a:prstGeom prst="line">
                <a:avLst/>
              </a:prstGeom>
              <a:noFill/>
              <a:ln w="0">
                <a:solidFill>
                  <a:srgbClr val="191D1B"/>
                </a:solidFill>
                <a:round/>
                <a:headEnd/>
                <a:tailEnd/>
              </a:ln>
            </p:spPr>
            <p:txBody>
              <a:bodyPr/>
              <a:lstStyle/>
              <a:p>
                <a:endParaRPr lang="en-US"/>
              </a:p>
            </p:txBody>
          </p:sp>
          <p:sp>
            <p:nvSpPr>
              <p:cNvPr id="101606" name="Line 135"/>
              <p:cNvSpPr>
                <a:spLocks noChangeShapeType="1"/>
              </p:cNvSpPr>
              <p:nvPr/>
            </p:nvSpPr>
            <p:spPr bwMode="auto">
              <a:xfrm flipV="1">
                <a:off x="2587" y="2627"/>
                <a:ext cx="265" cy="25"/>
              </a:xfrm>
              <a:prstGeom prst="line">
                <a:avLst/>
              </a:prstGeom>
              <a:noFill/>
              <a:ln w="0">
                <a:solidFill>
                  <a:srgbClr val="191D1B"/>
                </a:solidFill>
                <a:round/>
                <a:headEnd/>
                <a:tailEnd/>
              </a:ln>
            </p:spPr>
            <p:txBody>
              <a:bodyPr/>
              <a:lstStyle/>
              <a:p>
                <a:endParaRPr lang="en-US"/>
              </a:p>
            </p:txBody>
          </p:sp>
          <p:sp>
            <p:nvSpPr>
              <p:cNvPr id="101607" name="Freeform 136"/>
              <p:cNvSpPr>
                <a:spLocks/>
              </p:cNvSpPr>
              <p:nvPr/>
            </p:nvSpPr>
            <p:spPr bwMode="auto">
              <a:xfrm>
                <a:off x="2607" y="2562"/>
                <a:ext cx="110" cy="105"/>
              </a:xfrm>
              <a:custGeom>
                <a:avLst/>
                <a:gdLst>
                  <a:gd name="T0" fmla="*/ 0 w 110"/>
                  <a:gd name="T1" fmla="*/ 0 h 105"/>
                  <a:gd name="T2" fmla="*/ 90 w 110"/>
                  <a:gd name="T3" fmla="*/ 105 h 105"/>
                  <a:gd name="T4" fmla="*/ 110 w 110"/>
                  <a:gd name="T5" fmla="*/ 25 h 105"/>
                  <a:gd name="T6" fmla="*/ 0 60000 65536"/>
                  <a:gd name="T7" fmla="*/ 0 60000 65536"/>
                  <a:gd name="T8" fmla="*/ 0 60000 65536"/>
                  <a:gd name="T9" fmla="*/ 0 w 110"/>
                  <a:gd name="T10" fmla="*/ 0 h 105"/>
                  <a:gd name="T11" fmla="*/ 110 w 110"/>
                  <a:gd name="T12" fmla="*/ 105 h 105"/>
                </a:gdLst>
                <a:ahLst/>
                <a:cxnLst>
                  <a:cxn ang="T6">
                    <a:pos x="T0" y="T1"/>
                  </a:cxn>
                  <a:cxn ang="T7">
                    <a:pos x="T2" y="T3"/>
                  </a:cxn>
                  <a:cxn ang="T8">
                    <a:pos x="T4" y="T5"/>
                  </a:cxn>
                </a:cxnLst>
                <a:rect l="T9" t="T10" r="T11" b="T12"/>
                <a:pathLst>
                  <a:path w="110" h="105">
                    <a:moveTo>
                      <a:pt x="0" y="0"/>
                    </a:moveTo>
                    <a:lnTo>
                      <a:pt x="90" y="105"/>
                    </a:lnTo>
                    <a:lnTo>
                      <a:pt x="110" y="25"/>
                    </a:lnTo>
                  </a:path>
                </a:pathLst>
              </a:custGeom>
              <a:noFill/>
              <a:ln w="0">
                <a:solidFill>
                  <a:srgbClr val="191D1B"/>
                </a:solidFill>
                <a:prstDash val="solid"/>
                <a:round/>
                <a:headEnd/>
                <a:tailEnd/>
              </a:ln>
            </p:spPr>
            <p:txBody>
              <a:bodyPr/>
              <a:lstStyle/>
              <a:p>
                <a:endParaRPr lang="en-US"/>
              </a:p>
            </p:txBody>
          </p:sp>
          <p:sp>
            <p:nvSpPr>
              <p:cNvPr id="101608" name="Freeform 137"/>
              <p:cNvSpPr>
                <a:spLocks/>
              </p:cNvSpPr>
              <p:nvPr/>
            </p:nvSpPr>
            <p:spPr bwMode="auto">
              <a:xfrm>
                <a:off x="2657" y="2547"/>
                <a:ext cx="160" cy="105"/>
              </a:xfrm>
              <a:custGeom>
                <a:avLst/>
                <a:gdLst>
                  <a:gd name="T0" fmla="*/ 0 w 160"/>
                  <a:gd name="T1" fmla="*/ 0 h 105"/>
                  <a:gd name="T2" fmla="*/ 100 w 160"/>
                  <a:gd name="T3" fmla="*/ 45 h 105"/>
                  <a:gd name="T4" fmla="*/ 75 w 160"/>
                  <a:gd name="T5" fmla="*/ 105 h 105"/>
                  <a:gd name="T6" fmla="*/ 160 w 160"/>
                  <a:gd name="T7" fmla="*/ 75 h 105"/>
                  <a:gd name="T8" fmla="*/ 0 60000 65536"/>
                  <a:gd name="T9" fmla="*/ 0 60000 65536"/>
                  <a:gd name="T10" fmla="*/ 0 60000 65536"/>
                  <a:gd name="T11" fmla="*/ 0 60000 65536"/>
                  <a:gd name="T12" fmla="*/ 0 w 160"/>
                  <a:gd name="T13" fmla="*/ 0 h 105"/>
                  <a:gd name="T14" fmla="*/ 160 w 160"/>
                  <a:gd name="T15" fmla="*/ 105 h 105"/>
                </a:gdLst>
                <a:ahLst/>
                <a:cxnLst>
                  <a:cxn ang="T8">
                    <a:pos x="T0" y="T1"/>
                  </a:cxn>
                  <a:cxn ang="T9">
                    <a:pos x="T2" y="T3"/>
                  </a:cxn>
                  <a:cxn ang="T10">
                    <a:pos x="T4" y="T5"/>
                  </a:cxn>
                  <a:cxn ang="T11">
                    <a:pos x="T6" y="T7"/>
                  </a:cxn>
                </a:cxnLst>
                <a:rect l="T12" t="T13" r="T14" b="T15"/>
                <a:pathLst>
                  <a:path w="160" h="105">
                    <a:moveTo>
                      <a:pt x="0" y="0"/>
                    </a:moveTo>
                    <a:lnTo>
                      <a:pt x="100" y="45"/>
                    </a:lnTo>
                    <a:lnTo>
                      <a:pt x="75" y="105"/>
                    </a:lnTo>
                    <a:lnTo>
                      <a:pt x="160" y="75"/>
                    </a:lnTo>
                  </a:path>
                </a:pathLst>
              </a:custGeom>
              <a:noFill/>
              <a:ln w="0">
                <a:solidFill>
                  <a:srgbClr val="191D1B"/>
                </a:solidFill>
                <a:prstDash val="solid"/>
                <a:round/>
                <a:headEnd/>
                <a:tailEnd/>
              </a:ln>
            </p:spPr>
            <p:txBody>
              <a:bodyPr/>
              <a:lstStyle/>
              <a:p>
                <a:endParaRPr lang="en-US"/>
              </a:p>
            </p:txBody>
          </p:sp>
          <p:sp>
            <p:nvSpPr>
              <p:cNvPr id="101609" name="Freeform 138"/>
              <p:cNvSpPr>
                <a:spLocks/>
              </p:cNvSpPr>
              <p:nvPr/>
            </p:nvSpPr>
            <p:spPr bwMode="auto">
              <a:xfrm>
                <a:off x="2672" y="2592"/>
                <a:ext cx="5" cy="10"/>
              </a:xfrm>
              <a:custGeom>
                <a:avLst/>
                <a:gdLst>
                  <a:gd name="T0" fmla="*/ 0 w 5"/>
                  <a:gd name="T1" fmla="*/ 0 h 10"/>
                  <a:gd name="T2" fmla="*/ 0 w 5"/>
                  <a:gd name="T3" fmla="*/ 0 h 10"/>
                  <a:gd name="T4" fmla="*/ 0 w 5"/>
                  <a:gd name="T5" fmla="*/ 5 h 10"/>
                  <a:gd name="T6" fmla="*/ 5 w 5"/>
                  <a:gd name="T7" fmla="*/ 5 h 10"/>
                  <a:gd name="T8" fmla="*/ 5 w 5"/>
                  <a:gd name="T9" fmla="*/ 10 h 10"/>
                  <a:gd name="T10" fmla="*/ 0 60000 65536"/>
                  <a:gd name="T11" fmla="*/ 0 60000 65536"/>
                  <a:gd name="T12" fmla="*/ 0 60000 65536"/>
                  <a:gd name="T13" fmla="*/ 0 60000 65536"/>
                  <a:gd name="T14" fmla="*/ 0 60000 65536"/>
                  <a:gd name="T15" fmla="*/ 0 w 5"/>
                  <a:gd name="T16" fmla="*/ 0 h 10"/>
                  <a:gd name="T17" fmla="*/ 5 w 5"/>
                  <a:gd name="T18" fmla="*/ 10 h 10"/>
                </a:gdLst>
                <a:ahLst/>
                <a:cxnLst>
                  <a:cxn ang="T10">
                    <a:pos x="T0" y="T1"/>
                  </a:cxn>
                  <a:cxn ang="T11">
                    <a:pos x="T2" y="T3"/>
                  </a:cxn>
                  <a:cxn ang="T12">
                    <a:pos x="T4" y="T5"/>
                  </a:cxn>
                  <a:cxn ang="T13">
                    <a:pos x="T6" y="T7"/>
                  </a:cxn>
                  <a:cxn ang="T14">
                    <a:pos x="T8" y="T9"/>
                  </a:cxn>
                </a:cxnLst>
                <a:rect l="T15" t="T16" r="T17" b="T18"/>
                <a:pathLst>
                  <a:path w="5" h="10">
                    <a:moveTo>
                      <a:pt x="0" y="0"/>
                    </a:moveTo>
                    <a:lnTo>
                      <a:pt x="0" y="0"/>
                    </a:lnTo>
                    <a:lnTo>
                      <a:pt x="0" y="5"/>
                    </a:lnTo>
                    <a:lnTo>
                      <a:pt x="5" y="5"/>
                    </a:lnTo>
                    <a:lnTo>
                      <a:pt x="5" y="10"/>
                    </a:lnTo>
                  </a:path>
                </a:pathLst>
              </a:custGeom>
              <a:noFill/>
              <a:ln w="0">
                <a:solidFill>
                  <a:srgbClr val="191D1B"/>
                </a:solidFill>
                <a:prstDash val="solid"/>
                <a:round/>
                <a:headEnd/>
                <a:tailEnd/>
              </a:ln>
            </p:spPr>
            <p:txBody>
              <a:bodyPr/>
              <a:lstStyle/>
              <a:p>
                <a:endParaRPr lang="en-US"/>
              </a:p>
            </p:txBody>
          </p:sp>
          <p:sp>
            <p:nvSpPr>
              <p:cNvPr id="101610" name="Freeform 139"/>
              <p:cNvSpPr>
                <a:spLocks/>
              </p:cNvSpPr>
              <p:nvPr/>
            </p:nvSpPr>
            <p:spPr bwMode="auto">
              <a:xfrm>
                <a:off x="2802" y="2757"/>
                <a:ext cx="165" cy="65"/>
              </a:xfrm>
              <a:custGeom>
                <a:avLst/>
                <a:gdLst>
                  <a:gd name="T0" fmla="*/ 0 w 165"/>
                  <a:gd name="T1" fmla="*/ 0 h 65"/>
                  <a:gd name="T2" fmla="*/ 80 w 165"/>
                  <a:gd name="T3" fmla="*/ 65 h 65"/>
                  <a:gd name="T4" fmla="*/ 90 w 165"/>
                  <a:gd name="T5" fmla="*/ 65 h 65"/>
                  <a:gd name="T6" fmla="*/ 165 w 165"/>
                  <a:gd name="T7" fmla="*/ 55 h 65"/>
                  <a:gd name="T8" fmla="*/ 165 w 165"/>
                  <a:gd name="T9" fmla="*/ 45 h 65"/>
                  <a:gd name="T10" fmla="*/ 110 w 165"/>
                  <a:gd name="T11" fmla="*/ 0 h 65"/>
                  <a:gd name="T12" fmla="*/ 0 w 165"/>
                  <a:gd name="T13" fmla="*/ 0 h 65"/>
                  <a:gd name="T14" fmla="*/ 0 60000 65536"/>
                  <a:gd name="T15" fmla="*/ 0 60000 65536"/>
                  <a:gd name="T16" fmla="*/ 0 60000 65536"/>
                  <a:gd name="T17" fmla="*/ 0 60000 65536"/>
                  <a:gd name="T18" fmla="*/ 0 60000 65536"/>
                  <a:gd name="T19" fmla="*/ 0 60000 65536"/>
                  <a:gd name="T20" fmla="*/ 0 60000 65536"/>
                  <a:gd name="T21" fmla="*/ 0 w 165"/>
                  <a:gd name="T22" fmla="*/ 0 h 65"/>
                  <a:gd name="T23" fmla="*/ 165 w 165"/>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5" h="65">
                    <a:moveTo>
                      <a:pt x="0" y="0"/>
                    </a:moveTo>
                    <a:lnTo>
                      <a:pt x="80" y="65"/>
                    </a:lnTo>
                    <a:lnTo>
                      <a:pt x="90" y="65"/>
                    </a:lnTo>
                    <a:lnTo>
                      <a:pt x="165" y="55"/>
                    </a:lnTo>
                    <a:lnTo>
                      <a:pt x="165" y="45"/>
                    </a:lnTo>
                    <a:lnTo>
                      <a:pt x="110" y="0"/>
                    </a:lnTo>
                    <a:lnTo>
                      <a:pt x="0" y="0"/>
                    </a:lnTo>
                    <a:close/>
                  </a:path>
                </a:pathLst>
              </a:custGeom>
              <a:solidFill>
                <a:srgbClr val="AB6D2E"/>
              </a:solidFill>
              <a:ln w="9525">
                <a:noFill/>
                <a:round/>
                <a:headEnd/>
                <a:tailEnd/>
              </a:ln>
            </p:spPr>
            <p:txBody>
              <a:bodyPr/>
              <a:lstStyle/>
              <a:p>
                <a:endParaRPr lang="en-US"/>
              </a:p>
            </p:txBody>
          </p:sp>
          <p:sp>
            <p:nvSpPr>
              <p:cNvPr id="101611" name="Freeform 140"/>
              <p:cNvSpPr>
                <a:spLocks/>
              </p:cNvSpPr>
              <p:nvPr/>
            </p:nvSpPr>
            <p:spPr bwMode="auto">
              <a:xfrm>
                <a:off x="2802" y="2757"/>
                <a:ext cx="165" cy="65"/>
              </a:xfrm>
              <a:custGeom>
                <a:avLst/>
                <a:gdLst>
                  <a:gd name="T0" fmla="*/ 0 w 165"/>
                  <a:gd name="T1" fmla="*/ 0 h 65"/>
                  <a:gd name="T2" fmla="*/ 80 w 165"/>
                  <a:gd name="T3" fmla="*/ 65 h 65"/>
                  <a:gd name="T4" fmla="*/ 90 w 165"/>
                  <a:gd name="T5" fmla="*/ 65 h 65"/>
                  <a:gd name="T6" fmla="*/ 165 w 165"/>
                  <a:gd name="T7" fmla="*/ 55 h 65"/>
                  <a:gd name="T8" fmla="*/ 165 w 165"/>
                  <a:gd name="T9" fmla="*/ 45 h 65"/>
                  <a:gd name="T10" fmla="*/ 110 w 165"/>
                  <a:gd name="T11" fmla="*/ 0 h 65"/>
                  <a:gd name="T12" fmla="*/ 0 w 165"/>
                  <a:gd name="T13" fmla="*/ 0 h 65"/>
                  <a:gd name="T14" fmla="*/ 0 60000 65536"/>
                  <a:gd name="T15" fmla="*/ 0 60000 65536"/>
                  <a:gd name="T16" fmla="*/ 0 60000 65536"/>
                  <a:gd name="T17" fmla="*/ 0 60000 65536"/>
                  <a:gd name="T18" fmla="*/ 0 60000 65536"/>
                  <a:gd name="T19" fmla="*/ 0 60000 65536"/>
                  <a:gd name="T20" fmla="*/ 0 60000 65536"/>
                  <a:gd name="T21" fmla="*/ 0 w 165"/>
                  <a:gd name="T22" fmla="*/ 0 h 65"/>
                  <a:gd name="T23" fmla="*/ 165 w 165"/>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5" h="65">
                    <a:moveTo>
                      <a:pt x="0" y="0"/>
                    </a:moveTo>
                    <a:lnTo>
                      <a:pt x="80" y="65"/>
                    </a:lnTo>
                    <a:lnTo>
                      <a:pt x="90" y="65"/>
                    </a:lnTo>
                    <a:lnTo>
                      <a:pt x="165" y="55"/>
                    </a:lnTo>
                    <a:lnTo>
                      <a:pt x="165" y="45"/>
                    </a:lnTo>
                    <a:lnTo>
                      <a:pt x="110" y="0"/>
                    </a:lnTo>
                    <a:lnTo>
                      <a:pt x="0" y="0"/>
                    </a:lnTo>
                  </a:path>
                </a:pathLst>
              </a:custGeom>
              <a:noFill/>
              <a:ln w="0">
                <a:solidFill>
                  <a:srgbClr val="191D1B"/>
                </a:solidFill>
                <a:prstDash val="solid"/>
                <a:round/>
                <a:headEnd/>
                <a:tailEnd/>
              </a:ln>
            </p:spPr>
            <p:txBody>
              <a:bodyPr/>
              <a:lstStyle/>
              <a:p>
                <a:endParaRPr lang="en-US"/>
              </a:p>
            </p:txBody>
          </p:sp>
          <p:sp>
            <p:nvSpPr>
              <p:cNvPr id="101612" name="Freeform 141"/>
              <p:cNvSpPr>
                <a:spLocks/>
              </p:cNvSpPr>
              <p:nvPr/>
            </p:nvSpPr>
            <p:spPr bwMode="auto">
              <a:xfrm>
                <a:off x="2822" y="2757"/>
                <a:ext cx="125" cy="55"/>
              </a:xfrm>
              <a:custGeom>
                <a:avLst/>
                <a:gdLst>
                  <a:gd name="T0" fmla="*/ 0 w 125"/>
                  <a:gd name="T1" fmla="*/ 0 h 55"/>
                  <a:gd name="T2" fmla="*/ 65 w 125"/>
                  <a:gd name="T3" fmla="*/ 55 h 55"/>
                  <a:gd name="T4" fmla="*/ 125 w 125"/>
                  <a:gd name="T5" fmla="*/ 45 h 55"/>
                  <a:gd name="T6" fmla="*/ 125 w 125"/>
                  <a:gd name="T7" fmla="*/ 40 h 55"/>
                  <a:gd name="T8" fmla="*/ 85 w 125"/>
                  <a:gd name="T9" fmla="*/ 0 h 55"/>
                  <a:gd name="T10" fmla="*/ 0 w 125"/>
                  <a:gd name="T11" fmla="*/ 0 h 55"/>
                  <a:gd name="T12" fmla="*/ 0 60000 65536"/>
                  <a:gd name="T13" fmla="*/ 0 60000 65536"/>
                  <a:gd name="T14" fmla="*/ 0 60000 65536"/>
                  <a:gd name="T15" fmla="*/ 0 60000 65536"/>
                  <a:gd name="T16" fmla="*/ 0 60000 65536"/>
                  <a:gd name="T17" fmla="*/ 0 60000 65536"/>
                  <a:gd name="T18" fmla="*/ 0 w 125"/>
                  <a:gd name="T19" fmla="*/ 0 h 55"/>
                  <a:gd name="T20" fmla="*/ 125 w 125"/>
                  <a:gd name="T21" fmla="*/ 55 h 55"/>
                </a:gdLst>
                <a:ahLst/>
                <a:cxnLst>
                  <a:cxn ang="T12">
                    <a:pos x="T0" y="T1"/>
                  </a:cxn>
                  <a:cxn ang="T13">
                    <a:pos x="T2" y="T3"/>
                  </a:cxn>
                  <a:cxn ang="T14">
                    <a:pos x="T4" y="T5"/>
                  </a:cxn>
                  <a:cxn ang="T15">
                    <a:pos x="T6" y="T7"/>
                  </a:cxn>
                  <a:cxn ang="T16">
                    <a:pos x="T8" y="T9"/>
                  </a:cxn>
                  <a:cxn ang="T17">
                    <a:pos x="T10" y="T11"/>
                  </a:cxn>
                </a:cxnLst>
                <a:rect l="T18" t="T19" r="T20" b="T21"/>
                <a:pathLst>
                  <a:path w="125" h="55">
                    <a:moveTo>
                      <a:pt x="0" y="0"/>
                    </a:moveTo>
                    <a:lnTo>
                      <a:pt x="65" y="55"/>
                    </a:lnTo>
                    <a:lnTo>
                      <a:pt x="125" y="45"/>
                    </a:lnTo>
                    <a:lnTo>
                      <a:pt x="125" y="40"/>
                    </a:lnTo>
                    <a:lnTo>
                      <a:pt x="85" y="0"/>
                    </a:lnTo>
                    <a:lnTo>
                      <a:pt x="0" y="0"/>
                    </a:lnTo>
                    <a:close/>
                  </a:path>
                </a:pathLst>
              </a:custGeom>
              <a:solidFill>
                <a:srgbClr val="FCFDFE"/>
              </a:solidFill>
              <a:ln w="9525">
                <a:noFill/>
                <a:round/>
                <a:headEnd/>
                <a:tailEnd/>
              </a:ln>
            </p:spPr>
            <p:txBody>
              <a:bodyPr/>
              <a:lstStyle/>
              <a:p>
                <a:endParaRPr lang="en-US"/>
              </a:p>
            </p:txBody>
          </p:sp>
          <p:sp>
            <p:nvSpPr>
              <p:cNvPr id="101613" name="Freeform 142"/>
              <p:cNvSpPr>
                <a:spLocks/>
              </p:cNvSpPr>
              <p:nvPr/>
            </p:nvSpPr>
            <p:spPr bwMode="auto">
              <a:xfrm>
                <a:off x="2822" y="2757"/>
                <a:ext cx="125" cy="55"/>
              </a:xfrm>
              <a:custGeom>
                <a:avLst/>
                <a:gdLst>
                  <a:gd name="T0" fmla="*/ 0 w 125"/>
                  <a:gd name="T1" fmla="*/ 0 h 55"/>
                  <a:gd name="T2" fmla="*/ 65 w 125"/>
                  <a:gd name="T3" fmla="*/ 55 h 55"/>
                  <a:gd name="T4" fmla="*/ 125 w 125"/>
                  <a:gd name="T5" fmla="*/ 45 h 55"/>
                  <a:gd name="T6" fmla="*/ 125 w 125"/>
                  <a:gd name="T7" fmla="*/ 40 h 55"/>
                  <a:gd name="T8" fmla="*/ 85 w 125"/>
                  <a:gd name="T9" fmla="*/ 0 h 55"/>
                  <a:gd name="T10" fmla="*/ 0 w 125"/>
                  <a:gd name="T11" fmla="*/ 0 h 55"/>
                  <a:gd name="T12" fmla="*/ 0 60000 65536"/>
                  <a:gd name="T13" fmla="*/ 0 60000 65536"/>
                  <a:gd name="T14" fmla="*/ 0 60000 65536"/>
                  <a:gd name="T15" fmla="*/ 0 60000 65536"/>
                  <a:gd name="T16" fmla="*/ 0 60000 65536"/>
                  <a:gd name="T17" fmla="*/ 0 60000 65536"/>
                  <a:gd name="T18" fmla="*/ 0 w 125"/>
                  <a:gd name="T19" fmla="*/ 0 h 55"/>
                  <a:gd name="T20" fmla="*/ 125 w 125"/>
                  <a:gd name="T21" fmla="*/ 55 h 55"/>
                </a:gdLst>
                <a:ahLst/>
                <a:cxnLst>
                  <a:cxn ang="T12">
                    <a:pos x="T0" y="T1"/>
                  </a:cxn>
                  <a:cxn ang="T13">
                    <a:pos x="T2" y="T3"/>
                  </a:cxn>
                  <a:cxn ang="T14">
                    <a:pos x="T4" y="T5"/>
                  </a:cxn>
                  <a:cxn ang="T15">
                    <a:pos x="T6" y="T7"/>
                  </a:cxn>
                  <a:cxn ang="T16">
                    <a:pos x="T8" y="T9"/>
                  </a:cxn>
                  <a:cxn ang="T17">
                    <a:pos x="T10" y="T11"/>
                  </a:cxn>
                </a:cxnLst>
                <a:rect l="T18" t="T19" r="T20" b="T21"/>
                <a:pathLst>
                  <a:path w="125" h="55">
                    <a:moveTo>
                      <a:pt x="0" y="0"/>
                    </a:moveTo>
                    <a:lnTo>
                      <a:pt x="65" y="55"/>
                    </a:lnTo>
                    <a:lnTo>
                      <a:pt x="125" y="45"/>
                    </a:lnTo>
                    <a:lnTo>
                      <a:pt x="125" y="40"/>
                    </a:lnTo>
                    <a:lnTo>
                      <a:pt x="85" y="0"/>
                    </a:lnTo>
                    <a:lnTo>
                      <a:pt x="0" y="0"/>
                    </a:lnTo>
                  </a:path>
                </a:pathLst>
              </a:custGeom>
              <a:noFill/>
              <a:ln w="0">
                <a:solidFill>
                  <a:srgbClr val="191D1B"/>
                </a:solidFill>
                <a:prstDash val="solid"/>
                <a:round/>
                <a:headEnd/>
                <a:tailEnd/>
              </a:ln>
            </p:spPr>
            <p:txBody>
              <a:bodyPr/>
              <a:lstStyle/>
              <a:p>
                <a:endParaRPr lang="en-US"/>
              </a:p>
            </p:txBody>
          </p:sp>
          <p:sp>
            <p:nvSpPr>
              <p:cNvPr id="101614" name="Freeform 143"/>
              <p:cNvSpPr>
                <a:spLocks/>
              </p:cNvSpPr>
              <p:nvPr/>
            </p:nvSpPr>
            <p:spPr bwMode="auto">
              <a:xfrm>
                <a:off x="2832" y="2757"/>
                <a:ext cx="115" cy="45"/>
              </a:xfrm>
              <a:custGeom>
                <a:avLst/>
                <a:gdLst>
                  <a:gd name="T0" fmla="*/ 0 w 115"/>
                  <a:gd name="T1" fmla="*/ 0 h 45"/>
                  <a:gd name="T2" fmla="*/ 60 w 115"/>
                  <a:gd name="T3" fmla="*/ 45 h 45"/>
                  <a:gd name="T4" fmla="*/ 115 w 115"/>
                  <a:gd name="T5" fmla="*/ 40 h 45"/>
                  <a:gd name="T6" fmla="*/ 0 60000 65536"/>
                  <a:gd name="T7" fmla="*/ 0 60000 65536"/>
                  <a:gd name="T8" fmla="*/ 0 60000 65536"/>
                  <a:gd name="T9" fmla="*/ 0 w 115"/>
                  <a:gd name="T10" fmla="*/ 0 h 45"/>
                  <a:gd name="T11" fmla="*/ 115 w 115"/>
                  <a:gd name="T12" fmla="*/ 45 h 45"/>
                </a:gdLst>
                <a:ahLst/>
                <a:cxnLst>
                  <a:cxn ang="T6">
                    <a:pos x="T0" y="T1"/>
                  </a:cxn>
                  <a:cxn ang="T7">
                    <a:pos x="T2" y="T3"/>
                  </a:cxn>
                  <a:cxn ang="T8">
                    <a:pos x="T4" y="T5"/>
                  </a:cxn>
                </a:cxnLst>
                <a:rect l="T9" t="T10" r="T11" b="T12"/>
                <a:pathLst>
                  <a:path w="115" h="45">
                    <a:moveTo>
                      <a:pt x="0" y="0"/>
                    </a:moveTo>
                    <a:lnTo>
                      <a:pt x="60" y="45"/>
                    </a:lnTo>
                    <a:lnTo>
                      <a:pt x="115" y="40"/>
                    </a:lnTo>
                  </a:path>
                </a:pathLst>
              </a:custGeom>
              <a:noFill/>
              <a:ln w="0">
                <a:solidFill>
                  <a:srgbClr val="191D1B"/>
                </a:solidFill>
                <a:prstDash val="solid"/>
                <a:round/>
                <a:headEnd/>
                <a:tailEnd/>
              </a:ln>
            </p:spPr>
            <p:txBody>
              <a:bodyPr/>
              <a:lstStyle/>
              <a:p>
                <a:endParaRPr lang="en-US"/>
              </a:p>
            </p:txBody>
          </p:sp>
          <p:sp>
            <p:nvSpPr>
              <p:cNvPr id="101615" name="Line 144"/>
              <p:cNvSpPr>
                <a:spLocks noChangeShapeType="1"/>
              </p:cNvSpPr>
              <p:nvPr/>
            </p:nvSpPr>
            <p:spPr bwMode="auto">
              <a:xfrm flipV="1">
                <a:off x="2887" y="2807"/>
                <a:ext cx="5" cy="5"/>
              </a:xfrm>
              <a:prstGeom prst="line">
                <a:avLst/>
              </a:prstGeom>
              <a:noFill/>
              <a:ln w="0">
                <a:solidFill>
                  <a:srgbClr val="191D1B"/>
                </a:solidFill>
                <a:round/>
                <a:headEnd/>
                <a:tailEnd/>
              </a:ln>
            </p:spPr>
            <p:txBody>
              <a:bodyPr/>
              <a:lstStyle/>
              <a:p>
                <a:endParaRPr lang="en-US"/>
              </a:p>
            </p:txBody>
          </p:sp>
          <p:sp>
            <p:nvSpPr>
              <p:cNvPr id="101616" name="Line 145"/>
              <p:cNvSpPr>
                <a:spLocks noChangeShapeType="1"/>
              </p:cNvSpPr>
              <p:nvPr/>
            </p:nvSpPr>
            <p:spPr bwMode="auto">
              <a:xfrm flipV="1">
                <a:off x="2852" y="2762"/>
                <a:ext cx="25" cy="5"/>
              </a:xfrm>
              <a:prstGeom prst="line">
                <a:avLst/>
              </a:prstGeom>
              <a:noFill/>
              <a:ln w="0">
                <a:solidFill>
                  <a:srgbClr val="191D1B"/>
                </a:solidFill>
                <a:round/>
                <a:headEnd/>
                <a:tailEnd/>
              </a:ln>
            </p:spPr>
            <p:txBody>
              <a:bodyPr/>
              <a:lstStyle/>
              <a:p>
                <a:endParaRPr lang="en-US"/>
              </a:p>
            </p:txBody>
          </p:sp>
          <p:sp>
            <p:nvSpPr>
              <p:cNvPr id="101617" name="Line 146"/>
              <p:cNvSpPr>
                <a:spLocks noChangeShapeType="1"/>
              </p:cNvSpPr>
              <p:nvPr/>
            </p:nvSpPr>
            <p:spPr bwMode="auto">
              <a:xfrm flipV="1">
                <a:off x="2857" y="2767"/>
                <a:ext cx="25" cy="5"/>
              </a:xfrm>
              <a:prstGeom prst="line">
                <a:avLst/>
              </a:prstGeom>
              <a:noFill/>
              <a:ln w="0">
                <a:solidFill>
                  <a:srgbClr val="191D1B"/>
                </a:solidFill>
                <a:round/>
                <a:headEnd/>
                <a:tailEnd/>
              </a:ln>
            </p:spPr>
            <p:txBody>
              <a:bodyPr/>
              <a:lstStyle/>
              <a:p>
                <a:endParaRPr lang="en-US"/>
              </a:p>
            </p:txBody>
          </p:sp>
          <p:sp>
            <p:nvSpPr>
              <p:cNvPr id="101618" name="Line 147"/>
              <p:cNvSpPr>
                <a:spLocks noChangeShapeType="1"/>
              </p:cNvSpPr>
              <p:nvPr/>
            </p:nvSpPr>
            <p:spPr bwMode="auto">
              <a:xfrm flipV="1">
                <a:off x="2867" y="2772"/>
                <a:ext cx="25" cy="5"/>
              </a:xfrm>
              <a:prstGeom prst="line">
                <a:avLst/>
              </a:prstGeom>
              <a:noFill/>
              <a:ln w="0">
                <a:solidFill>
                  <a:srgbClr val="191D1B"/>
                </a:solidFill>
                <a:round/>
                <a:headEnd/>
                <a:tailEnd/>
              </a:ln>
            </p:spPr>
            <p:txBody>
              <a:bodyPr/>
              <a:lstStyle/>
              <a:p>
                <a:endParaRPr lang="en-US"/>
              </a:p>
            </p:txBody>
          </p:sp>
          <p:sp>
            <p:nvSpPr>
              <p:cNvPr id="101619" name="Line 148"/>
              <p:cNvSpPr>
                <a:spLocks noChangeShapeType="1"/>
              </p:cNvSpPr>
              <p:nvPr/>
            </p:nvSpPr>
            <p:spPr bwMode="auto">
              <a:xfrm flipV="1">
                <a:off x="2882" y="2787"/>
                <a:ext cx="25" cy="5"/>
              </a:xfrm>
              <a:prstGeom prst="line">
                <a:avLst/>
              </a:prstGeom>
              <a:noFill/>
              <a:ln w="0">
                <a:solidFill>
                  <a:srgbClr val="191D1B"/>
                </a:solidFill>
                <a:round/>
                <a:headEnd/>
                <a:tailEnd/>
              </a:ln>
            </p:spPr>
            <p:txBody>
              <a:bodyPr/>
              <a:lstStyle/>
              <a:p>
                <a:endParaRPr lang="en-US"/>
              </a:p>
            </p:txBody>
          </p:sp>
          <p:sp>
            <p:nvSpPr>
              <p:cNvPr id="101620" name="Line 149"/>
              <p:cNvSpPr>
                <a:spLocks noChangeShapeType="1"/>
              </p:cNvSpPr>
              <p:nvPr/>
            </p:nvSpPr>
            <p:spPr bwMode="auto">
              <a:xfrm flipV="1">
                <a:off x="2872" y="2782"/>
                <a:ext cx="30" cy="5"/>
              </a:xfrm>
              <a:prstGeom prst="line">
                <a:avLst/>
              </a:prstGeom>
              <a:noFill/>
              <a:ln w="0">
                <a:solidFill>
                  <a:srgbClr val="191D1B"/>
                </a:solidFill>
                <a:round/>
                <a:headEnd/>
                <a:tailEnd/>
              </a:ln>
            </p:spPr>
            <p:txBody>
              <a:bodyPr/>
              <a:lstStyle/>
              <a:p>
                <a:endParaRPr lang="en-US"/>
              </a:p>
            </p:txBody>
          </p:sp>
          <p:sp>
            <p:nvSpPr>
              <p:cNvPr id="101621" name="Freeform 150"/>
              <p:cNvSpPr>
                <a:spLocks/>
              </p:cNvSpPr>
              <p:nvPr/>
            </p:nvSpPr>
            <p:spPr bwMode="auto">
              <a:xfrm>
                <a:off x="3002" y="3102"/>
                <a:ext cx="100" cy="65"/>
              </a:xfrm>
              <a:custGeom>
                <a:avLst/>
                <a:gdLst>
                  <a:gd name="T0" fmla="*/ 0 w 100"/>
                  <a:gd name="T1" fmla="*/ 0 h 65"/>
                  <a:gd name="T2" fmla="*/ 15 w 100"/>
                  <a:gd name="T3" fmla="*/ 65 h 65"/>
                  <a:gd name="T4" fmla="*/ 100 w 100"/>
                  <a:gd name="T5" fmla="*/ 65 h 65"/>
                  <a:gd name="T6" fmla="*/ 95 w 100"/>
                  <a:gd name="T7" fmla="*/ 45 h 65"/>
                  <a:gd name="T8" fmla="*/ 85 w 100"/>
                  <a:gd name="T9" fmla="*/ 45 h 65"/>
                  <a:gd name="T10" fmla="*/ 85 w 100"/>
                  <a:gd name="T11" fmla="*/ 20 h 65"/>
                  <a:gd name="T12" fmla="*/ 0 w 100"/>
                  <a:gd name="T13" fmla="*/ 0 h 65"/>
                  <a:gd name="T14" fmla="*/ 0 60000 65536"/>
                  <a:gd name="T15" fmla="*/ 0 60000 65536"/>
                  <a:gd name="T16" fmla="*/ 0 60000 65536"/>
                  <a:gd name="T17" fmla="*/ 0 60000 65536"/>
                  <a:gd name="T18" fmla="*/ 0 60000 65536"/>
                  <a:gd name="T19" fmla="*/ 0 60000 65536"/>
                  <a:gd name="T20" fmla="*/ 0 60000 65536"/>
                  <a:gd name="T21" fmla="*/ 0 w 100"/>
                  <a:gd name="T22" fmla="*/ 0 h 65"/>
                  <a:gd name="T23" fmla="*/ 100 w 100"/>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0" h="65">
                    <a:moveTo>
                      <a:pt x="0" y="0"/>
                    </a:moveTo>
                    <a:lnTo>
                      <a:pt x="15" y="65"/>
                    </a:lnTo>
                    <a:lnTo>
                      <a:pt x="100" y="65"/>
                    </a:lnTo>
                    <a:lnTo>
                      <a:pt x="95" y="45"/>
                    </a:lnTo>
                    <a:lnTo>
                      <a:pt x="85" y="45"/>
                    </a:lnTo>
                    <a:lnTo>
                      <a:pt x="85" y="20"/>
                    </a:lnTo>
                    <a:lnTo>
                      <a:pt x="0" y="0"/>
                    </a:lnTo>
                    <a:close/>
                  </a:path>
                </a:pathLst>
              </a:custGeom>
              <a:solidFill>
                <a:srgbClr val="341468"/>
              </a:solidFill>
              <a:ln w="9525">
                <a:noFill/>
                <a:round/>
                <a:headEnd/>
                <a:tailEnd/>
              </a:ln>
            </p:spPr>
            <p:txBody>
              <a:bodyPr/>
              <a:lstStyle/>
              <a:p>
                <a:endParaRPr lang="en-US"/>
              </a:p>
            </p:txBody>
          </p:sp>
          <p:sp>
            <p:nvSpPr>
              <p:cNvPr id="101622" name="Freeform 151"/>
              <p:cNvSpPr>
                <a:spLocks/>
              </p:cNvSpPr>
              <p:nvPr/>
            </p:nvSpPr>
            <p:spPr bwMode="auto">
              <a:xfrm>
                <a:off x="3002" y="3102"/>
                <a:ext cx="100" cy="65"/>
              </a:xfrm>
              <a:custGeom>
                <a:avLst/>
                <a:gdLst>
                  <a:gd name="T0" fmla="*/ 0 w 100"/>
                  <a:gd name="T1" fmla="*/ 0 h 65"/>
                  <a:gd name="T2" fmla="*/ 15 w 100"/>
                  <a:gd name="T3" fmla="*/ 65 h 65"/>
                  <a:gd name="T4" fmla="*/ 100 w 100"/>
                  <a:gd name="T5" fmla="*/ 65 h 65"/>
                  <a:gd name="T6" fmla="*/ 95 w 100"/>
                  <a:gd name="T7" fmla="*/ 45 h 65"/>
                  <a:gd name="T8" fmla="*/ 85 w 100"/>
                  <a:gd name="T9" fmla="*/ 45 h 65"/>
                  <a:gd name="T10" fmla="*/ 85 w 100"/>
                  <a:gd name="T11" fmla="*/ 20 h 65"/>
                  <a:gd name="T12" fmla="*/ 0 w 100"/>
                  <a:gd name="T13" fmla="*/ 0 h 65"/>
                  <a:gd name="T14" fmla="*/ 0 60000 65536"/>
                  <a:gd name="T15" fmla="*/ 0 60000 65536"/>
                  <a:gd name="T16" fmla="*/ 0 60000 65536"/>
                  <a:gd name="T17" fmla="*/ 0 60000 65536"/>
                  <a:gd name="T18" fmla="*/ 0 60000 65536"/>
                  <a:gd name="T19" fmla="*/ 0 60000 65536"/>
                  <a:gd name="T20" fmla="*/ 0 60000 65536"/>
                  <a:gd name="T21" fmla="*/ 0 w 100"/>
                  <a:gd name="T22" fmla="*/ 0 h 65"/>
                  <a:gd name="T23" fmla="*/ 100 w 100"/>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0" h="65">
                    <a:moveTo>
                      <a:pt x="0" y="0"/>
                    </a:moveTo>
                    <a:lnTo>
                      <a:pt x="15" y="65"/>
                    </a:lnTo>
                    <a:lnTo>
                      <a:pt x="100" y="65"/>
                    </a:lnTo>
                    <a:lnTo>
                      <a:pt x="95" y="45"/>
                    </a:lnTo>
                    <a:lnTo>
                      <a:pt x="85" y="45"/>
                    </a:lnTo>
                    <a:lnTo>
                      <a:pt x="85" y="20"/>
                    </a:lnTo>
                    <a:lnTo>
                      <a:pt x="0" y="0"/>
                    </a:lnTo>
                  </a:path>
                </a:pathLst>
              </a:custGeom>
              <a:noFill/>
              <a:ln w="0">
                <a:solidFill>
                  <a:srgbClr val="191D1B"/>
                </a:solidFill>
                <a:prstDash val="solid"/>
                <a:round/>
                <a:headEnd/>
                <a:tailEnd/>
              </a:ln>
            </p:spPr>
            <p:txBody>
              <a:bodyPr/>
              <a:lstStyle/>
              <a:p>
                <a:endParaRPr lang="en-US"/>
              </a:p>
            </p:txBody>
          </p:sp>
          <p:sp>
            <p:nvSpPr>
              <p:cNvPr id="101623" name="Freeform 152"/>
              <p:cNvSpPr>
                <a:spLocks/>
              </p:cNvSpPr>
              <p:nvPr/>
            </p:nvSpPr>
            <p:spPr bwMode="auto">
              <a:xfrm>
                <a:off x="3087" y="3117"/>
                <a:ext cx="135" cy="50"/>
              </a:xfrm>
              <a:custGeom>
                <a:avLst/>
                <a:gdLst>
                  <a:gd name="T0" fmla="*/ 0 w 135"/>
                  <a:gd name="T1" fmla="*/ 0 h 50"/>
                  <a:gd name="T2" fmla="*/ 135 w 135"/>
                  <a:gd name="T3" fmla="*/ 0 h 50"/>
                  <a:gd name="T4" fmla="*/ 135 w 135"/>
                  <a:gd name="T5" fmla="*/ 30 h 50"/>
                  <a:gd name="T6" fmla="*/ 100 w 135"/>
                  <a:gd name="T7" fmla="*/ 30 h 50"/>
                  <a:gd name="T8" fmla="*/ 100 w 135"/>
                  <a:gd name="T9" fmla="*/ 50 h 50"/>
                  <a:gd name="T10" fmla="*/ 35 w 135"/>
                  <a:gd name="T11" fmla="*/ 50 h 50"/>
                  <a:gd name="T12" fmla="*/ 35 w 135"/>
                  <a:gd name="T13" fmla="*/ 30 h 50"/>
                  <a:gd name="T14" fmla="*/ 0 w 135"/>
                  <a:gd name="T15" fmla="*/ 30 h 50"/>
                  <a:gd name="T16" fmla="*/ 0 w 135"/>
                  <a:gd name="T17" fmla="*/ 0 h 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5"/>
                  <a:gd name="T28" fmla="*/ 0 h 50"/>
                  <a:gd name="T29" fmla="*/ 135 w 135"/>
                  <a:gd name="T30" fmla="*/ 50 h 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5" h="50">
                    <a:moveTo>
                      <a:pt x="0" y="0"/>
                    </a:moveTo>
                    <a:lnTo>
                      <a:pt x="135" y="0"/>
                    </a:lnTo>
                    <a:lnTo>
                      <a:pt x="135" y="30"/>
                    </a:lnTo>
                    <a:lnTo>
                      <a:pt x="100" y="30"/>
                    </a:lnTo>
                    <a:lnTo>
                      <a:pt x="100" y="50"/>
                    </a:lnTo>
                    <a:lnTo>
                      <a:pt x="35" y="50"/>
                    </a:lnTo>
                    <a:lnTo>
                      <a:pt x="35" y="30"/>
                    </a:lnTo>
                    <a:lnTo>
                      <a:pt x="0" y="30"/>
                    </a:lnTo>
                    <a:lnTo>
                      <a:pt x="0" y="0"/>
                    </a:lnTo>
                    <a:close/>
                  </a:path>
                </a:pathLst>
              </a:custGeom>
              <a:solidFill>
                <a:srgbClr val="000000"/>
              </a:solidFill>
              <a:ln w="9525">
                <a:noFill/>
                <a:round/>
                <a:headEnd/>
                <a:tailEnd/>
              </a:ln>
            </p:spPr>
            <p:txBody>
              <a:bodyPr/>
              <a:lstStyle/>
              <a:p>
                <a:endParaRPr lang="en-US"/>
              </a:p>
            </p:txBody>
          </p:sp>
          <p:sp>
            <p:nvSpPr>
              <p:cNvPr id="101624" name="Freeform 153"/>
              <p:cNvSpPr>
                <a:spLocks/>
              </p:cNvSpPr>
              <p:nvPr/>
            </p:nvSpPr>
            <p:spPr bwMode="auto">
              <a:xfrm>
                <a:off x="3087" y="3117"/>
                <a:ext cx="135" cy="50"/>
              </a:xfrm>
              <a:custGeom>
                <a:avLst/>
                <a:gdLst>
                  <a:gd name="T0" fmla="*/ 0 w 135"/>
                  <a:gd name="T1" fmla="*/ 0 h 50"/>
                  <a:gd name="T2" fmla="*/ 135 w 135"/>
                  <a:gd name="T3" fmla="*/ 0 h 50"/>
                  <a:gd name="T4" fmla="*/ 135 w 135"/>
                  <a:gd name="T5" fmla="*/ 30 h 50"/>
                  <a:gd name="T6" fmla="*/ 100 w 135"/>
                  <a:gd name="T7" fmla="*/ 30 h 50"/>
                  <a:gd name="T8" fmla="*/ 100 w 135"/>
                  <a:gd name="T9" fmla="*/ 50 h 50"/>
                  <a:gd name="T10" fmla="*/ 35 w 135"/>
                  <a:gd name="T11" fmla="*/ 50 h 50"/>
                  <a:gd name="T12" fmla="*/ 35 w 135"/>
                  <a:gd name="T13" fmla="*/ 30 h 50"/>
                  <a:gd name="T14" fmla="*/ 0 w 135"/>
                  <a:gd name="T15" fmla="*/ 30 h 50"/>
                  <a:gd name="T16" fmla="*/ 0 w 135"/>
                  <a:gd name="T17" fmla="*/ 0 h 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5"/>
                  <a:gd name="T28" fmla="*/ 0 h 50"/>
                  <a:gd name="T29" fmla="*/ 135 w 135"/>
                  <a:gd name="T30" fmla="*/ 50 h 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5" h="50">
                    <a:moveTo>
                      <a:pt x="0" y="0"/>
                    </a:moveTo>
                    <a:lnTo>
                      <a:pt x="135" y="0"/>
                    </a:lnTo>
                    <a:lnTo>
                      <a:pt x="135" y="30"/>
                    </a:lnTo>
                    <a:lnTo>
                      <a:pt x="100" y="30"/>
                    </a:lnTo>
                    <a:lnTo>
                      <a:pt x="100" y="50"/>
                    </a:lnTo>
                    <a:lnTo>
                      <a:pt x="35" y="50"/>
                    </a:lnTo>
                    <a:lnTo>
                      <a:pt x="35" y="30"/>
                    </a:lnTo>
                    <a:lnTo>
                      <a:pt x="0" y="30"/>
                    </a:lnTo>
                    <a:lnTo>
                      <a:pt x="0" y="0"/>
                    </a:lnTo>
                  </a:path>
                </a:pathLst>
              </a:custGeom>
              <a:noFill/>
              <a:ln w="0">
                <a:solidFill>
                  <a:srgbClr val="191D1B"/>
                </a:solidFill>
                <a:prstDash val="solid"/>
                <a:round/>
                <a:headEnd/>
                <a:tailEnd/>
              </a:ln>
            </p:spPr>
            <p:txBody>
              <a:bodyPr/>
              <a:lstStyle/>
              <a:p>
                <a:endParaRPr lang="en-US"/>
              </a:p>
            </p:txBody>
          </p:sp>
          <p:sp>
            <p:nvSpPr>
              <p:cNvPr id="101625" name="Freeform 154"/>
              <p:cNvSpPr>
                <a:spLocks/>
              </p:cNvSpPr>
              <p:nvPr/>
            </p:nvSpPr>
            <p:spPr bwMode="auto">
              <a:xfrm>
                <a:off x="2972" y="2982"/>
                <a:ext cx="350" cy="155"/>
              </a:xfrm>
              <a:custGeom>
                <a:avLst/>
                <a:gdLst>
                  <a:gd name="T0" fmla="*/ 5 w 350"/>
                  <a:gd name="T1" fmla="*/ 45 h 155"/>
                  <a:gd name="T2" fmla="*/ 280 w 350"/>
                  <a:gd name="T3" fmla="*/ 0 h 155"/>
                  <a:gd name="T4" fmla="*/ 350 w 350"/>
                  <a:gd name="T5" fmla="*/ 10 h 155"/>
                  <a:gd name="T6" fmla="*/ 350 w 350"/>
                  <a:gd name="T7" fmla="*/ 85 h 155"/>
                  <a:gd name="T8" fmla="*/ 350 w 350"/>
                  <a:gd name="T9" fmla="*/ 90 h 155"/>
                  <a:gd name="T10" fmla="*/ 350 w 350"/>
                  <a:gd name="T11" fmla="*/ 90 h 155"/>
                  <a:gd name="T12" fmla="*/ 350 w 350"/>
                  <a:gd name="T13" fmla="*/ 95 h 155"/>
                  <a:gd name="T14" fmla="*/ 350 w 350"/>
                  <a:gd name="T15" fmla="*/ 95 h 155"/>
                  <a:gd name="T16" fmla="*/ 345 w 350"/>
                  <a:gd name="T17" fmla="*/ 100 h 155"/>
                  <a:gd name="T18" fmla="*/ 345 w 350"/>
                  <a:gd name="T19" fmla="*/ 100 h 155"/>
                  <a:gd name="T20" fmla="*/ 340 w 350"/>
                  <a:gd name="T21" fmla="*/ 105 h 155"/>
                  <a:gd name="T22" fmla="*/ 335 w 350"/>
                  <a:gd name="T23" fmla="*/ 105 h 155"/>
                  <a:gd name="T24" fmla="*/ 335 w 350"/>
                  <a:gd name="T25" fmla="*/ 105 h 155"/>
                  <a:gd name="T26" fmla="*/ 210 w 350"/>
                  <a:gd name="T27" fmla="*/ 155 h 155"/>
                  <a:gd name="T28" fmla="*/ 205 w 350"/>
                  <a:gd name="T29" fmla="*/ 155 h 155"/>
                  <a:gd name="T30" fmla="*/ 195 w 350"/>
                  <a:gd name="T31" fmla="*/ 155 h 155"/>
                  <a:gd name="T32" fmla="*/ 185 w 350"/>
                  <a:gd name="T33" fmla="*/ 155 h 155"/>
                  <a:gd name="T34" fmla="*/ 180 w 350"/>
                  <a:gd name="T35" fmla="*/ 155 h 155"/>
                  <a:gd name="T36" fmla="*/ 170 w 350"/>
                  <a:gd name="T37" fmla="*/ 155 h 155"/>
                  <a:gd name="T38" fmla="*/ 160 w 350"/>
                  <a:gd name="T39" fmla="*/ 150 h 155"/>
                  <a:gd name="T40" fmla="*/ 20 w 350"/>
                  <a:gd name="T41" fmla="*/ 120 h 155"/>
                  <a:gd name="T42" fmla="*/ 15 w 350"/>
                  <a:gd name="T43" fmla="*/ 115 h 155"/>
                  <a:gd name="T44" fmla="*/ 5 w 350"/>
                  <a:gd name="T45" fmla="*/ 105 h 155"/>
                  <a:gd name="T46" fmla="*/ 5 w 350"/>
                  <a:gd name="T47" fmla="*/ 95 h 155"/>
                  <a:gd name="T48" fmla="*/ 0 w 350"/>
                  <a:gd name="T49" fmla="*/ 85 h 155"/>
                  <a:gd name="T50" fmla="*/ 5 w 350"/>
                  <a:gd name="T51" fmla="*/ 45 h 15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350"/>
                  <a:gd name="T79" fmla="*/ 0 h 155"/>
                  <a:gd name="T80" fmla="*/ 350 w 350"/>
                  <a:gd name="T81" fmla="*/ 155 h 15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350" h="155">
                    <a:moveTo>
                      <a:pt x="5" y="45"/>
                    </a:moveTo>
                    <a:lnTo>
                      <a:pt x="280" y="0"/>
                    </a:lnTo>
                    <a:lnTo>
                      <a:pt x="350" y="10"/>
                    </a:lnTo>
                    <a:lnTo>
                      <a:pt x="350" y="85"/>
                    </a:lnTo>
                    <a:lnTo>
                      <a:pt x="350" y="90"/>
                    </a:lnTo>
                    <a:lnTo>
                      <a:pt x="350" y="95"/>
                    </a:lnTo>
                    <a:lnTo>
                      <a:pt x="345" y="100"/>
                    </a:lnTo>
                    <a:lnTo>
                      <a:pt x="340" y="105"/>
                    </a:lnTo>
                    <a:lnTo>
                      <a:pt x="335" y="105"/>
                    </a:lnTo>
                    <a:lnTo>
                      <a:pt x="210" y="155"/>
                    </a:lnTo>
                    <a:lnTo>
                      <a:pt x="205" y="155"/>
                    </a:lnTo>
                    <a:lnTo>
                      <a:pt x="195" y="155"/>
                    </a:lnTo>
                    <a:lnTo>
                      <a:pt x="185" y="155"/>
                    </a:lnTo>
                    <a:lnTo>
                      <a:pt x="180" y="155"/>
                    </a:lnTo>
                    <a:lnTo>
                      <a:pt x="170" y="155"/>
                    </a:lnTo>
                    <a:lnTo>
                      <a:pt x="160" y="150"/>
                    </a:lnTo>
                    <a:lnTo>
                      <a:pt x="20" y="120"/>
                    </a:lnTo>
                    <a:lnTo>
                      <a:pt x="15" y="115"/>
                    </a:lnTo>
                    <a:lnTo>
                      <a:pt x="5" y="105"/>
                    </a:lnTo>
                    <a:lnTo>
                      <a:pt x="5" y="95"/>
                    </a:lnTo>
                    <a:lnTo>
                      <a:pt x="0" y="85"/>
                    </a:lnTo>
                    <a:lnTo>
                      <a:pt x="5" y="45"/>
                    </a:lnTo>
                    <a:close/>
                  </a:path>
                </a:pathLst>
              </a:custGeom>
              <a:solidFill>
                <a:srgbClr val="AB6D2E"/>
              </a:solidFill>
              <a:ln w="9525">
                <a:noFill/>
                <a:round/>
                <a:headEnd/>
                <a:tailEnd/>
              </a:ln>
            </p:spPr>
            <p:txBody>
              <a:bodyPr/>
              <a:lstStyle/>
              <a:p>
                <a:endParaRPr lang="en-US"/>
              </a:p>
            </p:txBody>
          </p:sp>
          <p:sp>
            <p:nvSpPr>
              <p:cNvPr id="101626" name="Freeform 155"/>
              <p:cNvSpPr>
                <a:spLocks/>
              </p:cNvSpPr>
              <p:nvPr/>
            </p:nvSpPr>
            <p:spPr bwMode="auto">
              <a:xfrm>
                <a:off x="2972" y="2982"/>
                <a:ext cx="350" cy="155"/>
              </a:xfrm>
              <a:custGeom>
                <a:avLst/>
                <a:gdLst>
                  <a:gd name="T0" fmla="*/ 5 w 350"/>
                  <a:gd name="T1" fmla="*/ 45 h 155"/>
                  <a:gd name="T2" fmla="*/ 280 w 350"/>
                  <a:gd name="T3" fmla="*/ 0 h 155"/>
                  <a:gd name="T4" fmla="*/ 350 w 350"/>
                  <a:gd name="T5" fmla="*/ 10 h 155"/>
                  <a:gd name="T6" fmla="*/ 350 w 350"/>
                  <a:gd name="T7" fmla="*/ 85 h 155"/>
                  <a:gd name="T8" fmla="*/ 350 w 350"/>
                  <a:gd name="T9" fmla="*/ 90 h 155"/>
                  <a:gd name="T10" fmla="*/ 350 w 350"/>
                  <a:gd name="T11" fmla="*/ 90 h 155"/>
                  <a:gd name="T12" fmla="*/ 350 w 350"/>
                  <a:gd name="T13" fmla="*/ 95 h 155"/>
                  <a:gd name="T14" fmla="*/ 350 w 350"/>
                  <a:gd name="T15" fmla="*/ 95 h 155"/>
                  <a:gd name="T16" fmla="*/ 345 w 350"/>
                  <a:gd name="T17" fmla="*/ 100 h 155"/>
                  <a:gd name="T18" fmla="*/ 345 w 350"/>
                  <a:gd name="T19" fmla="*/ 100 h 155"/>
                  <a:gd name="T20" fmla="*/ 340 w 350"/>
                  <a:gd name="T21" fmla="*/ 105 h 155"/>
                  <a:gd name="T22" fmla="*/ 335 w 350"/>
                  <a:gd name="T23" fmla="*/ 105 h 155"/>
                  <a:gd name="T24" fmla="*/ 335 w 350"/>
                  <a:gd name="T25" fmla="*/ 105 h 155"/>
                  <a:gd name="T26" fmla="*/ 210 w 350"/>
                  <a:gd name="T27" fmla="*/ 155 h 155"/>
                  <a:gd name="T28" fmla="*/ 205 w 350"/>
                  <a:gd name="T29" fmla="*/ 155 h 155"/>
                  <a:gd name="T30" fmla="*/ 195 w 350"/>
                  <a:gd name="T31" fmla="*/ 155 h 155"/>
                  <a:gd name="T32" fmla="*/ 185 w 350"/>
                  <a:gd name="T33" fmla="*/ 155 h 155"/>
                  <a:gd name="T34" fmla="*/ 180 w 350"/>
                  <a:gd name="T35" fmla="*/ 155 h 155"/>
                  <a:gd name="T36" fmla="*/ 170 w 350"/>
                  <a:gd name="T37" fmla="*/ 155 h 155"/>
                  <a:gd name="T38" fmla="*/ 160 w 350"/>
                  <a:gd name="T39" fmla="*/ 150 h 155"/>
                  <a:gd name="T40" fmla="*/ 20 w 350"/>
                  <a:gd name="T41" fmla="*/ 120 h 155"/>
                  <a:gd name="T42" fmla="*/ 15 w 350"/>
                  <a:gd name="T43" fmla="*/ 115 h 155"/>
                  <a:gd name="T44" fmla="*/ 5 w 350"/>
                  <a:gd name="T45" fmla="*/ 105 h 155"/>
                  <a:gd name="T46" fmla="*/ 5 w 350"/>
                  <a:gd name="T47" fmla="*/ 95 h 155"/>
                  <a:gd name="T48" fmla="*/ 0 w 350"/>
                  <a:gd name="T49" fmla="*/ 85 h 155"/>
                  <a:gd name="T50" fmla="*/ 5 w 350"/>
                  <a:gd name="T51" fmla="*/ 45 h 15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350"/>
                  <a:gd name="T79" fmla="*/ 0 h 155"/>
                  <a:gd name="T80" fmla="*/ 350 w 350"/>
                  <a:gd name="T81" fmla="*/ 155 h 15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350" h="155">
                    <a:moveTo>
                      <a:pt x="5" y="45"/>
                    </a:moveTo>
                    <a:lnTo>
                      <a:pt x="280" y="0"/>
                    </a:lnTo>
                    <a:lnTo>
                      <a:pt x="350" y="10"/>
                    </a:lnTo>
                    <a:lnTo>
                      <a:pt x="350" y="85"/>
                    </a:lnTo>
                    <a:lnTo>
                      <a:pt x="350" y="90"/>
                    </a:lnTo>
                    <a:lnTo>
                      <a:pt x="350" y="95"/>
                    </a:lnTo>
                    <a:lnTo>
                      <a:pt x="345" y="100"/>
                    </a:lnTo>
                    <a:lnTo>
                      <a:pt x="340" y="105"/>
                    </a:lnTo>
                    <a:lnTo>
                      <a:pt x="335" y="105"/>
                    </a:lnTo>
                    <a:lnTo>
                      <a:pt x="210" y="155"/>
                    </a:lnTo>
                    <a:lnTo>
                      <a:pt x="205" y="155"/>
                    </a:lnTo>
                    <a:lnTo>
                      <a:pt x="195" y="155"/>
                    </a:lnTo>
                    <a:lnTo>
                      <a:pt x="185" y="155"/>
                    </a:lnTo>
                    <a:lnTo>
                      <a:pt x="180" y="155"/>
                    </a:lnTo>
                    <a:lnTo>
                      <a:pt x="170" y="155"/>
                    </a:lnTo>
                    <a:lnTo>
                      <a:pt x="160" y="150"/>
                    </a:lnTo>
                    <a:lnTo>
                      <a:pt x="20" y="120"/>
                    </a:lnTo>
                    <a:lnTo>
                      <a:pt x="15" y="115"/>
                    </a:lnTo>
                    <a:lnTo>
                      <a:pt x="5" y="105"/>
                    </a:lnTo>
                    <a:lnTo>
                      <a:pt x="5" y="95"/>
                    </a:lnTo>
                    <a:lnTo>
                      <a:pt x="0" y="85"/>
                    </a:lnTo>
                    <a:lnTo>
                      <a:pt x="5" y="45"/>
                    </a:lnTo>
                  </a:path>
                </a:pathLst>
              </a:custGeom>
              <a:noFill/>
              <a:ln w="0">
                <a:solidFill>
                  <a:srgbClr val="191D1B"/>
                </a:solidFill>
                <a:prstDash val="solid"/>
                <a:round/>
                <a:headEnd/>
                <a:tailEnd/>
              </a:ln>
            </p:spPr>
            <p:txBody>
              <a:bodyPr/>
              <a:lstStyle/>
              <a:p>
                <a:endParaRPr lang="en-US"/>
              </a:p>
            </p:txBody>
          </p:sp>
          <p:sp>
            <p:nvSpPr>
              <p:cNvPr id="101627" name="Freeform 156"/>
              <p:cNvSpPr>
                <a:spLocks/>
              </p:cNvSpPr>
              <p:nvPr/>
            </p:nvSpPr>
            <p:spPr bwMode="auto">
              <a:xfrm>
                <a:off x="3012" y="3007"/>
                <a:ext cx="295" cy="45"/>
              </a:xfrm>
              <a:custGeom>
                <a:avLst/>
                <a:gdLst>
                  <a:gd name="T0" fmla="*/ 0 w 295"/>
                  <a:gd name="T1" fmla="*/ 20 h 45"/>
                  <a:gd name="T2" fmla="*/ 130 w 295"/>
                  <a:gd name="T3" fmla="*/ 45 h 45"/>
                  <a:gd name="T4" fmla="*/ 130 w 295"/>
                  <a:gd name="T5" fmla="*/ 45 h 45"/>
                  <a:gd name="T6" fmla="*/ 135 w 295"/>
                  <a:gd name="T7" fmla="*/ 45 h 45"/>
                  <a:gd name="T8" fmla="*/ 135 w 295"/>
                  <a:gd name="T9" fmla="*/ 45 h 45"/>
                  <a:gd name="T10" fmla="*/ 140 w 295"/>
                  <a:gd name="T11" fmla="*/ 45 h 45"/>
                  <a:gd name="T12" fmla="*/ 140 w 295"/>
                  <a:gd name="T13" fmla="*/ 45 h 45"/>
                  <a:gd name="T14" fmla="*/ 145 w 295"/>
                  <a:gd name="T15" fmla="*/ 45 h 45"/>
                  <a:gd name="T16" fmla="*/ 145 w 295"/>
                  <a:gd name="T17" fmla="*/ 45 h 45"/>
                  <a:gd name="T18" fmla="*/ 150 w 295"/>
                  <a:gd name="T19" fmla="*/ 45 h 45"/>
                  <a:gd name="T20" fmla="*/ 150 w 295"/>
                  <a:gd name="T21" fmla="*/ 45 h 45"/>
                  <a:gd name="T22" fmla="*/ 155 w 295"/>
                  <a:gd name="T23" fmla="*/ 45 h 45"/>
                  <a:gd name="T24" fmla="*/ 160 w 295"/>
                  <a:gd name="T25" fmla="*/ 45 h 45"/>
                  <a:gd name="T26" fmla="*/ 160 w 295"/>
                  <a:gd name="T27" fmla="*/ 45 h 45"/>
                  <a:gd name="T28" fmla="*/ 165 w 295"/>
                  <a:gd name="T29" fmla="*/ 45 h 45"/>
                  <a:gd name="T30" fmla="*/ 165 w 295"/>
                  <a:gd name="T31" fmla="*/ 45 h 45"/>
                  <a:gd name="T32" fmla="*/ 170 w 295"/>
                  <a:gd name="T33" fmla="*/ 45 h 45"/>
                  <a:gd name="T34" fmla="*/ 170 w 295"/>
                  <a:gd name="T35" fmla="*/ 40 h 45"/>
                  <a:gd name="T36" fmla="*/ 295 w 295"/>
                  <a:gd name="T37" fmla="*/ 0 h 4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5"/>
                  <a:gd name="T58" fmla="*/ 0 h 45"/>
                  <a:gd name="T59" fmla="*/ 295 w 295"/>
                  <a:gd name="T60" fmla="*/ 45 h 4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5" h="45">
                    <a:moveTo>
                      <a:pt x="0" y="20"/>
                    </a:moveTo>
                    <a:lnTo>
                      <a:pt x="130" y="45"/>
                    </a:lnTo>
                    <a:lnTo>
                      <a:pt x="135" y="45"/>
                    </a:lnTo>
                    <a:lnTo>
                      <a:pt x="140" y="45"/>
                    </a:lnTo>
                    <a:lnTo>
                      <a:pt x="145" y="45"/>
                    </a:lnTo>
                    <a:lnTo>
                      <a:pt x="150" y="45"/>
                    </a:lnTo>
                    <a:lnTo>
                      <a:pt x="155" y="45"/>
                    </a:lnTo>
                    <a:lnTo>
                      <a:pt x="160" y="45"/>
                    </a:lnTo>
                    <a:lnTo>
                      <a:pt x="165" y="45"/>
                    </a:lnTo>
                    <a:lnTo>
                      <a:pt x="170" y="45"/>
                    </a:lnTo>
                    <a:lnTo>
                      <a:pt x="170" y="40"/>
                    </a:lnTo>
                    <a:lnTo>
                      <a:pt x="295" y="0"/>
                    </a:lnTo>
                  </a:path>
                </a:pathLst>
              </a:custGeom>
              <a:noFill/>
              <a:ln w="0">
                <a:solidFill>
                  <a:srgbClr val="191D1B"/>
                </a:solidFill>
                <a:prstDash val="solid"/>
                <a:round/>
                <a:headEnd/>
                <a:tailEnd/>
              </a:ln>
            </p:spPr>
            <p:txBody>
              <a:bodyPr/>
              <a:lstStyle/>
              <a:p>
                <a:endParaRPr lang="en-US"/>
              </a:p>
            </p:txBody>
          </p:sp>
          <p:sp>
            <p:nvSpPr>
              <p:cNvPr id="101628" name="Freeform 157"/>
              <p:cNvSpPr>
                <a:spLocks/>
              </p:cNvSpPr>
              <p:nvPr/>
            </p:nvSpPr>
            <p:spPr bwMode="auto">
              <a:xfrm>
                <a:off x="2792" y="2897"/>
                <a:ext cx="360" cy="115"/>
              </a:xfrm>
              <a:custGeom>
                <a:avLst/>
                <a:gdLst>
                  <a:gd name="T0" fmla="*/ 275 w 360"/>
                  <a:gd name="T1" fmla="*/ 5 h 115"/>
                  <a:gd name="T2" fmla="*/ 290 w 360"/>
                  <a:gd name="T3" fmla="*/ 0 h 115"/>
                  <a:gd name="T4" fmla="*/ 345 w 360"/>
                  <a:gd name="T5" fmla="*/ 5 h 115"/>
                  <a:gd name="T6" fmla="*/ 360 w 360"/>
                  <a:gd name="T7" fmla="*/ 70 h 115"/>
                  <a:gd name="T8" fmla="*/ 165 w 360"/>
                  <a:gd name="T9" fmla="*/ 115 h 115"/>
                  <a:gd name="T10" fmla="*/ 5 w 360"/>
                  <a:gd name="T11" fmla="*/ 100 h 115"/>
                  <a:gd name="T12" fmla="*/ 0 w 360"/>
                  <a:gd name="T13" fmla="*/ 85 h 115"/>
                  <a:gd name="T14" fmla="*/ 5 w 360"/>
                  <a:gd name="T15" fmla="*/ 75 h 115"/>
                  <a:gd name="T16" fmla="*/ 15 w 360"/>
                  <a:gd name="T17" fmla="*/ 65 h 115"/>
                  <a:gd name="T18" fmla="*/ 25 w 360"/>
                  <a:gd name="T19" fmla="*/ 60 h 115"/>
                  <a:gd name="T20" fmla="*/ 40 w 360"/>
                  <a:gd name="T21" fmla="*/ 60 h 115"/>
                  <a:gd name="T22" fmla="*/ 45 w 360"/>
                  <a:gd name="T23" fmla="*/ 55 h 115"/>
                  <a:gd name="T24" fmla="*/ 60 w 360"/>
                  <a:gd name="T25" fmla="*/ 55 h 115"/>
                  <a:gd name="T26" fmla="*/ 70 w 360"/>
                  <a:gd name="T27" fmla="*/ 55 h 115"/>
                  <a:gd name="T28" fmla="*/ 85 w 360"/>
                  <a:gd name="T29" fmla="*/ 50 h 115"/>
                  <a:gd name="T30" fmla="*/ 100 w 360"/>
                  <a:gd name="T31" fmla="*/ 45 h 115"/>
                  <a:gd name="T32" fmla="*/ 115 w 360"/>
                  <a:gd name="T33" fmla="*/ 40 h 115"/>
                  <a:gd name="T34" fmla="*/ 135 w 360"/>
                  <a:gd name="T35" fmla="*/ 40 h 115"/>
                  <a:gd name="T36" fmla="*/ 150 w 360"/>
                  <a:gd name="T37" fmla="*/ 35 h 115"/>
                  <a:gd name="T38" fmla="*/ 165 w 360"/>
                  <a:gd name="T39" fmla="*/ 30 h 115"/>
                  <a:gd name="T40" fmla="*/ 180 w 360"/>
                  <a:gd name="T41" fmla="*/ 30 h 115"/>
                  <a:gd name="T42" fmla="*/ 195 w 360"/>
                  <a:gd name="T43" fmla="*/ 25 h 115"/>
                  <a:gd name="T44" fmla="*/ 220 w 360"/>
                  <a:gd name="T45" fmla="*/ 20 h 115"/>
                  <a:gd name="T46" fmla="*/ 250 w 360"/>
                  <a:gd name="T47" fmla="*/ 15 h 115"/>
                  <a:gd name="T48" fmla="*/ 260 w 360"/>
                  <a:gd name="T49" fmla="*/ 10 h 115"/>
                  <a:gd name="T50" fmla="*/ 270 w 360"/>
                  <a:gd name="T51" fmla="*/ 5 h 115"/>
                  <a:gd name="T52" fmla="*/ 275 w 360"/>
                  <a:gd name="T53" fmla="*/ 5 h 11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60"/>
                  <a:gd name="T82" fmla="*/ 0 h 115"/>
                  <a:gd name="T83" fmla="*/ 360 w 360"/>
                  <a:gd name="T84" fmla="*/ 115 h 115"/>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60" h="115">
                    <a:moveTo>
                      <a:pt x="275" y="5"/>
                    </a:moveTo>
                    <a:lnTo>
                      <a:pt x="290" y="0"/>
                    </a:lnTo>
                    <a:lnTo>
                      <a:pt x="345" y="5"/>
                    </a:lnTo>
                    <a:lnTo>
                      <a:pt x="360" y="70"/>
                    </a:lnTo>
                    <a:lnTo>
                      <a:pt x="165" y="115"/>
                    </a:lnTo>
                    <a:lnTo>
                      <a:pt x="5" y="100"/>
                    </a:lnTo>
                    <a:lnTo>
                      <a:pt x="0" y="85"/>
                    </a:lnTo>
                    <a:lnTo>
                      <a:pt x="5" y="75"/>
                    </a:lnTo>
                    <a:lnTo>
                      <a:pt x="15" y="65"/>
                    </a:lnTo>
                    <a:lnTo>
                      <a:pt x="25" y="60"/>
                    </a:lnTo>
                    <a:lnTo>
                      <a:pt x="40" y="60"/>
                    </a:lnTo>
                    <a:lnTo>
                      <a:pt x="45" y="55"/>
                    </a:lnTo>
                    <a:lnTo>
                      <a:pt x="60" y="55"/>
                    </a:lnTo>
                    <a:lnTo>
                      <a:pt x="70" y="55"/>
                    </a:lnTo>
                    <a:lnTo>
                      <a:pt x="85" y="50"/>
                    </a:lnTo>
                    <a:lnTo>
                      <a:pt x="100" y="45"/>
                    </a:lnTo>
                    <a:lnTo>
                      <a:pt x="115" y="40"/>
                    </a:lnTo>
                    <a:lnTo>
                      <a:pt x="135" y="40"/>
                    </a:lnTo>
                    <a:lnTo>
                      <a:pt x="150" y="35"/>
                    </a:lnTo>
                    <a:lnTo>
                      <a:pt x="165" y="30"/>
                    </a:lnTo>
                    <a:lnTo>
                      <a:pt x="180" y="30"/>
                    </a:lnTo>
                    <a:lnTo>
                      <a:pt x="195" y="25"/>
                    </a:lnTo>
                    <a:lnTo>
                      <a:pt x="220" y="20"/>
                    </a:lnTo>
                    <a:lnTo>
                      <a:pt x="250" y="15"/>
                    </a:lnTo>
                    <a:lnTo>
                      <a:pt x="260" y="10"/>
                    </a:lnTo>
                    <a:lnTo>
                      <a:pt x="270" y="5"/>
                    </a:lnTo>
                    <a:lnTo>
                      <a:pt x="275" y="5"/>
                    </a:lnTo>
                    <a:close/>
                  </a:path>
                </a:pathLst>
              </a:custGeom>
              <a:solidFill>
                <a:srgbClr val="321D76"/>
              </a:solidFill>
              <a:ln w="9525">
                <a:noFill/>
                <a:round/>
                <a:headEnd/>
                <a:tailEnd/>
              </a:ln>
            </p:spPr>
            <p:txBody>
              <a:bodyPr/>
              <a:lstStyle/>
              <a:p>
                <a:endParaRPr lang="en-US"/>
              </a:p>
            </p:txBody>
          </p:sp>
          <p:sp>
            <p:nvSpPr>
              <p:cNvPr id="101629" name="Freeform 158"/>
              <p:cNvSpPr>
                <a:spLocks/>
              </p:cNvSpPr>
              <p:nvPr/>
            </p:nvSpPr>
            <p:spPr bwMode="auto">
              <a:xfrm>
                <a:off x="2792" y="2897"/>
                <a:ext cx="360" cy="115"/>
              </a:xfrm>
              <a:custGeom>
                <a:avLst/>
                <a:gdLst>
                  <a:gd name="T0" fmla="*/ 275 w 360"/>
                  <a:gd name="T1" fmla="*/ 5 h 115"/>
                  <a:gd name="T2" fmla="*/ 290 w 360"/>
                  <a:gd name="T3" fmla="*/ 0 h 115"/>
                  <a:gd name="T4" fmla="*/ 345 w 360"/>
                  <a:gd name="T5" fmla="*/ 5 h 115"/>
                  <a:gd name="T6" fmla="*/ 360 w 360"/>
                  <a:gd name="T7" fmla="*/ 70 h 115"/>
                  <a:gd name="T8" fmla="*/ 165 w 360"/>
                  <a:gd name="T9" fmla="*/ 115 h 115"/>
                  <a:gd name="T10" fmla="*/ 5 w 360"/>
                  <a:gd name="T11" fmla="*/ 100 h 115"/>
                  <a:gd name="T12" fmla="*/ 0 w 360"/>
                  <a:gd name="T13" fmla="*/ 85 h 115"/>
                  <a:gd name="T14" fmla="*/ 5 w 360"/>
                  <a:gd name="T15" fmla="*/ 75 h 115"/>
                  <a:gd name="T16" fmla="*/ 15 w 360"/>
                  <a:gd name="T17" fmla="*/ 65 h 115"/>
                  <a:gd name="T18" fmla="*/ 25 w 360"/>
                  <a:gd name="T19" fmla="*/ 60 h 115"/>
                  <a:gd name="T20" fmla="*/ 40 w 360"/>
                  <a:gd name="T21" fmla="*/ 60 h 115"/>
                  <a:gd name="T22" fmla="*/ 45 w 360"/>
                  <a:gd name="T23" fmla="*/ 55 h 115"/>
                  <a:gd name="T24" fmla="*/ 60 w 360"/>
                  <a:gd name="T25" fmla="*/ 55 h 115"/>
                  <a:gd name="T26" fmla="*/ 70 w 360"/>
                  <a:gd name="T27" fmla="*/ 55 h 115"/>
                  <a:gd name="T28" fmla="*/ 85 w 360"/>
                  <a:gd name="T29" fmla="*/ 50 h 115"/>
                  <a:gd name="T30" fmla="*/ 100 w 360"/>
                  <a:gd name="T31" fmla="*/ 45 h 115"/>
                  <a:gd name="T32" fmla="*/ 115 w 360"/>
                  <a:gd name="T33" fmla="*/ 40 h 115"/>
                  <a:gd name="T34" fmla="*/ 135 w 360"/>
                  <a:gd name="T35" fmla="*/ 40 h 115"/>
                  <a:gd name="T36" fmla="*/ 150 w 360"/>
                  <a:gd name="T37" fmla="*/ 35 h 115"/>
                  <a:gd name="T38" fmla="*/ 165 w 360"/>
                  <a:gd name="T39" fmla="*/ 30 h 115"/>
                  <a:gd name="T40" fmla="*/ 180 w 360"/>
                  <a:gd name="T41" fmla="*/ 30 h 115"/>
                  <a:gd name="T42" fmla="*/ 195 w 360"/>
                  <a:gd name="T43" fmla="*/ 25 h 115"/>
                  <a:gd name="T44" fmla="*/ 220 w 360"/>
                  <a:gd name="T45" fmla="*/ 20 h 115"/>
                  <a:gd name="T46" fmla="*/ 250 w 360"/>
                  <a:gd name="T47" fmla="*/ 15 h 115"/>
                  <a:gd name="T48" fmla="*/ 260 w 360"/>
                  <a:gd name="T49" fmla="*/ 10 h 115"/>
                  <a:gd name="T50" fmla="*/ 270 w 360"/>
                  <a:gd name="T51" fmla="*/ 5 h 115"/>
                  <a:gd name="T52" fmla="*/ 275 w 360"/>
                  <a:gd name="T53" fmla="*/ 5 h 11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60"/>
                  <a:gd name="T82" fmla="*/ 0 h 115"/>
                  <a:gd name="T83" fmla="*/ 360 w 360"/>
                  <a:gd name="T84" fmla="*/ 115 h 115"/>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60" h="115">
                    <a:moveTo>
                      <a:pt x="275" y="5"/>
                    </a:moveTo>
                    <a:lnTo>
                      <a:pt x="290" y="0"/>
                    </a:lnTo>
                    <a:lnTo>
                      <a:pt x="345" y="5"/>
                    </a:lnTo>
                    <a:lnTo>
                      <a:pt x="360" y="70"/>
                    </a:lnTo>
                    <a:lnTo>
                      <a:pt x="165" y="115"/>
                    </a:lnTo>
                    <a:lnTo>
                      <a:pt x="5" y="100"/>
                    </a:lnTo>
                    <a:lnTo>
                      <a:pt x="0" y="85"/>
                    </a:lnTo>
                    <a:lnTo>
                      <a:pt x="5" y="75"/>
                    </a:lnTo>
                    <a:lnTo>
                      <a:pt x="15" y="65"/>
                    </a:lnTo>
                    <a:lnTo>
                      <a:pt x="25" y="60"/>
                    </a:lnTo>
                    <a:lnTo>
                      <a:pt x="40" y="60"/>
                    </a:lnTo>
                    <a:lnTo>
                      <a:pt x="45" y="55"/>
                    </a:lnTo>
                    <a:lnTo>
                      <a:pt x="60" y="55"/>
                    </a:lnTo>
                    <a:lnTo>
                      <a:pt x="70" y="55"/>
                    </a:lnTo>
                    <a:lnTo>
                      <a:pt x="85" y="50"/>
                    </a:lnTo>
                    <a:lnTo>
                      <a:pt x="100" y="45"/>
                    </a:lnTo>
                    <a:lnTo>
                      <a:pt x="115" y="40"/>
                    </a:lnTo>
                    <a:lnTo>
                      <a:pt x="135" y="40"/>
                    </a:lnTo>
                    <a:lnTo>
                      <a:pt x="150" y="35"/>
                    </a:lnTo>
                    <a:lnTo>
                      <a:pt x="165" y="30"/>
                    </a:lnTo>
                    <a:lnTo>
                      <a:pt x="180" y="30"/>
                    </a:lnTo>
                    <a:lnTo>
                      <a:pt x="195" y="25"/>
                    </a:lnTo>
                    <a:lnTo>
                      <a:pt x="220" y="20"/>
                    </a:lnTo>
                    <a:lnTo>
                      <a:pt x="250" y="15"/>
                    </a:lnTo>
                    <a:lnTo>
                      <a:pt x="260" y="10"/>
                    </a:lnTo>
                    <a:lnTo>
                      <a:pt x="270" y="5"/>
                    </a:lnTo>
                    <a:lnTo>
                      <a:pt x="275" y="5"/>
                    </a:lnTo>
                  </a:path>
                </a:pathLst>
              </a:custGeom>
              <a:noFill/>
              <a:ln w="0">
                <a:solidFill>
                  <a:srgbClr val="191D1B"/>
                </a:solidFill>
                <a:prstDash val="solid"/>
                <a:round/>
                <a:headEnd/>
                <a:tailEnd/>
              </a:ln>
            </p:spPr>
            <p:txBody>
              <a:bodyPr/>
              <a:lstStyle/>
              <a:p>
                <a:endParaRPr lang="en-US"/>
              </a:p>
            </p:txBody>
          </p:sp>
          <p:sp>
            <p:nvSpPr>
              <p:cNvPr id="101630" name="Freeform 159"/>
              <p:cNvSpPr>
                <a:spLocks/>
              </p:cNvSpPr>
              <p:nvPr/>
            </p:nvSpPr>
            <p:spPr bwMode="auto">
              <a:xfrm>
                <a:off x="2977" y="2592"/>
                <a:ext cx="40" cy="25"/>
              </a:xfrm>
              <a:custGeom>
                <a:avLst/>
                <a:gdLst>
                  <a:gd name="T0" fmla="*/ 35 w 40"/>
                  <a:gd name="T1" fmla="*/ 0 h 25"/>
                  <a:gd name="T2" fmla="*/ 0 w 40"/>
                  <a:gd name="T3" fmla="*/ 20 h 25"/>
                  <a:gd name="T4" fmla="*/ 5 w 40"/>
                  <a:gd name="T5" fmla="*/ 25 h 25"/>
                  <a:gd name="T6" fmla="*/ 40 w 40"/>
                  <a:gd name="T7" fmla="*/ 0 h 25"/>
                  <a:gd name="T8" fmla="*/ 35 w 40"/>
                  <a:gd name="T9" fmla="*/ 0 h 25"/>
                  <a:gd name="T10" fmla="*/ 0 60000 65536"/>
                  <a:gd name="T11" fmla="*/ 0 60000 65536"/>
                  <a:gd name="T12" fmla="*/ 0 60000 65536"/>
                  <a:gd name="T13" fmla="*/ 0 60000 65536"/>
                  <a:gd name="T14" fmla="*/ 0 60000 65536"/>
                  <a:gd name="T15" fmla="*/ 0 w 40"/>
                  <a:gd name="T16" fmla="*/ 0 h 25"/>
                  <a:gd name="T17" fmla="*/ 40 w 40"/>
                  <a:gd name="T18" fmla="*/ 25 h 25"/>
                </a:gdLst>
                <a:ahLst/>
                <a:cxnLst>
                  <a:cxn ang="T10">
                    <a:pos x="T0" y="T1"/>
                  </a:cxn>
                  <a:cxn ang="T11">
                    <a:pos x="T2" y="T3"/>
                  </a:cxn>
                  <a:cxn ang="T12">
                    <a:pos x="T4" y="T5"/>
                  </a:cxn>
                  <a:cxn ang="T13">
                    <a:pos x="T6" y="T7"/>
                  </a:cxn>
                  <a:cxn ang="T14">
                    <a:pos x="T8" y="T9"/>
                  </a:cxn>
                </a:cxnLst>
                <a:rect l="T15" t="T16" r="T17" b="T18"/>
                <a:pathLst>
                  <a:path w="40" h="25">
                    <a:moveTo>
                      <a:pt x="35" y="0"/>
                    </a:moveTo>
                    <a:lnTo>
                      <a:pt x="0" y="20"/>
                    </a:lnTo>
                    <a:lnTo>
                      <a:pt x="5" y="25"/>
                    </a:lnTo>
                    <a:lnTo>
                      <a:pt x="40" y="0"/>
                    </a:lnTo>
                    <a:lnTo>
                      <a:pt x="35" y="0"/>
                    </a:lnTo>
                    <a:close/>
                  </a:path>
                </a:pathLst>
              </a:custGeom>
              <a:solidFill>
                <a:srgbClr val="000000"/>
              </a:solidFill>
              <a:ln w="9525">
                <a:noFill/>
                <a:round/>
                <a:headEnd/>
                <a:tailEnd/>
              </a:ln>
            </p:spPr>
            <p:txBody>
              <a:bodyPr/>
              <a:lstStyle/>
              <a:p>
                <a:endParaRPr lang="en-US"/>
              </a:p>
            </p:txBody>
          </p:sp>
          <p:sp>
            <p:nvSpPr>
              <p:cNvPr id="101631" name="Freeform 160"/>
              <p:cNvSpPr>
                <a:spLocks/>
              </p:cNvSpPr>
              <p:nvPr/>
            </p:nvSpPr>
            <p:spPr bwMode="auto">
              <a:xfrm>
                <a:off x="2977" y="2592"/>
                <a:ext cx="40" cy="25"/>
              </a:xfrm>
              <a:custGeom>
                <a:avLst/>
                <a:gdLst>
                  <a:gd name="T0" fmla="*/ 35 w 40"/>
                  <a:gd name="T1" fmla="*/ 0 h 25"/>
                  <a:gd name="T2" fmla="*/ 0 w 40"/>
                  <a:gd name="T3" fmla="*/ 20 h 25"/>
                  <a:gd name="T4" fmla="*/ 5 w 40"/>
                  <a:gd name="T5" fmla="*/ 25 h 25"/>
                  <a:gd name="T6" fmla="*/ 40 w 40"/>
                  <a:gd name="T7" fmla="*/ 0 h 25"/>
                  <a:gd name="T8" fmla="*/ 35 w 40"/>
                  <a:gd name="T9" fmla="*/ 0 h 25"/>
                  <a:gd name="T10" fmla="*/ 0 60000 65536"/>
                  <a:gd name="T11" fmla="*/ 0 60000 65536"/>
                  <a:gd name="T12" fmla="*/ 0 60000 65536"/>
                  <a:gd name="T13" fmla="*/ 0 60000 65536"/>
                  <a:gd name="T14" fmla="*/ 0 60000 65536"/>
                  <a:gd name="T15" fmla="*/ 0 w 40"/>
                  <a:gd name="T16" fmla="*/ 0 h 25"/>
                  <a:gd name="T17" fmla="*/ 40 w 40"/>
                  <a:gd name="T18" fmla="*/ 25 h 25"/>
                </a:gdLst>
                <a:ahLst/>
                <a:cxnLst>
                  <a:cxn ang="T10">
                    <a:pos x="T0" y="T1"/>
                  </a:cxn>
                  <a:cxn ang="T11">
                    <a:pos x="T2" y="T3"/>
                  </a:cxn>
                  <a:cxn ang="T12">
                    <a:pos x="T4" y="T5"/>
                  </a:cxn>
                  <a:cxn ang="T13">
                    <a:pos x="T6" y="T7"/>
                  </a:cxn>
                  <a:cxn ang="T14">
                    <a:pos x="T8" y="T9"/>
                  </a:cxn>
                </a:cxnLst>
                <a:rect l="T15" t="T16" r="T17" b="T18"/>
                <a:pathLst>
                  <a:path w="40" h="25">
                    <a:moveTo>
                      <a:pt x="35" y="0"/>
                    </a:moveTo>
                    <a:lnTo>
                      <a:pt x="0" y="20"/>
                    </a:lnTo>
                    <a:lnTo>
                      <a:pt x="5" y="25"/>
                    </a:lnTo>
                    <a:lnTo>
                      <a:pt x="40" y="0"/>
                    </a:lnTo>
                    <a:lnTo>
                      <a:pt x="35" y="0"/>
                    </a:lnTo>
                  </a:path>
                </a:pathLst>
              </a:custGeom>
              <a:noFill/>
              <a:ln w="0">
                <a:solidFill>
                  <a:srgbClr val="191D1B"/>
                </a:solidFill>
                <a:prstDash val="solid"/>
                <a:round/>
                <a:headEnd/>
                <a:tailEnd/>
              </a:ln>
            </p:spPr>
            <p:txBody>
              <a:bodyPr/>
              <a:lstStyle/>
              <a:p>
                <a:endParaRPr lang="en-US"/>
              </a:p>
            </p:txBody>
          </p:sp>
          <p:sp>
            <p:nvSpPr>
              <p:cNvPr id="101632" name="Freeform 161"/>
              <p:cNvSpPr>
                <a:spLocks/>
              </p:cNvSpPr>
              <p:nvPr/>
            </p:nvSpPr>
            <p:spPr bwMode="auto">
              <a:xfrm>
                <a:off x="2967" y="2602"/>
                <a:ext cx="25" cy="25"/>
              </a:xfrm>
              <a:custGeom>
                <a:avLst/>
                <a:gdLst>
                  <a:gd name="T0" fmla="*/ 0 w 25"/>
                  <a:gd name="T1" fmla="*/ 10 h 25"/>
                  <a:gd name="T2" fmla="*/ 0 w 25"/>
                  <a:gd name="T3" fmla="*/ 15 h 25"/>
                  <a:gd name="T4" fmla="*/ 0 w 25"/>
                  <a:gd name="T5" fmla="*/ 15 h 25"/>
                  <a:gd name="T6" fmla="*/ 0 w 25"/>
                  <a:gd name="T7" fmla="*/ 20 h 25"/>
                  <a:gd name="T8" fmla="*/ 0 w 25"/>
                  <a:gd name="T9" fmla="*/ 20 h 25"/>
                  <a:gd name="T10" fmla="*/ 5 w 25"/>
                  <a:gd name="T11" fmla="*/ 25 h 25"/>
                  <a:gd name="T12" fmla="*/ 10 w 25"/>
                  <a:gd name="T13" fmla="*/ 25 h 25"/>
                  <a:gd name="T14" fmla="*/ 10 w 25"/>
                  <a:gd name="T15" fmla="*/ 25 h 25"/>
                  <a:gd name="T16" fmla="*/ 15 w 25"/>
                  <a:gd name="T17" fmla="*/ 25 h 25"/>
                  <a:gd name="T18" fmla="*/ 25 w 25"/>
                  <a:gd name="T19" fmla="*/ 15 h 25"/>
                  <a:gd name="T20" fmla="*/ 0 w 25"/>
                  <a:gd name="T21" fmla="*/ 0 h 25"/>
                  <a:gd name="T22" fmla="*/ 0 w 25"/>
                  <a:gd name="T23" fmla="*/ 10 h 2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
                  <a:gd name="T37" fmla="*/ 0 h 25"/>
                  <a:gd name="T38" fmla="*/ 25 w 25"/>
                  <a:gd name="T39" fmla="*/ 25 h 2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 h="25">
                    <a:moveTo>
                      <a:pt x="0" y="10"/>
                    </a:moveTo>
                    <a:lnTo>
                      <a:pt x="0" y="15"/>
                    </a:lnTo>
                    <a:lnTo>
                      <a:pt x="0" y="20"/>
                    </a:lnTo>
                    <a:lnTo>
                      <a:pt x="5" y="25"/>
                    </a:lnTo>
                    <a:lnTo>
                      <a:pt x="10" y="25"/>
                    </a:lnTo>
                    <a:lnTo>
                      <a:pt x="15" y="25"/>
                    </a:lnTo>
                    <a:lnTo>
                      <a:pt x="25" y="15"/>
                    </a:lnTo>
                    <a:lnTo>
                      <a:pt x="0" y="0"/>
                    </a:lnTo>
                    <a:lnTo>
                      <a:pt x="0" y="10"/>
                    </a:lnTo>
                    <a:close/>
                  </a:path>
                </a:pathLst>
              </a:custGeom>
              <a:solidFill>
                <a:srgbClr val="ABAEAF"/>
              </a:solidFill>
              <a:ln w="9525">
                <a:noFill/>
                <a:round/>
                <a:headEnd/>
                <a:tailEnd/>
              </a:ln>
            </p:spPr>
            <p:txBody>
              <a:bodyPr/>
              <a:lstStyle/>
              <a:p>
                <a:endParaRPr lang="en-US"/>
              </a:p>
            </p:txBody>
          </p:sp>
          <p:sp>
            <p:nvSpPr>
              <p:cNvPr id="101633" name="Freeform 162"/>
              <p:cNvSpPr>
                <a:spLocks/>
              </p:cNvSpPr>
              <p:nvPr/>
            </p:nvSpPr>
            <p:spPr bwMode="auto">
              <a:xfrm>
                <a:off x="2967" y="2602"/>
                <a:ext cx="25" cy="25"/>
              </a:xfrm>
              <a:custGeom>
                <a:avLst/>
                <a:gdLst>
                  <a:gd name="T0" fmla="*/ 0 w 25"/>
                  <a:gd name="T1" fmla="*/ 10 h 25"/>
                  <a:gd name="T2" fmla="*/ 0 w 25"/>
                  <a:gd name="T3" fmla="*/ 15 h 25"/>
                  <a:gd name="T4" fmla="*/ 0 w 25"/>
                  <a:gd name="T5" fmla="*/ 15 h 25"/>
                  <a:gd name="T6" fmla="*/ 0 w 25"/>
                  <a:gd name="T7" fmla="*/ 20 h 25"/>
                  <a:gd name="T8" fmla="*/ 0 w 25"/>
                  <a:gd name="T9" fmla="*/ 20 h 25"/>
                  <a:gd name="T10" fmla="*/ 5 w 25"/>
                  <a:gd name="T11" fmla="*/ 25 h 25"/>
                  <a:gd name="T12" fmla="*/ 10 w 25"/>
                  <a:gd name="T13" fmla="*/ 25 h 25"/>
                  <a:gd name="T14" fmla="*/ 10 w 25"/>
                  <a:gd name="T15" fmla="*/ 25 h 25"/>
                  <a:gd name="T16" fmla="*/ 15 w 25"/>
                  <a:gd name="T17" fmla="*/ 25 h 25"/>
                  <a:gd name="T18" fmla="*/ 25 w 25"/>
                  <a:gd name="T19" fmla="*/ 15 h 25"/>
                  <a:gd name="T20" fmla="*/ 0 w 25"/>
                  <a:gd name="T21" fmla="*/ 0 h 25"/>
                  <a:gd name="T22" fmla="*/ 0 w 25"/>
                  <a:gd name="T23" fmla="*/ 10 h 2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
                  <a:gd name="T37" fmla="*/ 0 h 25"/>
                  <a:gd name="T38" fmla="*/ 25 w 25"/>
                  <a:gd name="T39" fmla="*/ 25 h 2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 h="25">
                    <a:moveTo>
                      <a:pt x="0" y="10"/>
                    </a:moveTo>
                    <a:lnTo>
                      <a:pt x="0" y="15"/>
                    </a:lnTo>
                    <a:lnTo>
                      <a:pt x="0" y="20"/>
                    </a:lnTo>
                    <a:lnTo>
                      <a:pt x="5" y="25"/>
                    </a:lnTo>
                    <a:lnTo>
                      <a:pt x="10" y="25"/>
                    </a:lnTo>
                    <a:lnTo>
                      <a:pt x="15" y="25"/>
                    </a:lnTo>
                    <a:lnTo>
                      <a:pt x="25" y="15"/>
                    </a:lnTo>
                    <a:lnTo>
                      <a:pt x="0" y="0"/>
                    </a:lnTo>
                    <a:lnTo>
                      <a:pt x="0" y="10"/>
                    </a:lnTo>
                  </a:path>
                </a:pathLst>
              </a:custGeom>
              <a:noFill/>
              <a:ln w="0">
                <a:solidFill>
                  <a:srgbClr val="191D1B"/>
                </a:solidFill>
                <a:prstDash val="solid"/>
                <a:round/>
                <a:headEnd/>
                <a:tailEnd/>
              </a:ln>
            </p:spPr>
            <p:txBody>
              <a:bodyPr/>
              <a:lstStyle/>
              <a:p>
                <a:endParaRPr lang="en-US"/>
              </a:p>
            </p:txBody>
          </p:sp>
          <p:sp>
            <p:nvSpPr>
              <p:cNvPr id="101634" name="Freeform 163"/>
              <p:cNvSpPr>
                <a:spLocks/>
              </p:cNvSpPr>
              <p:nvPr/>
            </p:nvSpPr>
            <p:spPr bwMode="auto">
              <a:xfrm>
                <a:off x="2967" y="2597"/>
                <a:ext cx="25" cy="20"/>
              </a:xfrm>
              <a:custGeom>
                <a:avLst/>
                <a:gdLst>
                  <a:gd name="T0" fmla="*/ 20 w 25"/>
                  <a:gd name="T1" fmla="*/ 5 h 20"/>
                  <a:gd name="T2" fmla="*/ 20 w 25"/>
                  <a:gd name="T3" fmla="*/ 5 h 20"/>
                  <a:gd name="T4" fmla="*/ 25 w 25"/>
                  <a:gd name="T5" fmla="*/ 10 h 20"/>
                  <a:gd name="T6" fmla="*/ 25 w 25"/>
                  <a:gd name="T7" fmla="*/ 15 h 20"/>
                  <a:gd name="T8" fmla="*/ 25 w 25"/>
                  <a:gd name="T9" fmla="*/ 15 h 20"/>
                  <a:gd name="T10" fmla="*/ 25 w 25"/>
                  <a:gd name="T11" fmla="*/ 15 h 20"/>
                  <a:gd name="T12" fmla="*/ 20 w 25"/>
                  <a:gd name="T13" fmla="*/ 20 h 20"/>
                  <a:gd name="T14" fmla="*/ 15 w 25"/>
                  <a:gd name="T15" fmla="*/ 20 h 20"/>
                  <a:gd name="T16" fmla="*/ 15 w 25"/>
                  <a:gd name="T17" fmla="*/ 20 h 20"/>
                  <a:gd name="T18" fmla="*/ 10 w 25"/>
                  <a:gd name="T19" fmla="*/ 15 h 20"/>
                  <a:gd name="T20" fmla="*/ 5 w 25"/>
                  <a:gd name="T21" fmla="*/ 15 h 20"/>
                  <a:gd name="T22" fmla="*/ 5 w 25"/>
                  <a:gd name="T23" fmla="*/ 10 h 20"/>
                  <a:gd name="T24" fmla="*/ 0 w 25"/>
                  <a:gd name="T25" fmla="*/ 10 h 20"/>
                  <a:gd name="T26" fmla="*/ 0 w 25"/>
                  <a:gd name="T27" fmla="*/ 5 h 20"/>
                  <a:gd name="T28" fmla="*/ 0 w 25"/>
                  <a:gd name="T29" fmla="*/ 5 h 20"/>
                  <a:gd name="T30" fmla="*/ 5 w 25"/>
                  <a:gd name="T31" fmla="*/ 0 h 20"/>
                  <a:gd name="T32" fmla="*/ 10 w 25"/>
                  <a:gd name="T33" fmla="*/ 0 h 20"/>
                  <a:gd name="T34" fmla="*/ 10 w 25"/>
                  <a:gd name="T35" fmla="*/ 0 h 20"/>
                  <a:gd name="T36" fmla="*/ 15 w 25"/>
                  <a:gd name="T37" fmla="*/ 0 h 20"/>
                  <a:gd name="T38" fmla="*/ 20 w 25"/>
                  <a:gd name="T39" fmla="*/ 5 h 2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5"/>
                  <a:gd name="T61" fmla="*/ 0 h 20"/>
                  <a:gd name="T62" fmla="*/ 25 w 25"/>
                  <a:gd name="T63" fmla="*/ 20 h 2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5" h="20">
                    <a:moveTo>
                      <a:pt x="20" y="5"/>
                    </a:moveTo>
                    <a:lnTo>
                      <a:pt x="20" y="5"/>
                    </a:lnTo>
                    <a:lnTo>
                      <a:pt x="25" y="10"/>
                    </a:lnTo>
                    <a:lnTo>
                      <a:pt x="25" y="15"/>
                    </a:lnTo>
                    <a:lnTo>
                      <a:pt x="20" y="20"/>
                    </a:lnTo>
                    <a:lnTo>
                      <a:pt x="15" y="20"/>
                    </a:lnTo>
                    <a:lnTo>
                      <a:pt x="10" y="15"/>
                    </a:lnTo>
                    <a:lnTo>
                      <a:pt x="5" y="15"/>
                    </a:lnTo>
                    <a:lnTo>
                      <a:pt x="5" y="10"/>
                    </a:lnTo>
                    <a:lnTo>
                      <a:pt x="0" y="10"/>
                    </a:lnTo>
                    <a:lnTo>
                      <a:pt x="0" y="5"/>
                    </a:lnTo>
                    <a:lnTo>
                      <a:pt x="5" y="0"/>
                    </a:lnTo>
                    <a:lnTo>
                      <a:pt x="10" y="0"/>
                    </a:lnTo>
                    <a:lnTo>
                      <a:pt x="15" y="0"/>
                    </a:lnTo>
                    <a:lnTo>
                      <a:pt x="20" y="5"/>
                    </a:lnTo>
                    <a:close/>
                  </a:path>
                </a:pathLst>
              </a:custGeom>
              <a:solidFill>
                <a:srgbClr val="000000"/>
              </a:solidFill>
              <a:ln w="9525">
                <a:noFill/>
                <a:round/>
                <a:headEnd/>
                <a:tailEnd/>
              </a:ln>
            </p:spPr>
            <p:txBody>
              <a:bodyPr/>
              <a:lstStyle/>
              <a:p>
                <a:endParaRPr lang="en-US"/>
              </a:p>
            </p:txBody>
          </p:sp>
          <p:sp>
            <p:nvSpPr>
              <p:cNvPr id="101635" name="Freeform 164"/>
              <p:cNvSpPr>
                <a:spLocks/>
              </p:cNvSpPr>
              <p:nvPr/>
            </p:nvSpPr>
            <p:spPr bwMode="auto">
              <a:xfrm>
                <a:off x="2967" y="2597"/>
                <a:ext cx="25" cy="20"/>
              </a:xfrm>
              <a:custGeom>
                <a:avLst/>
                <a:gdLst>
                  <a:gd name="T0" fmla="*/ 20 w 25"/>
                  <a:gd name="T1" fmla="*/ 5 h 20"/>
                  <a:gd name="T2" fmla="*/ 20 w 25"/>
                  <a:gd name="T3" fmla="*/ 5 h 20"/>
                  <a:gd name="T4" fmla="*/ 25 w 25"/>
                  <a:gd name="T5" fmla="*/ 10 h 20"/>
                  <a:gd name="T6" fmla="*/ 25 w 25"/>
                  <a:gd name="T7" fmla="*/ 15 h 20"/>
                  <a:gd name="T8" fmla="*/ 25 w 25"/>
                  <a:gd name="T9" fmla="*/ 15 h 20"/>
                  <a:gd name="T10" fmla="*/ 25 w 25"/>
                  <a:gd name="T11" fmla="*/ 15 h 20"/>
                  <a:gd name="T12" fmla="*/ 20 w 25"/>
                  <a:gd name="T13" fmla="*/ 20 h 20"/>
                  <a:gd name="T14" fmla="*/ 15 w 25"/>
                  <a:gd name="T15" fmla="*/ 20 h 20"/>
                  <a:gd name="T16" fmla="*/ 15 w 25"/>
                  <a:gd name="T17" fmla="*/ 20 h 20"/>
                  <a:gd name="T18" fmla="*/ 10 w 25"/>
                  <a:gd name="T19" fmla="*/ 15 h 20"/>
                  <a:gd name="T20" fmla="*/ 5 w 25"/>
                  <a:gd name="T21" fmla="*/ 15 h 20"/>
                  <a:gd name="T22" fmla="*/ 5 w 25"/>
                  <a:gd name="T23" fmla="*/ 10 h 20"/>
                  <a:gd name="T24" fmla="*/ 0 w 25"/>
                  <a:gd name="T25" fmla="*/ 10 h 20"/>
                  <a:gd name="T26" fmla="*/ 0 w 25"/>
                  <a:gd name="T27" fmla="*/ 5 h 20"/>
                  <a:gd name="T28" fmla="*/ 0 w 25"/>
                  <a:gd name="T29" fmla="*/ 5 h 20"/>
                  <a:gd name="T30" fmla="*/ 5 w 25"/>
                  <a:gd name="T31" fmla="*/ 0 h 20"/>
                  <a:gd name="T32" fmla="*/ 10 w 25"/>
                  <a:gd name="T33" fmla="*/ 0 h 20"/>
                  <a:gd name="T34" fmla="*/ 10 w 25"/>
                  <a:gd name="T35" fmla="*/ 0 h 20"/>
                  <a:gd name="T36" fmla="*/ 15 w 25"/>
                  <a:gd name="T37" fmla="*/ 0 h 20"/>
                  <a:gd name="T38" fmla="*/ 20 w 25"/>
                  <a:gd name="T39" fmla="*/ 5 h 2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5"/>
                  <a:gd name="T61" fmla="*/ 0 h 20"/>
                  <a:gd name="T62" fmla="*/ 25 w 25"/>
                  <a:gd name="T63" fmla="*/ 20 h 2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5" h="20">
                    <a:moveTo>
                      <a:pt x="20" y="5"/>
                    </a:moveTo>
                    <a:lnTo>
                      <a:pt x="20" y="5"/>
                    </a:lnTo>
                    <a:lnTo>
                      <a:pt x="25" y="10"/>
                    </a:lnTo>
                    <a:lnTo>
                      <a:pt x="25" y="15"/>
                    </a:lnTo>
                    <a:lnTo>
                      <a:pt x="20" y="20"/>
                    </a:lnTo>
                    <a:lnTo>
                      <a:pt x="15" y="20"/>
                    </a:lnTo>
                    <a:lnTo>
                      <a:pt x="10" y="15"/>
                    </a:lnTo>
                    <a:lnTo>
                      <a:pt x="5" y="15"/>
                    </a:lnTo>
                    <a:lnTo>
                      <a:pt x="5" y="10"/>
                    </a:lnTo>
                    <a:lnTo>
                      <a:pt x="0" y="10"/>
                    </a:lnTo>
                    <a:lnTo>
                      <a:pt x="0" y="5"/>
                    </a:lnTo>
                    <a:lnTo>
                      <a:pt x="5" y="0"/>
                    </a:lnTo>
                    <a:lnTo>
                      <a:pt x="10" y="0"/>
                    </a:lnTo>
                    <a:lnTo>
                      <a:pt x="15" y="0"/>
                    </a:lnTo>
                    <a:lnTo>
                      <a:pt x="20" y="5"/>
                    </a:lnTo>
                  </a:path>
                </a:pathLst>
              </a:custGeom>
              <a:noFill/>
              <a:ln w="0">
                <a:solidFill>
                  <a:srgbClr val="191D1B"/>
                </a:solidFill>
                <a:prstDash val="solid"/>
                <a:round/>
                <a:headEnd/>
                <a:tailEnd/>
              </a:ln>
            </p:spPr>
            <p:txBody>
              <a:bodyPr/>
              <a:lstStyle/>
              <a:p>
                <a:endParaRPr lang="en-US"/>
              </a:p>
            </p:txBody>
          </p:sp>
          <p:sp>
            <p:nvSpPr>
              <p:cNvPr id="101636" name="Freeform 165"/>
              <p:cNvSpPr>
                <a:spLocks/>
              </p:cNvSpPr>
              <p:nvPr/>
            </p:nvSpPr>
            <p:spPr bwMode="auto">
              <a:xfrm>
                <a:off x="2977" y="2467"/>
                <a:ext cx="105" cy="150"/>
              </a:xfrm>
              <a:custGeom>
                <a:avLst/>
                <a:gdLst>
                  <a:gd name="T0" fmla="*/ 105 w 105"/>
                  <a:gd name="T1" fmla="*/ 135 h 150"/>
                  <a:gd name="T2" fmla="*/ 85 w 105"/>
                  <a:gd name="T3" fmla="*/ 150 h 150"/>
                  <a:gd name="T4" fmla="*/ 80 w 105"/>
                  <a:gd name="T5" fmla="*/ 145 h 150"/>
                  <a:gd name="T6" fmla="*/ 75 w 105"/>
                  <a:gd name="T7" fmla="*/ 140 h 150"/>
                  <a:gd name="T8" fmla="*/ 70 w 105"/>
                  <a:gd name="T9" fmla="*/ 140 h 150"/>
                  <a:gd name="T10" fmla="*/ 60 w 105"/>
                  <a:gd name="T11" fmla="*/ 140 h 150"/>
                  <a:gd name="T12" fmla="*/ 55 w 105"/>
                  <a:gd name="T13" fmla="*/ 140 h 150"/>
                  <a:gd name="T14" fmla="*/ 45 w 105"/>
                  <a:gd name="T15" fmla="*/ 145 h 150"/>
                  <a:gd name="T16" fmla="*/ 35 w 105"/>
                  <a:gd name="T17" fmla="*/ 145 h 150"/>
                  <a:gd name="T18" fmla="*/ 35 w 105"/>
                  <a:gd name="T19" fmla="*/ 140 h 150"/>
                  <a:gd name="T20" fmla="*/ 30 w 105"/>
                  <a:gd name="T21" fmla="*/ 130 h 150"/>
                  <a:gd name="T22" fmla="*/ 30 w 105"/>
                  <a:gd name="T23" fmla="*/ 125 h 150"/>
                  <a:gd name="T24" fmla="*/ 25 w 105"/>
                  <a:gd name="T25" fmla="*/ 120 h 150"/>
                  <a:gd name="T26" fmla="*/ 30 w 105"/>
                  <a:gd name="T27" fmla="*/ 115 h 150"/>
                  <a:gd name="T28" fmla="*/ 35 w 105"/>
                  <a:gd name="T29" fmla="*/ 115 h 150"/>
                  <a:gd name="T30" fmla="*/ 30 w 105"/>
                  <a:gd name="T31" fmla="*/ 110 h 150"/>
                  <a:gd name="T32" fmla="*/ 25 w 105"/>
                  <a:gd name="T33" fmla="*/ 110 h 150"/>
                  <a:gd name="T34" fmla="*/ 20 w 105"/>
                  <a:gd name="T35" fmla="*/ 110 h 150"/>
                  <a:gd name="T36" fmla="*/ 20 w 105"/>
                  <a:gd name="T37" fmla="*/ 105 h 150"/>
                  <a:gd name="T38" fmla="*/ 15 w 105"/>
                  <a:gd name="T39" fmla="*/ 100 h 150"/>
                  <a:gd name="T40" fmla="*/ 10 w 105"/>
                  <a:gd name="T41" fmla="*/ 100 h 150"/>
                  <a:gd name="T42" fmla="*/ 5 w 105"/>
                  <a:gd name="T43" fmla="*/ 100 h 150"/>
                  <a:gd name="T44" fmla="*/ 5 w 105"/>
                  <a:gd name="T45" fmla="*/ 90 h 150"/>
                  <a:gd name="T46" fmla="*/ 5 w 105"/>
                  <a:gd name="T47" fmla="*/ 85 h 150"/>
                  <a:gd name="T48" fmla="*/ 10 w 105"/>
                  <a:gd name="T49" fmla="*/ 80 h 150"/>
                  <a:gd name="T50" fmla="*/ 10 w 105"/>
                  <a:gd name="T51" fmla="*/ 75 h 150"/>
                  <a:gd name="T52" fmla="*/ 10 w 105"/>
                  <a:gd name="T53" fmla="*/ 70 h 150"/>
                  <a:gd name="T54" fmla="*/ 5 w 105"/>
                  <a:gd name="T55" fmla="*/ 65 h 150"/>
                  <a:gd name="T56" fmla="*/ 0 w 105"/>
                  <a:gd name="T57" fmla="*/ 60 h 150"/>
                  <a:gd name="T58" fmla="*/ 0 w 105"/>
                  <a:gd name="T59" fmla="*/ 55 h 150"/>
                  <a:gd name="T60" fmla="*/ 0 w 105"/>
                  <a:gd name="T61" fmla="*/ 50 h 150"/>
                  <a:gd name="T62" fmla="*/ 5 w 105"/>
                  <a:gd name="T63" fmla="*/ 45 h 150"/>
                  <a:gd name="T64" fmla="*/ 5 w 105"/>
                  <a:gd name="T65" fmla="*/ 35 h 150"/>
                  <a:gd name="T66" fmla="*/ 5 w 105"/>
                  <a:gd name="T67" fmla="*/ 25 h 150"/>
                  <a:gd name="T68" fmla="*/ 5 w 105"/>
                  <a:gd name="T69" fmla="*/ 20 h 150"/>
                  <a:gd name="T70" fmla="*/ 5 w 105"/>
                  <a:gd name="T71" fmla="*/ 10 h 150"/>
                  <a:gd name="T72" fmla="*/ 40 w 105"/>
                  <a:gd name="T73" fmla="*/ 0 h 15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5"/>
                  <a:gd name="T112" fmla="*/ 0 h 150"/>
                  <a:gd name="T113" fmla="*/ 105 w 105"/>
                  <a:gd name="T114" fmla="*/ 150 h 15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5" h="150">
                    <a:moveTo>
                      <a:pt x="105" y="35"/>
                    </a:moveTo>
                    <a:lnTo>
                      <a:pt x="105" y="135"/>
                    </a:lnTo>
                    <a:lnTo>
                      <a:pt x="90" y="150"/>
                    </a:lnTo>
                    <a:lnTo>
                      <a:pt x="85" y="150"/>
                    </a:lnTo>
                    <a:lnTo>
                      <a:pt x="80" y="145"/>
                    </a:lnTo>
                    <a:lnTo>
                      <a:pt x="75" y="140"/>
                    </a:lnTo>
                    <a:lnTo>
                      <a:pt x="70" y="140"/>
                    </a:lnTo>
                    <a:lnTo>
                      <a:pt x="65" y="140"/>
                    </a:lnTo>
                    <a:lnTo>
                      <a:pt x="60" y="140"/>
                    </a:lnTo>
                    <a:lnTo>
                      <a:pt x="55" y="140"/>
                    </a:lnTo>
                    <a:lnTo>
                      <a:pt x="50" y="145"/>
                    </a:lnTo>
                    <a:lnTo>
                      <a:pt x="45" y="145"/>
                    </a:lnTo>
                    <a:lnTo>
                      <a:pt x="35" y="145"/>
                    </a:lnTo>
                    <a:lnTo>
                      <a:pt x="35" y="140"/>
                    </a:lnTo>
                    <a:lnTo>
                      <a:pt x="30" y="135"/>
                    </a:lnTo>
                    <a:lnTo>
                      <a:pt x="30" y="130"/>
                    </a:lnTo>
                    <a:lnTo>
                      <a:pt x="30" y="125"/>
                    </a:lnTo>
                    <a:lnTo>
                      <a:pt x="25" y="125"/>
                    </a:lnTo>
                    <a:lnTo>
                      <a:pt x="25" y="120"/>
                    </a:lnTo>
                    <a:lnTo>
                      <a:pt x="30" y="115"/>
                    </a:lnTo>
                    <a:lnTo>
                      <a:pt x="35" y="115"/>
                    </a:lnTo>
                    <a:lnTo>
                      <a:pt x="30" y="110"/>
                    </a:lnTo>
                    <a:lnTo>
                      <a:pt x="25" y="110"/>
                    </a:lnTo>
                    <a:lnTo>
                      <a:pt x="25" y="115"/>
                    </a:lnTo>
                    <a:lnTo>
                      <a:pt x="20" y="110"/>
                    </a:lnTo>
                    <a:lnTo>
                      <a:pt x="20" y="105"/>
                    </a:lnTo>
                    <a:lnTo>
                      <a:pt x="20" y="100"/>
                    </a:lnTo>
                    <a:lnTo>
                      <a:pt x="15" y="100"/>
                    </a:lnTo>
                    <a:lnTo>
                      <a:pt x="10" y="100"/>
                    </a:lnTo>
                    <a:lnTo>
                      <a:pt x="5" y="100"/>
                    </a:lnTo>
                    <a:lnTo>
                      <a:pt x="5" y="95"/>
                    </a:lnTo>
                    <a:lnTo>
                      <a:pt x="5" y="90"/>
                    </a:lnTo>
                    <a:lnTo>
                      <a:pt x="5" y="85"/>
                    </a:lnTo>
                    <a:lnTo>
                      <a:pt x="10" y="85"/>
                    </a:lnTo>
                    <a:lnTo>
                      <a:pt x="10" y="80"/>
                    </a:lnTo>
                    <a:lnTo>
                      <a:pt x="10" y="75"/>
                    </a:lnTo>
                    <a:lnTo>
                      <a:pt x="10" y="70"/>
                    </a:lnTo>
                    <a:lnTo>
                      <a:pt x="5" y="65"/>
                    </a:lnTo>
                    <a:lnTo>
                      <a:pt x="0" y="60"/>
                    </a:lnTo>
                    <a:lnTo>
                      <a:pt x="0" y="55"/>
                    </a:lnTo>
                    <a:lnTo>
                      <a:pt x="0" y="50"/>
                    </a:lnTo>
                    <a:lnTo>
                      <a:pt x="5" y="45"/>
                    </a:lnTo>
                    <a:lnTo>
                      <a:pt x="5" y="40"/>
                    </a:lnTo>
                    <a:lnTo>
                      <a:pt x="5" y="35"/>
                    </a:lnTo>
                    <a:lnTo>
                      <a:pt x="5" y="30"/>
                    </a:lnTo>
                    <a:lnTo>
                      <a:pt x="5" y="25"/>
                    </a:lnTo>
                    <a:lnTo>
                      <a:pt x="5" y="20"/>
                    </a:lnTo>
                    <a:lnTo>
                      <a:pt x="5" y="15"/>
                    </a:lnTo>
                    <a:lnTo>
                      <a:pt x="5" y="10"/>
                    </a:lnTo>
                    <a:lnTo>
                      <a:pt x="10" y="5"/>
                    </a:lnTo>
                    <a:lnTo>
                      <a:pt x="40" y="0"/>
                    </a:lnTo>
                    <a:lnTo>
                      <a:pt x="105" y="35"/>
                    </a:lnTo>
                    <a:close/>
                  </a:path>
                </a:pathLst>
              </a:custGeom>
              <a:solidFill>
                <a:srgbClr val="F8BB75"/>
              </a:solidFill>
              <a:ln w="9525">
                <a:noFill/>
                <a:round/>
                <a:headEnd/>
                <a:tailEnd/>
              </a:ln>
            </p:spPr>
            <p:txBody>
              <a:bodyPr/>
              <a:lstStyle/>
              <a:p>
                <a:endParaRPr lang="en-US"/>
              </a:p>
            </p:txBody>
          </p:sp>
          <p:sp>
            <p:nvSpPr>
              <p:cNvPr id="101637" name="Freeform 166"/>
              <p:cNvSpPr>
                <a:spLocks/>
              </p:cNvSpPr>
              <p:nvPr/>
            </p:nvSpPr>
            <p:spPr bwMode="auto">
              <a:xfrm>
                <a:off x="2977" y="2467"/>
                <a:ext cx="105" cy="150"/>
              </a:xfrm>
              <a:custGeom>
                <a:avLst/>
                <a:gdLst>
                  <a:gd name="T0" fmla="*/ 105 w 105"/>
                  <a:gd name="T1" fmla="*/ 135 h 150"/>
                  <a:gd name="T2" fmla="*/ 85 w 105"/>
                  <a:gd name="T3" fmla="*/ 150 h 150"/>
                  <a:gd name="T4" fmla="*/ 80 w 105"/>
                  <a:gd name="T5" fmla="*/ 145 h 150"/>
                  <a:gd name="T6" fmla="*/ 75 w 105"/>
                  <a:gd name="T7" fmla="*/ 140 h 150"/>
                  <a:gd name="T8" fmla="*/ 70 w 105"/>
                  <a:gd name="T9" fmla="*/ 140 h 150"/>
                  <a:gd name="T10" fmla="*/ 60 w 105"/>
                  <a:gd name="T11" fmla="*/ 140 h 150"/>
                  <a:gd name="T12" fmla="*/ 55 w 105"/>
                  <a:gd name="T13" fmla="*/ 140 h 150"/>
                  <a:gd name="T14" fmla="*/ 45 w 105"/>
                  <a:gd name="T15" fmla="*/ 145 h 150"/>
                  <a:gd name="T16" fmla="*/ 35 w 105"/>
                  <a:gd name="T17" fmla="*/ 145 h 150"/>
                  <a:gd name="T18" fmla="*/ 35 w 105"/>
                  <a:gd name="T19" fmla="*/ 140 h 150"/>
                  <a:gd name="T20" fmla="*/ 30 w 105"/>
                  <a:gd name="T21" fmla="*/ 130 h 150"/>
                  <a:gd name="T22" fmla="*/ 30 w 105"/>
                  <a:gd name="T23" fmla="*/ 125 h 150"/>
                  <a:gd name="T24" fmla="*/ 25 w 105"/>
                  <a:gd name="T25" fmla="*/ 120 h 150"/>
                  <a:gd name="T26" fmla="*/ 30 w 105"/>
                  <a:gd name="T27" fmla="*/ 115 h 150"/>
                  <a:gd name="T28" fmla="*/ 35 w 105"/>
                  <a:gd name="T29" fmla="*/ 115 h 150"/>
                  <a:gd name="T30" fmla="*/ 30 w 105"/>
                  <a:gd name="T31" fmla="*/ 110 h 150"/>
                  <a:gd name="T32" fmla="*/ 25 w 105"/>
                  <a:gd name="T33" fmla="*/ 110 h 150"/>
                  <a:gd name="T34" fmla="*/ 20 w 105"/>
                  <a:gd name="T35" fmla="*/ 110 h 150"/>
                  <a:gd name="T36" fmla="*/ 20 w 105"/>
                  <a:gd name="T37" fmla="*/ 105 h 150"/>
                  <a:gd name="T38" fmla="*/ 15 w 105"/>
                  <a:gd name="T39" fmla="*/ 100 h 150"/>
                  <a:gd name="T40" fmla="*/ 10 w 105"/>
                  <a:gd name="T41" fmla="*/ 100 h 150"/>
                  <a:gd name="T42" fmla="*/ 5 w 105"/>
                  <a:gd name="T43" fmla="*/ 100 h 150"/>
                  <a:gd name="T44" fmla="*/ 5 w 105"/>
                  <a:gd name="T45" fmla="*/ 90 h 150"/>
                  <a:gd name="T46" fmla="*/ 5 w 105"/>
                  <a:gd name="T47" fmla="*/ 85 h 150"/>
                  <a:gd name="T48" fmla="*/ 10 w 105"/>
                  <a:gd name="T49" fmla="*/ 80 h 150"/>
                  <a:gd name="T50" fmla="*/ 10 w 105"/>
                  <a:gd name="T51" fmla="*/ 75 h 150"/>
                  <a:gd name="T52" fmla="*/ 10 w 105"/>
                  <a:gd name="T53" fmla="*/ 70 h 150"/>
                  <a:gd name="T54" fmla="*/ 5 w 105"/>
                  <a:gd name="T55" fmla="*/ 65 h 150"/>
                  <a:gd name="T56" fmla="*/ 0 w 105"/>
                  <a:gd name="T57" fmla="*/ 60 h 150"/>
                  <a:gd name="T58" fmla="*/ 0 w 105"/>
                  <a:gd name="T59" fmla="*/ 55 h 150"/>
                  <a:gd name="T60" fmla="*/ 0 w 105"/>
                  <a:gd name="T61" fmla="*/ 50 h 150"/>
                  <a:gd name="T62" fmla="*/ 5 w 105"/>
                  <a:gd name="T63" fmla="*/ 45 h 150"/>
                  <a:gd name="T64" fmla="*/ 5 w 105"/>
                  <a:gd name="T65" fmla="*/ 35 h 150"/>
                  <a:gd name="T66" fmla="*/ 5 w 105"/>
                  <a:gd name="T67" fmla="*/ 25 h 150"/>
                  <a:gd name="T68" fmla="*/ 5 w 105"/>
                  <a:gd name="T69" fmla="*/ 20 h 150"/>
                  <a:gd name="T70" fmla="*/ 5 w 105"/>
                  <a:gd name="T71" fmla="*/ 10 h 150"/>
                  <a:gd name="T72" fmla="*/ 40 w 105"/>
                  <a:gd name="T73" fmla="*/ 0 h 15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5"/>
                  <a:gd name="T112" fmla="*/ 0 h 150"/>
                  <a:gd name="T113" fmla="*/ 105 w 105"/>
                  <a:gd name="T114" fmla="*/ 150 h 15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5" h="150">
                    <a:moveTo>
                      <a:pt x="105" y="35"/>
                    </a:moveTo>
                    <a:lnTo>
                      <a:pt x="105" y="135"/>
                    </a:lnTo>
                    <a:lnTo>
                      <a:pt x="90" y="150"/>
                    </a:lnTo>
                    <a:lnTo>
                      <a:pt x="85" y="150"/>
                    </a:lnTo>
                    <a:lnTo>
                      <a:pt x="80" y="145"/>
                    </a:lnTo>
                    <a:lnTo>
                      <a:pt x="75" y="140"/>
                    </a:lnTo>
                    <a:lnTo>
                      <a:pt x="70" y="140"/>
                    </a:lnTo>
                    <a:lnTo>
                      <a:pt x="65" y="140"/>
                    </a:lnTo>
                    <a:lnTo>
                      <a:pt x="60" y="140"/>
                    </a:lnTo>
                    <a:lnTo>
                      <a:pt x="55" y="140"/>
                    </a:lnTo>
                    <a:lnTo>
                      <a:pt x="50" y="145"/>
                    </a:lnTo>
                    <a:lnTo>
                      <a:pt x="45" y="145"/>
                    </a:lnTo>
                    <a:lnTo>
                      <a:pt x="35" y="145"/>
                    </a:lnTo>
                    <a:lnTo>
                      <a:pt x="35" y="140"/>
                    </a:lnTo>
                    <a:lnTo>
                      <a:pt x="30" y="135"/>
                    </a:lnTo>
                    <a:lnTo>
                      <a:pt x="30" y="130"/>
                    </a:lnTo>
                    <a:lnTo>
                      <a:pt x="30" y="125"/>
                    </a:lnTo>
                    <a:lnTo>
                      <a:pt x="25" y="125"/>
                    </a:lnTo>
                    <a:lnTo>
                      <a:pt x="25" y="120"/>
                    </a:lnTo>
                    <a:lnTo>
                      <a:pt x="30" y="115"/>
                    </a:lnTo>
                    <a:lnTo>
                      <a:pt x="35" y="115"/>
                    </a:lnTo>
                    <a:lnTo>
                      <a:pt x="30" y="110"/>
                    </a:lnTo>
                    <a:lnTo>
                      <a:pt x="25" y="110"/>
                    </a:lnTo>
                    <a:lnTo>
                      <a:pt x="25" y="115"/>
                    </a:lnTo>
                    <a:lnTo>
                      <a:pt x="20" y="110"/>
                    </a:lnTo>
                    <a:lnTo>
                      <a:pt x="20" y="105"/>
                    </a:lnTo>
                    <a:lnTo>
                      <a:pt x="20" y="100"/>
                    </a:lnTo>
                    <a:lnTo>
                      <a:pt x="15" y="100"/>
                    </a:lnTo>
                    <a:lnTo>
                      <a:pt x="10" y="100"/>
                    </a:lnTo>
                    <a:lnTo>
                      <a:pt x="5" y="100"/>
                    </a:lnTo>
                    <a:lnTo>
                      <a:pt x="5" y="95"/>
                    </a:lnTo>
                    <a:lnTo>
                      <a:pt x="5" y="90"/>
                    </a:lnTo>
                    <a:lnTo>
                      <a:pt x="5" y="85"/>
                    </a:lnTo>
                    <a:lnTo>
                      <a:pt x="10" y="85"/>
                    </a:lnTo>
                    <a:lnTo>
                      <a:pt x="10" y="80"/>
                    </a:lnTo>
                    <a:lnTo>
                      <a:pt x="10" y="75"/>
                    </a:lnTo>
                    <a:lnTo>
                      <a:pt x="10" y="70"/>
                    </a:lnTo>
                    <a:lnTo>
                      <a:pt x="5" y="65"/>
                    </a:lnTo>
                    <a:lnTo>
                      <a:pt x="0" y="60"/>
                    </a:lnTo>
                    <a:lnTo>
                      <a:pt x="0" y="55"/>
                    </a:lnTo>
                    <a:lnTo>
                      <a:pt x="0" y="50"/>
                    </a:lnTo>
                    <a:lnTo>
                      <a:pt x="5" y="45"/>
                    </a:lnTo>
                    <a:lnTo>
                      <a:pt x="5" y="40"/>
                    </a:lnTo>
                    <a:lnTo>
                      <a:pt x="5" y="35"/>
                    </a:lnTo>
                    <a:lnTo>
                      <a:pt x="5" y="30"/>
                    </a:lnTo>
                    <a:lnTo>
                      <a:pt x="5" y="25"/>
                    </a:lnTo>
                    <a:lnTo>
                      <a:pt x="5" y="20"/>
                    </a:lnTo>
                    <a:lnTo>
                      <a:pt x="5" y="15"/>
                    </a:lnTo>
                    <a:lnTo>
                      <a:pt x="5" y="10"/>
                    </a:lnTo>
                    <a:lnTo>
                      <a:pt x="10" y="5"/>
                    </a:lnTo>
                    <a:lnTo>
                      <a:pt x="40" y="0"/>
                    </a:lnTo>
                    <a:lnTo>
                      <a:pt x="105" y="35"/>
                    </a:lnTo>
                  </a:path>
                </a:pathLst>
              </a:custGeom>
              <a:noFill/>
              <a:ln w="0">
                <a:solidFill>
                  <a:srgbClr val="191D1B"/>
                </a:solidFill>
                <a:prstDash val="solid"/>
                <a:round/>
                <a:headEnd/>
                <a:tailEnd/>
              </a:ln>
            </p:spPr>
            <p:txBody>
              <a:bodyPr/>
              <a:lstStyle/>
              <a:p>
                <a:endParaRPr lang="en-US"/>
              </a:p>
            </p:txBody>
          </p:sp>
          <p:sp>
            <p:nvSpPr>
              <p:cNvPr id="101638" name="Line 167"/>
              <p:cNvSpPr>
                <a:spLocks noChangeShapeType="1"/>
              </p:cNvSpPr>
              <p:nvPr/>
            </p:nvSpPr>
            <p:spPr bwMode="auto">
              <a:xfrm>
                <a:off x="2967" y="2607"/>
                <a:ext cx="1" cy="10"/>
              </a:xfrm>
              <a:prstGeom prst="line">
                <a:avLst/>
              </a:prstGeom>
              <a:noFill/>
              <a:ln w="0">
                <a:solidFill>
                  <a:srgbClr val="191D1B"/>
                </a:solidFill>
                <a:round/>
                <a:headEnd/>
                <a:tailEnd/>
              </a:ln>
            </p:spPr>
            <p:txBody>
              <a:bodyPr/>
              <a:lstStyle/>
              <a:p>
                <a:endParaRPr lang="en-US"/>
              </a:p>
            </p:txBody>
          </p:sp>
          <p:sp>
            <p:nvSpPr>
              <p:cNvPr id="101639" name="Line 168"/>
              <p:cNvSpPr>
                <a:spLocks noChangeShapeType="1"/>
              </p:cNvSpPr>
              <p:nvPr/>
            </p:nvSpPr>
            <p:spPr bwMode="auto">
              <a:xfrm>
                <a:off x="2967" y="2607"/>
                <a:ext cx="1" cy="10"/>
              </a:xfrm>
              <a:prstGeom prst="line">
                <a:avLst/>
              </a:prstGeom>
              <a:noFill/>
              <a:ln w="0">
                <a:solidFill>
                  <a:srgbClr val="191D1B"/>
                </a:solidFill>
                <a:round/>
                <a:headEnd/>
                <a:tailEnd/>
              </a:ln>
            </p:spPr>
            <p:txBody>
              <a:bodyPr/>
              <a:lstStyle/>
              <a:p>
                <a:endParaRPr lang="en-US"/>
              </a:p>
            </p:txBody>
          </p:sp>
          <p:sp>
            <p:nvSpPr>
              <p:cNvPr id="101640" name="Line 169"/>
              <p:cNvSpPr>
                <a:spLocks noChangeShapeType="1"/>
              </p:cNvSpPr>
              <p:nvPr/>
            </p:nvSpPr>
            <p:spPr bwMode="auto">
              <a:xfrm flipH="1">
                <a:off x="2992" y="2597"/>
                <a:ext cx="15" cy="10"/>
              </a:xfrm>
              <a:prstGeom prst="line">
                <a:avLst/>
              </a:prstGeom>
              <a:noFill/>
              <a:ln w="0">
                <a:solidFill>
                  <a:srgbClr val="191D1B"/>
                </a:solidFill>
                <a:round/>
                <a:headEnd/>
                <a:tailEnd/>
              </a:ln>
            </p:spPr>
            <p:txBody>
              <a:bodyPr/>
              <a:lstStyle/>
              <a:p>
                <a:endParaRPr lang="en-US"/>
              </a:p>
            </p:txBody>
          </p:sp>
          <p:sp>
            <p:nvSpPr>
              <p:cNvPr id="101641" name="Freeform 170"/>
              <p:cNvSpPr>
                <a:spLocks/>
              </p:cNvSpPr>
              <p:nvPr/>
            </p:nvSpPr>
            <p:spPr bwMode="auto">
              <a:xfrm>
                <a:off x="2992" y="2467"/>
                <a:ext cx="130" cy="150"/>
              </a:xfrm>
              <a:custGeom>
                <a:avLst/>
                <a:gdLst>
                  <a:gd name="T0" fmla="*/ 40 w 130"/>
                  <a:gd name="T1" fmla="*/ 140 h 150"/>
                  <a:gd name="T2" fmla="*/ 45 w 130"/>
                  <a:gd name="T3" fmla="*/ 135 h 150"/>
                  <a:gd name="T4" fmla="*/ 45 w 130"/>
                  <a:gd name="T5" fmla="*/ 130 h 150"/>
                  <a:gd name="T6" fmla="*/ 45 w 130"/>
                  <a:gd name="T7" fmla="*/ 125 h 150"/>
                  <a:gd name="T8" fmla="*/ 40 w 130"/>
                  <a:gd name="T9" fmla="*/ 120 h 150"/>
                  <a:gd name="T10" fmla="*/ 30 w 130"/>
                  <a:gd name="T11" fmla="*/ 115 h 150"/>
                  <a:gd name="T12" fmla="*/ 30 w 130"/>
                  <a:gd name="T13" fmla="*/ 110 h 150"/>
                  <a:gd name="T14" fmla="*/ 30 w 130"/>
                  <a:gd name="T15" fmla="*/ 100 h 150"/>
                  <a:gd name="T16" fmla="*/ 25 w 130"/>
                  <a:gd name="T17" fmla="*/ 95 h 150"/>
                  <a:gd name="T18" fmla="*/ 20 w 130"/>
                  <a:gd name="T19" fmla="*/ 90 h 150"/>
                  <a:gd name="T20" fmla="*/ 15 w 130"/>
                  <a:gd name="T21" fmla="*/ 85 h 150"/>
                  <a:gd name="T22" fmla="*/ 15 w 130"/>
                  <a:gd name="T23" fmla="*/ 80 h 150"/>
                  <a:gd name="T24" fmla="*/ 15 w 130"/>
                  <a:gd name="T25" fmla="*/ 70 h 150"/>
                  <a:gd name="T26" fmla="*/ 15 w 130"/>
                  <a:gd name="T27" fmla="*/ 65 h 150"/>
                  <a:gd name="T28" fmla="*/ 10 w 130"/>
                  <a:gd name="T29" fmla="*/ 60 h 150"/>
                  <a:gd name="T30" fmla="*/ 5 w 130"/>
                  <a:gd name="T31" fmla="*/ 55 h 150"/>
                  <a:gd name="T32" fmla="*/ 5 w 130"/>
                  <a:gd name="T33" fmla="*/ 50 h 150"/>
                  <a:gd name="T34" fmla="*/ 5 w 130"/>
                  <a:gd name="T35" fmla="*/ 45 h 150"/>
                  <a:gd name="T36" fmla="*/ 5 w 130"/>
                  <a:gd name="T37" fmla="*/ 40 h 150"/>
                  <a:gd name="T38" fmla="*/ 5 w 130"/>
                  <a:gd name="T39" fmla="*/ 35 h 150"/>
                  <a:gd name="T40" fmla="*/ 5 w 130"/>
                  <a:gd name="T41" fmla="*/ 25 h 150"/>
                  <a:gd name="T42" fmla="*/ 5 w 130"/>
                  <a:gd name="T43" fmla="*/ 20 h 150"/>
                  <a:gd name="T44" fmla="*/ 0 w 130"/>
                  <a:gd name="T45" fmla="*/ 15 h 150"/>
                  <a:gd name="T46" fmla="*/ 5 w 130"/>
                  <a:gd name="T47" fmla="*/ 10 h 150"/>
                  <a:gd name="T48" fmla="*/ 5 w 130"/>
                  <a:gd name="T49" fmla="*/ 0 h 150"/>
                  <a:gd name="T50" fmla="*/ 75 w 130"/>
                  <a:gd name="T51" fmla="*/ 25 h 150"/>
                  <a:gd name="T52" fmla="*/ 115 w 130"/>
                  <a:gd name="T53" fmla="*/ 85 h 150"/>
                  <a:gd name="T54" fmla="*/ 120 w 130"/>
                  <a:gd name="T55" fmla="*/ 90 h 150"/>
                  <a:gd name="T56" fmla="*/ 120 w 130"/>
                  <a:gd name="T57" fmla="*/ 95 h 150"/>
                  <a:gd name="T58" fmla="*/ 130 w 130"/>
                  <a:gd name="T59" fmla="*/ 100 h 150"/>
                  <a:gd name="T60" fmla="*/ 75 w 130"/>
                  <a:gd name="T61" fmla="*/ 150 h 150"/>
                  <a:gd name="T62" fmla="*/ 70 w 130"/>
                  <a:gd name="T63" fmla="*/ 140 h 150"/>
                  <a:gd name="T64" fmla="*/ 70 w 130"/>
                  <a:gd name="T65" fmla="*/ 135 h 150"/>
                  <a:gd name="T66" fmla="*/ 65 w 130"/>
                  <a:gd name="T67" fmla="*/ 130 h 150"/>
                  <a:gd name="T68" fmla="*/ 65 w 130"/>
                  <a:gd name="T69" fmla="*/ 125 h 150"/>
                  <a:gd name="T70" fmla="*/ 60 w 130"/>
                  <a:gd name="T71" fmla="*/ 125 h 150"/>
                  <a:gd name="T72" fmla="*/ 55 w 130"/>
                  <a:gd name="T73" fmla="*/ 130 h 150"/>
                  <a:gd name="T74" fmla="*/ 45 w 130"/>
                  <a:gd name="T75" fmla="*/ 135 h 150"/>
                  <a:gd name="T76" fmla="*/ 40 w 130"/>
                  <a:gd name="T77" fmla="*/ 140 h 150"/>
                  <a:gd name="T78" fmla="*/ 35 w 130"/>
                  <a:gd name="T79" fmla="*/ 140 h 15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30"/>
                  <a:gd name="T121" fmla="*/ 0 h 150"/>
                  <a:gd name="T122" fmla="*/ 130 w 130"/>
                  <a:gd name="T123" fmla="*/ 150 h 15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30" h="150">
                    <a:moveTo>
                      <a:pt x="35" y="140"/>
                    </a:moveTo>
                    <a:lnTo>
                      <a:pt x="40" y="140"/>
                    </a:lnTo>
                    <a:lnTo>
                      <a:pt x="40" y="135"/>
                    </a:lnTo>
                    <a:lnTo>
                      <a:pt x="45" y="135"/>
                    </a:lnTo>
                    <a:lnTo>
                      <a:pt x="45" y="130"/>
                    </a:lnTo>
                    <a:lnTo>
                      <a:pt x="45" y="125"/>
                    </a:lnTo>
                    <a:lnTo>
                      <a:pt x="40" y="120"/>
                    </a:lnTo>
                    <a:lnTo>
                      <a:pt x="35" y="115"/>
                    </a:lnTo>
                    <a:lnTo>
                      <a:pt x="30" y="115"/>
                    </a:lnTo>
                    <a:lnTo>
                      <a:pt x="30" y="110"/>
                    </a:lnTo>
                    <a:lnTo>
                      <a:pt x="30" y="105"/>
                    </a:lnTo>
                    <a:lnTo>
                      <a:pt x="30" y="100"/>
                    </a:lnTo>
                    <a:lnTo>
                      <a:pt x="25" y="100"/>
                    </a:lnTo>
                    <a:lnTo>
                      <a:pt x="25" y="95"/>
                    </a:lnTo>
                    <a:lnTo>
                      <a:pt x="20" y="95"/>
                    </a:lnTo>
                    <a:lnTo>
                      <a:pt x="20" y="90"/>
                    </a:lnTo>
                    <a:lnTo>
                      <a:pt x="15" y="90"/>
                    </a:lnTo>
                    <a:lnTo>
                      <a:pt x="15" y="85"/>
                    </a:lnTo>
                    <a:lnTo>
                      <a:pt x="15" y="80"/>
                    </a:lnTo>
                    <a:lnTo>
                      <a:pt x="15" y="75"/>
                    </a:lnTo>
                    <a:lnTo>
                      <a:pt x="15" y="70"/>
                    </a:lnTo>
                    <a:lnTo>
                      <a:pt x="15" y="65"/>
                    </a:lnTo>
                    <a:lnTo>
                      <a:pt x="10" y="65"/>
                    </a:lnTo>
                    <a:lnTo>
                      <a:pt x="10" y="60"/>
                    </a:lnTo>
                    <a:lnTo>
                      <a:pt x="5" y="60"/>
                    </a:lnTo>
                    <a:lnTo>
                      <a:pt x="5" y="55"/>
                    </a:lnTo>
                    <a:lnTo>
                      <a:pt x="5" y="50"/>
                    </a:lnTo>
                    <a:lnTo>
                      <a:pt x="5" y="45"/>
                    </a:lnTo>
                    <a:lnTo>
                      <a:pt x="5" y="40"/>
                    </a:lnTo>
                    <a:lnTo>
                      <a:pt x="5" y="35"/>
                    </a:lnTo>
                    <a:lnTo>
                      <a:pt x="5" y="30"/>
                    </a:lnTo>
                    <a:lnTo>
                      <a:pt x="5" y="25"/>
                    </a:lnTo>
                    <a:lnTo>
                      <a:pt x="5" y="20"/>
                    </a:lnTo>
                    <a:lnTo>
                      <a:pt x="0" y="20"/>
                    </a:lnTo>
                    <a:lnTo>
                      <a:pt x="0" y="15"/>
                    </a:lnTo>
                    <a:lnTo>
                      <a:pt x="5" y="15"/>
                    </a:lnTo>
                    <a:lnTo>
                      <a:pt x="5" y="10"/>
                    </a:lnTo>
                    <a:lnTo>
                      <a:pt x="5" y="5"/>
                    </a:lnTo>
                    <a:lnTo>
                      <a:pt x="5" y="0"/>
                    </a:lnTo>
                    <a:lnTo>
                      <a:pt x="10" y="0"/>
                    </a:lnTo>
                    <a:lnTo>
                      <a:pt x="75" y="25"/>
                    </a:lnTo>
                    <a:lnTo>
                      <a:pt x="115" y="75"/>
                    </a:lnTo>
                    <a:lnTo>
                      <a:pt x="115" y="85"/>
                    </a:lnTo>
                    <a:lnTo>
                      <a:pt x="120" y="90"/>
                    </a:lnTo>
                    <a:lnTo>
                      <a:pt x="120" y="95"/>
                    </a:lnTo>
                    <a:lnTo>
                      <a:pt x="125" y="95"/>
                    </a:lnTo>
                    <a:lnTo>
                      <a:pt x="130" y="100"/>
                    </a:lnTo>
                    <a:lnTo>
                      <a:pt x="130" y="105"/>
                    </a:lnTo>
                    <a:lnTo>
                      <a:pt x="75" y="150"/>
                    </a:lnTo>
                    <a:lnTo>
                      <a:pt x="70" y="145"/>
                    </a:lnTo>
                    <a:lnTo>
                      <a:pt x="70" y="140"/>
                    </a:lnTo>
                    <a:lnTo>
                      <a:pt x="70" y="135"/>
                    </a:lnTo>
                    <a:lnTo>
                      <a:pt x="65" y="135"/>
                    </a:lnTo>
                    <a:lnTo>
                      <a:pt x="65" y="130"/>
                    </a:lnTo>
                    <a:lnTo>
                      <a:pt x="65" y="125"/>
                    </a:lnTo>
                    <a:lnTo>
                      <a:pt x="60" y="125"/>
                    </a:lnTo>
                    <a:lnTo>
                      <a:pt x="55" y="125"/>
                    </a:lnTo>
                    <a:lnTo>
                      <a:pt x="55" y="130"/>
                    </a:lnTo>
                    <a:lnTo>
                      <a:pt x="50" y="135"/>
                    </a:lnTo>
                    <a:lnTo>
                      <a:pt x="45" y="135"/>
                    </a:lnTo>
                    <a:lnTo>
                      <a:pt x="45" y="140"/>
                    </a:lnTo>
                    <a:lnTo>
                      <a:pt x="40" y="140"/>
                    </a:lnTo>
                    <a:lnTo>
                      <a:pt x="35" y="140"/>
                    </a:lnTo>
                    <a:close/>
                  </a:path>
                </a:pathLst>
              </a:custGeom>
              <a:solidFill>
                <a:srgbClr val="CE9A5D"/>
              </a:solidFill>
              <a:ln w="9525">
                <a:noFill/>
                <a:round/>
                <a:headEnd/>
                <a:tailEnd/>
              </a:ln>
            </p:spPr>
            <p:txBody>
              <a:bodyPr/>
              <a:lstStyle/>
              <a:p>
                <a:endParaRPr lang="en-US"/>
              </a:p>
            </p:txBody>
          </p:sp>
          <p:sp>
            <p:nvSpPr>
              <p:cNvPr id="101642" name="Freeform 171"/>
              <p:cNvSpPr>
                <a:spLocks/>
              </p:cNvSpPr>
              <p:nvPr/>
            </p:nvSpPr>
            <p:spPr bwMode="auto">
              <a:xfrm>
                <a:off x="3027" y="2437"/>
                <a:ext cx="5" cy="5"/>
              </a:xfrm>
              <a:custGeom>
                <a:avLst/>
                <a:gdLst>
                  <a:gd name="T0" fmla="*/ 5 w 5"/>
                  <a:gd name="T1" fmla="*/ 0 h 5"/>
                  <a:gd name="T2" fmla="*/ 0 w 5"/>
                  <a:gd name="T3" fmla="*/ 5 h 5"/>
                  <a:gd name="T4" fmla="*/ 5 w 5"/>
                  <a:gd name="T5" fmla="*/ 5 h 5"/>
                  <a:gd name="T6" fmla="*/ 5 w 5"/>
                  <a:gd name="T7" fmla="*/ 0 h 5"/>
                  <a:gd name="T8" fmla="*/ 5 w 5"/>
                  <a:gd name="T9" fmla="*/ 0 h 5"/>
                  <a:gd name="T10" fmla="*/ 0 60000 65536"/>
                  <a:gd name="T11" fmla="*/ 0 60000 65536"/>
                  <a:gd name="T12" fmla="*/ 0 60000 65536"/>
                  <a:gd name="T13" fmla="*/ 0 60000 65536"/>
                  <a:gd name="T14" fmla="*/ 0 60000 65536"/>
                  <a:gd name="T15" fmla="*/ 0 w 5"/>
                  <a:gd name="T16" fmla="*/ 0 h 5"/>
                  <a:gd name="T17" fmla="*/ 5 w 5"/>
                  <a:gd name="T18" fmla="*/ 5 h 5"/>
                </a:gdLst>
                <a:ahLst/>
                <a:cxnLst>
                  <a:cxn ang="T10">
                    <a:pos x="T0" y="T1"/>
                  </a:cxn>
                  <a:cxn ang="T11">
                    <a:pos x="T2" y="T3"/>
                  </a:cxn>
                  <a:cxn ang="T12">
                    <a:pos x="T4" y="T5"/>
                  </a:cxn>
                  <a:cxn ang="T13">
                    <a:pos x="T6" y="T7"/>
                  </a:cxn>
                  <a:cxn ang="T14">
                    <a:pos x="T8" y="T9"/>
                  </a:cxn>
                </a:cxnLst>
                <a:rect l="T15" t="T16" r="T17" b="T18"/>
                <a:pathLst>
                  <a:path w="5" h="5">
                    <a:moveTo>
                      <a:pt x="5" y="0"/>
                    </a:moveTo>
                    <a:lnTo>
                      <a:pt x="0" y="5"/>
                    </a:lnTo>
                    <a:lnTo>
                      <a:pt x="5" y="5"/>
                    </a:lnTo>
                    <a:lnTo>
                      <a:pt x="5" y="0"/>
                    </a:lnTo>
                    <a:close/>
                  </a:path>
                </a:pathLst>
              </a:custGeom>
              <a:solidFill>
                <a:srgbClr val="000000"/>
              </a:solidFill>
              <a:ln w="9525">
                <a:noFill/>
                <a:round/>
                <a:headEnd/>
                <a:tailEnd/>
              </a:ln>
            </p:spPr>
            <p:txBody>
              <a:bodyPr/>
              <a:lstStyle/>
              <a:p>
                <a:endParaRPr lang="en-US"/>
              </a:p>
            </p:txBody>
          </p:sp>
          <p:sp>
            <p:nvSpPr>
              <p:cNvPr id="101643" name="Freeform 172"/>
              <p:cNvSpPr>
                <a:spLocks/>
              </p:cNvSpPr>
              <p:nvPr/>
            </p:nvSpPr>
            <p:spPr bwMode="auto">
              <a:xfrm>
                <a:off x="3027" y="2437"/>
                <a:ext cx="5" cy="5"/>
              </a:xfrm>
              <a:custGeom>
                <a:avLst/>
                <a:gdLst>
                  <a:gd name="T0" fmla="*/ 5 w 5"/>
                  <a:gd name="T1" fmla="*/ 0 h 5"/>
                  <a:gd name="T2" fmla="*/ 0 w 5"/>
                  <a:gd name="T3" fmla="*/ 5 h 5"/>
                  <a:gd name="T4" fmla="*/ 5 w 5"/>
                  <a:gd name="T5" fmla="*/ 5 h 5"/>
                  <a:gd name="T6" fmla="*/ 5 w 5"/>
                  <a:gd name="T7" fmla="*/ 0 h 5"/>
                  <a:gd name="T8" fmla="*/ 5 w 5"/>
                  <a:gd name="T9" fmla="*/ 0 h 5"/>
                  <a:gd name="T10" fmla="*/ 0 60000 65536"/>
                  <a:gd name="T11" fmla="*/ 0 60000 65536"/>
                  <a:gd name="T12" fmla="*/ 0 60000 65536"/>
                  <a:gd name="T13" fmla="*/ 0 60000 65536"/>
                  <a:gd name="T14" fmla="*/ 0 60000 65536"/>
                  <a:gd name="T15" fmla="*/ 0 w 5"/>
                  <a:gd name="T16" fmla="*/ 0 h 5"/>
                  <a:gd name="T17" fmla="*/ 5 w 5"/>
                  <a:gd name="T18" fmla="*/ 5 h 5"/>
                </a:gdLst>
                <a:ahLst/>
                <a:cxnLst>
                  <a:cxn ang="T10">
                    <a:pos x="T0" y="T1"/>
                  </a:cxn>
                  <a:cxn ang="T11">
                    <a:pos x="T2" y="T3"/>
                  </a:cxn>
                  <a:cxn ang="T12">
                    <a:pos x="T4" y="T5"/>
                  </a:cxn>
                  <a:cxn ang="T13">
                    <a:pos x="T6" y="T7"/>
                  </a:cxn>
                  <a:cxn ang="T14">
                    <a:pos x="T8" y="T9"/>
                  </a:cxn>
                </a:cxnLst>
                <a:rect l="T15" t="T16" r="T17" b="T18"/>
                <a:pathLst>
                  <a:path w="5" h="5">
                    <a:moveTo>
                      <a:pt x="5" y="0"/>
                    </a:moveTo>
                    <a:lnTo>
                      <a:pt x="0" y="5"/>
                    </a:lnTo>
                    <a:lnTo>
                      <a:pt x="5" y="5"/>
                    </a:lnTo>
                    <a:lnTo>
                      <a:pt x="5" y="0"/>
                    </a:lnTo>
                  </a:path>
                </a:pathLst>
              </a:custGeom>
              <a:noFill/>
              <a:ln w="0">
                <a:solidFill>
                  <a:srgbClr val="191D1B"/>
                </a:solidFill>
                <a:prstDash val="solid"/>
                <a:round/>
                <a:headEnd/>
                <a:tailEnd/>
              </a:ln>
            </p:spPr>
            <p:txBody>
              <a:bodyPr/>
              <a:lstStyle/>
              <a:p>
                <a:endParaRPr lang="en-US"/>
              </a:p>
            </p:txBody>
          </p:sp>
          <p:sp>
            <p:nvSpPr>
              <p:cNvPr id="101644" name="Freeform 173"/>
              <p:cNvSpPr>
                <a:spLocks/>
              </p:cNvSpPr>
              <p:nvPr/>
            </p:nvSpPr>
            <p:spPr bwMode="auto">
              <a:xfrm>
                <a:off x="2752" y="2602"/>
                <a:ext cx="430" cy="305"/>
              </a:xfrm>
              <a:custGeom>
                <a:avLst/>
                <a:gdLst>
                  <a:gd name="T0" fmla="*/ 430 w 430"/>
                  <a:gd name="T1" fmla="*/ 150 h 305"/>
                  <a:gd name="T2" fmla="*/ 330 w 430"/>
                  <a:gd name="T3" fmla="*/ 300 h 305"/>
                  <a:gd name="T4" fmla="*/ 315 w 430"/>
                  <a:gd name="T5" fmla="*/ 285 h 305"/>
                  <a:gd name="T6" fmla="*/ 315 w 430"/>
                  <a:gd name="T7" fmla="*/ 275 h 305"/>
                  <a:gd name="T8" fmla="*/ 320 w 430"/>
                  <a:gd name="T9" fmla="*/ 270 h 305"/>
                  <a:gd name="T10" fmla="*/ 315 w 430"/>
                  <a:gd name="T11" fmla="*/ 265 h 305"/>
                  <a:gd name="T12" fmla="*/ 310 w 430"/>
                  <a:gd name="T13" fmla="*/ 255 h 305"/>
                  <a:gd name="T14" fmla="*/ 315 w 430"/>
                  <a:gd name="T15" fmla="*/ 245 h 305"/>
                  <a:gd name="T16" fmla="*/ 315 w 430"/>
                  <a:gd name="T17" fmla="*/ 240 h 305"/>
                  <a:gd name="T18" fmla="*/ 310 w 430"/>
                  <a:gd name="T19" fmla="*/ 210 h 305"/>
                  <a:gd name="T20" fmla="*/ 300 w 430"/>
                  <a:gd name="T21" fmla="*/ 185 h 305"/>
                  <a:gd name="T22" fmla="*/ 295 w 430"/>
                  <a:gd name="T23" fmla="*/ 170 h 305"/>
                  <a:gd name="T24" fmla="*/ 285 w 430"/>
                  <a:gd name="T25" fmla="*/ 160 h 305"/>
                  <a:gd name="T26" fmla="*/ 285 w 430"/>
                  <a:gd name="T27" fmla="*/ 140 h 305"/>
                  <a:gd name="T28" fmla="*/ 0 w 430"/>
                  <a:gd name="T29" fmla="*/ 125 h 305"/>
                  <a:gd name="T30" fmla="*/ 0 w 430"/>
                  <a:gd name="T31" fmla="*/ 115 h 305"/>
                  <a:gd name="T32" fmla="*/ 10 w 430"/>
                  <a:gd name="T33" fmla="*/ 110 h 305"/>
                  <a:gd name="T34" fmla="*/ 50 w 430"/>
                  <a:gd name="T35" fmla="*/ 105 h 305"/>
                  <a:gd name="T36" fmla="*/ 85 w 430"/>
                  <a:gd name="T37" fmla="*/ 100 h 305"/>
                  <a:gd name="T38" fmla="*/ 120 w 430"/>
                  <a:gd name="T39" fmla="*/ 95 h 305"/>
                  <a:gd name="T40" fmla="*/ 140 w 430"/>
                  <a:gd name="T41" fmla="*/ 90 h 305"/>
                  <a:gd name="T42" fmla="*/ 160 w 430"/>
                  <a:gd name="T43" fmla="*/ 85 h 305"/>
                  <a:gd name="T44" fmla="*/ 180 w 430"/>
                  <a:gd name="T45" fmla="*/ 80 h 305"/>
                  <a:gd name="T46" fmla="*/ 195 w 430"/>
                  <a:gd name="T47" fmla="*/ 70 h 305"/>
                  <a:gd name="T48" fmla="*/ 215 w 430"/>
                  <a:gd name="T49" fmla="*/ 65 h 305"/>
                  <a:gd name="T50" fmla="*/ 235 w 430"/>
                  <a:gd name="T51" fmla="*/ 55 h 305"/>
                  <a:gd name="T52" fmla="*/ 250 w 430"/>
                  <a:gd name="T53" fmla="*/ 45 h 305"/>
                  <a:gd name="T54" fmla="*/ 260 w 430"/>
                  <a:gd name="T55" fmla="*/ 40 h 305"/>
                  <a:gd name="T56" fmla="*/ 275 w 430"/>
                  <a:gd name="T57" fmla="*/ 35 h 305"/>
                  <a:gd name="T58" fmla="*/ 295 w 430"/>
                  <a:gd name="T59" fmla="*/ 30 h 305"/>
                  <a:gd name="T60" fmla="*/ 305 w 430"/>
                  <a:gd name="T61" fmla="*/ 25 h 305"/>
                  <a:gd name="T62" fmla="*/ 305 w 430"/>
                  <a:gd name="T63" fmla="*/ 20 h 305"/>
                  <a:gd name="T64" fmla="*/ 305 w 430"/>
                  <a:gd name="T65" fmla="*/ 10 h 305"/>
                  <a:gd name="T66" fmla="*/ 320 w 430"/>
                  <a:gd name="T67" fmla="*/ 5 h 305"/>
                  <a:gd name="T68" fmla="*/ 355 w 430"/>
                  <a:gd name="T69" fmla="*/ 10 h 30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30"/>
                  <a:gd name="T106" fmla="*/ 0 h 305"/>
                  <a:gd name="T107" fmla="*/ 430 w 430"/>
                  <a:gd name="T108" fmla="*/ 305 h 30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30" h="305">
                    <a:moveTo>
                      <a:pt x="355" y="10"/>
                    </a:moveTo>
                    <a:lnTo>
                      <a:pt x="430" y="150"/>
                    </a:lnTo>
                    <a:lnTo>
                      <a:pt x="335" y="305"/>
                    </a:lnTo>
                    <a:lnTo>
                      <a:pt x="330" y="300"/>
                    </a:lnTo>
                    <a:lnTo>
                      <a:pt x="320" y="285"/>
                    </a:lnTo>
                    <a:lnTo>
                      <a:pt x="315" y="285"/>
                    </a:lnTo>
                    <a:lnTo>
                      <a:pt x="315" y="280"/>
                    </a:lnTo>
                    <a:lnTo>
                      <a:pt x="315" y="275"/>
                    </a:lnTo>
                    <a:lnTo>
                      <a:pt x="320" y="270"/>
                    </a:lnTo>
                    <a:lnTo>
                      <a:pt x="315" y="265"/>
                    </a:lnTo>
                    <a:lnTo>
                      <a:pt x="315" y="260"/>
                    </a:lnTo>
                    <a:lnTo>
                      <a:pt x="310" y="255"/>
                    </a:lnTo>
                    <a:lnTo>
                      <a:pt x="310" y="250"/>
                    </a:lnTo>
                    <a:lnTo>
                      <a:pt x="315" y="245"/>
                    </a:lnTo>
                    <a:lnTo>
                      <a:pt x="315" y="240"/>
                    </a:lnTo>
                    <a:lnTo>
                      <a:pt x="315" y="225"/>
                    </a:lnTo>
                    <a:lnTo>
                      <a:pt x="310" y="210"/>
                    </a:lnTo>
                    <a:lnTo>
                      <a:pt x="305" y="195"/>
                    </a:lnTo>
                    <a:lnTo>
                      <a:pt x="300" y="185"/>
                    </a:lnTo>
                    <a:lnTo>
                      <a:pt x="295" y="175"/>
                    </a:lnTo>
                    <a:lnTo>
                      <a:pt x="295" y="170"/>
                    </a:lnTo>
                    <a:lnTo>
                      <a:pt x="290" y="165"/>
                    </a:lnTo>
                    <a:lnTo>
                      <a:pt x="285" y="160"/>
                    </a:lnTo>
                    <a:lnTo>
                      <a:pt x="285" y="150"/>
                    </a:lnTo>
                    <a:lnTo>
                      <a:pt x="285" y="140"/>
                    </a:lnTo>
                    <a:lnTo>
                      <a:pt x="5" y="125"/>
                    </a:lnTo>
                    <a:lnTo>
                      <a:pt x="0" y="125"/>
                    </a:lnTo>
                    <a:lnTo>
                      <a:pt x="0" y="120"/>
                    </a:lnTo>
                    <a:lnTo>
                      <a:pt x="0" y="115"/>
                    </a:lnTo>
                    <a:lnTo>
                      <a:pt x="5" y="115"/>
                    </a:lnTo>
                    <a:lnTo>
                      <a:pt x="10" y="110"/>
                    </a:lnTo>
                    <a:lnTo>
                      <a:pt x="30" y="110"/>
                    </a:lnTo>
                    <a:lnTo>
                      <a:pt x="50" y="105"/>
                    </a:lnTo>
                    <a:lnTo>
                      <a:pt x="70" y="105"/>
                    </a:lnTo>
                    <a:lnTo>
                      <a:pt x="85" y="100"/>
                    </a:lnTo>
                    <a:lnTo>
                      <a:pt x="105" y="95"/>
                    </a:lnTo>
                    <a:lnTo>
                      <a:pt x="120" y="95"/>
                    </a:lnTo>
                    <a:lnTo>
                      <a:pt x="130" y="95"/>
                    </a:lnTo>
                    <a:lnTo>
                      <a:pt x="140" y="90"/>
                    </a:lnTo>
                    <a:lnTo>
                      <a:pt x="150" y="90"/>
                    </a:lnTo>
                    <a:lnTo>
                      <a:pt x="160" y="85"/>
                    </a:lnTo>
                    <a:lnTo>
                      <a:pt x="170" y="80"/>
                    </a:lnTo>
                    <a:lnTo>
                      <a:pt x="180" y="80"/>
                    </a:lnTo>
                    <a:lnTo>
                      <a:pt x="185" y="75"/>
                    </a:lnTo>
                    <a:lnTo>
                      <a:pt x="195" y="70"/>
                    </a:lnTo>
                    <a:lnTo>
                      <a:pt x="205" y="70"/>
                    </a:lnTo>
                    <a:lnTo>
                      <a:pt x="215" y="65"/>
                    </a:lnTo>
                    <a:lnTo>
                      <a:pt x="230" y="65"/>
                    </a:lnTo>
                    <a:lnTo>
                      <a:pt x="235" y="55"/>
                    </a:lnTo>
                    <a:lnTo>
                      <a:pt x="245" y="50"/>
                    </a:lnTo>
                    <a:lnTo>
                      <a:pt x="250" y="45"/>
                    </a:lnTo>
                    <a:lnTo>
                      <a:pt x="255" y="45"/>
                    </a:lnTo>
                    <a:lnTo>
                      <a:pt x="260" y="40"/>
                    </a:lnTo>
                    <a:lnTo>
                      <a:pt x="270" y="40"/>
                    </a:lnTo>
                    <a:lnTo>
                      <a:pt x="275" y="35"/>
                    </a:lnTo>
                    <a:lnTo>
                      <a:pt x="285" y="35"/>
                    </a:lnTo>
                    <a:lnTo>
                      <a:pt x="295" y="30"/>
                    </a:lnTo>
                    <a:lnTo>
                      <a:pt x="300" y="30"/>
                    </a:lnTo>
                    <a:lnTo>
                      <a:pt x="305" y="25"/>
                    </a:lnTo>
                    <a:lnTo>
                      <a:pt x="305" y="20"/>
                    </a:lnTo>
                    <a:lnTo>
                      <a:pt x="305" y="15"/>
                    </a:lnTo>
                    <a:lnTo>
                      <a:pt x="305" y="10"/>
                    </a:lnTo>
                    <a:lnTo>
                      <a:pt x="310" y="10"/>
                    </a:lnTo>
                    <a:lnTo>
                      <a:pt x="320" y="5"/>
                    </a:lnTo>
                    <a:lnTo>
                      <a:pt x="320" y="0"/>
                    </a:lnTo>
                    <a:lnTo>
                      <a:pt x="355" y="10"/>
                    </a:lnTo>
                    <a:close/>
                  </a:path>
                </a:pathLst>
              </a:custGeom>
              <a:solidFill>
                <a:srgbClr val="FCFDFE"/>
              </a:solidFill>
              <a:ln w="9525">
                <a:noFill/>
                <a:round/>
                <a:headEnd/>
                <a:tailEnd/>
              </a:ln>
            </p:spPr>
            <p:txBody>
              <a:bodyPr/>
              <a:lstStyle/>
              <a:p>
                <a:endParaRPr lang="en-US"/>
              </a:p>
            </p:txBody>
          </p:sp>
          <p:sp>
            <p:nvSpPr>
              <p:cNvPr id="101645" name="Freeform 174"/>
              <p:cNvSpPr>
                <a:spLocks/>
              </p:cNvSpPr>
              <p:nvPr/>
            </p:nvSpPr>
            <p:spPr bwMode="auto">
              <a:xfrm>
                <a:off x="2752" y="2602"/>
                <a:ext cx="430" cy="305"/>
              </a:xfrm>
              <a:custGeom>
                <a:avLst/>
                <a:gdLst>
                  <a:gd name="T0" fmla="*/ 430 w 430"/>
                  <a:gd name="T1" fmla="*/ 150 h 305"/>
                  <a:gd name="T2" fmla="*/ 330 w 430"/>
                  <a:gd name="T3" fmla="*/ 300 h 305"/>
                  <a:gd name="T4" fmla="*/ 315 w 430"/>
                  <a:gd name="T5" fmla="*/ 285 h 305"/>
                  <a:gd name="T6" fmla="*/ 315 w 430"/>
                  <a:gd name="T7" fmla="*/ 275 h 305"/>
                  <a:gd name="T8" fmla="*/ 320 w 430"/>
                  <a:gd name="T9" fmla="*/ 270 h 305"/>
                  <a:gd name="T10" fmla="*/ 315 w 430"/>
                  <a:gd name="T11" fmla="*/ 265 h 305"/>
                  <a:gd name="T12" fmla="*/ 310 w 430"/>
                  <a:gd name="T13" fmla="*/ 255 h 305"/>
                  <a:gd name="T14" fmla="*/ 315 w 430"/>
                  <a:gd name="T15" fmla="*/ 245 h 305"/>
                  <a:gd name="T16" fmla="*/ 315 w 430"/>
                  <a:gd name="T17" fmla="*/ 240 h 305"/>
                  <a:gd name="T18" fmla="*/ 310 w 430"/>
                  <a:gd name="T19" fmla="*/ 210 h 305"/>
                  <a:gd name="T20" fmla="*/ 300 w 430"/>
                  <a:gd name="T21" fmla="*/ 185 h 305"/>
                  <a:gd name="T22" fmla="*/ 295 w 430"/>
                  <a:gd name="T23" fmla="*/ 170 h 305"/>
                  <a:gd name="T24" fmla="*/ 285 w 430"/>
                  <a:gd name="T25" fmla="*/ 160 h 305"/>
                  <a:gd name="T26" fmla="*/ 285 w 430"/>
                  <a:gd name="T27" fmla="*/ 140 h 305"/>
                  <a:gd name="T28" fmla="*/ 0 w 430"/>
                  <a:gd name="T29" fmla="*/ 125 h 305"/>
                  <a:gd name="T30" fmla="*/ 0 w 430"/>
                  <a:gd name="T31" fmla="*/ 115 h 305"/>
                  <a:gd name="T32" fmla="*/ 10 w 430"/>
                  <a:gd name="T33" fmla="*/ 110 h 305"/>
                  <a:gd name="T34" fmla="*/ 50 w 430"/>
                  <a:gd name="T35" fmla="*/ 105 h 305"/>
                  <a:gd name="T36" fmla="*/ 85 w 430"/>
                  <a:gd name="T37" fmla="*/ 100 h 305"/>
                  <a:gd name="T38" fmla="*/ 120 w 430"/>
                  <a:gd name="T39" fmla="*/ 95 h 305"/>
                  <a:gd name="T40" fmla="*/ 140 w 430"/>
                  <a:gd name="T41" fmla="*/ 90 h 305"/>
                  <a:gd name="T42" fmla="*/ 160 w 430"/>
                  <a:gd name="T43" fmla="*/ 85 h 305"/>
                  <a:gd name="T44" fmla="*/ 180 w 430"/>
                  <a:gd name="T45" fmla="*/ 80 h 305"/>
                  <a:gd name="T46" fmla="*/ 195 w 430"/>
                  <a:gd name="T47" fmla="*/ 70 h 305"/>
                  <a:gd name="T48" fmla="*/ 215 w 430"/>
                  <a:gd name="T49" fmla="*/ 65 h 305"/>
                  <a:gd name="T50" fmla="*/ 235 w 430"/>
                  <a:gd name="T51" fmla="*/ 55 h 305"/>
                  <a:gd name="T52" fmla="*/ 250 w 430"/>
                  <a:gd name="T53" fmla="*/ 45 h 305"/>
                  <a:gd name="T54" fmla="*/ 260 w 430"/>
                  <a:gd name="T55" fmla="*/ 40 h 305"/>
                  <a:gd name="T56" fmla="*/ 275 w 430"/>
                  <a:gd name="T57" fmla="*/ 35 h 305"/>
                  <a:gd name="T58" fmla="*/ 295 w 430"/>
                  <a:gd name="T59" fmla="*/ 30 h 305"/>
                  <a:gd name="T60" fmla="*/ 305 w 430"/>
                  <a:gd name="T61" fmla="*/ 25 h 305"/>
                  <a:gd name="T62" fmla="*/ 305 w 430"/>
                  <a:gd name="T63" fmla="*/ 20 h 305"/>
                  <a:gd name="T64" fmla="*/ 305 w 430"/>
                  <a:gd name="T65" fmla="*/ 10 h 305"/>
                  <a:gd name="T66" fmla="*/ 320 w 430"/>
                  <a:gd name="T67" fmla="*/ 5 h 305"/>
                  <a:gd name="T68" fmla="*/ 355 w 430"/>
                  <a:gd name="T69" fmla="*/ 10 h 30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30"/>
                  <a:gd name="T106" fmla="*/ 0 h 305"/>
                  <a:gd name="T107" fmla="*/ 430 w 430"/>
                  <a:gd name="T108" fmla="*/ 305 h 30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30" h="305">
                    <a:moveTo>
                      <a:pt x="355" y="10"/>
                    </a:moveTo>
                    <a:lnTo>
                      <a:pt x="430" y="150"/>
                    </a:lnTo>
                    <a:lnTo>
                      <a:pt x="335" y="305"/>
                    </a:lnTo>
                    <a:lnTo>
                      <a:pt x="330" y="300"/>
                    </a:lnTo>
                    <a:lnTo>
                      <a:pt x="320" y="285"/>
                    </a:lnTo>
                    <a:lnTo>
                      <a:pt x="315" y="285"/>
                    </a:lnTo>
                    <a:lnTo>
                      <a:pt x="315" y="280"/>
                    </a:lnTo>
                    <a:lnTo>
                      <a:pt x="315" y="275"/>
                    </a:lnTo>
                    <a:lnTo>
                      <a:pt x="320" y="270"/>
                    </a:lnTo>
                    <a:lnTo>
                      <a:pt x="315" y="265"/>
                    </a:lnTo>
                    <a:lnTo>
                      <a:pt x="315" y="260"/>
                    </a:lnTo>
                    <a:lnTo>
                      <a:pt x="310" y="255"/>
                    </a:lnTo>
                    <a:lnTo>
                      <a:pt x="310" y="250"/>
                    </a:lnTo>
                    <a:lnTo>
                      <a:pt x="315" y="245"/>
                    </a:lnTo>
                    <a:lnTo>
                      <a:pt x="315" y="240"/>
                    </a:lnTo>
                    <a:lnTo>
                      <a:pt x="315" y="225"/>
                    </a:lnTo>
                    <a:lnTo>
                      <a:pt x="310" y="210"/>
                    </a:lnTo>
                    <a:lnTo>
                      <a:pt x="305" y="195"/>
                    </a:lnTo>
                    <a:lnTo>
                      <a:pt x="300" y="185"/>
                    </a:lnTo>
                    <a:lnTo>
                      <a:pt x="295" y="175"/>
                    </a:lnTo>
                    <a:lnTo>
                      <a:pt x="295" y="170"/>
                    </a:lnTo>
                    <a:lnTo>
                      <a:pt x="290" y="165"/>
                    </a:lnTo>
                    <a:lnTo>
                      <a:pt x="285" y="160"/>
                    </a:lnTo>
                    <a:lnTo>
                      <a:pt x="285" y="150"/>
                    </a:lnTo>
                    <a:lnTo>
                      <a:pt x="285" y="140"/>
                    </a:lnTo>
                    <a:lnTo>
                      <a:pt x="5" y="125"/>
                    </a:lnTo>
                    <a:lnTo>
                      <a:pt x="0" y="125"/>
                    </a:lnTo>
                    <a:lnTo>
                      <a:pt x="0" y="120"/>
                    </a:lnTo>
                    <a:lnTo>
                      <a:pt x="0" y="115"/>
                    </a:lnTo>
                    <a:lnTo>
                      <a:pt x="5" y="115"/>
                    </a:lnTo>
                    <a:lnTo>
                      <a:pt x="10" y="110"/>
                    </a:lnTo>
                    <a:lnTo>
                      <a:pt x="30" y="110"/>
                    </a:lnTo>
                    <a:lnTo>
                      <a:pt x="50" y="105"/>
                    </a:lnTo>
                    <a:lnTo>
                      <a:pt x="70" y="105"/>
                    </a:lnTo>
                    <a:lnTo>
                      <a:pt x="85" y="100"/>
                    </a:lnTo>
                    <a:lnTo>
                      <a:pt x="105" y="95"/>
                    </a:lnTo>
                    <a:lnTo>
                      <a:pt x="120" y="95"/>
                    </a:lnTo>
                    <a:lnTo>
                      <a:pt x="130" y="95"/>
                    </a:lnTo>
                    <a:lnTo>
                      <a:pt x="140" y="90"/>
                    </a:lnTo>
                    <a:lnTo>
                      <a:pt x="150" y="90"/>
                    </a:lnTo>
                    <a:lnTo>
                      <a:pt x="160" y="85"/>
                    </a:lnTo>
                    <a:lnTo>
                      <a:pt x="170" y="80"/>
                    </a:lnTo>
                    <a:lnTo>
                      <a:pt x="180" y="80"/>
                    </a:lnTo>
                    <a:lnTo>
                      <a:pt x="185" y="75"/>
                    </a:lnTo>
                    <a:lnTo>
                      <a:pt x="195" y="70"/>
                    </a:lnTo>
                    <a:lnTo>
                      <a:pt x="205" y="70"/>
                    </a:lnTo>
                    <a:lnTo>
                      <a:pt x="215" y="65"/>
                    </a:lnTo>
                    <a:lnTo>
                      <a:pt x="230" y="65"/>
                    </a:lnTo>
                    <a:lnTo>
                      <a:pt x="235" y="55"/>
                    </a:lnTo>
                    <a:lnTo>
                      <a:pt x="245" y="50"/>
                    </a:lnTo>
                    <a:lnTo>
                      <a:pt x="250" y="45"/>
                    </a:lnTo>
                    <a:lnTo>
                      <a:pt x="255" y="45"/>
                    </a:lnTo>
                    <a:lnTo>
                      <a:pt x="260" y="40"/>
                    </a:lnTo>
                    <a:lnTo>
                      <a:pt x="270" y="40"/>
                    </a:lnTo>
                    <a:lnTo>
                      <a:pt x="275" y="35"/>
                    </a:lnTo>
                    <a:lnTo>
                      <a:pt x="285" y="35"/>
                    </a:lnTo>
                    <a:lnTo>
                      <a:pt x="295" y="30"/>
                    </a:lnTo>
                    <a:lnTo>
                      <a:pt x="300" y="30"/>
                    </a:lnTo>
                    <a:lnTo>
                      <a:pt x="305" y="25"/>
                    </a:lnTo>
                    <a:lnTo>
                      <a:pt x="305" y="20"/>
                    </a:lnTo>
                    <a:lnTo>
                      <a:pt x="305" y="15"/>
                    </a:lnTo>
                    <a:lnTo>
                      <a:pt x="305" y="10"/>
                    </a:lnTo>
                    <a:lnTo>
                      <a:pt x="310" y="10"/>
                    </a:lnTo>
                    <a:lnTo>
                      <a:pt x="320" y="5"/>
                    </a:lnTo>
                    <a:lnTo>
                      <a:pt x="320" y="0"/>
                    </a:lnTo>
                    <a:lnTo>
                      <a:pt x="355" y="10"/>
                    </a:lnTo>
                  </a:path>
                </a:pathLst>
              </a:custGeom>
              <a:noFill/>
              <a:ln w="0">
                <a:solidFill>
                  <a:srgbClr val="191D1B"/>
                </a:solidFill>
                <a:prstDash val="solid"/>
                <a:round/>
                <a:headEnd/>
                <a:tailEnd/>
              </a:ln>
            </p:spPr>
            <p:txBody>
              <a:bodyPr/>
              <a:lstStyle/>
              <a:p>
                <a:endParaRPr lang="en-US"/>
              </a:p>
            </p:txBody>
          </p:sp>
          <p:sp>
            <p:nvSpPr>
              <p:cNvPr id="101646" name="Freeform 175"/>
              <p:cNvSpPr>
                <a:spLocks/>
              </p:cNvSpPr>
              <p:nvPr/>
            </p:nvSpPr>
            <p:spPr bwMode="auto">
              <a:xfrm>
                <a:off x="3057" y="2612"/>
                <a:ext cx="25" cy="15"/>
              </a:xfrm>
              <a:custGeom>
                <a:avLst/>
                <a:gdLst>
                  <a:gd name="T0" fmla="*/ 25 w 25"/>
                  <a:gd name="T1" fmla="*/ 0 h 15"/>
                  <a:gd name="T2" fmla="*/ 20 w 25"/>
                  <a:gd name="T3" fmla="*/ 0 h 15"/>
                  <a:gd name="T4" fmla="*/ 20 w 25"/>
                  <a:gd name="T5" fmla="*/ 5 h 15"/>
                  <a:gd name="T6" fmla="*/ 15 w 25"/>
                  <a:gd name="T7" fmla="*/ 10 h 15"/>
                  <a:gd name="T8" fmla="*/ 15 w 25"/>
                  <a:gd name="T9" fmla="*/ 10 h 15"/>
                  <a:gd name="T10" fmla="*/ 10 w 25"/>
                  <a:gd name="T11" fmla="*/ 10 h 15"/>
                  <a:gd name="T12" fmla="*/ 5 w 25"/>
                  <a:gd name="T13" fmla="*/ 10 h 15"/>
                  <a:gd name="T14" fmla="*/ 5 w 25"/>
                  <a:gd name="T15" fmla="*/ 15 h 15"/>
                  <a:gd name="T16" fmla="*/ 0 w 25"/>
                  <a:gd name="T17" fmla="*/ 15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15"/>
                  <a:gd name="T29" fmla="*/ 25 w 25"/>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15">
                    <a:moveTo>
                      <a:pt x="25" y="0"/>
                    </a:moveTo>
                    <a:lnTo>
                      <a:pt x="20" y="0"/>
                    </a:lnTo>
                    <a:lnTo>
                      <a:pt x="20" y="5"/>
                    </a:lnTo>
                    <a:lnTo>
                      <a:pt x="15" y="10"/>
                    </a:lnTo>
                    <a:lnTo>
                      <a:pt x="10" y="10"/>
                    </a:lnTo>
                    <a:lnTo>
                      <a:pt x="5" y="10"/>
                    </a:lnTo>
                    <a:lnTo>
                      <a:pt x="5" y="15"/>
                    </a:lnTo>
                    <a:lnTo>
                      <a:pt x="0" y="15"/>
                    </a:lnTo>
                  </a:path>
                </a:pathLst>
              </a:custGeom>
              <a:noFill/>
              <a:ln w="0">
                <a:solidFill>
                  <a:srgbClr val="ABAEAF"/>
                </a:solidFill>
                <a:prstDash val="solid"/>
                <a:round/>
                <a:headEnd/>
                <a:tailEnd/>
              </a:ln>
            </p:spPr>
            <p:txBody>
              <a:bodyPr/>
              <a:lstStyle/>
              <a:p>
                <a:endParaRPr lang="en-US"/>
              </a:p>
            </p:txBody>
          </p:sp>
          <p:sp>
            <p:nvSpPr>
              <p:cNvPr id="101647" name="Freeform 176"/>
              <p:cNvSpPr>
                <a:spLocks/>
              </p:cNvSpPr>
              <p:nvPr/>
            </p:nvSpPr>
            <p:spPr bwMode="auto">
              <a:xfrm>
                <a:off x="2757" y="2562"/>
                <a:ext cx="500" cy="365"/>
              </a:xfrm>
              <a:custGeom>
                <a:avLst/>
                <a:gdLst>
                  <a:gd name="T0" fmla="*/ 325 w 500"/>
                  <a:gd name="T1" fmla="*/ 75 h 365"/>
                  <a:gd name="T2" fmla="*/ 345 w 500"/>
                  <a:gd name="T3" fmla="*/ 60 h 365"/>
                  <a:gd name="T4" fmla="*/ 335 w 500"/>
                  <a:gd name="T5" fmla="*/ 55 h 365"/>
                  <a:gd name="T6" fmla="*/ 325 w 500"/>
                  <a:gd name="T7" fmla="*/ 35 h 365"/>
                  <a:gd name="T8" fmla="*/ 340 w 500"/>
                  <a:gd name="T9" fmla="*/ 15 h 365"/>
                  <a:gd name="T10" fmla="*/ 355 w 500"/>
                  <a:gd name="T11" fmla="*/ 0 h 365"/>
                  <a:gd name="T12" fmla="*/ 370 w 500"/>
                  <a:gd name="T13" fmla="*/ 0 h 365"/>
                  <a:gd name="T14" fmla="*/ 390 w 500"/>
                  <a:gd name="T15" fmla="*/ 15 h 365"/>
                  <a:gd name="T16" fmla="*/ 415 w 500"/>
                  <a:gd name="T17" fmla="*/ 25 h 365"/>
                  <a:gd name="T18" fmla="*/ 450 w 500"/>
                  <a:gd name="T19" fmla="*/ 40 h 365"/>
                  <a:gd name="T20" fmla="*/ 465 w 500"/>
                  <a:gd name="T21" fmla="*/ 60 h 365"/>
                  <a:gd name="T22" fmla="*/ 480 w 500"/>
                  <a:gd name="T23" fmla="*/ 85 h 365"/>
                  <a:gd name="T24" fmla="*/ 490 w 500"/>
                  <a:gd name="T25" fmla="*/ 110 h 365"/>
                  <a:gd name="T26" fmla="*/ 495 w 500"/>
                  <a:gd name="T27" fmla="*/ 145 h 365"/>
                  <a:gd name="T28" fmla="*/ 495 w 500"/>
                  <a:gd name="T29" fmla="*/ 180 h 365"/>
                  <a:gd name="T30" fmla="*/ 500 w 500"/>
                  <a:gd name="T31" fmla="*/ 350 h 365"/>
                  <a:gd name="T32" fmla="*/ 425 w 500"/>
                  <a:gd name="T33" fmla="*/ 365 h 365"/>
                  <a:gd name="T34" fmla="*/ 405 w 500"/>
                  <a:gd name="T35" fmla="*/ 360 h 365"/>
                  <a:gd name="T36" fmla="*/ 380 w 500"/>
                  <a:gd name="T37" fmla="*/ 355 h 365"/>
                  <a:gd name="T38" fmla="*/ 360 w 500"/>
                  <a:gd name="T39" fmla="*/ 350 h 365"/>
                  <a:gd name="T40" fmla="*/ 345 w 500"/>
                  <a:gd name="T41" fmla="*/ 345 h 365"/>
                  <a:gd name="T42" fmla="*/ 335 w 500"/>
                  <a:gd name="T43" fmla="*/ 335 h 365"/>
                  <a:gd name="T44" fmla="*/ 340 w 500"/>
                  <a:gd name="T45" fmla="*/ 325 h 365"/>
                  <a:gd name="T46" fmla="*/ 340 w 500"/>
                  <a:gd name="T47" fmla="*/ 305 h 365"/>
                  <a:gd name="T48" fmla="*/ 340 w 500"/>
                  <a:gd name="T49" fmla="*/ 280 h 365"/>
                  <a:gd name="T50" fmla="*/ 340 w 500"/>
                  <a:gd name="T51" fmla="*/ 255 h 365"/>
                  <a:gd name="T52" fmla="*/ 330 w 500"/>
                  <a:gd name="T53" fmla="*/ 240 h 365"/>
                  <a:gd name="T54" fmla="*/ 325 w 500"/>
                  <a:gd name="T55" fmla="*/ 220 h 365"/>
                  <a:gd name="T56" fmla="*/ 305 w 500"/>
                  <a:gd name="T57" fmla="*/ 205 h 365"/>
                  <a:gd name="T58" fmla="*/ 295 w 500"/>
                  <a:gd name="T59" fmla="*/ 190 h 365"/>
                  <a:gd name="T60" fmla="*/ 255 w 500"/>
                  <a:gd name="T61" fmla="*/ 180 h 365"/>
                  <a:gd name="T62" fmla="*/ 230 w 500"/>
                  <a:gd name="T63" fmla="*/ 185 h 365"/>
                  <a:gd name="T64" fmla="*/ 205 w 500"/>
                  <a:gd name="T65" fmla="*/ 190 h 365"/>
                  <a:gd name="T66" fmla="*/ 180 w 500"/>
                  <a:gd name="T67" fmla="*/ 195 h 365"/>
                  <a:gd name="T68" fmla="*/ 160 w 500"/>
                  <a:gd name="T69" fmla="*/ 195 h 365"/>
                  <a:gd name="T70" fmla="*/ 140 w 500"/>
                  <a:gd name="T71" fmla="*/ 200 h 365"/>
                  <a:gd name="T72" fmla="*/ 85 w 500"/>
                  <a:gd name="T73" fmla="*/ 200 h 365"/>
                  <a:gd name="T74" fmla="*/ 15 w 500"/>
                  <a:gd name="T75" fmla="*/ 210 h 365"/>
                  <a:gd name="T76" fmla="*/ 5 w 500"/>
                  <a:gd name="T77" fmla="*/ 190 h 365"/>
                  <a:gd name="T78" fmla="*/ 0 w 500"/>
                  <a:gd name="T79" fmla="*/ 170 h 365"/>
                  <a:gd name="T80" fmla="*/ 15 w 500"/>
                  <a:gd name="T81" fmla="*/ 165 h 365"/>
                  <a:gd name="T82" fmla="*/ 70 w 500"/>
                  <a:gd name="T83" fmla="*/ 160 h 365"/>
                  <a:gd name="T84" fmla="*/ 95 w 500"/>
                  <a:gd name="T85" fmla="*/ 165 h 365"/>
                  <a:gd name="T86" fmla="*/ 120 w 500"/>
                  <a:gd name="T87" fmla="*/ 155 h 365"/>
                  <a:gd name="T88" fmla="*/ 155 w 500"/>
                  <a:gd name="T89" fmla="*/ 155 h 365"/>
                  <a:gd name="T90" fmla="*/ 180 w 500"/>
                  <a:gd name="T91" fmla="*/ 155 h 365"/>
                  <a:gd name="T92" fmla="*/ 195 w 500"/>
                  <a:gd name="T93" fmla="*/ 145 h 365"/>
                  <a:gd name="T94" fmla="*/ 205 w 500"/>
                  <a:gd name="T95" fmla="*/ 140 h 365"/>
                  <a:gd name="T96" fmla="*/ 225 w 500"/>
                  <a:gd name="T97" fmla="*/ 130 h 365"/>
                  <a:gd name="T98" fmla="*/ 240 w 500"/>
                  <a:gd name="T99" fmla="*/ 130 h 365"/>
                  <a:gd name="T100" fmla="*/ 270 w 500"/>
                  <a:gd name="T101" fmla="*/ 130 h 365"/>
                  <a:gd name="T102" fmla="*/ 285 w 500"/>
                  <a:gd name="T103" fmla="*/ 115 h 365"/>
                  <a:gd name="T104" fmla="*/ 290 w 500"/>
                  <a:gd name="T105" fmla="*/ 110 h 365"/>
                  <a:gd name="T106" fmla="*/ 315 w 500"/>
                  <a:gd name="T107" fmla="*/ 105 h 365"/>
                  <a:gd name="T108" fmla="*/ 315 w 500"/>
                  <a:gd name="T109" fmla="*/ 85 h 36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00"/>
                  <a:gd name="T166" fmla="*/ 0 h 365"/>
                  <a:gd name="T167" fmla="*/ 500 w 500"/>
                  <a:gd name="T168" fmla="*/ 365 h 36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00" h="365">
                    <a:moveTo>
                      <a:pt x="315" y="85"/>
                    </a:moveTo>
                    <a:lnTo>
                      <a:pt x="320" y="80"/>
                    </a:lnTo>
                    <a:lnTo>
                      <a:pt x="325" y="75"/>
                    </a:lnTo>
                    <a:lnTo>
                      <a:pt x="335" y="70"/>
                    </a:lnTo>
                    <a:lnTo>
                      <a:pt x="340" y="65"/>
                    </a:lnTo>
                    <a:lnTo>
                      <a:pt x="345" y="60"/>
                    </a:lnTo>
                    <a:lnTo>
                      <a:pt x="345" y="55"/>
                    </a:lnTo>
                    <a:lnTo>
                      <a:pt x="340" y="55"/>
                    </a:lnTo>
                    <a:lnTo>
                      <a:pt x="335" y="55"/>
                    </a:lnTo>
                    <a:lnTo>
                      <a:pt x="330" y="55"/>
                    </a:lnTo>
                    <a:lnTo>
                      <a:pt x="320" y="40"/>
                    </a:lnTo>
                    <a:lnTo>
                      <a:pt x="325" y="35"/>
                    </a:lnTo>
                    <a:lnTo>
                      <a:pt x="330" y="30"/>
                    </a:lnTo>
                    <a:lnTo>
                      <a:pt x="335" y="25"/>
                    </a:lnTo>
                    <a:lnTo>
                      <a:pt x="340" y="15"/>
                    </a:lnTo>
                    <a:lnTo>
                      <a:pt x="350" y="10"/>
                    </a:lnTo>
                    <a:lnTo>
                      <a:pt x="350" y="5"/>
                    </a:lnTo>
                    <a:lnTo>
                      <a:pt x="355" y="0"/>
                    </a:lnTo>
                    <a:lnTo>
                      <a:pt x="360" y="0"/>
                    </a:lnTo>
                    <a:lnTo>
                      <a:pt x="365" y="0"/>
                    </a:lnTo>
                    <a:lnTo>
                      <a:pt x="370" y="0"/>
                    </a:lnTo>
                    <a:lnTo>
                      <a:pt x="375" y="5"/>
                    </a:lnTo>
                    <a:lnTo>
                      <a:pt x="380" y="15"/>
                    </a:lnTo>
                    <a:lnTo>
                      <a:pt x="390" y="15"/>
                    </a:lnTo>
                    <a:lnTo>
                      <a:pt x="395" y="20"/>
                    </a:lnTo>
                    <a:lnTo>
                      <a:pt x="405" y="25"/>
                    </a:lnTo>
                    <a:lnTo>
                      <a:pt x="415" y="25"/>
                    </a:lnTo>
                    <a:lnTo>
                      <a:pt x="430" y="30"/>
                    </a:lnTo>
                    <a:lnTo>
                      <a:pt x="440" y="40"/>
                    </a:lnTo>
                    <a:lnTo>
                      <a:pt x="450" y="40"/>
                    </a:lnTo>
                    <a:lnTo>
                      <a:pt x="455" y="45"/>
                    </a:lnTo>
                    <a:lnTo>
                      <a:pt x="460" y="50"/>
                    </a:lnTo>
                    <a:lnTo>
                      <a:pt x="465" y="60"/>
                    </a:lnTo>
                    <a:lnTo>
                      <a:pt x="470" y="65"/>
                    </a:lnTo>
                    <a:lnTo>
                      <a:pt x="475" y="75"/>
                    </a:lnTo>
                    <a:lnTo>
                      <a:pt x="480" y="85"/>
                    </a:lnTo>
                    <a:lnTo>
                      <a:pt x="485" y="90"/>
                    </a:lnTo>
                    <a:lnTo>
                      <a:pt x="490" y="105"/>
                    </a:lnTo>
                    <a:lnTo>
                      <a:pt x="490" y="110"/>
                    </a:lnTo>
                    <a:lnTo>
                      <a:pt x="495" y="120"/>
                    </a:lnTo>
                    <a:lnTo>
                      <a:pt x="495" y="135"/>
                    </a:lnTo>
                    <a:lnTo>
                      <a:pt x="495" y="145"/>
                    </a:lnTo>
                    <a:lnTo>
                      <a:pt x="495" y="160"/>
                    </a:lnTo>
                    <a:lnTo>
                      <a:pt x="495" y="170"/>
                    </a:lnTo>
                    <a:lnTo>
                      <a:pt x="495" y="180"/>
                    </a:lnTo>
                    <a:lnTo>
                      <a:pt x="495" y="190"/>
                    </a:lnTo>
                    <a:lnTo>
                      <a:pt x="495" y="205"/>
                    </a:lnTo>
                    <a:lnTo>
                      <a:pt x="500" y="350"/>
                    </a:lnTo>
                    <a:lnTo>
                      <a:pt x="440" y="365"/>
                    </a:lnTo>
                    <a:lnTo>
                      <a:pt x="430" y="365"/>
                    </a:lnTo>
                    <a:lnTo>
                      <a:pt x="425" y="365"/>
                    </a:lnTo>
                    <a:lnTo>
                      <a:pt x="420" y="365"/>
                    </a:lnTo>
                    <a:lnTo>
                      <a:pt x="410" y="365"/>
                    </a:lnTo>
                    <a:lnTo>
                      <a:pt x="405" y="360"/>
                    </a:lnTo>
                    <a:lnTo>
                      <a:pt x="395" y="360"/>
                    </a:lnTo>
                    <a:lnTo>
                      <a:pt x="390" y="355"/>
                    </a:lnTo>
                    <a:lnTo>
                      <a:pt x="380" y="355"/>
                    </a:lnTo>
                    <a:lnTo>
                      <a:pt x="375" y="350"/>
                    </a:lnTo>
                    <a:lnTo>
                      <a:pt x="370" y="350"/>
                    </a:lnTo>
                    <a:lnTo>
                      <a:pt x="360" y="350"/>
                    </a:lnTo>
                    <a:lnTo>
                      <a:pt x="355" y="345"/>
                    </a:lnTo>
                    <a:lnTo>
                      <a:pt x="350" y="345"/>
                    </a:lnTo>
                    <a:lnTo>
                      <a:pt x="345" y="345"/>
                    </a:lnTo>
                    <a:lnTo>
                      <a:pt x="340" y="345"/>
                    </a:lnTo>
                    <a:lnTo>
                      <a:pt x="335" y="345"/>
                    </a:lnTo>
                    <a:lnTo>
                      <a:pt x="335" y="335"/>
                    </a:lnTo>
                    <a:lnTo>
                      <a:pt x="335" y="330"/>
                    </a:lnTo>
                    <a:lnTo>
                      <a:pt x="335" y="325"/>
                    </a:lnTo>
                    <a:lnTo>
                      <a:pt x="340" y="325"/>
                    </a:lnTo>
                    <a:lnTo>
                      <a:pt x="340" y="320"/>
                    </a:lnTo>
                    <a:lnTo>
                      <a:pt x="340" y="310"/>
                    </a:lnTo>
                    <a:lnTo>
                      <a:pt x="340" y="305"/>
                    </a:lnTo>
                    <a:lnTo>
                      <a:pt x="335" y="300"/>
                    </a:lnTo>
                    <a:lnTo>
                      <a:pt x="340" y="290"/>
                    </a:lnTo>
                    <a:lnTo>
                      <a:pt x="340" y="280"/>
                    </a:lnTo>
                    <a:lnTo>
                      <a:pt x="340" y="275"/>
                    </a:lnTo>
                    <a:lnTo>
                      <a:pt x="340" y="265"/>
                    </a:lnTo>
                    <a:lnTo>
                      <a:pt x="340" y="255"/>
                    </a:lnTo>
                    <a:lnTo>
                      <a:pt x="335" y="245"/>
                    </a:lnTo>
                    <a:lnTo>
                      <a:pt x="330" y="240"/>
                    </a:lnTo>
                    <a:lnTo>
                      <a:pt x="325" y="235"/>
                    </a:lnTo>
                    <a:lnTo>
                      <a:pt x="325" y="230"/>
                    </a:lnTo>
                    <a:lnTo>
                      <a:pt x="325" y="220"/>
                    </a:lnTo>
                    <a:lnTo>
                      <a:pt x="320" y="215"/>
                    </a:lnTo>
                    <a:lnTo>
                      <a:pt x="315" y="210"/>
                    </a:lnTo>
                    <a:lnTo>
                      <a:pt x="305" y="205"/>
                    </a:lnTo>
                    <a:lnTo>
                      <a:pt x="300" y="205"/>
                    </a:lnTo>
                    <a:lnTo>
                      <a:pt x="295" y="195"/>
                    </a:lnTo>
                    <a:lnTo>
                      <a:pt x="295" y="190"/>
                    </a:lnTo>
                    <a:lnTo>
                      <a:pt x="285" y="185"/>
                    </a:lnTo>
                    <a:lnTo>
                      <a:pt x="275" y="180"/>
                    </a:lnTo>
                    <a:lnTo>
                      <a:pt x="255" y="180"/>
                    </a:lnTo>
                    <a:lnTo>
                      <a:pt x="240" y="185"/>
                    </a:lnTo>
                    <a:lnTo>
                      <a:pt x="235" y="185"/>
                    </a:lnTo>
                    <a:lnTo>
                      <a:pt x="230" y="185"/>
                    </a:lnTo>
                    <a:lnTo>
                      <a:pt x="220" y="185"/>
                    </a:lnTo>
                    <a:lnTo>
                      <a:pt x="210" y="185"/>
                    </a:lnTo>
                    <a:lnTo>
                      <a:pt x="205" y="190"/>
                    </a:lnTo>
                    <a:lnTo>
                      <a:pt x="195" y="190"/>
                    </a:lnTo>
                    <a:lnTo>
                      <a:pt x="185" y="195"/>
                    </a:lnTo>
                    <a:lnTo>
                      <a:pt x="180" y="195"/>
                    </a:lnTo>
                    <a:lnTo>
                      <a:pt x="175" y="195"/>
                    </a:lnTo>
                    <a:lnTo>
                      <a:pt x="170" y="195"/>
                    </a:lnTo>
                    <a:lnTo>
                      <a:pt x="160" y="195"/>
                    </a:lnTo>
                    <a:lnTo>
                      <a:pt x="150" y="195"/>
                    </a:lnTo>
                    <a:lnTo>
                      <a:pt x="145" y="200"/>
                    </a:lnTo>
                    <a:lnTo>
                      <a:pt x="140" y="200"/>
                    </a:lnTo>
                    <a:lnTo>
                      <a:pt x="115" y="200"/>
                    </a:lnTo>
                    <a:lnTo>
                      <a:pt x="100" y="200"/>
                    </a:lnTo>
                    <a:lnTo>
                      <a:pt x="85" y="200"/>
                    </a:lnTo>
                    <a:lnTo>
                      <a:pt x="70" y="205"/>
                    </a:lnTo>
                    <a:lnTo>
                      <a:pt x="45" y="205"/>
                    </a:lnTo>
                    <a:lnTo>
                      <a:pt x="15" y="210"/>
                    </a:lnTo>
                    <a:lnTo>
                      <a:pt x="10" y="200"/>
                    </a:lnTo>
                    <a:lnTo>
                      <a:pt x="5" y="195"/>
                    </a:lnTo>
                    <a:lnTo>
                      <a:pt x="5" y="190"/>
                    </a:lnTo>
                    <a:lnTo>
                      <a:pt x="5" y="180"/>
                    </a:lnTo>
                    <a:lnTo>
                      <a:pt x="0" y="180"/>
                    </a:lnTo>
                    <a:lnTo>
                      <a:pt x="0" y="170"/>
                    </a:lnTo>
                    <a:lnTo>
                      <a:pt x="0" y="165"/>
                    </a:lnTo>
                    <a:lnTo>
                      <a:pt x="15" y="165"/>
                    </a:lnTo>
                    <a:lnTo>
                      <a:pt x="55" y="165"/>
                    </a:lnTo>
                    <a:lnTo>
                      <a:pt x="60" y="165"/>
                    </a:lnTo>
                    <a:lnTo>
                      <a:pt x="70" y="160"/>
                    </a:lnTo>
                    <a:lnTo>
                      <a:pt x="75" y="160"/>
                    </a:lnTo>
                    <a:lnTo>
                      <a:pt x="80" y="160"/>
                    </a:lnTo>
                    <a:lnTo>
                      <a:pt x="95" y="165"/>
                    </a:lnTo>
                    <a:lnTo>
                      <a:pt x="105" y="165"/>
                    </a:lnTo>
                    <a:lnTo>
                      <a:pt x="110" y="165"/>
                    </a:lnTo>
                    <a:lnTo>
                      <a:pt x="120" y="155"/>
                    </a:lnTo>
                    <a:lnTo>
                      <a:pt x="130" y="155"/>
                    </a:lnTo>
                    <a:lnTo>
                      <a:pt x="155" y="155"/>
                    </a:lnTo>
                    <a:lnTo>
                      <a:pt x="165" y="145"/>
                    </a:lnTo>
                    <a:lnTo>
                      <a:pt x="170" y="150"/>
                    </a:lnTo>
                    <a:lnTo>
                      <a:pt x="180" y="155"/>
                    </a:lnTo>
                    <a:lnTo>
                      <a:pt x="185" y="155"/>
                    </a:lnTo>
                    <a:lnTo>
                      <a:pt x="190" y="150"/>
                    </a:lnTo>
                    <a:lnTo>
                      <a:pt x="195" y="145"/>
                    </a:lnTo>
                    <a:lnTo>
                      <a:pt x="190" y="140"/>
                    </a:lnTo>
                    <a:lnTo>
                      <a:pt x="200" y="140"/>
                    </a:lnTo>
                    <a:lnTo>
                      <a:pt x="205" y="140"/>
                    </a:lnTo>
                    <a:lnTo>
                      <a:pt x="210" y="140"/>
                    </a:lnTo>
                    <a:lnTo>
                      <a:pt x="215" y="135"/>
                    </a:lnTo>
                    <a:lnTo>
                      <a:pt x="225" y="130"/>
                    </a:lnTo>
                    <a:lnTo>
                      <a:pt x="230" y="130"/>
                    </a:lnTo>
                    <a:lnTo>
                      <a:pt x="240" y="130"/>
                    </a:lnTo>
                    <a:lnTo>
                      <a:pt x="250" y="130"/>
                    </a:lnTo>
                    <a:lnTo>
                      <a:pt x="260" y="130"/>
                    </a:lnTo>
                    <a:lnTo>
                      <a:pt x="270" y="130"/>
                    </a:lnTo>
                    <a:lnTo>
                      <a:pt x="275" y="125"/>
                    </a:lnTo>
                    <a:lnTo>
                      <a:pt x="280" y="120"/>
                    </a:lnTo>
                    <a:lnTo>
                      <a:pt x="285" y="115"/>
                    </a:lnTo>
                    <a:lnTo>
                      <a:pt x="280" y="115"/>
                    </a:lnTo>
                    <a:lnTo>
                      <a:pt x="285" y="110"/>
                    </a:lnTo>
                    <a:lnTo>
                      <a:pt x="290" y="110"/>
                    </a:lnTo>
                    <a:lnTo>
                      <a:pt x="300" y="110"/>
                    </a:lnTo>
                    <a:lnTo>
                      <a:pt x="300" y="105"/>
                    </a:lnTo>
                    <a:lnTo>
                      <a:pt x="315" y="105"/>
                    </a:lnTo>
                    <a:lnTo>
                      <a:pt x="310" y="95"/>
                    </a:lnTo>
                    <a:lnTo>
                      <a:pt x="315" y="90"/>
                    </a:lnTo>
                    <a:lnTo>
                      <a:pt x="315" y="85"/>
                    </a:lnTo>
                    <a:close/>
                  </a:path>
                </a:pathLst>
              </a:custGeom>
              <a:solidFill>
                <a:srgbClr val="969696"/>
              </a:solidFill>
              <a:ln w="9525">
                <a:noFill/>
                <a:round/>
                <a:headEnd/>
                <a:tailEnd/>
              </a:ln>
            </p:spPr>
            <p:txBody>
              <a:bodyPr/>
              <a:lstStyle/>
              <a:p>
                <a:endParaRPr lang="en-US"/>
              </a:p>
            </p:txBody>
          </p:sp>
          <p:sp>
            <p:nvSpPr>
              <p:cNvPr id="101648" name="Freeform 177"/>
              <p:cNvSpPr>
                <a:spLocks/>
              </p:cNvSpPr>
              <p:nvPr/>
            </p:nvSpPr>
            <p:spPr bwMode="auto">
              <a:xfrm>
                <a:off x="2917" y="2747"/>
                <a:ext cx="90" cy="40"/>
              </a:xfrm>
              <a:custGeom>
                <a:avLst/>
                <a:gdLst>
                  <a:gd name="T0" fmla="*/ 15 w 90"/>
                  <a:gd name="T1" fmla="*/ 10 h 40"/>
                  <a:gd name="T2" fmla="*/ 15 w 90"/>
                  <a:gd name="T3" fmla="*/ 10 h 40"/>
                  <a:gd name="T4" fmla="*/ 20 w 90"/>
                  <a:gd name="T5" fmla="*/ 10 h 40"/>
                  <a:gd name="T6" fmla="*/ 20 w 90"/>
                  <a:gd name="T7" fmla="*/ 15 h 40"/>
                  <a:gd name="T8" fmla="*/ 25 w 90"/>
                  <a:gd name="T9" fmla="*/ 15 h 40"/>
                  <a:gd name="T10" fmla="*/ 30 w 90"/>
                  <a:gd name="T11" fmla="*/ 15 h 40"/>
                  <a:gd name="T12" fmla="*/ 30 w 90"/>
                  <a:gd name="T13" fmla="*/ 15 h 40"/>
                  <a:gd name="T14" fmla="*/ 35 w 90"/>
                  <a:gd name="T15" fmla="*/ 15 h 40"/>
                  <a:gd name="T16" fmla="*/ 35 w 90"/>
                  <a:gd name="T17" fmla="*/ 15 h 40"/>
                  <a:gd name="T18" fmla="*/ 25 w 90"/>
                  <a:gd name="T19" fmla="*/ 15 h 40"/>
                  <a:gd name="T20" fmla="*/ 25 w 90"/>
                  <a:gd name="T21" fmla="*/ 15 h 40"/>
                  <a:gd name="T22" fmla="*/ 20 w 90"/>
                  <a:gd name="T23" fmla="*/ 15 h 40"/>
                  <a:gd name="T24" fmla="*/ 15 w 90"/>
                  <a:gd name="T25" fmla="*/ 15 h 40"/>
                  <a:gd name="T26" fmla="*/ 15 w 90"/>
                  <a:gd name="T27" fmla="*/ 15 h 40"/>
                  <a:gd name="T28" fmla="*/ 10 w 90"/>
                  <a:gd name="T29" fmla="*/ 15 h 40"/>
                  <a:gd name="T30" fmla="*/ 5 w 90"/>
                  <a:gd name="T31" fmla="*/ 15 h 40"/>
                  <a:gd name="T32" fmla="*/ 5 w 90"/>
                  <a:gd name="T33" fmla="*/ 15 h 40"/>
                  <a:gd name="T34" fmla="*/ 0 w 90"/>
                  <a:gd name="T35" fmla="*/ 15 h 40"/>
                  <a:gd name="T36" fmla="*/ 0 w 90"/>
                  <a:gd name="T37" fmla="*/ 20 h 40"/>
                  <a:gd name="T38" fmla="*/ 0 w 90"/>
                  <a:gd name="T39" fmla="*/ 20 h 40"/>
                  <a:gd name="T40" fmla="*/ 5 w 90"/>
                  <a:gd name="T41" fmla="*/ 25 h 40"/>
                  <a:gd name="T42" fmla="*/ 10 w 90"/>
                  <a:gd name="T43" fmla="*/ 25 h 40"/>
                  <a:gd name="T44" fmla="*/ 10 w 90"/>
                  <a:gd name="T45" fmla="*/ 25 h 40"/>
                  <a:gd name="T46" fmla="*/ 15 w 90"/>
                  <a:gd name="T47" fmla="*/ 30 h 40"/>
                  <a:gd name="T48" fmla="*/ 15 w 90"/>
                  <a:gd name="T49" fmla="*/ 30 h 40"/>
                  <a:gd name="T50" fmla="*/ 15 w 90"/>
                  <a:gd name="T51" fmla="*/ 30 h 40"/>
                  <a:gd name="T52" fmla="*/ 20 w 90"/>
                  <a:gd name="T53" fmla="*/ 30 h 40"/>
                  <a:gd name="T54" fmla="*/ 25 w 90"/>
                  <a:gd name="T55" fmla="*/ 30 h 40"/>
                  <a:gd name="T56" fmla="*/ 25 w 90"/>
                  <a:gd name="T57" fmla="*/ 30 h 40"/>
                  <a:gd name="T58" fmla="*/ 30 w 90"/>
                  <a:gd name="T59" fmla="*/ 30 h 40"/>
                  <a:gd name="T60" fmla="*/ 35 w 90"/>
                  <a:gd name="T61" fmla="*/ 30 h 40"/>
                  <a:gd name="T62" fmla="*/ 35 w 90"/>
                  <a:gd name="T63" fmla="*/ 35 h 40"/>
                  <a:gd name="T64" fmla="*/ 40 w 90"/>
                  <a:gd name="T65" fmla="*/ 35 h 40"/>
                  <a:gd name="T66" fmla="*/ 40 w 90"/>
                  <a:gd name="T67" fmla="*/ 35 h 40"/>
                  <a:gd name="T68" fmla="*/ 45 w 90"/>
                  <a:gd name="T69" fmla="*/ 35 h 40"/>
                  <a:gd name="T70" fmla="*/ 45 w 90"/>
                  <a:gd name="T71" fmla="*/ 35 h 40"/>
                  <a:gd name="T72" fmla="*/ 50 w 90"/>
                  <a:gd name="T73" fmla="*/ 35 h 40"/>
                  <a:gd name="T74" fmla="*/ 50 w 90"/>
                  <a:gd name="T75" fmla="*/ 35 h 40"/>
                  <a:gd name="T76" fmla="*/ 55 w 90"/>
                  <a:gd name="T77" fmla="*/ 35 h 40"/>
                  <a:gd name="T78" fmla="*/ 60 w 90"/>
                  <a:gd name="T79" fmla="*/ 35 h 40"/>
                  <a:gd name="T80" fmla="*/ 60 w 90"/>
                  <a:gd name="T81" fmla="*/ 35 h 40"/>
                  <a:gd name="T82" fmla="*/ 65 w 90"/>
                  <a:gd name="T83" fmla="*/ 35 h 40"/>
                  <a:gd name="T84" fmla="*/ 65 w 90"/>
                  <a:gd name="T85" fmla="*/ 35 h 40"/>
                  <a:gd name="T86" fmla="*/ 70 w 90"/>
                  <a:gd name="T87" fmla="*/ 35 h 40"/>
                  <a:gd name="T88" fmla="*/ 70 w 90"/>
                  <a:gd name="T89" fmla="*/ 35 h 40"/>
                  <a:gd name="T90" fmla="*/ 75 w 90"/>
                  <a:gd name="T91" fmla="*/ 35 h 40"/>
                  <a:gd name="T92" fmla="*/ 75 w 90"/>
                  <a:gd name="T93" fmla="*/ 35 h 40"/>
                  <a:gd name="T94" fmla="*/ 85 w 90"/>
                  <a:gd name="T95" fmla="*/ 40 h 40"/>
                  <a:gd name="T96" fmla="*/ 90 w 90"/>
                  <a:gd name="T97" fmla="*/ 10 h 40"/>
                  <a:gd name="T98" fmla="*/ 85 w 90"/>
                  <a:gd name="T99" fmla="*/ 5 h 40"/>
                  <a:gd name="T100" fmla="*/ 80 w 90"/>
                  <a:gd name="T101" fmla="*/ 5 h 40"/>
                  <a:gd name="T102" fmla="*/ 75 w 90"/>
                  <a:gd name="T103" fmla="*/ 0 h 40"/>
                  <a:gd name="T104" fmla="*/ 70 w 90"/>
                  <a:gd name="T105" fmla="*/ 0 h 40"/>
                  <a:gd name="T106" fmla="*/ 65 w 90"/>
                  <a:gd name="T107" fmla="*/ 0 h 40"/>
                  <a:gd name="T108" fmla="*/ 55 w 90"/>
                  <a:gd name="T109" fmla="*/ 0 h 40"/>
                  <a:gd name="T110" fmla="*/ 50 w 90"/>
                  <a:gd name="T111" fmla="*/ 0 h 40"/>
                  <a:gd name="T112" fmla="*/ 45 w 90"/>
                  <a:gd name="T113" fmla="*/ 5 h 40"/>
                  <a:gd name="T114" fmla="*/ 40 w 90"/>
                  <a:gd name="T115" fmla="*/ 5 h 40"/>
                  <a:gd name="T116" fmla="*/ 35 w 90"/>
                  <a:gd name="T117" fmla="*/ 5 h 40"/>
                  <a:gd name="T118" fmla="*/ 30 w 90"/>
                  <a:gd name="T119" fmla="*/ 5 h 40"/>
                  <a:gd name="T120" fmla="*/ 20 w 90"/>
                  <a:gd name="T121" fmla="*/ 10 h 40"/>
                  <a:gd name="T122" fmla="*/ 15 w 90"/>
                  <a:gd name="T123" fmla="*/ 10 h 4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0"/>
                  <a:gd name="T187" fmla="*/ 0 h 40"/>
                  <a:gd name="T188" fmla="*/ 90 w 90"/>
                  <a:gd name="T189" fmla="*/ 40 h 4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0" h="40">
                    <a:moveTo>
                      <a:pt x="15" y="10"/>
                    </a:moveTo>
                    <a:lnTo>
                      <a:pt x="15" y="10"/>
                    </a:lnTo>
                    <a:lnTo>
                      <a:pt x="20" y="10"/>
                    </a:lnTo>
                    <a:lnTo>
                      <a:pt x="20" y="15"/>
                    </a:lnTo>
                    <a:lnTo>
                      <a:pt x="25" y="15"/>
                    </a:lnTo>
                    <a:lnTo>
                      <a:pt x="30" y="15"/>
                    </a:lnTo>
                    <a:lnTo>
                      <a:pt x="35" y="15"/>
                    </a:lnTo>
                    <a:lnTo>
                      <a:pt x="25" y="15"/>
                    </a:lnTo>
                    <a:lnTo>
                      <a:pt x="20" y="15"/>
                    </a:lnTo>
                    <a:lnTo>
                      <a:pt x="15" y="15"/>
                    </a:lnTo>
                    <a:lnTo>
                      <a:pt x="10" y="15"/>
                    </a:lnTo>
                    <a:lnTo>
                      <a:pt x="5" y="15"/>
                    </a:lnTo>
                    <a:lnTo>
                      <a:pt x="0" y="15"/>
                    </a:lnTo>
                    <a:lnTo>
                      <a:pt x="0" y="20"/>
                    </a:lnTo>
                    <a:lnTo>
                      <a:pt x="5" y="25"/>
                    </a:lnTo>
                    <a:lnTo>
                      <a:pt x="10" y="25"/>
                    </a:lnTo>
                    <a:lnTo>
                      <a:pt x="15" y="30"/>
                    </a:lnTo>
                    <a:lnTo>
                      <a:pt x="20" y="30"/>
                    </a:lnTo>
                    <a:lnTo>
                      <a:pt x="25" y="30"/>
                    </a:lnTo>
                    <a:lnTo>
                      <a:pt x="30" y="30"/>
                    </a:lnTo>
                    <a:lnTo>
                      <a:pt x="35" y="30"/>
                    </a:lnTo>
                    <a:lnTo>
                      <a:pt x="35" y="35"/>
                    </a:lnTo>
                    <a:lnTo>
                      <a:pt x="40" y="35"/>
                    </a:lnTo>
                    <a:lnTo>
                      <a:pt x="45" y="35"/>
                    </a:lnTo>
                    <a:lnTo>
                      <a:pt x="50" y="35"/>
                    </a:lnTo>
                    <a:lnTo>
                      <a:pt x="55" y="35"/>
                    </a:lnTo>
                    <a:lnTo>
                      <a:pt x="60" y="35"/>
                    </a:lnTo>
                    <a:lnTo>
                      <a:pt x="65" y="35"/>
                    </a:lnTo>
                    <a:lnTo>
                      <a:pt x="70" y="35"/>
                    </a:lnTo>
                    <a:lnTo>
                      <a:pt x="75" y="35"/>
                    </a:lnTo>
                    <a:lnTo>
                      <a:pt x="85" y="40"/>
                    </a:lnTo>
                    <a:lnTo>
                      <a:pt x="90" y="10"/>
                    </a:lnTo>
                    <a:lnTo>
                      <a:pt x="85" y="5"/>
                    </a:lnTo>
                    <a:lnTo>
                      <a:pt x="80" y="5"/>
                    </a:lnTo>
                    <a:lnTo>
                      <a:pt x="75" y="0"/>
                    </a:lnTo>
                    <a:lnTo>
                      <a:pt x="70" y="0"/>
                    </a:lnTo>
                    <a:lnTo>
                      <a:pt x="65" y="0"/>
                    </a:lnTo>
                    <a:lnTo>
                      <a:pt x="55" y="0"/>
                    </a:lnTo>
                    <a:lnTo>
                      <a:pt x="50" y="0"/>
                    </a:lnTo>
                    <a:lnTo>
                      <a:pt x="45" y="5"/>
                    </a:lnTo>
                    <a:lnTo>
                      <a:pt x="40" y="5"/>
                    </a:lnTo>
                    <a:lnTo>
                      <a:pt x="35" y="5"/>
                    </a:lnTo>
                    <a:lnTo>
                      <a:pt x="30" y="5"/>
                    </a:lnTo>
                    <a:lnTo>
                      <a:pt x="20" y="10"/>
                    </a:lnTo>
                    <a:lnTo>
                      <a:pt x="15" y="10"/>
                    </a:lnTo>
                    <a:close/>
                  </a:path>
                </a:pathLst>
              </a:custGeom>
              <a:solidFill>
                <a:srgbClr val="F8BB75"/>
              </a:solidFill>
              <a:ln w="9525">
                <a:noFill/>
                <a:round/>
                <a:headEnd/>
                <a:tailEnd/>
              </a:ln>
            </p:spPr>
            <p:txBody>
              <a:bodyPr/>
              <a:lstStyle/>
              <a:p>
                <a:endParaRPr lang="en-US"/>
              </a:p>
            </p:txBody>
          </p:sp>
          <p:sp>
            <p:nvSpPr>
              <p:cNvPr id="101649" name="Freeform 178"/>
              <p:cNvSpPr>
                <a:spLocks/>
              </p:cNvSpPr>
              <p:nvPr/>
            </p:nvSpPr>
            <p:spPr bwMode="auto">
              <a:xfrm>
                <a:off x="2917" y="2747"/>
                <a:ext cx="90" cy="40"/>
              </a:xfrm>
              <a:custGeom>
                <a:avLst/>
                <a:gdLst>
                  <a:gd name="T0" fmla="*/ 15 w 90"/>
                  <a:gd name="T1" fmla="*/ 10 h 40"/>
                  <a:gd name="T2" fmla="*/ 15 w 90"/>
                  <a:gd name="T3" fmla="*/ 10 h 40"/>
                  <a:gd name="T4" fmla="*/ 20 w 90"/>
                  <a:gd name="T5" fmla="*/ 10 h 40"/>
                  <a:gd name="T6" fmla="*/ 20 w 90"/>
                  <a:gd name="T7" fmla="*/ 15 h 40"/>
                  <a:gd name="T8" fmla="*/ 25 w 90"/>
                  <a:gd name="T9" fmla="*/ 15 h 40"/>
                  <a:gd name="T10" fmla="*/ 30 w 90"/>
                  <a:gd name="T11" fmla="*/ 15 h 40"/>
                  <a:gd name="T12" fmla="*/ 30 w 90"/>
                  <a:gd name="T13" fmla="*/ 15 h 40"/>
                  <a:gd name="T14" fmla="*/ 35 w 90"/>
                  <a:gd name="T15" fmla="*/ 15 h 40"/>
                  <a:gd name="T16" fmla="*/ 35 w 90"/>
                  <a:gd name="T17" fmla="*/ 15 h 40"/>
                  <a:gd name="T18" fmla="*/ 25 w 90"/>
                  <a:gd name="T19" fmla="*/ 15 h 40"/>
                  <a:gd name="T20" fmla="*/ 25 w 90"/>
                  <a:gd name="T21" fmla="*/ 15 h 40"/>
                  <a:gd name="T22" fmla="*/ 20 w 90"/>
                  <a:gd name="T23" fmla="*/ 15 h 40"/>
                  <a:gd name="T24" fmla="*/ 15 w 90"/>
                  <a:gd name="T25" fmla="*/ 15 h 40"/>
                  <a:gd name="T26" fmla="*/ 15 w 90"/>
                  <a:gd name="T27" fmla="*/ 15 h 40"/>
                  <a:gd name="T28" fmla="*/ 10 w 90"/>
                  <a:gd name="T29" fmla="*/ 15 h 40"/>
                  <a:gd name="T30" fmla="*/ 5 w 90"/>
                  <a:gd name="T31" fmla="*/ 15 h 40"/>
                  <a:gd name="T32" fmla="*/ 5 w 90"/>
                  <a:gd name="T33" fmla="*/ 15 h 40"/>
                  <a:gd name="T34" fmla="*/ 0 w 90"/>
                  <a:gd name="T35" fmla="*/ 15 h 40"/>
                  <a:gd name="T36" fmla="*/ 0 w 90"/>
                  <a:gd name="T37" fmla="*/ 20 h 40"/>
                  <a:gd name="T38" fmla="*/ 0 w 90"/>
                  <a:gd name="T39" fmla="*/ 20 h 40"/>
                  <a:gd name="T40" fmla="*/ 5 w 90"/>
                  <a:gd name="T41" fmla="*/ 25 h 40"/>
                  <a:gd name="T42" fmla="*/ 10 w 90"/>
                  <a:gd name="T43" fmla="*/ 25 h 40"/>
                  <a:gd name="T44" fmla="*/ 10 w 90"/>
                  <a:gd name="T45" fmla="*/ 25 h 40"/>
                  <a:gd name="T46" fmla="*/ 15 w 90"/>
                  <a:gd name="T47" fmla="*/ 30 h 40"/>
                  <a:gd name="T48" fmla="*/ 15 w 90"/>
                  <a:gd name="T49" fmla="*/ 30 h 40"/>
                  <a:gd name="T50" fmla="*/ 15 w 90"/>
                  <a:gd name="T51" fmla="*/ 30 h 40"/>
                  <a:gd name="T52" fmla="*/ 20 w 90"/>
                  <a:gd name="T53" fmla="*/ 30 h 40"/>
                  <a:gd name="T54" fmla="*/ 25 w 90"/>
                  <a:gd name="T55" fmla="*/ 30 h 40"/>
                  <a:gd name="T56" fmla="*/ 25 w 90"/>
                  <a:gd name="T57" fmla="*/ 30 h 40"/>
                  <a:gd name="T58" fmla="*/ 30 w 90"/>
                  <a:gd name="T59" fmla="*/ 30 h 40"/>
                  <a:gd name="T60" fmla="*/ 35 w 90"/>
                  <a:gd name="T61" fmla="*/ 30 h 40"/>
                  <a:gd name="T62" fmla="*/ 35 w 90"/>
                  <a:gd name="T63" fmla="*/ 35 h 40"/>
                  <a:gd name="T64" fmla="*/ 40 w 90"/>
                  <a:gd name="T65" fmla="*/ 35 h 40"/>
                  <a:gd name="T66" fmla="*/ 40 w 90"/>
                  <a:gd name="T67" fmla="*/ 35 h 40"/>
                  <a:gd name="T68" fmla="*/ 45 w 90"/>
                  <a:gd name="T69" fmla="*/ 35 h 40"/>
                  <a:gd name="T70" fmla="*/ 45 w 90"/>
                  <a:gd name="T71" fmla="*/ 35 h 40"/>
                  <a:gd name="T72" fmla="*/ 50 w 90"/>
                  <a:gd name="T73" fmla="*/ 35 h 40"/>
                  <a:gd name="T74" fmla="*/ 50 w 90"/>
                  <a:gd name="T75" fmla="*/ 35 h 40"/>
                  <a:gd name="T76" fmla="*/ 55 w 90"/>
                  <a:gd name="T77" fmla="*/ 35 h 40"/>
                  <a:gd name="T78" fmla="*/ 60 w 90"/>
                  <a:gd name="T79" fmla="*/ 35 h 40"/>
                  <a:gd name="T80" fmla="*/ 60 w 90"/>
                  <a:gd name="T81" fmla="*/ 35 h 40"/>
                  <a:gd name="T82" fmla="*/ 65 w 90"/>
                  <a:gd name="T83" fmla="*/ 35 h 40"/>
                  <a:gd name="T84" fmla="*/ 65 w 90"/>
                  <a:gd name="T85" fmla="*/ 35 h 40"/>
                  <a:gd name="T86" fmla="*/ 70 w 90"/>
                  <a:gd name="T87" fmla="*/ 35 h 40"/>
                  <a:gd name="T88" fmla="*/ 70 w 90"/>
                  <a:gd name="T89" fmla="*/ 35 h 40"/>
                  <a:gd name="T90" fmla="*/ 75 w 90"/>
                  <a:gd name="T91" fmla="*/ 35 h 40"/>
                  <a:gd name="T92" fmla="*/ 75 w 90"/>
                  <a:gd name="T93" fmla="*/ 35 h 40"/>
                  <a:gd name="T94" fmla="*/ 85 w 90"/>
                  <a:gd name="T95" fmla="*/ 40 h 40"/>
                  <a:gd name="T96" fmla="*/ 90 w 90"/>
                  <a:gd name="T97" fmla="*/ 10 h 40"/>
                  <a:gd name="T98" fmla="*/ 85 w 90"/>
                  <a:gd name="T99" fmla="*/ 5 h 40"/>
                  <a:gd name="T100" fmla="*/ 80 w 90"/>
                  <a:gd name="T101" fmla="*/ 5 h 40"/>
                  <a:gd name="T102" fmla="*/ 75 w 90"/>
                  <a:gd name="T103" fmla="*/ 0 h 40"/>
                  <a:gd name="T104" fmla="*/ 70 w 90"/>
                  <a:gd name="T105" fmla="*/ 0 h 40"/>
                  <a:gd name="T106" fmla="*/ 65 w 90"/>
                  <a:gd name="T107" fmla="*/ 0 h 40"/>
                  <a:gd name="T108" fmla="*/ 55 w 90"/>
                  <a:gd name="T109" fmla="*/ 0 h 40"/>
                  <a:gd name="T110" fmla="*/ 50 w 90"/>
                  <a:gd name="T111" fmla="*/ 0 h 40"/>
                  <a:gd name="T112" fmla="*/ 45 w 90"/>
                  <a:gd name="T113" fmla="*/ 5 h 40"/>
                  <a:gd name="T114" fmla="*/ 40 w 90"/>
                  <a:gd name="T115" fmla="*/ 5 h 40"/>
                  <a:gd name="T116" fmla="*/ 35 w 90"/>
                  <a:gd name="T117" fmla="*/ 5 h 40"/>
                  <a:gd name="T118" fmla="*/ 30 w 90"/>
                  <a:gd name="T119" fmla="*/ 5 h 40"/>
                  <a:gd name="T120" fmla="*/ 20 w 90"/>
                  <a:gd name="T121" fmla="*/ 10 h 40"/>
                  <a:gd name="T122" fmla="*/ 15 w 90"/>
                  <a:gd name="T123" fmla="*/ 10 h 4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0"/>
                  <a:gd name="T187" fmla="*/ 0 h 40"/>
                  <a:gd name="T188" fmla="*/ 90 w 90"/>
                  <a:gd name="T189" fmla="*/ 40 h 4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0" h="40">
                    <a:moveTo>
                      <a:pt x="15" y="10"/>
                    </a:moveTo>
                    <a:lnTo>
                      <a:pt x="15" y="10"/>
                    </a:lnTo>
                    <a:lnTo>
                      <a:pt x="20" y="10"/>
                    </a:lnTo>
                    <a:lnTo>
                      <a:pt x="20" y="15"/>
                    </a:lnTo>
                    <a:lnTo>
                      <a:pt x="25" y="15"/>
                    </a:lnTo>
                    <a:lnTo>
                      <a:pt x="30" y="15"/>
                    </a:lnTo>
                    <a:lnTo>
                      <a:pt x="35" y="15"/>
                    </a:lnTo>
                    <a:lnTo>
                      <a:pt x="25" y="15"/>
                    </a:lnTo>
                    <a:lnTo>
                      <a:pt x="20" y="15"/>
                    </a:lnTo>
                    <a:lnTo>
                      <a:pt x="15" y="15"/>
                    </a:lnTo>
                    <a:lnTo>
                      <a:pt x="10" y="15"/>
                    </a:lnTo>
                    <a:lnTo>
                      <a:pt x="5" y="15"/>
                    </a:lnTo>
                    <a:lnTo>
                      <a:pt x="0" y="15"/>
                    </a:lnTo>
                    <a:lnTo>
                      <a:pt x="0" y="20"/>
                    </a:lnTo>
                    <a:lnTo>
                      <a:pt x="5" y="25"/>
                    </a:lnTo>
                    <a:lnTo>
                      <a:pt x="10" y="25"/>
                    </a:lnTo>
                    <a:lnTo>
                      <a:pt x="15" y="30"/>
                    </a:lnTo>
                    <a:lnTo>
                      <a:pt x="20" y="30"/>
                    </a:lnTo>
                    <a:lnTo>
                      <a:pt x="25" y="30"/>
                    </a:lnTo>
                    <a:lnTo>
                      <a:pt x="30" y="30"/>
                    </a:lnTo>
                    <a:lnTo>
                      <a:pt x="35" y="30"/>
                    </a:lnTo>
                    <a:lnTo>
                      <a:pt x="35" y="35"/>
                    </a:lnTo>
                    <a:lnTo>
                      <a:pt x="40" y="35"/>
                    </a:lnTo>
                    <a:lnTo>
                      <a:pt x="45" y="35"/>
                    </a:lnTo>
                    <a:lnTo>
                      <a:pt x="50" y="35"/>
                    </a:lnTo>
                    <a:lnTo>
                      <a:pt x="55" y="35"/>
                    </a:lnTo>
                    <a:lnTo>
                      <a:pt x="60" y="35"/>
                    </a:lnTo>
                    <a:lnTo>
                      <a:pt x="65" y="35"/>
                    </a:lnTo>
                    <a:lnTo>
                      <a:pt x="70" y="35"/>
                    </a:lnTo>
                    <a:lnTo>
                      <a:pt x="75" y="35"/>
                    </a:lnTo>
                    <a:lnTo>
                      <a:pt x="85" y="40"/>
                    </a:lnTo>
                    <a:lnTo>
                      <a:pt x="90" y="10"/>
                    </a:lnTo>
                    <a:lnTo>
                      <a:pt x="85" y="5"/>
                    </a:lnTo>
                    <a:lnTo>
                      <a:pt x="80" y="5"/>
                    </a:lnTo>
                    <a:lnTo>
                      <a:pt x="75" y="0"/>
                    </a:lnTo>
                    <a:lnTo>
                      <a:pt x="70" y="0"/>
                    </a:lnTo>
                    <a:lnTo>
                      <a:pt x="65" y="0"/>
                    </a:lnTo>
                    <a:lnTo>
                      <a:pt x="55" y="0"/>
                    </a:lnTo>
                    <a:lnTo>
                      <a:pt x="50" y="0"/>
                    </a:lnTo>
                    <a:lnTo>
                      <a:pt x="45" y="5"/>
                    </a:lnTo>
                    <a:lnTo>
                      <a:pt x="40" y="5"/>
                    </a:lnTo>
                    <a:lnTo>
                      <a:pt x="35" y="5"/>
                    </a:lnTo>
                    <a:lnTo>
                      <a:pt x="30" y="5"/>
                    </a:lnTo>
                    <a:lnTo>
                      <a:pt x="20" y="10"/>
                    </a:lnTo>
                    <a:lnTo>
                      <a:pt x="15" y="10"/>
                    </a:lnTo>
                  </a:path>
                </a:pathLst>
              </a:custGeom>
              <a:noFill/>
              <a:ln w="0">
                <a:solidFill>
                  <a:srgbClr val="191D1B"/>
                </a:solidFill>
                <a:prstDash val="solid"/>
                <a:round/>
                <a:headEnd/>
                <a:tailEnd/>
              </a:ln>
            </p:spPr>
            <p:txBody>
              <a:bodyPr/>
              <a:lstStyle/>
              <a:p>
                <a:endParaRPr lang="en-US"/>
              </a:p>
            </p:txBody>
          </p:sp>
          <p:sp>
            <p:nvSpPr>
              <p:cNvPr id="101650" name="Freeform 179"/>
              <p:cNvSpPr>
                <a:spLocks/>
              </p:cNvSpPr>
              <p:nvPr/>
            </p:nvSpPr>
            <p:spPr bwMode="auto">
              <a:xfrm>
                <a:off x="2992" y="2752"/>
                <a:ext cx="70" cy="70"/>
              </a:xfrm>
              <a:custGeom>
                <a:avLst/>
                <a:gdLst>
                  <a:gd name="T0" fmla="*/ 10 w 70"/>
                  <a:gd name="T1" fmla="*/ 15 h 70"/>
                  <a:gd name="T2" fmla="*/ 5 w 70"/>
                  <a:gd name="T3" fmla="*/ 20 h 70"/>
                  <a:gd name="T4" fmla="*/ 5 w 70"/>
                  <a:gd name="T5" fmla="*/ 25 h 70"/>
                  <a:gd name="T6" fmla="*/ 5 w 70"/>
                  <a:gd name="T7" fmla="*/ 35 h 70"/>
                  <a:gd name="T8" fmla="*/ 0 w 70"/>
                  <a:gd name="T9" fmla="*/ 45 h 70"/>
                  <a:gd name="T10" fmla="*/ 10 w 70"/>
                  <a:gd name="T11" fmla="*/ 45 h 70"/>
                  <a:gd name="T12" fmla="*/ 10 w 70"/>
                  <a:gd name="T13" fmla="*/ 50 h 70"/>
                  <a:gd name="T14" fmla="*/ 15 w 70"/>
                  <a:gd name="T15" fmla="*/ 50 h 70"/>
                  <a:gd name="T16" fmla="*/ 25 w 70"/>
                  <a:gd name="T17" fmla="*/ 50 h 70"/>
                  <a:gd name="T18" fmla="*/ 30 w 70"/>
                  <a:gd name="T19" fmla="*/ 50 h 70"/>
                  <a:gd name="T20" fmla="*/ 35 w 70"/>
                  <a:gd name="T21" fmla="*/ 55 h 70"/>
                  <a:gd name="T22" fmla="*/ 40 w 70"/>
                  <a:gd name="T23" fmla="*/ 60 h 70"/>
                  <a:gd name="T24" fmla="*/ 45 w 70"/>
                  <a:gd name="T25" fmla="*/ 60 h 70"/>
                  <a:gd name="T26" fmla="*/ 50 w 70"/>
                  <a:gd name="T27" fmla="*/ 65 h 70"/>
                  <a:gd name="T28" fmla="*/ 60 w 70"/>
                  <a:gd name="T29" fmla="*/ 65 h 70"/>
                  <a:gd name="T30" fmla="*/ 65 w 70"/>
                  <a:gd name="T31" fmla="*/ 65 h 70"/>
                  <a:gd name="T32" fmla="*/ 70 w 70"/>
                  <a:gd name="T33" fmla="*/ 70 h 70"/>
                  <a:gd name="T34" fmla="*/ 70 w 70"/>
                  <a:gd name="T35" fmla="*/ 60 h 70"/>
                  <a:gd name="T36" fmla="*/ 65 w 70"/>
                  <a:gd name="T37" fmla="*/ 55 h 70"/>
                  <a:gd name="T38" fmla="*/ 65 w 70"/>
                  <a:gd name="T39" fmla="*/ 45 h 70"/>
                  <a:gd name="T40" fmla="*/ 65 w 70"/>
                  <a:gd name="T41" fmla="*/ 40 h 70"/>
                  <a:gd name="T42" fmla="*/ 60 w 70"/>
                  <a:gd name="T43" fmla="*/ 35 h 70"/>
                  <a:gd name="T44" fmla="*/ 60 w 70"/>
                  <a:gd name="T45" fmla="*/ 30 h 70"/>
                  <a:gd name="T46" fmla="*/ 55 w 70"/>
                  <a:gd name="T47" fmla="*/ 25 h 70"/>
                  <a:gd name="T48" fmla="*/ 55 w 70"/>
                  <a:gd name="T49" fmla="*/ 20 h 70"/>
                  <a:gd name="T50" fmla="*/ 50 w 70"/>
                  <a:gd name="T51" fmla="*/ 15 h 70"/>
                  <a:gd name="T52" fmla="*/ 45 w 70"/>
                  <a:gd name="T53" fmla="*/ 10 h 70"/>
                  <a:gd name="T54" fmla="*/ 15 w 70"/>
                  <a:gd name="T55" fmla="*/ 0 h 70"/>
                  <a:gd name="T56" fmla="*/ 10 w 70"/>
                  <a:gd name="T57" fmla="*/ 10 h 70"/>
                  <a:gd name="T58" fmla="*/ 10 w 70"/>
                  <a:gd name="T59" fmla="*/ 15 h 7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0"/>
                  <a:gd name="T91" fmla="*/ 0 h 70"/>
                  <a:gd name="T92" fmla="*/ 70 w 70"/>
                  <a:gd name="T93" fmla="*/ 70 h 7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0" h="70">
                    <a:moveTo>
                      <a:pt x="10" y="15"/>
                    </a:moveTo>
                    <a:lnTo>
                      <a:pt x="5" y="20"/>
                    </a:lnTo>
                    <a:lnTo>
                      <a:pt x="5" y="25"/>
                    </a:lnTo>
                    <a:lnTo>
                      <a:pt x="5" y="35"/>
                    </a:lnTo>
                    <a:lnTo>
                      <a:pt x="0" y="45"/>
                    </a:lnTo>
                    <a:lnTo>
                      <a:pt x="10" y="45"/>
                    </a:lnTo>
                    <a:lnTo>
                      <a:pt x="10" y="50"/>
                    </a:lnTo>
                    <a:lnTo>
                      <a:pt x="15" y="50"/>
                    </a:lnTo>
                    <a:lnTo>
                      <a:pt x="25" y="50"/>
                    </a:lnTo>
                    <a:lnTo>
                      <a:pt x="30" y="50"/>
                    </a:lnTo>
                    <a:lnTo>
                      <a:pt x="35" y="55"/>
                    </a:lnTo>
                    <a:lnTo>
                      <a:pt x="40" y="60"/>
                    </a:lnTo>
                    <a:lnTo>
                      <a:pt x="45" y="60"/>
                    </a:lnTo>
                    <a:lnTo>
                      <a:pt x="50" y="65"/>
                    </a:lnTo>
                    <a:lnTo>
                      <a:pt x="60" y="65"/>
                    </a:lnTo>
                    <a:lnTo>
                      <a:pt x="65" y="65"/>
                    </a:lnTo>
                    <a:lnTo>
                      <a:pt x="70" y="70"/>
                    </a:lnTo>
                    <a:lnTo>
                      <a:pt x="70" y="60"/>
                    </a:lnTo>
                    <a:lnTo>
                      <a:pt x="65" y="55"/>
                    </a:lnTo>
                    <a:lnTo>
                      <a:pt x="65" y="45"/>
                    </a:lnTo>
                    <a:lnTo>
                      <a:pt x="65" y="40"/>
                    </a:lnTo>
                    <a:lnTo>
                      <a:pt x="60" y="35"/>
                    </a:lnTo>
                    <a:lnTo>
                      <a:pt x="60" y="30"/>
                    </a:lnTo>
                    <a:lnTo>
                      <a:pt x="55" y="25"/>
                    </a:lnTo>
                    <a:lnTo>
                      <a:pt x="55" y="20"/>
                    </a:lnTo>
                    <a:lnTo>
                      <a:pt x="50" y="15"/>
                    </a:lnTo>
                    <a:lnTo>
                      <a:pt x="45" y="10"/>
                    </a:lnTo>
                    <a:lnTo>
                      <a:pt x="15" y="0"/>
                    </a:lnTo>
                    <a:lnTo>
                      <a:pt x="10" y="10"/>
                    </a:lnTo>
                    <a:lnTo>
                      <a:pt x="10" y="15"/>
                    </a:lnTo>
                    <a:close/>
                  </a:path>
                </a:pathLst>
              </a:custGeom>
              <a:solidFill>
                <a:srgbClr val="D8D8DB"/>
              </a:solidFill>
              <a:ln w="9525">
                <a:noFill/>
                <a:round/>
                <a:headEnd/>
                <a:tailEnd/>
              </a:ln>
            </p:spPr>
            <p:txBody>
              <a:bodyPr/>
              <a:lstStyle/>
              <a:p>
                <a:endParaRPr lang="en-US"/>
              </a:p>
            </p:txBody>
          </p:sp>
          <p:sp>
            <p:nvSpPr>
              <p:cNvPr id="101651" name="Freeform 180"/>
              <p:cNvSpPr>
                <a:spLocks/>
              </p:cNvSpPr>
              <p:nvPr/>
            </p:nvSpPr>
            <p:spPr bwMode="auto">
              <a:xfrm>
                <a:off x="2992" y="2752"/>
                <a:ext cx="70" cy="70"/>
              </a:xfrm>
              <a:custGeom>
                <a:avLst/>
                <a:gdLst>
                  <a:gd name="T0" fmla="*/ 10 w 70"/>
                  <a:gd name="T1" fmla="*/ 15 h 70"/>
                  <a:gd name="T2" fmla="*/ 5 w 70"/>
                  <a:gd name="T3" fmla="*/ 20 h 70"/>
                  <a:gd name="T4" fmla="*/ 5 w 70"/>
                  <a:gd name="T5" fmla="*/ 25 h 70"/>
                  <a:gd name="T6" fmla="*/ 5 w 70"/>
                  <a:gd name="T7" fmla="*/ 35 h 70"/>
                  <a:gd name="T8" fmla="*/ 0 w 70"/>
                  <a:gd name="T9" fmla="*/ 45 h 70"/>
                  <a:gd name="T10" fmla="*/ 10 w 70"/>
                  <a:gd name="T11" fmla="*/ 45 h 70"/>
                  <a:gd name="T12" fmla="*/ 10 w 70"/>
                  <a:gd name="T13" fmla="*/ 50 h 70"/>
                  <a:gd name="T14" fmla="*/ 15 w 70"/>
                  <a:gd name="T15" fmla="*/ 50 h 70"/>
                  <a:gd name="T16" fmla="*/ 25 w 70"/>
                  <a:gd name="T17" fmla="*/ 50 h 70"/>
                  <a:gd name="T18" fmla="*/ 30 w 70"/>
                  <a:gd name="T19" fmla="*/ 50 h 70"/>
                  <a:gd name="T20" fmla="*/ 35 w 70"/>
                  <a:gd name="T21" fmla="*/ 55 h 70"/>
                  <a:gd name="T22" fmla="*/ 40 w 70"/>
                  <a:gd name="T23" fmla="*/ 60 h 70"/>
                  <a:gd name="T24" fmla="*/ 45 w 70"/>
                  <a:gd name="T25" fmla="*/ 60 h 70"/>
                  <a:gd name="T26" fmla="*/ 50 w 70"/>
                  <a:gd name="T27" fmla="*/ 65 h 70"/>
                  <a:gd name="T28" fmla="*/ 60 w 70"/>
                  <a:gd name="T29" fmla="*/ 65 h 70"/>
                  <a:gd name="T30" fmla="*/ 65 w 70"/>
                  <a:gd name="T31" fmla="*/ 65 h 70"/>
                  <a:gd name="T32" fmla="*/ 70 w 70"/>
                  <a:gd name="T33" fmla="*/ 70 h 70"/>
                  <a:gd name="T34" fmla="*/ 70 w 70"/>
                  <a:gd name="T35" fmla="*/ 60 h 70"/>
                  <a:gd name="T36" fmla="*/ 65 w 70"/>
                  <a:gd name="T37" fmla="*/ 55 h 70"/>
                  <a:gd name="T38" fmla="*/ 65 w 70"/>
                  <a:gd name="T39" fmla="*/ 45 h 70"/>
                  <a:gd name="T40" fmla="*/ 65 w 70"/>
                  <a:gd name="T41" fmla="*/ 40 h 70"/>
                  <a:gd name="T42" fmla="*/ 60 w 70"/>
                  <a:gd name="T43" fmla="*/ 35 h 70"/>
                  <a:gd name="T44" fmla="*/ 60 w 70"/>
                  <a:gd name="T45" fmla="*/ 30 h 70"/>
                  <a:gd name="T46" fmla="*/ 55 w 70"/>
                  <a:gd name="T47" fmla="*/ 25 h 70"/>
                  <a:gd name="T48" fmla="*/ 55 w 70"/>
                  <a:gd name="T49" fmla="*/ 20 h 70"/>
                  <a:gd name="T50" fmla="*/ 50 w 70"/>
                  <a:gd name="T51" fmla="*/ 15 h 70"/>
                  <a:gd name="T52" fmla="*/ 45 w 70"/>
                  <a:gd name="T53" fmla="*/ 10 h 70"/>
                  <a:gd name="T54" fmla="*/ 15 w 70"/>
                  <a:gd name="T55" fmla="*/ 0 h 70"/>
                  <a:gd name="T56" fmla="*/ 10 w 70"/>
                  <a:gd name="T57" fmla="*/ 10 h 70"/>
                  <a:gd name="T58" fmla="*/ 10 w 70"/>
                  <a:gd name="T59" fmla="*/ 15 h 7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0"/>
                  <a:gd name="T91" fmla="*/ 0 h 70"/>
                  <a:gd name="T92" fmla="*/ 70 w 70"/>
                  <a:gd name="T93" fmla="*/ 70 h 7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0" h="70">
                    <a:moveTo>
                      <a:pt x="10" y="15"/>
                    </a:moveTo>
                    <a:lnTo>
                      <a:pt x="5" y="20"/>
                    </a:lnTo>
                    <a:lnTo>
                      <a:pt x="5" y="25"/>
                    </a:lnTo>
                    <a:lnTo>
                      <a:pt x="5" y="35"/>
                    </a:lnTo>
                    <a:lnTo>
                      <a:pt x="0" y="45"/>
                    </a:lnTo>
                    <a:lnTo>
                      <a:pt x="10" y="45"/>
                    </a:lnTo>
                    <a:lnTo>
                      <a:pt x="10" y="50"/>
                    </a:lnTo>
                    <a:lnTo>
                      <a:pt x="15" y="50"/>
                    </a:lnTo>
                    <a:lnTo>
                      <a:pt x="25" y="50"/>
                    </a:lnTo>
                    <a:lnTo>
                      <a:pt x="30" y="50"/>
                    </a:lnTo>
                    <a:lnTo>
                      <a:pt x="35" y="55"/>
                    </a:lnTo>
                    <a:lnTo>
                      <a:pt x="40" y="60"/>
                    </a:lnTo>
                    <a:lnTo>
                      <a:pt x="45" y="60"/>
                    </a:lnTo>
                    <a:lnTo>
                      <a:pt x="50" y="65"/>
                    </a:lnTo>
                    <a:lnTo>
                      <a:pt x="60" y="65"/>
                    </a:lnTo>
                    <a:lnTo>
                      <a:pt x="65" y="65"/>
                    </a:lnTo>
                    <a:lnTo>
                      <a:pt x="70" y="70"/>
                    </a:lnTo>
                    <a:lnTo>
                      <a:pt x="70" y="60"/>
                    </a:lnTo>
                    <a:lnTo>
                      <a:pt x="65" y="55"/>
                    </a:lnTo>
                    <a:lnTo>
                      <a:pt x="65" y="45"/>
                    </a:lnTo>
                    <a:lnTo>
                      <a:pt x="65" y="40"/>
                    </a:lnTo>
                    <a:lnTo>
                      <a:pt x="60" y="35"/>
                    </a:lnTo>
                    <a:lnTo>
                      <a:pt x="60" y="30"/>
                    </a:lnTo>
                    <a:lnTo>
                      <a:pt x="55" y="25"/>
                    </a:lnTo>
                    <a:lnTo>
                      <a:pt x="55" y="20"/>
                    </a:lnTo>
                    <a:lnTo>
                      <a:pt x="50" y="15"/>
                    </a:lnTo>
                    <a:lnTo>
                      <a:pt x="45" y="10"/>
                    </a:lnTo>
                    <a:lnTo>
                      <a:pt x="15" y="0"/>
                    </a:lnTo>
                    <a:lnTo>
                      <a:pt x="10" y="10"/>
                    </a:lnTo>
                    <a:lnTo>
                      <a:pt x="10" y="15"/>
                    </a:lnTo>
                  </a:path>
                </a:pathLst>
              </a:custGeom>
              <a:noFill/>
              <a:ln w="0">
                <a:solidFill>
                  <a:srgbClr val="191D1B"/>
                </a:solidFill>
                <a:prstDash val="solid"/>
                <a:round/>
                <a:headEnd/>
                <a:tailEnd/>
              </a:ln>
            </p:spPr>
            <p:txBody>
              <a:bodyPr/>
              <a:lstStyle/>
              <a:p>
                <a:endParaRPr lang="en-US"/>
              </a:p>
            </p:txBody>
          </p:sp>
          <p:sp>
            <p:nvSpPr>
              <p:cNvPr id="101652" name="Freeform 181"/>
              <p:cNvSpPr>
                <a:spLocks/>
              </p:cNvSpPr>
              <p:nvPr/>
            </p:nvSpPr>
            <p:spPr bwMode="auto">
              <a:xfrm>
                <a:off x="2977" y="2437"/>
                <a:ext cx="145" cy="115"/>
              </a:xfrm>
              <a:custGeom>
                <a:avLst/>
                <a:gdLst>
                  <a:gd name="T0" fmla="*/ 5 w 145"/>
                  <a:gd name="T1" fmla="*/ 50 h 115"/>
                  <a:gd name="T2" fmla="*/ 0 w 145"/>
                  <a:gd name="T3" fmla="*/ 45 h 115"/>
                  <a:gd name="T4" fmla="*/ 0 w 145"/>
                  <a:gd name="T5" fmla="*/ 35 h 115"/>
                  <a:gd name="T6" fmla="*/ 5 w 145"/>
                  <a:gd name="T7" fmla="*/ 25 h 115"/>
                  <a:gd name="T8" fmla="*/ 15 w 145"/>
                  <a:gd name="T9" fmla="*/ 20 h 115"/>
                  <a:gd name="T10" fmla="*/ 25 w 145"/>
                  <a:gd name="T11" fmla="*/ 15 h 115"/>
                  <a:gd name="T12" fmla="*/ 35 w 145"/>
                  <a:gd name="T13" fmla="*/ 10 h 115"/>
                  <a:gd name="T14" fmla="*/ 55 w 145"/>
                  <a:gd name="T15" fmla="*/ 5 h 115"/>
                  <a:gd name="T16" fmla="*/ 60 w 145"/>
                  <a:gd name="T17" fmla="*/ 0 h 115"/>
                  <a:gd name="T18" fmla="*/ 75 w 145"/>
                  <a:gd name="T19" fmla="*/ 0 h 115"/>
                  <a:gd name="T20" fmla="*/ 85 w 145"/>
                  <a:gd name="T21" fmla="*/ 0 h 115"/>
                  <a:gd name="T22" fmla="*/ 95 w 145"/>
                  <a:gd name="T23" fmla="*/ 0 h 115"/>
                  <a:gd name="T24" fmla="*/ 105 w 145"/>
                  <a:gd name="T25" fmla="*/ 5 h 115"/>
                  <a:gd name="T26" fmla="*/ 120 w 145"/>
                  <a:gd name="T27" fmla="*/ 10 h 115"/>
                  <a:gd name="T28" fmla="*/ 130 w 145"/>
                  <a:gd name="T29" fmla="*/ 20 h 115"/>
                  <a:gd name="T30" fmla="*/ 135 w 145"/>
                  <a:gd name="T31" fmla="*/ 35 h 115"/>
                  <a:gd name="T32" fmla="*/ 140 w 145"/>
                  <a:gd name="T33" fmla="*/ 45 h 115"/>
                  <a:gd name="T34" fmla="*/ 145 w 145"/>
                  <a:gd name="T35" fmla="*/ 60 h 115"/>
                  <a:gd name="T36" fmla="*/ 145 w 145"/>
                  <a:gd name="T37" fmla="*/ 70 h 115"/>
                  <a:gd name="T38" fmla="*/ 140 w 145"/>
                  <a:gd name="T39" fmla="*/ 80 h 115"/>
                  <a:gd name="T40" fmla="*/ 135 w 145"/>
                  <a:gd name="T41" fmla="*/ 90 h 115"/>
                  <a:gd name="T42" fmla="*/ 135 w 145"/>
                  <a:gd name="T43" fmla="*/ 105 h 115"/>
                  <a:gd name="T44" fmla="*/ 130 w 145"/>
                  <a:gd name="T45" fmla="*/ 115 h 115"/>
                  <a:gd name="T46" fmla="*/ 115 w 145"/>
                  <a:gd name="T47" fmla="*/ 115 h 115"/>
                  <a:gd name="T48" fmla="*/ 110 w 145"/>
                  <a:gd name="T49" fmla="*/ 115 h 115"/>
                  <a:gd name="T50" fmla="*/ 100 w 145"/>
                  <a:gd name="T51" fmla="*/ 110 h 115"/>
                  <a:gd name="T52" fmla="*/ 90 w 145"/>
                  <a:gd name="T53" fmla="*/ 85 h 115"/>
                  <a:gd name="T54" fmla="*/ 65 w 145"/>
                  <a:gd name="T55" fmla="*/ 65 h 115"/>
                  <a:gd name="T56" fmla="*/ 50 w 145"/>
                  <a:gd name="T57" fmla="*/ 90 h 115"/>
                  <a:gd name="T58" fmla="*/ 45 w 145"/>
                  <a:gd name="T59" fmla="*/ 85 h 115"/>
                  <a:gd name="T60" fmla="*/ 30 w 145"/>
                  <a:gd name="T61" fmla="*/ 80 h 115"/>
                  <a:gd name="T62" fmla="*/ 30 w 145"/>
                  <a:gd name="T63" fmla="*/ 70 h 115"/>
                  <a:gd name="T64" fmla="*/ 30 w 145"/>
                  <a:gd name="T65" fmla="*/ 60 h 115"/>
                  <a:gd name="T66" fmla="*/ 30 w 145"/>
                  <a:gd name="T67" fmla="*/ 50 h 115"/>
                  <a:gd name="T68" fmla="*/ 35 w 145"/>
                  <a:gd name="T69" fmla="*/ 40 h 115"/>
                  <a:gd name="T70" fmla="*/ 25 w 145"/>
                  <a:gd name="T71" fmla="*/ 35 h 115"/>
                  <a:gd name="T72" fmla="*/ 15 w 145"/>
                  <a:gd name="T73" fmla="*/ 40 h 115"/>
                  <a:gd name="T74" fmla="*/ 5 w 145"/>
                  <a:gd name="T75" fmla="*/ 45 h 11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5"/>
                  <a:gd name="T115" fmla="*/ 0 h 115"/>
                  <a:gd name="T116" fmla="*/ 145 w 145"/>
                  <a:gd name="T117" fmla="*/ 115 h 115"/>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5" h="115">
                    <a:moveTo>
                      <a:pt x="5" y="50"/>
                    </a:moveTo>
                    <a:lnTo>
                      <a:pt x="5" y="50"/>
                    </a:lnTo>
                    <a:lnTo>
                      <a:pt x="0" y="50"/>
                    </a:lnTo>
                    <a:lnTo>
                      <a:pt x="0" y="45"/>
                    </a:lnTo>
                    <a:lnTo>
                      <a:pt x="0" y="40"/>
                    </a:lnTo>
                    <a:lnTo>
                      <a:pt x="0" y="35"/>
                    </a:lnTo>
                    <a:lnTo>
                      <a:pt x="0" y="30"/>
                    </a:lnTo>
                    <a:lnTo>
                      <a:pt x="5" y="25"/>
                    </a:lnTo>
                    <a:lnTo>
                      <a:pt x="10" y="20"/>
                    </a:lnTo>
                    <a:lnTo>
                      <a:pt x="15" y="20"/>
                    </a:lnTo>
                    <a:lnTo>
                      <a:pt x="20" y="15"/>
                    </a:lnTo>
                    <a:lnTo>
                      <a:pt x="25" y="15"/>
                    </a:lnTo>
                    <a:lnTo>
                      <a:pt x="30" y="10"/>
                    </a:lnTo>
                    <a:lnTo>
                      <a:pt x="35" y="10"/>
                    </a:lnTo>
                    <a:lnTo>
                      <a:pt x="45" y="5"/>
                    </a:lnTo>
                    <a:lnTo>
                      <a:pt x="55" y="5"/>
                    </a:lnTo>
                    <a:lnTo>
                      <a:pt x="60" y="0"/>
                    </a:lnTo>
                    <a:lnTo>
                      <a:pt x="70" y="0"/>
                    </a:lnTo>
                    <a:lnTo>
                      <a:pt x="75" y="0"/>
                    </a:lnTo>
                    <a:lnTo>
                      <a:pt x="80" y="0"/>
                    </a:lnTo>
                    <a:lnTo>
                      <a:pt x="85" y="0"/>
                    </a:lnTo>
                    <a:lnTo>
                      <a:pt x="90" y="0"/>
                    </a:lnTo>
                    <a:lnTo>
                      <a:pt x="95" y="0"/>
                    </a:lnTo>
                    <a:lnTo>
                      <a:pt x="100" y="5"/>
                    </a:lnTo>
                    <a:lnTo>
                      <a:pt x="105" y="5"/>
                    </a:lnTo>
                    <a:lnTo>
                      <a:pt x="110" y="10"/>
                    </a:lnTo>
                    <a:lnTo>
                      <a:pt x="120" y="10"/>
                    </a:lnTo>
                    <a:lnTo>
                      <a:pt x="125" y="15"/>
                    </a:lnTo>
                    <a:lnTo>
                      <a:pt x="130" y="20"/>
                    </a:lnTo>
                    <a:lnTo>
                      <a:pt x="130" y="25"/>
                    </a:lnTo>
                    <a:lnTo>
                      <a:pt x="135" y="35"/>
                    </a:lnTo>
                    <a:lnTo>
                      <a:pt x="135" y="40"/>
                    </a:lnTo>
                    <a:lnTo>
                      <a:pt x="140" y="45"/>
                    </a:lnTo>
                    <a:lnTo>
                      <a:pt x="140" y="55"/>
                    </a:lnTo>
                    <a:lnTo>
                      <a:pt x="145" y="60"/>
                    </a:lnTo>
                    <a:lnTo>
                      <a:pt x="145" y="65"/>
                    </a:lnTo>
                    <a:lnTo>
                      <a:pt x="145" y="70"/>
                    </a:lnTo>
                    <a:lnTo>
                      <a:pt x="140" y="75"/>
                    </a:lnTo>
                    <a:lnTo>
                      <a:pt x="140" y="80"/>
                    </a:lnTo>
                    <a:lnTo>
                      <a:pt x="135" y="85"/>
                    </a:lnTo>
                    <a:lnTo>
                      <a:pt x="135" y="90"/>
                    </a:lnTo>
                    <a:lnTo>
                      <a:pt x="135" y="100"/>
                    </a:lnTo>
                    <a:lnTo>
                      <a:pt x="135" y="105"/>
                    </a:lnTo>
                    <a:lnTo>
                      <a:pt x="135" y="110"/>
                    </a:lnTo>
                    <a:lnTo>
                      <a:pt x="130" y="115"/>
                    </a:lnTo>
                    <a:lnTo>
                      <a:pt x="125" y="115"/>
                    </a:lnTo>
                    <a:lnTo>
                      <a:pt x="115" y="115"/>
                    </a:lnTo>
                    <a:lnTo>
                      <a:pt x="110" y="110"/>
                    </a:lnTo>
                    <a:lnTo>
                      <a:pt x="110" y="115"/>
                    </a:lnTo>
                    <a:lnTo>
                      <a:pt x="105" y="110"/>
                    </a:lnTo>
                    <a:lnTo>
                      <a:pt x="100" y="110"/>
                    </a:lnTo>
                    <a:lnTo>
                      <a:pt x="95" y="105"/>
                    </a:lnTo>
                    <a:lnTo>
                      <a:pt x="90" y="85"/>
                    </a:lnTo>
                    <a:lnTo>
                      <a:pt x="85" y="70"/>
                    </a:lnTo>
                    <a:lnTo>
                      <a:pt x="65" y="65"/>
                    </a:lnTo>
                    <a:lnTo>
                      <a:pt x="55" y="75"/>
                    </a:lnTo>
                    <a:lnTo>
                      <a:pt x="50" y="90"/>
                    </a:lnTo>
                    <a:lnTo>
                      <a:pt x="45" y="85"/>
                    </a:lnTo>
                    <a:lnTo>
                      <a:pt x="35" y="80"/>
                    </a:lnTo>
                    <a:lnTo>
                      <a:pt x="30" y="80"/>
                    </a:lnTo>
                    <a:lnTo>
                      <a:pt x="30" y="75"/>
                    </a:lnTo>
                    <a:lnTo>
                      <a:pt x="30" y="70"/>
                    </a:lnTo>
                    <a:lnTo>
                      <a:pt x="30" y="65"/>
                    </a:lnTo>
                    <a:lnTo>
                      <a:pt x="30" y="60"/>
                    </a:lnTo>
                    <a:lnTo>
                      <a:pt x="30" y="55"/>
                    </a:lnTo>
                    <a:lnTo>
                      <a:pt x="30" y="50"/>
                    </a:lnTo>
                    <a:lnTo>
                      <a:pt x="35" y="45"/>
                    </a:lnTo>
                    <a:lnTo>
                      <a:pt x="35" y="40"/>
                    </a:lnTo>
                    <a:lnTo>
                      <a:pt x="30" y="35"/>
                    </a:lnTo>
                    <a:lnTo>
                      <a:pt x="25" y="35"/>
                    </a:lnTo>
                    <a:lnTo>
                      <a:pt x="20" y="35"/>
                    </a:lnTo>
                    <a:lnTo>
                      <a:pt x="15" y="40"/>
                    </a:lnTo>
                    <a:lnTo>
                      <a:pt x="10" y="45"/>
                    </a:lnTo>
                    <a:lnTo>
                      <a:pt x="5" y="45"/>
                    </a:lnTo>
                    <a:lnTo>
                      <a:pt x="5" y="50"/>
                    </a:lnTo>
                    <a:close/>
                  </a:path>
                </a:pathLst>
              </a:custGeom>
              <a:solidFill>
                <a:srgbClr val="000000"/>
              </a:solidFill>
              <a:ln w="9525">
                <a:noFill/>
                <a:round/>
                <a:headEnd/>
                <a:tailEnd/>
              </a:ln>
            </p:spPr>
            <p:txBody>
              <a:bodyPr/>
              <a:lstStyle/>
              <a:p>
                <a:endParaRPr lang="en-US"/>
              </a:p>
            </p:txBody>
          </p:sp>
          <p:sp>
            <p:nvSpPr>
              <p:cNvPr id="101653" name="Freeform 182"/>
              <p:cNvSpPr>
                <a:spLocks/>
              </p:cNvSpPr>
              <p:nvPr/>
            </p:nvSpPr>
            <p:spPr bwMode="auto">
              <a:xfrm>
                <a:off x="2977" y="2437"/>
                <a:ext cx="145" cy="115"/>
              </a:xfrm>
              <a:custGeom>
                <a:avLst/>
                <a:gdLst>
                  <a:gd name="T0" fmla="*/ 5 w 145"/>
                  <a:gd name="T1" fmla="*/ 50 h 115"/>
                  <a:gd name="T2" fmla="*/ 0 w 145"/>
                  <a:gd name="T3" fmla="*/ 45 h 115"/>
                  <a:gd name="T4" fmla="*/ 0 w 145"/>
                  <a:gd name="T5" fmla="*/ 35 h 115"/>
                  <a:gd name="T6" fmla="*/ 5 w 145"/>
                  <a:gd name="T7" fmla="*/ 25 h 115"/>
                  <a:gd name="T8" fmla="*/ 15 w 145"/>
                  <a:gd name="T9" fmla="*/ 20 h 115"/>
                  <a:gd name="T10" fmla="*/ 25 w 145"/>
                  <a:gd name="T11" fmla="*/ 15 h 115"/>
                  <a:gd name="T12" fmla="*/ 35 w 145"/>
                  <a:gd name="T13" fmla="*/ 10 h 115"/>
                  <a:gd name="T14" fmla="*/ 55 w 145"/>
                  <a:gd name="T15" fmla="*/ 5 h 115"/>
                  <a:gd name="T16" fmla="*/ 60 w 145"/>
                  <a:gd name="T17" fmla="*/ 0 h 115"/>
                  <a:gd name="T18" fmla="*/ 75 w 145"/>
                  <a:gd name="T19" fmla="*/ 0 h 115"/>
                  <a:gd name="T20" fmla="*/ 85 w 145"/>
                  <a:gd name="T21" fmla="*/ 0 h 115"/>
                  <a:gd name="T22" fmla="*/ 95 w 145"/>
                  <a:gd name="T23" fmla="*/ 0 h 115"/>
                  <a:gd name="T24" fmla="*/ 105 w 145"/>
                  <a:gd name="T25" fmla="*/ 5 h 115"/>
                  <a:gd name="T26" fmla="*/ 120 w 145"/>
                  <a:gd name="T27" fmla="*/ 10 h 115"/>
                  <a:gd name="T28" fmla="*/ 130 w 145"/>
                  <a:gd name="T29" fmla="*/ 20 h 115"/>
                  <a:gd name="T30" fmla="*/ 135 w 145"/>
                  <a:gd name="T31" fmla="*/ 35 h 115"/>
                  <a:gd name="T32" fmla="*/ 140 w 145"/>
                  <a:gd name="T33" fmla="*/ 45 h 115"/>
                  <a:gd name="T34" fmla="*/ 145 w 145"/>
                  <a:gd name="T35" fmla="*/ 60 h 115"/>
                  <a:gd name="T36" fmla="*/ 145 w 145"/>
                  <a:gd name="T37" fmla="*/ 70 h 115"/>
                  <a:gd name="T38" fmla="*/ 140 w 145"/>
                  <a:gd name="T39" fmla="*/ 80 h 115"/>
                  <a:gd name="T40" fmla="*/ 135 w 145"/>
                  <a:gd name="T41" fmla="*/ 90 h 115"/>
                  <a:gd name="T42" fmla="*/ 135 w 145"/>
                  <a:gd name="T43" fmla="*/ 105 h 115"/>
                  <a:gd name="T44" fmla="*/ 130 w 145"/>
                  <a:gd name="T45" fmla="*/ 115 h 115"/>
                  <a:gd name="T46" fmla="*/ 115 w 145"/>
                  <a:gd name="T47" fmla="*/ 115 h 115"/>
                  <a:gd name="T48" fmla="*/ 110 w 145"/>
                  <a:gd name="T49" fmla="*/ 115 h 115"/>
                  <a:gd name="T50" fmla="*/ 100 w 145"/>
                  <a:gd name="T51" fmla="*/ 110 h 115"/>
                  <a:gd name="T52" fmla="*/ 90 w 145"/>
                  <a:gd name="T53" fmla="*/ 85 h 115"/>
                  <a:gd name="T54" fmla="*/ 65 w 145"/>
                  <a:gd name="T55" fmla="*/ 65 h 115"/>
                  <a:gd name="T56" fmla="*/ 50 w 145"/>
                  <a:gd name="T57" fmla="*/ 90 h 115"/>
                  <a:gd name="T58" fmla="*/ 45 w 145"/>
                  <a:gd name="T59" fmla="*/ 85 h 115"/>
                  <a:gd name="T60" fmla="*/ 30 w 145"/>
                  <a:gd name="T61" fmla="*/ 80 h 115"/>
                  <a:gd name="T62" fmla="*/ 30 w 145"/>
                  <a:gd name="T63" fmla="*/ 70 h 115"/>
                  <a:gd name="T64" fmla="*/ 30 w 145"/>
                  <a:gd name="T65" fmla="*/ 60 h 115"/>
                  <a:gd name="T66" fmla="*/ 30 w 145"/>
                  <a:gd name="T67" fmla="*/ 50 h 115"/>
                  <a:gd name="T68" fmla="*/ 35 w 145"/>
                  <a:gd name="T69" fmla="*/ 40 h 115"/>
                  <a:gd name="T70" fmla="*/ 25 w 145"/>
                  <a:gd name="T71" fmla="*/ 35 h 115"/>
                  <a:gd name="T72" fmla="*/ 15 w 145"/>
                  <a:gd name="T73" fmla="*/ 40 h 115"/>
                  <a:gd name="T74" fmla="*/ 5 w 145"/>
                  <a:gd name="T75" fmla="*/ 45 h 11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5"/>
                  <a:gd name="T115" fmla="*/ 0 h 115"/>
                  <a:gd name="T116" fmla="*/ 145 w 145"/>
                  <a:gd name="T117" fmla="*/ 115 h 115"/>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5" h="115">
                    <a:moveTo>
                      <a:pt x="5" y="50"/>
                    </a:moveTo>
                    <a:lnTo>
                      <a:pt x="5" y="50"/>
                    </a:lnTo>
                    <a:lnTo>
                      <a:pt x="0" y="50"/>
                    </a:lnTo>
                    <a:lnTo>
                      <a:pt x="0" y="45"/>
                    </a:lnTo>
                    <a:lnTo>
                      <a:pt x="0" y="40"/>
                    </a:lnTo>
                    <a:lnTo>
                      <a:pt x="0" y="35"/>
                    </a:lnTo>
                    <a:lnTo>
                      <a:pt x="0" y="30"/>
                    </a:lnTo>
                    <a:lnTo>
                      <a:pt x="5" y="25"/>
                    </a:lnTo>
                    <a:lnTo>
                      <a:pt x="10" y="20"/>
                    </a:lnTo>
                    <a:lnTo>
                      <a:pt x="15" y="20"/>
                    </a:lnTo>
                    <a:lnTo>
                      <a:pt x="20" y="15"/>
                    </a:lnTo>
                    <a:lnTo>
                      <a:pt x="25" y="15"/>
                    </a:lnTo>
                    <a:lnTo>
                      <a:pt x="30" y="10"/>
                    </a:lnTo>
                    <a:lnTo>
                      <a:pt x="35" y="10"/>
                    </a:lnTo>
                    <a:lnTo>
                      <a:pt x="45" y="5"/>
                    </a:lnTo>
                    <a:lnTo>
                      <a:pt x="55" y="5"/>
                    </a:lnTo>
                    <a:lnTo>
                      <a:pt x="60" y="0"/>
                    </a:lnTo>
                    <a:lnTo>
                      <a:pt x="70" y="0"/>
                    </a:lnTo>
                    <a:lnTo>
                      <a:pt x="75" y="0"/>
                    </a:lnTo>
                    <a:lnTo>
                      <a:pt x="80" y="0"/>
                    </a:lnTo>
                    <a:lnTo>
                      <a:pt x="85" y="0"/>
                    </a:lnTo>
                    <a:lnTo>
                      <a:pt x="90" y="0"/>
                    </a:lnTo>
                    <a:lnTo>
                      <a:pt x="95" y="0"/>
                    </a:lnTo>
                    <a:lnTo>
                      <a:pt x="100" y="5"/>
                    </a:lnTo>
                    <a:lnTo>
                      <a:pt x="105" y="5"/>
                    </a:lnTo>
                    <a:lnTo>
                      <a:pt x="110" y="10"/>
                    </a:lnTo>
                    <a:lnTo>
                      <a:pt x="120" y="10"/>
                    </a:lnTo>
                    <a:lnTo>
                      <a:pt x="125" y="15"/>
                    </a:lnTo>
                    <a:lnTo>
                      <a:pt x="130" y="20"/>
                    </a:lnTo>
                    <a:lnTo>
                      <a:pt x="130" y="25"/>
                    </a:lnTo>
                    <a:lnTo>
                      <a:pt x="135" y="35"/>
                    </a:lnTo>
                    <a:lnTo>
                      <a:pt x="135" y="40"/>
                    </a:lnTo>
                    <a:lnTo>
                      <a:pt x="140" y="45"/>
                    </a:lnTo>
                    <a:lnTo>
                      <a:pt x="140" y="55"/>
                    </a:lnTo>
                    <a:lnTo>
                      <a:pt x="145" y="60"/>
                    </a:lnTo>
                    <a:lnTo>
                      <a:pt x="145" y="65"/>
                    </a:lnTo>
                    <a:lnTo>
                      <a:pt x="145" y="70"/>
                    </a:lnTo>
                    <a:lnTo>
                      <a:pt x="140" y="75"/>
                    </a:lnTo>
                    <a:lnTo>
                      <a:pt x="140" y="80"/>
                    </a:lnTo>
                    <a:lnTo>
                      <a:pt x="135" y="85"/>
                    </a:lnTo>
                    <a:lnTo>
                      <a:pt x="135" y="90"/>
                    </a:lnTo>
                    <a:lnTo>
                      <a:pt x="135" y="100"/>
                    </a:lnTo>
                    <a:lnTo>
                      <a:pt x="135" y="105"/>
                    </a:lnTo>
                    <a:lnTo>
                      <a:pt x="135" y="110"/>
                    </a:lnTo>
                    <a:lnTo>
                      <a:pt x="130" y="115"/>
                    </a:lnTo>
                    <a:lnTo>
                      <a:pt x="125" y="115"/>
                    </a:lnTo>
                    <a:lnTo>
                      <a:pt x="115" y="115"/>
                    </a:lnTo>
                    <a:lnTo>
                      <a:pt x="110" y="110"/>
                    </a:lnTo>
                    <a:lnTo>
                      <a:pt x="110" y="115"/>
                    </a:lnTo>
                    <a:lnTo>
                      <a:pt x="105" y="110"/>
                    </a:lnTo>
                    <a:lnTo>
                      <a:pt x="100" y="110"/>
                    </a:lnTo>
                    <a:lnTo>
                      <a:pt x="95" y="105"/>
                    </a:lnTo>
                    <a:lnTo>
                      <a:pt x="90" y="85"/>
                    </a:lnTo>
                    <a:lnTo>
                      <a:pt x="85" y="70"/>
                    </a:lnTo>
                    <a:lnTo>
                      <a:pt x="65" y="65"/>
                    </a:lnTo>
                    <a:lnTo>
                      <a:pt x="55" y="75"/>
                    </a:lnTo>
                    <a:lnTo>
                      <a:pt x="50" y="90"/>
                    </a:lnTo>
                    <a:lnTo>
                      <a:pt x="45" y="85"/>
                    </a:lnTo>
                    <a:lnTo>
                      <a:pt x="35" y="80"/>
                    </a:lnTo>
                    <a:lnTo>
                      <a:pt x="30" y="80"/>
                    </a:lnTo>
                    <a:lnTo>
                      <a:pt x="30" y="75"/>
                    </a:lnTo>
                    <a:lnTo>
                      <a:pt x="30" y="70"/>
                    </a:lnTo>
                    <a:lnTo>
                      <a:pt x="30" y="65"/>
                    </a:lnTo>
                    <a:lnTo>
                      <a:pt x="30" y="60"/>
                    </a:lnTo>
                    <a:lnTo>
                      <a:pt x="30" y="55"/>
                    </a:lnTo>
                    <a:lnTo>
                      <a:pt x="30" y="50"/>
                    </a:lnTo>
                    <a:lnTo>
                      <a:pt x="35" y="45"/>
                    </a:lnTo>
                    <a:lnTo>
                      <a:pt x="35" y="40"/>
                    </a:lnTo>
                    <a:lnTo>
                      <a:pt x="30" y="35"/>
                    </a:lnTo>
                    <a:lnTo>
                      <a:pt x="25" y="35"/>
                    </a:lnTo>
                    <a:lnTo>
                      <a:pt x="20" y="35"/>
                    </a:lnTo>
                    <a:lnTo>
                      <a:pt x="15" y="40"/>
                    </a:lnTo>
                    <a:lnTo>
                      <a:pt x="10" y="45"/>
                    </a:lnTo>
                    <a:lnTo>
                      <a:pt x="5" y="45"/>
                    </a:lnTo>
                    <a:lnTo>
                      <a:pt x="5" y="50"/>
                    </a:lnTo>
                  </a:path>
                </a:pathLst>
              </a:custGeom>
              <a:noFill/>
              <a:ln w="0">
                <a:solidFill>
                  <a:srgbClr val="191D1B"/>
                </a:solidFill>
                <a:prstDash val="solid"/>
                <a:round/>
                <a:headEnd/>
                <a:tailEnd/>
              </a:ln>
            </p:spPr>
            <p:txBody>
              <a:bodyPr/>
              <a:lstStyle/>
              <a:p>
                <a:endParaRPr lang="en-US"/>
              </a:p>
            </p:txBody>
          </p:sp>
          <p:sp>
            <p:nvSpPr>
              <p:cNvPr id="101654" name="Freeform 183"/>
              <p:cNvSpPr>
                <a:spLocks/>
              </p:cNvSpPr>
              <p:nvPr/>
            </p:nvSpPr>
            <p:spPr bwMode="auto">
              <a:xfrm>
                <a:off x="2992" y="2532"/>
                <a:ext cx="10" cy="5"/>
              </a:xfrm>
              <a:custGeom>
                <a:avLst/>
                <a:gdLst>
                  <a:gd name="T0" fmla="*/ 0 w 10"/>
                  <a:gd name="T1" fmla="*/ 5 h 5"/>
                  <a:gd name="T2" fmla="*/ 0 w 10"/>
                  <a:gd name="T3" fmla="*/ 5 h 5"/>
                  <a:gd name="T4" fmla="*/ 0 w 10"/>
                  <a:gd name="T5" fmla="*/ 5 h 5"/>
                  <a:gd name="T6" fmla="*/ 5 w 10"/>
                  <a:gd name="T7" fmla="*/ 5 h 5"/>
                  <a:gd name="T8" fmla="*/ 10 w 10"/>
                  <a:gd name="T9" fmla="*/ 5 h 5"/>
                  <a:gd name="T10" fmla="*/ 10 w 10"/>
                  <a:gd name="T11" fmla="*/ 5 h 5"/>
                  <a:gd name="T12" fmla="*/ 10 w 10"/>
                  <a:gd name="T13" fmla="*/ 5 h 5"/>
                  <a:gd name="T14" fmla="*/ 5 w 10"/>
                  <a:gd name="T15" fmla="*/ 5 h 5"/>
                  <a:gd name="T16" fmla="*/ 0 w 10"/>
                  <a:gd name="T17" fmla="*/ 5 h 5"/>
                  <a:gd name="T18" fmla="*/ 0 w 10"/>
                  <a:gd name="T19" fmla="*/ 0 h 5"/>
                  <a:gd name="T20" fmla="*/ 0 w 10"/>
                  <a:gd name="T21" fmla="*/ 5 h 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
                  <a:gd name="T34" fmla="*/ 0 h 5"/>
                  <a:gd name="T35" fmla="*/ 10 w 10"/>
                  <a:gd name="T36" fmla="*/ 5 h 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 h="5">
                    <a:moveTo>
                      <a:pt x="0" y="5"/>
                    </a:moveTo>
                    <a:lnTo>
                      <a:pt x="0" y="5"/>
                    </a:lnTo>
                    <a:lnTo>
                      <a:pt x="5" y="5"/>
                    </a:lnTo>
                    <a:lnTo>
                      <a:pt x="10" y="5"/>
                    </a:lnTo>
                    <a:lnTo>
                      <a:pt x="5" y="5"/>
                    </a:lnTo>
                    <a:lnTo>
                      <a:pt x="0" y="5"/>
                    </a:lnTo>
                    <a:lnTo>
                      <a:pt x="0" y="0"/>
                    </a:lnTo>
                    <a:lnTo>
                      <a:pt x="0" y="5"/>
                    </a:lnTo>
                    <a:close/>
                  </a:path>
                </a:pathLst>
              </a:custGeom>
              <a:solidFill>
                <a:srgbClr val="FCFDFE"/>
              </a:solidFill>
              <a:ln w="9525">
                <a:noFill/>
                <a:round/>
                <a:headEnd/>
                <a:tailEnd/>
              </a:ln>
            </p:spPr>
            <p:txBody>
              <a:bodyPr/>
              <a:lstStyle/>
              <a:p>
                <a:endParaRPr lang="en-US"/>
              </a:p>
            </p:txBody>
          </p:sp>
          <p:sp>
            <p:nvSpPr>
              <p:cNvPr id="101655" name="Freeform 184"/>
              <p:cNvSpPr>
                <a:spLocks/>
              </p:cNvSpPr>
              <p:nvPr/>
            </p:nvSpPr>
            <p:spPr bwMode="auto">
              <a:xfrm>
                <a:off x="2992" y="2532"/>
                <a:ext cx="10" cy="5"/>
              </a:xfrm>
              <a:custGeom>
                <a:avLst/>
                <a:gdLst>
                  <a:gd name="T0" fmla="*/ 0 w 10"/>
                  <a:gd name="T1" fmla="*/ 5 h 5"/>
                  <a:gd name="T2" fmla="*/ 0 w 10"/>
                  <a:gd name="T3" fmla="*/ 5 h 5"/>
                  <a:gd name="T4" fmla="*/ 0 w 10"/>
                  <a:gd name="T5" fmla="*/ 5 h 5"/>
                  <a:gd name="T6" fmla="*/ 5 w 10"/>
                  <a:gd name="T7" fmla="*/ 5 h 5"/>
                  <a:gd name="T8" fmla="*/ 10 w 10"/>
                  <a:gd name="T9" fmla="*/ 5 h 5"/>
                  <a:gd name="T10" fmla="*/ 10 w 10"/>
                  <a:gd name="T11" fmla="*/ 5 h 5"/>
                  <a:gd name="T12" fmla="*/ 10 w 10"/>
                  <a:gd name="T13" fmla="*/ 5 h 5"/>
                  <a:gd name="T14" fmla="*/ 5 w 10"/>
                  <a:gd name="T15" fmla="*/ 5 h 5"/>
                  <a:gd name="T16" fmla="*/ 0 w 10"/>
                  <a:gd name="T17" fmla="*/ 5 h 5"/>
                  <a:gd name="T18" fmla="*/ 0 w 10"/>
                  <a:gd name="T19" fmla="*/ 0 h 5"/>
                  <a:gd name="T20" fmla="*/ 0 w 10"/>
                  <a:gd name="T21" fmla="*/ 5 h 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
                  <a:gd name="T34" fmla="*/ 0 h 5"/>
                  <a:gd name="T35" fmla="*/ 10 w 10"/>
                  <a:gd name="T36" fmla="*/ 5 h 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 h="5">
                    <a:moveTo>
                      <a:pt x="0" y="5"/>
                    </a:moveTo>
                    <a:lnTo>
                      <a:pt x="0" y="5"/>
                    </a:lnTo>
                    <a:lnTo>
                      <a:pt x="5" y="5"/>
                    </a:lnTo>
                    <a:lnTo>
                      <a:pt x="10" y="5"/>
                    </a:lnTo>
                    <a:lnTo>
                      <a:pt x="5" y="5"/>
                    </a:lnTo>
                    <a:lnTo>
                      <a:pt x="0" y="5"/>
                    </a:lnTo>
                    <a:lnTo>
                      <a:pt x="0" y="0"/>
                    </a:lnTo>
                    <a:lnTo>
                      <a:pt x="0" y="5"/>
                    </a:lnTo>
                  </a:path>
                </a:pathLst>
              </a:custGeom>
              <a:noFill/>
              <a:ln w="0">
                <a:solidFill>
                  <a:srgbClr val="191D1B"/>
                </a:solidFill>
                <a:prstDash val="solid"/>
                <a:round/>
                <a:headEnd/>
                <a:tailEnd/>
              </a:ln>
            </p:spPr>
            <p:txBody>
              <a:bodyPr/>
              <a:lstStyle/>
              <a:p>
                <a:endParaRPr lang="en-US"/>
              </a:p>
            </p:txBody>
          </p:sp>
          <p:sp>
            <p:nvSpPr>
              <p:cNvPr id="101656" name="Freeform 185"/>
              <p:cNvSpPr>
                <a:spLocks/>
              </p:cNvSpPr>
              <p:nvPr/>
            </p:nvSpPr>
            <p:spPr bwMode="auto">
              <a:xfrm>
                <a:off x="3002" y="2577"/>
                <a:ext cx="10" cy="5"/>
              </a:xfrm>
              <a:custGeom>
                <a:avLst/>
                <a:gdLst>
                  <a:gd name="T0" fmla="*/ 0 w 10"/>
                  <a:gd name="T1" fmla="*/ 0 h 5"/>
                  <a:gd name="T2" fmla="*/ 0 w 10"/>
                  <a:gd name="T3" fmla="*/ 5 h 5"/>
                  <a:gd name="T4" fmla="*/ 5 w 10"/>
                  <a:gd name="T5" fmla="*/ 5 h 5"/>
                  <a:gd name="T6" fmla="*/ 5 w 10"/>
                  <a:gd name="T7" fmla="*/ 5 h 5"/>
                  <a:gd name="T8" fmla="*/ 10 w 10"/>
                  <a:gd name="T9" fmla="*/ 5 h 5"/>
                  <a:gd name="T10" fmla="*/ 5 w 10"/>
                  <a:gd name="T11" fmla="*/ 0 h 5"/>
                  <a:gd name="T12" fmla="*/ 5 w 10"/>
                  <a:gd name="T13" fmla="*/ 0 h 5"/>
                  <a:gd name="T14" fmla="*/ 0 w 10"/>
                  <a:gd name="T15" fmla="*/ 0 h 5"/>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5"/>
                  <a:gd name="T26" fmla="*/ 10 w 10"/>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5">
                    <a:moveTo>
                      <a:pt x="0" y="0"/>
                    </a:moveTo>
                    <a:lnTo>
                      <a:pt x="0" y="5"/>
                    </a:lnTo>
                    <a:lnTo>
                      <a:pt x="5" y="5"/>
                    </a:lnTo>
                    <a:lnTo>
                      <a:pt x="10" y="5"/>
                    </a:lnTo>
                    <a:lnTo>
                      <a:pt x="5" y="0"/>
                    </a:lnTo>
                    <a:lnTo>
                      <a:pt x="0" y="0"/>
                    </a:lnTo>
                    <a:close/>
                  </a:path>
                </a:pathLst>
              </a:custGeom>
              <a:solidFill>
                <a:srgbClr val="FCFDFE"/>
              </a:solidFill>
              <a:ln w="9525">
                <a:noFill/>
                <a:round/>
                <a:headEnd/>
                <a:tailEnd/>
              </a:ln>
            </p:spPr>
            <p:txBody>
              <a:bodyPr/>
              <a:lstStyle/>
              <a:p>
                <a:endParaRPr lang="en-US"/>
              </a:p>
            </p:txBody>
          </p:sp>
          <p:sp>
            <p:nvSpPr>
              <p:cNvPr id="101657" name="Freeform 186"/>
              <p:cNvSpPr>
                <a:spLocks/>
              </p:cNvSpPr>
              <p:nvPr/>
            </p:nvSpPr>
            <p:spPr bwMode="auto">
              <a:xfrm>
                <a:off x="3002" y="2577"/>
                <a:ext cx="10" cy="5"/>
              </a:xfrm>
              <a:custGeom>
                <a:avLst/>
                <a:gdLst>
                  <a:gd name="T0" fmla="*/ 0 w 10"/>
                  <a:gd name="T1" fmla="*/ 0 h 5"/>
                  <a:gd name="T2" fmla="*/ 0 w 10"/>
                  <a:gd name="T3" fmla="*/ 5 h 5"/>
                  <a:gd name="T4" fmla="*/ 5 w 10"/>
                  <a:gd name="T5" fmla="*/ 5 h 5"/>
                  <a:gd name="T6" fmla="*/ 5 w 10"/>
                  <a:gd name="T7" fmla="*/ 5 h 5"/>
                  <a:gd name="T8" fmla="*/ 10 w 10"/>
                  <a:gd name="T9" fmla="*/ 5 h 5"/>
                  <a:gd name="T10" fmla="*/ 5 w 10"/>
                  <a:gd name="T11" fmla="*/ 0 h 5"/>
                  <a:gd name="T12" fmla="*/ 5 w 10"/>
                  <a:gd name="T13" fmla="*/ 0 h 5"/>
                  <a:gd name="T14" fmla="*/ 0 w 10"/>
                  <a:gd name="T15" fmla="*/ 0 h 5"/>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5"/>
                  <a:gd name="T26" fmla="*/ 10 w 10"/>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5">
                    <a:moveTo>
                      <a:pt x="0" y="0"/>
                    </a:moveTo>
                    <a:lnTo>
                      <a:pt x="0" y="5"/>
                    </a:lnTo>
                    <a:lnTo>
                      <a:pt x="5" y="5"/>
                    </a:lnTo>
                    <a:lnTo>
                      <a:pt x="10" y="5"/>
                    </a:lnTo>
                    <a:lnTo>
                      <a:pt x="5" y="0"/>
                    </a:lnTo>
                    <a:lnTo>
                      <a:pt x="0" y="0"/>
                    </a:lnTo>
                  </a:path>
                </a:pathLst>
              </a:custGeom>
              <a:noFill/>
              <a:ln w="0">
                <a:solidFill>
                  <a:srgbClr val="191D1B"/>
                </a:solidFill>
                <a:prstDash val="solid"/>
                <a:round/>
                <a:headEnd/>
                <a:tailEnd/>
              </a:ln>
            </p:spPr>
            <p:txBody>
              <a:bodyPr/>
              <a:lstStyle/>
              <a:p>
                <a:endParaRPr lang="en-US"/>
              </a:p>
            </p:txBody>
          </p:sp>
          <p:sp>
            <p:nvSpPr>
              <p:cNvPr id="101658" name="Freeform 187"/>
              <p:cNvSpPr>
                <a:spLocks/>
              </p:cNvSpPr>
              <p:nvPr/>
            </p:nvSpPr>
            <p:spPr bwMode="auto">
              <a:xfrm>
                <a:off x="2987" y="2532"/>
                <a:ext cx="20" cy="5"/>
              </a:xfrm>
              <a:custGeom>
                <a:avLst/>
                <a:gdLst>
                  <a:gd name="T0" fmla="*/ 20 w 20"/>
                  <a:gd name="T1" fmla="*/ 5 h 5"/>
                  <a:gd name="T2" fmla="*/ 15 w 20"/>
                  <a:gd name="T3" fmla="*/ 5 h 5"/>
                  <a:gd name="T4" fmla="*/ 15 w 20"/>
                  <a:gd name="T5" fmla="*/ 5 h 5"/>
                  <a:gd name="T6" fmla="*/ 10 w 20"/>
                  <a:gd name="T7" fmla="*/ 5 h 5"/>
                  <a:gd name="T8" fmla="*/ 10 w 20"/>
                  <a:gd name="T9" fmla="*/ 5 h 5"/>
                  <a:gd name="T10" fmla="*/ 5 w 20"/>
                  <a:gd name="T11" fmla="*/ 5 h 5"/>
                  <a:gd name="T12" fmla="*/ 5 w 20"/>
                  <a:gd name="T13" fmla="*/ 5 h 5"/>
                  <a:gd name="T14" fmla="*/ 5 w 20"/>
                  <a:gd name="T15" fmla="*/ 5 h 5"/>
                  <a:gd name="T16" fmla="*/ 0 w 20"/>
                  <a:gd name="T17" fmla="*/ 5 h 5"/>
                  <a:gd name="T18" fmla="*/ 0 w 20"/>
                  <a:gd name="T19" fmla="*/ 5 h 5"/>
                  <a:gd name="T20" fmla="*/ 5 w 20"/>
                  <a:gd name="T21" fmla="*/ 0 h 5"/>
                  <a:gd name="T22" fmla="*/ 5 w 20"/>
                  <a:gd name="T23" fmla="*/ 0 h 5"/>
                  <a:gd name="T24" fmla="*/ 5 w 20"/>
                  <a:gd name="T25" fmla="*/ 0 h 5"/>
                  <a:gd name="T26" fmla="*/ 10 w 20"/>
                  <a:gd name="T27" fmla="*/ 5 h 5"/>
                  <a:gd name="T28" fmla="*/ 15 w 20"/>
                  <a:gd name="T29" fmla="*/ 5 h 5"/>
                  <a:gd name="T30" fmla="*/ 15 w 20"/>
                  <a:gd name="T31" fmla="*/ 5 h 5"/>
                  <a:gd name="T32" fmla="*/ 20 w 20"/>
                  <a:gd name="T33" fmla="*/ 5 h 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
                  <a:gd name="T52" fmla="*/ 0 h 5"/>
                  <a:gd name="T53" fmla="*/ 20 w 20"/>
                  <a:gd name="T54" fmla="*/ 5 h 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 h="5">
                    <a:moveTo>
                      <a:pt x="20" y="5"/>
                    </a:moveTo>
                    <a:lnTo>
                      <a:pt x="15" y="5"/>
                    </a:lnTo>
                    <a:lnTo>
                      <a:pt x="10" y="5"/>
                    </a:lnTo>
                    <a:lnTo>
                      <a:pt x="5" y="5"/>
                    </a:lnTo>
                    <a:lnTo>
                      <a:pt x="0" y="5"/>
                    </a:lnTo>
                    <a:lnTo>
                      <a:pt x="5" y="0"/>
                    </a:lnTo>
                    <a:lnTo>
                      <a:pt x="10" y="5"/>
                    </a:lnTo>
                    <a:lnTo>
                      <a:pt x="15" y="5"/>
                    </a:lnTo>
                    <a:lnTo>
                      <a:pt x="20" y="5"/>
                    </a:lnTo>
                    <a:close/>
                  </a:path>
                </a:pathLst>
              </a:custGeom>
              <a:solidFill>
                <a:srgbClr val="000000"/>
              </a:solidFill>
              <a:ln w="9525">
                <a:noFill/>
                <a:round/>
                <a:headEnd/>
                <a:tailEnd/>
              </a:ln>
            </p:spPr>
            <p:txBody>
              <a:bodyPr/>
              <a:lstStyle/>
              <a:p>
                <a:endParaRPr lang="en-US"/>
              </a:p>
            </p:txBody>
          </p:sp>
          <p:sp>
            <p:nvSpPr>
              <p:cNvPr id="101659" name="Freeform 188"/>
              <p:cNvSpPr>
                <a:spLocks/>
              </p:cNvSpPr>
              <p:nvPr/>
            </p:nvSpPr>
            <p:spPr bwMode="auto">
              <a:xfrm>
                <a:off x="2987" y="2532"/>
                <a:ext cx="20" cy="5"/>
              </a:xfrm>
              <a:custGeom>
                <a:avLst/>
                <a:gdLst>
                  <a:gd name="T0" fmla="*/ 20 w 20"/>
                  <a:gd name="T1" fmla="*/ 5 h 5"/>
                  <a:gd name="T2" fmla="*/ 15 w 20"/>
                  <a:gd name="T3" fmla="*/ 5 h 5"/>
                  <a:gd name="T4" fmla="*/ 15 w 20"/>
                  <a:gd name="T5" fmla="*/ 5 h 5"/>
                  <a:gd name="T6" fmla="*/ 10 w 20"/>
                  <a:gd name="T7" fmla="*/ 5 h 5"/>
                  <a:gd name="T8" fmla="*/ 10 w 20"/>
                  <a:gd name="T9" fmla="*/ 5 h 5"/>
                  <a:gd name="T10" fmla="*/ 5 w 20"/>
                  <a:gd name="T11" fmla="*/ 5 h 5"/>
                  <a:gd name="T12" fmla="*/ 5 w 20"/>
                  <a:gd name="T13" fmla="*/ 5 h 5"/>
                  <a:gd name="T14" fmla="*/ 5 w 20"/>
                  <a:gd name="T15" fmla="*/ 5 h 5"/>
                  <a:gd name="T16" fmla="*/ 0 w 20"/>
                  <a:gd name="T17" fmla="*/ 5 h 5"/>
                  <a:gd name="T18" fmla="*/ 0 w 20"/>
                  <a:gd name="T19" fmla="*/ 5 h 5"/>
                  <a:gd name="T20" fmla="*/ 5 w 20"/>
                  <a:gd name="T21" fmla="*/ 0 h 5"/>
                  <a:gd name="T22" fmla="*/ 5 w 20"/>
                  <a:gd name="T23" fmla="*/ 0 h 5"/>
                  <a:gd name="T24" fmla="*/ 5 w 20"/>
                  <a:gd name="T25" fmla="*/ 0 h 5"/>
                  <a:gd name="T26" fmla="*/ 10 w 20"/>
                  <a:gd name="T27" fmla="*/ 5 h 5"/>
                  <a:gd name="T28" fmla="*/ 15 w 20"/>
                  <a:gd name="T29" fmla="*/ 5 h 5"/>
                  <a:gd name="T30" fmla="*/ 15 w 20"/>
                  <a:gd name="T31" fmla="*/ 5 h 5"/>
                  <a:gd name="T32" fmla="*/ 20 w 20"/>
                  <a:gd name="T33" fmla="*/ 5 h 5"/>
                  <a:gd name="T34" fmla="*/ 20 w 20"/>
                  <a:gd name="T35" fmla="*/ 5 h 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0"/>
                  <a:gd name="T55" fmla="*/ 0 h 5"/>
                  <a:gd name="T56" fmla="*/ 20 w 20"/>
                  <a:gd name="T57" fmla="*/ 5 h 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0" h="5">
                    <a:moveTo>
                      <a:pt x="20" y="5"/>
                    </a:moveTo>
                    <a:lnTo>
                      <a:pt x="15" y="5"/>
                    </a:lnTo>
                    <a:lnTo>
                      <a:pt x="10" y="5"/>
                    </a:lnTo>
                    <a:lnTo>
                      <a:pt x="5" y="5"/>
                    </a:lnTo>
                    <a:lnTo>
                      <a:pt x="0" y="5"/>
                    </a:lnTo>
                    <a:lnTo>
                      <a:pt x="5" y="0"/>
                    </a:lnTo>
                    <a:lnTo>
                      <a:pt x="10" y="5"/>
                    </a:lnTo>
                    <a:lnTo>
                      <a:pt x="15" y="5"/>
                    </a:lnTo>
                    <a:lnTo>
                      <a:pt x="20" y="5"/>
                    </a:lnTo>
                  </a:path>
                </a:pathLst>
              </a:custGeom>
              <a:noFill/>
              <a:ln w="0">
                <a:solidFill>
                  <a:srgbClr val="191D1B"/>
                </a:solidFill>
                <a:prstDash val="solid"/>
                <a:round/>
                <a:headEnd/>
                <a:tailEnd/>
              </a:ln>
            </p:spPr>
            <p:txBody>
              <a:bodyPr/>
              <a:lstStyle/>
              <a:p>
                <a:endParaRPr lang="en-US"/>
              </a:p>
            </p:txBody>
          </p:sp>
          <p:sp>
            <p:nvSpPr>
              <p:cNvPr id="101660" name="Freeform 189"/>
              <p:cNvSpPr>
                <a:spLocks/>
              </p:cNvSpPr>
              <p:nvPr/>
            </p:nvSpPr>
            <p:spPr bwMode="auto">
              <a:xfrm>
                <a:off x="2992" y="2537"/>
                <a:ext cx="1" cy="5"/>
              </a:xfrm>
              <a:custGeom>
                <a:avLst/>
                <a:gdLst>
                  <a:gd name="T0" fmla="*/ 0 w 1"/>
                  <a:gd name="T1" fmla="*/ 0 h 5"/>
                  <a:gd name="T2" fmla="*/ 0 w 1"/>
                  <a:gd name="T3" fmla="*/ 0 h 5"/>
                  <a:gd name="T4" fmla="*/ 0 w 1"/>
                  <a:gd name="T5" fmla="*/ 0 h 5"/>
                  <a:gd name="T6" fmla="*/ 0 w 1"/>
                  <a:gd name="T7" fmla="*/ 5 h 5"/>
                  <a:gd name="T8" fmla="*/ 0 w 1"/>
                  <a:gd name="T9" fmla="*/ 0 h 5"/>
                  <a:gd name="T10" fmla="*/ 0 w 1"/>
                  <a:gd name="T11" fmla="*/ 0 h 5"/>
                  <a:gd name="T12" fmla="*/ 0 60000 65536"/>
                  <a:gd name="T13" fmla="*/ 0 60000 65536"/>
                  <a:gd name="T14" fmla="*/ 0 60000 65536"/>
                  <a:gd name="T15" fmla="*/ 0 60000 65536"/>
                  <a:gd name="T16" fmla="*/ 0 60000 65536"/>
                  <a:gd name="T17" fmla="*/ 0 60000 65536"/>
                  <a:gd name="T18" fmla="*/ 0 w 1"/>
                  <a:gd name="T19" fmla="*/ 0 h 5"/>
                  <a:gd name="T20" fmla="*/ 1 w 1"/>
                  <a:gd name="T21" fmla="*/ 5 h 5"/>
                </a:gdLst>
                <a:ahLst/>
                <a:cxnLst>
                  <a:cxn ang="T12">
                    <a:pos x="T0" y="T1"/>
                  </a:cxn>
                  <a:cxn ang="T13">
                    <a:pos x="T2" y="T3"/>
                  </a:cxn>
                  <a:cxn ang="T14">
                    <a:pos x="T4" y="T5"/>
                  </a:cxn>
                  <a:cxn ang="T15">
                    <a:pos x="T6" y="T7"/>
                  </a:cxn>
                  <a:cxn ang="T16">
                    <a:pos x="T8" y="T9"/>
                  </a:cxn>
                  <a:cxn ang="T17">
                    <a:pos x="T10" y="T11"/>
                  </a:cxn>
                </a:cxnLst>
                <a:rect l="T18" t="T19" r="T20" b="T21"/>
                <a:pathLst>
                  <a:path w="1" h="5">
                    <a:moveTo>
                      <a:pt x="0" y="0"/>
                    </a:moveTo>
                    <a:lnTo>
                      <a:pt x="0" y="0"/>
                    </a:lnTo>
                    <a:lnTo>
                      <a:pt x="0" y="5"/>
                    </a:lnTo>
                    <a:lnTo>
                      <a:pt x="0" y="0"/>
                    </a:lnTo>
                    <a:close/>
                  </a:path>
                </a:pathLst>
              </a:custGeom>
              <a:solidFill>
                <a:srgbClr val="321D76"/>
              </a:solidFill>
              <a:ln w="9525">
                <a:noFill/>
                <a:round/>
                <a:headEnd/>
                <a:tailEnd/>
              </a:ln>
            </p:spPr>
            <p:txBody>
              <a:bodyPr/>
              <a:lstStyle/>
              <a:p>
                <a:endParaRPr lang="en-US"/>
              </a:p>
            </p:txBody>
          </p:sp>
          <p:sp>
            <p:nvSpPr>
              <p:cNvPr id="101661" name="Freeform 190"/>
              <p:cNvSpPr>
                <a:spLocks/>
              </p:cNvSpPr>
              <p:nvPr/>
            </p:nvSpPr>
            <p:spPr bwMode="auto">
              <a:xfrm>
                <a:off x="2992" y="2537"/>
                <a:ext cx="1" cy="5"/>
              </a:xfrm>
              <a:custGeom>
                <a:avLst/>
                <a:gdLst>
                  <a:gd name="T0" fmla="*/ 0 w 1"/>
                  <a:gd name="T1" fmla="*/ 0 h 5"/>
                  <a:gd name="T2" fmla="*/ 0 w 1"/>
                  <a:gd name="T3" fmla="*/ 0 h 5"/>
                  <a:gd name="T4" fmla="*/ 0 w 1"/>
                  <a:gd name="T5" fmla="*/ 0 h 5"/>
                  <a:gd name="T6" fmla="*/ 0 w 1"/>
                  <a:gd name="T7" fmla="*/ 5 h 5"/>
                  <a:gd name="T8" fmla="*/ 0 w 1"/>
                  <a:gd name="T9" fmla="*/ 0 h 5"/>
                  <a:gd name="T10" fmla="*/ 0 w 1"/>
                  <a:gd name="T11" fmla="*/ 0 h 5"/>
                  <a:gd name="T12" fmla="*/ 0 w 1"/>
                  <a:gd name="T13" fmla="*/ 0 h 5"/>
                  <a:gd name="T14" fmla="*/ 0 60000 65536"/>
                  <a:gd name="T15" fmla="*/ 0 60000 65536"/>
                  <a:gd name="T16" fmla="*/ 0 60000 65536"/>
                  <a:gd name="T17" fmla="*/ 0 60000 65536"/>
                  <a:gd name="T18" fmla="*/ 0 60000 65536"/>
                  <a:gd name="T19" fmla="*/ 0 60000 65536"/>
                  <a:gd name="T20" fmla="*/ 0 60000 65536"/>
                  <a:gd name="T21" fmla="*/ 0 w 1"/>
                  <a:gd name="T22" fmla="*/ 0 h 5"/>
                  <a:gd name="T23" fmla="*/ 1 w 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 h="5">
                    <a:moveTo>
                      <a:pt x="0" y="0"/>
                    </a:moveTo>
                    <a:lnTo>
                      <a:pt x="0" y="0"/>
                    </a:lnTo>
                    <a:lnTo>
                      <a:pt x="0" y="5"/>
                    </a:lnTo>
                    <a:lnTo>
                      <a:pt x="0" y="0"/>
                    </a:lnTo>
                  </a:path>
                </a:pathLst>
              </a:custGeom>
              <a:noFill/>
              <a:ln w="0">
                <a:solidFill>
                  <a:srgbClr val="191D1B"/>
                </a:solidFill>
                <a:prstDash val="solid"/>
                <a:round/>
                <a:headEnd/>
                <a:tailEnd/>
              </a:ln>
            </p:spPr>
            <p:txBody>
              <a:bodyPr/>
              <a:lstStyle/>
              <a:p>
                <a:endParaRPr lang="en-US"/>
              </a:p>
            </p:txBody>
          </p:sp>
          <p:sp>
            <p:nvSpPr>
              <p:cNvPr id="101662" name="Freeform 191"/>
              <p:cNvSpPr>
                <a:spLocks/>
              </p:cNvSpPr>
              <p:nvPr/>
            </p:nvSpPr>
            <p:spPr bwMode="auto">
              <a:xfrm>
                <a:off x="2992" y="2537"/>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000000"/>
              </a:solidFill>
              <a:ln w="9525">
                <a:noFill/>
                <a:round/>
                <a:headEnd/>
                <a:tailEnd/>
              </a:ln>
            </p:spPr>
            <p:txBody>
              <a:bodyPr/>
              <a:lstStyle/>
              <a:p>
                <a:endParaRPr lang="en-US"/>
              </a:p>
            </p:txBody>
          </p:sp>
          <p:sp>
            <p:nvSpPr>
              <p:cNvPr id="101663" name="Freeform 192"/>
              <p:cNvSpPr>
                <a:spLocks/>
              </p:cNvSpPr>
              <p:nvPr/>
            </p:nvSpPr>
            <p:spPr bwMode="auto">
              <a:xfrm>
                <a:off x="3057" y="2552"/>
                <a:ext cx="5" cy="30"/>
              </a:xfrm>
              <a:custGeom>
                <a:avLst/>
                <a:gdLst>
                  <a:gd name="T0" fmla="*/ 0 w 5"/>
                  <a:gd name="T1" fmla="*/ 5 h 30"/>
                  <a:gd name="T2" fmla="*/ 0 w 5"/>
                  <a:gd name="T3" fmla="*/ 5 h 30"/>
                  <a:gd name="T4" fmla="*/ 0 w 5"/>
                  <a:gd name="T5" fmla="*/ 10 h 30"/>
                  <a:gd name="T6" fmla="*/ 0 w 5"/>
                  <a:gd name="T7" fmla="*/ 15 h 30"/>
                  <a:gd name="T8" fmla="*/ 0 w 5"/>
                  <a:gd name="T9" fmla="*/ 15 h 30"/>
                  <a:gd name="T10" fmla="*/ 0 w 5"/>
                  <a:gd name="T11" fmla="*/ 20 h 30"/>
                  <a:gd name="T12" fmla="*/ 0 w 5"/>
                  <a:gd name="T13" fmla="*/ 25 h 30"/>
                  <a:gd name="T14" fmla="*/ 0 w 5"/>
                  <a:gd name="T15" fmla="*/ 25 h 30"/>
                  <a:gd name="T16" fmla="*/ 0 w 5"/>
                  <a:gd name="T17" fmla="*/ 30 h 30"/>
                  <a:gd name="T18" fmla="*/ 0 w 5"/>
                  <a:gd name="T19" fmla="*/ 30 h 30"/>
                  <a:gd name="T20" fmla="*/ 0 w 5"/>
                  <a:gd name="T21" fmla="*/ 25 h 30"/>
                  <a:gd name="T22" fmla="*/ 5 w 5"/>
                  <a:gd name="T23" fmla="*/ 25 h 30"/>
                  <a:gd name="T24" fmla="*/ 5 w 5"/>
                  <a:gd name="T25" fmla="*/ 25 h 30"/>
                  <a:gd name="T26" fmla="*/ 5 w 5"/>
                  <a:gd name="T27" fmla="*/ 20 h 30"/>
                  <a:gd name="T28" fmla="*/ 5 w 5"/>
                  <a:gd name="T29" fmla="*/ 15 h 30"/>
                  <a:gd name="T30" fmla="*/ 5 w 5"/>
                  <a:gd name="T31" fmla="*/ 10 h 30"/>
                  <a:gd name="T32" fmla="*/ 5 w 5"/>
                  <a:gd name="T33" fmla="*/ 10 h 30"/>
                  <a:gd name="T34" fmla="*/ 5 w 5"/>
                  <a:gd name="T35" fmla="*/ 5 h 30"/>
                  <a:gd name="T36" fmla="*/ 5 w 5"/>
                  <a:gd name="T37" fmla="*/ 5 h 30"/>
                  <a:gd name="T38" fmla="*/ 5 w 5"/>
                  <a:gd name="T39" fmla="*/ 0 h 30"/>
                  <a:gd name="T40" fmla="*/ 0 w 5"/>
                  <a:gd name="T41" fmla="*/ 0 h 30"/>
                  <a:gd name="T42" fmla="*/ 0 w 5"/>
                  <a:gd name="T43" fmla="*/ 5 h 3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
                  <a:gd name="T67" fmla="*/ 0 h 30"/>
                  <a:gd name="T68" fmla="*/ 5 w 5"/>
                  <a:gd name="T69" fmla="*/ 30 h 3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 h="30">
                    <a:moveTo>
                      <a:pt x="0" y="5"/>
                    </a:moveTo>
                    <a:lnTo>
                      <a:pt x="0" y="5"/>
                    </a:lnTo>
                    <a:lnTo>
                      <a:pt x="0" y="10"/>
                    </a:lnTo>
                    <a:lnTo>
                      <a:pt x="0" y="15"/>
                    </a:lnTo>
                    <a:lnTo>
                      <a:pt x="0" y="20"/>
                    </a:lnTo>
                    <a:lnTo>
                      <a:pt x="0" y="25"/>
                    </a:lnTo>
                    <a:lnTo>
                      <a:pt x="0" y="30"/>
                    </a:lnTo>
                    <a:lnTo>
                      <a:pt x="0" y="25"/>
                    </a:lnTo>
                    <a:lnTo>
                      <a:pt x="5" y="25"/>
                    </a:lnTo>
                    <a:lnTo>
                      <a:pt x="5" y="20"/>
                    </a:lnTo>
                    <a:lnTo>
                      <a:pt x="5" y="15"/>
                    </a:lnTo>
                    <a:lnTo>
                      <a:pt x="5" y="10"/>
                    </a:lnTo>
                    <a:lnTo>
                      <a:pt x="5" y="5"/>
                    </a:lnTo>
                    <a:lnTo>
                      <a:pt x="5" y="0"/>
                    </a:lnTo>
                    <a:lnTo>
                      <a:pt x="0" y="0"/>
                    </a:lnTo>
                    <a:lnTo>
                      <a:pt x="0" y="5"/>
                    </a:lnTo>
                    <a:close/>
                  </a:path>
                </a:pathLst>
              </a:custGeom>
              <a:solidFill>
                <a:srgbClr val="000000"/>
              </a:solidFill>
              <a:ln w="9525">
                <a:noFill/>
                <a:round/>
                <a:headEnd/>
                <a:tailEnd/>
              </a:ln>
            </p:spPr>
            <p:txBody>
              <a:bodyPr/>
              <a:lstStyle/>
              <a:p>
                <a:endParaRPr lang="en-US"/>
              </a:p>
            </p:txBody>
          </p:sp>
          <p:sp>
            <p:nvSpPr>
              <p:cNvPr id="101664" name="Freeform 193"/>
              <p:cNvSpPr>
                <a:spLocks/>
              </p:cNvSpPr>
              <p:nvPr/>
            </p:nvSpPr>
            <p:spPr bwMode="auto">
              <a:xfrm>
                <a:off x="3057" y="2552"/>
                <a:ext cx="5" cy="30"/>
              </a:xfrm>
              <a:custGeom>
                <a:avLst/>
                <a:gdLst>
                  <a:gd name="T0" fmla="*/ 0 w 5"/>
                  <a:gd name="T1" fmla="*/ 5 h 30"/>
                  <a:gd name="T2" fmla="*/ 0 w 5"/>
                  <a:gd name="T3" fmla="*/ 5 h 30"/>
                  <a:gd name="T4" fmla="*/ 0 w 5"/>
                  <a:gd name="T5" fmla="*/ 10 h 30"/>
                  <a:gd name="T6" fmla="*/ 0 w 5"/>
                  <a:gd name="T7" fmla="*/ 15 h 30"/>
                  <a:gd name="T8" fmla="*/ 0 w 5"/>
                  <a:gd name="T9" fmla="*/ 15 h 30"/>
                  <a:gd name="T10" fmla="*/ 0 w 5"/>
                  <a:gd name="T11" fmla="*/ 20 h 30"/>
                  <a:gd name="T12" fmla="*/ 0 w 5"/>
                  <a:gd name="T13" fmla="*/ 25 h 30"/>
                  <a:gd name="T14" fmla="*/ 0 w 5"/>
                  <a:gd name="T15" fmla="*/ 25 h 30"/>
                  <a:gd name="T16" fmla="*/ 0 w 5"/>
                  <a:gd name="T17" fmla="*/ 30 h 30"/>
                  <a:gd name="T18" fmla="*/ 0 w 5"/>
                  <a:gd name="T19" fmla="*/ 30 h 30"/>
                  <a:gd name="T20" fmla="*/ 0 w 5"/>
                  <a:gd name="T21" fmla="*/ 25 h 30"/>
                  <a:gd name="T22" fmla="*/ 5 w 5"/>
                  <a:gd name="T23" fmla="*/ 25 h 30"/>
                  <a:gd name="T24" fmla="*/ 5 w 5"/>
                  <a:gd name="T25" fmla="*/ 25 h 30"/>
                  <a:gd name="T26" fmla="*/ 5 w 5"/>
                  <a:gd name="T27" fmla="*/ 20 h 30"/>
                  <a:gd name="T28" fmla="*/ 5 w 5"/>
                  <a:gd name="T29" fmla="*/ 15 h 30"/>
                  <a:gd name="T30" fmla="*/ 5 w 5"/>
                  <a:gd name="T31" fmla="*/ 10 h 30"/>
                  <a:gd name="T32" fmla="*/ 5 w 5"/>
                  <a:gd name="T33" fmla="*/ 10 h 30"/>
                  <a:gd name="T34" fmla="*/ 5 w 5"/>
                  <a:gd name="T35" fmla="*/ 5 h 30"/>
                  <a:gd name="T36" fmla="*/ 5 w 5"/>
                  <a:gd name="T37" fmla="*/ 5 h 30"/>
                  <a:gd name="T38" fmla="*/ 5 w 5"/>
                  <a:gd name="T39" fmla="*/ 0 h 30"/>
                  <a:gd name="T40" fmla="*/ 0 w 5"/>
                  <a:gd name="T41" fmla="*/ 0 h 30"/>
                  <a:gd name="T42" fmla="*/ 0 w 5"/>
                  <a:gd name="T43" fmla="*/ 5 h 3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
                  <a:gd name="T67" fmla="*/ 0 h 30"/>
                  <a:gd name="T68" fmla="*/ 5 w 5"/>
                  <a:gd name="T69" fmla="*/ 30 h 3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 h="30">
                    <a:moveTo>
                      <a:pt x="0" y="5"/>
                    </a:moveTo>
                    <a:lnTo>
                      <a:pt x="0" y="5"/>
                    </a:lnTo>
                    <a:lnTo>
                      <a:pt x="0" y="10"/>
                    </a:lnTo>
                    <a:lnTo>
                      <a:pt x="0" y="15"/>
                    </a:lnTo>
                    <a:lnTo>
                      <a:pt x="0" y="20"/>
                    </a:lnTo>
                    <a:lnTo>
                      <a:pt x="0" y="25"/>
                    </a:lnTo>
                    <a:lnTo>
                      <a:pt x="0" y="30"/>
                    </a:lnTo>
                    <a:lnTo>
                      <a:pt x="0" y="25"/>
                    </a:lnTo>
                    <a:lnTo>
                      <a:pt x="5" y="25"/>
                    </a:lnTo>
                    <a:lnTo>
                      <a:pt x="5" y="20"/>
                    </a:lnTo>
                    <a:lnTo>
                      <a:pt x="5" y="15"/>
                    </a:lnTo>
                    <a:lnTo>
                      <a:pt x="5" y="10"/>
                    </a:lnTo>
                    <a:lnTo>
                      <a:pt x="5" y="5"/>
                    </a:lnTo>
                    <a:lnTo>
                      <a:pt x="5" y="0"/>
                    </a:lnTo>
                    <a:lnTo>
                      <a:pt x="0" y="0"/>
                    </a:lnTo>
                    <a:lnTo>
                      <a:pt x="0" y="5"/>
                    </a:lnTo>
                  </a:path>
                </a:pathLst>
              </a:custGeom>
              <a:noFill/>
              <a:ln w="0">
                <a:solidFill>
                  <a:srgbClr val="191D1B"/>
                </a:solidFill>
                <a:prstDash val="solid"/>
                <a:round/>
                <a:headEnd/>
                <a:tailEnd/>
              </a:ln>
            </p:spPr>
            <p:txBody>
              <a:bodyPr/>
              <a:lstStyle/>
              <a:p>
                <a:endParaRPr lang="en-US"/>
              </a:p>
            </p:txBody>
          </p:sp>
          <p:sp>
            <p:nvSpPr>
              <p:cNvPr id="101665" name="Freeform 194"/>
              <p:cNvSpPr>
                <a:spLocks/>
              </p:cNvSpPr>
              <p:nvPr/>
            </p:nvSpPr>
            <p:spPr bwMode="auto">
              <a:xfrm>
                <a:off x="3027" y="2497"/>
                <a:ext cx="50" cy="60"/>
              </a:xfrm>
              <a:custGeom>
                <a:avLst/>
                <a:gdLst>
                  <a:gd name="T0" fmla="*/ 40 w 50"/>
                  <a:gd name="T1" fmla="*/ 10 h 60"/>
                  <a:gd name="T2" fmla="*/ 50 w 50"/>
                  <a:gd name="T3" fmla="*/ 30 h 60"/>
                  <a:gd name="T4" fmla="*/ 50 w 50"/>
                  <a:gd name="T5" fmla="*/ 35 h 60"/>
                  <a:gd name="T6" fmla="*/ 50 w 50"/>
                  <a:gd name="T7" fmla="*/ 35 h 60"/>
                  <a:gd name="T8" fmla="*/ 50 w 50"/>
                  <a:gd name="T9" fmla="*/ 35 h 60"/>
                  <a:gd name="T10" fmla="*/ 50 w 50"/>
                  <a:gd name="T11" fmla="*/ 40 h 60"/>
                  <a:gd name="T12" fmla="*/ 50 w 50"/>
                  <a:gd name="T13" fmla="*/ 45 h 60"/>
                  <a:gd name="T14" fmla="*/ 45 w 50"/>
                  <a:gd name="T15" fmla="*/ 50 h 60"/>
                  <a:gd name="T16" fmla="*/ 45 w 50"/>
                  <a:gd name="T17" fmla="*/ 50 h 60"/>
                  <a:gd name="T18" fmla="*/ 40 w 50"/>
                  <a:gd name="T19" fmla="*/ 55 h 60"/>
                  <a:gd name="T20" fmla="*/ 35 w 50"/>
                  <a:gd name="T21" fmla="*/ 55 h 60"/>
                  <a:gd name="T22" fmla="*/ 35 w 50"/>
                  <a:gd name="T23" fmla="*/ 60 h 60"/>
                  <a:gd name="T24" fmla="*/ 30 w 50"/>
                  <a:gd name="T25" fmla="*/ 60 h 60"/>
                  <a:gd name="T26" fmla="*/ 30 w 50"/>
                  <a:gd name="T27" fmla="*/ 60 h 60"/>
                  <a:gd name="T28" fmla="*/ 30 w 50"/>
                  <a:gd name="T29" fmla="*/ 60 h 60"/>
                  <a:gd name="T30" fmla="*/ 25 w 50"/>
                  <a:gd name="T31" fmla="*/ 60 h 60"/>
                  <a:gd name="T32" fmla="*/ 25 w 50"/>
                  <a:gd name="T33" fmla="*/ 60 h 60"/>
                  <a:gd name="T34" fmla="*/ 20 w 50"/>
                  <a:gd name="T35" fmla="*/ 60 h 60"/>
                  <a:gd name="T36" fmla="*/ 20 w 50"/>
                  <a:gd name="T37" fmla="*/ 55 h 60"/>
                  <a:gd name="T38" fmla="*/ 15 w 50"/>
                  <a:gd name="T39" fmla="*/ 55 h 60"/>
                  <a:gd name="T40" fmla="*/ 10 w 50"/>
                  <a:gd name="T41" fmla="*/ 50 h 60"/>
                  <a:gd name="T42" fmla="*/ 10 w 50"/>
                  <a:gd name="T43" fmla="*/ 50 h 60"/>
                  <a:gd name="T44" fmla="*/ 5 w 50"/>
                  <a:gd name="T45" fmla="*/ 45 h 60"/>
                  <a:gd name="T46" fmla="*/ 5 w 50"/>
                  <a:gd name="T47" fmla="*/ 45 h 60"/>
                  <a:gd name="T48" fmla="*/ 0 w 50"/>
                  <a:gd name="T49" fmla="*/ 25 h 60"/>
                  <a:gd name="T50" fmla="*/ 0 w 50"/>
                  <a:gd name="T51" fmla="*/ 20 h 60"/>
                  <a:gd name="T52" fmla="*/ 0 w 50"/>
                  <a:gd name="T53" fmla="*/ 20 h 60"/>
                  <a:gd name="T54" fmla="*/ 0 w 50"/>
                  <a:gd name="T55" fmla="*/ 20 h 60"/>
                  <a:gd name="T56" fmla="*/ 0 w 50"/>
                  <a:gd name="T57" fmla="*/ 15 h 60"/>
                  <a:gd name="T58" fmla="*/ 0 w 50"/>
                  <a:gd name="T59" fmla="*/ 10 h 60"/>
                  <a:gd name="T60" fmla="*/ 5 w 50"/>
                  <a:gd name="T61" fmla="*/ 10 h 60"/>
                  <a:gd name="T62" fmla="*/ 5 w 50"/>
                  <a:gd name="T63" fmla="*/ 5 h 60"/>
                  <a:gd name="T64" fmla="*/ 10 w 50"/>
                  <a:gd name="T65" fmla="*/ 5 h 60"/>
                  <a:gd name="T66" fmla="*/ 10 w 50"/>
                  <a:gd name="T67" fmla="*/ 0 h 60"/>
                  <a:gd name="T68" fmla="*/ 15 w 50"/>
                  <a:gd name="T69" fmla="*/ 0 h 60"/>
                  <a:gd name="T70" fmla="*/ 20 w 50"/>
                  <a:gd name="T71" fmla="*/ 0 h 60"/>
                  <a:gd name="T72" fmla="*/ 20 w 50"/>
                  <a:gd name="T73" fmla="*/ 0 h 60"/>
                  <a:gd name="T74" fmla="*/ 25 w 50"/>
                  <a:gd name="T75" fmla="*/ 0 h 60"/>
                  <a:gd name="T76" fmla="*/ 30 w 50"/>
                  <a:gd name="T77" fmla="*/ 0 h 60"/>
                  <a:gd name="T78" fmla="*/ 35 w 50"/>
                  <a:gd name="T79" fmla="*/ 0 h 60"/>
                  <a:gd name="T80" fmla="*/ 35 w 50"/>
                  <a:gd name="T81" fmla="*/ 5 h 60"/>
                  <a:gd name="T82" fmla="*/ 40 w 50"/>
                  <a:gd name="T83" fmla="*/ 5 h 60"/>
                  <a:gd name="T84" fmla="*/ 40 w 50"/>
                  <a:gd name="T85" fmla="*/ 10 h 6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0"/>
                  <a:gd name="T130" fmla="*/ 0 h 60"/>
                  <a:gd name="T131" fmla="*/ 50 w 50"/>
                  <a:gd name="T132" fmla="*/ 60 h 6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0" h="60">
                    <a:moveTo>
                      <a:pt x="40" y="10"/>
                    </a:moveTo>
                    <a:lnTo>
                      <a:pt x="50" y="30"/>
                    </a:lnTo>
                    <a:lnTo>
                      <a:pt x="50" y="35"/>
                    </a:lnTo>
                    <a:lnTo>
                      <a:pt x="50" y="40"/>
                    </a:lnTo>
                    <a:lnTo>
                      <a:pt x="50" y="45"/>
                    </a:lnTo>
                    <a:lnTo>
                      <a:pt x="45" y="50"/>
                    </a:lnTo>
                    <a:lnTo>
                      <a:pt x="40" y="55"/>
                    </a:lnTo>
                    <a:lnTo>
                      <a:pt x="35" y="55"/>
                    </a:lnTo>
                    <a:lnTo>
                      <a:pt x="35" y="60"/>
                    </a:lnTo>
                    <a:lnTo>
                      <a:pt x="30" y="60"/>
                    </a:lnTo>
                    <a:lnTo>
                      <a:pt x="25" y="60"/>
                    </a:lnTo>
                    <a:lnTo>
                      <a:pt x="20" y="60"/>
                    </a:lnTo>
                    <a:lnTo>
                      <a:pt x="20" y="55"/>
                    </a:lnTo>
                    <a:lnTo>
                      <a:pt x="15" y="55"/>
                    </a:lnTo>
                    <a:lnTo>
                      <a:pt x="10" y="50"/>
                    </a:lnTo>
                    <a:lnTo>
                      <a:pt x="5" y="45"/>
                    </a:lnTo>
                    <a:lnTo>
                      <a:pt x="0" y="25"/>
                    </a:lnTo>
                    <a:lnTo>
                      <a:pt x="0" y="20"/>
                    </a:lnTo>
                    <a:lnTo>
                      <a:pt x="0" y="15"/>
                    </a:lnTo>
                    <a:lnTo>
                      <a:pt x="0" y="10"/>
                    </a:lnTo>
                    <a:lnTo>
                      <a:pt x="5" y="10"/>
                    </a:lnTo>
                    <a:lnTo>
                      <a:pt x="5" y="5"/>
                    </a:lnTo>
                    <a:lnTo>
                      <a:pt x="10" y="5"/>
                    </a:lnTo>
                    <a:lnTo>
                      <a:pt x="10" y="0"/>
                    </a:lnTo>
                    <a:lnTo>
                      <a:pt x="15" y="0"/>
                    </a:lnTo>
                    <a:lnTo>
                      <a:pt x="20" y="0"/>
                    </a:lnTo>
                    <a:lnTo>
                      <a:pt x="25" y="0"/>
                    </a:lnTo>
                    <a:lnTo>
                      <a:pt x="30" y="0"/>
                    </a:lnTo>
                    <a:lnTo>
                      <a:pt x="35" y="0"/>
                    </a:lnTo>
                    <a:lnTo>
                      <a:pt x="35" y="5"/>
                    </a:lnTo>
                    <a:lnTo>
                      <a:pt x="40" y="5"/>
                    </a:lnTo>
                    <a:lnTo>
                      <a:pt x="40" y="10"/>
                    </a:lnTo>
                    <a:close/>
                  </a:path>
                </a:pathLst>
              </a:custGeom>
              <a:solidFill>
                <a:srgbClr val="ABAEAF"/>
              </a:solidFill>
              <a:ln w="9525">
                <a:noFill/>
                <a:round/>
                <a:headEnd/>
                <a:tailEnd/>
              </a:ln>
            </p:spPr>
            <p:txBody>
              <a:bodyPr/>
              <a:lstStyle/>
              <a:p>
                <a:endParaRPr lang="en-US"/>
              </a:p>
            </p:txBody>
          </p:sp>
          <p:sp>
            <p:nvSpPr>
              <p:cNvPr id="101666" name="Freeform 195"/>
              <p:cNvSpPr>
                <a:spLocks/>
              </p:cNvSpPr>
              <p:nvPr/>
            </p:nvSpPr>
            <p:spPr bwMode="auto">
              <a:xfrm>
                <a:off x="3027" y="2497"/>
                <a:ext cx="50" cy="60"/>
              </a:xfrm>
              <a:custGeom>
                <a:avLst/>
                <a:gdLst>
                  <a:gd name="T0" fmla="*/ 40 w 50"/>
                  <a:gd name="T1" fmla="*/ 10 h 60"/>
                  <a:gd name="T2" fmla="*/ 50 w 50"/>
                  <a:gd name="T3" fmla="*/ 30 h 60"/>
                  <a:gd name="T4" fmla="*/ 50 w 50"/>
                  <a:gd name="T5" fmla="*/ 35 h 60"/>
                  <a:gd name="T6" fmla="*/ 50 w 50"/>
                  <a:gd name="T7" fmla="*/ 35 h 60"/>
                  <a:gd name="T8" fmla="*/ 50 w 50"/>
                  <a:gd name="T9" fmla="*/ 35 h 60"/>
                  <a:gd name="T10" fmla="*/ 50 w 50"/>
                  <a:gd name="T11" fmla="*/ 40 h 60"/>
                  <a:gd name="T12" fmla="*/ 50 w 50"/>
                  <a:gd name="T13" fmla="*/ 45 h 60"/>
                  <a:gd name="T14" fmla="*/ 45 w 50"/>
                  <a:gd name="T15" fmla="*/ 50 h 60"/>
                  <a:gd name="T16" fmla="*/ 45 w 50"/>
                  <a:gd name="T17" fmla="*/ 50 h 60"/>
                  <a:gd name="T18" fmla="*/ 40 w 50"/>
                  <a:gd name="T19" fmla="*/ 55 h 60"/>
                  <a:gd name="T20" fmla="*/ 35 w 50"/>
                  <a:gd name="T21" fmla="*/ 55 h 60"/>
                  <a:gd name="T22" fmla="*/ 35 w 50"/>
                  <a:gd name="T23" fmla="*/ 60 h 60"/>
                  <a:gd name="T24" fmla="*/ 30 w 50"/>
                  <a:gd name="T25" fmla="*/ 60 h 60"/>
                  <a:gd name="T26" fmla="*/ 30 w 50"/>
                  <a:gd name="T27" fmla="*/ 60 h 60"/>
                  <a:gd name="T28" fmla="*/ 30 w 50"/>
                  <a:gd name="T29" fmla="*/ 60 h 60"/>
                  <a:gd name="T30" fmla="*/ 25 w 50"/>
                  <a:gd name="T31" fmla="*/ 60 h 60"/>
                  <a:gd name="T32" fmla="*/ 25 w 50"/>
                  <a:gd name="T33" fmla="*/ 60 h 60"/>
                  <a:gd name="T34" fmla="*/ 20 w 50"/>
                  <a:gd name="T35" fmla="*/ 60 h 60"/>
                  <a:gd name="T36" fmla="*/ 20 w 50"/>
                  <a:gd name="T37" fmla="*/ 55 h 60"/>
                  <a:gd name="T38" fmla="*/ 15 w 50"/>
                  <a:gd name="T39" fmla="*/ 55 h 60"/>
                  <a:gd name="T40" fmla="*/ 10 w 50"/>
                  <a:gd name="T41" fmla="*/ 50 h 60"/>
                  <a:gd name="T42" fmla="*/ 10 w 50"/>
                  <a:gd name="T43" fmla="*/ 50 h 60"/>
                  <a:gd name="T44" fmla="*/ 5 w 50"/>
                  <a:gd name="T45" fmla="*/ 45 h 60"/>
                  <a:gd name="T46" fmla="*/ 5 w 50"/>
                  <a:gd name="T47" fmla="*/ 45 h 60"/>
                  <a:gd name="T48" fmla="*/ 0 w 50"/>
                  <a:gd name="T49" fmla="*/ 25 h 60"/>
                  <a:gd name="T50" fmla="*/ 0 w 50"/>
                  <a:gd name="T51" fmla="*/ 20 h 60"/>
                  <a:gd name="T52" fmla="*/ 0 w 50"/>
                  <a:gd name="T53" fmla="*/ 20 h 60"/>
                  <a:gd name="T54" fmla="*/ 0 w 50"/>
                  <a:gd name="T55" fmla="*/ 20 h 60"/>
                  <a:gd name="T56" fmla="*/ 0 w 50"/>
                  <a:gd name="T57" fmla="*/ 15 h 60"/>
                  <a:gd name="T58" fmla="*/ 0 w 50"/>
                  <a:gd name="T59" fmla="*/ 10 h 60"/>
                  <a:gd name="T60" fmla="*/ 5 w 50"/>
                  <a:gd name="T61" fmla="*/ 10 h 60"/>
                  <a:gd name="T62" fmla="*/ 5 w 50"/>
                  <a:gd name="T63" fmla="*/ 5 h 60"/>
                  <a:gd name="T64" fmla="*/ 10 w 50"/>
                  <a:gd name="T65" fmla="*/ 5 h 60"/>
                  <a:gd name="T66" fmla="*/ 10 w 50"/>
                  <a:gd name="T67" fmla="*/ 0 h 60"/>
                  <a:gd name="T68" fmla="*/ 15 w 50"/>
                  <a:gd name="T69" fmla="*/ 0 h 60"/>
                  <a:gd name="T70" fmla="*/ 20 w 50"/>
                  <a:gd name="T71" fmla="*/ 0 h 60"/>
                  <a:gd name="T72" fmla="*/ 20 w 50"/>
                  <a:gd name="T73" fmla="*/ 0 h 60"/>
                  <a:gd name="T74" fmla="*/ 25 w 50"/>
                  <a:gd name="T75" fmla="*/ 0 h 60"/>
                  <a:gd name="T76" fmla="*/ 30 w 50"/>
                  <a:gd name="T77" fmla="*/ 0 h 60"/>
                  <a:gd name="T78" fmla="*/ 35 w 50"/>
                  <a:gd name="T79" fmla="*/ 0 h 60"/>
                  <a:gd name="T80" fmla="*/ 35 w 50"/>
                  <a:gd name="T81" fmla="*/ 5 h 60"/>
                  <a:gd name="T82" fmla="*/ 40 w 50"/>
                  <a:gd name="T83" fmla="*/ 5 h 60"/>
                  <a:gd name="T84" fmla="*/ 40 w 50"/>
                  <a:gd name="T85" fmla="*/ 10 h 6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0"/>
                  <a:gd name="T130" fmla="*/ 0 h 60"/>
                  <a:gd name="T131" fmla="*/ 50 w 50"/>
                  <a:gd name="T132" fmla="*/ 60 h 6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0" h="60">
                    <a:moveTo>
                      <a:pt x="40" y="10"/>
                    </a:moveTo>
                    <a:lnTo>
                      <a:pt x="50" y="30"/>
                    </a:lnTo>
                    <a:lnTo>
                      <a:pt x="50" y="35"/>
                    </a:lnTo>
                    <a:lnTo>
                      <a:pt x="50" y="40"/>
                    </a:lnTo>
                    <a:lnTo>
                      <a:pt x="50" y="45"/>
                    </a:lnTo>
                    <a:lnTo>
                      <a:pt x="45" y="50"/>
                    </a:lnTo>
                    <a:lnTo>
                      <a:pt x="40" y="55"/>
                    </a:lnTo>
                    <a:lnTo>
                      <a:pt x="35" y="55"/>
                    </a:lnTo>
                    <a:lnTo>
                      <a:pt x="35" y="60"/>
                    </a:lnTo>
                    <a:lnTo>
                      <a:pt x="30" y="60"/>
                    </a:lnTo>
                    <a:lnTo>
                      <a:pt x="25" y="60"/>
                    </a:lnTo>
                    <a:lnTo>
                      <a:pt x="20" y="60"/>
                    </a:lnTo>
                    <a:lnTo>
                      <a:pt x="20" y="55"/>
                    </a:lnTo>
                    <a:lnTo>
                      <a:pt x="15" y="55"/>
                    </a:lnTo>
                    <a:lnTo>
                      <a:pt x="10" y="50"/>
                    </a:lnTo>
                    <a:lnTo>
                      <a:pt x="5" y="45"/>
                    </a:lnTo>
                    <a:lnTo>
                      <a:pt x="0" y="25"/>
                    </a:lnTo>
                    <a:lnTo>
                      <a:pt x="0" y="20"/>
                    </a:lnTo>
                    <a:lnTo>
                      <a:pt x="0" y="15"/>
                    </a:lnTo>
                    <a:lnTo>
                      <a:pt x="0" y="10"/>
                    </a:lnTo>
                    <a:lnTo>
                      <a:pt x="5" y="10"/>
                    </a:lnTo>
                    <a:lnTo>
                      <a:pt x="5" y="5"/>
                    </a:lnTo>
                    <a:lnTo>
                      <a:pt x="10" y="5"/>
                    </a:lnTo>
                    <a:lnTo>
                      <a:pt x="10" y="0"/>
                    </a:lnTo>
                    <a:lnTo>
                      <a:pt x="15" y="0"/>
                    </a:lnTo>
                    <a:lnTo>
                      <a:pt x="20" y="0"/>
                    </a:lnTo>
                    <a:lnTo>
                      <a:pt x="25" y="0"/>
                    </a:lnTo>
                    <a:lnTo>
                      <a:pt x="30" y="0"/>
                    </a:lnTo>
                    <a:lnTo>
                      <a:pt x="35" y="0"/>
                    </a:lnTo>
                    <a:lnTo>
                      <a:pt x="35" y="5"/>
                    </a:lnTo>
                    <a:lnTo>
                      <a:pt x="40" y="5"/>
                    </a:lnTo>
                    <a:lnTo>
                      <a:pt x="40" y="10"/>
                    </a:lnTo>
                  </a:path>
                </a:pathLst>
              </a:custGeom>
              <a:noFill/>
              <a:ln w="0">
                <a:solidFill>
                  <a:srgbClr val="191D1B"/>
                </a:solidFill>
                <a:prstDash val="solid"/>
                <a:round/>
                <a:headEnd/>
                <a:tailEnd/>
              </a:ln>
            </p:spPr>
            <p:txBody>
              <a:bodyPr/>
              <a:lstStyle/>
              <a:p>
                <a:endParaRPr lang="en-US"/>
              </a:p>
            </p:txBody>
          </p:sp>
          <p:sp>
            <p:nvSpPr>
              <p:cNvPr id="101667" name="Freeform 196"/>
              <p:cNvSpPr>
                <a:spLocks/>
              </p:cNvSpPr>
              <p:nvPr/>
            </p:nvSpPr>
            <p:spPr bwMode="auto">
              <a:xfrm>
                <a:off x="3037" y="2507"/>
                <a:ext cx="30" cy="35"/>
              </a:xfrm>
              <a:custGeom>
                <a:avLst/>
                <a:gdLst>
                  <a:gd name="T0" fmla="*/ 10 w 30"/>
                  <a:gd name="T1" fmla="*/ 0 h 35"/>
                  <a:gd name="T2" fmla="*/ 15 w 30"/>
                  <a:gd name="T3" fmla="*/ 0 h 35"/>
                  <a:gd name="T4" fmla="*/ 15 w 30"/>
                  <a:gd name="T5" fmla="*/ 0 h 35"/>
                  <a:gd name="T6" fmla="*/ 20 w 30"/>
                  <a:gd name="T7" fmla="*/ 0 h 35"/>
                  <a:gd name="T8" fmla="*/ 20 w 30"/>
                  <a:gd name="T9" fmla="*/ 5 h 35"/>
                  <a:gd name="T10" fmla="*/ 25 w 30"/>
                  <a:gd name="T11" fmla="*/ 5 h 35"/>
                  <a:gd name="T12" fmla="*/ 25 w 30"/>
                  <a:gd name="T13" fmla="*/ 10 h 35"/>
                  <a:gd name="T14" fmla="*/ 30 w 30"/>
                  <a:gd name="T15" fmla="*/ 20 h 35"/>
                  <a:gd name="T16" fmla="*/ 30 w 30"/>
                  <a:gd name="T17" fmla="*/ 25 h 35"/>
                  <a:gd name="T18" fmla="*/ 30 w 30"/>
                  <a:gd name="T19" fmla="*/ 25 h 35"/>
                  <a:gd name="T20" fmla="*/ 25 w 30"/>
                  <a:gd name="T21" fmla="*/ 30 h 35"/>
                  <a:gd name="T22" fmla="*/ 25 w 30"/>
                  <a:gd name="T23" fmla="*/ 30 h 35"/>
                  <a:gd name="T24" fmla="*/ 20 w 30"/>
                  <a:gd name="T25" fmla="*/ 35 h 35"/>
                  <a:gd name="T26" fmla="*/ 20 w 30"/>
                  <a:gd name="T27" fmla="*/ 35 h 35"/>
                  <a:gd name="T28" fmla="*/ 15 w 30"/>
                  <a:gd name="T29" fmla="*/ 35 h 35"/>
                  <a:gd name="T30" fmla="*/ 15 w 30"/>
                  <a:gd name="T31" fmla="*/ 35 h 35"/>
                  <a:gd name="T32" fmla="*/ 10 w 30"/>
                  <a:gd name="T33" fmla="*/ 35 h 35"/>
                  <a:gd name="T34" fmla="*/ 10 w 30"/>
                  <a:gd name="T35" fmla="*/ 35 h 35"/>
                  <a:gd name="T36" fmla="*/ 5 w 30"/>
                  <a:gd name="T37" fmla="*/ 35 h 35"/>
                  <a:gd name="T38" fmla="*/ 5 w 30"/>
                  <a:gd name="T39" fmla="*/ 30 h 35"/>
                  <a:gd name="T40" fmla="*/ 0 w 30"/>
                  <a:gd name="T41" fmla="*/ 30 h 35"/>
                  <a:gd name="T42" fmla="*/ 0 w 30"/>
                  <a:gd name="T43" fmla="*/ 20 h 35"/>
                  <a:gd name="T44" fmla="*/ 0 w 30"/>
                  <a:gd name="T45" fmla="*/ 15 h 35"/>
                  <a:gd name="T46" fmla="*/ 0 w 30"/>
                  <a:gd name="T47" fmla="*/ 10 h 35"/>
                  <a:gd name="T48" fmla="*/ 0 w 30"/>
                  <a:gd name="T49" fmla="*/ 10 h 35"/>
                  <a:gd name="T50" fmla="*/ 0 w 30"/>
                  <a:gd name="T51" fmla="*/ 10 h 35"/>
                  <a:gd name="T52" fmla="*/ 0 w 30"/>
                  <a:gd name="T53" fmla="*/ 5 h 35"/>
                  <a:gd name="T54" fmla="*/ 5 w 30"/>
                  <a:gd name="T55" fmla="*/ 0 h 35"/>
                  <a:gd name="T56" fmla="*/ 10 w 30"/>
                  <a:gd name="T57" fmla="*/ 0 h 35"/>
                  <a:gd name="T58" fmla="*/ 10 w 30"/>
                  <a:gd name="T59" fmla="*/ 0 h 3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0"/>
                  <a:gd name="T91" fmla="*/ 0 h 35"/>
                  <a:gd name="T92" fmla="*/ 30 w 30"/>
                  <a:gd name="T93" fmla="*/ 35 h 3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0" h="35">
                    <a:moveTo>
                      <a:pt x="10" y="0"/>
                    </a:moveTo>
                    <a:lnTo>
                      <a:pt x="15" y="0"/>
                    </a:lnTo>
                    <a:lnTo>
                      <a:pt x="20" y="0"/>
                    </a:lnTo>
                    <a:lnTo>
                      <a:pt x="20" y="5"/>
                    </a:lnTo>
                    <a:lnTo>
                      <a:pt x="25" y="5"/>
                    </a:lnTo>
                    <a:lnTo>
                      <a:pt x="25" y="10"/>
                    </a:lnTo>
                    <a:lnTo>
                      <a:pt x="30" y="20"/>
                    </a:lnTo>
                    <a:lnTo>
                      <a:pt x="30" y="25"/>
                    </a:lnTo>
                    <a:lnTo>
                      <a:pt x="25" y="30"/>
                    </a:lnTo>
                    <a:lnTo>
                      <a:pt x="20" y="35"/>
                    </a:lnTo>
                    <a:lnTo>
                      <a:pt x="15" y="35"/>
                    </a:lnTo>
                    <a:lnTo>
                      <a:pt x="10" y="35"/>
                    </a:lnTo>
                    <a:lnTo>
                      <a:pt x="5" y="35"/>
                    </a:lnTo>
                    <a:lnTo>
                      <a:pt x="5" y="30"/>
                    </a:lnTo>
                    <a:lnTo>
                      <a:pt x="0" y="30"/>
                    </a:lnTo>
                    <a:lnTo>
                      <a:pt x="0" y="20"/>
                    </a:lnTo>
                    <a:lnTo>
                      <a:pt x="0" y="15"/>
                    </a:lnTo>
                    <a:lnTo>
                      <a:pt x="0" y="10"/>
                    </a:lnTo>
                    <a:lnTo>
                      <a:pt x="0" y="5"/>
                    </a:lnTo>
                    <a:lnTo>
                      <a:pt x="5" y="0"/>
                    </a:lnTo>
                    <a:lnTo>
                      <a:pt x="10" y="0"/>
                    </a:lnTo>
                    <a:close/>
                  </a:path>
                </a:pathLst>
              </a:custGeom>
              <a:solidFill>
                <a:srgbClr val="ABAEAF"/>
              </a:solidFill>
              <a:ln w="9525">
                <a:noFill/>
                <a:round/>
                <a:headEnd/>
                <a:tailEnd/>
              </a:ln>
            </p:spPr>
            <p:txBody>
              <a:bodyPr/>
              <a:lstStyle/>
              <a:p>
                <a:endParaRPr lang="en-US"/>
              </a:p>
            </p:txBody>
          </p:sp>
          <p:sp>
            <p:nvSpPr>
              <p:cNvPr id="101668" name="Freeform 197"/>
              <p:cNvSpPr>
                <a:spLocks/>
              </p:cNvSpPr>
              <p:nvPr/>
            </p:nvSpPr>
            <p:spPr bwMode="auto">
              <a:xfrm>
                <a:off x="3037" y="2507"/>
                <a:ext cx="30" cy="35"/>
              </a:xfrm>
              <a:custGeom>
                <a:avLst/>
                <a:gdLst>
                  <a:gd name="T0" fmla="*/ 10 w 30"/>
                  <a:gd name="T1" fmla="*/ 0 h 35"/>
                  <a:gd name="T2" fmla="*/ 15 w 30"/>
                  <a:gd name="T3" fmla="*/ 0 h 35"/>
                  <a:gd name="T4" fmla="*/ 15 w 30"/>
                  <a:gd name="T5" fmla="*/ 0 h 35"/>
                  <a:gd name="T6" fmla="*/ 20 w 30"/>
                  <a:gd name="T7" fmla="*/ 0 h 35"/>
                  <a:gd name="T8" fmla="*/ 20 w 30"/>
                  <a:gd name="T9" fmla="*/ 5 h 35"/>
                  <a:gd name="T10" fmla="*/ 25 w 30"/>
                  <a:gd name="T11" fmla="*/ 5 h 35"/>
                  <a:gd name="T12" fmla="*/ 25 w 30"/>
                  <a:gd name="T13" fmla="*/ 10 h 35"/>
                  <a:gd name="T14" fmla="*/ 30 w 30"/>
                  <a:gd name="T15" fmla="*/ 20 h 35"/>
                  <a:gd name="T16" fmla="*/ 30 w 30"/>
                  <a:gd name="T17" fmla="*/ 25 h 35"/>
                  <a:gd name="T18" fmla="*/ 30 w 30"/>
                  <a:gd name="T19" fmla="*/ 25 h 35"/>
                  <a:gd name="T20" fmla="*/ 25 w 30"/>
                  <a:gd name="T21" fmla="*/ 30 h 35"/>
                  <a:gd name="T22" fmla="*/ 25 w 30"/>
                  <a:gd name="T23" fmla="*/ 30 h 35"/>
                  <a:gd name="T24" fmla="*/ 20 w 30"/>
                  <a:gd name="T25" fmla="*/ 35 h 35"/>
                  <a:gd name="T26" fmla="*/ 20 w 30"/>
                  <a:gd name="T27" fmla="*/ 35 h 35"/>
                  <a:gd name="T28" fmla="*/ 15 w 30"/>
                  <a:gd name="T29" fmla="*/ 35 h 35"/>
                  <a:gd name="T30" fmla="*/ 15 w 30"/>
                  <a:gd name="T31" fmla="*/ 35 h 35"/>
                  <a:gd name="T32" fmla="*/ 10 w 30"/>
                  <a:gd name="T33" fmla="*/ 35 h 35"/>
                  <a:gd name="T34" fmla="*/ 10 w 30"/>
                  <a:gd name="T35" fmla="*/ 35 h 35"/>
                  <a:gd name="T36" fmla="*/ 5 w 30"/>
                  <a:gd name="T37" fmla="*/ 35 h 35"/>
                  <a:gd name="T38" fmla="*/ 5 w 30"/>
                  <a:gd name="T39" fmla="*/ 30 h 35"/>
                  <a:gd name="T40" fmla="*/ 0 w 30"/>
                  <a:gd name="T41" fmla="*/ 30 h 35"/>
                  <a:gd name="T42" fmla="*/ 0 w 30"/>
                  <a:gd name="T43" fmla="*/ 20 h 35"/>
                  <a:gd name="T44" fmla="*/ 0 w 30"/>
                  <a:gd name="T45" fmla="*/ 15 h 35"/>
                  <a:gd name="T46" fmla="*/ 0 w 30"/>
                  <a:gd name="T47" fmla="*/ 10 h 35"/>
                  <a:gd name="T48" fmla="*/ 0 w 30"/>
                  <a:gd name="T49" fmla="*/ 10 h 35"/>
                  <a:gd name="T50" fmla="*/ 0 w 30"/>
                  <a:gd name="T51" fmla="*/ 10 h 35"/>
                  <a:gd name="T52" fmla="*/ 0 w 30"/>
                  <a:gd name="T53" fmla="*/ 5 h 35"/>
                  <a:gd name="T54" fmla="*/ 5 w 30"/>
                  <a:gd name="T55" fmla="*/ 0 h 35"/>
                  <a:gd name="T56" fmla="*/ 10 w 30"/>
                  <a:gd name="T57" fmla="*/ 0 h 35"/>
                  <a:gd name="T58" fmla="*/ 10 w 30"/>
                  <a:gd name="T59" fmla="*/ 0 h 3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0"/>
                  <a:gd name="T91" fmla="*/ 0 h 35"/>
                  <a:gd name="T92" fmla="*/ 30 w 30"/>
                  <a:gd name="T93" fmla="*/ 35 h 3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0" h="35">
                    <a:moveTo>
                      <a:pt x="10" y="0"/>
                    </a:moveTo>
                    <a:lnTo>
                      <a:pt x="15" y="0"/>
                    </a:lnTo>
                    <a:lnTo>
                      <a:pt x="20" y="0"/>
                    </a:lnTo>
                    <a:lnTo>
                      <a:pt x="20" y="5"/>
                    </a:lnTo>
                    <a:lnTo>
                      <a:pt x="25" y="5"/>
                    </a:lnTo>
                    <a:lnTo>
                      <a:pt x="25" y="10"/>
                    </a:lnTo>
                    <a:lnTo>
                      <a:pt x="30" y="20"/>
                    </a:lnTo>
                    <a:lnTo>
                      <a:pt x="30" y="25"/>
                    </a:lnTo>
                    <a:lnTo>
                      <a:pt x="25" y="30"/>
                    </a:lnTo>
                    <a:lnTo>
                      <a:pt x="20" y="35"/>
                    </a:lnTo>
                    <a:lnTo>
                      <a:pt x="15" y="35"/>
                    </a:lnTo>
                    <a:lnTo>
                      <a:pt x="10" y="35"/>
                    </a:lnTo>
                    <a:lnTo>
                      <a:pt x="5" y="35"/>
                    </a:lnTo>
                    <a:lnTo>
                      <a:pt x="5" y="30"/>
                    </a:lnTo>
                    <a:lnTo>
                      <a:pt x="0" y="30"/>
                    </a:lnTo>
                    <a:lnTo>
                      <a:pt x="0" y="20"/>
                    </a:lnTo>
                    <a:lnTo>
                      <a:pt x="0" y="15"/>
                    </a:lnTo>
                    <a:lnTo>
                      <a:pt x="0" y="10"/>
                    </a:lnTo>
                    <a:lnTo>
                      <a:pt x="0" y="5"/>
                    </a:lnTo>
                    <a:lnTo>
                      <a:pt x="5" y="0"/>
                    </a:lnTo>
                    <a:lnTo>
                      <a:pt x="10" y="0"/>
                    </a:lnTo>
                  </a:path>
                </a:pathLst>
              </a:custGeom>
              <a:noFill/>
              <a:ln w="0">
                <a:solidFill>
                  <a:srgbClr val="191D1B"/>
                </a:solidFill>
                <a:prstDash val="solid"/>
                <a:round/>
                <a:headEnd/>
                <a:tailEnd/>
              </a:ln>
            </p:spPr>
            <p:txBody>
              <a:bodyPr/>
              <a:lstStyle/>
              <a:p>
                <a:endParaRPr lang="en-US"/>
              </a:p>
            </p:txBody>
          </p:sp>
          <p:sp>
            <p:nvSpPr>
              <p:cNvPr id="101669" name="Freeform 198"/>
              <p:cNvSpPr>
                <a:spLocks/>
              </p:cNvSpPr>
              <p:nvPr/>
            </p:nvSpPr>
            <p:spPr bwMode="auto">
              <a:xfrm>
                <a:off x="3042" y="2517"/>
                <a:ext cx="15" cy="15"/>
              </a:xfrm>
              <a:custGeom>
                <a:avLst/>
                <a:gdLst>
                  <a:gd name="T0" fmla="*/ 10 w 15"/>
                  <a:gd name="T1" fmla="*/ 0 h 15"/>
                  <a:gd name="T2" fmla="*/ 15 w 15"/>
                  <a:gd name="T3" fmla="*/ 0 h 15"/>
                  <a:gd name="T4" fmla="*/ 15 w 15"/>
                  <a:gd name="T5" fmla="*/ 5 h 15"/>
                  <a:gd name="T6" fmla="*/ 15 w 15"/>
                  <a:gd name="T7" fmla="*/ 5 h 15"/>
                  <a:gd name="T8" fmla="*/ 15 w 15"/>
                  <a:gd name="T9" fmla="*/ 10 h 15"/>
                  <a:gd name="T10" fmla="*/ 15 w 15"/>
                  <a:gd name="T11" fmla="*/ 15 h 15"/>
                  <a:gd name="T12" fmla="*/ 10 w 15"/>
                  <a:gd name="T13" fmla="*/ 15 h 15"/>
                  <a:gd name="T14" fmla="*/ 10 w 15"/>
                  <a:gd name="T15" fmla="*/ 15 h 15"/>
                  <a:gd name="T16" fmla="*/ 5 w 15"/>
                  <a:gd name="T17" fmla="*/ 15 h 15"/>
                  <a:gd name="T18" fmla="*/ 5 w 15"/>
                  <a:gd name="T19" fmla="*/ 10 h 15"/>
                  <a:gd name="T20" fmla="*/ 0 w 15"/>
                  <a:gd name="T21" fmla="*/ 10 h 15"/>
                  <a:gd name="T22" fmla="*/ 0 w 15"/>
                  <a:gd name="T23" fmla="*/ 5 h 15"/>
                  <a:gd name="T24" fmla="*/ 5 w 15"/>
                  <a:gd name="T25" fmla="*/ 0 h 15"/>
                  <a:gd name="T26" fmla="*/ 5 w 15"/>
                  <a:gd name="T27" fmla="*/ 0 h 15"/>
                  <a:gd name="T28" fmla="*/ 10 w 15"/>
                  <a:gd name="T29" fmla="*/ 0 h 15"/>
                  <a:gd name="T30" fmla="*/ 10 w 15"/>
                  <a:gd name="T31" fmla="*/ 0 h 1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
                  <a:gd name="T49" fmla="*/ 0 h 15"/>
                  <a:gd name="T50" fmla="*/ 15 w 15"/>
                  <a:gd name="T51" fmla="*/ 15 h 1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 h="15">
                    <a:moveTo>
                      <a:pt x="10" y="0"/>
                    </a:moveTo>
                    <a:lnTo>
                      <a:pt x="15" y="0"/>
                    </a:lnTo>
                    <a:lnTo>
                      <a:pt x="15" y="5"/>
                    </a:lnTo>
                    <a:lnTo>
                      <a:pt x="15" y="10"/>
                    </a:lnTo>
                    <a:lnTo>
                      <a:pt x="15" y="15"/>
                    </a:lnTo>
                    <a:lnTo>
                      <a:pt x="10" y="15"/>
                    </a:lnTo>
                    <a:lnTo>
                      <a:pt x="5" y="15"/>
                    </a:lnTo>
                    <a:lnTo>
                      <a:pt x="5" y="10"/>
                    </a:lnTo>
                    <a:lnTo>
                      <a:pt x="0" y="10"/>
                    </a:lnTo>
                    <a:lnTo>
                      <a:pt x="0" y="5"/>
                    </a:lnTo>
                    <a:lnTo>
                      <a:pt x="5" y="0"/>
                    </a:lnTo>
                    <a:lnTo>
                      <a:pt x="10" y="0"/>
                    </a:lnTo>
                    <a:close/>
                  </a:path>
                </a:pathLst>
              </a:custGeom>
              <a:solidFill>
                <a:srgbClr val="FCFDFE"/>
              </a:solidFill>
              <a:ln w="9525">
                <a:noFill/>
                <a:round/>
                <a:headEnd/>
                <a:tailEnd/>
              </a:ln>
            </p:spPr>
            <p:txBody>
              <a:bodyPr/>
              <a:lstStyle/>
              <a:p>
                <a:endParaRPr lang="en-US"/>
              </a:p>
            </p:txBody>
          </p:sp>
          <p:sp>
            <p:nvSpPr>
              <p:cNvPr id="101670" name="Freeform 199"/>
              <p:cNvSpPr>
                <a:spLocks/>
              </p:cNvSpPr>
              <p:nvPr/>
            </p:nvSpPr>
            <p:spPr bwMode="auto">
              <a:xfrm>
                <a:off x="3042" y="2517"/>
                <a:ext cx="15" cy="15"/>
              </a:xfrm>
              <a:custGeom>
                <a:avLst/>
                <a:gdLst>
                  <a:gd name="T0" fmla="*/ 10 w 15"/>
                  <a:gd name="T1" fmla="*/ 0 h 15"/>
                  <a:gd name="T2" fmla="*/ 15 w 15"/>
                  <a:gd name="T3" fmla="*/ 0 h 15"/>
                  <a:gd name="T4" fmla="*/ 15 w 15"/>
                  <a:gd name="T5" fmla="*/ 5 h 15"/>
                  <a:gd name="T6" fmla="*/ 15 w 15"/>
                  <a:gd name="T7" fmla="*/ 5 h 15"/>
                  <a:gd name="T8" fmla="*/ 15 w 15"/>
                  <a:gd name="T9" fmla="*/ 10 h 15"/>
                  <a:gd name="T10" fmla="*/ 15 w 15"/>
                  <a:gd name="T11" fmla="*/ 15 h 15"/>
                  <a:gd name="T12" fmla="*/ 10 w 15"/>
                  <a:gd name="T13" fmla="*/ 15 h 15"/>
                  <a:gd name="T14" fmla="*/ 10 w 15"/>
                  <a:gd name="T15" fmla="*/ 15 h 15"/>
                  <a:gd name="T16" fmla="*/ 5 w 15"/>
                  <a:gd name="T17" fmla="*/ 15 h 15"/>
                  <a:gd name="T18" fmla="*/ 5 w 15"/>
                  <a:gd name="T19" fmla="*/ 10 h 15"/>
                  <a:gd name="T20" fmla="*/ 0 w 15"/>
                  <a:gd name="T21" fmla="*/ 10 h 15"/>
                  <a:gd name="T22" fmla="*/ 0 w 15"/>
                  <a:gd name="T23" fmla="*/ 5 h 15"/>
                  <a:gd name="T24" fmla="*/ 5 w 15"/>
                  <a:gd name="T25" fmla="*/ 0 h 15"/>
                  <a:gd name="T26" fmla="*/ 5 w 15"/>
                  <a:gd name="T27" fmla="*/ 0 h 15"/>
                  <a:gd name="T28" fmla="*/ 10 w 15"/>
                  <a:gd name="T29" fmla="*/ 0 h 15"/>
                  <a:gd name="T30" fmla="*/ 10 w 15"/>
                  <a:gd name="T31" fmla="*/ 0 h 1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
                  <a:gd name="T49" fmla="*/ 0 h 15"/>
                  <a:gd name="T50" fmla="*/ 15 w 15"/>
                  <a:gd name="T51" fmla="*/ 15 h 1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 h="15">
                    <a:moveTo>
                      <a:pt x="10" y="0"/>
                    </a:moveTo>
                    <a:lnTo>
                      <a:pt x="15" y="0"/>
                    </a:lnTo>
                    <a:lnTo>
                      <a:pt x="15" y="5"/>
                    </a:lnTo>
                    <a:lnTo>
                      <a:pt x="15" y="10"/>
                    </a:lnTo>
                    <a:lnTo>
                      <a:pt x="15" y="15"/>
                    </a:lnTo>
                    <a:lnTo>
                      <a:pt x="10" y="15"/>
                    </a:lnTo>
                    <a:lnTo>
                      <a:pt x="5" y="15"/>
                    </a:lnTo>
                    <a:lnTo>
                      <a:pt x="5" y="10"/>
                    </a:lnTo>
                    <a:lnTo>
                      <a:pt x="0" y="10"/>
                    </a:lnTo>
                    <a:lnTo>
                      <a:pt x="0" y="5"/>
                    </a:lnTo>
                    <a:lnTo>
                      <a:pt x="5" y="0"/>
                    </a:lnTo>
                    <a:lnTo>
                      <a:pt x="10" y="0"/>
                    </a:lnTo>
                  </a:path>
                </a:pathLst>
              </a:custGeom>
              <a:noFill/>
              <a:ln w="0">
                <a:solidFill>
                  <a:srgbClr val="191D1B"/>
                </a:solidFill>
                <a:prstDash val="solid"/>
                <a:round/>
                <a:headEnd/>
                <a:tailEnd/>
              </a:ln>
            </p:spPr>
            <p:txBody>
              <a:bodyPr/>
              <a:lstStyle/>
              <a:p>
                <a:endParaRPr lang="en-US"/>
              </a:p>
            </p:txBody>
          </p:sp>
          <p:sp>
            <p:nvSpPr>
              <p:cNvPr id="101671" name="Freeform 200"/>
              <p:cNvSpPr>
                <a:spLocks/>
              </p:cNvSpPr>
              <p:nvPr/>
            </p:nvSpPr>
            <p:spPr bwMode="auto">
              <a:xfrm>
                <a:off x="3022" y="2437"/>
                <a:ext cx="30" cy="90"/>
              </a:xfrm>
              <a:custGeom>
                <a:avLst/>
                <a:gdLst>
                  <a:gd name="T0" fmla="*/ 25 w 30"/>
                  <a:gd name="T1" fmla="*/ 90 h 90"/>
                  <a:gd name="T2" fmla="*/ 25 w 30"/>
                  <a:gd name="T3" fmla="*/ 90 h 90"/>
                  <a:gd name="T4" fmla="*/ 30 w 30"/>
                  <a:gd name="T5" fmla="*/ 90 h 90"/>
                  <a:gd name="T6" fmla="*/ 30 w 30"/>
                  <a:gd name="T7" fmla="*/ 90 h 90"/>
                  <a:gd name="T8" fmla="*/ 30 w 30"/>
                  <a:gd name="T9" fmla="*/ 85 h 90"/>
                  <a:gd name="T10" fmla="*/ 30 w 30"/>
                  <a:gd name="T11" fmla="*/ 85 h 90"/>
                  <a:gd name="T12" fmla="*/ 30 w 30"/>
                  <a:gd name="T13" fmla="*/ 80 h 90"/>
                  <a:gd name="T14" fmla="*/ 30 w 30"/>
                  <a:gd name="T15" fmla="*/ 75 h 90"/>
                  <a:gd name="T16" fmla="*/ 30 w 30"/>
                  <a:gd name="T17" fmla="*/ 70 h 90"/>
                  <a:gd name="T18" fmla="*/ 25 w 30"/>
                  <a:gd name="T19" fmla="*/ 65 h 90"/>
                  <a:gd name="T20" fmla="*/ 25 w 30"/>
                  <a:gd name="T21" fmla="*/ 60 h 90"/>
                  <a:gd name="T22" fmla="*/ 20 w 30"/>
                  <a:gd name="T23" fmla="*/ 50 h 90"/>
                  <a:gd name="T24" fmla="*/ 20 w 30"/>
                  <a:gd name="T25" fmla="*/ 45 h 90"/>
                  <a:gd name="T26" fmla="*/ 15 w 30"/>
                  <a:gd name="T27" fmla="*/ 40 h 90"/>
                  <a:gd name="T28" fmla="*/ 15 w 30"/>
                  <a:gd name="T29" fmla="*/ 35 h 90"/>
                  <a:gd name="T30" fmla="*/ 15 w 30"/>
                  <a:gd name="T31" fmla="*/ 30 h 90"/>
                  <a:gd name="T32" fmla="*/ 10 w 30"/>
                  <a:gd name="T33" fmla="*/ 20 h 90"/>
                  <a:gd name="T34" fmla="*/ 10 w 30"/>
                  <a:gd name="T35" fmla="*/ 15 h 90"/>
                  <a:gd name="T36" fmla="*/ 10 w 30"/>
                  <a:gd name="T37" fmla="*/ 10 h 90"/>
                  <a:gd name="T38" fmla="*/ 10 w 30"/>
                  <a:gd name="T39" fmla="*/ 5 h 90"/>
                  <a:gd name="T40" fmla="*/ 10 w 30"/>
                  <a:gd name="T41" fmla="*/ 0 h 90"/>
                  <a:gd name="T42" fmla="*/ 10 w 30"/>
                  <a:gd name="T43" fmla="*/ 0 h 90"/>
                  <a:gd name="T44" fmla="*/ 5 w 30"/>
                  <a:gd name="T45" fmla="*/ 0 h 90"/>
                  <a:gd name="T46" fmla="*/ 5 w 30"/>
                  <a:gd name="T47" fmla="*/ 0 h 90"/>
                  <a:gd name="T48" fmla="*/ 0 w 30"/>
                  <a:gd name="T49" fmla="*/ 0 h 90"/>
                  <a:gd name="T50" fmla="*/ 0 w 30"/>
                  <a:gd name="T51" fmla="*/ 0 h 90"/>
                  <a:gd name="T52" fmla="*/ 0 w 30"/>
                  <a:gd name="T53" fmla="*/ 5 h 90"/>
                  <a:gd name="T54" fmla="*/ 0 w 30"/>
                  <a:gd name="T55" fmla="*/ 10 h 90"/>
                  <a:gd name="T56" fmla="*/ 0 w 30"/>
                  <a:gd name="T57" fmla="*/ 15 h 90"/>
                  <a:gd name="T58" fmla="*/ 5 w 30"/>
                  <a:gd name="T59" fmla="*/ 25 h 90"/>
                  <a:gd name="T60" fmla="*/ 5 w 30"/>
                  <a:gd name="T61" fmla="*/ 30 h 90"/>
                  <a:gd name="T62" fmla="*/ 5 w 30"/>
                  <a:gd name="T63" fmla="*/ 40 h 90"/>
                  <a:gd name="T64" fmla="*/ 10 w 30"/>
                  <a:gd name="T65" fmla="*/ 45 h 90"/>
                  <a:gd name="T66" fmla="*/ 10 w 30"/>
                  <a:gd name="T67" fmla="*/ 50 h 90"/>
                  <a:gd name="T68" fmla="*/ 10 w 30"/>
                  <a:gd name="T69" fmla="*/ 55 h 90"/>
                  <a:gd name="T70" fmla="*/ 15 w 30"/>
                  <a:gd name="T71" fmla="*/ 65 h 90"/>
                  <a:gd name="T72" fmla="*/ 15 w 30"/>
                  <a:gd name="T73" fmla="*/ 70 h 90"/>
                  <a:gd name="T74" fmla="*/ 20 w 30"/>
                  <a:gd name="T75" fmla="*/ 75 h 90"/>
                  <a:gd name="T76" fmla="*/ 20 w 30"/>
                  <a:gd name="T77" fmla="*/ 80 h 90"/>
                  <a:gd name="T78" fmla="*/ 25 w 30"/>
                  <a:gd name="T79" fmla="*/ 80 h 90"/>
                  <a:gd name="T80" fmla="*/ 25 w 30"/>
                  <a:gd name="T81" fmla="*/ 90 h 9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0"/>
                  <a:gd name="T124" fmla="*/ 0 h 90"/>
                  <a:gd name="T125" fmla="*/ 30 w 30"/>
                  <a:gd name="T126" fmla="*/ 90 h 9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0" h="90">
                    <a:moveTo>
                      <a:pt x="25" y="90"/>
                    </a:moveTo>
                    <a:lnTo>
                      <a:pt x="25" y="90"/>
                    </a:lnTo>
                    <a:lnTo>
                      <a:pt x="30" y="90"/>
                    </a:lnTo>
                    <a:lnTo>
                      <a:pt x="30" y="85"/>
                    </a:lnTo>
                    <a:lnTo>
                      <a:pt x="30" y="80"/>
                    </a:lnTo>
                    <a:lnTo>
                      <a:pt x="30" y="75"/>
                    </a:lnTo>
                    <a:lnTo>
                      <a:pt x="30" y="70"/>
                    </a:lnTo>
                    <a:lnTo>
                      <a:pt x="25" y="65"/>
                    </a:lnTo>
                    <a:lnTo>
                      <a:pt x="25" y="60"/>
                    </a:lnTo>
                    <a:lnTo>
                      <a:pt x="20" y="50"/>
                    </a:lnTo>
                    <a:lnTo>
                      <a:pt x="20" y="45"/>
                    </a:lnTo>
                    <a:lnTo>
                      <a:pt x="15" y="40"/>
                    </a:lnTo>
                    <a:lnTo>
                      <a:pt x="15" y="35"/>
                    </a:lnTo>
                    <a:lnTo>
                      <a:pt x="15" y="30"/>
                    </a:lnTo>
                    <a:lnTo>
                      <a:pt x="10" y="20"/>
                    </a:lnTo>
                    <a:lnTo>
                      <a:pt x="10" y="15"/>
                    </a:lnTo>
                    <a:lnTo>
                      <a:pt x="10" y="10"/>
                    </a:lnTo>
                    <a:lnTo>
                      <a:pt x="10" y="5"/>
                    </a:lnTo>
                    <a:lnTo>
                      <a:pt x="10" y="0"/>
                    </a:lnTo>
                    <a:lnTo>
                      <a:pt x="5" y="0"/>
                    </a:lnTo>
                    <a:lnTo>
                      <a:pt x="0" y="0"/>
                    </a:lnTo>
                    <a:lnTo>
                      <a:pt x="0" y="5"/>
                    </a:lnTo>
                    <a:lnTo>
                      <a:pt x="0" y="10"/>
                    </a:lnTo>
                    <a:lnTo>
                      <a:pt x="0" y="15"/>
                    </a:lnTo>
                    <a:lnTo>
                      <a:pt x="5" y="25"/>
                    </a:lnTo>
                    <a:lnTo>
                      <a:pt x="5" y="30"/>
                    </a:lnTo>
                    <a:lnTo>
                      <a:pt x="5" y="40"/>
                    </a:lnTo>
                    <a:lnTo>
                      <a:pt x="10" y="45"/>
                    </a:lnTo>
                    <a:lnTo>
                      <a:pt x="10" y="50"/>
                    </a:lnTo>
                    <a:lnTo>
                      <a:pt x="10" y="55"/>
                    </a:lnTo>
                    <a:lnTo>
                      <a:pt x="15" y="65"/>
                    </a:lnTo>
                    <a:lnTo>
                      <a:pt x="15" y="70"/>
                    </a:lnTo>
                    <a:lnTo>
                      <a:pt x="20" y="75"/>
                    </a:lnTo>
                    <a:lnTo>
                      <a:pt x="20" y="80"/>
                    </a:lnTo>
                    <a:lnTo>
                      <a:pt x="25" y="80"/>
                    </a:lnTo>
                    <a:lnTo>
                      <a:pt x="25" y="90"/>
                    </a:lnTo>
                    <a:close/>
                  </a:path>
                </a:pathLst>
              </a:custGeom>
              <a:solidFill>
                <a:srgbClr val="ABAEAF"/>
              </a:solidFill>
              <a:ln w="9525">
                <a:noFill/>
                <a:round/>
                <a:headEnd/>
                <a:tailEnd/>
              </a:ln>
            </p:spPr>
            <p:txBody>
              <a:bodyPr/>
              <a:lstStyle/>
              <a:p>
                <a:endParaRPr lang="en-US"/>
              </a:p>
            </p:txBody>
          </p:sp>
          <p:sp>
            <p:nvSpPr>
              <p:cNvPr id="101672" name="Freeform 201"/>
              <p:cNvSpPr>
                <a:spLocks/>
              </p:cNvSpPr>
              <p:nvPr/>
            </p:nvSpPr>
            <p:spPr bwMode="auto">
              <a:xfrm>
                <a:off x="3022" y="2437"/>
                <a:ext cx="30" cy="90"/>
              </a:xfrm>
              <a:custGeom>
                <a:avLst/>
                <a:gdLst>
                  <a:gd name="T0" fmla="*/ 25 w 30"/>
                  <a:gd name="T1" fmla="*/ 90 h 90"/>
                  <a:gd name="T2" fmla="*/ 25 w 30"/>
                  <a:gd name="T3" fmla="*/ 90 h 90"/>
                  <a:gd name="T4" fmla="*/ 30 w 30"/>
                  <a:gd name="T5" fmla="*/ 90 h 90"/>
                  <a:gd name="T6" fmla="*/ 30 w 30"/>
                  <a:gd name="T7" fmla="*/ 90 h 90"/>
                  <a:gd name="T8" fmla="*/ 30 w 30"/>
                  <a:gd name="T9" fmla="*/ 85 h 90"/>
                  <a:gd name="T10" fmla="*/ 30 w 30"/>
                  <a:gd name="T11" fmla="*/ 85 h 90"/>
                  <a:gd name="T12" fmla="*/ 30 w 30"/>
                  <a:gd name="T13" fmla="*/ 80 h 90"/>
                  <a:gd name="T14" fmla="*/ 30 w 30"/>
                  <a:gd name="T15" fmla="*/ 75 h 90"/>
                  <a:gd name="T16" fmla="*/ 30 w 30"/>
                  <a:gd name="T17" fmla="*/ 70 h 90"/>
                  <a:gd name="T18" fmla="*/ 25 w 30"/>
                  <a:gd name="T19" fmla="*/ 65 h 90"/>
                  <a:gd name="T20" fmla="*/ 25 w 30"/>
                  <a:gd name="T21" fmla="*/ 60 h 90"/>
                  <a:gd name="T22" fmla="*/ 20 w 30"/>
                  <a:gd name="T23" fmla="*/ 50 h 90"/>
                  <a:gd name="T24" fmla="*/ 20 w 30"/>
                  <a:gd name="T25" fmla="*/ 45 h 90"/>
                  <a:gd name="T26" fmla="*/ 15 w 30"/>
                  <a:gd name="T27" fmla="*/ 40 h 90"/>
                  <a:gd name="T28" fmla="*/ 15 w 30"/>
                  <a:gd name="T29" fmla="*/ 35 h 90"/>
                  <a:gd name="T30" fmla="*/ 15 w 30"/>
                  <a:gd name="T31" fmla="*/ 30 h 90"/>
                  <a:gd name="T32" fmla="*/ 10 w 30"/>
                  <a:gd name="T33" fmla="*/ 20 h 90"/>
                  <a:gd name="T34" fmla="*/ 10 w 30"/>
                  <a:gd name="T35" fmla="*/ 15 h 90"/>
                  <a:gd name="T36" fmla="*/ 10 w 30"/>
                  <a:gd name="T37" fmla="*/ 10 h 90"/>
                  <a:gd name="T38" fmla="*/ 10 w 30"/>
                  <a:gd name="T39" fmla="*/ 5 h 90"/>
                  <a:gd name="T40" fmla="*/ 10 w 30"/>
                  <a:gd name="T41" fmla="*/ 0 h 90"/>
                  <a:gd name="T42" fmla="*/ 10 w 30"/>
                  <a:gd name="T43" fmla="*/ 0 h 90"/>
                  <a:gd name="T44" fmla="*/ 5 w 30"/>
                  <a:gd name="T45" fmla="*/ 0 h 90"/>
                  <a:gd name="T46" fmla="*/ 5 w 30"/>
                  <a:gd name="T47" fmla="*/ 0 h 90"/>
                  <a:gd name="T48" fmla="*/ 0 w 30"/>
                  <a:gd name="T49" fmla="*/ 0 h 90"/>
                  <a:gd name="T50" fmla="*/ 0 w 30"/>
                  <a:gd name="T51" fmla="*/ 0 h 90"/>
                  <a:gd name="T52" fmla="*/ 0 w 30"/>
                  <a:gd name="T53" fmla="*/ 5 h 90"/>
                  <a:gd name="T54" fmla="*/ 0 w 30"/>
                  <a:gd name="T55" fmla="*/ 10 h 90"/>
                  <a:gd name="T56" fmla="*/ 0 w 30"/>
                  <a:gd name="T57" fmla="*/ 15 h 90"/>
                  <a:gd name="T58" fmla="*/ 5 w 30"/>
                  <a:gd name="T59" fmla="*/ 25 h 90"/>
                  <a:gd name="T60" fmla="*/ 5 w 30"/>
                  <a:gd name="T61" fmla="*/ 30 h 90"/>
                  <a:gd name="T62" fmla="*/ 5 w 30"/>
                  <a:gd name="T63" fmla="*/ 40 h 90"/>
                  <a:gd name="T64" fmla="*/ 10 w 30"/>
                  <a:gd name="T65" fmla="*/ 45 h 90"/>
                  <a:gd name="T66" fmla="*/ 10 w 30"/>
                  <a:gd name="T67" fmla="*/ 50 h 90"/>
                  <a:gd name="T68" fmla="*/ 10 w 30"/>
                  <a:gd name="T69" fmla="*/ 55 h 90"/>
                  <a:gd name="T70" fmla="*/ 15 w 30"/>
                  <a:gd name="T71" fmla="*/ 65 h 90"/>
                  <a:gd name="T72" fmla="*/ 15 w 30"/>
                  <a:gd name="T73" fmla="*/ 70 h 90"/>
                  <a:gd name="T74" fmla="*/ 20 w 30"/>
                  <a:gd name="T75" fmla="*/ 75 h 90"/>
                  <a:gd name="T76" fmla="*/ 20 w 30"/>
                  <a:gd name="T77" fmla="*/ 80 h 90"/>
                  <a:gd name="T78" fmla="*/ 25 w 30"/>
                  <a:gd name="T79" fmla="*/ 80 h 90"/>
                  <a:gd name="T80" fmla="*/ 25 w 30"/>
                  <a:gd name="T81" fmla="*/ 90 h 9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0"/>
                  <a:gd name="T124" fmla="*/ 0 h 90"/>
                  <a:gd name="T125" fmla="*/ 30 w 30"/>
                  <a:gd name="T126" fmla="*/ 90 h 9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0" h="90">
                    <a:moveTo>
                      <a:pt x="25" y="90"/>
                    </a:moveTo>
                    <a:lnTo>
                      <a:pt x="25" y="90"/>
                    </a:lnTo>
                    <a:lnTo>
                      <a:pt x="30" y="90"/>
                    </a:lnTo>
                    <a:lnTo>
                      <a:pt x="30" y="85"/>
                    </a:lnTo>
                    <a:lnTo>
                      <a:pt x="30" y="80"/>
                    </a:lnTo>
                    <a:lnTo>
                      <a:pt x="30" y="75"/>
                    </a:lnTo>
                    <a:lnTo>
                      <a:pt x="30" y="70"/>
                    </a:lnTo>
                    <a:lnTo>
                      <a:pt x="25" y="65"/>
                    </a:lnTo>
                    <a:lnTo>
                      <a:pt x="25" y="60"/>
                    </a:lnTo>
                    <a:lnTo>
                      <a:pt x="20" y="50"/>
                    </a:lnTo>
                    <a:lnTo>
                      <a:pt x="20" y="45"/>
                    </a:lnTo>
                    <a:lnTo>
                      <a:pt x="15" y="40"/>
                    </a:lnTo>
                    <a:lnTo>
                      <a:pt x="15" y="35"/>
                    </a:lnTo>
                    <a:lnTo>
                      <a:pt x="15" y="30"/>
                    </a:lnTo>
                    <a:lnTo>
                      <a:pt x="10" y="20"/>
                    </a:lnTo>
                    <a:lnTo>
                      <a:pt x="10" y="15"/>
                    </a:lnTo>
                    <a:lnTo>
                      <a:pt x="10" y="10"/>
                    </a:lnTo>
                    <a:lnTo>
                      <a:pt x="10" y="5"/>
                    </a:lnTo>
                    <a:lnTo>
                      <a:pt x="10" y="0"/>
                    </a:lnTo>
                    <a:lnTo>
                      <a:pt x="5" y="0"/>
                    </a:lnTo>
                    <a:lnTo>
                      <a:pt x="0" y="0"/>
                    </a:lnTo>
                    <a:lnTo>
                      <a:pt x="0" y="5"/>
                    </a:lnTo>
                    <a:lnTo>
                      <a:pt x="0" y="10"/>
                    </a:lnTo>
                    <a:lnTo>
                      <a:pt x="0" y="15"/>
                    </a:lnTo>
                    <a:lnTo>
                      <a:pt x="5" y="25"/>
                    </a:lnTo>
                    <a:lnTo>
                      <a:pt x="5" y="30"/>
                    </a:lnTo>
                    <a:lnTo>
                      <a:pt x="5" y="40"/>
                    </a:lnTo>
                    <a:lnTo>
                      <a:pt x="10" y="45"/>
                    </a:lnTo>
                    <a:lnTo>
                      <a:pt x="10" y="50"/>
                    </a:lnTo>
                    <a:lnTo>
                      <a:pt x="10" y="55"/>
                    </a:lnTo>
                    <a:lnTo>
                      <a:pt x="15" y="65"/>
                    </a:lnTo>
                    <a:lnTo>
                      <a:pt x="15" y="70"/>
                    </a:lnTo>
                    <a:lnTo>
                      <a:pt x="20" y="75"/>
                    </a:lnTo>
                    <a:lnTo>
                      <a:pt x="20" y="80"/>
                    </a:lnTo>
                    <a:lnTo>
                      <a:pt x="25" y="80"/>
                    </a:lnTo>
                    <a:lnTo>
                      <a:pt x="25" y="90"/>
                    </a:lnTo>
                  </a:path>
                </a:pathLst>
              </a:custGeom>
              <a:noFill/>
              <a:ln w="0">
                <a:solidFill>
                  <a:srgbClr val="191D1B"/>
                </a:solidFill>
                <a:prstDash val="solid"/>
                <a:round/>
                <a:headEnd/>
                <a:tailEnd/>
              </a:ln>
            </p:spPr>
            <p:txBody>
              <a:bodyPr/>
              <a:lstStyle/>
              <a:p>
                <a:endParaRPr lang="en-US"/>
              </a:p>
            </p:txBody>
          </p:sp>
          <p:sp>
            <p:nvSpPr>
              <p:cNvPr id="101673" name="Freeform 202"/>
              <p:cNvSpPr>
                <a:spLocks/>
              </p:cNvSpPr>
              <p:nvPr/>
            </p:nvSpPr>
            <p:spPr bwMode="auto">
              <a:xfrm>
                <a:off x="2987" y="2532"/>
                <a:ext cx="15" cy="5"/>
              </a:xfrm>
              <a:custGeom>
                <a:avLst/>
                <a:gdLst>
                  <a:gd name="T0" fmla="*/ 0 w 15"/>
                  <a:gd name="T1" fmla="*/ 0 h 5"/>
                  <a:gd name="T2" fmla="*/ 5 w 15"/>
                  <a:gd name="T3" fmla="*/ 0 h 5"/>
                  <a:gd name="T4" fmla="*/ 5 w 15"/>
                  <a:gd name="T5" fmla="*/ 0 h 5"/>
                  <a:gd name="T6" fmla="*/ 5 w 15"/>
                  <a:gd name="T7" fmla="*/ 0 h 5"/>
                  <a:gd name="T8" fmla="*/ 10 w 15"/>
                  <a:gd name="T9" fmla="*/ 0 h 5"/>
                  <a:gd name="T10" fmla="*/ 15 w 15"/>
                  <a:gd name="T11" fmla="*/ 5 h 5"/>
                  <a:gd name="T12" fmla="*/ 15 w 15"/>
                  <a:gd name="T13" fmla="*/ 5 h 5"/>
                  <a:gd name="T14" fmla="*/ 15 w 15"/>
                  <a:gd name="T15" fmla="*/ 5 h 5"/>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5"/>
                  <a:gd name="T26" fmla="*/ 15 w 15"/>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5">
                    <a:moveTo>
                      <a:pt x="0" y="0"/>
                    </a:moveTo>
                    <a:lnTo>
                      <a:pt x="5" y="0"/>
                    </a:lnTo>
                    <a:lnTo>
                      <a:pt x="10" y="0"/>
                    </a:lnTo>
                    <a:lnTo>
                      <a:pt x="15" y="5"/>
                    </a:lnTo>
                  </a:path>
                </a:pathLst>
              </a:custGeom>
              <a:noFill/>
              <a:ln w="0">
                <a:solidFill>
                  <a:srgbClr val="191D1B"/>
                </a:solidFill>
                <a:prstDash val="solid"/>
                <a:round/>
                <a:headEnd/>
                <a:tailEnd/>
              </a:ln>
            </p:spPr>
            <p:txBody>
              <a:bodyPr/>
              <a:lstStyle/>
              <a:p>
                <a:endParaRPr lang="en-US"/>
              </a:p>
            </p:txBody>
          </p:sp>
          <p:sp>
            <p:nvSpPr>
              <p:cNvPr id="101674" name="Freeform 203"/>
              <p:cNvSpPr>
                <a:spLocks/>
              </p:cNvSpPr>
              <p:nvPr/>
            </p:nvSpPr>
            <p:spPr bwMode="auto">
              <a:xfrm>
                <a:off x="3082" y="2577"/>
                <a:ext cx="50" cy="35"/>
              </a:xfrm>
              <a:custGeom>
                <a:avLst/>
                <a:gdLst>
                  <a:gd name="T0" fmla="*/ 50 w 50"/>
                  <a:gd name="T1" fmla="*/ 0 h 35"/>
                  <a:gd name="T2" fmla="*/ 50 w 50"/>
                  <a:gd name="T3" fmla="*/ 0 h 35"/>
                  <a:gd name="T4" fmla="*/ 45 w 50"/>
                  <a:gd name="T5" fmla="*/ 0 h 35"/>
                  <a:gd name="T6" fmla="*/ 45 w 50"/>
                  <a:gd name="T7" fmla="*/ 0 h 35"/>
                  <a:gd name="T8" fmla="*/ 45 w 50"/>
                  <a:gd name="T9" fmla="*/ 0 h 35"/>
                  <a:gd name="T10" fmla="*/ 40 w 50"/>
                  <a:gd name="T11" fmla="*/ 0 h 35"/>
                  <a:gd name="T12" fmla="*/ 40 w 50"/>
                  <a:gd name="T13" fmla="*/ 5 h 35"/>
                  <a:gd name="T14" fmla="*/ 35 w 50"/>
                  <a:gd name="T15" fmla="*/ 5 h 35"/>
                  <a:gd name="T16" fmla="*/ 35 w 50"/>
                  <a:gd name="T17" fmla="*/ 5 h 35"/>
                  <a:gd name="T18" fmla="*/ 30 w 50"/>
                  <a:gd name="T19" fmla="*/ 5 h 35"/>
                  <a:gd name="T20" fmla="*/ 30 w 50"/>
                  <a:gd name="T21" fmla="*/ 10 h 35"/>
                  <a:gd name="T22" fmla="*/ 25 w 50"/>
                  <a:gd name="T23" fmla="*/ 10 h 35"/>
                  <a:gd name="T24" fmla="*/ 25 w 50"/>
                  <a:gd name="T25" fmla="*/ 10 h 35"/>
                  <a:gd name="T26" fmla="*/ 25 w 50"/>
                  <a:gd name="T27" fmla="*/ 15 h 35"/>
                  <a:gd name="T28" fmla="*/ 20 w 50"/>
                  <a:gd name="T29" fmla="*/ 15 h 35"/>
                  <a:gd name="T30" fmla="*/ 20 w 50"/>
                  <a:gd name="T31" fmla="*/ 15 h 35"/>
                  <a:gd name="T32" fmla="*/ 15 w 50"/>
                  <a:gd name="T33" fmla="*/ 20 h 35"/>
                  <a:gd name="T34" fmla="*/ 15 w 50"/>
                  <a:gd name="T35" fmla="*/ 25 h 35"/>
                  <a:gd name="T36" fmla="*/ 10 w 50"/>
                  <a:gd name="T37" fmla="*/ 25 h 35"/>
                  <a:gd name="T38" fmla="*/ 5 w 50"/>
                  <a:gd name="T39" fmla="*/ 25 h 35"/>
                  <a:gd name="T40" fmla="*/ 5 w 50"/>
                  <a:gd name="T41" fmla="*/ 30 h 35"/>
                  <a:gd name="T42" fmla="*/ 0 w 50"/>
                  <a:gd name="T43" fmla="*/ 30 h 35"/>
                  <a:gd name="T44" fmla="*/ 0 w 50"/>
                  <a:gd name="T45" fmla="*/ 35 h 3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0"/>
                  <a:gd name="T70" fmla="*/ 0 h 35"/>
                  <a:gd name="T71" fmla="*/ 50 w 50"/>
                  <a:gd name="T72" fmla="*/ 35 h 3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0" h="35">
                    <a:moveTo>
                      <a:pt x="50" y="0"/>
                    </a:moveTo>
                    <a:lnTo>
                      <a:pt x="50" y="0"/>
                    </a:lnTo>
                    <a:lnTo>
                      <a:pt x="45" y="0"/>
                    </a:lnTo>
                    <a:lnTo>
                      <a:pt x="40" y="0"/>
                    </a:lnTo>
                    <a:lnTo>
                      <a:pt x="40" y="5"/>
                    </a:lnTo>
                    <a:lnTo>
                      <a:pt x="35" y="5"/>
                    </a:lnTo>
                    <a:lnTo>
                      <a:pt x="30" y="5"/>
                    </a:lnTo>
                    <a:lnTo>
                      <a:pt x="30" y="10"/>
                    </a:lnTo>
                    <a:lnTo>
                      <a:pt x="25" y="10"/>
                    </a:lnTo>
                    <a:lnTo>
                      <a:pt x="25" y="15"/>
                    </a:lnTo>
                    <a:lnTo>
                      <a:pt x="20" y="15"/>
                    </a:lnTo>
                    <a:lnTo>
                      <a:pt x="15" y="20"/>
                    </a:lnTo>
                    <a:lnTo>
                      <a:pt x="15" y="25"/>
                    </a:lnTo>
                    <a:lnTo>
                      <a:pt x="10" y="25"/>
                    </a:lnTo>
                    <a:lnTo>
                      <a:pt x="5" y="25"/>
                    </a:lnTo>
                    <a:lnTo>
                      <a:pt x="5" y="30"/>
                    </a:lnTo>
                    <a:lnTo>
                      <a:pt x="0" y="30"/>
                    </a:lnTo>
                    <a:lnTo>
                      <a:pt x="0" y="35"/>
                    </a:lnTo>
                  </a:path>
                </a:pathLst>
              </a:custGeom>
              <a:noFill/>
              <a:ln w="0">
                <a:solidFill>
                  <a:srgbClr val="191D1B"/>
                </a:solidFill>
                <a:prstDash val="solid"/>
                <a:round/>
                <a:headEnd/>
                <a:tailEnd/>
              </a:ln>
            </p:spPr>
            <p:txBody>
              <a:bodyPr/>
              <a:lstStyle/>
              <a:p>
                <a:endParaRPr lang="en-US"/>
              </a:p>
            </p:txBody>
          </p:sp>
        </p:grpSp>
        <p:sp>
          <p:nvSpPr>
            <p:cNvPr id="101381" name="Oval 204"/>
            <p:cNvSpPr>
              <a:spLocks noChangeArrowheads="1"/>
            </p:cNvSpPr>
            <p:nvPr/>
          </p:nvSpPr>
          <p:spPr bwMode="auto">
            <a:xfrm>
              <a:off x="533" y="540"/>
              <a:ext cx="1272" cy="884"/>
            </a:xfrm>
            <a:prstGeom prst="ellipse">
              <a:avLst/>
            </a:prstGeom>
            <a:solidFill>
              <a:srgbClr val="FFFF99"/>
            </a:solidFill>
            <a:ln w="9525">
              <a:solidFill>
                <a:srgbClr val="000000"/>
              </a:solidFill>
              <a:round/>
              <a:headEnd/>
              <a:tailEnd/>
            </a:ln>
          </p:spPr>
          <p:txBody>
            <a:bodyPr/>
            <a:lstStyle/>
            <a:p>
              <a:endParaRPr lang="en-US"/>
            </a:p>
          </p:txBody>
        </p:sp>
        <p:sp>
          <p:nvSpPr>
            <p:cNvPr id="101382" name="Rectangle 205"/>
            <p:cNvSpPr>
              <a:spLocks noChangeArrowheads="1"/>
            </p:cNvSpPr>
            <p:nvPr/>
          </p:nvSpPr>
          <p:spPr bwMode="auto">
            <a:xfrm>
              <a:off x="769" y="804"/>
              <a:ext cx="776" cy="106"/>
            </a:xfrm>
            <a:prstGeom prst="rect">
              <a:avLst/>
            </a:prstGeom>
            <a:noFill/>
            <a:ln w="9525">
              <a:noFill/>
              <a:miter lim="800000"/>
              <a:headEnd/>
              <a:tailEnd/>
            </a:ln>
          </p:spPr>
          <p:txBody>
            <a:bodyPr lIns="0" tIns="0" rIns="0" bIns="0">
              <a:spAutoFit/>
            </a:bodyPr>
            <a:lstStyle/>
            <a:p>
              <a:pPr eaLnBrk="0" hangingPunct="0"/>
              <a:r>
                <a:rPr lang="en-US" sz="1100">
                  <a:solidFill>
                    <a:srgbClr val="000000"/>
                  </a:solidFill>
                  <a:latin typeface="Times New Roman" pitchFamily="18" charset="0"/>
                </a:rPr>
                <a:t>   </a:t>
              </a:r>
              <a:endParaRPr lang="en-US" sz="3000">
                <a:latin typeface="YuTimes" pitchFamily="2" charset="0"/>
              </a:endParaRPr>
            </a:p>
          </p:txBody>
        </p:sp>
        <p:sp>
          <p:nvSpPr>
            <p:cNvPr id="101383" name="Rectangle 206"/>
            <p:cNvSpPr>
              <a:spLocks noChangeArrowheads="1"/>
            </p:cNvSpPr>
            <p:nvPr/>
          </p:nvSpPr>
          <p:spPr bwMode="auto">
            <a:xfrm>
              <a:off x="840" y="799"/>
              <a:ext cx="568" cy="384"/>
            </a:xfrm>
            <a:prstGeom prst="rect">
              <a:avLst/>
            </a:prstGeom>
            <a:noFill/>
            <a:ln w="9525">
              <a:noFill/>
              <a:miter lim="800000"/>
              <a:headEnd/>
              <a:tailEnd/>
            </a:ln>
          </p:spPr>
          <p:txBody>
            <a:bodyPr wrap="none" lIns="0" tIns="0" rIns="0" bIns="0">
              <a:spAutoFit/>
            </a:bodyPr>
            <a:lstStyle/>
            <a:p>
              <a:pPr algn="ctr" eaLnBrk="0" hangingPunct="0"/>
              <a:r>
                <a:rPr lang="en-US" sz="2000" b="1">
                  <a:solidFill>
                    <a:srgbClr val="000000"/>
                  </a:solidFill>
                </a:rPr>
                <a:t>Aircraft</a:t>
              </a:r>
            </a:p>
            <a:p>
              <a:pPr algn="ctr" eaLnBrk="0" hangingPunct="0"/>
              <a:r>
                <a:rPr lang="en-US" sz="2000" b="1">
                  <a:solidFill>
                    <a:srgbClr val="000000"/>
                  </a:solidFill>
                </a:rPr>
                <a:t>Crew</a:t>
              </a:r>
            </a:p>
          </p:txBody>
        </p:sp>
        <p:sp>
          <p:nvSpPr>
            <p:cNvPr id="101384" name="Rectangle 207"/>
            <p:cNvSpPr>
              <a:spLocks noChangeArrowheads="1"/>
            </p:cNvSpPr>
            <p:nvPr/>
          </p:nvSpPr>
          <p:spPr bwMode="auto">
            <a:xfrm>
              <a:off x="769" y="953"/>
              <a:ext cx="47" cy="202"/>
            </a:xfrm>
            <a:prstGeom prst="rect">
              <a:avLst/>
            </a:prstGeom>
            <a:noFill/>
            <a:ln w="9525">
              <a:noFill/>
              <a:miter lim="800000"/>
              <a:headEnd/>
              <a:tailEnd/>
            </a:ln>
          </p:spPr>
          <p:txBody>
            <a:bodyPr wrap="none" lIns="0" tIns="0" rIns="0" bIns="0">
              <a:spAutoFit/>
            </a:bodyPr>
            <a:lstStyle/>
            <a:p>
              <a:pPr eaLnBrk="0" hangingPunct="0"/>
              <a:r>
                <a:rPr lang="en-US" sz="2100">
                  <a:solidFill>
                    <a:srgbClr val="000000"/>
                  </a:solidFill>
                  <a:latin typeface="YuTimes" pitchFamily="2" charset="0"/>
                </a:rPr>
                <a:t> </a:t>
              </a:r>
              <a:endParaRPr lang="en-US" sz="3000">
                <a:latin typeface="YuTimes" pitchFamily="2" charset="0"/>
              </a:endParaRPr>
            </a:p>
          </p:txBody>
        </p:sp>
        <p:sp>
          <p:nvSpPr>
            <p:cNvPr id="101385" name="Freeform 208"/>
            <p:cNvSpPr>
              <a:spLocks/>
            </p:cNvSpPr>
            <p:nvPr/>
          </p:nvSpPr>
          <p:spPr bwMode="auto">
            <a:xfrm>
              <a:off x="1615" y="1081"/>
              <a:ext cx="960" cy="724"/>
            </a:xfrm>
            <a:custGeom>
              <a:avLst/>
              <a:gdLst>
                <a:gd name="T0" fmla="*/ 0 w 863"/>
                <a:gd name="T1" fmla="*/ 87 h 543"/>
                <a:gd name="T2" fmla="*/ 139 w 863"/>
                <a:gd name="T3" fmla="*/ 613 h 543"/>
                <a:gd name="T4" fmla="*/ 190 w 863"/>
                <a:gd name="T5" fmla="*/ 463 h 543"/>
                <a:gd name="T6" fmla="*/ 903 w 863"/>
                <a:gd name="T7" fmla="*/ 1129 h 543"/>
                <a:gd name="T8" fmla="*/ 852 w 863"/>
                <a:gd name="T9" fmla="*/ 1287 h 543"/>
                <a:gd name="T10" fmla="*/ 1188 w 863"/>
                <a:gd name="T11" fmla="*/ 1200 h 543"/>
                <a:gd name="T12" fmla="*/ 1049 w 863"/>
                <a:gd name="T13" fmla="*/ 667 h 543"/>
                <a:gd name="T14" fmla="*/ 998 w 863"/>
                <a:gd name="T15" fmla="*/ 825 h 543"/>
                <a:gd name="T16" fmla="*/ 285 w 863"/>
                <a:gd name="T17" fmla="*/ 151 h 543"/>
                <a:gd name="T18" fmla="*/ 335 w 863"/>
                <a:gd name="T19" fmla="*/ 0 h 543"/>
                <a:gd name="T20" fmla="*/ 0 w 863"/>
                <a:gd name="T21" fmla="*/ 87 h 54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63"/>
                <a:gd name="T34" fmla="*/ 0 h 543"/>
                <a:gd name="T35" fmla="*/ 863 w 863"/>
                <a:gd name="T36" fmla="*/ 543 h 54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63" h="543">
                  <a:moveTo>
                    <a:pt x="0" y="37"/>
                  </a:moveTo>
                  <a:lnTo>
                    <a:pt x="101" y="259"/>
                  </a:lnTo>
                  <a:lnTo>
                    <a:pt x="138" y="195"/>
                  </a:lnTo>
                  <a:lnTo>
                    <a:pt x="656" y="476"/>
                  </a:lnTo>
                  <a:lnTo>
                    <a:pt x="619" y="543"/>
                  </a:lnTo>
                  <a:lnTo>
                    <a:pt x="863" y="506"/>
                  </a:lnTo>
                  <a:lnTo>
                    <a:pt x="762" y="281"/>
                  </a:lnTo>
                  <a:lnTo>
                    <a:pt x="725" y="348"/>
                  </a:lnTo>
                  <a:lnTo>
                    <a:pt x="207" y="64"/>
                  </a:lnTo>
                  <a:lnTo>
                    <a:pt x="244" y="0"/>
                  </a:lnTo>
                  <a:lnTo>
                    <a:pt x="0" y="37"/>
                  </a:lnTo>
                  <a:close/>
                </a:path>
              </a:pathLst>
            </a:custGeom>
            <a:solidFill>
              <a:srgbClr val="FFFFFF"/>
            </a:solidFill>
            <a:ln w="11176">
              <a:solidFill>
                <a:srgbClr val="000000"/>
              </a:solidFill>
              <a:prstDash val="solid"/>
              <a:round/>
              <a:headEnd/>
              <a:tailEnd/>
            </a:ln>
          </p:spPr>
          <p:txBody>
            <a:bodyPr/>
            <a:lstStyle/>
            <a:p>
              <a:endParaRPr lang="en-US"/>
            </a:p>
          </p:txBody>
        </p:sp>
        <p:sp>
          <p:nvSpPr>
            <p:cNvPr id="101386" name="Freeform 209"/>
            <p:cNvSpPr>
              <a:spLocks/>
            </p:cNvSpPr>
            <p:nvPr/>
          </p:nvSpPr>
          <p:spPr bwMode="auto">
            <a:xfrm>
              <a:off x="3053" y="2313"/>
              <a:ext cx="112" cy="53"/>
            </a:xfrm>
            <a:custGeom>
              <a:avLst/>
              <a:gdLst>
                <a:gd name="T0" fmla="*/ 0 w 100"/>
                <a:gd name="T1" fmla="*/ 0 h 40"/>
                <a:gd name="T2" fmla="*/ 13 w 100"/>
                <a:gd name="T3" fmla="*/ 0 h 40"/>
                <a:gd name="T4" fmla="*/ 13 w 100"/>
                <a:gd name="T5" fmla="*/ 0 h 40"/>
                <a:gd name="T6" fmla="*/ 21 w 100"/>
                <a:gd name="T7" fmla="*/ 0 h 40"/>
                <a:gd name="T8" fmla="*/ 28 w 100"/>
                <a:gd name="T9" fmla="*/ 0 h 40"/>
                <a:gd name="T10" fmla="*/ 35 w 100"/>
                <a:gd name="T11" fmla="*/ 0 h 40"/>
                <a:gd name="T12" fmla="*/ 49 w 100"/>
                <a:gd name="T13" fmla="*/ 12 h 40"/>
                <a:gd name="T14" fmla="*/ 49 w 100"/>
                <a:gd name="T15" fmla="*/ 12 h 40"/>
                <a:gd name="T16" fmla="*/ 56 w 100"/>
                <a:gd name="T17" fmla="*/ 12 h 40"/>
                <a:gd name="T18" fmla="*/ 71 w 100"/>
                <a:gd name="T19" fmla="*/ 12 h 40"/>
                <a:gd name="T20" fmla="*/ 84 w 100"/>
                <a:gd name="T21" fmla="*/ 23 h 40"/>
                <a:gd name="T22" fmla="*/ 92 w 100"/>
                <a:gd name="T23" fmla="*/ 23 h 40"/>
                <a:gd name="T24" fmla="*/ 97 w 100"/>
                <a:gd name="T25" fmla="*/ 36 h 40"/>
                <a:gd name="T26" fmla="*/ 105 w 100"/>
                <a:gd name="T27" fmla="*/ 48 h 40"/>
                <a:gd name="T28" fmla="*/ 119 w 100"/>
                <a:gd name="T29" fmla="*/ 58 h 40"/>
                <a:gd name="T30" fmla="*/ 133 w 100"/>
                <a:gd name="T31" fmla="*/ 70 h 40"/>
                <a:gd name="T32" fmla="*/ 140 w 100"/>
                <a:gd name="T33" fmla="*/ 81 h 40"/>
                <a:gd name="T34" fmla="*/ 127 w 100"/>
                <a:gd name="T35" fmla="*/ 70 h 40"/>
                <a:gd name="T36" fmla="*/ 119 w 100"/>
                <a:gd name="T37" fmla="*/ 70 h 40"/>
                <a:gd name="T38" fmla="*/ 105 w 100"/>
                <a:gd name="T39" fmla="*/ 58 h 40"/>
                <a:gd name="T40" fmla="*/ 97 w 100"/>
                <a:gd name="T41" fmla="*/ 48 h 40"/>
                <a:gd name="T42" fmla="*/ 92 w 100"/>
                <a:gd name="T43" fmla="*/ 36 h 40"/>
                <a:gd name="T44" fmla="*/ 84 w 100"/>
                <a:gd name="T45" fmla="*/ 36 h 40"/>
                <a:gd name="T46" fmla="*/ 77 w 100"/>
                <a:gd name="T47" fmla="*/ 36 h 40"/>
                <a:gd name="T48" fmla="*/ 71 w 100"/>
                <a:gd name="T49" fmla="*/ 36 h 40"/>
                <a:gd name="T50" fmla="*/ 71 w 100"/>
                <a:gd name="T51" fmla="*/ 48 h 40"/>
                <a:gd name="T52" fmla="*/ 77 w 100"/>
                <a:gd name="T53" fmla="*/ 58 h 40"/>
                <a:gd name="T54" fmla="*/ 84 w 100"/>
                <a:gd name="T55" fmla="*/ 58 h 40"/>
                <a:gd name="T56" fmla="*/ 84 w 100"/>
                <a:gd name="T57" fmla="*/ 70 h 40"/>
                <a:gd name="T58" fmla="*/ 92 w 100"/>
                <a:gd name="T59" fmla="*/ 70 h 40"/>
                <a:gd name="T60" fmla="*/ 97 w 100"/>
                <a:gd name="T61" fmla="*/ 81 h 40"/>
                <a:gd name="T62" fmla="*/ 105 w 100"/>
                <a:gd name="T63" fmla="*/ 81 h 40"/>
                <a:gd name="T64" fmla="*/ 113 w 100"/>
                <a:gd name="T65" fmla="*/ 93 h 40"/>
                <a:gd name="T66" fmla="*/ 105 w 100"/>
                <a:gd name="T67" fmla="*/ 81 h 40"/>
                <a:gd name="T68" fmla="*/ 92 w 100"/>
                <a:gd name="T69" fmla="*/ 81 h 40"/>
                <a:gd name="T70" fmla="*/ 84 w 100"/>
                <a:gd name="T71" fmla="*/ 70 h 40"/>
                <a:gd name="T72" fmla="*/ 77 w 100"/>
                <a:gd name="T73" fmla="*/ 70 h 40"/>
                <a:gd name="T74" fmla="*/ 63 w 100"/>
                <a:gd name="T75" fmla="*/ 58 h 40"/>
                <a:gd name="T76" fmla="*/ 56 w 100"/>
                <a:gd name="T77" fmla="*/ 48 h 40"/>
                <a:gd name="T78" fmla="*/ 49 w 100"/>
                <a:gd name="T79" fmla="*/ 36 h 40"/>
                <a:gd name="T80" fmla="*/ 43 w 100"/>
                <a:gd name="T81" fmla="*/ 36 h 40"/>
                <a:gd name="T82" fmla="*/ 43 w 100"/>
                <a:gd name="T83" fmla="*/ 48 h 40"/>
                <a:gd name="T84" fmla="*/ 43 w 100"/>
                <a:gd name="T85" fmla="*/ 58 h 40"/>
                <a:gd name="T86" fmla="*/ 49 w 100"/>
                <a:gd name="T87" fmla="*/ 58 h 40"/>
                <a:gd name="T88" fmla="*/ 49 w 100"/>
                <a:gd name="T89" fmla="*/ 70 h 40"/>
                <a:gd name="T90" fmla="*/ 43 w 100"/>
                <a:gd name="T91" fmla="*/ 58 h 40"/>
                <a:gd name="T92" fmla="*/ 35 w 100"/>
                <a:gd name="T93" fmla="*/ 48 h 40"/>
                <a:gd name="T94" fmla="*/ 28 w 100"/>
                <a:gd name="T95" fmla="*/ 36 h 40"/>
                <a:gd name="T96" fmla="*/ 21 w 100"/>
                <a:gd name="T97" fmla="*/ 36 h 40"/>
                <a:gd name="T98" fmla="*/ 13 w 100"/>
                <a:gd name="T99" fmla="*/ 23 h 40"/>
                <a:gd name="T100" fmla="*/ 13 w 100"/>
                <a:gd name="T101" fmla="*/ 12 h 40"/>
                <a:gd name="T102" fmla="*/ 8 w 100"/>
                <a:gd name="T103" fmla="*/ 12 h 40"/>
                <a:gd name="T104" fmla="*/ 0 w 100"/>
                <a:gd name="T105" fmla="*/ 0 h 4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00"/>
                <a:gd name="T160" fmla="*/ 0 h 40"/>
                <a:gd name="T161" fmla="*/ 100 w 100"/>
                <a:gd name="T162" fmla="*/ 40 h 4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00" h="40">
                  <a:moveTo>
                    <a:pt x="0" y="0"/>
                  </a:moveTo>
                  <a:lnTo>
                    <a:pt x="10" y="0"/>
                  </a:lnTo>
                  <a:lnTo>
                    <a:pt x="15" y="0"/>
                  </a:lnTo>
                  <a:lnTo>
                    <a:pt x="20" y="0"/>
                  </a:lnTo>
                  <a:lnTo>
                    <a:pt x="25" y="0"/>
                  </a:lnTo>
                  <a:lnTo>
                    <a:pt x="35" y="5"/>
                  </a:lnTo>
                  <a:lnTo>
                    <a:pt x="40" y="5"/>
                  </a:lnTo>
                  <a:lnTo>
                    <a:pt x="50" y="5"/>
                  </a:lnTo>
                  <a:lnTo>
                    <a:pt x="60" y="10"/>
                  </a:lnTo>
                  <a:lnTo>
                    <a:pt x="65" y="10"/>
                  </a:lnTo>
                  <a:lnTo>
                    <a:pt x="70" y="15"/>
                  </a:lnTo>
                  <a:lnTo>
                    <a:pt x="75" y="20"/>
                  </a:lnTo>
                  <a:lnTo>
                    <a:pt x="85" y="25"/>
                  </a:lnTo>
                  <a:lnTo>
                    <a:pt x="95" y="30"/>
                  </a:lnTo>
                  <a:lnTo>
                    <a:pt x="100" y="35"/>
                  </a:lnTo>
                  <a:lnTo>
                    <a:pt x="90" y="30"/>
                  </a:lnTo>
                  <a:lnTo>
                    <a:pt x="85" y="30"/>
                  </a:lnTo>
                  <a:lnTo>
                    <a:pt x="75" y="25"/>
                  </a:lnTo>
                  <a:lnTo>
                    <a:pt x="70" y="20"/>
                  </a:lnTo>
                  <a:lnTo>
                    <a:pt x="65" y="15"/>
                  </a:lnTo>
                  <a:lnTo>
                    <a:pt x="60" y="15"/>
                  </a:lnTo>
                  <a:lnTo>
                    <a:pt x="55" y="15"/>
                  </a:lnTo>
                  <a:lnTo>
                    <a:pt x="50" y="15"/>
                  </a:lnTo>
                  <a:lnTo>
                    <a:pt x="50" y="20"/>
                  </a:lnTo>
                  <a:lnTo>
                    <a:pt x="55" y="25"/>
                  </a:lnTo>
                  <a:lnTo>
                    <a:pt x="60" y="25"/>
                  </a:lnTo>
                  <a:lnTo>
                    <a:pt x="60" y="30"/>
                  </a:lnTo>
                  <a:lnTo>
                    <a:pt x="65" y="30"/>
                  </a:lnTo>
                  <a:lnTo>
                    <a:pt x="70" y="35"/>
                  </a:lnTo>
                  <a:lnTo>
                    <a:pt x="75" y="35"/>
                  </a:lnTo>
                  <a:lnTo>
                    <a:pt x="80" y="40"/>
                  </a:lnTo>
                  <a:lnTo>
                    <a:pt x="75" y="35"/>
                  </a:lnTo>
                  <a:lnTo>
                    <a:pt x="65" y="35"/>
                  </a:lnTo>
                  <a:lnTo>
                    <a:pt x="60" y="30"/>
                  </a:lnTo>
                  <a:lnTo>
                    <a:pt x="55" y="30"/>
                  </a:lnTo>
                  <a:lnTo>
                    <a:pt x="45" y="25"/>
                  </a:lnTo>
                  <a:lnTo>
                    <a:pt x="40" y="20"/>
                  </a:lnTo>
                  <a:lnTo>
                    <a:pt x="35" y="15"/>
                  </a:lnTo>
                  <a:lnTo>
                    <a:pt x="30" y="15"/>
                  </a:lnTo>
                  <a:lnTo>
                    <a:pt x="30" y="20"/>
                  </a:lnTo>
                  <a:lnTo>
                    <a:pt x="30" y="25"/>
                  </a:lnTo>
                  <a:lnTo>
                    <a:pt x="35" y="25"/>
                  </a:lnTo>
                  <a:lnTo>
                    <a:pt x="35" y="30"/>
                  </a:lnTo>
                  <a:lnTo>
                    <a:pt x="30" y="25"/>
                  </a:lnTo>
                  <a:lnTo>
                    <a:pt x="25" y="20"/>
                  </a:lnTo>
                  <a:lnTo>
                    <a:pt x="20" y="15"/>
                  </a:lnTo>
                  <a:lnTo>
                    <a:pt x="15" y="15"/>
                  </a:lnTo>
                  <a:lnTo>
                    <a:pt x="10" y="10"/>
                  </a:lnTo>
                  <a:lnTo>
                    <a:pt x="10" y="5"/>
                  </a:lnTo>
                  <a:lnTo>
                    <a:pt x="5" y="5"/>
                  </a:lnTo>
                  <a:lnTo>
                    <a:pt x="0" y="0"/>
                  </a:lnTo>
                  <a:close/>
                </a:path>
              </a:pathLst>
            </a:custGeom>
            <a:solidFill>
              <a:srgbClr val="000000"/>
            </a:solidFill>
            <a:ln w="9525">
              <a:noFill/>
              <a:round/>
              <a:headEnd/>
              <a:tailEnd/>
            </a:ln>
          </p:spPr>
          <p:txBody>
            <a:bodyPr/>
            <a:lstStyle/>
            <a:p>
              <a:endParaRPr lang="en-US"/>
            </a:p>
          </p:txBody>
        </p:sp>
        <p:sp>
          <p:nvSpPr>
            <p:cNvPr id="101387" name="Freeform 210"/>
            <p:cNvSpPr>
              <a:spLocks/>
            </p:cNvSpPr>
            <p:nvPr/>
          </p:nvSpPr>
          <p:spPr bwMode="auto">
            <a:xfrm>
              <a:off x="3053" y="2313"/>
              <a:ext cx="112" cy="53"/>
            </a:xfrm>
            <a:custGeom>
              <a:avLst/>
              <a:gdLst>
                <a:gd name="T0" fmla="*/ 0 w 100"/>
                <a:gd name="T1" fmla="*/ 0 h 40"/>
                <a:gd name="T2" fmla="*/ 13 w 100"/>
                <a:gd name="T3" fmla="*/ 0 h 40"/>
                <a:gd name="T4" fmla="*/ 13 w 100"/>
                <a:gd name="T5" fmla="*/ 0 h 40"/>
                <a:gd name="T6" fmla="*/ 21 w 100"/>
                <a:gd name="T7" fmla="*/ 0 h 40"/>
                <a:gd name="T8" fmla="*/ 28 w 100"/>
                <a:gd name="T9" fmla="*/ 0 h 40"/>
                <a:gd name="T10" fmla="*/ 35 w 100"/>
                <a:gd name="T11" fmla="*/ 0 h 40"/>
                <a:gd name="T12" fmla="*/ 49 w 100"/>
                <a:gd name="T13" fmla="*/ 12 h 40"/>
                <a:gd name="T14" fmla="*/ 49 w 100"/>
                <a:gd name="T15" fmla="*/ 12 h 40"/>
                <a:gd name="T16" fmla="*/ 56 w 100"/>
                <a:gd name="T17" fmla="*/ 12 h 40"/>
                <a:gd name="T18" fmla="*/ 71 w 100"/>
                <a:gd name="T19" fmla="*/ 12 h 40"/>
                <a:gd name="T20" fmla="*/ 84 w 100"/>
                <a:gd name="T21" fmla="*/ 23 h 40"/>
                <a:gd name="T22" fmla="*/ 92 w 100"/>
                <a:gd name="T23" fmla="*/ 23 h 40"/>
                <a:gd name="T24" fmla="*/ 97 w 100"/>
                <a:gd name="T25" fmla="*/ 36 h 40"/>
                <a:gd name="T26" fmla="*/ 105 w 100"/>
                <a:gd name="T27" fmla="*/ 48 h 40"/>
                <a:gd name="T28" fmla="*/ 119 w 100"/>
                <a:gd name="T29" fmla="*/ 58 h 40"/>
                <a:gd name="T30" fmla="*/ 133 w 100"/>
                <a:gd name="T31" fmla="*/ 70 h 40"/>
                <a:gd name="T32" fmla="*/ 140 w 100"/>
                <a:gd name="T33" fmla="*/ 81 h 40"/>
                <a:gd name="T34" fmla="*/ 127 w 100"/>
                <a:gd name="T35" fmla="*/ 70 h 40"/>
                <a:gd name="T36" fmla="*/ 119 w 100"/>
                <a:gd name="T37" fmla="*/ 70 h 40"/>
                <a:gd name="T38" fmla="*/ 105 w 100"/>
                <a:gd name="T39" fmla="*/ 58 h 40"/>
                <a:gd name="T40" fmla="*/ 97 w 100"/>
                <a:gd name="T41" fmla="*/ 48 h 40"/>
                <a:gd name="T42" fmla="*/ 92 w 100"/>
                <a:gd name="T43" fmla="*/ 36 h 40"/>
                <a:gd name="T44" fmla="*/ 84 w 100"/>
                <a:gd name="T45" fmla="*/ 36 h 40"/>
                <a:gd name="T46" fmla="*/ 77 w 100"/>
                <a:gd name="T47" fmla="*/ 36 h 40"/>
                <a:gd name="T48" fmla="*/ 71 w 100"/>
                <a:gd name="T49" fmla="*/ 36 h 40"/>
                <a:gd name="T50" fmla="*/ 71 w 100"/>
                <a:gd name="T51" fmla="*/ 48 h 40"/>
                <a:gd name="T52" fmla="*/ 77 w 100"/>
                <a:gd name="T53" fmla="*/ 58 h 40"/>
                <a:gd name="T54" fmla="*/ 84 w 100"/>
                <a:gd name="T55" fmla="*/ 58 h 40"/>
                <a:gd name="T56" fmla="*/ 84 w 100"/>
                <a:gd name="T57" fmla="*/ 70 h 40"/>
                <a:gd name="T58" fmla="*/ 92 w 100"/>
                <a:gd name="T59" fmla="*/ 70 h 40"/>
                <a:gd name="T60" fmla="*/ 97 w 100"/>
                <a:gd name="T61" fmla="*/ 81 h 40"/>
                <a:gd name="T62" fmla="*/ 105 w 100"/>
                <a:gd name="T63" fmla="*/ 81 h 40"/>
                <a:gd name="T64" fmla="*/ 113 w 100"/>
                <a:gd name="T65" fmla="*/ 93 h 40"/>
                <a:gd name="T66" fmla="*/ 105 w 100"/>
                <a:gd name="T67" fmla="*/ 81 h 40"/>
                <a:gd name="T68" fmla="*/ 92 w 100"/>
                <a:gd name="T69" fmla="*/ 81 h 40"/>
                <a:gd name="T70" fmla="*/ 84 w 100"/>
                <a:gd name="T71" fmla="*/ 70 h 40"/>
                <a:gd name="T72" fmla="*/ 77 w 100"/>
                <a:gd name="T73" fmla="*/ 70 h 40"/>
                <a:gd name="T74" fmla="*/ 63 w 100"/>
                <a:gd name="T75" fmla="*/ 58 h 40"/>
                <a:gd name="T76" fmla="*/ 56 w 100"/>
                <a:gd name="T77" fmla="*/ 48 h 40"/>
                <a:gd name="T78" fmla="*/ 49 w 100"/>
                <a:gd name="T79" fmla="*/ 36 h 40"/>
                <a:gd name="T80" fmla="*/ 43 w 100"/>
                <a:gd name="T81" fmla="*/ 36 h 40"/>
                <a:gd name="T82" fmla="*/ 43 w 100"/>
                <a:gd name="T83" fmla="*/ 48 h 40"/>
                <a:gd name="T84" fmla="*/ 43 w 100"/>
                <a:gd name="T85" fmla="*/ 58 h 40"/>
                <a:gd name="T86" fmla="*/ 49 w 100"/>
                <a:gd name="T87" fmla="*/ 58 h 40"/>
                <a:gd name="T88" fmla="*/ 49 w 100"/>
                <a:gd name="T89" fmla="*/ 70 h 40"/>
                <a:gd name="T90" fmla="*/ 43 w 100"/>
                <a:gd name="T91" fmla="*/ 58 h 40"/>
                <a:gd name="T92" fmla="*/ 35 w 100"/>
                <a:gd name="T93" fmla="*/ 48 h 40"/>
                <a:gd name="T94" fmla="*/ 28 w 100"/>
                <a:gd name="T95" fmla="*/ 36 h 40"/>
                <a:gd name="T96" fmla="*/ 21 w 100"/>
                <a:gd name="T97" fmla="*/ 36 h 40"/>
                <a:gd name="T98" fmla="*/ 13 w 100"/>
                <a:gd name="T99" fmla="*/ 23 h 40"/>
                <a:gd name="T100" fmla="*/ 13 w 100"/>
                <a:gd name="T101" fmla="*/ 12 h 40"/>
                <a:gd name="T102" fmla="*/ 8 w 100"/>
                <a:gd name="T103" fmla="*/ 12 h 40"/>
                <a:gd name="T104" fmla="*/ 0 w 100"/>
                <a:gd name="T105" fmla="*/ 0 h 4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00"/>
                <a:gd name="T160" fmla="*/ 0 h 40"/>
                <a:gd name="T161" fmla="*/ 100 w 100"/>
                <a:gd name="T162" fmla="*/ 40 h 4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00" h="40">
                  <a:moveTo>
                    <a:pt x="0" y="0"/>
                  </a:moveTo>
                  <a:lnTo>
                    <a:pt x="10" y="0"/>
                  </a:lnTo>
                  <a:lnTo>
                    <a:pt x="15" y="0"/>
                  </a:lnTo>
                  <a:lnTo>
                    <a:pt x="20" y="0"/>
                  </a:lnTo>
                  <a:lnTo>
                    <a:pt x="25" y="0"/>
                  </a:lnTo>
                  <a:lnTo>
                    <a:pt x="35" y="5"/>
                  </a:lnTo>
                  <a:lnTo>
                    <a:pt x="40" y="5"/>
                  </a:lnTo>
                  <a:lnTo>
                    <a:pt x="50" y="5"/>
                  </a:lnTo>
                  <a:lnTo>
                    <a:pt x="60" y="10"/>
                  </a:lnTo>
                  <a:lnTo>
                    <a:pt x="65" y="10"/>
                  </a:lnTo>
                  <a:lnTo>
                    <a:pt x="70" y="15"/>
                  </a:lnTo>
                  <a:lnTo>
                    <a:pt x="75" y="20"/>
                  </a:lnTo>
                  <a:lnTo>
                    <a:pt x="85" y="25"/>
                  </a:lnTo>
                  <a:lnTo>
                    <a:pt x="95" y="30"/>
                  </a:lnTo>
                  <a:lnTo>
                    <a:pt x="100" y="35"/>
                  </a:lnTo>
                  <a:lnTo>
                    <a:pt x="90" y="30"/>
                  </a:lnTo>
                  <a:lnTo>
                    <a:pt x="85" y="30"/>
                  </a:lnTo>
                  <a:lnTo>
                    <a:pt x="75" y="25"/>
                  </a:lnTo>
                  <a:lnTo>
                    <a:pt x="70" y="20"/>
                  </a:lnTo>
                  <a:lnTo>
                    <a:pt x="65" y="15"/>
                  </a:lnTo>
                  <a:lnTo>
                    <a:pt x="60" y="15"/>
                  </a:lnTo>
                  <a:lnTo>
                    <a:pt x="55" y="15"/>
                  </a:lnTo>
                  <a:lnTo>
                    <a:pt x="50" y="15"/>
                  </a:lnTo>
                  <a:lnTo>
                    <a:pt x="50" y="20"/>
                  </a:lnTo>
                  <a:lnTo>
                    <a:pt x="55" y="25"/>
                  </a:lnTo>
                  <a:lnTo>
                    <a:pt x="60" y="25"/>
                  </a:lnTo>
                  <a:lnTo>
                    <a:pt x="60" y="30"/>
                  </a:lnTo>
                  <a:lnTo>
                    <a:pt x="65" y="30"/>
                  </a:lnTo>
                  <a:lnTo>
                    <a:pt x="70" y="35"/>
                  </a:lnTo>
                  <a:lnTo>
                    <a:pt x="75" y="35"/>
                  </a:lnTo>
                  <a:lnTo>
                    <a:pt x="80" y="40"/>
                  </a:lnTo>
                  <a:lnTo>
                    <a:pt x="75" y="35"/>
                  </a:lnTo>
                  <a:lnTo>
                    <a:pt x="65" y="35"/>
                  </a:lnTo>
                  <a:lnTo>
                    <a:pt x="60" y="30"/>
                  </a:lnTo>
                  <a:lnTo>
                    <a:pt x="55" y="30"/>
                  </a:lnTo>
                  <a:lnTo>
                    <a:pt x="45" y="25"/>
                  </a:lnTo>
                  <a:lnTo>
                    <a:pt x="40" y="20"/>
                  </a:lnTo>
                  <a:lnTo>
                    <a:pt x="35" y="15"/>
                  </a:lnTo>
                  <a:lnTo>
                    <a:pt x="30" y="15"/>
                  </a:lnTo>
                  <a:lnTo>
                    <a:pt x="30" y="20"/>
                  </a:lnTo>
                  <a:lnTo>
                    <a:pt x="30" y="25"/>
                  </a:lnTo>
                  <a:lnTo>
                    <a:pt x="35" y="25"/>
                  </a:lnTo>
                  <a:lnTo>
                    <a:pt x="35" y="30"/>
                  </a:lnTo>
                  <a:lnTo>
                    <a:pt x="30" y="25"/>
                  </a:lnTo>
                  <a:lnTo>
                    <a:pt x="25" y="20"/>
                  </a:lnTo>
                  <a:lnTo>
                    <a:pt x="20" y="15"/>
                  </a:lnTo>
                  <a:lnTo>
                    <a:pt x="15" y="15"/>
                  </a:lnTo>
                  <a:lnTo>
                    <a:pt x="10" y="10"/>
                  </a:lnTo>
                  <a:lnTo>
                    <a:pt x="10" y="5"/>
                  </a:lnTo>
                  <a:lnTo>
                    <a:pt x="5" y="5"/>
                  </a:lnTo>
                  <a:lnTo>
                    <a:pt x="0" y="0"/>
                  </a:lnTo>
                </a:path>
              </a:pathLst>
            </a:custGeom>
            <a:noFill/>
            <a:ln w="0">
              <a:solidFill>
                <a:srgbClr val="191D1B"/>
              </a:solidFill>
              <a:prstDash val="solid"/>
              <a:round/>
              <a:headEnd/>
              <a:tailEnd/>
            </a:ln>
          </p:spPr>
          <p:txBody>
            <a:bodyPr/>
            <a:lstStyle/>
            <a:p>
              <a:endParaRPr lang="en-US"/>
            </a:p>
          </p:txBody>
        </p:sp>
        <p:sp>
          <p:nvSpPr>
            <p:cNvPr id="101388" name="Freeform 211"/>
            <p:cNvSpPr>
              <a:spLocks/>
            </p:cNvSpPr>
            <p:nvPr/>
          </p:nvSpPr>
          <p:spPr bwMode="auto">
            <a:xfrm>
              <a:off x="3092" y="2313"/>
              <a:ext cx="89" cy="20"/>
            </a:xfrm>
            <a:custGeom>
              <a:avLst/>
              <a:gdLst>
                <a:gd name="T0" fmla="*/ 0 w 80"/>
                <a:gd name="T1" fmla="*/ 0 h 15"/>
                <a:gd name="T2" fmla="*/ 13 w 80"/>
                <a:gd name="T3" fmla="*/ 0 h 15"/>
                <a:gd name="T4" fmla="*/ 34 w 80"/>
                <a:gd name="T5" fmla="*/ 0 h 15"/>
                <a:gd name="T6" fmla="*/ 48 w 80"/>
                <a:gd name="T7" fmla="*/ 12 h 15"/>
                <a:gd name="T8" fmla="*/ 56 w 80"/>
                <a:gd name="T9" fmla="*/ 12 h 15"/>
                <a:gd name="T10" fmla="*/ 76 w 80"/>
                <a:gd name="T11" fmla="*/ 23 h 15"/>
                <a:gd name="T12" fmla="*/ 83 w 80"/>
                <a:gd name="T13" fmla="*/ 23 h 15"/>
                <a:gd name="T14" fmla="*/ 97 w 80"/>
                <a:gd name="T15" fmla="*/ 36 h 15"/>
                <a:gd name="T16" fmla="*/ 110 w 80"/>
                <a:gd name="T17" fmla="*/ 36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
                <a:gd name="T28" fmla="*/ 0 h 15"/>
                <a:gd name="T29" fmla="*/ 80 w 80"/>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 h="15">
                  <a:moveTo>
                    <a:pt x="0" y="0"/>
                  </a:moveTo>
                  <a:lnTo>
                    <a:pt x="10" y="0"/>
                  </a:lnTo>
                  <a:lnTo>
                    <a:pt x="25" y="0"/>
                  </a:lnTo>
                  <a:lnTo>
                    <a:pt x="35" y="5"/>
                  </a:lnTo>
                  <a:lnTo>
                    <a:pt x="40" y="5"/>
                  </a:lnTo>
                  <a:lnTo>
                    <a:pt x="55" y="10"/>
                  </a:lnTo>
                  <a:lnTo>
                    <a:pt x="60" y="10"/>
                  </a:lnTo>
                  <a:lnTo>
                    <a:pt x="70" y="15"/>
                  </a:lnTo>
                  <a:lnTo>
                    <a:pt x="80" y="15"/>
                  </a:lnTo>
                </a:path>
              </a:pathLst>
            </a:custGeom>
            <a:noFill/>
            <a:ln w="0">
              <a:solidFill>
                <a:srgbClr val="191D1B"/>
              </a:solidFill>
              <a:prstDash val="solid"/>
              <a:round/>
              <a:headEnd/>
              <a:tailEnd/>
            </a:ln>
          </p:spPr>
          <p:txBody>
            <a:bodyPr/>
            <a:lstStyle/>
            <a:p>
              <a:endParaRPr lang="en-US"/>
            </a:p>
          </p:txBody>
        </p:sp>
        <p:sp>
          <p:nvSpPr>
            <p:cNvPr id="101389" name="Freeform 212"/>
            <p:cNvSpPr>
              <a:spLocks/>
            </p:cNvSpPr>
            <p:nvPr/>
          </p:nvSpPr>
          <p:spPr bwMode="auto">
            <a:xfrm>
              <a:off x="3092" y="2179"/>
              <a:ext cx="39" cy="127"/>
            </a:xfrm>
            <a:custGeom>
              <a:avLst/>
              <a:gdLst>
                <a:gd name="T0" fmla="*/ 0 w 35"/>
                <a:gd name="T1" fmla="*/ 0 h 95"/>
                <a:gd name="T2" fmla="*/ 8 w 35"/>
                <a:gd name="T3" fmla="*/ 0 h 95"/>
                <a:gd name="T4" fmla="*/ 13 w 35"/>
                <a:gd name="T5" fmla="*/ 12 h 95"/>
                <a:gd name="T6" fmla="*/ 13 w 35"/>
                <a:gd name="T7" fmla="*/ 12 h 95"/>
                <a:gd name="T8" fmla="*/ 21 w 35"/>
                <a:gd name="T9" fmla="*/ 12 h 95"/>
                <a:gd name="T10" fmla="*/ 21 w 35"/>
                <a:gd name="T11" fmla="*/ 23 h 95"/>
                <a:gd name="T12" fmla="*/ 28 w 35"/>
                <a:gd name="T13" fmla="*/ 23 h 95"/>
                <a:gd name="T14" fmla="*/ 35 w 35"/>
                <a:gd name="T15" fmla="*/ 36 h 95"/>
                <a:gd name="T16" fmla="*/ 35 w 35"/>
                <a:gd name="T17" fmla="*/ 36 h 95"/>
                <a:gd name="T18" fmla="*/ 41 w 35"/>
                <a:gd name="T19" fmla="*/ 59 h 95"/>
                <a:gd name="T20" fmla="*/ 41 w 35"/>
                <a:gd name="T21" fmla="*/ 71 h 95"/>
                <a:gd name="T22" fmla="*/ 41 w 35"/>
                <a:gd name="T23" fmla="*/ 84 h 95"/>
                <a:gd name="T24" fmla="*/ 48 w 35"/>
                <a:gd name="T25" fmla="*/ 95 h 95"/>
                <a:gd name="T26" fmla="*/ 48 w 35"/>
                <a:gd name="T27" fmla="*/ 107 h 95"/>
                <a:gd name="T28" fmla="*/ 48 w 35"/>
                <a:gd name="T29" fmla="*/ 120 h 95"/>
                <a:gd name="T30" fmla="*/ 48 w 35"/>
                <a:gd name="T31" fmla="*/ 132 h 95"/>
                <a:gd name="T32" fmla="*/ 48 w 35"/>
                <a:gd name="T33" fmla="*/ 155 h 95"/>
                <a:gd name="T34" fmla="*/ 48 w 35"/>
                <a:gd name="T35" fmla="*/ 168 h 95"/>
                <a:gd name="T36" fmla="*/ 48 w 35"/>
                <a:gd name="T37" fmla="*/ 179 h 95"/>
                <a:gd name="T38" fmla="*/ 48 w 35"/>
                <a:gd name="T39" fmla="*/ 191 h 95"/>
                <a:gd name="T40" fmla="*/ 48 w 35"/>
                <a:gd name="T41" fmla="*/ 203 h 95"/>
                <a:gd name="T42" fmla="*/ 48 w 35"/>
                <a:gd name="T43" fmla="*/ 214 h 95"/>
                <a:gd name="T44" fmla="*/ 48 w 35"/>
                <a:gd name="T45" fmla="*/ 227 h 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5"/>
                <a:gd name="T70" fmla="*/ 0 h 95"/>
                <a:gd name="T71" fmla="*/ 35 w 35"/>
                <a:gd name="T72" fmla="*/ 95 h 9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5" h="95">
                  <a:moveTo>
                    <a:pt x="0" y="0"/>
                  </a:moveTo>
                  <a:lnTo>
                    <a:pt x="5" y="0"/>
                  </a:lnTo>
                  <a:lnTo>
                    <a:pt x="10" y="5"/>
                  </a:lnTo>
                  <a:lnTo>
                    <a:pt x="15" y="5"/>
                  </a:lnTo>
                  <a:lnTo>
                    <a:pt x="15" y="10"/>
                  </a:lnTo>
                  <a:lnTo>
                    <a:pt x="20" y="10"/>
                  </a:lnTo>
                  <a:lnTo>
                    <a:pt x="25" y="15"/>
                  </a:lnTo>
                  <a:lnTo>
                    <a:pt x="30" y="25"/>
                  </a:lnTo>
                  <a:lnTo>
                    <a:pt x="30" y="30"/>
                  </a:lnTo>
                  <a:lnTo>
                    <a:pt x="30" y="35"/>
                  </a:lnTo>
                  <a:lnTo>
                    <a:pt x="35" y="40"/>
                  </a:lnTo>
                  <a:lnTo>
                    <a:pt x="35" y="45"/>
                  </a:lnTo>
                  <a:lnTo>
                    <a:pt x="35" y="50"/>
                  </a:lnTo>
                  <a:lnTo>
                    <a:pt x="35" y="55"/>
                  </a:lnTo>
                  <a:lnTo>
                    <a:pt x="35" y="65"/>
                  </a:lnTo>
                  <a:lnTo>
                    <a:pt x="35" y="70"/>
                  </a:lnTo>
                  <a:lnTo>
                    <a:pt x="35" y="75"/>
                  </a:lnTo>
                  <a:lnTo>
                    <a:pt x="35" y="80"/>
                  </a:lnTo>
                  <a:lnTo>
                    <a:pt x="35" y="85"/>
                  </a:lnTo>
                  <a:lnTo>
                    <a:pt x="35" y="90"/>
                  </a:lnTo>
                  <a:lnTo>
                    <a:pt x="35" y="95"/>
                  </a:lnTo>
                </a:path>
              </a:pathLst>
            </a:custGeom>
            <a:noFill/>
            <a:ln w="0">
              <a:solidFill>
                <a:srgbClr val="191D1B"/>
              </a:solidFill>
              <a:prstDash val="solid"/>
              <a:round/>
              <a:headEnd/>
              <a:tailEnd/>
            </a:ln>
          </p:spPr>
          <p:txBody>
            <a:bodyPr/>
            <a:lstStyle/>
            <a:p>
              <a:endParaRPr lang="en-US"/>
            </a:p>
          </p:txBody>
        </p:sp>
        <p:sp>
          <p:nvSpPr>
            <p:cNvPr id="101390" name="Freeform 213"/>
            <p:cNvSpPr>
              <a:spLocks/>
            </p:cNvSpPr>
            <p:nvPr/>
          </p:nvSpPr>
          <p:spPr bwMode="auto">
            <a:xfrm>
              <a:off x="3048" y="2173"/>
              <a:ext cx="44" cy="6"/>
            </a:xfrm>
            <a:custGeom>
              <a:avLst/>
              <a:gdLst>
                <a:gd name="T0" fmla="*/ 0 w 40"/>
                <a:gd name="T1" fmla="*/ 8 h 5"/>
                <a:gd name="T2" fmla="*/ 8 w 40"/>
                <a:gd name="T3" fmla="*/ 8 h 5"/>
                <a:gd name="T4" fmla="*/ 13 w 40"/>
                <a:gd name="T5" fmla="*/ 0 h 5"/>
                <a:gd name="T6" fmla="*/ 20 w 40"/>
                <a:gd name="T7" fmla="*/ 0 h 5"/>
                <a:gd name="T8" fmla="*/ 20 w 40"/>
                <a:gd name="T9" fmla="*/ 0 h 5"/>
                <a:gd name="T10" fmla="*/ 26 w 40"/>
                <a:gd name="T11" fmla="*/ 0 h 5"/>
                <a:gd name="T12" fmla="*/ 33 w 40"/>
                <a:gd name="T13" fmla="*/ 8 h 5"/>
                <a:gd name="T14" fmla="*/ 40 w 40"/>
                <a:gd name="T15" fmla="*/ 8 h 5"/>
                <a:gd name="T16" fmla="*/ 40 w 40"/>
                <a:gd name="T17" fmla="*/ 8 h 5"/>
                <a:gd name="T18" fmla="*/ 53 w 40"/>
                <a:gd name="T19" fmla="*/ 8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0"/>
                <a:gd name="T31" fmla="*/ 0 h 5"/>
                <a:gd name="T32" fmla="*/ 40 w 40"/>
                <a:gd name="T33" fmla="*/ 5 h 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0" h="5">
                  <a:moveTo>
                    <a:pt x="0" y="5"/>
                  </a:moveTo>
                  <a:lnTo>
                    <a:pt x="5" y="5"/>
                  </a:lnTo>
                  <a:lnTo>
                    <a:pt x="10" y="0"/>
                  </a:lnTo>
                  <a:lnTo>
                    <a:pt x="15" y="0"/>
                  </a:lnTo>
                  <a:lnTo>
                    <a:pt x="20" y="0"/>
                  </a:lnTo>
                  <a:lnTo>
                    <a:pt x="25" y="5"/>
                  </a:lnTo>
                  <a:lnTo>
                    <a:pt x="30" y="5"/>
                  </a:lnTo>
                  <a:lnTo>
                    <a:pt x="40" y="5"/>
                  </a:lnTo>
                </a:path>
              </a:pathLst>
            </a:custGeom>
            <a:noFill/>
            <a:ln w="0">
              <a:solidFill>
                <a:srgbClr val="191D1B"/>
              </a:solidFill>
              <a:prstDash val="solid"/>
              <a:round/>
              <a:headEnd/>
              <a:tailEnd/>
            </a:ln>
          </p:spPr>
          <p:txBody>
            <a:bodyPr/>
            <a:lstStyle/>
            <a:p>
              <a:endParaRPr lang="en-US"/>
            </a:p>
          </p:txBody>
        </p:sp>
        <p:sp>
          <p:nvSpPr>
            <p:cNvPr id="101391" name="Freeform 214"/>
            <p:cNvSpPr>
              <a:spLocks/>
            </p:cNvSpPr>
            <p:nvPr/>
          </p:nvSpPr>
          <p:spPr bwMode="auto">
            <a:xfrm>
              <a:off x="3103" y="2366"/>
              <a:ext cx="56" cy="33"/>
            </a:xfrm>
            <a:custGeom>
              <a:avLst/>
              <a:gdLst>
                <a:gd name="T0" fmla="*/ 0 w 50"/>
                <a:gd name="T1" fmla="*/ 0 h 25"/>
                <a:gd name="T2" fmla="*/ 8 w 50"/>
                <a:gd name="T3" fmla="*/ 12 h 25"/>
                <a:gd name="T4" fmla="*/ 13 w 50"/>
                <a:gd name="T5" fmla="*/ 22 h 25"/>
                <a:gd name="T6" fmla="*/ 21 w 50"/>
                <a:gd name="T7" fmla="*/ 22 h 25"/>
                <a:gd name="T8" fmla="*/ 35 w 50"/>
                <a:gd name="T9" fmla="*/ 34 h 25"/>
                <a:gd name="T10" fmla="*/ 43 w 50"/>
                <a:gd name="T11" fmla="*/ 34 h 25"/>
                <a:gd name="T12" fmla="*/ 49 w 50"/>
                <a:gd name="T13" fmla="*/ 45 h 25"/>
                <a:gd name="T14" fmla="*/ 56 w 50"/>
                <a:gd name="T15" fmla="*/ 45 h 25"/>
                <a:gd name="T16" fmla="*/ 71 w 50"/>
                <a:gd name="T17" fmla="*/ 58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0"/>
                <a:gd name="T28" fmla="*/ 0 h 25"/>
                <a:gd name="T29" fmla="*/ 50 w 50"/>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0" h="25">
                  <a:moveTo>
                    <a:pt x="0" y="0"/>
                  </a:moveTo>
                  <a:lnTo>
                    <a:pt x="5" y="5"/>
                  </a:lnTo>
                  <a:lnTo>
                    <a:pt x="10" y="10"/>
                  </a:lnTo>
                  <a:lnTo>
                    <a:pt x="15" y="10"/>
                  </a:lnTo>
                  <a:lnTo>
                    <a:pt x="25" y="15"/>
                  </a:lnTo>
                  <a:lnTo>
                    <a:pt x="30" y="15"/>
                  </a:lnTo>
                  <a:lnTo>
                    <a:pt x="35" y="20"/>
                  </a:lnTo>
                  <a:lnTo>
                    <a:pt x="40" y="20"/>
                  </a:lnTo>
                  <a:lnTo>
                    <a:pt x="50" y="25"/>
                  </a:lnTo>
                </a:path>
              </a:pathLst>
            </a:custGeom>
            <a:noFill/>
            <a:ln w="0">
              <a:solidFill>
                <a:srgbClr val="191D1B"/>
              </a:solidFill>
              <a:prstDash val="solid"/>
              <a:round/>
              <a:headEnd/>
              <a:tailEnd/>
            </a:ln>
          </p:spPr>
          <p:txBody>
            <a:bodyPr/>
            <a:lstStyle/>
            <a:p>
              <a:endParaRPr lang="en-US"/>
            </a:p>
          </p:txBody>
        </p:sp>
        <p:sp>
          <p:nvSpPr>
            <p:cNvPr id="101392" name="Freeform 215"/>
            <p:cNvSpPr>
              <a:spLocks/>
            </p:cNvSpPr>
            <p:nvPr/>
          </p:nvSpPr>
          <p:spPr bwMode="auto">
            <a:xfrm>
              <a:off x="3109" y="2393"/>
              <a:ext cx="50" cy="60"/>
            </a:xfrm>
            <a:custGeom>
              <a:avLst/>
              <a:gdLst>
                <a:gd name="T0" fmla="*/ 0 w 45"/>
                <a:gd name="T1" fmla="*/ 0 h 45"/>
                <a:gd name="T2" fmla="*/ 0 w 45"/>
                <a:gd name="T3" fmla="*/ 12 h 45"/>
                <a:gd name="T4" fmla="*/ 8 w 45"/>
                <a:gd name="T5" fmla="*/ 23 h 45"/>
                <a:gd name="T6" fmla="*/ 13 w 45"/>
                <a:gd name="T7" fmla="*/ 36 h 45"/>
                <a:gd name="T8" fmla="*/ 21 w 45"/>
                <a:gd name="T9" fmla="*/ 48 h 45"/>
                <a:gd name="T10" fmla="*/ 27 w 45"/>
                <a:gd name="T11" fmla="*/ 59 h 45"/>
                <a:gd name="T12" fmla="*/ 27 w 45"/>
                <a:gd name="T13" fmla="*/ 84 h 45"/>
                <a:gd name="T14" fmla="*/ 34 w 45"/>
                <a:gd name="T15" fmla="*/ 84 h 45"/>
                <a:gd name="T16" fmla="*/ 41 w 45"/>
                <a:gd name="T17" fmla="*/ 95 h 45"/>
                <a:gd name="T18" fmla="*/ 48 w 45"/>
                <a:gd name="T19" fmla="*/ 95 h 45"/>
                <a:gd name="T20" fmla="*/ 54 w 45"/>
                <a:gd name="T21" fmla="*/ 107 h 45"/>
                <a:gd name="T22" fmla="*/ 62 w 45"/>
                <a:gd name="T23" fmla="*/ 107 h 4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5"/>
                <a:gd name="T37" fmla="*/ 0 h 45"/>
                <a:gd name="T38" fmla="*/ 45 w 45"/>
                <a:gd name="T39" fmla="*/ 45 h 4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5" h="45">
                  <a:moveTo>
                    <a:pt x="0" y="0"/>
                  </a:moveTo>
                  <a:lnTo>
                    <a:pt x="0" y="5"/>
                  </a:lnTo>
                  <a:lnTo>
                    <a:pt x="5" y="10"/>
                  </a:lnTo>
                  <a:lnTo>
                    <a:pt x="10" y="15"/>
                  </a:lnTo>
                  <a:lnTo>
                    <a:pt x="15" y="20"/>
                  </a:lnTo>
                  <a:lnTo>
                    <a:pt x="20" y="25"/>
                  </a:lnTo>
                  <a:lnTo>
                    <a:pt x="20" y="35"/>
                  </a:lnTo>
                  <a:lnTo>
                    <a:pt x="25" y="35"/>
                  </a:lnTo>
                  <a:lnTo>
                    <a:pt x="30" y="40"/>
                  </a:lnTo>
                  <a:lnTo>
                    <a:pt x="35" y="40"/>
                  </a:lnTo>
                  <a:lnTo>
                    <a:pt x="40" y="45"/>
                  </a:lnTo>
                  <a:lnTo>
                    <a:pt x="45" y="45"/>
                  </a:lnTo>
                </a:path>
              </a:pathLst>
            </a:custGeom>
            <a:noFill/>
            <a:ln w="0">
              <a:solidFill>
                <a:srgbClr val="191D1B"/>
              </a:solidFill>
              <a:prstDash val="solid"/>
              <a:round/>
              <a:headEnd/>
              <a:tailEnd/>
            </a:ln>
          </p:spPr>
          <p:txBody>
            <a:bodyPr/>
            <a:lstStyle/>
            <a:p>
              <a:endParaRPr lang="en-US"/>
            </a:p>
          </p:txBody>
        </p:sp>
        <p:sp>
          <p:nvSpPr>
            <p:cNvPr id="101393" name="Freeform 216"/>
            <p:cNvSpPr>
              <a:spLocks/>
            </p:cNvSpPr>
            <p:nvPr/>
          </p:nvSpPr>
          <p:spPr bwMode="auto">
            <a:xfrm>
              <a:off x="3076" y="2373"/>
              <a:ext cx="27" cy="20"/>
            </a:xfrm>
            <a:custGeom>
              <a:avLst/>
              <a:gdLst>
                <a:gd name="T0" fmla="*/ 0 w 25"/>
                <a:gd name="T1" fmla="*/ 0 h 15"/>
                <a:gd name="T2" fmla="*/ 5 w 25"/>
                <a:gd name="T3" fmla="*/ 0 h 15"/>
                <a:gd name="T4" fmla="*/ 18 w 25"/>
                <a:gd name="T5" fmla="*/ 12 h 15"/>
                <a:gd name="T6" fmla="*/ 26 w 25"/>
                <a:gd name="T7" fmla="*/ 23 h 15"/>
                <a:gd name="T8" fmla="*/ 31 w 25"/>
                <a:gd name="T9" fmla="*/ 23 h 15"/>
                <a:gd name="T10" fmla="*/ 31 w 25"/>
                <a:gd name="T11" fmla="*/ 36 h 15"/>
                <a:gd name="T12" fmla="*/ 0 60000 65536"/>
                <a:gd name="T13" fmla="*/ 0 60000 65536"/>
                <a:gd name="T14" fmla="*/ 0 60000 65536"/>
                <a:gd name="T15" fmla="*/ 0 60000 65536"/>
                <a:gd name="T16" fmla="*/ 0 60000 65536"/>
                <a:gd name="T17" fmla="*/ 0 60000 65536"/>
                <a:gd name="T18" fmla="*/ 0 w 25"/>
                <a:gd name="T19" fmla="*/ 0 h 15"/>
                <a:gd name="T20" fmla="*/ 25 w 25"/>
                <a:gd name="T21" fmla="*/ 15 h 15"/>
              </a:gdLst>
              <a:ahLst/>
              <a:cxnLst>
                <a:cxn ang="T12">
                  <a:pos x="T0" y="T1"/>
                </a:cxn>
                <a:cxn ang="T13">
                  <a:pos x="T2" y="T3"/>
                </a:cxn>
                <a:cxn ang="T14">
                  <a:pos x="T4" y="T5"/>
                </a:cxn>
                <a:cxn ang="T15">
                  <a:pos x="T6" y="T7"/>
                </a:cxn>
                <a:cxn ang="T16">
                  <a:pos x="T8" y="T9"/>
                </a:cxn>
                <a:cxn ang="T17">
                  <a:pos x="T10" y="T11"/>
                </a:cxn>
              </a:cxnLst>
              <a:rect l="T18" t="T19" r="T20" b="T21"/>
              <a:pathLst>
                <a:path w="25" h="15">
                  <a:moveTo>
                    <a:pt x="0" y="0"/>
                  </a:moveTo>
                  <a:lnTo>
                    <a:pt x="5" y="0"/>
                  </a:lnTo>
                  <a:lnTo>
                    <a:pt x="15" y="5"/>
                  </a:lnTo>
                  <a:lnTo>
                    <a:pt x="20" y="10"/>
                  </a:lnTo>
                  <a:lnTo>
                    <a:pt x="25" y="10"/>
                  </a:lnTo>
                  <a:lnTo>
                    <a:pt x="25" y="15"/>
                  </a:lnTo>
                </a:path>
              </a:pathLst>
            </a:custGeom>
            <a:noFill/>
            <a:ln w="0">
              <a:solidFill>
                <a:srgbClr val="191D1B"/>
              </a:solidFill>
              <a:prstDash val="solid"/>
              <a:round/>
              <a:headEnd/>
              <a:tailEnd/>
            </a:ln>
          </p:spPr>
          <p:txBody>
            <a:bodyPr/>
            <a:lstStyle/>
            <a:p>
              <a:endParaRPr lang="en-US"/>
            </a:p>
          </p:txBody>
        </p:sp>
        <p:sp>
          <p:nvSpPr>
            <p:cNvPr id="101394" name="Freeform 217"/>
            <p:cNvSpPr>
              <a:spLocks/>
            </p:cNvSpPr>
            <p:nvPr/>
          </p:nvSpPr>
          <p:spPr bwMode="auto">
            <a:xfrm>
              <a:off x="3115" y="2479"/>
              <a:ext cx="16" cy="7"/>
            </a:xfrm>
            <a:custGeom>
              <a:avLst/>
              <a:gdLst>
                <a:gd name="T0" fmla="*/ 0 w 15"/>
                <a:gd name="T1" fmla="*/ 0 h 5"/>
                <a:gd name="T2" fmla="*/ 5 w 15"/>
                <a:gd name="T3" fmla="*/ 0 h 5"/>
                <a:gd name="T4" fmla="*/ 13 w 15"/>
                <a:gd name="T5" fmla="*/ 0 h 5"/>
                <a:gd name="T6" fmla="*/ 18 w 15"/>
                <a:gd name="T7" fmla="*/ 14 h 5"/>
                <a:gd name="T8" fmla="*/ 0 60000 65536"/>
                <a:gd name="T9" fmla="*/ 0 60000 65536"/>
                <a:gd name="T10" fmla="*/ 0 60000 65536"/>
                <a:gd name="T11" fmla="*/ 0 60000 65536"/>
                <a:gd name="T12" fmla="*/ 0 w 15"/>
                <a:gd name="T13" fmla="*/ 0 h 5"/>
                <a:gd name="T14" fmla="*/ 15 w 15"/>
                <a:gd name="T15" fmla="*/ 5 h 5"/>
              </a:gdLst>
              <a:ahLst/>
              <a:cxnLst>
                <a:cxn ang="T8">
                  <a:pos x="T0" y="T1"/>
                </a:cxn>
                <a:cxn ang="T9">
                  <a:pos x="T2" y="T3"/>
                </a:cxn>
                <a:cxn ang="T10">
                  <a:pos x="T4" y="T5"/>
                </a:cxn>
                <a:cxn ang="T11">
                  <a:pos x="T6" y="T7"/>
                </a:cxn>
              </a:cxnLst>
              <a:rect l="T12" t="T13" r="T14" b="T15"/>
              <a:pathLst>
                <a:path w="15" h="5">
                  <a:moveTo>
                    <a:pt x="0" y="0"/>
                  </a:moveTo>
                  <a:lnTo>
                    <a:pt x="5" y="0"/>
                  </a:lnTo>
                  <a:lnTo>
                    <a:pt x="10" y="0"/>
                  </a:lnTo>
                  <a:lnTo>
                    <a:pt x="15" y="5"/>
                  </a:lnTo>
                </a:path>
              </a:pathLst>
            </a:custGeom>
            <a:noFill/>
            <a:ln w="0">
              <a:solidFill>
                <a:srgbClr val="191D1B"/>
              </a:solidFill>
              <a:prstDash val="solid"/>
              <a:round/>
              <a:headEnd/>
              <a:tailEnd/>
            </a:ln>
          </p:spPr>
          <p:txBody>
            <a:bodyPr/>
            <a:lstStyle/>
            <a:p>
              <a:endParaRPr lang="en-US"/>
            </a:p>
          </p:txBody>
        </p:sp>
        <p:sp>
          <p:nvSpPr>
            <p:cNvPr id="101395" name="Freeform 218"/>
            <p:cNvSpPr>
              <a:spLocks/>
            </p:cNvSpPr>
            <p:nvPr/>
          </p:nvSpPr>
          <p:spPr bwMode="auto">
            <a:xfrm>
              <a:off x="3092" y="2459"/>
              <a:ext cx="23" cy="20"/>
            </a:xfrm>
            <a:custGeom>
              <a:avLst/>
              <a:gdLst>
                <a:gd name="T0" fmla="*/ 0 w 20"/>
                <a:gd name="T1" fmla="*/ 0 h 15"/>
                <a:gd name="T2" fmla="*/ 8 w 20"/>
                <a:gd name="T3" fmla="*/ 12 h 15"/>
                <a:gd name="T4" fmla="*/ 8 w 20"/>
                <a:gd name="T5" fmla="*/ 23 h 15"/>
                <a:gd name="T6" fmla="*/ 16 w 20"/>
                <a:gd name="T7" fmla="*/ 23 h 15"/>
                <a:gd name="T8" fmla="*/ 23 w 20"/>
                <a:gd name="T9" fmla="*/ 36 h 15"/>
                <a:gd name="T10" fmla="*/ 30 w 20"/>
                <a:gd name="T11" fmla="*/ 36 h 15"/>
                <a:gd name="T12" fmla="*/ 0 60000 65536"/>
                <a:gd name="T13" fmla="*/ 0 60000 65536"/>
                <a:gd name="T14" fmla="*/ 0 60000 65536"/>
                <a:gd name="T15" fmla="*/ 0 60000 65536"/>
                <a:gd name="T16" fmla="*/ 0 60000 65536"/>
                <a:gd name="T17" fmla="*/ 0 60000 65536"/>
                <a:gd name="T18" fmla="*/ 0 w 20"/>
                <a:gd name="T19" fmla="*/ 0 h 15"/>
                <a:gd name="T20" fmla="*/ 20 w 20"/>
                <a:gd name="T21" fmla="*/ 15 h 15"/>
              </a:gdLst>
              <a:ahLst/>
              <a:cxnLst>
                <a:cxn ang="T12">
                  <a:pos x="T0" y="T1"/>
                </a:cxn>
                <a:cxn ang="T13">
                  <a:pos x="T2" y="T3"/>
                </a:cxn>
                <a:cxn ang="T14">
                  <a:pos x="T4" y="T5"/>
                </a:cxn>
                <a:cxn ang="T15">
                  <a:pos x="T6" y="T7"/>
                </a:cxn>
                <a:cxn ang="T16">
                  <a:pos x="T8" y="T9"/>
                </a:cxn>
                <a:cxn ang="T17">
                  <a:pos x="T10" y="T11"/>
                </a:cxn>
              </a:cxnLst>
              <a:rect l="T18" t="T19" r="T20" b="T21"/>
              <a:pathLst>
                <a:path w="20" h="15">
                  <a:moveTo>
                    <a:pt x="0" y="0"/>
                  </a:moveTo>
                  <a:lnTo>
                    <a:pt x="5" y="5"/>
                  </a:lnTo>
                  <a:lnTo>
                    <a:pt x="5" y="10"/>
                  </a:lnTo>
                  <a:lnTo>
                    <a:pt x="10" y="10"/>
                  </a:lnTo>
                  <a:lnTo>
                    <a:pt x="15" y="15"/>
                  </a:lnTo>
                  <a:lnTo>
                    <a:pt x="20" y="15"/>
                  </a:lnTo>
                </a:path>
              </a:pathLst>
            </a:custGeom>
            <a:noFill/>
            <a:ln w="0">
              <a:solidFill>
                <a:srgbClr val="191D1B"/>
              </a:solidFill>
              <a:prstDash val="solid"/>
              <a:round/>
              <a:headEnd/>
              <a:tailEnd/>
            </a:ln>
          </p:spPr>
          <p:txBody>
            <a:bodyPr/>
            <a:lstStyle/>
            <a:p>
              <a:endParaRPr lang="en-US"/>
            </a:p>
          </p:txBody>
        </p:sp>
        <p:sp>
          <p:nvSpPr>
            <p:cNvPr id="101396" name="Freeform 219"/>
            <p:cNvSpPr>
              <a:spLocks/>
            </p:cNvSpPr>
            <p:nvPr/>
          </p:nvSpPr>
          <p:spPr bwMode="auto">
            <a:xfrm>
              <a:off x="3120" y="2499"/>
              <a:ext cx="11" cy="14"/>
            </a:xfrm>
            <a:custGeom>
              <a:avLst/>
              <a:gdLst>
                <a:gd name="T0" fmla="*/ 0 w 10"/>
                <a:gd name="T1" fmla="*/ 0 h 10"/>
                <a:gd name="T2" fmla="*/ 0 w 10"/>
                <a:gd name="T3" fmla="*/ 0 h 10"/>
                <a:gd name="T4" fmla="*/ 8 w 10"/>
                <a:gd name="T5" fmla="*/ 14 h 10"/>
                <a:gd name="T6" fmla="*/ 13 w 10"/>
                <a:gd name="T7" fmla="*/ 28 h 10"/>
                <a:gd name="T8" fmla="*/ 0 60000 65536"/>
                <a:gd name="T9" fmla="*/ 0 60000 65536"/>
                <a:gd name="T10" fmla="*/ 0 60000 65536"/>
                <a:gd name="T11" fmla="*/ 0 60000 65536"/>
                <a:gd name="T12" fmla="*/ 0 w 10"/>
                <a:gd name="T13" fmla="*/ 0 h 10"/>
                <a:gd name="T14" fmla="*/ 10 w 10"/>
                <a:gd name="T15" fmla="*/ 10 h 10"/>
              </a:gdLst>
              <a:ahLst/>
              <a:cxnLst>
                <a:cxn ang="T8">
                  <a:pos x="T0" y="T1"/>
                </a:cxn>
                <a:cxn ang="T9">
                  <a:pos x="T2" y="T3"/>
                </a:cxn>
                <a:cxn ang="T10">
                  <a:pos x="T4" y="T5"/>
                </a:cxn>
                <a:cxn ang="T11">
                  <a:pos x="T6" y="T7"/>
                </a:cxn>
              </a:cxnLst>
              <a:rect l="T12" t="T13" r="T14" b="T15"/>
              <a:pathLst>
                <a:path w="10" h="10">
                  <a:moveTo>
                    <a:pt x="0" y="0"/>
                  </a:moveTo>
                  <a:lnTo>
                    <a:pt x="0" y="0"/>
                  </a:lnTo>
                  <a:lnTo>
                    <a:pt x="5" y="5"/>
                  </a:lnTo>
                  <a:lnTo>
                    <a:pt x="10" y="10"/>
                  </a:lnTo>
                </a:path>
              </a:pathLst>
            </a:custGeom>
            <a:noFill/>
            <a:ln w="0">
              <a:solidFill>
                <a:srgbClr val="191D1B"/>
              </a:solidFill>
              <a:prstDash val="solid"/>
              <a:round/>
              <a:headEnd/>
              <a:tailEnd/>
            </a:ln>
          </p:spPr>
          <p:txBody>
            <a:bodyPr/>
            <a:lstStyle/>
            <a:p>
              <a:endParaRPr lang="en-US"/>
            </a:p>
          </p:txBody>
        </p:sp>
        <p:sp>
          <p:nvSpPr>
            <p:cNvPr id="101397" name="Freeform 220"/>
            <p:cNvSpPr>
              <a:spLocks/>
            </p:cNvSpPr>
            <p:nvPr/>
          </p:nvSpPr>
          <p:spPr bwMode="auto">
            <a:xfrm>
              <a:off x="3092" y="2486"/>
              <a:ext cx="23" cy="13"/>
            </a:xfrm>
            <a:custGeom>
              <a:avLst/>
              <a:gdLst>
                <a:gd name="T0" fmla="*/ 0 w 20"/>
                <a:gd name="T1" fmla="*/ 0 h 10"/>
                <a:gd name="T2" fmla="*/ 8 w 20"/>
                <a:gd name="T3" fmla="*/ 0 h 10"/>
                <a:gd name="T4" fmla="*/ 8 w 20"/>
                <a:gd name="T5" fmla="*/ 12 h 10"/>
                <a:gd name="T6" fmla="*/ 16 w 20"/>
                <a:gd name="T7" fmla="*/ 12 h 10"/>
                <a:gd name="T8" fmla="*/ 23 w 20"/>
                <a:gd name="T9" fmla="*/ 22 h 10"/>
                <a:gd name="T10" fmla="*/ 30 w 20"/>
                <a:gd name="T11" fmla="*/ 22 h 10"/>
                <a:gd name="T12" fmla="*/ 30 w 20"/>
                <a:gd name="T13" fmla="*/ 22 h 10"/>
                <a:gd name="T14" fmla="*/ 0 60000 65536"/>
                <a:gd name="T15" fmla="*/ 0 60000 65536"/>
                <a:gd name="T16" fmla="*/ 0 60000 65536"/>
                <a:gd name="T17" fmla="*/ 0 60000 65536"/>
                <a:gd name="T18" fmla="*/ 0 60000 65536"/>
                <a:gd name="T19" fmla="*/ 0 60000 65536"/>
                <a:gd name="T20" fmla="*/ 0 60000 65536"/>
                <a:gd name="T21" fmla="*/ 0 w 20"/>
                <a:gd name="T22" fmla="*/ 0 h 10"/>
                <a:gd name="T23" fmla="*/ 20 w 20"/>
                <a:gd name="T24" fmla="*/ 10 h 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10">
                  <a:moveTo>
                    <a:pt x="0" y="0"/>
                  </a:moveTo>
                  <a:lnTo>
                    <a:pt x="5" y="0"/>
                  </a:lnTo>
                  <a:lnTo>
                    <a:pt x="5" y="5"/>
                  </a:lnTo>
                  <a:lnTo>
                    <a:pt x="10" y="5"/>
                  </a:lnTo>
                  <a:lnTo>
                    <a:pt x="15" y="10"/>
                  </a:lnTo>
                  <a:lnTo>
                    <a:pt x="20" y="10"/>
                  </a:lnTo>
                </a:path>
              </a:pathLst>
            </a:custGeom>
            <a:noFill/>
            <a:ln w="0">
              <a:solidFill>
                <a:srgbClr val="191D1B"/>
              </a:solidFill>
              <a:prstDash val="solid"/>
              <a:round/>
              <a:headEnd/>
              <a:tailEnd/>
            </a:ln>
          </p:spPr>
          <p:txBody>
            <a:bodyPr/>
            <a:lstStyle/>
            <a:p>
              <a:endParaRPr lang="en-US"/>
            </a:p>
          </p:txBody>
        </p:sp>
        <p:sp>
          <p:nvSpPr>
            <p:cNvPr id="101398" name="Freeform 221"/>
            <p:cNvSpPr>
              <a:spLocks/>
            </p:cNvSpPr>
            <p:nvPr/>
          </p:nvSpPr>
          <p:spPr bwMode="auto">
            <a:xfrm>
              <a:off x="3087" y="2506"/>
              <a:ext cx="40" cy="26"/>
            </a:xfrm>
            <a:custGeom>
              <a:avLst/>
              <a:gdLst>
                <a:gd name="T0" fmla="*/ 8 w 35"/>
                <a:gd name="T1" fmla="*/ 32 h 20"/>
                <a:gd name="T2" fmla="*/ 0 w 35"/>
                <a:gd name="T3" fmla="*/ 32 h 20"/>
                <a:gd name="T4" fmla="*/ 0 w 35"/>
                <a:gd name="T5" fmla="*/ 12 h 20"/>
                <a:gd name="T6" fmla="*/ 0 w 35"/>
                <a:gd name="T7" fmla="*/ 0 h 20"/>
                <a:gd name="T8" fmla="*/ 0 w 35"/>
                <a:gd name="T9" fmla="*/ 0 h 20"/>
                <a:gd name="T10" fmla="*/ 8 w 35"/>
                <a:gd name="T11" fmla="*/ 0 h 20"/>
                <a:gd name="T12" fmla="*/ 15 w 35"/>
                <a:gd name="T13" fmla="*/ 0 h 20"/>
                <a:gd name="T14" fmla="*/ 22 w 35"/>
                <a:gd name="T15" fmla="*/ 0 h 20"/>
                <a:gd name="T16" fmla="*/ 30 w 35"/>
                <a:gd name="T17" fmla="*/ 0 h 20"/>
                <a:gd name="T18" fmla="*/ 38 w 35"/>
                <a:gd name="T19" fmla="*/ 0 h 20"/>
                <a:gd name="T20" fmla="*/ 45 w 35"/>
                <a:gd name="T21" fmla="*/ 0 h 20"/>
                <a:gd name="T22" fmla="*/ 53 w 35"/>
                <a:gd name="T23" fmla="*/ 0 h 20"/>
                <a:gd name="T24" fmla="*/ 53 w 35"/>
                <a:gd name="T25" fmla="*/ 0 h 20"/>
                <a:gd name="T26" fmla="*/ 53 w 35"/>
                <a:gd name="T27" fmla="*/ 44 h 20"/>
                <a:gd name="T28" fmla="*/ 45 w 35"/>
                <a:gd name="T29" fmla="*/ 44 h 20"/>
                <a:gd name="T30" fmla="*/ 38 w 35"/>
                <a:gd name="T31" fmla="*/ 44 h 20"/>
                <a:gd name="T32" fmla="*/ 22 w 35"/>
                <a:gd name="T33" fmla="*/ 44 h 20"/>
                <a:gd name="T34" fmla="*/ 15 w 35"/>
                <a:gd name="T35" fmla="*/ 32 h 20"/>
                <a:gd name="T36" fmla="*/ 8 w 35"/>
                <a:gd name="T37" fmla="*/ 32 h 2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5"/>
                <a:gd name="T58" fmla="*/ 0 h 20"/>
                <a:gd name="T59" fmla="*/ 35 w 35"/>
                <a:gd name="T60" fmla="*/ 20 h 2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5" h="20">
                  <a:moveTo>
                    <a:pt x="5" y="15"/>
                  </a:moveTo>
                  <a:lnTo>
                    <a:pt x="0" y="15"/>
                  </a:lnTo>
                  <a:lnTo>
                    <a:pt x="0" y="5"/>
                  </a:lnTo>
                  <a:lnTo>
                    <a:pt x="0" y="0"/>
                  </a:lnTo>
                  <a:lnTo>
                    <a:pt x="5" y="0"/>
                  </a:lnTo>
                  <a:lnTo>
                    <a:pt x="10" y="0"/>
                  </a:lnTo>
                  <a:lnTo>
                    <a:pt x="15" y="0"/>
                  </a:lnTo>
                  <a:lnTo>
                    <a:pt x="20" y="0"/>
                  </a:lnTo>
                  <a:lnTo>
                    <a:pt x="25" y="0"/>
                  </a:lnTo>
                  <a:lnTo>
                    <a:pt x="30" y="0"/>
                  </a:lnTo>
                  <a:lnTo>
                    <a:pt x="35" y="0"/>
                  </a:lnTo>
                  <a:lnTo>
                    <a:pt x="35" y="20"/>
                  </a:lnTo>
                  <a:lnTo>
                    <a:pt x="30" y="20"/>
                  </a:lnTo>
                  <a:lnTo>
                    <a:pt x="25" y="20"/>
                  </a:lnTo>
                  <a:lnTo>
                    <a:pt x="15" y="20"/>
                  </a:lnTo>
                  <a:lnTo>
                    <a:pt x="10" y="15"/>
                  </a:lnTo>
                  <a:lnTo>
                    <a:pt x="5" y="15"/>
                  </a:lnTo>
                  <a:close/>
                </a:path>
              </a:pathLst>
            </a:custGeom>
            <a:solidFill>
              <a:srgbClr val="AB371B"/>
            </a:solidFill>
            <a:ln w="9525">
              <a:noFill/>
              <a:round/>
              <a:headEnd/>
              <a:tailEnd/>
            </a:ln>
          </p:spPr>
          <p:txBody>
            <a:bodyPr/>
            <a:lstStyle/>
            <a:p>
              <a:endParaRPr lang="en-US"/>
            </a:p>
          </p:txBody>
        </p:sp>
        <p:sp>
          <p:nvSpPr>
            <p:cNvPr id="101399" name="Freeform 222"/>
            <p:cNvSpPr>
              <a:spLocks/>
            </p:cNvSpPr>
            <p:nvPr/>
          </p:nvSpPr>
          <p:spPr bwMode="auto">
            <a:xfrm>
              <a:off x="3087" y="2506"/>
              <a:ext cx="40" cy="26"/>
            </a:xfrm>
            <a:custGeom>
              <a:avLst/>
              <a:gdLst>
                <a:gd name="T0" fmla="*/ 8 w 35"/>
                <a:gd name="T1" fmla="*/ 32 h 20"/>
                <a:gd name="T2" fmla="*/ 0 w 35"/>
                <a:gd name="T3" fmla="*/ 32 h 20"/>
                <a:gd name="T4" fmla="*/ 0 w 35"/>
                <a:gd name="T5" fmla="*/ 12 h 20"/>
                <a:gd name="T6" fmla="*/ 0 w 35"/>
                <a:gd name="T7" fmla="*/ 0 h 20"/>
                <a:gd name="T8" fmla="*/ 0 w 35"/>
                <a:gd name="T9" fmla="*/ 0 h 20"/>
                <a:gd name="T10" fmla="*/ 8 w 35"/>
                <a:gd name="T11" fmla="*/ 0 h 20"/>
                <a:gd name="T12" fmla="*/ 15 w 35"/>
                <a:gd name="T13" fmla="*/ 0 h 20"/>
                <a:gd name="T14" fmla="*/ 22 w 35"/>
                <a:gd name="T15" fmla="*/ 0 h 20"/>
                <a:gd name="T16" fmla="*/ 30 w 35"/>
                <a:gd name="T17" fmla="*/ 0 h 20"/>
                <a:gd name="T18" fmla="*/ 38 w 35"/>
                <a:gd name="T19" fmla="*/ 0 h 20"/>
                <a:gd name="T20" fmla="*/ 45 w 35"/>
                <a:gd name="T21" fmla="*/ 0 h 20"/>
                <a:gd name="T22" fmla="*/ 53 w 35"/>
                <a:gd name="T23" fmla="*/ 0 h 20"/>
                <a:gd name="T24" fmla="*/ 53 w 35"/>
                <a:gd name="T25" fmla="*/ 0 h 20"/>
                <a:gd name="T26" fmla="*/ 53 w 35"/>
                <a:gd name="T27" fmla="*/ 44 h 20"/>
                <a:gd name="T28" fmla="*/ 45 w 35"/>
                <a:gd name="T29" fmla="*/ 44 h 20"/>
                <a:gd name="T30" fmla="*/ 38 w 35"/>
                <a:gd name="T31" fmla="*/ 44 h 20"/>
                <a:gd name="T32" fmla="*/ 22 w 35"/>
                <a:gd name="T33" fmla="*/ 44 h 20"/>
                <a:gd name="T34" fmla="*/ 15 w 35"/>
                <a:gd name="T35" fmla="*/ 32 h 20"/>
                <a:gd name="T36" fmla="*/ 8 w 35"/>
                <a:gd name="T37" fmla="*/ 32 h 2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5"/>
                <a:gd name="T58" fmla="*/ 0 h 20"/>
                <a:gd name="T59" fmla="*/ 35 w 35"/>
                <a:gd name="T60" fmla="*/ 20 h 2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5" h="20">
                  <a:moveTo>
                    <a:pt x="5" y="15"/>
                  </a:moveTo>
                  <a:lnTo>
                    <a:pt x="0" y="15"/>
                  </a:lnTo>
                  <a:lnTo>
                    <a:pt x="0" y="5"/>
                  </a:lnTo>
                  <a:lnTo>
                    <a:pt x="0" y="0"/>
                  </a:lnTo>
                  <a:lnTo>
                    <a:pt x="5" y="0"/>
                  </a:lnTo>
                  <a:lnTo>
                    <a:pt x="10" y="0"/>
                  </a:lnTo>
                  <a:lnTo>
                    <a:pt x="15" y="0"/>
                  </a:lnTo>
                  <a:lnTo>
                    <a:pt x="20" y="0"/>
                  </a:lnTo>
                  <a:lnTo>
                    <a:pt x="25" y="0"/>
                  </a:lnTo>
                  <a:lnTo>
                    <a:pt x="30" y="0"/>
                  </a:lnTo>
                  <a:lnTo>
                    <a:pt x="35" y="0"/>
                  </a:lnTo>
                  <a:lnTo>
                    <a:pt x="35" y="20"/>
                  </a:lnTo>
                  <a:lnTo>
                    <a:pt x="30" y="20"/>
                  </a:lnTo>
                  <a:lnTo>
                    <a:pt x="25" y="20"/>
                  </a:lnTo>
                  <a:lnTo>
                    <a:pt x="15" y="20"/>
                  </a:lnTo>
                  <a:lnTo>
                    <a:pt x="10" y="15"/>
                  </a:lnTo>
                  <a:lnTo>
                    <a:pt x="5" y="15"/>
                  </a:lnTo>
                </a:path>
              </a:pathLst>
            </a:custGeom>
            <a:noFill/>
            <a:ln w="0">
              <a:solidFill>
                <a:srgbClr val="191D1B"/>
              </a:solidFill>
              <a:prstDash val="solid"/>
              <a:round/>
              <a:headEnd/>
              <a:tailEnd/>
            </a:ln>
          </p:spPr>
          <p:txBody>
            <a:bodyPr/>
            <a:lstStyle/>
            <a:p>
              <a:endParaRPr lang="en-US"/>
            </a:p>
          </p:txBody>
        </p:sp>
        <p:sp>
          <p:nvSpPr>
            <p:cNvPr id="101400" name="Freeform 223"/>
            <p:cNvSpPr>
              <a:spLocks/>
            </p:cNvSpPr>
            <p:nvPr/>
          </p:nvSpPr>
          <p:spPr bwMode="auto">
            <a:xfrm>
              <a:off x="3143" y="2513"/>
              <a:ext cx="84" cy="46"/>
            </a:xfrm>
            <a:custGeom>
              <a:avLst/>
              <a:gdLst>
                <a:gd name="T0" fmla="*/ 0 w 75"/>
                <a:gd name="T1" fmla="*/ 0 h 35"/>
                <a:gd name="T2" fmla="*/ 0 w 75"/>
                <a:gd name="T3" fmla="*/ 45 h 35"/>
                <a:gd name="T4" fmla="*/ 13 w 75"/>
                <a:gd name="T5" fmla="*/ 45 h 35"/>
                <a:gd name="T6" fmla="*/ 28 w 75"/>
                <a:gd name="T7" fmla="*/ 57 h 35"/>
                <a:gd name="T8" fmla="*/ 43 w 75"/>
                <a:gd name="T9" fmla="*/ 57 h 35"/>
                <a:gd name="T10" fmla="*/ 49 w 75"/>
                <a:gd name="T11" fmla="*/ 67 h 35"/>
                <a:gd name="T12" fmla="*/ 63 w 75"/>
                <a:gd name="T13" fmla="*/ 79 h 35"/>
                <a:gd name="T14" fmla="*/ 77 w 75"/>
                <a:gd name="T15" fmla="*/ 79 h 35"/>
                <a:gd name="T16" fmla="*/ 92 w 75"/>
                <a:gd name="T17" fmla="*/ 79 h 35"/>
                <a:gd name="T18" fmla="*/ 105 w 75"/>
                <a:gd name="T19" fmla="*/ 79 h 35"/>
                <a:gd name="T20" fmla="*/ 97 w 75"/>
                <a:gd name="T21" fmla="*/ 12 h 35"/>
                <a:gd name="T22" fmla="*/ 92 w 75"/>
                <a:gd name="T23" fmla="*/ 22 h 35"/>
                <a:gd name="T24" fmla="*/ 77 w 75"/>
                <a:gd name="T25" fmla="*/ 22 h 35"/>
                <a:gd name="T26" fmla="*/ 71 w 75"/>
                <a:gd name="T27" fmla="*/ 22 h 35"/>
                <a:gd name="T28" fmla="*/ 56 w 75"/>
                <a:gd name="T29" fmla="*/ 12 h 35"/>
                <a:gd name="T30" fmla="*/ 49 w 75"/>
                <a:gd name="T31" fmla="*/ 12 h 35"/>
                <a:gd name="T32" fmla="*/ 43 w 75"/>
                <a:gd name="T33" fmla="*/ 12 h 35"/>
                <a:gd name="T34" fmla="*/ 28 w 75"/>
                <a:gd name="T35" fmla="*/ 0 h 35"/>
                <a:gd name="T36" fmla="*/ 21 w 75"/>
                <a:gd name="T37" fmla="*/ 0 h 35"/>
                <a:gd name="T38" fmla="*/ 13 w 75"/>
                <a:gd name="T39" fmla="*/ 0 h 35"/>
                <a:gd name="T40" fmla="*/ 8 w 75"/>
                <a:gd name="T41" fmla="*/ 0 h 35"/>
                <a:gd name="T42" fmla="*/ 0 w 75"/>
                <a:gd name="T43" fmla="*/ 0 h 3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5"/>
                <a:gd name="T67" fmla="*/ 0 h 35"/>
                <a:gd name="T68" fmla="*/ 75 w 75"/>
                <a:gd name="T69" fmla="*/ 35 h 3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5" h="35">
                  <a:moveTo>
                    <a:pt x="0" y="0"/>
                  </a:moveTo>
                  <a:lnTo>
                    <a:pt x="0" y="20"/>
                  </a:lnTo>
                  <a:lnTo>
                    <a:pt x="10" y="20"/>
                  </a:lnTo>
                  <a:lnTo>
                    <a:pt x="20" y="25"/>
                  </a:lnTo>
                  <a:lnTo>
                    <a:pt x="30" y="25"/>
                  </a:lnTo>
                  <a:lnTo>
                    <a:pt x="35" y="30"/>
                  </a:lnTo>
                  <a:lnTo>
                    <a:pt x="45" y="35"/>
                  </a:lnTo>
                  <a:lnTo>
                    <a:pt x="55" y="35"/>
                  </a:lnTo>
                  <a:lnTo>
                    <a:pt x="65" y="35"/>
                  </a:lnTo>
                  <a:lnTo>
                    <a:pt x="75" y="35"/>
                  </a:lnTo>
                  <a:lnTo>
                    <a:pt x="70" y="5"/>
                  </a:lnTo>
                  <a:lnTo>
                    <a:pt x="65" y="10"/>
                  </a:lnTo>
                  <a:lnTo>
                    <a:pt x="55" y="10"/>
                  </a:lnTo>
                  <a:lnTo>
                    <a:pt x="50" y="10"/>
                  </a:lnTo>
                  <a:lnTo>
                    <a:pt x="40" y="5"/>
                  </a:lnTo>
                  <a:lnTo>
                    <a:pt x="35" y="5"/>
                  </a:lnTo>
                  <a:lnTo>
                    <a:pt x="30" y="5"/>
                  </a:lnTo>
                  <a:lnTo>
                    <a:pt x="20" y="0"/>
                  </a:lnTo>
                  <a:lnTo>
                    <a:pt x="15" y="0"/>
                  </a:lnTo>
                  <a:lnTo>
                    <a:pt x="10" y="0"/>
                  </a:lnTo>
                  <a:lnTo>
                    <a:pt x="5" y="0"/>
                  </a:lnTo>
                  <a:lnTo>
                    <a:pt x="0" y="0"/>
                  </a:lnTo>
                  <a:close/>
                </a:path>
              </a:pathLst>
            </a:custGeom>
            <a:solidFill>
              <a:srgbClr val="AB371B"/>
            </a:solidFill>
            <a:ln w="9525">
              <a:noFill/>
              <a:round/>
              <a:headEnd/>
              <a:tailEnd/>
            </a:ln>
          </p:spPr>
          <p:txBody>
            <a:bodyPr/>
            <a:lstStyle/>
            <a:p>
              <a:endParaRPr lang="en-US"/>
            </a:p>
          </p:txBody>
        </p:sp>
        <p:sp>
          <p:nvSpPr>
            <p:cNvPr id="101401" name="Freeform 224"/>
            <p:cNvSpPr>
              <a:spLocks/>
            </p:cNvSpPr>
            <p:nvPr/>
          </p:nvSpPr>
          <p:spPr bwMode="auto">
            <a:xfrm>
              <a:off x="3143" y="2513"/>
              <a:ext cx="84" cy="46"/>
            </a:xfrm>
            <a:custGeom>
              <a:avLst/>
              <a:gdLst>
                <a:gd name="T0" fmla="*/ 0 w 75"/>
                <a:gd name="T1" fmla="*/ 0 h 35"/>
                <a:gd name="T2" fmla="*/ 0 w 75"/>
                <a:gd name="T3" fmla="*/ 45 h 35"/>
                <a:gd name="T4" fmla="*/ 13 w 75"/>
                <a:gd name="T5" fmla="*/ 45 h 35"/>
                <a:gd name="T6" fmla="*/ 28 w 75"/>
                <a:gd name="T7" fmla="*/ 57 h 35"/>
                <a:gd name="T8" fmla="*/ 43 w 75"/>
                <a:gd name="T9" fmla="*/ 57 h 35"/>
                <a:gd name="T10" fmla="*/ 49 w 75"/>
                <a:gd name="T11" fmla="*/ 67 h 35"/>
                <a:gd name="T12" fmla="*/ 63 w 75"/>
                <a:gd name="T13" fmla="*/ 79 h 35"/>
                <a:gd name="T14" fmla="*/ 77 w 75"/>
                <a:gd name="T15" fmla="*/ 79 h 35"/>
                <a:gd name="T16" fmla="*/ 92 w 75"/>
                <a:gd name="T17" fmla="*/ 79 h 35"/>
                <a:gd name="T18" fmla="*/ 105 w 75"/>
                <a:gd name="T19" fmla="*/ 79 h 35"/>
                <a:gd name="T20" fmla="*/ 97 w 75"/>
                <a:gd name="T21" fmla="*/ 12 h 35"/>
                <a:gd name="T22" fmla="*/ 92 w 75"/>
                <a:gd name="T23" fmla="*/ 22 h 35"/>
                <a:gd name="T24" fmla="*/ 77 w 75"/>
                <a:gd name="T25" fmla="*/ 22 h 35"/>
                <a:gd name="T26" fmla="*/ 71 w 75"/>
                <a:gd name="T27" fmla="*/ 22 h 35"/>
                <a:gd name="T28" fmla="*/ 56 w 75"/>
                <a:gd name="T29" fmla="*/ 12 h 35"/>
                <a:gd name="T30" fmla="*/ 49 w 75"/>
                <a:gd name="T31" fmla="*/ 12 h 35"/>
                <a:gd name="T32" fmla="*/ 43 w 75"/>
                <a:gd name="T33" fmla="*/ 12 h 35"/>
                <a:gd name="T34" fmla="*/ 28 w 75"/>
                <a:gd name="T35" fmla="*/ 0 h 35"/>
                <a:gd name="T36" fmla="*/ 21 w 75"/>
                <a:gd name="T37" fmla="*/ 0 h 35"/>
                <a:gd name="T38" fmla="*/ 13 w 75"/>
                <a:gd name="T39" fmla="*/ 0 h 35"/>
                <a:gd name="T40" fmla="*/ 8 w 75"/>
                <a:gd name="T41" fmla="*/ 0 h 35"/>
                <a:gd name="T42" fmla="*/ 0 w 75"/>
                <a:gd name="T43" fmla="*/ 0 h 3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5"/>
                <a:gd name="T67" fmla="*/ 0 h 35"/>
                <a:gd name="T68" fmla="*/ 75 w 75"/>
                <a:gd name="T69" fmla="*/ 35 h 3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5" h="35">
                  <a:moveTo>
                    <a:pt x="0" y="0"/>
                  </a:moveTo>
                  <a:lnTo>
                    <a:pt x="0" y="20"/>
                  </a:lnTo>
                  <a:lnTo>
                    <a:pt x="10" y="20"/>
                  </a:lnTo>
                  <a:lnTo>
                    <a:pt x="20" y="25"/>
                  </a:lnTo>
                  <a:lnTo>
                    <a:pt x="30" y="25"/>
                  </a:lnTo>
                  <a:lnTo>
                    <a:pt x="35" y="30"/>
                  </a:lnTo>
                  <a:lnTo>
                    <a:pt x="45" y="35"/>
                  </a:lnTo>
                  <a:lnTo>
                    <a:pt x="55" y="35"/>
                  </a:lnTo>
                  <a:lnTo>
                    <a:pt x="65" y="35"/>
                  </a:lnTo>
                  <a:lnTo>
                    <a:pt x="75" y="35"/>
                  </a:lnTo>
                  <a:lnTo>
                    <a:pt x="70" y="5"/>
                  </a:lnTo>
                  <a:lnTo>
                    <a:pt x="65" y="10"/>
                  </a:lnTo>
                  <a:lnTo>
                    <a:pt x="55" y="10"/>
                  </a:lnTo>
                  <a:lnTo>
                    <a:pt x="50" y="10"/>
                  </a:lnTo>
                  <a:lnTo>
                    <a:pt x="40" y="5"/>
                  </a:lnTo>
                  <a:lnTo>
                    <a:pt x="35" y="5"/>
                  </a:lnTo>
                  <a:lnTo>
                    <a:pt x="30" y="5"/>
                  </a:lnTo>
                  <a:lnTo>
                    <a:pt x="20" y="0"/>
                  </a:lnTo>
                  <a:lnTo>
                    <a:pt x="15" y="0"/>
                  </a:lnTo>
                  <a:lnTo>
                    <a:pt x="10" y="0"/>
                  </a:lnTo>
                  <a:lnTo>
                    <a:pt x="5" y="0"/>
                  </a:lnTo>
                  <a:lnTo>
                    <a:pt x="0" y="0"/>
                  </a:lnTo>
                </a:path>
              </a:pathLst>
            </a:custGeom>
            <a:noFill/>
            <a:ln w="0">
              <a:solidFill>
                <a:srgbClr val="191D1B"/>
              </a:solidFill>
              <a:prstDash val="solid"/>
              <a:round/>
              <a:headEnd/>
              <a:tailEnd/>
            </a:ln>
          </p:spPr>
          <p:txBody>
            <a:bodyPr/>
            <a:lstStyle/>
            <a:p>
              <a:endParaRPr lang="en-US"/>
            </a:p>
          </p:txBody>
        </p:sp>
        <p:sp>
          <p:nvSpPr>
            <p:cNvPr id="101402" name="Freeform 225"/>
            <p:cNvSpPr>
              <a:spLocks/>
            </p:cNvSpPr>
            <p:nvPr/>
          </p:nvSpPr>
          <p:spPr bwMode="auto">
            <a:xfrm>
              <a:off x="2776" y="2506"/>
              <a:ext cx="539" cy="373"/>
            </a:xfrm>
            <a:custGeom>
              <a:avLst/>
              <a:gdLst>
                <a:gd name="T0" fmla="*/ 432 w 485"/>
                <a:gd name="T1" fmla="*/ 36 h 280"/>
                <a:gd name="T2" fmla="*/ 459 w 485"/>
                <a:gd name="T3" fmla="*/ 12 h 280"/>
                <a:gd name="T4" fmla="*/ 459 w 485"/>
                <a:gd name="T5" fmla="*/ 59 h 280"/>
                <a:gd name="T6" fmla="*/ 495 w 485"/>
                <a:gd name="T7" fmla="*/ 71 h 280"/>
                <a:gd name="T8" fmla="*/ 521 w 485"/>
                <a:gd name="T9" fmla="*/ 95 h 280"/>
                <a:gd name="T10" fmla="*/ 556 w 485"/>
                <a:gd name="T11" fmla="*/ 95 h 280"/>
                <a:gd name="T12" fmla="*/ 666 w 485"/>
                <a:gd name="T13" fmla="*/ 119 h 280"/>
                <a:gd name="T14" fmla="*/ 658 w 485"/>
                <a:gd name="T15" fmla="*/ 213 h 280"/>
                <a:gd name="T16" fmla="*/ 625 w 485"/>
                <a:gd name="T17" fmla="*/ 249 h 280"/>
                <a:gd name="T18" fmla="*/ 583 w 485"/>
                <a:gd name="T19" fmla="*/ 296 h 280"/>
                <a:gd name="T20" fmla="*/ 529 w 485"/>
                <a:gd name="T21" fmla="*/ 342 h 280"/>
                <a:gd name="T22" fmla="*/ 446 w 485"/>
                <a:gd name="T23" fmla="*/ 342 h 280"/>
                <a:gd name="T24" fmla="*/ 370 w 485"/>
                <a:gd name="T25" fmla="*/ 342 h 280"/>
                <a:gd name="T26" fmla="*/ 268 w 485"/>
                <a:gd name="T27" fmla="*/ 332 h 280"/>
                <a:gd name="T28" fmla="*/ 220 w 485"/>
                <a:gd name="T29" fmla="*/ 342 h 280"/>
                <a:gd name="T30" fmla="*/ 178 w 485"/>
                <a:gd name="T31" fmla="*/ 354 h 280"/>
                <a:gd name="T32" fmla="*/ 178 w 485"/>
                <a:gd name="T33" fmla="*/ 378 h 280"/>
                <a:gd name="T34" fmla="*/ 171 w 485"/>
                <a:gd name="T35" fmla="*/ 413 h 280"/>
                <a:gd name="T36" fmla="*/ 178 w 485"/>
                <a:gd name="T37" fmla="*/ 449 h 280"/>
                <a:gd name="T38" fmla="*/ 192 w 485"/>
                <a:gd name="T39" fmla="*/ 533 h 280"/>
                <a:gd name="T40" fmla="*/ 192 w 485"/>
                <a:gd name="T41" fmla="*/ 626 h 280"/>
                <a:gd name="T42" fmla="*/ 62 w 485"/>
                <a:gd name="T43" fmla="*/ 614 h 280"/>
                <a:gd name="T44" fmla="*/ 41 w 485"/>
                <a:gd name="T45" fmla="*/ 485 h 280"/>
                <a:gd name="T46" fmla="*/ 27 w 485"/>
                <a:gd name="T47" fmla="*/ 426 h 280"/>
                <a:gd name="T48" fmla="*/ 8 w 485"/>
                <a:gd name="T49" fmla="*/ 342 h 280"/>
                <a:gd name="T50" fmla="*/ 0 w 485"/>
                <a:gd name="T51" fmla="*/ 249 h 280"/>
                <a:gd name="T52" fmla="*/ 21 w 485"/>
                <a:gd name="T53" fmla="*/ 225 h 280"/>
                <a:gd name="T54" fmla="*/ 41 w 485"/>
                <a:gd name="T55" fmla="*/ 190 h 280"/>
                <a:gd name="T56" fmla="*/ 41 w 485"/>
                <a:gd name="T57" fmla="*/ 225 h 280"/>
                <a:gd name="T58" fmla="*/ 76 w 485"/>
                <a:gd name="T59" fmla="*/ 213 h 280"/>
                <a:gd name="T60" fmla="*/ 110 w 485"/>
                <a:gd name="T61" fmla="*/ 236 h 280"/>
                <a:gd name="T62" fmla="*/ 192 w 485"/>
                <a:gd name="T63" fmla="*/ 190 h 280"/>
                <a:gd name="T64" fmla="*/ 233 w 485"/>
                <a:gd name="T65" fmla="*/ 177 h 280"/>
                <a:gd name="T66" fmla="*/ 240 w 485"/>
                <a:gd name="T67" fmla="*/ 225 h 280"/>
                <a:gd name="T68" fmla="*/ 322 w 485"/>
                <a:gd name="T69" fmla="*/ 155 h 280"/>
                <a:gd name="T70" fmla="*/ 357 w 485"/>
                <a:gd name="T71" fmla="*/ 165 h 280"/>
                <a:gd name="T72" fmla="*/ 370 w 485"/>
                <a:gd name="T73" fmla="*/ 143 h 280"/>
                <a:gd name="T74" fmla="*/ 385 w 485"/>
                <a:gd name="T75" fmla="*/ 155 h 280"/>
                <a:gd name="T76" fmla="*/ 411 w 485"/>
                <a:gd name="T77" fmla="*/ 155 h 280"/>
                <a:gd name="T78" fmla="*/ 440 w 485"/>
                <a:gd name="T79" fmla="*/ 177 h 280"/>
                <a:gd name="T80" fmla="*/ 419 w 485"/>
                <a:gd name="T81" fmla="*/ 129 h 280"/>
                <a:gd name="T82" fmla="*/ 411 w 485"/>
                <a:gd name="T83" fmla="*/ 107 h 280"/>
                <a:gd name="T84" fmla="*/ 432 w 485"/>
                <a:gd name="T85" fmla="*/ 59 h 28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85"/>
                <a:gd name="T130" fmla="*/ 0 h 280"/>
                <a:gd name="T131" fmla="*/ 485 w 485"/>
                <a:gd name="T132" fmla="*/ 280 h 28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85" h="280">
                  <a:moveTo>
                    <a:pt x="315" y="25"/>
                  </a:moveTo>
                  <a:lnTo>
                    <a:pt x="315" y="20"/>
                  </a:lnTo>
                  <a:lnTo>
                    <a:pt x="315" y="15"/>
                  </a:lnTo>
                  <a:lnTo>
                    <a:pt x="315" y="10"/>
                  </a:lnTo>
                  <a:lnTo>
                    <a:pt x="315" y="0"/>
                  </a:lnTo>
                  <a:lnTo>
                    <a:pt x="335" y="5"/>
                  </a:lnTo>
                  <a:lnTo>
                    <a:pt x="335" y="10"/>
                  </a:lnTo>
                  <a:lnTo>
                    <a:pt x="335" y="20"/>
                  </a:lnTo>
                  <a:lnTo>
                    <a:pt x="335" y="25"/>
                  </a:lnTo>
                  <a:lnTo>
                    <a:pt x="340" y="25"/>
                  </a:lnTo>
                  <a:lnTo>
                    <a:pt x="350" y="30"/>
                  </a:lnTo>
                  <a:lnTo>
                    <a:pt x="360" y="30"/>
                  </a:lnTo>
                  <a:lnTo>
                    <a:pt x="365" y="35"/>
                  </a:lnTo>
                  <a:lnTo>
                    <a:pt x="375" y="35"/>
                  </a:lnTo>
                  <a:lnTo>
                    <a:pt x="380" y="40"/>
                  </a:lnTo>
                  <a:lnTo>
                    <a:pt x="390" y="40"/>
                  </a:lnTo>
                  <a:lnTo>
                    <a:pt x="395" y="40"/>
                  </a:lnTo>
                  <a:lnTo>
                    <a:pt x="405" y="40"/>
                  </a:lnTo>
                  <a:lnTo>
                    <a:pt x="470" y="20"/>
                  </a:lnTo>
                  <a:lnTo>
                    <a:pt x="480" y="40"/>
                  </a:lnTo>
                  <a:lnTo>
                    <a:pt x="485" y="50"/>
                  </a:lnTo>
                  <a:lnTo>
                    <a:pt x="485" y="65"/>
                  </a:lnTo>
                  <a:lnTo>
                    <a:pt x="485" y="75"/>
                  </a:lnTo>
                  <a:lnTo>
                    <a:pt x="480" y="90"/>
                  </a:lnTo>
                  <a:lnTo>
                    <a:pt x="470" y="100"/>
                  </a:lnTo>
                  <a:lnTo>
                    <a:pt x="460" y="100"/>
                  </a:lnTo>
                  <a:lnTo>
                    <a:pt x="455" y="105"/>
                  </a:lnTo>
                  <a:lnTo>
                    <a:pt x="445" y="115"/>
                  </a:lnTo>
                  <a:lnTo>
                    <a:pt x="435" y="120"/>
                  </a:lnTo>
                  <a:lnTo>
                    <a:pt x="425" y="125"/>
                  </a:lnTo>
                  <a:lnTo>
                    <a:pt x="410" y="135"/>
                  </a:lnTo>
                  <a:lnTo>
                    <a:pt x="400" y="140"/>
                  </a:lnTo>
                  <a:lnTo>
                    <a:pt x="385" y="145"/>
                  </a:lnTo>
                  <a:lnTo>
                    <a:pt x="365" y="145"/>
                  </a:lnTo>
                  <a:lnTo>
                    <a:pt x="345" y="145"/>
                  </a:lnTo>
                  <a:lnTo>
                    <a:pt x="325" y="145"/>
                  </a:lnTo>
                  <a:lnTo>
                    <a:pt x="305" y="145"/>
                  </a:lnTo>
                  <a:lnTo>
                    <a:pt x="285" y="145"/>
                  </a:lnTo>
                  <a:lnTo>
                    <a:pt x="270" y="145"/>
                  </a:lnTo>
                  <a:lnTo>
                    <a:pt x="245" y="145"/>
                  </a:lnTo>
                  <a:lnTo>
                    <a:pt x="215" y="140"/>
                  </a:lnTo>
                  <a:lnTo>
                    <a:pt x="195" y="140"/>
                  </a:lnTo>
                  <a:lnTo>
                    <a:pt x="180" y="145"/>
                  </a:lnTo>
                  <a:lnTo>
                    <a:pt x="170" y="145"/>
                  </a:lnTo>
                  <a:lnTo>
                    <a:pt x="160" y="145"/>
                  </a:lnTo>
                  <a:lnTo>
                    <a:pt x="150" y="145"/>
                  </a:lnTo>
                  <a:lnTo>
                    <a:pt x="140" y="150"/>
                  </a:lnTo>
                  <a:lnTo>
                    <a:pt x="130" y="150"/>
                  </a:lnTo>
                  <a:lnTo>
                    <a:pt x="125" y="150"/>
                  </a:lnTo>
                  <a:lnTo>
                    <a:pt x="130" y="155"/>
                  </a:lnTo>
                  <a:lnTo>
                    <a:pt x="130" y="160"/>
                  </a:lnTo>
                  <a:lnTo>
                    <a:pt x="120" y="165"/>
                  </a:lnTo>
                  <a:lnTo>
                    <a:pt x="125" y="170"/>
                  </a:lnTo>
                  <a:lnTo>
                    <a:pt x="125" y="175"/>
                  </a:lnTo>
                  <a:lnTo>
                    <a:pt x="125" y="180"/>
                  </a:lnTo>
                  <a:lnTo>
                    <a:pt x="125" y="190"/>
                  </a:lnTo>
                  <a:lnTo>
                    <a:pt x="130" y="190"/>
                  </a:lnTo>
                  <a:lnTo>
                    <a:pt x="130" y="200"/>
                  </a:lnTo>
                  <a:lnTo>
                    <a:pt x="135" y="215"/>
                  </a:lnTo>
                  <a:lnTo>
                    <a:pt x="140" y="225"/>
                  </a:lnTo>
                  <a:lnTo>
                    <a:pt x="140" y="235"/>
                  </a:lnTo>
                  <a:lnTo>
                    <a:pt x="145" y="245"/>
                  </a:lnTo>
                  <a:lnTo>
                    <a:pt x="140" y="265"/>
                  </a:lnTo>
                  <a:lnTo>
                    <a:pt x="145" y="280"/>
                  </a:lnTo>
                  <a:lnTo>
                    <a:pt x="50" y="280"/>
                  </a:lnTo>
                  <a:lnTo>
                    <a:pt x="45" y="260"/>
                  </a:lnTo>
                  <a:lnTo>
                    <a:pt x="45" y="240"/>
                  </a:lnTo>
                  <a:lnTo>
                    <a:pt x="40" y="225"/>
                  </a:lnTo>
                  <a:lnTo>
                    <a:pt x="30" y="205"/>
                  </a:lnTo>
                  <a:lnTo>
                    <a:pt x="30" y="195"/>
                  </a:lnTo>
                  <a:lnTo>
                    <a:pt x="25" y="190"/>
                  </a:lnTo>
                  <a:lnTo>
                    <a:pt x="20" y="180"/>
                  </a:lnTo>
                  <a:lnTo>
                    <a:pt x="20" y="170"/>
                  </a:lnTo>
                  <a:lnTo>
                    <a:pt x="10" y="155"/>
                  </a:lnTo>
                  <a:lnTo>
                    <a:pt x="5" y="145"/>
                  </a:lnTo>
                  <a:lnTo>
                    <a:pt x="5" y="130"/>
                  </a:lnTo>
                  <a:lnTo>
                    <a:pt x="0" y="115"/>
                  </a:lnTo>
                  <a:lnTo>
                    <a:pt x="0" y="105"/>
                  </a:lnTo>
                  <a:lnTo>
                    <a:pt x="5" y="95"/>
                  </a:lnTo>
                  <a:lnTo>
                    <a:pt x="10" y="95"/>
                  </a:lnTo>
                  <a:lnTo>
                    <a:pt x="15" y="95"/>
                  </a:lnTo>
                  <a:lnTo>
                    <a:pt x="20" y="90"/>
                  </a:lnTo>
                  <a:lnTo>
                    <a:pt x="30" y="85"/>
                  </a:lnTo>
                  <a:lnTo>
                    <a:pt x="30" y="80"/>
                  </a:lnTo>
                  <a:lnTo>
                    <a:pt x="40" y="75"/>
                  </a:lnTo>
                  <a:lnTo>
                    <a:pt x="35" y="85"/>
                  </a:lnTo>
                  <a:lnTo>
                    <a:pt x="30" y="95"/>
                  </a:lnTo>
                  <a:lnTo>
                    <a:pt x="40" y="90"/>
                  </a:lnTo>
                  <a:lnTo>
                    <a:pt x="50" y="90"/>
                  </a:lnTo>
                  <a:lnTo>
                    <a:pt x="55" y="90"/>
                  </a:lnTo>
                  <a:lnTo>
                    <a:pt x="65" y="95"/>
                  </a:lnTo>
                  <a:lnTo>
                    <a:pt x="70" y="100"/>
                  </a:lnTo>
                  <a:lnTo>
                    <a:pt x="80" y="100"/>
                  </a:lnTo>
                  <a:lnTo>
                    <a:pt x="95" y="100"/>
                  </a:lnTo>
                  <a:lnTo>
                    <a:pt x="110" y="95"/>
                  </a:lnTo>
                  <a:lnTo>
                    <a:pt x="140" y="80"/>
                  </a:lnTo>
                  <a:lnTo>
                    <a:pt x="155" y="70"/>
                  </a:lnTo>
                  <a:lnTo>
                    <a:pt x="165" y="70"/>
                  </a:lnTo>
                  <a:lnTo>
                    <a:pt x="170" y="75"/>
                  </a:lnTo>
                  <a:lnTo>
                    <a:pt x="170" y="80"/>
                  </a:lnTo>
                  <a:lnTo>
                    <a:pt x="175" y="85"/>
                  </a:lnTo>
                  <a:lnTo>
                    <a:pt x="175" y="95"/>
                  </a:lnTo>
                  <a:lnTo>
                    <a:pt x="180" y="90"/>
                  </a:lnTo>
                  <a:lnTo>
                    <a:pt x="215" y="75"/>
                  </a:lnTo>
                  <a:lnTo>
                    <a:pt x="235" y="65"/>
                  </a:lnTo>
                  <a:lnTo>
                    <a:pt x="245" y="65"/>
                  </a:lnTo>
                  <a:lnTo>
                    <a:pt x="255" y="65"/>
                  </a:lnTo>
                  <a:lnTo>
                    <a:pt x="260" y="70"/>
                  </a:lnTo>
                  <a:lnTo>
                    <a:pt x="265" y="70"/>
                  </a:lnTo>
                  <a:lnTo>
                    <a:pt x="270" y="70"/>
                  </a:lnTo>
                  <a:lnTo>
                    <a:pt x="270" y="60"/>
                  </a:lnTo>
                  <a:lnTo>
                    <a:pt x="270" y="55"/>
                  </a:lnTo>
                  <a:lnTo>
                    <a:pt x="275" y="55"/>
                  </a:lnTo>
                  <a:lnTo>
                    <a:pt x="280" y="65"/>
                  </a:lnTo>
                  <a:lnTo>
                    <a:pt x="290" y="70"/>
                  </a:lnTo>
                  <a:lnTo>
                    <a:pt x="295" y="75"/>
                  </a:lnTo>
                  <a:lnTo>
                    <a:pt x="300" y="65"/>
                  </a:lnTo>
                  <a:lnTo>
                    <a:pt x="310" y="70"/>
                  </a:lnTo>
                  <a:lnTo>
                    <a:pt x="320" y="75"/>
                  </a:lnTo>
                  <a:lnTo>
                    <a:pt x="315" y="70"/>
                  </a:lnTo>
                  <a:lnTo>
                    <a:pt x="310" y="60"/>
                  </a:lnTo>
                  <a:lnTo>
                    <a:pt x="305" y="55"/>
                  </a:lnTo>
                  <a:lnTo>
                    <a:pt x="300" y="55"/>
                  </a:lnTo>
                  <a:lnTo>
                    <a:pt x="300" y="50"/>
                  </a:lnTo>
                  <a:lnTo>
                    <a:pt x="300" y="45"/>
                  </a:lnTo>
                  <a:lnTo>
                    <a:pt x="300" y="40"/>
                  </a:lnTo>
                  <a:lnTo>
                    <a:pt x="305" y="30"/>
                  </a:lnTo>
                  <a:lnTo>
                    <a:pt x="315" y="25"/>
                  </a:lnTo>
                  <a:close/>
                </a:path>
              </a:pathLst>
            </a:custGeom>
            <a:solidFill>
              <a:srgbClr val="341671"/>
            </a:solidFill>
            <a:ln w="9525">
              <a:noFill/>
              <a:round/>
              <a:headEnd/>
              <a:tailEnd/>
            </a:ln>
          </p:spPr>
          <p:txBody>
            <a:bodyPr/>
            <a:lstStyle/>
            <a:p>
              <a:endParaRPr lang="en-US"/>
            </a:p>
          </p:txBody>
        </p:sp>
        <p:sp>
          <p:nvSpPr>
            <p:cNvPr id="101403" name="Freeform 226"/>
            <p:cNvSpPr>
              <a:spLocks/>
            </p:cNvSpPr>
            <p:nvPr/>
          </p:nvSpPr>
          <p:spPr bwMode="auto">
            <a:xfrm>
              <a:off x="2776" y="2506"/>
              <a:ext cx="539" cy="373"/>
            </a:xfrm>
            <a:custGeom>
              <a:avLst/>
              <a:gdLst>
                <a:gd name="T0" fmla="*/ 432 w 485"/>
                <a:gd name="T1" fmla="*/ 36 h 280"/>
                <a:gd name="T2" fmla="*/ 459 w 485"/>
                <a:gd name="T3" fmla="*/ 12 h 280"/>
                <a:gd name="T4" fmla="*/ 459 w 485"/>
                <a:gd name="T5" fmla="*/ 59 h 280"/>
                <a:gd name="T6" fmla="*/ 495 w 485"/>
                <a:gd name="T7" fmla="*/ 71 h 280"/>
                <a:gd name="T8" fmla="*/ 521 w 485"/>
                <a:gd name="T9" fmla="*/ 95 h 280"/>
                <a:gd name="T10" fmla="*/ 556 w 485"/>
                <a:gd name="T11" fmla="*/ 95 h 280"/>
                <a:gd name="T12" fmla="*/ 666 w 485"/>
                <a:gd name="T13" fmla="*/ 119 h 280"/>
                <a:gd name="T14" fmla="*/ 658 w 485"/>
                <a:gd name="T15" fmla="*/ 213 h 280"/>
                <a:gd name="T16" fmla="*/ 625 w 485"/>
                <a:gd name="T17" fmla="*/ 249 h 280"/>
                <a:gd name="T18" fmla="*/ 583 w 485"/>
                <a:gd name="T19" fmla="*/ 296 h 280"/>
                <a:gd name="T20" fmla="*/ 529 w 485"/>
                <a:gd name="T21" fmla="*/ 342 h 280"/>
                <a:gd name="T22" fmla="*/ 446 w 485"/>
                <a:gd name="T23" fmla="*/ 342 h 280"/>
                <a:gd name="T24" fmla="*/ 370 w 485"/>
                <a:gd name="T25" fmla="*/ 342 h 280"/>
                <a:gd name="T26" fmla="*/ 268 w 485"/>
                <a:gd name="T27" fmla="*/ 332 h 280"/>
                <a:gd name="T28" fmla="*/ 220 w 485"/>
                <a:gd name="T29" fmla="*/ 342 h 280"/>
                <a:gd name="T30" fmla="*/ 178 w 485"/>
                <a:gd name="T31" fmla="*/ 354 h 280"/>
                <a:gd name="T32" fmla="*/ 178 w 485"/>
                <a:gd name="T33" fmla="*/ 378 h 280"/>
                <a:gd name="T34" fmla="*/ 171 w 485"/>
                <a:gd name="T35" fmla="*/ 413 h 280"/>
                <a:gd name="T36" fmla="*/ 178 w 485"/>
                <a:gd name="T37" fmla="*/ 449 h 280"/>
                <a:gd name="T38" fmla="*/ 192 w 485"/>
                <a:gd name="T39" fmla="*/ 533 h 280"/>
                <a:gd name="T40" fmla="*/ 192 w 485"/>
                <a:gd name="T41" fmla="*/ 626 h 280"/>
                <a:gd name="T42" fmla="*/ 62 w 485"/>
                <a:gd name="T43" fmla="*/ 614 h 280"/>
                <a:gd name="T44" fmla="*/ 41 w 485"/>
                <a:gd name="T45" fmla="*/ 485 h 280"/>
                <a:gd name="T46" fmla="*/ 27 w 485"/>
                <a:gd name="T47" fmla="*/ 426 h 280"/>
                <a:gd name="T48" fmla="*/ 8 w 485"/>
                <a:gd name="T49" fmla="*/ 342 h 280"/>
                <a:gd name="T50" fmla="*/ 0 w 485"/>
                <a:gd name="T51" fmla="*/ 249 h 280"/>
                <a:gd name="T52" fmla="*/ 21 w 485"/>
                <a:gd name="T53" fmla="*/ 225 h 280"/>
                <a:gd name="T54" fmla="*/ 41 w 485"/>
                <a:gd name="T55" fmla="*/ 190 h 280"/>
                <a:gd name="T56" fmla="*/ 41 w 485"/>
                <a:gd name="T57" fmla="*/ 225 h 280"/>
                <a:gd name="T58" fmla="*/ 76 w 485"/>
                <a:gd name="T59" fmla="*/ 213 h 280"/>
                <a:gd name="T60" fmla="*/ 110 w 485"/>
                <a:gd name="T61" fmla="*/ 236 h 280"/>
                <a:gd name="T62" fmla="*/ 192 w 485"/>
                <a:gd name="T63" fmla="*/ 190 h 280"/>
                <a:gd name="T64" fmla="*/ 233 w 485"/>
                <a:gd name="T65" fmla="*/ 177 h 280"/>
                <a:gd name="T66" fmla="*/ 240 w 485"/>
                <a:gd name="T67" fmla="*/ 225 h 280"/>
                <a:gd name="T68" fmla="*/ 322 w 485"/>
                <a:gd name="T69" fmla="*/ 155 h 280"/>
                <a:gd name="T70" fmla="*/ 357 w 485"/>
                <a:gd name="T71" fmla="*/ 165 h 280"/>
                <a:gd name="T72" fmla="*/ 370 w 485"/>
                <a:gd name="T73" fmla="*/ 143 h 280"/>
                <a:gd name="T74" fmla="*/ 385 w 485"/>
                <a:gd name="T75" fmla="*/ 155 h 280"/>
                <a:gd name="T76" fmla="*/ 411 w 485"/>
                <a:gd name="T77" fmla="*/ 155 h 280"/>
                <a:gd name="T78" fmla="*/ 440 w 485"/>
                <a:gd name="T79" fmla="*/ 177 h 280"/>
                <a:gd name="T80" fmla="*/ 419 w 485"/>
                <a:gd name="T81" fmla="*/ 129 h 280"/>
                <a:gd name="T82" fmla="*/ 411 w 485"/>
                <a:gd name="T83" fmla="*/ 107 h 280"/>
                <a:gd name="T84" fmla="*/ 432 w 485"/>
                <a:gd name="T85" fmla="*/ 59 h 28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85"/>
                <a:gd name="T130" fmla="*/ 0 h 280"/>
                <a:gd name="T131" fmla="*/ 485 w 485"/>
                <a:gd name="T132" fmla="*/ 280 h 28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85" h="280">
                  <a:moveTo>
                    <a:pt x="315" y="25"/>
                  </a:moveTo>
                  <a:lnTo>
                    <a:pt x="315" y="20"/>
                  </a:lnTo>
                  <a:lnTo>
                    <a:pt x="315" y="15"/>
                  </a:lnTo>
                  <a:lnTo>
                    <a:pt x="315" y="10"/>
                  </a:lnTo>
                  <a:lnTo>
                    <a:pt x="315" y="0"/>
                  </a:lnTo>
                  <a:lnTo>
                    <a:pt x="335" y="5"/>
                  </a:lnTo>
                  <a:lnTo>
                    <a:pt x="335" y="10"/>
                  </a:lnTo>
                  <a:lnTo>
                    <a:pt x="335" y="20"/>
                  </a:lnTo>
                  <a:lnTo>
                    <a:pt x="335" y="25"/>
                  </a:lnTo>
                  <a:lnTo>
                    <a:pt x="340" y="25"/>
                  </a:lnTo>
                  <a:lnTo>
                    <a:pt x="350" y="30"/>
                  </a:lnTo>
                  <a:lnTo>
                    <a:pt x="360" y="30"/>
                  </a:lnTo>
                  <a:lnTo>
                    <a:pt x="365" y="35"/>
                  </a:lnTo>
                  <a:lnTo>
                    <a:pt x="375" y="35"/>
                  </a:lnTo>
                  <a:lnTo>
                    <a:pt x="380" y="40"/>
                  </a:lnTo>
                  <a:lnTo>
                    <a:pt x="390" y="40"/>
                  </a:lnTo>
                  <a:lnTo>
                    <a:pt x="395" y="40"/>
                  </a:lnTo>
                  <a:lnTo>
                    <a:pt x="405" y="40"/>
                  </a:lnTo>
                  <a:lnTo>
                    <a:pt x="470" y="20"/>
                  </a:lnTo>
                  <a:lnTo>
                    <a:pt x="480" y="40"/>
                  </a:lnTo>
                  <a:lnTo>
                    <a:pt x="485" y="50"/>
                  </a:lnTo>
                  <a:lnTo>
                    <a:pt x="485" y="65"/>
                  </a:lnTo>
                  <a:lnTo>
                    <a:pt x="485" y="75"/>
                  </a:lnTo>
                  <a:lnTo>
                    <a:pt x="480" y="90"/>
                  </a:lnTo>
                  <a:lnTo>
                    <a:pt x="470" y="100"/>
                  </a:lnTo>
                  <a:lnTo>
                    <a:pt x="460" y="100"/>
                  </a:lnTo>
                  <a:lnTo>
                    <a:pt x="455" y="105"/>
                  </a:lnTo>
                  <a:lnTo>
                    <a:pt x="445" y="115"/>
                  </a:lnTo>
                  <a:lnTo>
                    <a:pt x="435" y="120"/>
                  </a:lnTo>
                  <a:lnTo>
                    <a:pt x="425" y="125"/>
                  </a:lnTo>
                  <a:lnTo>
                    <a:pt x="410" y="135"/>
                  </a:lnTo>
                  <a:lnTo>
                    <a:pt x="400" y="140"/>
                  </a:lnTo>
                  <a:lnTo>
                    <a:pt x="385" y="145"/>
                  </a:lnTo>
                  <a:lnTo>
                    <a:pt x="365" y="145"/>
                  </a:lnTo>
                  <a:lnTo>
                    <a:pt x="345" y="145"/>
                  </a:lnTo>
                  <a:lnTo>
                    <a:pt x="325" y="145"/>
                  </a:lnTo>
                  <a:lnTo>
                    <a:pt x="305" y="145"/>
                  </a:lnTo>
                  <a:lnTo>
                    <a:pt x="285" y="145"/>
                  </a:lnTo>
                  <a:lnTo>
                    <a:pt x="270" y="145"/>
                  </a:lnTo>
                  <a:lnTo>
                    <a:pt x="245" y="145"/>
                  </a:lnTo>
                  <a:lnTo>
                    <a:pt x="215" y="140"/>
                  </a:lnTo>
                  <a:lnTo>
                    <a:pt x="195" y="140"/>
                  </a:lnTo>
                  <a:lnTo>
                    <a:pt x="180" y="145"/>
                  </a:lnTo>
                  <a:lnTo>
                    <a:pt x="170" y="145"/>
                  </a:lnTo>
                  <a:lnTo>
                    <a:pt x="160" y="145"/>
                  </a:lnTo>
                  <a:lnTo>
                    <a:pt x="150" y="145"/>
                  </a:lnTo>
                  <a:lnTo>
                    <a:pt x="140" y="150"/>
                  </a:lnTo>
                  <a:lnTo>
                    <a:pt x="130" y="150"/>
                  </a:lnTo>
                  <a:lnTo>
                    <a:pt x="125" y="150"/>
                  </a:lnTo>
                  <a:lnTo>
                    <a:pt x="130" y="155"/>
                  </a:lnTo>
                  <a:lnTo>
                    <a:pt x="130" y="160"/>
                  </a:lnTo>
                  <a:lnTo>
                    <a:pt x="120" y="165"/>
                  </a:lnTo>
                  <a:lnTo>
                    <a:pt x="125" y="170"/>
                  </a:lnTo>
                  <a:lnTo>
                    <a:pt x="125" y="175"/>
                  </a:lnTo>
                  <a:lnTo>
                    <a:pt x="125" y="180"/>
                  </a:lnTo>
                  <a:lnTo>
                    <a:pt x="125" y="190"/>
                  </a:lnTo>
                  <a:lnTo>
                    <a:pt x="130" y="190"/>
                  </a:lnTo>
                  <a:lnTo>
                    <a:pt x="130" y="200"/>
                  </a:lnTo>
                  <a:lnTo>
                    <a:pt x="135" y="215"/>
                  </a:lnTo>
                  <a:lnTo>
                    <a:pt x="140" y="225"/>
                  </a:lnTo>
                  <a:lnTo>
                    <a:pt x="140" y="235"/>
                  </a:lnTo>
                  <a:lnTo>
                    <a:pt x="145" y="245"/>
                  </a:lnTo>
                  <a:lnTo>
                    <a:pt x="140" y="265"/>
                  </a:lnTo>
                  <a:lnTo>
                    <a:pt x="145" y="280"/>
                  </a:lnTo>
                  <a:lnTo>
                    <a:pt x="50" y="280"/>
                  </a:lnTo>
                  <a:lnTo>
                    <a:pt x="45" y="260"/>
                  </a:lnTo>
                  <a:lnTo>
                    <a:pt x="45" y="240"/>
                  </a:lnTo>
                  <a:lnTo>
                    <a:pt x="40" y="225"/>
                  </a:lnTo>
                  <a:lnTo>
                    <a:pt x="30" y="205"/>
                  </a:lnTo>
                  <a:lnTo>
                    <a:pt x="30" y="195"/>
                  </a:lnTo>
                  <a:lnTo>
                    <a:pt x="25" y="190"/>
                  </a:lnTo>
                  <a:lnTo>
                    <a:pt x="20" y="180"/>
                  </a:lnTo>
                  <a:lnTo>
                    <a:pt x="20" y="170"/>
                  </a:lnTo>
                  <a:lnTo>
                    <a:pt x="10" y="155"/>
                  </a:lnTo>
                  <a:lnTo>
                    <a:pt x="5" y="145"/>
                  </a:lnTo>
                  <a:lnTo>
                    <a:pt x="5" y="130"/>
                  </a:lnTo>
                  <a:lnTo>
                    <a:pt x="0" y="115"/>
                  </a:lnTo>
                  <a:lnTo>
                    <a:pt x="0" y="105"/>
                  </a:lnTo>
                  <a:lnTo>
                    <a:pt x="5" y="95"/>
                  </a:lnTo>
                  <a:lnTo>
                    <a:pt x="10" y="95"/>
                  </a:lnTo>
                  <a:lnTo>
                    <a:pt x="15" y="95"/>
                  </a:lnTo>
                  <a:lnTo>
                    <a:pt x="20" y="90"/>
                  </a:lnTo>
                  <a:lnTo>
                    <a:pt x="30" y="85"/>
                  </a:lnTo>
                  <a:lnTo>
                    <a:pt x="30" y="80"/>
                  </a:lnTo>
                  <a:lnTo>
                    <a:pt x="40" y="75"/>
                  </a:lnTo>
                  <a:lnTo>
                    <a:pt x="35" y="85"/>
                  </a:lnTo>
                  <a:lnTo>
                    <a:pt x="30" y="95"/>
                  </a:lnTo>
                  <a:lnTo>
                    <a:pt x="40" y="90"/>
                  </a:lnTo>
                  <a:lnTo>
                    <a:pt x="50" y="90"/>
                  </a:lnTo>
                  <a:lnTo>
                    <a:pt x="55" y="90"/>
                  </a:lnTo>
                  <a:lnTo>
                    <a:pt x="65" y="95"/>
                  </a:lnTo>
                  <a:lnTo>
                    <a:pt x="70" y="100"/>
                  </a:lnTo>
                  <a:lnTo>
                    <a:pt x="80" y="100"/>
                  </a:lnTo>
                  <a:lnTo>
                    <a:pt x="95" y="100"/>
                  </a:lnTo>
                  <a:lnTo>
                    <a:pt x="110" y="95"/>
                  </a:lnTo>
                  <a:lnTo>
                    <a:pt x="140" y="80"/>
                  </a:lnTo>
                  <a:lnTo>
                    <a:pt x="155" y="70"/>
                  </a:lnTo>
                  <a:lnTo>
                    <a:pt x="165" y="70"/>
                  </a:lnTo>
                  <a:lnTo>
                    <a:pt x="170" y="75"/>
                  </a:lnTo>
                  <a:lnTo>
                    <a:pt x="170" y="80"/>
                  </a:lnTo>
                  <a:lnTo>
                    <a:pt x="175" y="85"/>
                  </a:lnTo>
                  <a:lnTo>
                    <a:pt x="175" y="95"/>
                  </a:lnTo>
                  <a:lnTo>
                    <a:pt x="180" y="90"/>
                  </a:lnTo>
                  <a:lnTo>
                    <a:pt x="215" y="75"/>
                  </a:lnTo>
                  <a:lnTo>
                    <a:pt x="235" y="65"/>
                  </a:lnTo>
                  <a:lnTo>
                    <a:pt x="245" y="65"/>
                  </a:lnTo>
                  <a:lnTo>
                    <a:pt x="255" y="65"/>
                  </a:lnTo>
                  <a:lnTo>
                    <a:pt x="260" y="70"/>
                  </a:lnTo>
                  <a:lnTo>
                    <a:pt x="265" y="70"/>
                  </a:lnTo>
                  <a:lnTo>
                    <a:pt x="270" y="70"/>
                  </a:lnTo>
                  <a:lnTo>
                    <a:pt x="270" y="60"/>
                  </a:lnTo>
                  <a:lnTo>
                    <a:pt x="270" y="55"/>
                  </a:lnTo>
                  <a:lnTo>
                    <a:pt x="275" y="55"/>
                  </a:lnTo>
                  <a:lnTo>
                    <a:pt x="280" y="65"/>
                  </a:lnTo>
                  <a:lnTo>
                    <a:pt x="290" y="70"/>
                  </a:lnTo>
                  <a:lnTo>
                    <a:pt x="295" y="75"/>
                  </a:lnTo>
                  <a:lnTo>
                    <a:pt x="300" y="65"/>
                  </a:lnTo>
                  <a:lnTo>
                    <a:pt x="310" y="70"/>
                  </a:lnTo>
                  <a:lnTo>
                    <a:pt x="320" y="75"/>
                  </a:lnTo>
                  <a:lnTo>
                    <a:pt x="315" y="70"/>
                  </a:lnTo>
                  <a:lnTo>
                    <a:pt x="310" y="60"/>
                  </a:lnTo>
                  <a:lnTo>
                    <a:pt x="305" y="55"/>
                  </a:lnTo>
                  <a:lnTo>
                    <a:pt x="300" y="55"/>
                  </a:lnTo>
                  <a:lnTo>
                    <a:pt x="300" y="50"/>
                  </a:lnTo>
                  <a:lnTo>
                    <a:pt x="300" y="45"/>
                  </a:lnTo>
                  <a:lnTo>
                    <a:pt x="300" y="40"/>
                  </a:lnTo>
                  <a:lnTo>
                    <a:pt x="305" y="30"/>
                  </a:lnTo>
                  <a:lnTo>
                    <a:pt x="315" y="25"/>
                  </a:lnTo>
                </a:path>
              </a:pathLst>
            </a:custGeom>
            <a:noFill/>
            <a:ln w="0">
              <a:solidFill>
                <a:srgbClr val="191D1B"/>
              </a:solidFill>
              <a:prstDash val="solid"/>
              <a:round/>
              <a:headEnd/>
              <a:tailEnd/>
            </a:ln>
          </p:spPr>
          <p:txBody>
            <a:bodyPr/>
            <a:lstStyle/>
            <a:p>
              <a:endParaRPr lang="en-US"/>
            </a:p>
          </p:txBody>
        </p:sp>
        <p:sp>
          <p:nvSpPr>
            <p:cNvPr id="101404" name="Freeform 227"/>
            <p:cNvSpPr>
              <a:spLocks/>
            </p:cNvSpPr>
            <p:nvPr/>
          </p:nvSpPr>
          <p:spPr bwMode="auto">
            <a:xfrm>
              <a:off x="2831" y="2692"/>
              <a:ext cx="84" cy="40"/>
            </a:xfrm>
            <a:custGeom>
              <a:avLst/>
              <a:gdLst>
                <a:gd name="T0" fmla="*/ 28 w 75"/>
                <a:gd name="T1" fmla="*/ 23 h 30"/>
                <a:gd name="T2" fmla="*/ 21 w 75"/>
                <a:gd name="T3" fmla="*/ 12 h 30"/>
                <a:gd name="T4" fmla="*/ 13 w 75"/>
                <a:gd name="T5" fmla="*/ 12 h 30"/>
                <a:gd name="T6" fmla="*/ 8 w 75"/>
                <a:gd name="T7" fmla="*/ 12 h 30"/>
                <a:gd name="T8" fmla="*/ 8 w 75"/>
                <a:gd name="T9" fmla="*/ 0 h 30"/>
                <a:gd name="T10" fmla="*/ 0 w 75"/>
                <a:gd name="T11" fmla="*/ 0 h 30"/>
                <a:gd name="T12" fmla="*/ 8 w 75"/>
                <a:gd name="T13" fmla="*/ 12 h 30"/>
                <a:gd name="T14" fmla="*/ 13 w 75"/>
                <a:gd name="T15" fmla="*/ 12 h 30"/>
                <a:gd name="T16" fmla="*/ 21 w 75"/>
                <a:gd name="T17" fmla="*/ 23 h 30"/>
                <a:gd name="T18" fmla="*/ 28 w 75"/>
                <a:gd name="T19" fmla="*/ 36 h 30"/>
                <a:gd name="T20" fmla="*/ 35 w 75"/>
                <a:gd name="T21" fmla="*/ 48 h 30"/>
                <a:gd name="T22" fmla="*/ 43 w 75"/>
                <a:gd name="T23" fmla="*/ 48 h 30"/>
                <a:gd name="T24" fmla="*/ 56 w 75"/>
                <a:gd name="T25" fmla="*/ 59 h 30"/>
                <a:gd name="T26" fmla="*/ 63 w 75"/>
                <a:gd name="T27" fmla="*/ 59 h 30"/>
                <a:gd name="T28" fmla="*/ 71 w 75"/>
                <a:gd name="T29" fmla="*/ 71 h 30"/>
                <a:gd name="T30" fmla="*/ 71 w 75"/>
                <a:gd name="T31" fmla="*/ 71 h 30"/>
                <a:gd name="T32" fmla="*/ 77 w 75"/>
                <a:gd name="T33" fmla="*/ 71 h 30"/>
                <a:gd name="T34" fmla="*/ 84 w 75"/>
                <a:gd name="T35" fmla="*/ 71 h 30"/>
                <a:gd name="T36" fmla="*/ 92 w 75"/>
                <a:gd name="T37" fmla="*/ 71 h 30"/>
                <a:gd name="T38" fmla="*/ 97 w 75"/>
                <a:gd name="T39" fmla="*/ 71 h 30"/>
                <a:gd name="T40" fmla="*/ 97 w 75"/>
                <a:gd name="T41" fmla="*/ 71 h 30"/>
                <a:gd name="T42" fmla="*/ 105 w 75"/>
                <a:gd name="T43" fmla="*/ 59 h 30"/>
                <a:gd name="T44" fmla="*/ 97 w 75"/>
                <a:gd name="T45" fmla="*/ 59 h 30"/>
                <a:gd name="T46" fmla="*/ 92 w 75"/>
                <a:gd name="T47" fmla="*/ 59 h 30"/>
                <a:gd name="T48" fmla="*/ 92 w 75"/>
                <a:gd name="T49" fmla="*/ 59 h 30"/>
                <a:gd name="T50" fmla="*/ 84 w 75"/>
                <a:gd name="T51" fmla="*/ 59 h 30"/>
                <a:gd name="T52" fmla="*/ 77 w 75"/>
                <a:gd name="T53" fmla="*/ 59 h 30"/>
                <a:gd name="T54" fmla="*/ 77 w 75"/>
                <a:gd name="T55" fmla="*/ 59 h 30"/>
                <a:gd name="T56" fmla="*/ 63 w 75"/>
                <a:gd name="T57" fmla="*/ 48 h 30"/>
                <a:gd name="T58" fmla="*/ 63 w 75"/>
                <a:gd name="T59" fmla="*/ 48 h 30"/>
                <a:gd name="T60" fmla="*/ 56 w 75"/>
                <a:gd name="T61" fmla="*/ 48 h 30"/>
                <a:gd name="T62" fmla="*/ 56 w 75"/>
                <a:gd name="T63" fmla="*/ 48 h 30"/>
                <a:gd name="T64" fmla="*/ 49 w 75"/>
                <a:gd name="T65" fmla="*/ 36 h 30"/>
                <a:gd name="T66" fmla="*/ 43 w 75"/>
                <a:gd name="T67" fmla="*/ 36 h 30"/>
                <a:gd name="T68" fmla="*/ 35 w 75"/>
                <a:gd name="T69" fmla="*/ 36 h 30"/>
                <a:gd name="T70" fmla="*/ 28 w 75"/>
                <a:gd name="T71" fmla="*/ 23 h 30"/>
                <a:gd name="T72" fmla="*/ 28 w 75"/>
                <a:gd name="T73" fmla="*/ 23 h 3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75"/>
                <a:gd name="T112" fmla="*/ 0 h 30"/>
                <a:gd name="T113" fmla="*/ 75 w 75"/>
                <a:gd name="T114" fmla="*/ 30 h 3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75" h="30">
                  <a:moveTo>
                    <a:pt x="20" y="10"/>
                  </a:moveTo>
                  <a:lnTo>
                    <a:pt x="15" y="5"/>
                  </a:lnTo>
                  <a:lnTo>
                    <a:pt x="10" y="5"/>
                  </a:lnTo>
                  <a:lnTo>
                    <a:pt x="5" y="5"/>
                  </a:lnTo>
                  <a:lnTo>
                    <a:pt x="5" y="0"/>
                  </a:lnTo>
                  <a:lnTo>
                    <a:pt x="0" y="0"/>
                  </a:lnTo>
                  <a:lnTo>
                    <a:pt x="5" y="5"/>
                  </a:lnTo>
                  <a:lnTo>
                    <a:pt x="10" y="5"/>
                  </a:lnTo>
                  <a:lnTo>
                    <a:pt x="15" y="10"/>
                  </a:lnTo>
                  <a:lnTo>
                    <a:pt x="20" y="15"/>
                  </a:lnTo>
                  <a:lnTo>
                    <a:pt x="25" y="20"/>
                  </a:lnTo>
                  <a:lnTo>
                    <a:pt x="30" y="20"/>
                  </a:lnTo>
                  <a:lnTo>
                    <a:pt x="40" y="25"/>
                  </a:lnTo>
                  <a:lnTo>
                    <a:pt x="45" y="25"/>
                  </a:lnTo>
                  <a:lnTo>
                    <a:pt x="50" y="30"/>
                  </a:lnTo>
                  <a:lnTo>
                    <a:pt x="55" y="30"/>
                  </a:lnTo>
                  <a:lnTo>
                    <a:pt x="60" y="30"/>
                  </a:lnTo>
                  <a:lnTo>
                    <a:pt x="65" y="30"/>
                  </a:lnTo>
                  <a:lnTo>
                    <a:pt x="70" y="30"/>
                  </a:lnTo>
                  <a:lnTo>
                    <a:pt x="75" y="25"/>
                  </a:lnTo>
                  <a:lnTo>
                    <a:pt x="70" y="25"/>
                  </a:lnTo>
                  <a:lnTo>
                    <a:pt x="65" y="25"/>
                  </a:lnTo>
                  <a:lnTo>
                    <a:pt x="60" y="25"/>
                  </a:lnTo>
                  <a:lnTo>
                    <a:pt x="55" y="25"/>
                  </a:lnTo>
                  <a:lnTo>
                    <a:pt x="45" y="20"/>
                  </a:lnTo>
                  <a:lnTo>
                    <a:pt x="40" y="20"/>
                  </a:lnTo>
                  <a:lnTo>
                    <a:pt x="35" y="15"/>
                  </a:lnTo>
                  <a:lnTo>
                    <a:pt x="30" y="15"/>
                  </a:lnTo>
                  <a:lnTo>
                    <a:pt x="25" y="15"/>
                  </a:lnTo>
                  <a:lnTo>
                    <a:pt x="20" y="10"/>
                  </a:lnTo>
                  <a:close/>
                </a:path>
              </a:pathLst>
            </a:custGeom>
            <a:solidFill>
              <a:srgbClr val="000000"/>
            </a:solidFill>
            <a:ln w="9525">
              <a:noFill/>
              <a:round/>
              <a:headEnd/>
              <a:tailEnd/>
            </a:ln>
          </p:spPr>
          <p:txBody>
            <a:bodyPr/>
            <a:lstStyle/>
            <a:p>
              <a:endParaRPr lang="en-US"/>
            </a:p>
          </p:txBody>
        </p:sp>
        <p:sp>
          <p:nvSpPr>
            <p:cNvPr id="101405" name="Freeform 228"/>
            <p:cNvSpPr>
              <a:spLocks/>
            </p:cNvSpPr>
            <p:nvPr/>
          </p:nvSpPr>
          <p:spPr bwMode="auto">
            <a:xfrm>
              <a:off x="2831" y="2692"/>
              <a:ext cx="84" cy="40"/>
            </a:xfrm>
            <a:custGeom>
              <a:avLst/>
              <a:gdLst>
                <a:gd name="T0" fmla="*/ 28 w 75"/>
                <a:gd name="T1" fmla="*/ 23 h 30"/>
                <a:gd name="T2" fmla="*/ 21 w 75"/>
                <a:gd name="T3" fmla="*/ 12 h 30"/>
                <a:gd name="T4" fmla="*/ 13 w 75"/>
                <a:gd name="T5" fmla="*/ 12 h 30"/>
                <a:gd name="T6" fmla="*/ 8 w 75"/>
                <a:gd name="T7" fmla="*/ 12 h 30"/>
                <a:gd name="T8" fmla="*/ 8 w 75"/>
                <a:gd name="T9" fmla="*/ 0 h 30"/>
                <a:gd name="T10" fmla="*/ 0 w 75"/>
                <a:gd name="T11" fmla="*/ 0 h 30"/>
                <a:gd name="T12" fmla="*/ 8 w 75"/>
                <a:gd name="T13" fmla="*/ 12 h 30"/>
                <a:gd name="T14" fmla="*/ 13 w 75"/>
                <a:gd name="T15" fmla="*/ 12 h 30"/>
                <a:gd name="T16" fmla="*/ 21 w 75"/>
                <a:gd name="T17" fmla="*/ 23 h 30"/>
                <a:gd name="T18" fmla="*/ 28 w 75"/>
                <a:gd name="T19" fmla="*/ 36 h 30"/>
                <a:gd name="T20" fmla="*/ 35 w 75"/>
                <a:gd name="T21" fmla="*/ 48 h 30"/>
                <a:gd name="T22" fmla="*/ 43 w 75"/>
                <a:gd name="T23" fmla="*/ 48 h 30"/>
                <a:gd name="T24" fmla="*/ 56 w 75"/>
                <a:gd name="T25" fmla="*/ 59 h 30"/>
                <a:gd name="T26" fmla="*/ 63 w 75"/>
                <a:gd name="T27" fmla="*/ 59 h 30"/>
                <a:gd name="T28" fmla="*/ 71 w 75"/>
                <a:gd name="T29" fmla="*/ 71 h 30"/>
                <a:gd name="T30" fmla="*/ 71 w 75"/>
                <a:gd name="T31" fmla="*/ 71 h 30"/>
                <a:gd name="T32" fmla="*/ 77 w 75"/>
                <a:gd name="T33" fmla="*/ 71 h 30"/>
                <a:gd name="T34" fmla="*/ 84 w 75"/>
                <a:gd name="T35" fmla="*/ 71 h 30"/>
                <a:gd name="T36" fmla="*/ 92 w 75"/>
                <a:gd name="T37" fmla="*/ 71 h 30"/>
                <a:gd name="T38" fmla="*/ 97 w 75"/>
                <a:gd name="T39" fmla="*/ 71 h 30"/>
                <a:gd name="T40" fmla="*/ 97 w 75"/>
                <a:gd name="T41" fmla="*/ 71 h 30"/>
                <a:gd name="T42" fmla="*/ 105 w 75"/>
                <a:gd name="T43" fmla="*/ 59 h 30"/>
                <a:gd name="T44" fmla="*/ 97 w 75"/>
                <a:gd name="T45" fmla="*/ 59 h 30"/>
                <a:gd name="T46" fmla="*/ 92 w 75"/>
                <a:gd name="T47" fmla="*/ 59 h 30"/>
                <a:gd name="T48" fmla="*/ 92 w 75"/>
                <a:gd name="T49" fmla="*/ 59 h 30"/>
                <a:gd name="T50" fmla="*/ 84 w 75"/>
                <a:gd name="T51" fmla="*/ 59 h 30"/>
                <a:gd name="T52" fmla="*/ 77 w 75"/>
                <a:gd name="T53" fmla="*/ 59 h 30"/>
                <a:gd name="T54" fmla="*/ 77 w 75"/>
                <a:gd name="T55" fmla="*/ 59 h 30"/>
                <a:gd name="T56" fmla="*/ 63 w 75"/>
                <a:gd name="T57" fmla="*/ 48 h 30"/>
                <a:gd name="T58" fmla="*/ 63 w 75"/>
                <a:gd name="T59" fmla="*/ 48 h 30"/>
                <a:gd name="T60" fmla="*/ 56 w 75"/>
                <a:gd name="T61" fmla="*/ 48 h 30"/>
                <a:gd name="T62" fmla="*/ 56 w 75"/>
                <a:gd name="T63" fmla="*/ 48 h 30"/>
                <a:gd name="T64" fmla="*/ 49 w 75"/>
                <a:gd name="T65" fmla="*/ 36 h 30"/>
                <a:gd name="T66" fmla="*/ 43 w 75"/>
                <a:gd name="T67" fmla="*/ 36 h 30"/>
                <a:gd name="T68" fmla="*/ 35 w 75"/>
                <a:gd name="T69" fmla="*/ 36 h 30"/>
                <a:gd name="T70" fmla="*/ 28 w 75"/>
                <a:gd name="T71" fmla="*/ 23 h 30"/>
                <a:gd name="T72" fmla="*/ 28 w 75"/>
                <a:gd name="T73" fmla="*/ 23 h 3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75"/>
                <a:gd name="T112" fmla="*/ 0 h 30"/>
                <a:gd name="T113" fmla="*/ 75 w 75"/>
                <a:gd name="T114" fmla="*/ 30 h 3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75" h="30">
                  <a:moveTo>
                    <a:pt x="20" y="10"/>
                  </a:moveTo>
                  <a:lnTo>
                    <a:pt x="15" y="5"/>
                  </a:lnTo>
                  <a:lnTo>
                    <a:pt x="10" y="5"/>
                  </a:lnTo>
                  <a:lnTo>
                    <a:pt x="5" y="5"/>
                  </a:lnTo>
                  <a:lnTo>
                    <a:pt x="5" y="0"/>
                  </a:lnTo>
                  <a:lnTo>
                    <a:pt x="0" y="0"/>
                  </a:lnTo>
                  <a:lnTo>
                    <a:pt x="5" y="5"/>
                  </a:lnTo>
                  <a:lnTo>
                    <a:pt x="10" y="5"/>
                  </a:lnTo>
                  <a:lnTo>
                    <a:pt x="15" y="10"/>
                  </a:lnTo>
                  <a:lnTo>
                    <a:pt x="20" y="15"/>
                  </a:lnTo>
                  <a:lnTo>
                    <a:pt x="25" y="20"/>
                  </a:lnTo>
                  <a:lnTo>
                    <a:pt x="30" y="20"/>
                  </a:lnTo>
                  <a:lnTo>
                    <a:pt x="40" y="25"/>
                  </a:lnTo>
                  <a:lnTo>
                    <a:pt x="45" y="25"/>
                  </a:lnTo>
                  <a:lnTo>
                    <a:pt x="50" y="30"/>
                  </a:lnTo>
                  <a:lnTo>
                    <a:pt x="55" y="30"/>
                  </a:lnTo>
                  <a:lnTo>
                    <a:pt x="60" y="30"/>
                  </a:lnTo>
                  <a:lnTo>
                    <a:pt x="65" y="30"/>
                  </a:lnTo>
                  <a:lnTo>
                    <a:pt x="70" y="30"/>
                  </a:lnTo>
                  <a:lnTo>
                    <a:pt x="75" y="25"/>
                  </a:lnTo>
                  <a:lnTo>
                    <a:pt x="70" y="25"/>
                  </a:lnTo>
                  <a:lnTo>
                    <a:pt x="65" y="25"/>
                  </a:lnTo>
                  <a:lnTo>
                    <a:pt x="60" y="25"/>
                  </a:lnTo>
                  <a:lnTo>
                    <a:pt x="55" y="25"/>
                  </a:lnTo>
                  <a:lnTo>
                    <a:pt x="45" y="20"/>
                  </a:lnTo>
                  <a:lnTo>
                    <a:pt x="40" y="20"/>
                  </a:lnTo>
                  <a:lnTo>
                    <a:pt x="35" y="15"/>
                  </a:lnTo>
                  <a:lnTo>
                    <a:pt x="30" y="15"/>
                  </a:lnTo>
                  <a:lnTo>
                    <a:pt x="25" y="15"/>
                  </a:lnTo>
                  <a:lnTo>
                    <a:pt x="20" y="10"/>
                  </a:lnTo>
                </a:path>
              </a:pathLst>
            </a:custGeom>
            <a:noFill/>
            <a:ln w="0">
              <a:solidFill>
                <a:srgbClr val="191D1B"/>
              </a:solidFill>
              <a:prstDash val="solid"/>
              <a:round/>
              <a:headEnd/>
              <a:tailEnd/>
            </a:ln>
          </p:spPr>
          <p:txBody>
            <a:bodyPr/>
            <a:lstStyle/>
            <a:p>
              <a:endParaRPr lang="en-US"/>
            </a:p>
          </p:txBody>
        </p:sp>
        <p:sp>
          <p:nvSpPr>
            <p:cNvPr id="101406" name="Freeform 229"/>
            <p:cNvSpPr>
              <a:spLocks/>
            </p:cNvSpPr>
            <p:nvPr/>
          </p:nvSpPr>
          <p:spPr bwMode="auto">
            <a:xfrm>
              <a:off x="2853" y="2732"/>
              <a:ext cx="62" cy="34"/>
            </a:xfrm>
            <a:custGeom>
              <a:avLst/>
              <a:gdLst>
                <a:gd name="T0" fmla="*/ 71 w 55"/>
                <a:gd name="T1" fmla="*/ 37 h 25"/>
                <a:gd name="T2" fmla="*/ 71 w 55"/>
                <a:gd name="T3" fmla="*/ 37 h 25"/>
                <a:gd name="T4" fmla="*/ 64 w 55"/>
                <a:gd name="T5" fmla="*/ 50 h 25"/>
                <a:gd name="T6" fmla="*/ 57 w 55"/>
                <a:gd name="T7" fmla="*/ 50 h 25"/>
                <a:gd name="T8" fmla="*/ 50 w 55"/>
                <a:gd name="T9" fmla="*/ 37 h 25"/>
                <a:gd name="T10" fmla="*/ 43 w 55"/>
                <a:gd name="T11" fmla="*/ 37 h 25"/>
                <a:gd name="T12" fmla="*/ 43 w 55"/>
                <a:gd name="T13" fmla="*/ 37 h 25"/>
                <a:gd name="T14" fmla="*/ 36 w 55"/>
                <a:gd name="T15" fmla="*/ 26 h 25"/>
                <a:gd name="T16" fmla="*/ 29 w 55"/>
                <a:gd name="T17" fmla="*/ 26 h 25"/>
                <a:gd name="T18" fmla="*/ 29 w 55"/>
                <a:gd name="T19" fmla="*/ 26 h 25"/>
                <a:gd name="T20" fmla="*/ 21 w 55"/>
                <a:gd name="T21" fmla="*/ 26 h 25"/>
                <a:gd name="T22" fmla="*/ 14 w 55"/>
                <a:gd name="T23" fmla="*/ 14 h 25"/>
                <a:gd name="T24" fmla="*/ 14 w 55"/>
                <a:gd name="T25" fmla="*/ 14 h 25"/>
                <a:gd name="T26" fmla="*/ 8 w 55"/>
                <a:gd name="T27" fmla="*/ 14 h 25"/>
                <a:gd name="T28" fmla="*/ 0 w 55"/>
                <a:gd name="T29" fmla="*/ 0 h 25"/>
                <a:gd name="T30" fmla="*/ 0 w 55"/>
                <a:gd name="T31" fmla="*/ 0 h 25"/>
                <a:gd name="T32" fmla="*/ 8 w 55"/>
                <a:gd name="T33" fmla="*/ 0 h 25"/>
                <a:gd name="T34" fmla="*/ 8 w 55"/>
                <a:gd name="T35" fmla="*/ 14 h 25"/>
                <a:gd name="T36" fmla="*/ 14 w 55"/>
                <a:gd name="T37" fmla="*/ 14 h 25"/>
                <a:gd name="T38" fmla="*/ 21 w 55"/>
                <a:gd name="T39" fmla="*/ 26 h 25"/>
                <a:gd name="T40" fmla="*/ 29 w 55"/>
                <a:gd name="T41" fmla="*/ 26 h 25"/>
                <a:gd name="T42" fmla="*/ 29 w 55"/>
                <a:gd name="T43" fmla="*/ 37 h 25"/>
                <a:gd name="T44" fmla="*/ 36 w 55"/>
                <a:gd name="T45" fmla="*/ 37 h 25"/>
                <a:gd name="T46" fmla="*/ 43 w 55"/>
                <a:gd name="T47" fmla="*/ 50 h 25"/>
                <a:gd name="T48" fmla="*/ 43 w 55"/>
                <a:gd name="T49" fmla="*/ 50 h 25"/>
                <a:gd name="T50" fmla="*/ 57 w 55"/>
                <a:gd name="T51" fmla="*/ 50 h 25"/>
                <a:gd name="T52" fmla="*/ 64 w 55"/>
                <a:gd name="T53" fmla="*/ 63 h 25"/>
                <a:gd name="T54" fmla="*/ 71 w 55"/>
                <a:gd name="T55" fmla="*/ 63 h 25"/>
                <a:gd name="T56" fmla="*/ 71 w 55"/>
                <a:gd name="T57" fmla="*/ 50 h 25"/>
                <a:gd name="T58" fmla="*/ 79 w 55"/>
                <a:gd name="T59" fmla="*/ 50 h 25"/>
                <a:gd name="T60" fmla="*/ 79 w 55"/>
                <a:gd name="T61" fmla="*/ 50 h 25"/>
                <a:gd name="T62" fmla="*/ 79 w 55"/>
                <a:gd name="T63" fmla="*/ 50 h 25"/>
                <a:gd name="T64" fmla="*/ 79 w 55"/>
                <a:gd name="T65" fmla="*/ 37 h 25"/>
                <a:gd name="T66" fmla="*/ 71 w 55"/>
                <a:gd name="T67" fmla="*/ 37 h 2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5"/>
                <a:gd name="T103" fmla="*/ 0 h 25"/>
                <a:gd name="T104" fmla="*/ 55 w 55"/>
                <a:gd name="T105" fmla="*/ 25 h 2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5" h="25">
                  <a:moveTo>
                    <a:pt x="50" y="15"/>
                  </a:moveTo>
                  <a:lnTo>
                    <a:pt x="50" y="15"/>
                  </a:lnTo>
                  <a:lnTo>
                    <a:pt x="45" y="20"/>
                  </a:lnTo>
                  <a:lnTo>
                    <a:pt x="40" y="20"/>
                  </a:lnTo>
                  <a:lnTo>
                    <a:pt x="35" y="15"/>
                  </a:lnTo>
                  <a:lnTo>
                    <a:pt x="30" y="15"/>
                  </a:lnTo>
                  <a:lnTo>
                    <a:pt x="25" y="10"/>
                  </a:lnTo>
                  <a:lnTo>
                    <a:pt x="20" y="10"/>
                  </a:lnTo>
                  <a:lnTo>
                    <a:pt x="15" y="10"/>
                  </a:lnTo>
                  <a:lnTo>
                    <a:pt x="10" y="5"/>
                  </a:lnTo>
                  <a:lnTo>
                    <a:pt x="5" y="5"/>
                  </a:lnTo>
                  <a:lnTo>
                    <a:pt x="0" y="0"/>
                  </a:lnTo>
                  <a:lnTo>
                    <a:pt x="5" y="0"/>
                  </a:lnTo>
                  <a:lnTo>
                    <a:pt x="5" y="5"/>
                  </a:lnTo>
                  <a:lnTo>
                    <a:pt x="10" y="5"/>
                  </a:lnTo>
                  <a:lnTo>
                    <a:pt x="15" y="10"/>
                  </a:lnTo>
                  <a:lnTo>
                    <a:pt x="20" y="10"/>
                  </a:lnTo>
                  <a:lnTo>
                    <a:pt x="20" y="15"/>
                  </a:lnTo>
                  <a:lnTo>
                    <a:pt x="25" y="15"/>
                  </a:lnTo>
                  <a:lnTo>
                    <a:pt x="30" y="20"/>
                  </a:lnTo>
                  <a:lnTo>
                    <a:pt x="40" y="20"/>
                  </a:lnTo>
                  <a:lnTo>
                    <a:pt x="45" y="25"/>
                  </a:lnTo>
                  <a:lnTo>
                    <a:pt x="50" y="25"/>
                  </a:lnTo>
                  <a:lnTo>
                    <a:pt x="50" y="20"/>
                  </a:lnTo>
                  <a:lnTo>
                    <a:pt x="55" y="20"/>
                  </a:lnTo>
                  <a:lnTo>
                    <a:pt x="55" y="15"/>
                  </a:lnTo>
                  <a:lnTo>
                    <a:pt x="50" y="15"/>
                  </a:lnTo>
                  <a:close/>
                </a:path>
              </a:pathLst>
            </a:custGeom>
            <a:solidFill>
              <a:srgbClr val="000000"/>
            </a:solidFill>
            <a:ln w="9525">
              <a:noFill/>
              <a:round/>
              <a:headEnd/>
              <a:tailEnd/>
            </a:ln>
          </p:spPr>
          <p:txBody>
            <a:bodyPr/>
            <a:lstStyle/>
            <a:p>
              <a:endParaRPr lang="en-US"/>
            </a:p>
          </p:txBody>
        </p:sp>
        <p:sp>
          <p:nvSpPr>
            <p:cNvPr id="101407" name="Freeform 230"/>
            <p:cNvSpPr>
              <a:spLocks/>
            </p:cNvSpPr>
            <p:nvPr/>
          </p:nvSpPr>
          <p:spPr bwMode="auto">
            <a:xfrm>
              <a:off x="2853" y="2732"/>
              <a:ext cx="62" cy="34"/>
            </a:xfrm>
            <a:custGeom>
              <a:avLst/>
              <a:gdLst>
                <a:gd name="T0" fmla="*/ 71 w 55"/>
                <a:gd name="T1" fmla="*/ 37 h 25"/>
                <a:gd name="T2" fmla="*/ 71 w 55"/>
                <a:gd name="T3" fmla="*/ 37 h 25"/>
                <a:gd name="T4" fmla="*/ 64 w 55"/>
                <a:gd name="T5" fmla="*/ 50 h 25"/>
                <a:gd name="T6" fmla="*/ 57 w 55"/>
                <a:gd name="T7" fmla="*/ 50 h 25"/>
                <a:gd name="T8" fmla="*/ 50 w 55"/>
                <a:gd name="T9" fmla="*/ 37 h 25"/>
                <a:gd name="T10" fmla="*/ 43 w 55"/>
                <a:gd name="T11" fmla="*/ 37 h 25"/>
                <a:gd name="T12" fmla="*/ 43 w 55"/>
                <a:gd name="T13" fmla="*/ 37 h 25"/>
                <a:gd name="T14" fmla="*/ 36 w 55"/>
                <a:gd name="T15" fmla="*/ 26 h 25"/>
                <a:gd name="T16" fmla="*/ 29 w 55"/>
                <a:gd name="T17" fmla="*/ 26 h 25"/>
                <a:gd name="T18" fmla="*/ 29 w 55"/>
                <a:gd name="T19" fmla="*/ 26 h 25"/>
                <a:gd name="T20" fmla="*/ 21 w 55"/>
                <a:gd name="T21" fmla="*/ 26 h 25"/>
                <a:gd name="T22" fmla="*/ 14 w 55"/>
                <a:gd name="T23" fmla="*/ 14 h 25"/>
                <a:gd name="T24" fmla="*/ 14 w 55"/>
                <a:gd name="T25" fmla="*/ 14 h 25"/>
                <a:gd name="T26" fmla="*/ 8 w 55"/>
                <a:gd name="T27" fmla="*/ 14 h 25"/>
                <a:gd name="T28" fmla="*/ 0 w 55"/>
                <a:gd name="T29" fmla="*/ 0 h 25"/>
                <a:gd name="T30" fmla="*/ 0 w 55"/>
                <a:gd name="T31" fmla="*/ 0 h 25"/>
                <a:gd name="T32" fmla="*/ 8 w 55"/>
                <a:gd name="T33" fmla="*/ 0 h 25"/>
                <a:gd name="T34" fmla="*/ 8 w 55"/>
                <a:gd name="T35" fmla="*/ 14 h 25"/>
                <a:gd name="T36" fmla="*/ 14 w 55"/>
                <a:gd name="T37" fmla="*/ 14 h 25"/>
                <a:gd name="T38" fmla="*/ 21 w 55"/>
                <a:gd name="T39" fmla="*/ 26 h 25"/>
                <a:gd name="T40" fmla="*/ 29 w 55"/>
                <a:gd name="T41" fmla="*/ 26 h 25"/>
                <a:gd name="T42" fmla="*/ 29 w 55"/>
                <a:gd name="T43" fmla="*/ 37 h 25"/>
                <a:gd name="T44" fmla="*/ 36 w 55"/>
                <a:gd name="T45" fmla="*/ 37 h 25"/>
                <a:gd name="T46" fmla="*/ 43 w 55"/>
                <a:gd name="T47" fmla="*/ 50 h 25"/>
                <a:gd name="T48" fmla="*/ 43 w 55"/>
                <a:gd name="T49" fmla="*/ 50 h 25"/>
                <a:gd name="T50" fmla="*/ 57 w 55"/>
                <a:gd name="T51" fmla="*/ 50 h 25"/>
                <a:gd name="T52" fmla="*/ 64 w 55"/>
                <a:gd name="T53" fmla="*/ 63 h 25"/>
                <a:gd name="T54" fmla="*/ 71 w 55"/>
                <a:gd name="T55" fmla="*/ 63 h 25"/>
                <a:gd name="T56" fmla="*/ 71 w 55"/>
                <a:gd name="T57" fmla="*/ 50 h 25"/>
                <a:gd name="T58" fmla="*/ 79 w 55"/>
                <a:gd name="T59" fmla="*/ 50 h 25"/>
                <a:gd name="T60" fmla="*/ 79 w 55"/>
                <a:gd name="T61" fmla="*/ 50 h 25"/>
                <a:gd name="T62" fmla="*/ 79 w 55"/>
                <a:gd name="T63" fmla="*/ 50 h 25"/>
                <a:gd name="T64" fmla="*/ 79 w 55"/>
                <a:gd name="T65" fmla="*/ 37 h 25"/>
                <a:gd name="T66" fmla="*/ 71 w 55"/>
                <a:gd name="T67" fmla="*/ 37 h 2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5"/>
                <a:gd name="T103" fmla="*/ 0 h 25"/>
                <a:gd name="T104" fmla="*/ 55 w 55"/>
                <a:gd name="T105" fmla="*/ 25 h 2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5" h="25">
                  <a:moveTo>
                    <a:pt x="50" y="15"/>
                  </a:moveTo>
                  <a:lnTo>
                    <a:pt x="50" y="15"/>
                  </a:lnTo>
                  <a:lnTo>
                    <a:pt x="45" y="20"/>
                  </a:lnTo>
                  <a:lnTo>
                    <a:pt x="40" y="20"/>
                  </a:lnTo>
                  <a:lnTo>
                    <a:pt x="35" y="15"/>
                  </a:lnTo>
                  <a:lnTo>
                    <a:pt x="30" y="15"/>
                  </a:lnTo>
                  <a:lnTo>
                    <a:pt x="25" y="10"/>
                  </a:lnTo>
                  <a:lnTo>
                    <a:pt x="20" y="10"/>
                  </a:lnTo>
                  <a:lnTo>
                    <a:pt x="15" y="10"/>
                  </a:lnTo>
                  <a:lnTo>
                    <a:pt x="10" y="5"/>
                  </a:lnTo>
                  <a:lnTo>
                    <a:pt x="5" y="5"/>
                  </a:lnTo>
                  <a:lnTo>
                    <a:pt x="0" y="0"/>
                  </a:lnTo>
                  <a:lnTo>
                    <a:pt x="5" y="0"/>
                  </a:lnTo>
                  <a:lnTo>
                    <a:pt x="5" y="5"/>
                  </a:lnTo>
                  <a:lnTo>
                    <a:pt x="10" y="5"/>
                  </a:lnTo>
                  <a:lnTo>
                    <a:pt x="15" y="10"/>
                  </a:lnTo>
                  <a:lnTo>
                    <a:pt x="20" y="10"/>
                  </a:lnTo>
                  <a:lnTo>
                    <a:pt x="20" y="15"/>
                  </a:lnTo>
                  <a:lnTo>
                    <a:pt x="25" y="15"/>
                  </a:lnTo>
                  <a:lnTo>
                    <a:pt x="30" y="20"/>
                  </a:lnTo>
                  <a:lnTo>
                    <a:pt x="40" y="20"/>
                  </a:lnTo>
                  <a:lnTo>
                    <a:pt x="45" y="25"/>
                  </a:lnTo>
                  <a:lnTo>
                    <a:pt x="50" y="25"/>
                  </a:lnTo>
                  <a:lnTo>
                    <a:pt x="50" y="20"/>
                  </a:lnTo>
                  <a:lnTo>
                    <a:pt x="55" y="20"/>
                  </a:lnTo>
                  <a:lnTo>
                    <a:pt x="55" y="15"/>
                  </a:lnTo>
                  <a:lnTo>
                    <a:pt x="50" y="15"/>
                  </a:lnTo>
                </a:path>
              </a:pathLst>
            </a:custGeom>
            <a:noFill/>
            <a:ln w="0">
              <a:solidFill>
                <a:srgbClr val="191D1B"/>
              </a:solidFill>
              <a:prstDash val="solid"/>
              <a:round/>
              <a:headEnd/>
              <a:tailEnd/>
            </a:ln>
          </p:spPr>
          <p:txBody>
            <a:bodyPr/>
            <a:lstStyle/>
            <a:p>
              <a:endParaRPr lang="en-US"/>
            </a:p>
          </p:txBody>
        </p:sp>
        <p:sp>
          <p:nvSpPr>
            <p:cNvPr id="101408" name="Freeform 231"/>
            <p:cNvSpPr>
              <a:spLocks/>
            </p:cNvSpPr>
            <p:nvPr/>
          </p:nvSpPr>
          <p:spPr bwMode="auto">
            <a:xfrm>
              <a:off x="2876" y="2679"/>
              <a:ext cx="39" cy="27"/>
            </a:xfrm>
            <a:custGeom>
              <a:avLst/>
              <a:gdLst>
                <a:gd name="T0" fmla="*/ 48 w 35"/>
                <a:gd name="T1" fmla="*/ 49 h 20"/>
                <a:gd name="T2" fmla="*/ 48 w 35"/>
                <a:gd name="T3" fmla="*/ 49 h 20"/>
                <a:gd name="T4" fmla="*/ 41 w 35"/>
                <a:gd name="T5" fmla="*/ 49 h 20"/>
                <a:gd name="T6" fmla="*/ 41 w 35"/>
                <a:gd name="T7" fmla="*/ 49 h 20"/>
                <a:gd name="T8" fmla="*/ 35 w 35"/>
                <a:gd name="T9" fmla="*/ 49 h 20"/>
                <a:gd name="T10" fmla="*/ 35 w 35"/>
                <a:gd name="T11" fmla="*/ 49 h 20"/>
                <a:gd name="T12" fmla="*/ 35 w 35"/>
                <a:gd name="T13" fmla="*/ 49 h 20"/>
                <a:gd name="T14" fmla="*/ 28 w 35"/>
                <a:gd name="T15" fmla="*/ 36 h 20"/>
                <a:gd name="T16" fmla="*/ 28 w 35"/>
                <a:gd name="T17" fmla="*/ 36 h 20"/>
                <a:gd name="T18" fmla="*/ 21 w 35"/>
                <a:gd name="T19" fmla="*/ 36 h 20"/>
                <a:gd name="T20" fmla="*/ 21 w 35"/>
                <a:gd name="T21" fmla="*/ 36 h 20"/>
                <a:gd name="T22" fmla="*/ 21 w 35"/>
                <a:gd name="T23" fmla="*/ 36 h 20"/>
                <a:gd name="T24" fmla="*/ 21 w 35"/>
                <a:gd name="T25" fmla="*/ 36 h 20"/>
                <a:gd name="T26" fmla="*/ 13 w 35"/>
                <a:gd name="T27" fmla="*/ 36 h 20"/>
                <a:gd name="T28" fmla="*/ 13 w 35"/>
                <a:gd name="T29" fmla="*/ 26 h 20"/>
                <a:gd name="T30" fmla="*/ 13 w 35"/>
                <a:gd name="T31" fmla="*/ 26 h 20"/>
                <a:gd name="T32" fmla="*/ 13 w 35"/>
                <a:gd name="T33" fmla="*/ 26 h 20"/>
                <a:gd name="T34" fmla="*/ 8 w 35"/>
                <a:gd name="T35" fmla="*/ 26 h 20"/>
                <a:gd name="T36" fmla="*/ 8 w 35"/>
                <a:gd name="T37" fmla="*/ 26 h 20"/>
                <a:gd name="T38" fmla="*/ 8 w 35"/>
                <a:gd name="T39" fmla="*/ 12 h 20"/>
                <a:gd name="T40" fmla="*/ 8 w 35"/>
                <a:gd name="T41" fmla="*/ 12 h 20"/>
                <a:gd name="T42" fmla="*/ 8 w 35"/>
                <a:gd name="T43" fmla="*/ 12 h 20"/>
                <a:gd name="T44" fmla="*/ 8 w 35"/>
                <a:gd name="T45" fmla="*/ 12 h 20"/>
                <a:gd name="T46" fmla="*/ 0 w 35"/>
                <a:gd name="T47" fmla="*/ 0 h 20"/>
                <a:gd name="T48" fmla="*/ 0 w 35"/>
                <a:gd name="T49" fmla="*/ 0 h 20"/>
                <a:gd name="T50" fmla="*/ 0 w 35"/>
                <a:gd name="T51" fmla="*/ 0 h 20"/>
                <a:gd name="T52" fmla="*/ 0 w 35"/>
                <a:gd name="T53" fmla="*/ 0 h 20"/>
                <a:gd name="T54" fmla="*/ 0 w 35"/>
                <a:gd name="T55" fmla="*/ 0 h 20"/>
                <a:gd name="T56" fmla="*/ 0 w 35"/>
                <a:gd name="T57" fmla="*/ 0 h 2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35"/>
                <a:gd name="T88" fmla="*/ 0 h 20"/>
                <a:gd name="T89" fmla="*/ 35 w 35"/>
                <a:gd name="T90" fmla="*/ 20 h 2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35" h="20">
                  <a:moveTo>
                    <a:pt x="35" y="20"/>
                  </a:moveTo>
                  <a:lnTo>
                    <a:pt x="35" y="20"/>
                  </a:lnTo>
                  <a:lnTo>
                    <a:pt x="30" y="20"/>
                  </a:lnTo>
                  <a:lnTo>
                    <a:pt x="25" y="20"/>
                  </a:lnTo>
                  <a:lnTo>
                    <a:pt x="20" y="15"/>
                  </a:lnTo>
                  <a:lnTo>
                    <a:pt x="15" y="15"/>
                  </a:lnTo>
                  <a:lnTo>
                    <a:pt x="10" y="15"/>
                  </a:lnTo>
                  <a:lnTo>
                    <a:pt x="10" y="10"/>
                  </a:lnTo>
                  <a:lnTo>
                    <a:pt x="5" y="10"/>
                  </a:lnTo>
                  <a:lnTo>
                    <a:pt x="5" y="5"/>
                  </a:lnTo>
                  <a:lnTo>
                    <a:pt x="0" y="0"/>
                  </a:lnTo>
                </a:path>
              </a:pathLst>
            </a:custGeom>
            <a:noFill/>
            <a:ln w="0">
              <a:solidFill>
                <a:srgbClr val="191D1B"/>
              </a:solidFill>
              <a:prstDash val="solid"/>
              <a:round/>
              <a:headEnd/>
              <a:tailEnd/>
            </a:ln>
          </p:spPr>
          <p:txBody>
            <a:bodyPr/>
            <a:lstStyle/>
            <a:p>
              <a:endParaRPr lang="en-US"/>
            </a:p>
          </p:txBody>
        </p:sp>
        <p:sp>
          <p:nvSpPr>
            <p:cNvPr id="101409" name="Freeform 232"/>
            <p:cNvSpPr>
              <a:spLocks/>
            </p:cNvSpPr>
            <p:nvPr/>
          </p:nvSpPr>
          <p:spPr bwMode="auto">
            <a:xfrm>
              <a:off x="2876" y="2766"/>
              <a:ext cx="33" cy="6"/>
            </a:xfrm>
            <a:custGeom>
              <a:avLst/>
              <a:gdLst>
                <a:gd name="T0" fmla="*/ 40 w 30"/>
                <a:gd name="T1" fmla="*/ 0 h 5"/>
                <a:gd name="T2" fmla="*/ 40 w 30"/>
                <a:gd name="T3" fmla="*/ 0 h 5"/>
                <a:gd name="T4" fmla="*/ 40 w 30"/>
                <a:gd name="T5" fmla="*/ 0 h 5"/>
                <a:gd name="T6" fmla="*/ 40 w 30"/>
                <a:gd name="T7" fmla="*/ 0 h 5"/>
                <a:gd name="T8" fmla="*/ 40 w 30"/>
                <a:gd name="T9" fmla="*/ 0 h 5"/>
                <a:gd name="T10" fmla="*/ 34 w 30"/>
                <a:gd name="T11" fmla="*/ 0 h 5"/>
                <a:gd name="T12" fmla="*/ 34 w 30"/>
                <a:gd name="T13" fmla="*/ 8 h 5"/>
                <a:gd name="T14" fmla="*/ 34 w 30"/>
                <a:gd name="T15" fmla="*/ 8 h 5"/>
                <a:gd name="T16" fmla="*/ 34 w 30"/>
                <a:gd name="T17" fmla="*/ 8 h 5"/>
                <a:gd name="T18" fmla="*/ 34 w 30"/>
                <a:gd name="T19" fmla="*/ 8 h 5"/>
                <a:gd name="T20" fmla="*/ 26 w 30"/>
                <a:gd name="T21" fmla="*/ 8 h 5"/>
                <a:gd name="T22" fmla="*/ 26 w 30"/>
                <a:gd name="T23" fmla="*/ 8 h 5"/>
                <a:gd name="T24" fmla="*/ 26 w 30"/>
                <a:gd name="T25" fmla="*/ 8 h 5"/>
                <a:gd name="T26" fmla="*/ 21 w 30"/>
                <a:gd name="T27" fmla="*/ 8 h 5"/>
                <a:gd name="T28" fmla="*/ 21 w 30"/>
                <a:gd name="T29" fmla="*/ 8 h 5"/>
                <a:gd name="T30" fmla="*/ 21 w 30"/>
                <a:gd name="T31" fmla="*/ 8 h 5"/>
                <a:gd name="T32" fmla="*/ 21 w 30"/>
                <a:gd name="T33" fmla="*/ 8 h 5"/>
                <a:gd name="T34" fmla="*/ 21 w 30"/>
                <a:gd name="T35" fmla="*/ 8 h 5"/>
                <a:gd name="T36" fmla="*/ 13 w 30"/>
                <a:gd name="T37" fmla="*/ 8 h 5"/>
                <a:gd name="T38" fmla="*/ 13 w 30"/>
                <a:gd name="T39" fmla="*/ 8 h 5"/>
                <a:gd name="T40" fmla="*/ 13 w 30"/>
                <a:gd name="T41" fmla="*/ 8 h 5"/>
                <a:gd name="T42" fmla="*/ 13 w 30"/>
                <a:gd name="T43" fmla="*/ 8 h 5"/>
                <a:gd name="T44" fmla="*/ 8 w 30"/>
                <a:gd name="T45" fmla="*/ 8 h 5"/>
                <a:gd name="T46" fmla="*/ 8 w 30"/>
                <a:gd name="T47" fmla="*/ 8 h 5"/>
                <a:gd name="T48" fmla="*/ 8 w 30"/>
                <a:gd name="T49" fmla="*/ 8 h 5"/>
                <a:gd name="T50" fmla="*/ 8 w 30"/>
                <a:gd name="T51" fmla="*/ 8 h 5"/>
                <a:gd name="T52" fmla="*/ 8 w 30"/>
                <a:gd name="T53" fmla="*/ 8 h 5"/>
                <a:gd name="T54" fmla="*/ 0 w 30"/>
                <a:gd name="T55" fmla="*/ 8 h 5"/>
                <a:gd name="T56" fmla="*/ 0 w 30"/>
                <a:gd name="T57" fmla="*/ 8 h 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30"/>
                <a:gd name="T88" fmla="*/ 0 h 5"/>
                <a:gd name="T89" fmla="*/ 30 w 30"/>
                <a:gd name="T90" fmla="*/ 5 h 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30" h="5">
                  <a:moveTo>
                    <a:pt x="30" y="0"/>
                  </a:moveTo>
                  <a:lnTo>
                    <a:pt x="30" y="0"/>
                  </a:lnTo>
                  <a:lnTo>
                    <a:pt x="25" y="0"/>
                  </a:lnTo>
                  <a:lnTo>
                    <a:pt x="25" y="5"/>
                  </a:lnTo>
                  <a:lnTo>
                    <a:pt x="20" y="5"/>
                  </a:lnTo>
                  <a:lnTo>
                    <a:pt x="15" y="5"/>
                  </a:lnTo>
                  <a:lnTo>
                    <a:pt x="10" y="5"/>
                  </a:lnTo>
                  <a:lnTo>
                    <a:pt x="5" y="5"/>
                  </a:lnTo>
                  <a:lnTo>
                    <a:pt x="0" y="5"/>
                  </a:lnTo>
                </a:path>
              </a:pathLst>
            </a:custGeom>
            <a:noFill/>
            <a:ln w="0">
              <a:solidFill>
                <a:srgbClr val="191D1B"/>
              </a:solidFill>
              <a:prstDash val="solid"/>
              <a:round/>
              <a:headEnd/>
              <a:tailEnd/>
            </a:ln>
          </p:spPr>
          <p:txBody>
            <a:bodyPr/>
            <a:lstStyle/>
            <a:p>
              <a:endParaRPr lang="en-US"/>
            </a:p>
          </p:txBody>
        </p:sp>
        <p:sp>
          <p:nvSpPr>
            <p:cNvPr id="101410" name="Freeform 233"/>
            <p:cNvSpPr>
              <a:spLocks/>
            </p:cNvSpPr>
            <p:nvPr/>
          </p:nvSpPr>
          <p:spPr bwMode="auto">
            <a:xfrm>
              <a:off x="2820" y="2759"/>
              <a:ext cx="56" cy="113"/>
            </a:xfrm>
            <a:custGeom>
              <a:avLst/>
              <a:gdLst>
                <a:gd name="T0" fmla="*/ 0 w 50"/>
                <a:gd name="T1" fmla="*/ 0 h 85"/>
                <a:gd name="T2" fmla="*/ 0 w 50"/>
                <a:gd name="T3" fmla="*/ 23 h 85"/>
                <a:gd name="T4" fmla="*/ 8 w 50"/>
                <a:gd name="T5" fmla="*/ 58 h 85"/>
                <a:gd name="T6" fmla="*/ 13 w 50"/>
                <a:gd name="T7" fmla="*/ 82 h 85"/>
                <a:gd name="T8" fmla="*/ 21 w 50"/>
                <a:gd name="T9" fmla="*/ 106 h 85"/>
                <a:gd name="T10" fmla="*/ 35 w 50"/>
                <a:gd name="T11" fmla="*/ 129 h 85"/>
                <a:gd name="T12" fmla="*/ 43 w 50"/>
                <a:gd name="T13" fmla="*/ 165 h 85"/>
                <a:gd name="T14" fmla="*/ 56 w 50"/>
                <a:gd name="T15" fmla="*/ 177 h 85"/>
                <a:gd name="T16" fmla="*/ 71 w 50"/>
                <a:gd name="T17" fmla="*/ 199 h 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0"/>
                <a:gd name="T28" fmla="*/ 0 h 85"/>
                <a:gd name="T29" fmla="*/ 50 w 50"/>
                <a:gd name="T30" fmla="*/ 85 h 8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0" h="85">
                  <a:moveTo>
                    <a:pt x="0" y="0"/>
                  </a:moveTo>
                  <a:lnTo>
                    <a:pt x="0" y="10"/>
                  </a:lnTo>
                  <a:lnTo>
                    <a:pt x="5" y="25"/>
                  </a:lnTo>
                  <a:lnTo>
                    <a:pt x="10" y="35"/>
                  </a:lnTo>
                  <a:lnTo>
                    <a:pt x="15" y="45"/>
                  </a:lnTo>
                  <a:lnTo>
                    <a:pt x="25" y="55"/>
                  </a:lnTo>
                  <a:lnTo>
                    <a:pt x="30" y="70"/>
                  </a:lnTo>
                  <a:lnTo>
                    <a:pt x="40" y="75"/>
                  </a:lnTo>
                  <a:lnTo>
                    <a:pt x="50" y="85"/>
                  </a:lnTo>
                </a:path>
              </a:pathLst>
            </a:custGeom>
            <a:noFill/>
            <a:ln w="0">
              <a:solidFill>
                <a:srgbClr val="191D1B"/>
              </a:solidFill>
              <a:prstDash val="solid"/>
              <a:round/>
              <a:headEnd/>
              <a:tailEnd/>
            </a:ln>
          </p:spPr>
          <p:txBody>
            <a:bodyPr/>
            <a:lstStyle/>
            <a:p>
              <a:endParaRPr lang="en-US"/>
            </a:p>
          </p:txBody>
        </p:sp>
        <p:sp>
          <p:nvSpPr>
            <p:cNvPr id="101411" name="Freeform 234"/>
            <p:cNvSpPr>
              <a:spLocks/>
            </p:cNvSpPr>
            <p:nvPr/>
          </p:nvSpPr>
          <p:spPr bwMode="auto">
            <a:xfrm>
              <a:off x="3209" y="2339"/>
              <a:ext cx="172" cy="227"/>
            </a:xfrm>
            <a:custGeom>
              <a:avLst/>
              <a:gdLst>
                <a:gd name="T0" fmla="*/ 61 w 155"/>
                <a:gd name="T1" fmla="*/ 36 h 170"/>
                <a:gd name="T2" fmla="*/ 178 w 155"/>
                <a:gd name="T3" fmla="*/ 0 h 170"/>
                <a:gd name="T4" fmla="*/ 191 w 155"/>
                <a:gd name="T5" fmla="*/ 0 h 170"/>
                <a:gd name="T6" fmla="*/ 204 w 155"/>
                <a:gd name="T7" fmla="*/ 23 h 170"/>
                <a:gd name="T8" fmla="*/ 212 w 155"/>
                <a:gd name="T9" fmla="*/ 36 h 170"/>
                <a:gd name="T10" fmla="*/ 212 w 155"/>
                <a:gd name="T11" fmla="*/ 36 h 170"/>
                <a:gd name="T12" fmla="*/ 212 w 155"/>
                <a:gd name="T13" fmla="*/ 59 h 170"/>
                <a:gd name="T14" fmla="*/ 212 w 155"/>
                <a:gd name="T15" fmla="*/ 71 h 170"/>
                <a:gd name="T16" fmla="*/ 212 w 155"/>
                <a:gd name="T17" fmla="*/ 95 h 170"/>
                <a:gd name="T18" fmla="*/ 212 w 155"/>
                <a:gd name="T19" fmla="*/ 119 h 170"/>
                <a:gd name="T20" fmla="*/ 204 w 155"/>
                <a:gd name="T21" fmla="*/ 130 h 170"/>
                <a:gd name="T22" fmla="*/ 204 w 155"/>
                <a:gd name="T23" fmla="*/ 155 h 170"/>
                <a:gd name="T24" fmla="*/ 204 w 155"/>
                <a:gd name="T25" fmla="*/ 179 h 170"/>
                <a:gd name="T26" fmla="*/ 204 w 155"/>
                <a:gd name="T27" fmla="*/ 191 h 170"/>
                <a:gd name="T28" fmla="*/ 199 w 155"/>
                <a:gd name="T29" fmla="*/ 214 h 170"/>
                <a:gd name="T30" fmla="*/ 199 w 155"/>
                <a:gd name="T31" fmla="*/ 239 h 170"/>
                <a:gd name="T32" fmla="*/ 199 w 155"/>
                <a:gd name="T33" fmla="*/ 250 h 170"/>
                <a:gd name="T34" fmla="*/ 191 w 155"/>
                <a:gd name="T35" fmla="*/ 275 h 170"/>
                <a:gd name="T36" fmla="*/ 191 w 155"/>
                <a:gd name="T37" fmla="*/ 286 h 170"/>
                <a:gd name="T38" fmla="*/ 184 w 155"/>
                <a:gd name="T39" fmla="*/ 310 h 170"/>
                <a:gd name="T40" fmla="*/ 184 w 155"/>
                <a:gd name="T41" fmla="*/ 334 h 170"/>
                <a:gd name="T42" fmla="*/ 27 w 155"/>
                <a:gd name="T43" fmla="*/ 405 h 170"/>
                <a:gd name="T44" fmla="*/ 13 w 155"/>
                <a:gd name="T45" fmla="*/ 393 h 170"/>
                <a:gd name="T46" fmla="*/ 13 w 155"/>
                <a:gd name="T47" fmla="*/ 382 h 170"/>
                <a:gd name="T48" fmla="*/ 8 w 155"/>
                <a:gd name="T49" fmla="*/ 357 h 170"/>
                <a:gd name="T50" fmla="*/ 8 w 155"/>
                <a:gd name="T51" fmla="*/ 346 h 170"/>
                <a:gd name="T52" fmla="*/ 0 w 155"/>
                <a:gd name="T53" fmla="*/ 320 h 170"/>
                <a:gd name="T54" fmla="*/ 0 w 155"/>
                <a:gd name="T55" fmla="*/ 298 h 170"/>
                <a:gd name="T56" fmla="*/ 0 w 155"/>
                <a:gd name="T57" fmla="*/ 275 h 170"/>
                <a:gd name="T58" fmla="*/ 8 w 155"/>
                <a:gd name="T59" fmla="*/ 250 h 170"/>
                <a:gd name="T60" fmla="*/ 8 w 155"/>
                <a:gd name="T61" fmla="*/ 227 h 170"/>
                <a:gd name="T62" fmla="*/ 8 w 155"/>
                <a:gd name="T63" fmla="*/ 203 h 170"/>
                <a:gd name="T64" fmla="*/ 13 w 155"/>
                <a:gd name="T65" fmla="*/ 179 h 170"/>
                <a:gd name="T66" fmla="*/ 13 w 155"/>
                <a:gd name="T67" fmla="*/ 143 h 170"/>
                <a:gd name="T68" fmla="*/ 21 w 155"/>
                <a:gd name="T69" fmla="*/ 119 h 170"/>
                <a:gd name="T70" fmla="*/ 27 w 155"/>
                <a:gd name="T71" fmla="*/ 95 h 170"/>
                <a:gd name="T72" fmla="*/ 34 w 155"/>
                <a:gd name="T73" fmla="*/ 71 h 170"/>
                <a:gd name="T74" fmla="*/ 41 w 155"/>
                <a:gd name="T75" fmla="*/ 48 h 170"/>
                <a:gd name="T76" fmla="*/ 61 w 155"/>
                <a:gd name="T77" fmla="*/ 36 h 17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55"/>
                <a:gd name="T118" fmla="*/ 0 h 170"/>
                <a:gd name="T119" fmla="*/ 155 w 155"/>
                <a:gd name="T120" fmla="*/ 170 h 17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55" h="170">
                  <a:moveTo>
                    <a:pt x="45" y="15"/>
                  </a:moveTo>
                  <a:lnTo>
                    <a:pt x="130" y="0"/>
                  </a:lnTo>
                  <a:lnTo>
                    <a:pt x="140" y="0"/>
                  </a:lnTo>
                  <a:lnTo>
                    <a:pt x="150" y="10"/>
                  </a:lnTo>
                  <a:lnTo>
                    <a:pt x="155" y="15"/>
                  </a:lnTo>
                  <a:lnTo>
                    <a:pt x="155" y="25"/>
                  </a:lnTo>
                  <a:lnTo>
                    <a:pt x="155" y="30"/>
                  </a:lnTo>
                  <a:lnTo>
                    <a:pt x="155" y="40"/>
                  </a:lnTo>
                  <a:lnTo>
                    <a:pt x="155" y="50"/>
                  </a:lnTo>
                  <a:lnTo>
                    <a:pt x="150" y="55"/>
                  </a:lnTo>
                  <a:lnTo>
                    <a:pt x="150" y="65"/>
                  </a:lnTo>
                  <a:lnTo>
                    <a:pt x="150" y="75"/>
                  </a:lnTo>
                  <a:lnTo>
                    <a:pt x="150" y="80"/>
                  </a:lnTo>
                  <a:lnTo>
                    <a:pt x="145" y="90"/>
                  </a:lnTo>
                  <a:lnTo>
                    <a:pt x="145" y="100"/>
                  </a:lnTo>
                  <a:lnTo>
                    <a:pt x="145" y="105"/>
                  </a:lnTo>
                  <a:lnTo>
                    <a:pt x="140" y="115"/>
                  </a:lnTo>
                  <a:lnTo>
                    <a:pt x="140" y="120"/>
                  </a:lnTo>
                  <a:lnTo>
                    <a:pt x="135" y="130"/>
                  </a:lnTo>
                  <a:lnTo>
                    <a:pt x="135" y="140"/>
                  </a:lnTo>
                  <a:lnTo>
                    <a:pt x="20" y="170"/>
                  </a:lnTo>
                  <a:lnTo>
                    <a:pt x="10" y="165"/>
                  </a:lnTo>
                  <a:lnTo>
                    <a:pt x="10" y="160"/>
                  </a:lnTo>
                  <a:lnTo>
                    <a:pt x="5" y="150"/>
                  </a:lnTo>
                  <a:lnTo>
                    <a:pt x="5" y="145"/>
                  </a:lnTo>
                  <a:lnTo>
                    <a:pt x="0" y="135"/>
                  </a:lnTo>
                  <a:lnTo>
                    <a:pt x="0" y="125"/>
                  </a:lnTo>
                  <a:lnTo>
                    <a:pt x="0" y="115"/>
                  </a:lnTo>
                  <a:lnTo>
                    <a:pt x="5" y="105"/>
                  </a:lnTo>
                  <a:lnTo>
                    <a:pt x="5" y="95"/>
                  </a:lnTo>
                  <a:lnTo>
                    <a:pt x="5" y="85"/>
                  </a:lnTo>
                  <a:lnTo>
                    <a:pt x="10" y="75"/>
                  </a:lnTo>
                  <a:lnTo>
                    <a:pt x="10" y="60"/>
                  </a:lnTo>
                  <a:lnTo>
                    <a:pt x="15" y="50"/>
                  </a:lnTo>
                  <a:lnTo>
                    <a:pt x="20" y="40"/>
                  </a:lnTo>
                  <a:lnTo>
                    <a:pt x="25" y="30"/>
                  </a:lnTo>
                  <a:lnTo>
                    <a:pt x="30" y="20"/>
                  </a:lnTo>
                  <a:lnTo>
                    <a:pt x="45" y="15"/>
                  </a:lnTo>
                  <a:close/>
                </a:path>
              </a:pathLst>
            </a:custGeom>
            <a:solidFill>
              <a:srgbClr val="AB6D2E"/>
            </a:solidFill>
            <a:ln w="9525">
              <a:noFill/>
              <a:round/>
              <a:headEnd/>
              <a:tailEnd/>
            </a:ln>
          </p:spPr>
          <p:txBody>
            <a:bodyPr/>
            <a:lstStyle/>
            <a:p>
              <a:endParaRPr lang="en-US"/>
            </a:p>
          </p:txBody>
        </p:sp>
        <p:sp>
          <p:nvSpPr>
            <p:cNvPr id="101412" name="Freeform 235"/>
            <p:cNvSpPr>
              <a:spLocks/>
            </p:cNvSpPr>
            <p:nvPr/>
          </p:nvSpPr>
          <p:spPr bwMode="auto">
            <a:xfrm>
              <a:off x="3209" y="2339"/>
              <a:ext cx="172" cy="227"/>
            </a:xfrm>
            <a:custGeom>
              <a:avLst/>
              <a:gdLst>
                <a:gd name="T0" fmla="*/ 61 w 155"/>
                <a:gd name="T1" fmla="*/ 36 h 170"/>
                <a:gd name="T2" fmla="*/ 178 w 155"/>
                <a:gd name="T3" fmla="*/ 0 h 170"/>
                <a:gd name="T4" fmla="*/ 191 w 155"/>
                <a:gd name="T5" fmla="*/ 0 h 170"/>
                <a:gd name="T6" fmla="*/ 204 w 155"/>
                <a:gd name="T7" fmla="*/ 23 h 170"/>
                <a:gd name="T8" fmla="*/ 212 w 155"/>
                <a:gd name="T9" fmla="*/ 36 h 170"/>
                <a:gd name="T10" fmla="*/ 212 w 155"/>
                <a:gd name="T11" fmla="*/ 36 h 170"/>
                <a:gd name="T12" fmla="*/ 212 w 155"/>
                <a:gd name="T13" fmla="*/ 59 h 170"/>
                <a:gd name="T14" fmla="*/ 212 w 155"/>
                <a:gd name="T15" fmla="*/ 71 h 170"/>
                <a:gd name="T16" fmla="*/ 212 w 155"/>
                <a:gd name="T17" fmla="*/ 95 h 170"/>
                <a:gd name="T18" fmla="*/ 212 w 155"/>
                <a:gd name="T19" fmla="*/ 119 h 170"/>
                <a:gd name="T20" fmla="*/ 204 w 155"/>
                <a:gd name="T21" fmla="*/ 130 h 170"/>
                <a:gd name="T22" fmla="*/ 204 w 155"/>
                <a:gd name="T23" fmla="*/ 155 h 170"/>
                <a:gd name="T24" fmla="*/ 204 w 155"/>
                <a:gd name="T25" fmla="*/ 179 h 170"/>
                <a:gd name="T26" fmla="*/ 204 w 155"/>
                <a:gd name="T27" fmla="*/ 191 h 170"/>
                <a:gd name="T28" fmla="*/ 199 w 155"/>
                <a:gd name="T29" fmla="*/ 214 h 170"/>
                <a:gd name="T30" fmla="*/ 199 w 155"/>
                <a:gd name="T31" fmla="*/ 239 h 170"/>
                <a:gd name="T32" fmla="*/ 199 w 155"/>
                <a:gd name="T33" fmla="*/ 250 h 170"/>
                <a:gd name="T34" fmla="*/ 191 w 155"/>
                <a:gd name="T35" fmla="*/ 275 h 170"/>
                <a:gd name="T36" fmla="*/ 191 w 155"/>
                <a:gd name="T37" fmla="*/ 286 h 170"/>
                <a:gd name="T38" fmla="*/ 184 w 155"/>
                <a:gd name="T39" fmla="*/ 310 h 170"/>
                <a:gd name="T40" fmla="*/ 184 w 155"/>
                <a:gd name="T41" fmla="*/ 334 h 170"/>
                <a:gd name="T42" fmla="*/ 27 w 155"/>
                <a:gd name="T43" fmla="*/ 405 h 170"/>
                <a:gd name="T44" fmla="*/ 13 w 155"/>
                <a:gd name="T45" fmla="*/ 393 h 170"/>
                <a:gd name="T46" fmla="*/ 13 w 155"/>
                <a:gd name="T47" fmla="*/ 382 h 170"/>
                <a:gd name="T48" fmla="*/ 8 w 155"/>
                <a:gd name="T49" fmla="*/ 357 h 170"/>
                <a:gd name="T50" fmla="*/ 8 w 155"/>
                <a:gd name="T51" fmla="*/ 346 h 170"/>
                <a:gd name="T52" fmla="*/ 0 w 155"/>
                <a:gd name="T53" fmla="*/ 320 h 170"/>
                <a:gd name="T54" fmla="*/ 0 w 155"/>
                <a:gd name="T55" fmla="*/ 298 h 170"/>
                <a:gd name="T56" fmla="*/ 0 w 155"/>
                <a:gd name="T57" fmla="*/ 275 h 170"/>
                <a:gd name="T58" fmla="*/ 8 w 155"/>
                <a:gd name="T59" fmla="*/ 250 h 170"/>
                <a:gd name="T60" fmla="*/ 8 w 155"/>
                <a:gd name="T61" fmla="*/ 227 h 170"/>
                <a:gd name="T62" fmla="*/ 8 w 155"/>
                <a:gd name="T63" fmla="*/ 203 h 170"/>
                <a:gd name="T64" fmla="*/ 13 w 155"/>
                <a:gd name="T65" fmla="*/ 179 h 170"/>
                <a:gd name="T66" fmla="*/ 13 w 155"/>
                <a:gd name="T67" fmla="*/ 143 h 170"/>
                <a:gd name="T68" fmla="*/ 21 w 155"/>
                <a:gd name="T69" fmla="*/ 119 h 170"/>
                <a:gd name="T70" fmla="*/ 27 w 155"/>
                <a:gd name="T71" fmla="*/ 95 h 170"/>
                <a:gd name="T72" fmla="*/ 34 w 155"/>
                <a:gd name="T73" fmla="*/ 71 h 170"/>
                <a:gd name="T74" fmla="*/ 41 w 155"/>
                <a:gd name="T75" fmla="*/ 48 h 170"/>
                <a:gd name="T76" fmla="*/ 61 w 155"/>
                <a:gd name="T77" fmla="*/ 36 h 17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55"/>
                <a:gd name="T118" fmla="*/ 0 h 170"/>
                <a:gd name="T119" fmla="*/ 155 w 155"/>
                <a:gd name="T120" fmla="*/ 170 h 17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55" h="170">
                  <a:moveTo>
                    <a:pt x="45" y="15"/>
                  </a:moveTo>
                  <a:lnTo>
                    <a:pt x="130" y="0"/>
                  </a:lnTo>
                  <a:lnTo>
                    <a:pt x="140" y="0"/>
                  </a:lnTo>
                  <a:lnTo>
                    <a:pt x="150" y="10"/>
                  </a:lnTo>
                  <a:lnTo>
                    <a:pt x="155" y="15"/>
                  </a:lnTo>
                  <a:lnTo>
                    <a:pt x="155" y="25"/>
                  </a:lnTo>
                  <a:lnTo>
                    <a:pt x="155" y="30"/>
                  </a:lnTo>
                  <a:lnTo>
                    <a:pt x="155" y="40"/>
                  </a:lnTo>
                  <a:lnTo>
                    <a:pt x="155" y="50"/>
                  </a:lnTo>
                  <a:lnTo>
                    <a:pt x="150" y="55"/>
                  </a:lnTo>
                  <a:lnTo>
                    <a:pt x="150" y="65"/>
                  </a:lnTo>
                  <a:lnTo>
                    <a:pt x="150" y="75"/>
                  </a:lnTo>
                  <a:lnTo>
                    <a:pt x="150" y="80"/>
                  </a:lnTo>
                  <a:lnTo>
                    <a:pt x="145" y="90"/>
                  </a:lnTo>
                  <a:lnTo>
                    <a:pt x="145" y="100"/>
                  </a:lnTo>
                  <a:lnTo>
                    <a:pt x="145" y="105"/>
                  </a:lnTo>
                  <a:lnTo>
                    <a:pt x="140" y="115"/>
                  </a:lnTo>
                  <a:lnTo>
                    <a:pt x="140" y="120"/>
                  </a:lnTo>
                  <a:lnTo>
                    <a:pt x="135" y="130"/>
                  </a:lnTo>
                  <a:lnTo>
                    <a:pt x="135" y="140"/>
                  </a:lnTo>
                  <a:lnTo>
                    <a:pt x="20" y="170"/>
                  </a:lnTo>
                  <a:lnTo>
                    <a:pt x="10" y="165"/>
                  </a:lnTo>
                  <a:lnTo>
                    <a:pt x="10" y="160"/>
                  </a:lnTo>
                  <a:lnTo>
                    <a:pt x="5" y="150"/>
                  </a:lnTo>
                  <a:lnTo>
                    <a:pt x="5" y="145"/>
                  </a:lnTo>
                  <a:lnTo>
                    <a:pt x="0" y="135"/>
                  </a:lnTo>
                  <a:lnTo>
                    <a:pt x="0" y="125"/>
                  </a:lnTo>
                  <a:lnTo>
                    <a:pt x="0" y="115"/>
                  </a:lnTo>
                  <a:lnTo>
                    <a:pt x="5" y="105"/>
                  </a:lnTo>
                  <a:lnTo>
                    <a:pt x="5" y="95"/>
                  </a:lnTo>
                  <a:lnTo>
                    <a:pt x="5" y="85"/>
                  </a:lnTo>
                  <a:lnTo>
                    <a:pt x="10" y="75"/>
                  </a:lnTo>
                  <a:lnTo>
                    <a:pt x="10" y="60"/>
                  </a:lnTo>
                  <a:lnTo>
                    <a:pt x="15" y="50"/>
                  </a:lnTo>
                  <a:lnTo>
                    <a:pt x="20" y="40"/>
                  </a:lnTo>
                  <a:lnTo>
                    <a:pt x="25" y="30"/>
                  </a:lnTo>
                  <a:lnTo>
                    <a:pt x="30" y="20"/>
                  </a:lnTo>
                  <a:lnTo>
                    <a:pt x="45" y="15"/>
                  </a:lnTo>
                </a:path>
              </a:pathLst>
            </a:custGeom>
            <a:noFill/>
            <a:ln w="0">
              <a:solidFill>
                <a:srgbClr val="191D1B"/>
              </a:solidFill>
              <a:prstDash val="solid"/>
              <a:round/>
              <a:headEnd/>
              <a:tailEnd/>
            </a:ln>
          </p:spPr>
          <p:txBody>
            <a:bodyPr/>
            <a:lstStyle/>
            <a:p>
              <a:endParaRPr lang="en-US"/>
            </a:p>
          </p:txBody>
        </p:sp>
        <p:sp>
          <p:nvSpPr>
            <p:cNvPr id="101413" name="Freeform 236"/>
            <p:cNvSpPr>
              <a:spLocks/>
            </p:cNvSpPr>
            <p:nvPr/>
          </p:nvSpPr>
          <p:spPr bwMode="auto">
            <a:xfrm>
              <a:off x="3231" y="2353"/>
              <a:ext cx="145" cy="213"/>
            </a:xfrm>
            <a:custGeom>
              <a:avLst/>
              <a:gdLst>
                <a:gd name="T0" fmla="*/ 181 w 130"/>
                <a:gd name="T1" fmla="*/ 0 h 160"/>
                <a:gd name="T2" fmla="*/ 41 w 130"/>
                <a:gd name="T3" fmla="*/ 48 h 160"/>
                <a:gd name="T4" fmla="*/ 35 w 130"/>
                <a:gd name="T5" fmla="*/ 59 h 160"/>
                <a:gd name="T6" fmla="*/ 35 w 130"/>
                <a:gd name="T7" fmla="*/ 71 h 160"/>
                <a:gd name="T8" fmla="*/ 28 w 130"/>
                <a:gd name="T9" fmla="*/ 95 h 160"/>
                <a:gd name="T10" fmla="*/ 21 w 130"/>
                <a:gd name="T11" fmla="*/ 107 h 160"/>
                <a:gd name="T12" fmla="*/ 21 w 130"/>
                <a:gd name="T13" fmla="*/ 129 h 160"/>
                <a:gd name="T14" fmla="*/ 13 w 130"/>
                <a:gd name="T15" fmla="*/ 154 h 160"/>
                <a:gd name="T16" fmla="*/ 13 w 130"/>
                <a:gd name="T17" fmla="*/ 165 h 160"/>
                <a:gd name="T18" fmla="*/ 8 w 130"/>
                <a:gd name="T19" fmla="*/ 189 h 160"/>
                <a:gd name="T20" fmla="*/ 8 w 130"/>
                <a:gd name="T21" fmla="*/ 213 h 160"/>
                <a:gd name="T22" fmla="*/ 8 w 130"/>
                <a:gd name="T23" fmla="*/ 236 h 160"/>
                <a:gd name="T24" fmla="*/ 8 w 130"/>
                <a:gd name="T25" fmla="*/ 258 h 160"/>
                <a:gd name="T26" fmla="*/ 8 w 130"/>
                <a:gd name="T27" fmla="*/ 272 h 160"/>
                <a:gd name="T28" fmla="*/ 0 w 130"/>
                <a:gd name="T29" fmla="*/ 319 h 160"/>
                <a:gd name="T30" fmla="*/ 0 w 130"/>
                <a:gd name="T31" fmla="*/ 330 h 160"/>
                <a:gd name="T32" fmla="*/ 0 w 130"/>
                <a:gd name="T33" fmla="*/ 354 h 160"/>
                <a:gd name="T34" fmla="*/ 0 w 130"/>
                <a:gd name="T35" fmla="*/ 378 h 16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30"/>
                <a:gd name="T55" fmla="*/ 0 h 160"/>
                <a:gd name="T56" fmla="*/ 130 w 130"/>
                <a:gd name="T57" fmla="*/ 160 h 16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30" h="160">
                  <a:moveTo>
                    <a:pt x="130" y="0"/>
                  </a:moveTo>
                  <a:lnTo>
                    <a:pt x="30" y="20"/>
                  </a:lnTo>
                  <a:lnTo>
                    <a:pt x="25" y="25"/>
                  </a:lnTo>
                  <a:lnTo>
                    <a:pt x="25" y="30"/>
                  </a:lnTo>
                  <a:lnTo>
                    <a:pt x="20" y="40"/>
                  </a:lnTo>
                  <a:lnTo>
                    <a:pt x="15" y="45"/>
                  </a:lnTo>
                  <a:lnTo>
                    <a:pt x="15" y="55"/>
                  </a:lnTo>
                  <a:lnTo>
                    <a:pt x="10" y="65"/>
                  </a:lnTo>
                  <a:lnTo>
                    <a:pt x="10" y="70"/>
                  </a:lnTo>
                  <a:lnTo>
                    <a:pt x="5" y="80"/>
                  </a:lnTo>
                  <a:lnTo>
                    <a:pt x="5" y="90"/>
                  </a:lnTo>
                  <a:lnTo>
                    <a:pt x="5" y="100"/>
                  </a:lnTo>
                  <a:lnTo>
                    <a:pt x="5" y="110"/>
                  </a:lnTo>
                  <a:lnTo>
                    <a:pt x="5" y="115"/>
                  </a:lnTo>
                  <a:lnTo>
                    <a:pt x="0" y="135"/>
                  </a:lnTo>
                  <a:lnTo>
                    <a:pt x="0" y="140"/>
                  </a:lnTo>
                  <a:lnTo>
                    <a:pt x="0" y="150"/>
                  </a:lnTo>
                  <a:lnTo>
                    <a:pt x="0" y="160"/>
                  </a:lnTo>
                </a:path>
              </a:pathLst>
            </a:custGeom>
            <a:noFill/>
            <a:ln w="0">
              <a:solidFill>
                <a:srgbClr val="191D1B"/>
              </a:solidFill>
              <a:prstDash val="solid"/>
              <a:round/>
              <a:headEnd/>
              <a:tailEnd/>
            </a:ln>
          </p:spPr>
          <p:txBody>
            <a:bodyPr/>
            <a:lstStyle/>
            <a:p>
              <a:endParaRPr lang="en-US"/>
            </a:p>
          </p:txBody>
        </p:sp>
        <p:sp>
          <p:nvSpPr>
            <p:cNvPr id="101414" name="Freeform 237"/>
            <p:cNvSpPr>
              <a:spLocks/>
            </p:cNvSpPr>
            <p:nvPr/>
          </p:nvSpPr>
          <p:spPr bwMode="auto">
            <a:xfrm>
              <a:off x="3231" y="2353"/>
              <a:ext cx="145" cy="213"/>
            </a:xfrm>
            <a:custGeom>
              <a:avLst/>
              <a:gdLst>
                <a:gd name="T0" fmla="*/ 181 w 130"/>
                <a:gd name="T1" fmla="*/ 0 h 160"/>
                <a:gd name="T2" fmla="*/ 41 w 130"/>
                <a:gd name="T3" fmla="*/ 48 h 160"/>
                <a:gd name="T4" fmla="*/ 35 w 130"/>
                <a:gd name="T5" fmla="*/ 59 h 160"/>
                <a:gd name="T6" fmla="*/ 35 w 130"/>
                <a:gd name="T7" fmla="*/ 71 h 160"/>
                <a:gd name="T8" fmla="*/ 28 w 130"/>
                <a:gd name="T9" fmla="*/ 95 h 160"/>
                <a:gd name="T10" fmla="*/ 21 w 130"/>
                <a:gd name="T11" fmla="*/ 107 h 160"/>
                <a:gd name="T12" fmla="*/ 21 w 130"/>
                <a:gd name="T13" fmla="*/ 129 h 160"/>
                <a:gd name="T14" fmla="*/ 13 w 130"/>
                <a:gd name="T15" fmla="*/ 154 h 160"/>
                <a:gd name="T16" fmla="*/ 13 w 130"/>
                <a:gd name="T17" fmla="*/ 165 h 160"/>
                <a:gd name="T18" fmla="*/ 8 w 130"/>
                <a:gd name="T19" fmla="*/ 189 h 160"/>
                <a:gd name="T20" fmla="*/ 8 w 130"/>
                <a:gd name="T21" fmla="*/ 213 h 160"/>
                <a:gd name="T22" fmla="*/ 8 w 130"/>
                <a:gd name="T23" fmla="*/ 236 h 160"/>
                <a:gd name="T24" fmla="*/ 8 w 130"/>
                <a:gd name="T25" fmla="*/ 258 h 160"/>
                <a:gd name="T26" fmla="*/ 8 w 130"/>
                <a:gd name="T27" fmla="*/ 272 h 160"/>
                <a:gd name="T28" fmla="*/ 0 w 130"/>
                <a:gd name="T29" fmla="*/ 319 h 160"/>
                <a:gd name="T30" fmla="*/ 0 w 130"/>
                <a:gd name="T31" fmla="*/ 330 h 160"/>
                <a:gd name="T32" fmla="*/ 0 w 130"/>
                <a:gd name="T33" fmla="*/ 354 h 160"/>
                <a:gd name="T34" fmla="*/ 0 w 130"/>
                <a:gd name="T35" fmla="*/ 378 h 16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30"/>
                <a:gd name="T55" fmla="*/ 0 h 160"/>
                <a:gd name="T56" fmla="*/ 130 w 130"/>
                <a:gd name="T57" fmla="*/ 160 h 16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30" h="160">
                  <a:moveTo>
                    <a:pt x="130" y="0"/>
                  </a:moveTo>
                  <a:lnTo>
                    <a:pt x="30" y="20"/>
                  </a:lnTo>
                  <a:lnTo>
                    <a:pt x="25" y="25"/>
                  </a:lnTo>
                  <a:lnTo>
                    <a:pt x="25" y="30"/>
                  </a:lnTo>
                  <a:lnTo>
                    <a:pt x="20" y="40"/>
                  </a:lnTo>
                  <a:lnTo>
                    <a:pt x="15" y="45"/>
                  </a:lnTo>
                  <a:lnTo>
                    <a:pt x="15" y="55"/>
                  </a:lnTo>
                  <a:lnTo>
                    <a:pt x="10" y="65"/>
                  </a:lnTo>
                  <a:lnTo>
                    <a:pt x="10" y="70"/>
                  </a:lnTo>
                  <a:lnTo>
                    <a:pt x="5" y="80"/>
                  </a:lnTo>
                  <a:lnTo>
                    <a:pt x="5" y="90"/>
                  </a:lnTo>
                  <a:lnTo>
                    <a:pt x="5" y="100"/>
                  </a:lnTo>
                  <a:lnTo>
                    <a:pt x="5" y="110"/>
                  </a:lnTo>
                  <a:lnTo>
                    <a:pt x="5" y="115"/>
                  </a:lnTo>
                  <a:lnTo>
                    <a:pt x="0" y="135"/>
                  </a:lnTo>
                  <a:lnTo>
                    <a:pt x="0" y="140"/>
                  </a:lnTo>
                  <a:lnTo>
                    <a:pt x="0" y="150"/>
                  </a:lnTo>
                  <a:lnTo>
                    <a:pt x="0" y="160"/>
                  </a:lnTo>
                </a:path>
              </a:pathLst>
            </a:custGeom>
            <a:noFill/>
            <a:ln w="0">
              <a:solidFill>
                <a:srgbClr val="191D1B"/>
              </a:solidFill>
              <a:prstDash val="solid"/>
              <a:round/>
              <a:headEnd/>
              <a:tailEnd/>
            </a:ln>
          </p:spPr>
          <p:txBody>
            <a:bodyPr/>
            <a:lstStyle/>
            <a:p>
              <a:endParaRPr lang="en-US"/>
            </a:p>
          </p:txBody>
        </p:sp>
        <p:sp>
          <p:nvSpPr>
            <p:cNvPr id="101415" name="Freeform 238"/>
            <p:cNvSpPr>
              <a:spLocks/>
            </p:cNvSpPr>
            <p:nvPr/>
          </p:nvSpPr>
          <p:spPr bwMode="auto">
            <a:xfrm>
              <a:off x="3231" y="2453"/>
              <a:ext cx="78" cy="333"/>
            </a:xfrm>
            <a:custGeom>
              <a:avLst/>
              <a:gdLst>
                <a:gd name="T0" fmla="*/ 41 w 70"/>
                <a:gd name="T1" fmla="*/ 0 h 250"/>
                <a:gd name="T2" fmla="*/ 97 w 70"/>
                <a:gd name="T3" fmla="*/ 12 h 250"/>
                <a:gd name="T4" fmla="*/ 41 w 70"/>
                <a:gd name="T5" fmla="*/ 567 h 250"/>
                <a:gd name="T6" fmla="*/ 41 w 70"/>
                <a:gd name="T7" fmla="*/ 567 h 250"/>
                <a:gd name="T8" fmla="*/ 41 w 70"/>
                <a:gd name="T9" fmla="*/ 578 h 250"/>
                <a:gd name="T10" fmla="*/ 35 w 70"/>
                <a:gd name="T11" fmla="*/ 591 h 250"/>
                <a:gd name="T12" fmla="*/ 35 w 70"/>
                <a:gd name="T13" fmla="*/ 591 h 250"/>
                <a:gd name="T14" fmla="*/ 28 w 70"/>
                <a:gd name="T15" fmla="*/ 591 h 250"/>
                <a:gd name="T16" fmla="*/ 21 w 70"/>
                <a:gd name="T17" fmla="*/ 591 h 250"/>
                <a:gd name="T18" fmla="*/ 13 w 70"/>
                <a:gd name="T19" fmla="*/ 591 h 250"/>
                <a:gd name="T20" fmla="*/ 13 w 70"/>
                <a:gd name="T21" fmla="*/ 591 h 250"/>
                <a:gd name="T22" fmla="*/ 8 w 70"/>
                <a:gd name="T23" fmla="*/ 591 h 250"/>
                <a:gd name="T24" fmla="*/ 8 w 70"/>
                <a:gd name="T25" fmla="*/ 591 h 250"/>
                <a:gd name="T26" fmla="*/ 0 w 70"/>
                <a:gd name="T27" fmla="*/ 578 h 250"/>
                <a:gd name="T28" fmla="*/ 0 w 70"/>
                <a:gd name="T29" fmla="*/ 567 h 250"/>
                <a:gd name="T30" fmla="*/ 0 w 70"/>
                <a:gd name="T31" fmla="*/ 567 h 250"/>
                <a:gd name="T32" fmla="*/ 41 w 70"/>
                <a:gd name="T33" fmla="*/ 71 h 250"/>
                <a:gd name="T34" fmla="*/ 28 w 70"/>
                <a:gd name="T35" fmla="*/ 71 h 250"/>
                <a:gd name="T36" fmla="*/ 28 w 70"/>
                <a:gd name="T37" fmla="*/ 71 h 250"/>
                <a:gd name="T38" fmla="*/ 28 w 70"/>
                <a:gd name="T39" fmla="*/ 59 h 250"/>
                <a:gd name="T40" fmla="*/ 28 w 70"/>
                <a:gd name="T41" fmla="*/ 48 h 250"/>
                <a:gd name="T42" fmla="*/ 28 w 70"/>
                <a:gd name="T43" fmla="*/ 36 h 250"/>
                <a:gd name="T44" fmla="*/ 28 w 70"/>
                <a:gd name="T45" fmla="*/ 12 h 250"/>
                <a:gd name="T46" fmla="*/ 35 w 70"/>
                <a:gd name="T47" fmla="*/ 0 h 250"/>
                <a:gd name="T48" fmla="*/ 35 w 70"/>
                <a:gd name="T49" fmla="*/ 0 h 250"/>
                <a:gd name="T50" fmla="*/ 41 w 70"/>
                <a:gd name="T51" fmla="*/ 0 h 25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70"/>
                <a:gd name="T79" fmla="*/ 0 h 250"/>
                <a:gd name="T80" fmla="*/ 70 w 70"/>
                <a:gd name="T81" fmla="*/ 250 h 25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70" h="250">
                  <a:moveTo>
                    <a:pt x="30" y="0"/>
                  </a:moveTo>
                  <a:lnTo>
                    <a:pt x="70" y="5"/>
                  </a:lnTo>
                  <a:lnTo>
                    <a:pt x="30" y="240"/>
                  </a:lnTo>
                  <a:lnTo>
                    <a:pt x="30" y="245"/>
                  </a:lnTo>
                  <a:lnTo>
                    <a:pt x="25" y="250"/>
                  </a:lnTo>
                  <a:lnTo>
                    <a:pt x="20" y="250"/>
                  </a:lnTo>
                  <a:lnTo>
                    <a:pt x="15" y="250"/>
                  </a:lnTo>
                  <a:lnTo>
                    <a:pt x="10" y="250"/>
                  </a:lnTo>
                  <a:lnTo>
                    <a:pt x="5" y="250"/>
                  </a:lnTo>
                  <a:lnTo>
                    <a:pt x="0" y="245"/>
                  </a:lnTo>
                  <a:lnTo>
                    <a:pt x="0" y="240"/>
                  </a:lnTo>
                  <a:lnTo>
                    <a:pt x="30" y="30"/>
                  </a:lnTo>
                  <a:lnTo>
                    <a:pt x="20" y="30"/>
                  </a:lnTo>
                  <a:lnTo>
                    <a:pt x="20" y="25"/>
                  </a:lnTo>
                  <a:lnTo>
                    <a:pt x="20" y="20"/>
                  </a:lnTo>
                  <a:lnTo>
                    <a:pt x="20" y="15"/>
                  </a:lnTo>
                  <a:lnTo>
                    <a:pt x="20" y="5"/>
                  </a:lnTo>
                  <a:lnTo>
                    <a:pt x="25" y="0"/>
                  </a:lnTo>
                  <a:lnTo>
                    <a:pt x="30" y="0"/>
                  </a:lnTo>
                  <a:close/>
                </a:path>
              </a:pathLst>
            </a:custGeom>
            <a:solidFill>
              <a:srgbClr val="ABAEAF"/>
            </a:solidFill>
            <a:ln w="9525">
              <a:noFill/>
              <a:round/>
              <a:headEnd/>
              <a:tailEnd/>
            </a:ln>
          </p:spPr>
          <p:txBody>
            <a:bodyPr/>
            <a:lstStyle/>
            <a:p>
              <a:endParaRPr lang="en-US"/>
            </a:p>
          </p:txBody>
        </p:sp>
        <p:sp>
          <p:nvSpPr>
            <p:cNvPr id="101416" name="Freeform 239"/>
            <p:cNvSpPr>
              <a:spLocks/>
            </p:cNvSpPr>
            <p:nvPr/>
          </p:nvSpPr>
          <p:spPr bwMode="auto">
            <a:xfrm>
              <a:off x="3231" y="2453"/>
              <a:ext cx="78" cy="333"/>
            </a:xfrm>
            <a:custGeom>
              <a:avLst/>
              <a:gdLst>
                <a:gd name="T0" fmla="*/ 41 w 70"/>
                <a:gd name="T1" fmla="*/ 0 h 250"/>
                <a:gd name="T2" fmla="*/ 97 w 70"/>
                <a:gd name="T3" fmla="*/ 12 h 250"/>
                <a:gd name="T4" fmla="*/ 41 w 70"/>
                <a:gd name="T5" fmla="*/ 567 h 250"/>
                <a:gd name="T6" fmla="*/ 41 w 70"/>
                <a:gd name="T7" fmla="*/ 567 h 250"/>
                <a:gd name="T8" fmla="*/ 41 w 70"/>
                <a:gd name="T9" fmla="*/ 578 h 250"/>
                <a:gd name="T10" fmla="*/ 35 w 70"/>
                <a:gd name="T11" fmla="*/ 591 h 250"/>
                <a:gd name="T12" fmla="*/ 35 w 70"/>
                <a:gd name="T13" fmla="*/ 591 h 250"/>
                <a:gd name="T14" fmla="*/ 28 w 70"/>
                <a:gd name="T15" fmla="*/ 591 h 250"/>
                <a:gd name="T16" fmla="*/ 21 w 70"/>
                <a:gd name="T17" fmla="*/ 591 h 250"/>
                <a:gd name="T18" fmla="*/ 13 w 70"/>
                <a:gd name="T19" fmla="*/ 591 h 250"/>
                <a:gd name="T20" fmla="*/ 13 w 70"/>
                <a:gd name="T21" fmla="*/ 591 h 250"/>
                <a:gd name="T22" fmla="*/ 8 w 70"/>
                <a:gd name="T23" fmla="*/ 591 h 250"/>
                <a:gd name="T24" fmla="*/ 8 w 70"/>
                <a:gd name="T25" fmla="*/ 591 h 250"/>
                <a:gd name="T26" fmla="*/ 0 w 70"/>
                <a:gd name="T27" fmla="*/ 578 h 250"/>
                <a:gd name="T28" fmla="*/ 0 w 70"/>
                <a:gd name="T29" fmla="*/ 567 h 250"/>
                <a:gd name="T30" fmla="*/ 0 w 70"/>
                <a:gd name="T31" fmla="*/ 567 h 250"/>
                <a:gd name="T32" fmla="*/ 41 w 70"/>
                <a:gd name="T33" fmla="*/ 71 h 250"/>
                <a:gd name="T34" fmla="*/ 28 w 70"/>
                <a:gd name="T35" fmla="*/ 71 h 250"/>
                <a:gd name="T36" fmla="*/ 28 w 70"/>
                <a:gd name="T37" fmla="*/ 71 h 250"/>
                <a:gd name="T38" fmla="*/ 28 w 70"/>
                <a:gd name="T39" fmla="*/ 59 h 250"/>
                <a:gd name="T40" fmla="*/ 28 w 70"/>
                <a:gd name="T41" fmla="*/ 48 h 250"/>
                <a:gd name="T42" fmla="*/ 28 w 70"/>
                <a:gd name="T43" fmla="*/ 36 h 250"/>
                <a:gd name="T44" fmla="*/ 28 w 70"/>
                <a:gd name="T45" fmla="*/ 12 h 250"/>
                <a:gd name="T46" fmla="*/ 35 w 70"/>
                <a:gd name="T47" fmla="*/ 0 h 250"/>
                <a:gd name="T48" fmla="*/ 35 w 70"/>
                <a:gd name="T49" fmla="*/ 0 h 250"/>
                <a:gd name="T50" fmla="*/ 41 w 70"/>
                <a:gd name="T51" fmla="*/ 0 h 25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70"/>
                <a:gd name="T79" fmla="*/ 0 h 250"/>
                <a:gd name="T80" fmla="*/ 70 w 70"/>
                <a:gd name="T81" fmla="*/ 250 h 25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70" h="250">
                  <a:moveTo>
                    <a:pt x="30" y="0"/>
                  </a:moveTo>
                  <a:lnTo>
                    <a:pt x="70" y="5"/>
                  </a:lnTo>
                  <a:lnTo>
                    <a:pt x="30" y="240"/>
                  </a:lnTo>
                  <a:lnTo>
                    <a:pt x="30" y="245"/>
                  </a:lnTo>
                  <a:lnTo>
                    <a:pt x="25" y="250"/>
                  </a:lnTo>
                  <a:lnTo>
                    <a:pt x="20" y="250"/>
                  </a:lnTo>
                  <a:lnTo>
                    <a:pt x="15" y="250"/>
                  </a:lnTo>
                  <a:lnTo>
                    <a:pt x="10" y="250"/>
                  </a:lnTo>
                  <a:lnTo>
                    <a:pt x="5" y="250"/>
                  </a:lnTo>
                  <a:lnTo>
                    <a:pt x="0" y="245"/>
                  </a:lnTo>
                  <a:lnTo>
                    <a:pt x="0" y="240"/>
                  </a:lnTo>
                  <a:lnTo>
                    <a:pt x="30" y="30"/>
                  </a:lnTo>
                  <a:lnTo>
                    <a:pt x="20" y="30"/>
                  </a:lnTo>
                  <a:lnTo>
                    <a:pt x="20" y="25"/>
                  </a:lnTo>
                  <a:lnTo>
                    <a:pt x="20" y="20"/>
                  </a:lnTo>
                  <a:lnTo>
                    <a:pt x="20" y="15"/>
                  </a:lnTo>
                  <a:lnTo>
                    <a:pt x="20" y="5"/>
                  </a:lnTo>
                  <a:lnTo>
                    <a:pt x="25" y="0"/>
                  </a:lnTo>
                  <a:lnTo>
                    <a:pt x="30" y="0"/>
                  </a:lnTo>
                </a:path>
              </a:pathLst>
            </a:custGeom>
            <a:noFill/>
            <a:ln w="0">
              <a:solidFill>
                <a:srgbClr val="191D1B"/>
              </a:solidFill>
              <a:prstDash val="solid"/>
              <a:round/>
              <a:headEnd/>
              <a:tailEnd/>
            </a:ln>
          </p:spPr>
          <p:txBody>
            <a:bodyPr/>
            <a:lstStyle/>
            <a:p>
              <a:endParaRPr lang="en-US"/>
            </a:p>
          </p:txBody>
        </p:sp>
        <p:sp>
          <p:nvSpPr>
            <p:cNvPr id="101417" name="Freeform 240"/>
            <p:cNvSpPr>
              <a:spLocks/>
            </p:cNvSpPr>
            <p:nvPr/>
          </p:nvSpPr>
          <p:spPr bwMode="auto">
            <a:xfrm>
              <a:off x="3320" y="2426"/>
              <a:ext cx="79" cy="320"/>
            </a:xfrm>
            <a:custGeom>
              <a:avLst/>
              <a:gdLst>
                <a:gd name="T0" fmla="*/ 43 w 70"/>
                <a:gd name="T1" fmla="*/ 0 h 240"/>
                <a:gd name="T2" fmla="*/ 100 w 70"/>
                <a:gd name="T3" fmla="*/ 12 h 240"/>
                <a:gd name="T4" fmla="*/ 51 w 70"/>
                <a:gd name="T5" fmla="*/ 545 h 240"/>
                <a:gd name="T6" fmla="*/ 51 w 70"/>
                <a:gd name="T7" fmla="*/ 556 h 240"/>
                <a:gd name="T8" fmla="*/ 43 w 70"/>
                <a:gd name="T9" fmla="*/ 556 h 240"/>
                <a:gd name="T10" fmla="*/ 43 w 70"/>
                <a:gd name="T11" fmla="*/ 569 h 240"/>
                <a:gd name="T12" fmla="*/ 36 w 70"/>
                <a:gd name="T13" fmla="*/ 569 h 240"/>
                <a:gd name="T14" fmla="*/ 29 w 70"/>
                <a:gd name="T15" fmla="*/ 569 h 240"/>
                <a:gd name="T16" fmla="*/ 29 w 70"/>
                <a:gd name="T17" fmla="*/ 569 h 240"/>
                <a:gd name="T18" fmla="*/ 21 w 70"/>
                <a:gd name="T19" fmla="*/ 569 h 240"/>
                <a:gd name="T20" fmla="*/ 21 w 70"/>
                <a:gd name="T21" fmla="*/ 569 h 240"/>
                <a:gd name="T22" fmla="*/ 14 w 70"/>
                <a:gd name="T23" fmla="*/ 569 h 240"/>
                <a:gd name="T24" fmla="*/ 8 w 70"/>
                <a:gd name="T25" fmla="*/ 556 h 240"/>
                <a:gd name="T26" fmla="*/ 8 w 70"/>
                <a:gd name="T27" fmla="*/ 556 h 240"/>
                <a:gd name="T28" fmla="*/ 0 w 70"/>
                <a:gd name="T29" fmla="*/ 545 h 240"/>
                <a:gd name="T30" fmla="*/ 0 w 70"/>
                <a:gd name="T31" fmla="*/ 545 h 240"/>
                <a:gd name="T32" fmla="*/ 51 w 70"/>
                <a:gd name="T33" fmla="*/ 59 h 240"/>
                <a:gd name="T34" fmla="*/ 36 w 70"/>
                <a:gd name="T35" fmla="*/ 59 h 240"/>
                <a:gd name="T36" fmla="*/ 29 w 70"/>
                <a:gd name="T37" fmla="*/ 59 h 240"/>
                <a:gd name="T38" fmla="*/ 29 w 70"/>
                <a:gd name="T39" fmla="*/ 59 h 240"/>
                <a:gd name="T40" fmla="*/ 29 w 70"/>
                <a:gd name="T41" fmla="*/ 48 h 240"/>
                <a:gd name="T42" fmla="*/ 29 w 70"/>
                <a:gd name="T43" fmla="*/ 23 h 240"/>
                <a:gd name="T44" fmla="*/ 36 w 70"/>
                <a:gd name="T45" fmla="*/ 12 h 240"/>
                <a:gd name="T46" fmla="*/ 36 w 70"/>
                <a:gd name="T47" fmla="*/ 0 h 240"/>
                <a:gd name="T48" fmla="*/ 43 w 70"/>
                <a:gd name="T49" fmla="*/ 0 h 240"/>
                <a:gd name="T50" fmla="*/ 43 w 70"/>
                <a:gd name="T51" fmla="*/ 0 h 24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70"/>
                <a:gd name="T79" fmla="*/ 0 h 240"/>
                <a:gd name="T80" fmla="*/ 70 w 70"/>
                <a:gd name="T81" fmla="*/ 240 h 24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70" h="240">
                  <a:moveTo>
                    <a:pt x="30" y="0"/>
                  </a:moveTo>
                  <a:lnTo>
                    <a:pt x="70" y="5"/>
                  </a:lnTo>
                  <a:lnTo>
                    <a:pt x="35" y="230"/>
                  </a:lnTo>
                  <a:lnTo>
                    <a:pt x="35" y="235"/>
                  </a:lnTo>
                  <a:lnTo>
                    <a:pt x="30" y="235"/>
                  </a:lnTo>
                  <a:lnTo>
                    <a:pt x="30" y="240"/>
                  </a:lnTo>
                  <a:lnTo>
                    <a:pt x="25" y="240"/>
                  </a:lnTo>
                  <a:lnTo>
                    <a:pt x="20" y="240"/>
                  </a:lnTo>
                  <a:lnTo>
                    <a:pt x="15" y="240"/>
                  </a:lnTo>
                  <a:lnTo>
                    <a:pt x="10" y="240"/>
                  </a:lnTo>
                  <a:lnTo>
                    <a:pt x="5" y="235"/>
                  </a:lnTo>
                  <a:lnTo>
                    <a:pt x="0" y="230"/>
                  </a:lnTo>
                  <a:lnTo>
                    <a:pt x="35" y="25"/>
                  </a:lnTo>
                  <a:lnTo>
                    <a:pt x="25" y="25"/>
                  </a:lnTo>
                  <a:lnTo>
                    <a:pt x="20" y="25"/>
                  </a:lnTo>
                  <a:lnTo>
                    <a:pt x="20" y="20"/>
                  </a:lnTo>
                  <a:lnTo>
                    <a:pt x="20" y="10"/>
                  </a:lnTo>
                  <a:lnTo>
                    <a:pt x="25" y="5"/>
                  </a:lnTo>
                  <a:lnTo>
                    <a:pt x="25" y="0"/>
                  </a:lnTo>
                  <a:lnTo>
                    <a:pt x="30" y="0"/>
                  </a:lnTo>
                  <a:close/>
                </a:path>
              </a:pathLst>
            </a:custGeom>
            <a:solidFill>
              <a:srgbClr val="ABAEAF"/>
            </a:solidFill>
            <a:ln w="9525">
              <a:noFill/>
              <a:round/>
              <a:headEnd/>
              <a:tailEnd/>
            </a:ln>
          </p:spPr>
          <p:txBody>
            <a:bodyPr/>
            <a:lstStyle/>
            <a:p>
              <a:endParaRPr lang="en-US"/>
            </a:p>
          </p:txBody>
        </p:sp>
        <p:sp>
          <p:nvSpPr>
            <p:cNvPr id="101418" name="Freeform 241"/>
            <p:cNvSpPr>
              <a:spLocks/>
            </p:cNvSpPr>
            <p:nvPr/>
          </p:nvSpPr>
          <p:spPr bwMode="auto">
            <a:xfrm>
              <a:off x="3320" y="2426"/>
              <a:ext cx="79" cy="320"/>
            </a:xfrm>
            <a:custGeom>
              <a:avLst/>
              <a:gdLst>
                <a:gd name="T0" fmla="*/ 43 w 70"/>
                <a:gd name="T1" fmla="*/ 0 h 240"/>
                <a:gd name="T2" fmla="*/ 100 w 70"/>
                <a:gd name="T3" fmla="*/ 12 h 240"/>
                <a:gd name="T4" fmla="*/ 51 w 70"/>
                <a:gd name="T5" fmla="*/ 545 h 240"/>
                <a:gd name="T6" fmla="*/ 51 w 70"/>
                <a:gd name="T7" fmla="*/ 556 h 240"/>
                <a:gd name="T8" fmla="*/ 43 w 70"/>
                <a:gd name="T9" fmla="*/ 556 h 240"/>
                <a:gd name="T10" fmla="*/ 43 w 70"/>
                <a:gd name="T11" fmla="*/ 569 h 240"/>
                <a:gd name="T12" fmla="*/ 36 w 70"/>
                <a:gd name="T13" fmla="*/ 569 h 240"/>
                <a:gd name="T14" fmla="*/ 29 w 70"/>
                <a:gd name="T15" fmla="*/ 569 h 240"/>
                <a:gd name="T16" fmla="*/ 29 w 70"/>
                <a:gd name="T17" fmla="*/ 569 h 240"/>
                <a:gd name="T18" fmla="*/ 21 w 70"/>
                <a:gd name="T19" fmla="*/ 569 h 240"/>
                <a:gd name="T20" fmla="*/ 21 w 70"/>
                <a:gd name="T21" fmla="*/ 569 h 240"/>
                <a:gd name="T22" fmla="*/ 14 w 70"/>
                <a:gd name="T23" fmla="*/ 569 h 240"/>
                <a:gd name="T24" fmla="*/ 8 w 70"/>
                <a:gd name="T25" fmla="*/ 556 h 240"/>
                <a:gd name="T26" fmla="*/ 8 w 70"/>
                <a:gd name="T27" fmla="*/ 556 h 240"/>
                <a:gd name="T28" fmla="*/ 0 w 70"/>
                <a:gd name="T29" fmla="*/ 545 h 240"/>
                <a:gd name="T30" fmla="*/ 0 w 70"/>
                <a:gd name="T31" fmla="*/ 545 h 240"/>
                <a:gd name="T32" fmla="*/ 51 w 70"/>
                <a:gd name="T33" fmla="*/ 59 h 240"/>
                <a:gd name="T34" fmla="*/ 36 w 70"/>
                <a:gd name="T35" fmla="*/ 59 h 240"/>
                <a:gd name="T36" fmla="*/ 29 w 70"/>
                <a:gd name="T37" fmla="*/ 59 h 240"/>
                <a:gd name="T38" fmla="*/ 29 w 70"/>
                <a:gd name="T39" fmla="*/ 59 h 240"/>
                <a:gd name="T40" fmla="*/ 29 w 70"/>
                <a:gd name="T41" fmla="*/ 48 h 240"/>
                <a:gd name="T42" fmla="*/ 29 w 70"/>
                <a:gd name="T43" fmla="*/ 23 h 240"/>
                <a:gd name="T44" fmla="*/ 36 w 70"/>
                <a:gd name="T45" fmla="*/ 12 h 240"/>
                <a:gd name="T46" fmla="*/ 36 w 70"/>
                <a:gd name="T47" fmla="*/ 0 h 240"/>
                <a:gd name="T48" fmla="*/ 43 w 70"/>
                <a:gd name="T49" fmla="*/ 0 h 240"/>
                <a:gd name="T50" fmla="*/ 43 w 70"/>
                <a:gd name="T51" fmla="*/ 0 h 24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70"/>
                <a:gd name="T79" fmla="*/ 0 h 240"/>
                <a:gd name="T80" fmla="*/ 70 w 70"/>
                <a:gd name="T81" fmla="*/ 240 h 24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70" h="240">
                  <a:moveTo>
                    <a:pt x="30" y="0"/>
                  </a:moveTo>
                  <a:lnTo>
                    <a:pt x="70" y="5"/>
                  </a:lnTo>
                  <a:lnTo>
                    <a:pt x="35" y="230"/>
                  </a:lnTo>
                  <a:lnTo>
                    <a:pt x="35" y="235"/>
                  </a:lnTo>
                  <a:lnTo>
                    <a:pt x="30" y="235"/>
                  </a:lnTo>
                  <a:lnTo>
                    <a:pt x="30" y="240"/>
                  </a:lnTo>
                  <a:lnTo>
                    <a:pt x="25" y="240"/>
                  </a:lnTo>
                  <a:lnTo>
                    <a:pt x="20" y="240"/>
                  </a:lnTo>
                  <a:lnTo>
                    <a:pt x="15" y="240"/>
                  </a:lnTo>
                  <a:lnTo>
                    <a:pt x="10" y="240"/>
                  </a:lnTo>
                  <a:lnTo>
                    <a:pt x="5" y="235"/>
                  </a:lnTo>
                  <a:lnTo>
                    <a:pt x="0" y="230"/>
                  </a:lnTo>
                  <a:lnTo>
                    <a:pt x="35" y="25"/>
                  </a:lnTo>
                  <a:lnTo>
                    <a:pt x="25" y="25"/>
                  </a:lnTo>
                  <a:lnTo>
                    <a:pt x="20" y="25"/>
                  </a:lnTo>
                  <a:lnTo>
                    <a:pt x="20" y="20"/>
                  </a:lnTo>
                  <a:lnTo>
                    <a:pt x="20" y="10"/>
                  </a:lnTo>
                  <a:lnTo>
                    <a:pt x="25" y="5"/>
                  </a:lnTo>
                  <a:lnTo>
                    <a:pt x="25" y="0"/>
                  </a:lnTo>
                  <a:lnTo>
                    <a:pt x="30" y="0"/>
                  </a:lnTo>
                </a:path>
              </a:pathLst>
            </a:custGeom>
            <a:noFill/>
            <a:ln w="0">
              <a:solidFill>
                <a:srgbClr val="191D1B"/>
              </a:solidFill>
              <a:prstDash val="solid"/>
              <a:round/>
              <a:headEnd/>
              <a:tailEnd/>
            </a:ln>
          </p:spPr>
          <p:txBody>
            <a:bodyPr/>
            <a:lstStyle/>
            <a:p>
              <a:endParaRPr lang="en-US"/>
            </a:p>
          </p:txBody>
        </p:sp>
        <p:sp>
          <p:nvSpPr>
            <p:cNvPr id="101419" name="Line 242"/>
            <p:cNvSpPr>
              <a:spLocks noChangeShapeType="1"/>
            </p:cNvSpPr>
            <p:nvPr/>
          </p:nvSpPr>
          <p:spPr bwMode="auto">
            <a:xfrm flipH="1">
              <a:off x="3255" y="2473"/>
              <a:ext cx="37" cy="293"/>
            </a:xfrm>
            <a:prstGeom prst="line">
              <a:avLst/>
            </a:prstGeom>
            <a:noFill/>
            <a:ln w="0">
              <a:solidFill>
                <a:srgbClr val="191D1B"/>
              </a:solidFill>
              <a:round/>
              <a:headEnd/>
              <a:tailEnd/>
            </a:ln>
          </p:spPr>
          <p:txBody>
            <a:bodyPr/>
            <a:lstStyle/>
            <a:p>
              <a:endParaRPr lang="en-US"/>
            </a:p>
          </p:txBody>
        </p:sp>
        <p:sp>
          <p:nvSpPr>
            <p:cNvPr id="101420" name="Line 243"/>
            <p:cNvSpPr>
              <a:spLocks noChangeShapeType="1"/>
            </p:cNvSpPr>
            <p:nvPr/>
          </p:nvSpPr>
          <p:spPr bwMode="auto">
            <a:xfrm flipH="1">
              <a:off x="3348" y="2439"/>
              <a:ext cx="33" cy="287"/>
            </a:xfrm>
            <a:prstGeom prst="line">
              <a:avLst/>
            </a:prstGeom>
            <a:noFill/>
            <a:ln w="0">
              <a:solidFill>
                <a:srgbClr val="191D1B"/>
              </a:solidFill>
              <a:round/>
              <a:headEnd/>
              <a:tailEnd/>
            </a:ln>
          </p:spPr>
          <p:txBody>
            <a:bodyPr/>
            <a:lstStyle/>
            <a:p>
              <a:endParaRPr lang="en-US"/>
            </a:p>
          </p:txBody>
        </p:sp>
        <p:sp>
          <p:nvSpPr>
            <p:cNvPr id="101421" name="Freeform 244"/>
            <p:cNvSpPr>
              <a:spLocks/>
            </p:cNvSpPr>
            <p:nvPr/>
          </p:nvSpPr>
          <p:spPr bwMode="auto">
            <a:xfrm>
              <a:off x="2620" y="2226"/>
              <a:ext cx="83" cy="60"/>
            </a:xfrm>
            <a:custGeom>
              <a:avLst/>
              <a:gdLst>
                <a:gd name="T0" fmla="*/ 0 w 75"/>
                <a:gd name="T1" fmla="*/ 12 h 45"/>
                <a:gd name="T2" fmla="*/ 0 w 75"/>
                <a:gd name="T3" fmla="*/ 12 h 45"/>
                <a:gd name="T4" fmla="*/ 13 w 75"/>
                <a:gd name="T5" fmla="*/ 12 h 45"/>
                <a:gd name="T6" fmla="*/ 13 w 75"/>
                <a:gd name="T7" fmla="*/ 12 h 45"/>
                <a:gd name="T8" fmla="*/ 21 w 75"/>
                <a:gd name="T9" fmla="*/ 12 h 45"/>
                <a:gd name="T10" fmla="*/ 27 w 75"/>
                <a:gd name="T11" fmla="*/ 12 h 45"/>
                <a:gd name="T12" fmla="*/ 34 w 75"/>
                <a:gd name="T13" fmla="*/ 12 h 45"/>
                <a:gd name="T14" fmla="*/ 34 w 75"/>
                <a:gd name="T15" fmla="*/ 12 h 45"/>
                <a:gd name="T16" fmla="*/ 48 w 75"/>
                <a:gd name="T17" fmla="*/ 12 h 45"/>
                <a:gd name="T18" fmla="*/ 48 w 75"/>
                <a:gd name="T19" fmla="*/ 12 h 45"/>
                <a:gd name="T20" fmla="*/ 54 w 75"/>
                <a:gd name="T21" fmla="*/ 12 h 45"/>
                <a:gd name="T22" fmla="*/ 54 w 75"/>
                <a:gd name="T23" fmla="*/ 12 h 45"/>
                <a:gd name="T24" fmla="*/ 61 w 75"/>
                <a:gd name="T25" fmla="*/ 12 h 45"/>
                <a:gd name="T26" fmla="*/ 68 w 75"/>
                <a:gd name="T27" fmla="*/ 0 h 45"/>
                <a:gd name="T28" fmla="*/ 68 w 75"/>
                <a:gd name="T29" fmla="*/ 0 h 45"/>
                <a:gd name="T30" fmla="*/ 75 w 75"/>
                <a:gd name="T31" fmla="*/ 0 h 45"/>
                <a:gd name="T32" fmla="*/ 81 w 75"/>
                <a:gd name="T33" fmla="*/ 12 h 45"/>
                <a:gd name="T34" fmla="*/ 102 w 75"/>
                <a:gd name="T35" fmla="*/ 107 h 45"/>
                <a:gd name="T36" fmla="*/ 34 w 75"/>
                <a:gd name="T37" fmla="*/ 107 h 45"/>
                <a:gd name="T38" fmla="*/ 0 w 75"/>
                <a:gd name="T39" fmla="*/ 12 h 4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5"/>
                <a:gd name="T61" fmla="*/ 0 h 45"/>
                <a:gd name="T62" fmla="*/ 75 w 75"/>
                <a:gd name="T63" fmla="*/ 45 h 4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5" h="45">
                  <a:moveTo>
                    <a:pt x="0" y="5"/>
                  </a:moveTo>
                  <a:lnTo>
                    <a:pt x="0" y="5"/>
                  </a:lnTo>
                  <a:lnTo>
                    <a:pt x="10" y="5"/>
                  </a:lnTo>
                  <a:lnTo>
                    <a:pt x="15" y="5"/>
                  </a:lnTo>
                  <a:lnTo>
                    <a:pt x="20" y="5"/>
                  </a:lnTo>
                  <a:lnTo>
                    <a:pt x="25" y="5"/>
                  </a:lnTo>
                  <a:lnTo>
                    <a:pt x="35" y="5"/>
                  </a:lnTo>
                  <a:lnTo>
                    <a:pt x="40" y="5"/>
                  </a:lnTo>
                  <a:lnTo>
                    <a:pt x="45" y="5"/>
                  </a:lnTo>
                  <a:lnTo>
                    <a:pt x="50" y="0"/>
                  </a:lnTo>
                  <a:lnTo>
                    <a:pt x="55" y="0"/>
                  </a:lnTo>
                  <a:lnTo>
                    <a:pt x="60" y="5"/>
                  </a:lnTo>
                  <a:lnTo>
                    <a:pt x="75" y="45"/>
                  </a:lnTo>
                  <a:lnTo>
                    <a:pt x="25" y="45"/>
                  </a:lnTo>
                  <a:lnTo>
                    <a:pt x="0" y="5"/>
                  </a:lnTo>
                  <a:close/>
                </a:path>
              </a:pathLst>
            </a:custGeom>
            <a:solidFill>
              <a:srgbClr val="FCFDFE"/>
            </a:solidFill>
            <a:ln w="9525">
              <a:noFill/>
              <a:round/>
              <a:headEnd/>
              <a:tailEnd/>
            </a:ln>
          </p:spPr>
          <p:txBody>
            <a:bodyPr/>
            <a:lstStyle/>
            <a:p>
              <a:endParaRPr lang="en-US"/>
            </a:p>
          </p:txBody>
        </p:sp>
        <p:sp>
          <p:nvSpPr>
            <p:cNvPr id="101422" name="Freeform 245"/>
            <p:cNvSpPr>
              <a:spLocks/>
            </p:cNvSpPr>
            <p:nvPr/>
          </p:nvSpPr>
          <p:spPr bwMode="auto">
            <a:xfrm>
              <a:off x="2620" y="2226"/>
              <a:ext cx="83" cy="60"/>
            </a:xfrm>
            <a:custGeom>
              <a:avLst/>
              <a:gdLst>
                <a:gd name="T0" fmla="*/ 0 w 75"/>
                <a:gd name="T1" fmla="*/ 12 h 45"/>
                <a:gd name="T2" fmla="*/ 0 w 75"/>
                <a:gd name="T3" fmla="*/ 12 h 45"/>
                <a:gd name="T4" fmla="*/ 13 w 75"/>
                <a:gd name="T5" fmla="*/ 12 h 45"/>
                <a:gd name="T6" fmla="*/ 13 w 75"/>
                <a:gd name="T7" fmla="*/ 12 h 45"/>
                <a:gd name="T8" fmla="*/ 21 w 75"/>
                <a:gd name="T9" fmla="*/ 12 h 45"/>
                <a:gd name="T10" fmla="*/ 27 w 75"/>
                <a:gd name="T11" fmla="*/ 12 h 45"/>
                <a:gd name="T12" fmla="*/ 34 w 75"/>
                <a:gd name="T13" fmla="*/ 12 h 45"/>
                <a:gd name="T14" fmla="*/ 34 w 75"/>
                <a:gd name="T15" fmla="*/ 12 h 45"/>
                <a:gd name="T16" fmla="*/ 48 w 75"/>
                <a:gd name="T17" fmla="*/ 12 h 45"/>
                <a:gd name="T18" fmla="*/ 48 w 75"/>
                <a:gd name="T19" fmla="*/ 12 h 45"/>
                <a:gd name="T20" fmla="*/ 54 w 75"/>
                <a:gd name="T21" fmla="*/ 12 h 45"/>
                <a:gd name="T22" fmla="*/ 54 w 75"/>
                <a:gd name="T23" fmla="*/ 12 h 45"/>
                <a:gd name="T24" fmla="*/ 61 w 75"/>
                <a:gd name="T25" fmla="*/ 12 h 45"/>
                <a:gd name="T26" fmla="*/ 68 w 75"/>
                <a:gd name="T27" fmla="*/ 0 h 45"/>
                <a:gd name="T28" fmla="*/ 68 w 75"/>
                <a:gd name="T29" fmla="*/ 0 h 45"/>
                <a:gd name="T30" fmla="*/ 75 w 75"/>
                <a:gd name="T31" fmla="*/ 0 h 45"/>
                <a:gd name="T32" fmla="*/ 81 w 75"/>
                <a:gd name="T33" fmla="*/ 12 h 45"/>
                <a:gd name="T34" fmla="*/ 102 w 75"/>
                <a:gd name="T35" fmla="*/ 107 h 45"/>
                <a:gd name="T36" fmla="*/ 34 w 75"/>
                <a:gd name="T37" fmla="*/ 107 h 45"/>
                <a:gd name="T38" fmla="*/ 0 w 75"/>
                <a:gd name="T39" fmla="*/ 12 h 4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5"/>
                <a:gd name="T61" fmla="*/ 0 h 45"/>
                <a:gd name="T62" fmla="*/ 75 w 75"/>
                <a:gd name="T63" fmla="*/ 45 h 4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5" h="45">
                  <a:moveTo>
                    <a:pt x="0" y="5"/>
                  </a:moveTo>
                  <a:lnTo>
                    <a:pt x="0" y="5"/>
                  </a:lnTo>
                  <a:lnTo>
                    <a:pt x="10" y="5"/>
                  </a:lnTo>
                  <a:lnTo>
                    <a:pt x="15" y="5"/>
                  </a:lnTo>
                  <a:lnTo>
                    <a:pt x="20" y="5"/>
                  </a:lnTo>
                  <a:lnTo>
                    <a:pt x="25" y="5"/>
                  </a:lnTo>
                  <a:lnTo>
                    <a:pt x="35" y="5"/>
                  </a:lnTo>
                  <a:lnTo>
                    <a:pt x="40" y="5"/>
                  </a:lnTo>
                  <a:lnTo>
                    <a:pt x="45" y="5"/>
                  </a:lnTo>
                  <a:lnTo>
                    <a:pt x="50" y="0"/>
                  </a:lnTo>
                  <a:lnTo>
                    <a:pt x="55" y="0"/>
                  </a:lnTo>
                  <a:lnTo>
                    <a:pt x="60" y="5"/>
                  </a:lnTo>
                  <a:lnTo>
                    <a:pt x="75" y="45"/>
                  </a:lnTo>
                  <a:lnTo>
                    <a:pt x="25" y="45"/>
                  </a:lnTo>
                  <a:lnTo>
                    <a:pt x="0" y="5"/>
                  </a:lnTo>
                </a:path>
              </a:pathLst>
            </a:custGeom>
            <a:noFill/>
            <a:ln w="0">
              <a:solidFill>
                <a:srgbClr val="191D1B"/>
              </a:solidFill>
              <a:prstDash val="solid"/>
              <a:round/>
              <a:headEnd/>
              <a:tailEnd/>
            </a:ln>
          </p:spPr>
          <p:txBody>
            <a:bodyPr/>
            <a:lstStyle/>
            <a:p>
              <a:endParaRPr lang="en-US"/>
            </a:p>
          </p:txBody>
        </p:sp>
        <p:sp>
          <p:nvSpPr>
            <p:cNvPr id="101423" name="Freeform 246"/>
            <p:cNvSpPr>
              <a:spLocks/>
            </p:cNvSpPr>
            <p:nvPr/>
          </p:nvSpPr>
          <p:spPr bwMode="auto">
            <a:xfrm>
              <a:off x="2631" y="2259"/>
              <a:ext cx="112" cy="87"/>
            </a:xfrm>
            <a:custGeom>
              <a:avLst/>
              <a:gdLst>
                <a:gd name="T0" fmla="*/ 63 w 100"/>
                <a:gd name="T1" fmla="*/ 155 h 65"/>
                <a:gd name="T2" fmla="*/ 56 w 100"/>
                <a:gd name="T3" fmla="*/ 155 h 65"/>
                <a:gd name="T4" fmla="*/ 49 w 100"/>
                <a:gd name="T5" fmla="*/ 143 h 65"/>
                <a:gd name="T6" fmla="*/ 43 w 100"/>
                <a:gd name="T7" fmla="*/ 133 h 65"/>
                <a:gd name="T8" fmla="*/ 35 w 100"/>
                <a:gd name="T9" fmla="*/ 133 h 65"/>
                <a:gd name="T10" fmla="*/ 28 w 100"/>
                <a:gd name="T11" fmla="*/ 120 h 65"/>
                <a:gd name="T12" fmla="*/ 21 w 100"/>
                <a:gd name="T13" fmla="*/ 107 h 65"/>
                <a:gd name="T14" fmla="*/ 13 w 100"/>
                <a:gd name="T15" fmla="*/ 107 h 65"/>
                <a:gd name="T16" fmla="*/ 13 w 100"/>
                <a:gd name="T17" fmla="*/ 107 h 65"/>
                <a:gd name="T18" fmla="*/ 8 w 100"/>
                <a:gd name="T19" fmla="*/ 96 h 65"/>
                <a:gd name="T20" fmla="*/ 8 w 100"/>
                <a:gd name="T21" fmla="*/ 84 h 65"/>
                <a:gd name="T22" fmla="*/ 8 w 100"/>
                <a:gd name="T23" fmla="*/ 72 h 65"/>
                <a:gd name="T24" fmla="*/ 0 w 100"/>
                <a:gd name="T25" fmla="*/ 59 h 65"/>
                <a:gd name="T26" fmla="*/ 0 w 100"/>
                <a:gd name="T27" fmla="*/ 48 h 65"/>
                <a:gd name="T28" fmla="*/ 0 w 100"/>
                <a:gd name="T29" fmla="*/ 36 h 65"/>
                <a:gd name="T30" fmla="*/ 0 w 100"/>
                <a:gd name="T31" fmla="*/ 36 h 65"/>
                <a:gd name="T32" fmla="*/ 0 w 100"/>
                <a:gd name="T33" fmla="*/ 12 h 65"/>
                <a:gd name="T34" fmla="*/ 8 w 100"/>
                <a:gd name="T35" fmla="*/ 12 h 65"/>
                <a:gd name="T36" fmla="*/ 13 w 100"/>
                <a:gd name="T37" fmla="*/ 12 h 65"/>
                <a:gd name="T38" fmla="*/ 21 w 100"/>
                <a:gd name="T39" fmla="*/ 23 h 65"/>
                <a:gd name="T40" fmla="*/ 28 w 100"/>
                <a:gd name="T41" fmla="*/ 23 h 65"/>
                <a:gd name="T42" fmla="*/ 35 w 100"/>
                <a:gd name="T43" fmla="*/ 36 h 65"/>
                <a:gd name="T44" fmla="*/ 43 w 100"/>
                <a:gd name="T45" fmla="*/ 36 h 65"/>
                <a:gd name="T46" fmla="*/ 49 w 100"/>
                <a:gd name="T47" fmla="*/ 36 h 65"/>
                <a:gd name="T48" fmla="*/ 56 w 100"/>
                <a:gd name="T49" fmla="*/ 36 h 65"/>
                <a:gd name="T50" fmla="*/ 63 w 100"/>
                <a:gd name="T51" fmla="*/ 36 h 65"/>
                <a:gd name="T52" fmla="*/ 71 w 100"/>
                <a:gd name="T53" fmla="*/ 36 h 65"/>
                <a:gd name="T54" fmla="*/ 84 w 100"/>
                <a:gd name="T55" fmla="*/ 23 h 65"/>
                <a:gd name="T56" fmla="*/ 77 w 100"/>
                <a:gd name="T57" fmla="*/ 0 h 65"/>
                <a:gd name="T58" fmla="*/ 84 w 100"/>
                <a:gd name="T59" fmla="*/ 0 h 65"/>
                <a:gd name="T60" fmla="*/ 92 w 100"/>
                <a:gd name="T61" fmla="*/ 0 h 65"/>
                <a:gd name="T62" fmla="*/ 105 w 100"/>
                <a:gd name="T63" fmla="*/ 12 h 65"/>
                <a:gd name="T64" fmla="*/ 105 w 100"/>
                <a:gd name="T65" fmla="*/ 12 h 65"/>
                <a:gd name="T66" fmla="*/ 113 w 100"/>
                <a:gd name="T67" fmla="*/ 12 h 65"/>
                <a:gd name="T68" fmla="*/ 119 w 100"/>
                <a:gd name="T69" fmla="*/ 23 h 65"/>
                <a:gd name="T70" fmla="*/ 127 w 100"/>
                <a:gd name="T71" fmla="*/ 36 h 65"/>
                <a:gd name="T72" fmla="*/ 133 w 100"/>
                <a:gd name="T73" fmla="*/ 48 h 65"/>
                <a:gd name="T74" fmla="*/ 133 w 100"/>
                <a:gd name="T75" fmla="*/ 59 h 65"/>
                <a:gd name="T76" fmla="*/ 140 w 100"/>
                <a:gd name="T77" fmla="*/ 72 h 65"/>
                <a:gd name="T78" fmla="*/ 140 w 100"/>
                <a:gd name="T79" fmla="*/ 84 h 65"/>
                <a:gd name="T80" fmla="*/ 140 w 100"/>
                <a:gd name="T81" fmla="*/ 107 h 65"/>
                <a:gd name="T82" fmla="*/ 140 w 100"/>
                <a:gd name="T83" fmla="*/ 120 h 65"/>
                <a:gd name="T84" fmla="*/ 133 w 100"/>
                <a:gd name="T85" fmla="*/ 133 h 65"/>
                <a:gd name="T86" fmla="*/ 127 w 100"/>
                <a:gd name="T87" fmla="*/ 133 h 65"/>
                <a:gd name="T88" fmla="*/ 119 w 100"/>
                <a:gd name="T89" fmla="*/ 133 h 65"/>
                <a:gd name="T90" fmla="*/ 113 w 100"/>
                <a:gd name="T91" fmla="*/ 133 h 65"/>
                <a:gd name="T92" fmla="*/ 105 w 100"/>
                <a:gd name="T93" fmla="*/ 143 h 65"/>
                <a:gd name="T94" fmla="*/ 92 w 100"/>
                <a:gd name="T95" fmla="*/ 143 h 65"/>
                <a:gd name="T96" fmla="*/ 84 w 100"/>
                <a:gd name="T97" fmla="*/ 155 h 65"/>
                <a:gd name="T98" fmla="*/ 77 w 100"/>
                <a:gd name="T99" fmla="*/ 155 h 65"/>
                <a:gd name="T100" fmla="*/ 71 w 100"/>
                <a:gd name="T101" fmla="*/ 155 h 65"/>
                <a:gd name="T102" fmla="*/ 63 w 100"/>
                <a:gd name="T103" fmla="*/ 155 h 6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00"/>
                <a:gd name="T157" fmla="*/ 0 h 65"/>
                <a:gd name="T158" fmla="*/ 100 w 100"/>
                <a:gd name="T159" fmla="*/ 65 h 65"/>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00" h="65">
                  <a:moveTo>
                    <a:pt x="45" y="65"/>
                  </a:moveTo>
                  <a:lnTo>
                    <a:pt x="40" y="65"/>
                  </a:lnTo>
                  <a:lnTo>
                    <a:pt x="35" y="60"/>
                  </a:lnTo>
                  <a:lnTo>
                    <a:pt x="30" y="55"/>
                  </a:lnTo>
                  <a:lnTo>
                    <a:pt x="25" y="55"/>
                  </a:lnTo>
                  <a:lnTo>
                    <a:pt x="20" y="50"/>
                  </a:lnTo>
                  <a:lnTo>
                    <a:pt x="15" y="45"/>
                  </a:lnTo>
                  <a:lnTo>
                    <a:pt x="10" y="45"/>
                  </a:lnTo>
                  <a:lnTo>
                    <a:pt x="5" y="40"/>
                  </a:lnTo>
                  <a:lnTo>
                    <a:pt x="5" y="35"/>
                  </a:lnTo>
                  <a:lnTo>
                    <a:pt x="5" y="30"/>
                  </a:lnTo>
                  <a:lnTo>
                    <a:pt x="0" y="25"/>
                  </a:lnTo>
                  <a:lnTo>
                    <a:pt x="0" y="20"/>
                  </a:lnTo>
                  <a:lnTo>
                    <a:pt x="0" y="15"/>
                  </a:lnTo>
                  <a:lnTo>
                    <a:pt x="0" y="5"/>
                  </a:lnTo>
                  <a:lnTo>
                    <a:pt x="5" y="5"/>
                  </a:lnTo>
                  <a:lnTo>
                    <a:pt x="10" y="5"/>
                  </a:lnTo>
                  <a:lnTo>
                    <a:pt x="15" y="10"/>
                  </a:lnTo>
                  <a:lnTo>
                    <a:pt x="20" y="10"/>
                  </a:lnTo>
                  <a:lnTo>
                    <a:pt x="25" y="15"/>
                  </a:lnTo>
                  <a:lnTo>
                    <a:pt x="30" y="15"/>
                  </a:lnTo>
                  <a:lnTo>
                    <a:pt x="35" y="15"/>
                  </a:lnTo>
                  <a:lnTo>
                    <a:pt x="40" y="15"/>
                  </a:lnTo>
                  <a:lnTo>
                    <a:pt x="45" y="15"/>
                  </a:lnTo>
                  <a:lnTo>
                    <a:pt x="50" y="15"/>
                  </a:lnTo>
                  <a:lnTo>
                    <a:pt x="60" y="10"/>
                  </a:lnTo>
                  <a:lnTo>
                    <a:pt x="55" y="0"/>
                  </a:lnTo>
                  <a:lnTo>
                    <a:pt x="60" y="0"/>
                  </a:lnTo>
                  <a:lnTo>
                    <a:pt x="65" y="0"/>
                  </a:lnTo>
                  <a:lnTo>
                    <a:pt x="75" y="5"/>
                  </a:lnTo>
                  <a:lnTo>
                    <a:pt x="80" y="5"/>
                  </a:lnTo>
                  <a:lnTo>
                    <a:pt x="85" y="10"/>
                  </a:lnTo>
                  <a:lnTo>
                    <a:pt x="90" y="15"/>
                  </a:lnTo>
                  <a:lnTo>
                    <a:pt x="95" y="20"/>
                  </a:lnTo>
                  <a:lnTo>
                    <a:pt x="95" y="25"/>
                  </a:lnTo>
                  <a:lnTo>
                    <a:pt x="100" y="30"/>
                  </a:lnTo>
                  <a:lnTo>
                    <a:pt x="100" y="35"/>
                  </a:lnTo>
                  <a:lnTo>
                    <a:pt x="100" y="45"/>
                  </a:lnTo>
                  <a:lnTo>
                    <a:pt x="100" y="50"/>
                  </a:lnTo>
                  <a:lnTo>
                    <a:pt x="95" y="55"/>
                  </a:lnTo>
                  <a:lnTo>
                    <a:pt x="90" y="55"/>
                  </a:lnTo>
                  <a:lnTo>
                    <a:pt x="85" y="55"/>
                  </a:lnTo>
                  <a:lnTo>
                    <a:pt x="80" y="55"/>
                  </a:lnTo>
                  <a:lnTo>
                    <a:pt x="75" y="60"/>
                  </a:lnTo>
                  <a:lnTo>
                    <a:pt x="65" y="60"/>
                  </a:lnTo>
                  <a:lnTo>
                    <a:pt x="60" y="65"/>
                  </a:lnTo>
                  <a:lnTo>
                    <a:pt x="55" y="65"/>
                  </a:lnTo>
                  <a:lnTo>
                    <a:pt x="50" y="65"/>
                  </a:lnTo>
                  <a:lnTo>
                    <a:pt x="45" y="65"/>
                  </a:lnTo>
                  <a:close/>
                </a:path>
              </a:pathLst>
            </a:custGeom>
            <a:solidFill>
              <a:srgbClr val="F8BB75"/>
            </a:solidFill>
            <a:ln w="9525">
              <a:noFill/>
              <a:round/>
              <a:headEnd/>
              <a:tailEnd/>
            </a:ln>
          </p:spPr>
          <p:txBody>
            <a:bodyPr/>
            <a:lstStyle/>
            <a:p>
              <a:endParaRPr lang="en-US"/>
            </a:p>
          </p:txBody>
        </p:sp>
        <p:sp>
          <p:nvSpPr>
            <p:cNvPr id="101424" name="Freeform 247"/>
            <p:cNvSpPr>
              <a:spLocks/>
            </p:cNvSpPr>
            <p:nvPr/>
          </p:nvSpPr>
          <p:spPr bwMode="auto">
            <a:xfrm>
              <a:off x="2631" y="2259"/>
              <a:ext cx="112" cy="87"/>
            </a:xfrm>
            <a:custGeom>
              <a:avLst/>
              <a:gdLst>
                <a:gd name="T0" fmla="*/ 63 w 100"/>
                <a:gd name="T1" fmla="*/ 155 h 65"/>
                <a:gd name="T2" fmla="*/ 56 w 100"/>
                <a:gd name="T3" fmla="*/ 155 h 65"/>
                <a:gd name="T4" fmla="*/ 49 w 100"/>
                <a:gd name="T5" fmla="*/ 143 h 65"/>
                <a:gd name="T6" fmla="*/ 43 w 100"/>
                <a:gd name="T7" fmla="*/ 133 h 65"/>
                <a:gd name="T8" fmla="*/ 35 w 100"/>
                <a:gd name="T9" fmla="*/ 133 h 65"/>
                <a:gd name="T10" fmla="*/ 28 w 100"/>
                <a:gd name="T11" fmla="*/ 120 h 65"/>
                <a:gd name="T12" fmla="*/ 21 w 100"/>
                <a:gd name="T13" fmla="*/ 107 h 65"/>
                <a:gd name="T14" fmla="*/ 13 w 100"/>
                <a:gd name="T15" fmla="*/ 107 h 65"/>
                <a:gd name="T16" fmla="*/ 13 w 100"/>
                <a:gd name="T17" fmla="*/ 107 h 65"/>
                <a:gd name="T18" fmla="*/ 8 w 100"/>
                <a:gd name="T19" fmla="*/ 96 h 65"/>
                <a:gd name="T20" fmla="*/ 8 w 100"/>
                <a:gd name="T21" fmla="*/ 84 h 65"/>
                <a:gd name="T22" fmla="*/ 8 w 100"/>
                <a:gd name="T23" fmla="*/ 72 h 65"/>
                <a:gd name="T24" fmla="*/ 0 w 100"/>
                <a:gd name="T25" fmla="*/ 59 h 65"/>
                <a:gd name="T26" fmla="*/ 0 w 100"/>
                <a:gd name="T27" fmla="*/ 48 h 65"/>
                <a:gd name="T28" fmla="*/ 0 w 100"/>
                <a:gd name="T29" fmla="*/ 36 h 65"/>
                <a:gd name="T30" fmla="*/ 0 w 100"/>
                <a:gd name="T31" fmla="*/ 36 h 65"/>
                <a:gd name="T32" fmla="*/ 0 w 100"/>
                <a:gd name="T33" fmla="*/ 12 h 65"/>
                <a:gd name="T34" fmla="*/ 8 w 100"/>
                <a:gd name="T35" fmla="*/ 12 h 65"/>
                <a:gd name="T36" fmla="*/ 13 w 100"/>
                <a:gd name="T37" fmla="*/ 12 h 65"/>
                <a:gd name="T38" fmla="*/ 21 w 100"/>
                <a:gd name="T39" fmla="*/ 23 h 65"/>
                <a:gd name="T40" fmla="*/ 28 w 100"/>
                <a:gd name="T41" fmla="*/ 23 h 65"/>
                <a:gd name="T42" fmla="*/ 35 w 100"/>
                <a:gd name="T43" fmla="*/ 36 h 65"/>
                <a:gd name="T44" fmla="*/ 43 w 100"/>
                <a:gd name="T45" fmla="*/ 36 h 65"/>
                <a:gd name="T46" fmla="*/ 49 w 100"/>
                <a:gd name="T47" fmla="*/ 36 h 65"/>
                <a:gd name="T48" fmla="*/ 56 w 100"/>
                <a:gd name="T49" fmla="*/ 36 h 65"/>
                <a:gd name="T50" fmla="*/ 63 w 100"/>
                <a:gd name="T51" fmla="*/ 36 h 65"/>
                <a:gd name="T52" fmla="*/ 71 w 100"/>
                <a:gd name="T53" fmla="*/ 36 h 65"/>
                <a:gd name="T54" fmla="*/ 84 w 100"/>
                <a:gd name="T55" fmla="*/ 23 h 65"/>
                <a:gd name="T56" fmla="*/ 77 w 100"/>
                <a:gd name="T57" fmla="*/ 0 h 65"/>
                <a:gd name="T58" fmla="*/ 84 w 100"/>
                <a:gd name="T59" fmla="*/ 0 h 65"/>
                <a:gd name="T60" fmla="*/ 92 w 100"/>
                <a:gd name="T61" fmla="*/ 0 h 65"/>
                <a:gd name="T62" fmla="*/ 105 w 100"/>
                <a:gd name="T63" fmla="*/ 12 h 65"/>
                <a:gd name="T64" fmla="*/ 105 w 100"/>
                <a:gd name="T65" fmla="*/ 12 h 65"/>
                <a:gd name="T66" fmla="*/ 113 w 100"/>
                <a:gd name="T67" fmla="*/ 12 h 65"/>
                <a:gd name="T68" fmla="*/ 119 w 100"/>
                <a:gd name="T69" fmla="*/ 23 h 65"/>
                <a:gd name="T70" fmla="*/ 127 w 100"/>
                <a:gd name="T71" fmla="*/ 36 h 65"/>
                <a:gd name="T72" fmla="*/ 133 w 100"/>
                <a:gd name="T73" fmla="*/ 48 h 65"/>
                <a:gd name="T74" fmla="*/ 133 w 100"/>
                <a:gd name="T75" fmla="*/ 59 h 65"/>
                <a:gd name="T76" fmla="*/ 140 w 100"/>
                <a:gd name="T77" fmla="*/ 72 h 65"/>
                <a:gd name="T78" fmla="*/ 140 w 100"/>
                <a:gd name="T79" fmla="*/ 84 h 65"/>
                <a:gd name="T80" fmla="*/ 140 w 100"/>
                <a:gd name="T81" fmla="*/ 107 h 65"/>
                <a:gd name="T82" fmla="*/ 140 w 100"/>
                <a:gd name="T83" fmla="*/ 120 h 65"/>
                <a:gd name="T84" fmla="*/ 133 w 100"/>
                <a:gd name="T85" fmla="*/ 133 h 65"/>
                <a:gd name="T86" fmla="*/ 127 w 100"/>
                <a:gd name="T87" fmla="*/ 133 h 65"/>
                <a:gd name="T88" fmla="*/ 119 w 100"/>
                <a:gd name="T89" fmla="*/ 133 h 65"/>
                <a:gd name="T90" fmla="*/ 113 w 100"/>
                <a:gd name="T91" fmla="*/ 133 h 65"/>
                <a:gd name="T92" fmla="*/ 105 w 100"/>
                <a:gd name="T93" fmla="*/ 143 h 65"/>
                <a:gd name="T94" fmla="*/ 92 w 100"/>
                <a:gd name="T95" fmla="*/ 143 h 65"/>
                <a:gd name="T96" fmla="*/ 84 w 100"/>
                <a:gd name="T97" fmla="*/ 155 h 65"/>
                <a:gd name="T98" fmla="*/ 77 w 100"/>
                <a:gd name="T99" fmla="*/ 155 h 65"/>
                <a:gd name="T100" fmla="*/ 71 w 100"/>
                <a:gd name="T101" fmla="*/ 155 h 65"/>
                <a:gd name="T102" fmla="*/ 63 w 100"/>
                <a:gd name="T103" fmla="*/ 155 h 6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00"/>
                <a:gd name="T157" fmla="*/ 0 h 65"/>
                <a:gd name="T158" fmla="*/ 100 w 100"/>
                <a:gd name="T159" fmla="*/ 65 h 65"/>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00" h="65">
                  <a:moveTo>
                    <a:pt x="45" y="65"/>
                  </a:moveTo>
                  <a:lnTo>
                    <a:pt x="40" y="65"/>
                  </a:lnTo>
                  <a:lnTo>
                    <a:pt x="35" y="60"/>
                  </a:lnTo>
                  <a:lnTo>
                    <a:pt x="30" y="55"/>
                  </a:lnTo>
                  <a:lnTo>
                    <a:pt x="25" y="55"/>
                  </a:lnTo>
                  <a:lnTo>
                    <a:pt x="20" y="50"/>
                  </a:lnTo>
                  <a:lnTo>
                    <a:pt x="15" y="45"/>
                  </a:lnTo>
                  <a:lnTo>
                    <a:pt x="10" y="45"/>
                  </a:lnTo>
                  <a:lnTo>
                    <a:pt x="5" y="40"/>
                  </a:lnTo>
                  <a:lnTo>
                    <a:pt x="5" y="35"/>
                  </a:lnTo>
                  <a:lnTo>
                    <a:pt x="5" y="30"/>
                  </a:lnTo>
                  <a:lnTo>
                    <a:pt x="0" y="25"/>
                  </a:lnTo>
                  <a:lnTo>
                    <a:pt x="0" y="20"/>
                  </a:lnTo>
                  <a:lnTo>
                    <a:pt x="0" y="15"/>
                  </a:lnTo>
                  <a:lnTo>
                    <a:pt x="0" y="5"/>
                  </a:lnTo>
                  <a:lnTo>
                    <a:pt x="5" y="5"/>
                  </a:lnTo>
                  <a:lnTo>
                    <a:pt x="10" y="5"/>
                  </a:lnTo>
                  <a:lnTo>
                    <a:pt x="15" y="10"/>
                  </a:lnTo>
                  <a:lnTo>
                    <a:pt x="20" y="10"/>
                  </a:lnTo>
                  <a:lnTo>
                    <a:pt x="25" y="15"/>
                  </a:lnTo>
                  <a:lnTo>
                    <a:pt x="30" y="15"/>
                  </a:lnTo>
                  <a:lnTo>
                    <a:pt x="35" y="15"/>
                  </a:lnTo>
                  <a:lnTo>
                    <a:pt x="40" y="15"/>
                  </a:lnTo>
                  <a:lnTo>
                    <a:pt x="45" y="15"/>
                  </a:lnTo>
                  <a:lnTo>
                    <a:pt x="50" y="15"/>
                  </a:lnTo>
                  <a:lnTo>
                    <a:pt x="60" y="10"/>
                  </a:lnTo>
                  <a:lnTo>
                    <a:pt x="55" y="0"/>
                  </a:lnTo>
                  <a:lnTo>
                    <a:pt x="60" y="0"/>
                  </a:lnTo>
                  <a:lnTo>
                    <a:pt x="65" y="0"/>
                  </a:lnTo>
                  <a:lnTo>
                    <a:pt x="75" y="5"/>
                  </a:lnTo>
                  <a:lnTo>
                    <a:pt x="80" y="5"/>
                  </a:lnTo>
                  <a:lnTo>
                    <a:pt x="85" y="10"/>
                  </a:lnTo>
                  <a:lnTo>
                    <a:pt x="90" y="15"/>
                  </a:lnTo>
                  <a:lnTo>
                    <a:pt x="95" y="20"/>
                  </a:lnTo>
                  <a:lnTo>
                    <a:pt x="95" y="25"/>
                  </a:lnTo>
                  <a:lnTo>
                    <a:pt x="100" y="30"/>
                  </a:lnTo>
                  <a:lnTo>
                    <a:pt x="100" y="35"/>
                  </a:lnTo>
                  <a:lnTo>
                    <a:pt x="100" y="45"/>
                  </a:lnTo>
                  <a:lnTo>
                    <a:pt x="100" y="50"/>
                  </a:lnTo>
                  <a:lnTo>
                    <a:pt x="95" y="55"/>
                  </a:lnTo>
                  <a:lnTo>
                    <a:pt x="90" y="55"/>
                  </a:lnTo>
                  <a:lnTo>
                    <a:pt x="85" y="55"/>
                  </a:lnTo>
                  <a:lnTo>
                    <a:pt x="80" y="55"/>
                  </a:lnTo>
                  <a:lnTo>
                    <a:pt x="75" y="60"/>
                  </a:lnTo>
                  <a:lnTo>
                    <a:pt x="65" y="60"/>
                  </a:lnTo>
                  <a:lnTo>
                    <a:pt x="60" y="65"/>
                  </a:lnTo>
                  <a:lnTo>
                    <a:pt x="55" y="65"/>
                  </a:lnTo>
                  <a:lnTo>
                    <a:pt x="50" y="65"/>
                  </a:lnTo>
                  <a:lnTo>
                    <a:pt x="45" y="65"/>
                  </a:lnTo>
                </a:path>
              </a:pathLst>
            </a:custGeom>
            <a:noFill/>
            <a:ln w="0">
              <a:solidFill>
                <a:srgbClr val="191D1B"/>
              </a:solidFill>
              <a:prstDash val="solid"/>
              <a:round/>
              <a:headEnd/>
              <a:tailEnd/>
            </a:ln>
          </p:spPr>
          <p:txBody>
            <a:bodyPr/>
            <a:lstStyle/>
            <a:p>
              <a:endParaRPr lang="en-US"/>
            </a:p>
          </p:txBody>
        </p:sp>
        <p:sp>
          <p:nvSpPr>
            <p:cNvPr id="101425" name="Freeform 248"/>
            <p:cNvSpPr>
              <a:spLocks/>
            </p:cNvSpPr>
            <p:nvPr/>
          </p:nvSpPr>
          <p:spPr bwMode="auto">
            <a:xfrm>
              <a:off x="2699" y="2273"/>
              <a:ext cx="10" cy="1"/>
            </a:xfrm>
            <a:custGeom>
              <a:avLst/>
              <a:gdLst>
                <a:gd name="T0" fmla="*/ 0 w 10"/>
                <a:gd name="T1" fmla="*/ 0 h 1"/>
                <a:gd name="T2" fmla="*/ 5 w 10"/>
                <a:gd name="T3" fmla="*/ 0 h 1"/>
                <a:gd name="T4" fmla="*/ 5 w 10"/>
                <a:gd name="T5" fmla="*/ 0 h 1"/>
                <a:gd name="T6" fmla="*/ 10 w 10"/>
                <a:gd name="T7" fmla="*/ 0 h 1"/>
                <a:gd name="T8" fmla="*/ 0 60000 65536"/>
                <a:gd name="T9" fmla="*/ 0 60000 65536"/>
                <a:gd name="T10" fmla="*/ 0 60000 65536"/>
                <a:gd name="T11" fmla="*/ 0 60000 65536"/>
                <a:gd name="T12" fmla="*/ 0 w 10"/>
                <a:gd name="T13" fmla="*/ 0 h 1"/>
                <a:gd name="T14" fmla="*/ 10 w 10"/>
                <a:gd name="T15" fmla="*/ 1 h 1"/>
              </a:gdLst>
              <a:ahLst/>
              <a:cxnLst>
                <a:cxn ang="T8">
                  <a:pos x="T0" y="T1"/>
                </a:cxn>
                <a:cxn ang="T9">
                  <a:pos x="T2" y="T3"/>
                </a:cxn>
                <a:cxn ang="T10">
                  <a:pos x="T4" y="T5"/>
                </a:cxn>
                <a:cxn ang="T11">
                  <a:pos x="T6" y="T7"/>
                </a:cxn>
              </a:cxnLst>
              <a:rect l="T12" t="T13" r="T14" b="T15"/>
              <a:pathLst>
                <a:path w="10" h="1">
                  <a:moveTo>
                    <a:pt x="0" y="0"/>
                  </a:moveTo>
                  <a:lnTo>
                    <a:pt x="5" y="0"/>
                  </a:lnTo>
                  <a:lnTo>
                    <a:pt x="10" y="0"/>
                  </a:lnTo>
                </a:path>
              </a:pathLst>
            </a:custGeom>
            <a:noFill/>
            <a:ln w="0">
              <a:solidFill>
                <a:srgbClr val="191D1B"/>
              </a:solidFill>
              <a:prstDash val="solid"/>
              <a:round/>
              <a:headEnd/>
              <a:tailEnd/>
            </a:ln>
          </p:spPr>
          <p:txBody>
            <a:bodyPr/>
            <a:lstStyle/>
            <a:p>
              <a:endParaRPr lang="en-US"/>
            </a:p>
          </p:txBody>
        </p:sp>
        <p:sp>
          <p:nvSpPr>
            <p:cNvPr id="101426" name="Freeform 249"/>
            <p:cNvSpPr>
              <a:spLocks/>
            </p:cNvSpPr>
            <p:nvPr/>
          </p:nvSpPr>
          <p:spPr bwMode="auto">
            <a:xfrm>
              <a:off x="2631" y="2279"/>
              <a:ext cx="45" cy="20"/>
            </a:xfrm>
            <a:custGeom>
              <a:avLst/>
              <a:gdLst>
                <a:gd name="T0" fmla="*/ 0 w 40"/>
                <a:gd name="T1" fmla="*/ 0 h 15"/>
                <a:gd name="T2" fmla="*/ 8 w 40"/>
                <a:gd name="T3" fmla="*/ 12 h 15"/>
                <a:gd name="T4" fmla="*/ 21 w 40"/>
                <a:gd name="T5" fmla="*/ 23 h 15"/>
                <a:gd name="T6" fmla="*/ 43 w 40"/>
                <a:gd name="T7" fmla="*/ 36 h 15"/>
                <a:gd name="T8" fmla="*/ 57 w 40"/>
                <a:gd name="T9" fmla="*/ 36 h 15"/>
                <a:gd name="T10" fmla="*/ 0 60000 65536"/>
                <a:gd name="T11" fmla="*/ 0 60000 65536"/>
                <a:gd name="T12" fmla="*/ 0 60000 65536"/>
                <a:gd name="T13" fmla="*/ 0 60000 65536"/>
                <a:gd name="T14" fmla="*/ 0 60000 65536"/>
                <a:gd name="T15" fmla="*/ 0 w 40"/>
                <a:gd name="T16" fmla="*/ 0 h 15"/>
                <a:gd name="T17" fmla="*/ 40 w 40"/>
                <a:gd name="T18" fmla="*/ 15 h 15"/>
              </a:gdLst>
              <a:ahLst/>
              <a:cxnLst>
                <a:cxn ang="T10">
                  <a:pos x="T0" y="T1"/>
                </a:cxn>
                <a:cxn ang="T11">
                  <a:pos x="T2" y="T3"/>
                </a:cxn>
                <a:cxn ang="T12">
                  <a:pos x="T4" y="T5"/>
                </a:cxn>
                <a:cxn ang="T13">
                  <a:pos x="T6" y="T7"/>
                </a:cxn>
                <a:cxn ang="T14">
                  <a:pos x="T8" y="T9"/>
                </a:cxn>
              </a:cxnLst>
              <a:rect l="T15" t="T16" r="T17" b="T18"/>
              <a:pathLst>
                <a:path w="40" h="15">
                  <a:moveTo>
                    <a:pt x="0" y="0"/>
                  </a:moveTo>
                  <a:lnTo>
                    <a:pt x="5" y="5"/>
                  </a:lnTo>
                  <a:lnTo>
                    <a:pt x="15" y="10"/>
                  </a:lnTo>
                  <a:lnTo>
                    <a:pt x="30" y="15"/>
                  </a:lnTo>
                  <a:lnTo>
                    <a:pt x="40" y="15"/>
                  </a:lnTo>
                </a:path>
              </a:pathLst>
            </a:custGeom>
            <a:noFill/>
            <a:ln w="0">
              <a:solidFill>
                <a:srgbClr val="191D1B"/>
              </a:solidFill>
              <a:prstDash val="solid"/>
              <a:round/>
              <a:headEnd/>
              <a:tailEnd/>
            </a:ln>
          </p:spPr>
          <p:txBody>
            <a:bodyPr/>
            <a:lstStyle/>
            <a:p>
              <a:endParaRPr lang="en-US"/>
            </a:p>
          </p:txBody>
        </p:sp>
        <p:sp>
          <p:nvSpPr>
            <p:cNvPr id="101427" name="Freeform 250"/>
            <p:cNvSpPr>
              <a:spLocks/>
            </p:cNvSpPr>
            <p:nvPr/>
          </p:nvSpPr>
          <p:spPr bwMode="auto">
            <a:xfrm>
              <a:off x="2637" y="2299"/>
              <a:ext cx="34" cy="14"/>
            </a:xfrm>
            <a:custGeom>
              <a:avLst/>
              <a:gdLst>
                <a:gd name="T0" fmla="*/ 0 w 30"/>
                <a:gd name="T1" fmla="*/ 0 h 10"/>
                <a:gd name="T2" fmla="*/ 14 w 30"/>
                <a:gd name="T3" fmla="*/ 28 h 10"/>
                <a:gd name="T4" fmla="*/ 44 w 30"/>
                <a:gd name="T5" fmla="*/ 28 h 10"/>
                <a:gd name="T6" fmla="*/ 0 60000 65536"/>
                <a:gd name="T7" fmla="*/ 0 60000 65536"/>
                <a:gd name="T8" fmla="*/ 0 60000 65536"/>
                <a:gd name="T9" fmla="*/ 0 w 30"/>
                <a:gd name="T10" fmla="*/ 0 h 10"/>
                <a:gd name="T11" fmla="*/ 30 w 30"/>
                <a:gd name="T12" fmla="*/ 10 h 10"/>
              </a:gdLst>
              <a:ahLst/>
              <a:cxnLst>
                <a:cxn ang="T6">
                  <a:pos x="T0" y="T1"/>
                </a:cxn>
                <a:cxn ang="T7">
                  <a:pos x="T2" y="T3"/>
                </a:cxn>
                <a:cxn ang="T8">
                  <a:pos x="T4" y="T5"/>
                </a:cxn>
              </a:cxnLst>
              <a:rect l="T9" t="T10" r="T11" b="T12"/>
              <a:pathLst>
                <a:path w="30" h="10">
                  <a:moveTo>
                    <a:pt x="0" y="0"/>
                  </a:moveTo>
                  <a:lnTo>
                    <a:pt x="10" y="10"/>
                  </a:lnTo>
                  <a:lnTo>
                    <a:pt x="30" y="10"/>
                  </a:lnTo>
                </a:path>
              </a:pathLst>
            </a:custGeom>
            <a:noFill/>
            <a:ln w="0">
              <a:solidFill>
                <a:srgbClr val="191D1B"/>
              </a:solidFill>
              <a:prstDash val="solid"/>
              <a:round/>
              <a:headEnd/>
              <a:tailEnd/>
            </a:ln>
          </p:spPr>
          <p:txBody>
            <a:bodyPr/>
            <a:lstStyle/>
            <a:p>
              <a:endParaRPr lang="en-US"/>
            </a:p>
          </p:txBody>
        </p:sp>
        <p:sp>
          <p:nvSpPr>
            <p:cNvPr id="101428" name="Freeform 251"/>
            <p:cNvSpPr>
              <a:spLocks/>
            </p:cNvSpPr>
            <p:nvPr/>
          </p:nvSpPr>
          <p:spPr bwMode="auto">
            <a:xfrm>
              <a:off x="2637" y="2266"/>
              <a:ext cx="6" cy="20"/>
            </a:xfrm>
            <a:custGeom>
              <a:avLst/>
              <a:gdLst>
                <a:gd name="T0" fmla="*/ 0 w 5"/>
                <a:gd name="T1" fmla="*/ 36 h 15"/>
                <a:gd name="T2" fmla="*/ 0 w 5"/>
                <a:gd name="T3" fmla="*/ 23 h 15"/>
                <a:gd name="T4" fmla="*/ 0 w 5"/>
                <a:gd name="T5" fmla="*/ 23 h 15"/>
                <a:gd name="T6" fmla="*/ 0 w 5"/>
                <a:gd name="T7" fmla="*/ 12 h 15"/>
                <a:gd name="T8" fmla="*/ 8 w 5"/>
                <a:gd name="T9" fmla="*/ 12 h 15"/>
                <a:gd name="T10" fmla="*/ 0 w 5"/>
                <a:gd name="T11" fmla="*/ 0 h 15"/>
                <a:gd name="T12" fmla="*/ 0 60000 65536"/>
                <a:gd name="T13" fmla="*/ 0 60000 65536"/>
                <a:gd name="T14" fmla="*/ 0 60000 65536"/>
                <a:gd name="T15" fmla="*/ 0 60000 65536"/>
                <a:gd name="T16" fmla="*/ 0 60000 65536"/>
                <a:gd name="T17" fmla="*/ 0 60000 65536"/>
                <a:gd name="T18" fmla="*/ 0 w 5"/>
                <a:gd name="T19" fmla="*/ 0 h 15"/>
                <a:gd name="T20" fmla="*/ 5 w 5"/>
                <a:gd name="T21" fmla="*/ 15 h 15"/>
              </a:gdLst>
              <a:ahLst/>
              <a:cxnLst>
                <a:cxn ang="T12">
                  <a:pos x="T0" y="T1"/>
                </a:cxn>
                <a:cxn ang="T13">
                  <a:pos x="T2" y="T3"/>
                </a:cxn>
                <a:cxn ang="T14">
                  <a:pos x="T4" y="T5"/>
                </a:cxn>
                <a:cxn ang="T15">
                  <a:pos x="T6" y="T7"/>
                </a:cxn>
                <a:cxn ang="T16">
                  <a:pos x="T8" y="T9"/>
                </a:cxn>
                <a:cxn ang="T17">
                  <a:pos x="T10" y="T11"/>
                </a:cxn>
              </a:cxnLst>
              <a:rect l="T18" t="T19" r="T20" b="T21"/>
              <a:pathLst>
                <a:path w="5" h="15">
                  <a:moveTo>
                    <a:pt x="0" y="15"/>
                  </a:moveTo>
                  <a:lnTo>
                    <a:pt x="0" y="10"/>
                  </a:lnTo>
                  <a:lnTo>
                    <a:pt x="0" y="5"/>
                  </a:lnTo>
                  <a:lnTo>
                    <a:pt x="5" y="5"/>
                  </a:lnTo>
                  <a:lnTo>
                    <a:pt x="0" y="0"/>
                  </a:lnTo>
                </a:path>
              </a:pathLst>
            </a:custGeom>
            <a:noFill/>
            <a:ln w="0">
              <a:solidFill>
                <a:srgbClr val="191D1B"/>
              </a:solidFill>
              <a:prstDash val="solid"/>
              <a:round/>
              <a:headEnd/>
              <a:tailEnd/>
            </a:ln>
          </p:spPr>
          <p:txBody>
            <a:bodyPr/>
            <a:lstStyle/>
            <a:p>
              <a:endParaRPr lang="en-US"/>
            </a:p>
          </p:txBody>
        </p:sp>
        <p:sp>
          <p:nvSpPr>
            <p:cNvPr id="101429" name="Freeform 252"/>
            <p:cNvSpPr>
              <a:spLocks/>
            </p:cNvSpPr>
            <p:nvPr/>
          </p:nvSpPr>
          <p:spPr bwMode="auto">
            <a:xfrm>
              <a:off x="2643" y="2306"/>
              <a:ext cx="0" cy="13"/>
            </a:xfrm>
            <a:custGeom>
              <a:avLst/>
              <a:gdLst>
                <a:gd name="T0" fmla="*/ 22 h 10"/>
                <a:gd name="T1" fmla="*/ 12 h 10"/>
                <a:gd name="T2" fmla="*/ 12 h 10"/>
                <a:gd name="T3" fmla="*/ 12 h 10"/>
                <a:gd name="T4" fmla="*/ 12 h 10"/>
                <a:gd name="T5" fmla="*/ 12 h 10"/>
                <a:gd name="T6" fmla="*/ 12 h 10"/>
                <a:gd name="T7" fmla="*/ 0 h 10"/>
                <a:gd name="T8" fmla="*/ 0 h 10"/>
                <a:gd name="T9" fmla="*/ 0 60000 65536"/>
                <a:gd name="T10" fmla="*/ 0 60000 65536"/>
                <a:gd name="T11" fmla="*/ 0 60000 65536"/>
                <a:gd name="T12" fmla="*/ 0 60000 65536"/>
                <a:gd name="T13" fmla="*/ 0 60000 65536"/>
                <a:gd name="T14" fmla="*/ 0 60000 65536"/>
                <a:gd name="T15" fmla="*/ 0 60000 65536"/>
                <a:gd name="T16" fmla="*/ 0 60000 65536"/>
                <a:gd name="T17" fmla="*/ 0 60000 65536"/>
                <a:gd name="T18" fmla="*/ 0 h 10"/>
                <a:gd name="T19" fmla="*/ 10 h 10"/>
              </a:gdLst>
              <a:ahLst/>
              <a:cxnLst>
                <a:cxn ang="T9">
                  <a:pos x="0" y="T0"/>
                </a:cxn>
                <a:cxn ang="T10">
                  <a:pos x="0" y="T1"/>
                </a:cxn>
                <a:cxn ang="T11">
                  <a:pos x="0" y="T2"/>
                </a:cxn>
                <a:cxn ang="T12">
                  <a:pos x="0" y="T3"/>
                </a:cxn>
                <a:cxn ang="T13">
                  <a:pos x="0" y="T4"/>
                </a:cxn>
                <a:cxn ang="T14">
                  <a:pos x="0" y="T5"/>
                </a:cxn>
                <a:cxn ang="T15">
                  <a:pos x="0" y="T6"/>
                </a:cxn>
                <a:cxn ang="T16">
                  <a:pos x="0" y="T7"/>
                </a:cxn>
                <a:cxn ang="T17">
                  <a:pos x="0" y="T8"/>
                </a:cxn>
              </a:cxnLst>
              <a:rect l="0" t="T18" r="0" b="T19"/>
              <a:pathLst>
                <a:path h="10">
                  <a:moveTo>
                    <a:pt x="0" y="10"/>
                  </a:moveTo>
                  <a:lnTo>
                    <a:pt x="0" y="5"/>
                  </a:lnTo>
                  <a:lnTo>
                    <a:pt x="0" y="0"/>
                  </a:lnTo>
                </a:path>
              </a:pathLst>
            </a:custGeom>
            <a:noFill/>
            <a:ln w="0">
              <a:solidFill>
                <a:srgbClr val="191D1B"/>
              </a:solidFill>
              <a:prstDash val="solid"/>
              <a:round/>
              <a:headEnd/>
              <a:tailEnd/>
            </a:ln>
          </p:spPr>
          <p:txBody>
            <a:bodyPr/>
            <a:lstStyle/>
            <a:p>
              <a:endParaRPr lang="en-US"/>
            </a:p>
          </p:txBody>
        </p:sp>
        <p:sp>
          <p:nvSpPr>
            <p:cNvPr id="101430" name="Freeform 253"/>
            <p:cNvSpPr>
              <a:spLocks/>
            </p:cNvSpPr>
            <p:nvPr/>
          </p:nvSpPr>
          <p:spPr bwMode="auto">
            <a:xfrm>
              <a:off x="2643" y="2313"/>
              <a:ext cx="5" cy="6"/>
            </a:xfrm>
            <a:custGeom>
              <a:avLst/>
              <a:gdLst>
                <a:gd name="T0" fmla="*/ 5 w 5"/>
                <a:gd name="T1" fmla="*/ 8 h 5"/>
                <a:gd name="T2" fmla="*/ 5 w 5"/>
                <a:gd name="T3" fmla="*/ 8 h 5"/>
                <a:gd name="T4" fmla="*/ 0 w 5"/>
                <a:gd name="T5" fmla="*/ 8 h 5"/>
                <a:gd name="T6" fmla="*/ 0 w 5"/>
                <a:gd name="T7" fmla="*/ 0 h 5"/>
                <a:gd name="T8" fmla="*/ 0 w 5"/>
                <a:gd name="T9" fmla="*/ 0 h 5"/>
                <a:gd name="T10" fmla="*/ 0 w 5"/>
                <a:gd name="T11" fmla="*/ 0 h 5"/>
                <a:gd name="T12" fmla="*/ 5 w 5"/>
                <a:gd name="T13" fmla="*/ 0 h 5"/>
                <a:gd name="T14" fmla="*/ 5 w 5"/>
                <a:gd name="T15" fmla="*/ 0 h 5"/>
                <a:gd name="T16" fmla="*/ 5 w 5"/>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
                <a:gd name="T28" fmla="*/ 0 h 5"/>
                <a:gd name="T29" fmla="*/ 5 w 5"/>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 h="5">
                  <a:moveTo>
                    <a:pt x="5" y="5"/>
                  </a:moveTo>
                  <a:lnTo>
                    <a:pt x="5" y="5"/>
                  </a:lnTo>
                  <a:lnTo>
                    <a:pt x="0" y="5"/>
                  </a:lnTo>
                  <a:lnTo>
                    <a:pt x="0" y="0"/>
                  </a:lnTo>
                  <a:lnTo>
                    <a:pt x="5" y="0"/>
                  </a:lnTo>
                </a:path>
              </a:pathLst>
            </a:custGeom>
            <a:noFill/>
            <a:ln w="0">
              <a:solidFill>
                <a:srgbClr val="191D1B"/>
              </a:solidFill>
              <a:prstDash val="solid"/>
              <a:round/>
              <a:headEnd/>
              <a:tailEnd/>
            </a:ln>
          </p:spPr>
          <p:txBody>
            <a:bodyPr/>
            <a:lstStyle/>
            <a:p>
              <a:endParaRPr lang="en-US"/>
            </a:p>
          </p:txBody>
        </p:sp>
        <p:sp>
          <p:nvSpPr>
            <p:cNvPr id="101431" name="Freeform 254"/>
            <p:cNvSpPr>
              <a:spLocks/>
            </p:cNvSpPr>
            <p:nvPr/>
          </p:nvSpPr>
          <p:spPr bwMode="auto">
            <a:xfrm>
              <a:off x="2637" y="2293"/>
              <a:ext cx="6" cy="6"/>
            </a:xfrm>
            <a:custGeom>
              <a:avLst/>
              <a:gdLst>
                <a:gd name="T0" fmla="*/ 0 w 5"/>
                <a:gd name="T1" fmla="*/ 8 h 5"/>
                <a:gd name="T2" fmla="*/ 0 w 5"/>
                <a:gd name="T3" fmla="*/ 8 h 5"/>
                <a:gd name="T4" fmla="*/ 0 w 5"/>
                <a:gd name="T5" fmla="*/ 8 h 5"/>
                <a:gd name="T6" fmla="*/ 0 w 5"/>
                <a:gd name="T7" fmla="*/ 8 h 5"/>
                <a:gd name="T8" fmla="*/ 0 w 5"/>
                <a:gd name="T9" fmla="*/ 0 h 5"/>
                <a:gd name="T10" fmla="*/ 0 w 5"/>
                <a:gd name="T11" fmla="*/ 0 h 5"/>
                <a:gd name="T12" fmla="*/ 0 w 5"/>
                <a:gd name="T13" fmla="*/ 0 h 5"/>
                <a:gd name="T14" fmla="*/ 8 w 5"/>
                <a:gd name="T15" fmla="*/ 0 h 5"/>
                <a:gd name="T16" fmla="*/ 8 w 5"/>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
                <a:gd name="T28" fmla="*/ 0 h 5"/>
                <a:gd name="T29" fmla="*/ 5 w 5"/>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 h="5">
                  <a:moveTo>
                    <a:pt x="0" y="5"/>
                  </a:moveTo>
                  <a:lnTo>
                    <a:pt x="0" y="5"/>
                  </a:lnTo>
                  <a:lnTo>
                    <a:pt x="0" y="0"/>
                  </a:lnTo>
                  <a:lnTo>
                    <a:pt x="5" y="0"/>
                  </a:lnTo>
                </a:path>
              </a:pathLst>
            </a:custGeom>
            <a:noFill/>
            <a:ln w="0">
              <a:solidFill>
                <a:srgbClr val="191D1B"/>
              </a:solidFill>
              <a:prstDash val="solid"/>
              <a:round/>
              <a:headEnd/>
              <a:tailEnd/>
            </a:ln>
          </p:spPr>
          <p:txBody>
            <a:bodyPr/>
            <a:lstStyle/>
            <a:p>
              <a:endParaRPr lang="en-US"/>
            </a:p>
          </p:txBody>
        </p:sp>
        <p:sp>
          <p:nvSpPr>
            <p:cNvPr id="101432" name="Freeform 255"/>
            <p:cNvSpPr>
              <a:spLocks/>
            </p:cNvSpPr>
            <p:nvPr/>
          </p:nvSpPr>
          <p:spPr bwMode="auto">
            <a:xfrm>
              <a:off x="2648" y="2299"/>
              <a:ext cx="1" cy="7"/>
            </a:xfrm>
            <a:custGeom>
              <a:avLst/>
              <a:gdLst>
                <a:gd name="T0" fmla="*/ 0 w 1"/>
                <a:gd name="T1" fmla="*/ 14 h 5"/>
                <a:gd name="T2" fmla="*/ 0 w 1"/>
                <a:gd name="T3" fmla="*/ 14 h 5"/>
                <a:gd name="T4" fmla="*/ 0 w 1"/>
                <a:gd name="T5" fmla="*/ 14 h 5"/>
                <a:gd name="T6" fmla="*/ 0 w 1"/>
                <a:gd name="T7" fmla="*/ 0 h 5"/>
                <a:gd name="T8" fmla="*/ 0 w 1"/>
                <a:gd name="T9" fmla="*/ 0 h 5"/>
                <a:gd name="T10" fmla="*/ 0 w 1"/>
                <a:gd name="T11" fmla="*/ 0 h 5"/>
                <a:gd name="T12" fmla="*/ 0 w 1"/>
                <a:gd name="T13" fmla="*/ 0 h 5"/>
                <a:gd name="T14" fmla="*/ 0 w 1"/>
                <a:gd name="T15" fmla="*/ 0 h 5"/>
                <a:gd name="T16" fmla="*/ 0 60000 65536"/>
                <a:gd name="T17" fmla="*/ 0 60000 65536"/>
                <a:gd name="T18" fmla="*/ 0 60000 65536"/>
                <a:gd name="T19" fmla="*/ 0 60000 65536"/>
                <a:gd name="T20" fmla="*/ 0 60000 65536"/>
                <a:gd name="T21" fmla="*/ 0 60000 65536"/>
                <a:gd name="T22" fmla="*/ 0 60000 65536"/>
                <a:gd name="T23" fmla="*/ 0 60000 65536"/>
                <a:gd name="T24" fmla="*/ 0 w 1"/>
                <a:gd name="T25" fmla="*/ 0 h 5"/>
                <a:gd name="T26" fmla="*/ 1 w 1"/>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 h="5">
                  <a:moveTo>
                    <a:pt x="0" y="5"/>
                  </a:moveTo>
                  <a:lnTo>
                    <a:pt x="0" y="5"/>
                  </a:lnTo>
                  <a:lnTo>
                    <a:pt x="0" y="0"/>
                  </a:lnTo>
                </a:path>
              </a:pathLst>
            </a:custGeom>
            <a:noFill/>
            <a:ln w="0">
              <a:solidFill>
                <a:srgbClr val="191D1B"/>
              </a:solidFill>
              <a:prstDash val="solid"/>
              <a:round/>
              <a:headEnd/>
              <a:tailEnd/>
            </a:ln>
          </p:spPr>
          <p:txBody>
            <a:bodyPr/>
            <a:lstStyle/>
            <a:p>
              <a:endParaRPr lang="en-US"/>
            </a:p>
          </p:txBody>
        </p:sp>
        <p:sp>
          <p:nvSpPr>
            <p:cNvPr id="101433" name="Freeform 256"/>
            <p:cNvSpPr>
              <a:spLocks/>
            </p:cNvSpPr>
            <p:nvPr/>
          </p:nvSpPr>
          <p:spPr bwMode="auto">
            <a:xfrm>
              <a:off x="2643" y="2279"/>
              <a:ext cx="5" cy="7"/>
            </a:xfrm>
            <a:custGeom>
              <a:avLst/>
              <a:gdLst>
                <a:gd name="T0" fmla="*/ 5 w 5"/>
                <a:gd name="T1" fmla="*/ 14 h 5"/>
                <a:gd name="T2" fmla="*/ 0 w 5"/>
                <a:gd name="T3" fmla="*/ 14 h 5"/>
                <a:gd name="T4" fmla="*/ 0 w 5"/>
                <a:gd name="T5" fmla="*/ 14 h 5"/>
                <a:gd name="T6" fmla="*/ 0 w 5"/>
                <a:gd name="T7" fmla="*/ 14 h 5"/>
                <a:gd name="T8" fmla="*/ 0 w 5"/>
                <a:gd name="T9" fmla="*/ 14 h 5"/>
                <a:gd name="T10" fmla="*/ 0 w 5"/>
                <a:gd name="T11" fmla="*/ 14 h 5"/>
                <a:gd name="T12" fmla="*/ 5 w 5"/>
                <a:gd name="T13" fmla="*/ 0 h 5"/>
                <a:gd name="T14" fmla="*/ 5 w 5"/>
                <a:gd name="T15" fmla="*/ 0 h 5"/>
                <a:gd name="T16" fmla="*/ 5 w 5"/>
                <a:gd name="T17" fmla="*/ 0 h 5"/>
                <a:gd name="T18" fmla="*/ 5 w 5"/>
                <a:gd name="T19" fmla="*/ 0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
                <a:gd name="T31" fmla="*/ 0 h 5"/>
                <a:gd name="T32" fmla="*/ 5 w 5"/>
                <a:gd name="T33" fmla="*/ 5 h 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 h="5">
                  <a:moveTo>
                    <a:pt x="5" y="5"/>
                  </a:moveTo>
                  <a:lnTo>
                    <a:pt x="0" y="5"/>
                  </a:lnTo>
                  <a:lnTo>
                    <a:pt x="5" y="0"/>
                  </a:lnTo>
                </a:path>
              </a:pathLst>
            </a:custGeom>
            <a:noFill/>
            <a:ln w="0">
              <a:solidFill>
                <a:srgbClr val="191D1B"/>
              </a:solidFill>
              <a:prstDash val="solid"/>
              <a:round/>
              <a:headEnd/>
              <a:tailEnd/>
            </a:ln>
          </p:spPr>
          <p:txBody>
            <a:bodyPr/>
            <a:lstStyle/>
            <a:p>
              <a:endParaRPr lang="en-US"/>
            </a:p>
          </p:txBody>
        </p:sp>
        <p:sp>
          <p:nvSpPr>
            <p:cNvPr id="101434" name="Freeform 257"/>
            <p:cNvSpPr>
              <a:spLocks/>
            </p:cNvSpPr>
            <p:nvPr/>
          </p:nvSpPr>
          <p:spPr bwMode="auto">
            <a:xfrm>
              <a:off x="2648" y="2279"/>
              <a:ext cx="1" cy="7"/>
            </a:xfrm>
            <a:custGeom>
              <a:avLst/>
              <a:gdLst>
                <a:gd name="T0" fmla="*/ 0 w 1"/>
                <a:gd name="T1" fmla="*/ 14 h 5"/>
                <a:gd name="T2" fmla="*/ 0 w 1"/>
                <a:gd name="T3" fmla="*/ 14 h 5"/>
                <a:gd name="T4" fmla="*/ 0 w 1"/>
                <a:gd name="T5" fmla="*/ 14 h 5"/>
                <a:gd name="T6" fmla="*/ 0 w 1"/>
                <a:gd name="T7" fmla="*/ 14 h 5"/>
                <a:gd name="T8" fmla="*/ 0 w 1"/>
                <a:gd name="T9" fmla="*/ 14 h 5"/>
                <a:gd name="T10" fmla="*/ 0 w 1"/>
                <a:gd name="T11" fmla="*/ 0 h 5"/>
                <a:gd name="T12" fmla="*/ 0 w 1"/>
                <a:gd name="T13" fmla="*/ 0 h 5"/>
                <a:gd name="T14" fmla="*/ 0 60000 65536"/>
                <a:gd name="T15" fmla="*/ 0 60000 65536"/>
                <a:gd name="T16" fmla="*/ 0 60000 65536"/>
                <a:gd name="T17" fmla="*/ 0 60000 65536"/>
                <a:gd name="T18" fmla="*/ 0 60000 65536"/>
                <a:gd name="T19" fmla="*/ 0 60000 65536"/>
                <a:gd name="T20" fmla="*/ 0 60000 65536"/>
                <a:gd name="T21" fmla="*/ 0 w 1"/>
                <a:gd name="T22" fmla="*/ 0 h 5"/>
                <a:gd name="T23" fmla="*/ 1 w 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 h="5">
                  <a:moveTo>
                    <a:pt x="0" y="5"/>
                  </a:moveTo>
                  <a:lnTo>
                    <a:pt x="0" y="5"/>
                  </a:lnTo>
                  <a:lnTo>
                    <a:pt x="0" y="0"/>
                  </a:lnTo>
                </a:path>
              </a:pathLst>
            </a:custGeom>
            <a:noFill/>
            <a:ln w="0">
              <a:solidFill>
                <a:srgbClr val="191D1B"/>
              </a:solidFill>
              <a:prstDash val="solid"/>
              <a:round/>
              <a:headEnd/>
              <a:tailEnd/>
            </a:ln>
          </p:spPr>
          <p:txBody>
            <a:bodyPr/>
            <a:lstStyle/>
            <a:p>
              <a:endParaRPr lang="en-US"/>
            </a:p>
          </p:txBody>
        </p:sp>
        <p:sp>
          <p:nvSpPr>
            <p:cNvPr id="101435" name="Freeform 258"/>
            <p:cNvSpPr>
              <a:spLocks/>
            </p:cNvSpPr>
            <p:nvPr/>
          </p:nvSpPr>
          <p:spPr bwMode="auto">
            <a:xfrm>
              <a:off x="2648" y="2293"/>
              <a:ext cx="1" cy="13"/>
            </a:xfrm>
            <a:custGeom>
              <a:avLst/>
              <a:gdLst>
                <a:gd name="T0" fmla="*/ 0 w 1"/>
                <a:gd name="T1" fmla="*/ 0 h 10"/>
                <a:gd name="T2" fmla="*/ 0 w 1"/>
                <a:gd name="T3" fmla="*/ 0 h 10"/>
                <a:gd name="T4" fmla="*/ 0 w 1"/>
                <a:gd name="T5" fmla="*/ 12 h 10"/>
                <a:gd name="T6" fmla="*/ 0 w 1"/>
                <a:gd name="T7" fmla="*/ 12 h 10"/>
                <a:gd name="T8" fmla="*/ 0 w 1"/>
                <a:gd name="T9" fmla="*/ 12 h 10"/>
                <a:gd name="T10" fmla="*/ 0 w 1"/>
                <a:gd name="T11" fmla="*/ 12 h 10"/>
                <a:gd name="T12" fmla="*/ 0 w 1"/>
                <a:gd name="T13" fmla="*/ 12 h 10"/>
                <a:gd name="T14" fmla="*/ 0 w 1"/>
                <a:gd name="T15" fmla="*/ 12 h 10"/>
                <a:gd name="T16" fmla="*/ 0 w 1"/>
                <a:gd name="T17" fmla="*/ 22 h 10"/>
                <a:gd name="T18" fmla="*/ 0 w 1"/>
                <a:gd name="T19" fmla="*/ 22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
                <a:gd name="T31" fmla="*/ 0 h 10"/>
                <a:gd name="T32" fmla="*/ 1 w 1"/>
                <a:gd name="T33" fmla="*/ 10 h 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 h="10">
                  <a:moveTo>
                    <a:pt x="0" y="0"/>
                  </a:moveTo>
                  <a:lnTo>
                    <a:pt x="0" y="0"/>
                  </a:lnTo>
                  <a:lnTo>
                    <a:pt x="0" y="5"/>
                  </a:lnTo>
                  <a:lnTo>
                    <a:pt x="0" y="10"/>
                  </a:lnTo>
                </a:path>
              </a:pathLst>
            </a:custGeom>
            <a:noFill/>
            <a:ln w="0">
              <a:solidFill>
                <a:srgbClr val="191D1B"/>
              </a:solidFill>
              <a:prstDash val="solid"/>
              <a:round/>
              <a:headEnd/>
              <a:tailEnd/>
            </a:ln>
          </p:spPr>
          <p:txBody>
            <a:bodyPr/>
            <a:lstStyle/>
            <a:p>
              <a:endParaRPr lang="en-US"/>
            </a:p>
          </p:txBody>
        </p:sp>
        <p:sp>
          <p:nvSpPr>
            <p:cNvPr id="101436" name="Freeform 259"/>
            <p:cNvSpPr>
              <a:spLocks/>
            </p:cNvSpPr>
            <p:nvPr/>
          </p:nvSpPr>
          <p:spPr bwMode="auto">
            <a:xfrm>
              <a:off x="2648" y="2319"/>
              <a:ext cx="23" cy="7"/>
            </a:xfrm>
            <a:custGeom>
              <a:avLst/>
              <a:gdLst>
                <a:gd name="T0" fmla="*/ 0 w 20"/>
                <a:gd name="T1" fmla="*/ 0 h 5"/>
                <a:gd name="T2" fmla="*/ 23 w 20"/>
                <a:gd name="T3" fmla="*/ 14 h 5"/>
                <a:gd name="T4" fmla="*/ 30 w 20"/>
                <a:gd name="T5" fmla="*/ 14 h 5"/>
                <a:gd name="T6" fmla="*/ 0 60000 65536"/>
                <a:gd name="T7" fmla="*/ 0 60000 65536"/>
                <a:gd name="T8" fmla="*/ 0 60000 65536"/>
                <a:gd name="T9" fmla="*/ 0 w 20"/>
                <a:gd name="T10" fmla="*/ 0 h 5"/>
                <a:gd name="T11" fmla="*/ 20 w 20"/>
                <a:gd name="T12" fmla="*/ 5 h 5"/>
              </a:gdLst>
              <a:ahLst/>
              <a:cxnLst>
                <a:cxn ang="T6">
                  <a:pos x="T0" y="T1"/>
                </a:cxn>
                <a:cxn ang="T7">
                  <a:pos x="T2" y="T3"/>
                </a:cxn>
                <a:cxn ang="T8">
                  <a:pos x="T4" y="T5"/>
                </a:cxn>
              </a:cxnLst>
              <a:rect l="T9" t="T10" r="T11" b="T12"/>
              <a:pathLst>
                <a:path w="20" h="5">
                  <a:moveTo>
                    <a:pt x="0" y="0"/>
                  </a:moveTo>
                  <a:lnTo>
                    <a:pt x="15" y="5"/>
                  </a:lnTo>
                  <a:lnTo>
                    <a:pt x="20" y="5"/>
                  </a:lnTo>
                </a:path>
              </a:pathLst>
            </a:custGeom>
            <a:noFill/>
            <a:ln w="0">
              <a:solidFill>
                <a:srgbClr val="191D1B"/>
              </a:solidFill>
              <a:prstDash val="solid"/>
              <a:round/>
              <a:headEnd/>
              <a:tailEnd/>
            </a:ln>
          </p:spPr>
          <p:txBody>
            <a:bodyPr/>
            <a:lstStyle/>
            <a:p>
              <a:endParaRPr lang="en-US"/>
            </a:p>
          </p:txBody>
        </p:sp>
        <p:sp>
          <p:nvSpPr>
            <p:cNvPr id="101437" name="Line 260"/>
            <p:cNvSpPr>
              <a:spLocks noChangeShapeType="1"/>
            </p:cNvSpPr>
            <p:nvPr/>
          </p:nvSpPr>
          <p:spPr bwMode="auto">
            <a:xfrm flipV="1">
              <a:off x="2659" y="2326"/>
              <a:ext cx="1" cy="7"/>
            </a:xfrm>
            <a:prstGeom prst="line">
              <a:avLst/>
            </a:prstGeom>
            <a:noFill/>
            <a:ln w="0">
              <a:solidFill>
                <a:srgbClr val="191D1B"/>
              </a:solidFill>
              <a:round/>
              <a:headEnd/>
              <a:tailEnd/>
            </a:ln>
          </p:spPr>
          <p:txBody>
            <a:bodyPr/>
            <a:lstStyle/>
            <a:p>
              <a:endParaRPr lang="en-US"/>
            </a:p>
          </p:txBody>
        </p:sp>
        <p:sp>
          <p:nvSpPr>
            <p:cNvPr id="101438" name="Freeform 261"/>
            <p:cNvSpPr>
              <a:spLocks/>
            </p:cNvSpPr>
            <p:nvPr/>
          </p:nvSpPr>
          <p:spPr bwMode="auto">
            <a:xfrm>
              <a:off x="2653" y="2313"/>
              <a:ext cx="2" cy="6"/>
            </a:xfrm>
            <a:custGeom>
              <a:avLst/>
              <a:gdLst>
                <a:gd name="T0" fmla="*/ 0 w 2"/>
                <a:gd name="T1" fmla="*/ 8 h 5"/>
                <a:gd name="T2" fmla="*/ 0 w 2"/>
                <a:gd name="T3" fmla="*/ 8 h 5"/>
                <a:gd name="T4" fmla="*/ 0 w 2"/>
                <a:gd name="T5" fmla="*/ 8 h 5"/>
                <a:gd name="T6" fmla="*/ 0 w 2"/>
                <a:gd name="T7" fmla="*/ 8 h 5"/>
                <a:gd name="T8" fmla="*/ 0 w 2"/>
                <a:gd name="T9" fmla="*/ 8 h 5"/>
                <a:gd name="T10" fmla="*/ 0 w 2"/>
                <a:gd name="T11" fmla="*/ 0 h 5"/>
                <a:gd name="T12" fmla="*/ 0 w 2"/>
                <a:gd name="T13" fmla="*/ 0 h 5"/>
                <a:gd name="T14" fmla="*/ 0 w 2"/>
                <a:gd name="T15" fmla="*/ 0 h 5"/>
                <a:gd name="T16" fmla="*/ 0 60000 65536"/>
                <a:gd name="T17" fmla="*/ 0 60000 65536"/>
                <a:gd name="T18" fmla="*/ 0 60000 65536"/>
                <a:gd name="T19" fmla="*/ 0 60000 65536"/>
                <a:gd name="T20" fmla="*/ 0 60000 65536"/>
                <a:gd name="T21" fmla="*/ 0 60000 65536"/>
                <a:gd name="T22" fmla="*/ 0 60000 65536"/>
                <a:gd name="T23" fmla="*/ 0 60000 65536"/>
                <a:gd name="T24" fmla="*/ 0 w 2"/>
                <a:gd name="T25" fmla="*/ 0 h 5"/>
                <a:gd name="T26" fmla="*/ 2 w 2"/>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 h="5">
                  <a:moveTo>
                    <a:pt x="0" y="5"/>
                  </a:moveTo>
                  <a:lnTo>
                    <a:pt x="0" y="5"/>
                  </a:lnTo>
                  <a:lnTo>
                    <a:pt x="0" y="0"/>
                  </a:lnTo>
                </a:path>
              </a:pathLst>
            </a:custGeom>
            <a:noFill/>
            <a:ln w="0">
              <a:solidFill>
                <a:srgbClr val="191D1B"/>
              </a:solidFill>
              <a:prstDash val="solid"/>
              <a:round/>
              <a:headEnd/>
              <a:tailEnd/>
            </a:ln>
          </p:spPr>
          <p:txBody>
            <a:bodyPr/>
            <a:lstStyle/>
            <a:p>
              <a:endParaRPr lang="en-US"/>
            </a:p>
          </p:txBody>
        </p:sp>
        <p:sp>
          <p:nvSpPr>
            <p:cNvPr id="101439" name="Freeform 262"/>
            <p:cNvSpPr>
              <a:spLocks/>
            </p:cNvSpPr>
            <p:nvPr/>
          </p:nvSpPr>
          <p:spPr bwMode="auto">
            <a:xfrm>
              <a:off x="2659" y="2286"/>
              <a:ext cx="1" cy="7"/>
            </a:xfrm>
            <a:custGeom>
              <a:avLst/>
              <a:gdLst>
                <a:gd name="T0" fmla="*/ 0 w 1"/>
                <a:gd name="T1" fmla="*/ 0 h 5"/>
                <a:gd name="T2" fmla="*/ 0 w 1"/>
                <a:gd name="T3" fmla="*/ 0 h 5"/>
                <a:gd name="T4" fmla="*/ 0 w 1"/>
                <a:gd name="T5" fmla="*/ 0 h 5"/>
                <a:gd name="T6" fmla="*/ 0 w 1"/>
                <a:gd name="T7" fmla="*/ 0 h 5"/>
                <a:gd name="T8" fmla="*/ 0 w 1"/>
                <a:gd name="T9" fmla="*/ 0 h 5"/>
                <a:gd name="T10" fmla="*/ 0 w 1"/>
                <a:gd name="T11" fmla="*/ 14 h 5"/>
                <a:gd name="T12" fmla="*/ 0 w 1"/>
                <a:gd name="T13" fmla="*/ 14 h 5"/>
                <a:gd name="T14" fmla="*/ 0 w 1"/>
                <a:gd name="T15" fmla="*/ 14 h 5"/>
                <a:gd name="T16" fmla="*/ 0 60000 65536"/>
                <a:gd name="T17" fmla="*/ 0 60000 65536"/>
                <a:gd name="T18" fmla="*/ 0 60000 65536"/>
                <a:gd name="T19" fmla="*/ 0 60000 65536"/>
                <a:gd name="T20" fmla="*/ 0 60000 65536"/>
                <a:gd name="T21" fmla="*/ 0 60000 65536"/>
                <a:gd name="T22" fmla="*/ 0 60000 65536"/>
                <a:gd name="T23" fmla="*/ 0 60000 65536"/>
                <a:gd name="T24" fmla="*/ 0 w 1"/>
                <a:gd name="T25" fmla="*/ 0 h 5"/>
                <a:gd name="T26" fmla="*/ 1 w 1"/>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 h="5">
                  <a:moveTo>
                    <a:pt x="0" y="0"/>
                  </a:moveTo>
                  <a:lnTo>
                    <a:pt x="0" y="0"/>
                  </a:lnTo>
                  <a:lnTo>
                    <a:pt x="0" y="5"/>
                  </a:lnTo>
                </a:path>
              </a:pathLst>
            </a:custGeom>
            <a:noFill/>
            <a:ln w="0">
              <a:solidFill>
                <a:srgbClr val="191D1B"/>
              </a:solidFill>
              <a:prstDash val="solid"/>
              <a:round/>
              <a:headEnd/>
              <a:tailEnd/>
            </a:ln>
          </p:spPr>
          <p:txBody>
            <a:bodyPr/>
            <a:lstStyle/>
            <a:p>
              <a:endParaRPr lang="en-US"/>
            </a:p>
          </p:txBody>
        </p:sp>
        <p:sp>
          <p:nvSpPr>
            <p:cNvPr id="101440" name="Freeform 263"/>
            <p:cNvSpPr>
              <a:spLocks/>
            </p:cNvSpPr>
            <p:nvPr/>
          </p:nvSpPr>
          <p:spPr bwMode="auto">
            <a:xfrm>
              <a:off x="2631" y="2279"/>
              <a:ext cx="6" cy="20"/>
            </a:xfrm>
            <a:custGeom>
              <a:avLst/>
              <a:gdLst>
                <a:gd name="T0" fmla="*/ 0 w 5"/>
                <a:gd name="T1" fmla="*/ 36 h 15"/>
                <a:gd name="T2" fmla="*/ 0 w 5"/>
                <a:gd name="T3" fmla="*/ 23 h 15"/>
                <a:gd name="T4" fmla="*/ 8 w 5"/>
                <a:gd name="T5" fmla="*/ 23 h 15"/>
                <a:gd name="T6" fmla="*/ 8 w 5"/>
                <a:gd name="T7" fmla="*/ 12 h 15"/>
                <a:gd name="T8" fmla="*/ 8 w 5"/>
                <a:gd name="T9" fmla="*/ 12 h 15"/>
                <a:gd name="T10" fmla="*/ 0 w 5"/>
                <a:gd name="T11" fmla="*/ 0 h 15"/>
                <a:gd name="T12" fmla="*/ 0 60000 65536"/>
                <a:gd name="T13" fmla="*/ 0 60000 65536"/>
                <a:gd name="T14" fmla="*/ 0 60000 65536"/>
                <a:gd name="T15" fmla="*/ 0 60000 65536"/>
                <a:gd name="T16" fmla="*/ 0 60000 65536"/>
                <a:gd name="T17" fmla="*/ 0 60000 65536"/>
                <a:gd name="T18" fmla="*/ 0 w 5"/>
                <a:gd name="T19" fmla="*/ 0 h 15"/>
                <a:gd name="T20" fmla="*/ 5 w 5"/>
                <a:gd name="T21" fmla="*/ 15 h 15"/>
              </a:gdLst>
              <a:ahLst/>
              <a:cxnLst>
                <a:cxn ang="T12">
                  <a:pos x="T0" y="T1"/>
                </a:cxn>
                <a:cxn ang="T13">
                  <a:pos x="T2" y="T3"/>
                </a:cxn>
                <a:cxn ang="T14">
                  <a:pos x="T4" y="T5"/>
                </a:cxn>
                <a:cxn ang="T15">
                  <a:pos x="T6" y="T7"/>
                </a:cxn>
                <a:cxn ang="T16">
                  <a:pos x="T8" y="T9"/>
                </a:cxn>
                <a:cxn ang="T17">
                  <a:pos x="T10" y="T11"/>
                </a:cxn>
              </a:cxnLst>
              <a:rect l="T18" t="T19" r="T20" b="T21"/>
              <a:pathLst>
                <a:path w="5" h="15">
                  <a:moveTo>
                    <a:pt x="0" y="15"/>
                  </a:moveTo>
                  <a:lnTo>
                    <a:pt x="0" y="10"/>
                  </a:lnTo>
                  <a:lnTo>
                    <a:pt x="5" y="10"/>
                  </a:lnTo>
                  <a:lnTo>
                    <a:pt x="5" y="5"/>
                  </a:lnTo>
                  <a:lnTo>
                    <a:pt x="0" y="0"/>
                  </a:lnTo>
                </a:path>
              </a:pathLst>
            </a:custGeom>
            <a:noFill/>
            <a:ln w="0">
              <a:solidFill>
                <a:srgbClr val="191D1B"/>
              </a:solidFill>
              <a:prstDash val="solid"/>
              <a:round/>
              <a:headEnd/>
              <a:tailEnd/>
            </a:ln>
          </p:spPr>
          <p:txBody>
            <a:bodyPr/>
            <a:lstStyle/>
            <a:p>
              <a:endParaRPr lang="en-US"/>
            </a:p>
          </p:txBody>
        </p:sp>
        <p:sp>
          <p:nvSpPr>
            <p:cNvPr id="101441" name="Freeform 264"/>
            <p:cNvSpPr>
              <a:spLocks/>
            </p:cNvSpPr>
            <p:nvPr/>
          </p:nvSpPr>
          <p:spPr bwMode="auto">
            <a:xfrm>
              <a:off x="2637" y="2293"/>
              <a:ext cx="6" cy="6"/>
            </a:xfrm>
            <a:custGeom>
              <a:avLst/>
              <a:gdLst>
                <a:gd name="T0" fmla="*/ 0 w 5"/>
                <a:gd name="T1" fmla="*/ 8 h 5"/>
                <a:gd name="T2" fmla="*/ 0 w 5"/>
                <a:gd name="T3" fmla="*/ 8 h 5"/>
                <a:gd name="T4" fmla="*/ 0 w 5"/>
                <a:gd name="T5" fmla="*/ 8 h 5"/>
                <a:gd name="T6" fmla="*/ 0 w 5"/>
                <a:gd name="T7" fmla="*/ 8 h 5"/>
                <a:gd name="T8" fmla="*/ 0 w 5"/>
                <a:gd name="T9" fmla="*/ 8 h 5"/>
                <a:gd name="T10" fmla="*/ 8 w 5"/>
                <a:gd name="T11" fmla="*/ 0 h 5"/>
                <a:gd name="T12" fmla="*/ 8 w 5"/>
                <a:gd name="T13" fmla="*/ 0 h 5"/>
                <a:gd name="T14" fmla="*/ 8 w 5"/>
                <a:gd name="T15" fmla="*/ 0 h 5"/>
                <a:gd name="T16" fmla="*/ 8 w 5"/>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
                <a:gd name="T28" fmla="*/ 0 h 5"/>
                <a:gd name="T29" fmla="*/ 5 w 5"/>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 h="5">
                  <a:moveTo>
                    <a:pt x="0" y="5"/>
                  </a:moveTo>
                  <a:lnTo>
                    <a:pt x="0" y="5"/>
                  </a:lnTo>
                  <a:lnTo>
                    <a:pt x="5" y="0"/>
                  </a:lnTo>
                </a:path>
              </a:pathLst>
            </a:custGeom>
            <a:noFill/>
            <a:ln w="0">
              <a:solidFill>
                <a:srgbClr val="191D1B"/>
              </a:solidFill>
              <a:prstDash val="solid"/>
              <a:round/>
              <a:headEnd/>
              <a:tailEnd/>
            </a:ln>
          </p:spPr>
          <p:txBody>
            <a:bodyPr/>
            <a:lstStyle/>
            <a:p>
              <a:endParaRPr lang="en-US"/>
            </a:p>
          </p:txBody>
        </p:sp>
        <p:sp>
          <p:nvSpPr>
            <p:cNvPr id="101442" name="Freeform 265"/>
            <p:cNvSpPr>
              <a:spLocks/>
            </p:cNvSpPr>
            <p:nvPr/>
          </p:nvSpPr>
          <p:spPr bwMode="auto">
            <a:xfrm>
              <a:off x="2653" y="2313"/>
              <a:ext cx="6" cy="6"/>
            </a:xfrm>
            <a:custGeom>
              <a:avLst/>
              <a:gdLst>
                <a:gd name="T0" fmla="*/ 8 w 5"/>
                <a:gd name="T1" fmla="*/ 8 h 5"/>
                <a:gd name="T2" fmla="*/ 0 w 5"/>
                <a:gd name="T3" fmla="*/ 8 h 5"/>
                <a:gd name="T4" fmla="*/ 0 w 5"/>
                <a:gd name="T5" fmla="*/ 8 h 5"/>
                <a:gd name="T6" fmla="*/ 0 w 5"/>
                <a:gd name="T7" fmla="*/ 8 h 5"/>
                <a:gd name="T8" fmla="*/ 0 w 5"/>
                <a:gd name="T9" fmla="*/ 8 h 5"/>
                <a:gd name="T10" fmla="*/ 8 w 5"/>
                <a:gd name="T11" fmla="*/ 0 h 5"/>
                <a:gd name="T12" fmla="*/ 8 w 5"/>
                <a:gd name="T13" fmla="*/ 0 h 5"/>
                <a:gd name="T14" fmla="*/ 0 60000 65536"/>
                <a:gd name="T15" fmla="*/ 0 60000 65536"/>
                <a:gd name="T16" fmla="*/ 0 60000 65536"/>
                <a:gd name="T17" fmla="*/ 0 60000 65536"/>
                <a:gd name="T18" fmla="*/ 0 60000 65536"/>
                <a:gd name="T19" fmla="*/ 0 60000 65536"/>
                <a:gd name="T20" fmla="*/ 0 60000 65536"/>
                <a:gd name="T21" fmla="*/ 0 w 5"/>
                <a:gd name="T22" fmla="*/ 0 h 5"/>
                <a:gd name="T23" fmla="*/ 5 w 5"/>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5">
                  <a:moveTo>
                    <a:pt x="5" y="5"/>
                  </a:moveTo>
                  <a:lnTo>
                    <a:pt x="0" y="5"/>
                  </a:lnTo>
                  <a:lnTo>
                    <a:pt x="5" y="0"/>
                  </a:lnTo>
                </a:path>
              </a:pathLst>
            </a:custGeom>
            <a:noFill/>
            <a:ln w="0">
              <a:solidFill>
                <a:srgbClr val="191D1B"/>
              </a:solidFill>
              <a:prstDash val="solid"/>
              <a:round/>
              <a:headEnd/>
              <a:tailEnd/>
            </a:ln>
          </p:spPr>
          <p:txBody>
            <a:bodyPr/>
            <a:lstStyle/>
            <a:p>
              <a:endParaRPr lang="en-US"/>
            </a:p>
          </p:txBody>
        </p:sp>
        <p:sp>
          <p:nvSpPr>
            <p:cNvPr id="101443" name="Freeform 266"/>
            <p:cNvSpPr>
              <a:spLocks/>
            </p:cNvSpPr>
            <p:nvPr/>
          </p:nvSpPr>
          <p:spPr bwMode="auto">
            <a:xfrm>
              <a:off x="2937" y="2346"/>
              <a:ext cx="2" cy="7"/>
            </a:xfrm>
            <a:custGeom>
              <a:avLst/>
              <a:gdLst>
                <a:gd name="T0" fmla="*/ 0 w 2"/>
                <a:gd name="T1" fmla="*/ 0 h 5"/>
                <a:gd name="T2" fmla="*/ 0 w 2"/>
                <a:gd name="T3" fmla="*/ 0 h 5"/>
                <a:gd name="T4" fmla="*/ 0 w 2"/>
                <a:gd name="T5" fmla="*/ 0 h 5"/>
                <a:gd name="T6" fmla="*/ 0 w 2"/>
                <a:gd name="T7" fmla="*/ 0 h 5"/>
                <a:gd name="T8" fmla="*/ 0 w 2"/>
                <a:gd name="T9" fmla="*/ 14 h 5"/>
                <a:gd name="T10" fmla="*/ 0 w 2"/>
                <a:gd name="T11" fmla="*/ 14 h 5"/>
                <a:gd name="T12" fmla="*/ 0 w 2"/>
                <a:gd name="T13" fmla="*/ 14 h 5"/>
                <a:gd name="T14" fmla="*/ 0 w 2"/>
                <a:gd name="T15" fmla="*/ 14 h 5"/>
                <a:gd name="T16" fmla="*/ 0 w 2"/>
                <a:gd name="T17" fmla="*/ 14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5"/>
                <a:gd name="T29" fmla="*/ 2 w 2"/>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5">
                  <a:moveTo>
                    <a:pt x="0" y="0"/>
                  </a:moveTo>
                  <a:lnTo>
                    <a:pt x="0" y="0"/>
                  </a:lnTo>
                  <a:lnTo>
                    <a:pt x="0" y="5"/>
                  </a:lnTo>
                </a:path>
              </a:pathLst>
            </a:custGeom>
            <a:noFill/>
            <a:ln w="0">
              <a:solidFill>
                <a:srgbClr val="191D1B"/>
              </a:solidFill>
              <a:prstDash val="solid"/>
              <a:round/>
              <a:headEnd/>
              <a:tailEnd/>
            </a:ln>
          </p:spPr>
          <p:txBody>
            <a:bodyPr/>
            <a:lstStyle/>
            <a:p>
              <a:endParaRPr lang="en-US"/>
            </a:p>
          </p:txBody>
        </p:sp>
        <p:sp>
          <p:nvSpPr>
            <p:cNvPr id="101444" name="Freeform 267"/>
            <p:cNvSpPr>
              <a:spLocks/>
            </p:cNvSpPr>
            <p:nvPr/>
          </p:nvSpPr>
          <p:spPr bwMode="auto">
            <a:xfrm>
              <a:off x="2920" y="2339"/>
              <a:ext cx="11" cy="14"/>
            </a:xfrm>
            <a:custGeom>
              <a:avLst/>
              <a:gdLst>
                <a:gd name="T0" fmla="*/ 0 w 10"/>
                <a:gd name="T1" fmla="*/ 0 h 10"/>
                <a:gd name="T2" fmla="*/ 8 w 10"/>
                <a:gd name="T3" fmla="*/ 0 h 10"/>
                <a:gd name="T4" fmla="*/ 8 w 10"/>
                <a:gd name="T5" fmla="*/ 0 h 10"/>
                <a:gd name="T6" fmla="*/ 13 w 10"/>
                <a:gd name="T7" fmla="*/ 0 h 10"/>
                <a:gd name="T8" fmla="*/ 13 w 10"/>
                <a:gd name="T9" fmla="*/ 0 h 10"/>
                <a:gd name="T10" fmla="*/ 13 w 10"/>
                <a:gd name="T11" fmla="*/ 14 h 10"/>
                <a:gd name="T12" fmla="*/ 13 w 10"/>
                <a:gd name="T13" fmla="*/ 14 h 10"/>
                <a:gd name="T14" fmla="*/ 13 w 10"/>
                <a:gd name="T15" fmla="*/ 28 h 10"/>
                <a:gd name="T16" fmla="*/ 13 w 10"/>
                <a:gd name="T17" fmla="*/ 28 h 10"/>
                <a:gd name="T18" fmla="*/ 13 w 10"/>
                <a:gd name="T19" fmla="*/ 28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
                <a:gd name="T31" fmla="*/ 0 h 10"/>
                <a:gd name="T32" fmla="*/ 10 w 10"/>
                <a:gd name="T33" fmla="*/ 10 h 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 h="10">
                  <a:moveTo>
                    <a:pt x="0" y="0"/>
                  </a:moveTo>
                  <a:lnTo>
                    <a:pt x="5" y="0"/>
                  </a:lnTo>
                  <a:lnTo>
                    <a:pt x="10" y="0"/>
                  </a:lnTo>
                  <a:lnTo>
                    <a:pt x="10" y="5"/>
                  </a:lnTo>
                  <a:lnTo>
                    <a:pt x="10" y="10"/>
                  </a:lnTo>
                </a:path>
              </a:pathLst>
            </a:custGeom>
            <a:noFill/>
            <a:ln w="0">
              <a:solidFill>
                <a:srgbClr val="191D1B"/>
              </a:solidFill>
              <a:prstDash val="solid"/>
              <a:round/>
              <a:headEnd/>
              <a:tailEnd/>
            </a:ln>
          </p:spPr>
          <p:txBody>
            <a:bodyPr/>
            <a:lstStyle/>
            <a:p>
              <a:endParaRPr lang="en-US"/>
            </a:p>
          </p:txBody>
        </p:sp>
        <p:sp>
          <p:nvSpPr>
            <p:cNvPr id="101445" name="Line 268"/>
            <p:cNvSpPr>
              <a:spLocks noChangeShapeType="1"/>
            </p:cNvSpPr>
            <p:nvPr/>
          </p:nvSpPr>
          <p:spPr bwMode="auto">
            <a:xfrm>
              <a:off x="2959" y="2339"/>
              <a:ext cx="6" cy="2"/>
            </a:xfrm>
            <a:prstGeom prst="line">
              <a:avLst/>
            </a:prstGeom>
            <a:noFill/>
            <a:ln w="0">
              <a:solidFill>
                <a:srgbClr val="191D1B"/>
              </a:solidFill>
              <a:round/>
              <a:headEnd/>
              <a:tailEnd/>
            </a:ln>
          </p:spPr>
          <p:txBody>
            <a:bodyPr/>
            <a:lstStyle/>
            <a:p>
              <a:endParaRPr lang="en-US"/>
            </a:p>
          </p:txBody>
        </p:sp>
        <p:sp>
          <p:nvSpPr>
            <p:cNvPr id="101446" name="Freeform 269"/>
            <p:cNvSpPr>
              <a:spLocks/>
            </p:cNvSpPr>
            <p:nvPr/>
          </p:nvSpPr>
          <p:spPr bwMode="auto">
            <a:xfrm>
              <a:off x="2959" y="2339"/>
              <a:ext cx="6" cy="7"/>
            </a:xfrm>
            <a:custGeom>
              <a:avLst/>
              <a:gdLst>
                <a:gd name="T0" fmla="*/ 0 w 5"/>
                <a:gd name="T1" fmla="*/ 0 h 5"/>
                <a:gd name="T2" fmla="*/ 0 w 5"/>
                <a:gd name="T3" fmla="*/ 0 h 5"/>
                <a:gd name="T4" fmla="*/ 8 w 5"/>
                <a:gd name="T5" fmla="*/ 0 h 5"/>
                <a:gd name="T6" fmla="*/ 8 w 5"/>
                <a:gd name="T7" fmla="*/ 0 h 5"/>
                <a:gd name="T8" fmla="*/ 8 w 5"/>
                <a:gd name="T9" fmla="*/ 0 h 5"/>
                <a:gd name="T10" fmla="*/ 8 w 5"/>
                <a:gd name="T11" fmla="*/ 0 h 5"/>
                <a:gd name="T12" fmla="*/ 8 w 5"/>
                <a:gd name="T13" fmla="*/ 14 h 5"/>
                <a:gd name="T14" fmla="*/ 0 60000 65536"/>
                <a:gd name="T15" fmla="*/ 0 60000 65536"/>
                <a:gd name="T16" fmla="*/ 0 60000 65536"/>
                <a:gd name="T17" fmla="*/ 0 60000 65536"/>
                <a:gd name="T18" fmla="*/ 0 60000 65536"/>
                <a:gd name="T19" fmla="*/ 0 60000 65536"/>
                <a:gd name="T20" fmla="*/ 0 60000 65536"/>
                <a:gd name="T21" fmla="*/ 0 w 5"/>
                <a:gd name="T22" fmla="*/ 0 h 5"/>
                <a:gd name="T23" fmla="*/ 5 w 5"/>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5">
                  <a:moveTo>
                    <a:pt x="0" y="0"/>
                  </a:moveTo>
                  <a:lnTo>
                    <a:pt x="0" y="0"/>
                  </a:lnTo>
                  <a:lnTo>
                    <a:pt x="5" y="0"/>
                  </a:lnTo>
                  <a:lnTo>
                    <a:pt x="5" y="5"/>
                  </a:lnTo>
                </a:path>
              </a:pathLst>
            </a:custGeom>
            <a:noFill/>
            <a:ln w="0">
              <a:solidFill>
                <a:srgbClr val="191D1B"/>
              </a:solidFill>
              <a:prstDash val="solid"/>
              <a:round/>
              <a:headEnd/>
              <a:tailEnd/>
            </a:ln>
          </p:spPr>
          <p:txBody>
            <a:bodyPr/>
            <a:lstStyle/>
            <a:p>
              <a:endParaRPr lang="en-US"/>
            </a:p>
          </p:txBody>
        </p:sp>
        <p:sp>
          <p:nvSpPr>
            <p:cNvPr id="101447" name="Freeform 270"/>
            <p:cNvSpPr>
              <a:spLocks/>
            </p:cNvSpPr>
            <p:nvPr/>
          </p:nvSpPr>
          <p:spPr bwMode="auto">
            <a:xfrm>
              <a:off x="3020" y="2073"/>
              <a:ext cx="11" cy="26"/>
            </a:xfrm>
            <a:custGeom>
              <a:avLst/>
              <a:gdLst>
                <a:gd name="T0" fmla="*/ 0 w 10"/>
                <a:gd name="T1" fmla="*/ 0 h 20"/>
                <a:gd name="T2" fmla="*/ 0 w 10"/>
                <a:gd name="T3" fmla="*/ 0 h 20"/>
                <a:gd name="T4" fmla="*/ 0 w 10"/>
                <a:gd name="T5" fmla="*/ 12 h 20"/>
                <a:gd name="T6" fmla="*/ 8 w 10"/>
                <a:gd name="T7" fmla="*/ 12 h 20"/>
                <a:gd name="T8" fmla="*/ 8 w 10"/>
                <a:gd name="T9" fmla="*/ 22 h 20"/>
                <a:gd name="T10" fmla="*/ 13 w 10"/>
                <a:gd name="T11" fmla="*/ 32 h 20"/>
                <a:gd name="T12" fmla="*/ 13 w 10"/>
                <a:gd name="T13" fmla="*/ 32 h 20"/>
                <a:gd name="T14" fmla="*/ 13 w 10"/>
                <a:gd name="T15" fmla="*/ 44 h 20"/>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20"/>
                <a:gd name="T26" fmla="*/ 10 w 10"/>
                <a:gd name="T27" fmla="*/ 20 h 2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20">
                  <a:moveTo>
                    <a:pt x="0" y="0"/>
                  </a:moveTo>
                  <a:lnTo>
                    <a:pt x="0" y="0"/>
                  </a:lnTo>
                  <a:lnTo>
                    <a:pt x="0" y="5"/>
                  </a:lnTo>
                  <a:lnTo>
                    <a:pt x="5" y="5"/>
                  </a:lnTo>
                  <a:lnTo>
                    <a:pt x="5" y="10"/>
                  </a:lnTo>
                  <a:lnTo>
                    <a:pt x="10" y="15"/>
                  </a:lnTo>
                  <a:lnTo>
                    <a:pt x="10" y="20"/>
                  </a:lnTo>
                </a:path>
              </a:pathLst>
            </a:custGeom>
            <a:noFill/>
            <a:ln w="0">
              <a:solidFill>
                <a:srgbClr val="191D1B"/>
              </a:solidFill>
              <a:prstDash val="solid"/>
              <a:round/>
              <a:headEnd/>
              <a:tailEnd/>
            </a:ln>
          </p:spPr>
          <p:txBody>
            <a:bodyPr/>
            <a:lstStyle/>
            <a:p>
              <a:endParaRPr lang="en-US"/>
            </a:p>
          </p:txBody>
        </p:sp>
        <p:sp>
          <p:nvSpPr>
            <p:cNvPr id="101448" name="Freeform 271"/>
            <p:cNvSpPr>
              <a:spLocks/>
            </p:cNvSpPr>
            <p:nvPr/>
          </p:nvSpPr>
          <p:spPr bwMode="auto">
            <a:xfrm>
              <a:off x="3015" y="2099"/>
              <a:ext cx="12" cy="14"/>
            </a:xfrm>
            <a:custGeom>
              <a:avLst/>
              <a:gdLst>
                <a:gd name="T0" fmla="*/ 17 w 10"/>
                <a:gd name="T1" fmla="*/ 0 h 10"/>
                <a:gd name="T2" fmla="*/ 17 w 10"/>
                <a:gd name="T3" fmla="*/ 0 h 10"/>
                <a:gd name="T4" fmla="*/ 17 w 10"/>
                <a:gd name="T5" fmla="*/ 14 h 10"/>
                <a:gd name="T6" fmla="*/ 17 w 10"/>
                <a:gd name="T7" fmla="*/ 14 h 10"/>
                <a:gd name="T8" fmla="*/ 8 w 10"/>
                <a:gd name="T9" fmla="*/ 14 h 10"/>
                <a:gd name="T10" fmla="*/ 8 w 10"/>
                <a:gd name="T11" fmla="*/ 14 h 10"/>
                <a:gd name="T12" fmla="*/ 8 w 10"/>
                <a:gd name="T13" fmla="*/ 14 h 10"/>
                <a:gd name="T14" fmla="*/ 8 w 10"/>
                <a:gd name="T15" fmla="*/ 14 h 10"/>
                <a:gd name="T16" fmla="*/ 8 w 10"/>
                <a:gd name="T17" fmla="*/ 28 h 10"/>
                <a:gd name="T18" fmla="*/ 8 w 10"/>
                <a:gd name="T19" fmla="*/ 28 h 10"/>
                <a:gd name="T20" fmla="*/ 0 w 10"/>
                <a:gd name="T21" fmla="*/ 28 h 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
                <a:gd name="T34" fmla="*/ 0 h 10"/>
                <a:gd name="T35" fmla="*/ 10 w 10"/>
                <a:gd name="T36" fmla="*/ 10 h 1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 h="10">
                  <a:moveTo>
                    <a:pt x="10" y="0"/>
                  </a:moveTo>
                  <a:lnTo>
                    <a:pt x="10" y="0"/>
                  </a:lnTo>
                  <a:lnTo>
                    <a:pt x="10" y="5"/>
                  </a:lnTo>
                  <a:lnTo>
                    <a:pt x="5" y="5"/>
                  </a:lnTo>
                  <a:lnTo>
                    <a:pt x="5" y="10"/>
                  </a:lnTo>
                  <a:lnTo>
                    <a:pt x="0" y="10"/>
                  </a:lnTo>
                </a:path>
              </a:pathLst>
            </a:custGeom>
            <a:noFill/>
            <a:ln w="0">
              <a:solidFill>
                <a:srgbClr val="191D1B"/>
              </a:solidFill>
              <a:prstDash val="solid"/>
              <a:round/>
              <a:headEnd/>
              <a:tailEnd/>
            </a:ln>
          </p:spPr>
          <p:txBody>
            <a:bodyPr/>
            <a:lstStyle/>
            <a:p>
              <a:endParaRPr lang="en-US"/>
            </a:p>
          </p:txBody>
        </p:sp>
        <p:sp>
          <p:nvSpPr>
            <p:cNvPr id="101449" name="Freeform 272"/>
            <p:cNvSpPr>
              <a:spLocks/>
            </p:cNvSpPr>
            <p:nvPr/>
          </p:nvSpPr>
          <p:spPr bwMode="auto">
            <a:xfrm>
              <a:off x="2999" y="2026"/>
              <a:ext cx="21" cy="13"/>
            </a:xfrm>
            <a:custGeom>
              <a:avLst/>
              <a:gdLst>
                <a:gd name="T0" fmla="*/ 0 w 20"/>
                <a:gd name="T1" fmla="*/ 0 h 10"/>
                <a:gd name="T2" fmla="*/ 5 w 20"/>
                <a:gd name="T3" fmla="*/ 0 h 10"/>
                <a:gd name="T4" fmla="*/ 5 w 20"/>
                <a:gd name="T5" fmla="*/ 12 h 10"/>
                <a:gd name="T6" fmla="*/ 18 w 20"/>
                <a:gd name="T7" fmla="*/ 12 h 10"/>
                <a:gd name="T8" fmla="*/ 18 w 20"/>
                <a:gd name="T9" fmla="*/ 12 h 10"/>
                <a:gd name="T10" fmla="*/ 23 w 20"/>
                <a:gd name="T11" fmla="*/ 22 h 10"/>
                <a:gd name="T12" fmla="*/ 0 60000 65536"/>
                <a:gd name="T13" fmla="*/ 0 60000 65536"/>
                <a:gd name="T14" fmla="*/ 0 60000 65536"/>
                <a:gd name="T15" fmla="*/ 0 60000 65536"/>
                <a:gd name="T16" fmla="*/ 0 60000 65536"/>
                <a:gd name="T17" fmla="*/ 0 60000 65536"/>
                <a:gd name="T18" fmla="*/ 0 w 20"/>
                <a:gd name="T19" fmla="*/ 0 h 10"/>
                <a:gd name="T20" fmla="*/ 20 w 20"/>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20" h="10">
                  <a:moveTo>
                    <a:pt x="0" y="0"/>
                  </a:moveTo>
                  <a:lnTo>
                    <a:pt x="5" y="0"/>
                  </a:lnTo>
                  <a:lnTo>
                    <a:pt x="5" y="5"/>
                  </a:lnTo>
                  <a:lnTo>
                    <a:pt x="15" y="5"/>
                  </a:lnTo>
                  <a:lnTo>
                    <a:pt x="20" y="10"/>
                  </a:lnTo>
                </a:path>
              </a:pathLst>
            </a:custGeom>
            <a:noFill/>
            <a:ln w="0">
              <a:solidFill>
                <a:srgbClr val="191D1B"/>
              </a:solidFill>
              <a:prstDash val="solid"/>
              <a:round/>
              <a:headEnd/>
              <a:tailEnd/>
            </a:ln>
          </p:spPr>
          <p:txBody>
            <a:bodyPr/>
            <a:lstStyle/>
            <a:p>
              <a:endParaRPr lang="en-US"/>
            </a:p>
          </p:txBody>
        </p:sp>
        <p:sp>
          <p:nvSpPr>
            <p:cNvPr id="101450" name="Freeform 273"/>
            <p:cNvSpPr>
              <a:spLocks/>
            </p:cNvSpPr>
            <p:nvPr/>
          </p:nvSpPr>
          <p:spPr bwMode="auto">
            <a:xfrm>
              <a:off x="3003" y="2066"/>
              <a:ext cx="17" cy="13"/>
            </a:xfrm>
            <a:custGeom>
              <a:avLst/>
              <a:gdLst>
                <a:gd name="T0" fmla="*/ 14 w 15"/>
                <a:gd name="T1" fmla="*/ 22 h 10"/>
                <a:gd name="T2" fmla="*/ 14 w 15"/>
                <a:gd name="T3" fmla="*/ 22 h 10"/>
                <a:gd name="T4" fmla="*/ 14 w 15"/>
                <a:gd name="T5" fmla="*/ 12 h 10"/>
                <a:gd name="T6" fmla="*/ 22 w 15"/>
                <a:gd name="T7" fmla="*/ 12 h 10"/>
                <a:gd name="T8" fmla="*/ 14 w 15"/>
                <a:gd name="T9" fmla="*/ 0 h 10"/>
                <a:gd name="T10" fmla="*/ 14 w 15"/>
                <a:gd name="T11" fmla="*/ 0 h 10"/>
                <a:gd name="T12" fmla="*/ 8 w 15"/>
                <a:gd name="T13" fmla="*/ 0 h 10"/>
                <a:gd name="T14" fmla="*/ 0 w 15"/>
                <a:gd name="T15" fmla="*/ 0 h 10"/>
                <a:gd name="T16" fmla="*/ 8 w 15"/>
                <a:gd name="T17" fmla="*/ 0 h 10"/>
                <a:gd name="T18" fmla="*/ 8 w 15"/>
                <a:gd name="T19" fmla="*/ 12 h 10"/>
                <a:gd name="T20" fmla="*/ 14 w 15"/>
                <a:gd name="T21" fmla="*/ 12 h 10"/>
                <a:gd name="T22" fmla="*/ 14 w 15"/>
                <a:gd name="T23" fmla="*/ 12 h 10"/>
                <a:gd name="T24" fmla="*/ 14 w 15"/>
                <a:gd name="T25" fmla="*/ 22 h 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
                <a:gd name="T40" fmla="*/ 0 h 10"/>
                <a:gd name="T41" fmla="*/ 15 w 15"/>
                <a:gd name="T42" fmla="*/ 10 h 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 h="10">
                  <a:moveTo>
                    <a:pt x="10" y="10"/>
                  </a:moveTo>
                  <a:lnTo>
                    <a:pt x="10" y="10"/>
                  </a:lnTo>
                  <a:lnTo>
                    <a:pt x="10" y="5"/>
                  </a:lnTo>
                  <a:lnTo>
                    <a:pt x="15" y="5"/>
                  </a:lnTo>
                  <a:lnTo>
                    <a:pt x="10" y="0"/>
                  </a:lnTo>
                  <a:lnTo>
                    <a:pt x="5" y="0"/>
                  </a:lnTo>
                  <a:lnTo>
                    <a:pt x="0" y="0"/>
                  </a:lnTo>
                  <a:lnTo>
                    <a:pt x="5" y="0"/>
                  </a:lnTo>
                  <a:lnTo>
                    <a:pt x="5" y="5"/>
                  </a:lnTo>
                  <a:lnTo>
                    <a:pt x="10" y="5"/>
                  </a:lnTo>
                  <a:lnTo>
                    <a:pt x="10" y="10"/>
                  </a:lnTo>
                  <a:close/>
                </a:path>
              </a:pathLst>
            </a:custGeom>
            <a:solidFill>
              <a:srgbClr val="A34A22"/>
            </a:solidFill>
            <a:ln w="9525">
              <a:noFill/>
              <a:round/>
              <a:headEnd/>
              <a:tailEnd/>
            </a:ln>
          </p:spPr>
          <p:txBody>
            <a:bodyPr/>
            <a:lstStyle/>
            <a:p>
              <a:endParaRPr lang="en-US"/>
            </a:p>
          </p:txBody>
        </p:sp>
        <p:sp>
          <p:nvSpPr>
            <p:cNvPr id="101451" name="Freeform 274"/>
            <p:cNvSpPr>
              <a:spLocks/>
            </p:cNvSpPr>
            <p:nvPr/>
          </p:nvSpPr>
          <p:spPr bwMode="auto">
            <a:xfrm>
              <a:off x="3003" y="2066"/>
              <a:ext cx="17" cy="13"/>
            </a:xfrm>
            <a:custGeom>
              <a:avLst/>
              <a:gdLst>
                <a:gd name="T0" fmla="*/ 14 w 15"/>
                <a:gd name="T1" fmla="*/ 22 h 10"/>
                <a:gd name="T2" fmla="*/ 14 w 15"/>
                <a:gd name="T3" fmla="*/ 22 h 10"/>
                <a:gd name="T4" fmla="*/ 14 w 15"/>
                <a:gd name="T5" fmla="*/ 12 h 10"/>
                <a:gd name="T6" fmla="*/ 22 w 15"/>
                <a:gd name="T7" fmla="*/ 12 h 10"/>
                <a:gd name="T8" fmla="*/ 14 w 15"/>
                <a:gd name="T9" fmla="*/ 0 h 10"/>
                <a:gd name="T10" fmla="*/ 14 w 15"/>
                <a:gd name="T11" fmla="*/ 0 h 10"/>
                <a:gd name="T12" fmla="*/ 8 w 15"/>
                <a:gd name="T13" fmla="*/ 0 h 10"/>
                <a:gd name="T14" fmla="*/ 0 w 15"/>
                <a:gd name="T15" fmla="*/ 0 h 10"/>
                <a:gd name="T16" fmla="*/ 8 w 15"/>
                <a:gd name="T17" fmla="*/ 0 h 10"/>
                <a:gd name="T18" fmla="*/ 8 w 15"/>
                <a:gd name="T19" fmla="*/ 12 h 10"/>
                <a:gd name="T20" fmla="*/ 14 w 15"/>
                <a:gd name="T21" fmla="*/ 12 h 10"/>
                <a:gd name="T22" fmla="*/ 14 w 15"/>
                <a:gd name="T23" fmla="*/ 12 h 10"/>
                <a:gd name="T24" fmla="*/ 14 w 15"/>
                <a:gd name="T25" fmla="*/ 22 h 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
                <a:gd name="T40" fmla="*/ 0 h 10"/>
                <a:gd name="T41" fmla="*/ 15 w 15"/>
                <a:gd name="T42" fmla="*/ 10 h 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 h="10">
                  <a:moveTo>
                    <a:pt x="10" y="10"/>
                  </a:moveTo>
                  <a:lnTo>
                    <a:pt x="10" y="10"/>
                  </a:lnTo>
                  <a:lnTo>
                    <a:pt x="10" y="5"/>
                  </a:lnTo>
                  <a:lnTo>
                    <a:pt x="15" y="5"/>
                  </a:lnTo>
                  <a:lnTo>
                    <a:pt x="10" y="0"/>
                  </a:lnTo>
                  <a:lnTo>
                    <a:pt x="5" y="0"/>
                  </a:lnTo>
                  <a:lnTo>
                    <a:pt x="0" y="0"/>
                  </a:lnTo>
                  <a:lnTo>
                    <a:pt x="5" y="0"/>
                  </a:lnTo>
                  <a:lnTo>
                    <a:pt x="5" y="5"/>
                  </a:lnTo>
                  <a:lnTo>
                    <a:pt x="10" y="5"/>
                  </a:lnTo>
                  <a:lnTo>
                    <a:pt x="10" y="10"/>
                  </a:lnTo>
                </a:path>
              </a:pathLst>
            </a:custGeom>
            <a:noFill/>
            <a:ln w="0">
              <a:solidFill>
                <a:srgbClr val="191D1B"/>
              </a:solidFill>
              <a:prstDash val="solid"/>
              <a:round/>
              <a:headEnd/>
              <a:tailEnd/>
            </a:ln>
          </p:spPr>
          <p:txBody>
            <a:bodyPr/>
            <a:lstStyle/>
            <a:p>
              <a:endParaRPr lang="en-US"/>
            </a:p>
          </p:txBody>
        </p:sp>
        <p:sp>
          <p:nvSpPr>
            <p:cNvPr id="101452" name="Freeform 275"/>
            <p:cNvSpPr>
              <a:spLocks/>
            </p:cNvSpPr>
            <p:nvPr/>
          </p:nvSpPr>
          <p:spPr bwMode="auto">
            <a:xfrm>
              <a:off x="2999" y="2073"/>
              <a:ext cx="4" cy="6"/>
            </a:xfrm>
            <a:custGeom>
              <a:avLst/>
              <a:gdLst>
                <a:gd name="T0" fmla="*/ 0 w 5"/>
                <a:gd name="T1" fmla="*/ 8 h 5"/>
                <a:gd name="T2" fmla="*/ 0 w 5"/>
                <a:gd name="T3" fmla="*/ 8 h 5"/>
                <a:gd name="T4" fmla="*/ 0 w 5"/>
                <a:gd name="T5" fmla="*/ 8 h 5"/>
                <a:gd name="T6" fmla="*/ 2 w 5"/>
                <a:gd name="T7" fmla="*/ 0 h 5"/>
                <a:gd name="T8" fmla="*/ 2 w 5"/>
                <a:gd name="T9" fmla="*/ 0 h 5"/>
                <a:gd name="T10" fmla="*/ 2 w 5"/>
                <a:gd name="T11" fmla="*/ 0 h 5"/>
                <a:gd name="T12" fmla="*/ 2 w 5"/>
                <a:gd name="T13" fmla="*/ 8 h 5"/>
                <a:gd name="T14" fmla="*/ 2 w 5"/>
                <a:gd name="T15" fmla="*/ 8 h 5"/>
                <a:gd name="T16" fmla="*/ 0 w 5"/>
                <a:gd name="T17" fmla="*/ 8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
                <a:gd name="T28" fmla="*/ 0 h 5"/>
                <a:gd name="T29" fmla="*/ 5 w 5"/>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 h="5">
                  <a:moveTo>
                    <a:pt x="0" y="5"/>
                  </a:moveTo>
                  <a:lnTo>
                    <a:pt x="0" y="5"/>
                  </a:lnTo>
                  <a:lnTo>
                    <a:pt x="5" y="0"/>
                  </a:lnTo>
                  <a:lnTo>
                    <a:pt x="5" y="5"/>
                  </a:lnTo>
                  <a:lnTo>
                    <a:pt x="0" y="5"/>
                  </a:lnTo>
                  <a:close/>
                </a:path>
              </a:pathLst>
            </a:custGeom>
            <a:solidFill>
              <a:srgbClr val="A34A22"/>
            </a:solidFill>
            <a:ln w="9525">
              <a:noFill/>
              <a:round/>
              <a:headEnd/>
              <a:tailEnd/>
            </a:ln>
          </p:spPr>
          <p:txBody>
            <a:bodyPr/>
            <a:lstStyle/>
            <a:p>
              <a:endParaRPr lang="en-US"/>
            </a:p>
          </p:txBody>
        </p:sp>
        <p:sp>
          <p:nvSpPr>
            <p:cNvPr id="101453" name="Freeform 276"/>
            <p:cNvSpPr>
              <a:spLocks/>
            </p:cNvSpPr>
            <p:nvPr/>
          </p:nvSpPr>
          <p:spPr bwMode="auto">
            <a:xfrm>
              <a:off x="2999" y="2073"/>
              <a:ext cx="4" cy="6"/>
            </a:xfrm>
            <a:custGeom>
              <a:avLst/>
              <a:gdLst>
                <a:gd name="T0" fmla="*/ 0 w 5"/>
                <a:gd name="T1" fmla="*/ 8 h 5"/>
                <a:gd name="T2" fmla="*/ 0 w 5"/>
                <a:gd name="T3" fmla="*/ 8 h 5"/>
                <a:gd name="T4" fmla="*/ 0 w 5"/>
                <a:gd name="T5" fmla="*/ 8 h 5"/>
                <a:gd name="T6" fmla="*/ 2 w 5"/>
                <a:gd name="T7" fmla="*/ 0 h 5"/>
                <a:gd name="T8" fmla="*/ 2 w 5"/>
                <a:gd name="T9" fmla="*/ 0 h 5"/>
                <a:gd name="T10" fmla="*/ 2 w 5"/>
                <a:gd name="T11" fmla="*/ 0 h 5"/>
                <a:gd name="T12" fmla="*/ 2 w 5"/>
                <a:gd name="T13" fmla="*/ 8 h 5"/>
                <a:gd name="T14" fmla="*/ 2 w 5"/>
                <a:gd name="T15" fmla="*/ 8 h 5"/>
                <a:gd name="T16" fmla="*/ 0 w 5"/>
                <a:gd name="T17" fmla="*/ 8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
                <a:gd name="T28" fmla="*/ 0 h 5"/>
                <a:gd name="T29" fmla="*/ 5 w 5"/>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 h="5">
                  <a:moveTo>
                    <a:pt x="0" y="5"/>
                  </a:moveTo>
                  <a:lnTo>
                    <a:pt x="0" y="5"/>
                  </a:lnTo>
                  <a:lnTo>
                    <a:pt x="5" y="0"/>
                  </a:lnTo>
                  <a:lnTo>
                    <a:pt x="5" y="5"/>
                  </a:lnTo>
                  <a:lnTo>
                    <a:pt x="0" y="5"/>
                  </a:lnTo>
                </a:path>
              </a:pathLst>
            </a:custGeom>
            <a:noFill/>
            <a:ln w="0">
              <a:solidFill>
                <a:srgbClr val="191D1B"/>
              </a:solidFill>
              <a:prstDash val="solid"/>
              <a:round/>
              <a:headEnd/>
              <a:tailEnd/>
            </a:ln>
          </p:spPr>
          <p:txBody>
            <a:bodyPr/>
            <a:lstStyle/>
            <a:p>
              <a:endParaRPr lang="en-US"/>
            </a:p>
          </p:txBody>
        </p:sp>
        <p:sp>
          <p:nvSpPr>
            <p:cNvPr id="101454" name="Freeform 277"/>
            <p:cNvSpPr>
              <a:spLocks/>
            </p:cNvSpPr>
            <p:nvPr/>
          </p:nvSpPr>
          <p:spPr bwMode="auto">
            <a:xfrm>
              <a:off x="2992" y="2026"/>
              <a:ext cx="7" cy="7"/>
            </a:xfrm>
            <a:custGeom>
              <a:avLst/>
              <a:gdLst>
                <a:gd name="T0" fmla="*/ 0 w 5"/>
                <a:gd name="T1" fmla="*/ 0 h 5"/>
                <a:gd name="T2" fmla="*/ 0 w 5"/>
                <a:gd name="T3" fmla="*/ 0 h 5"/>
                <a:gd name="T4" fmla="*/ 14 w 5"/>
                <a:gd name="T5" fmla="*/ 0 h 5"/>
                <a:gd name="T6" fmla="*/ 14 w 5"/>
                <a:gd name="T7" fmla="*/ 0 h 5"/>
                <a:gd name="T8" fmla="*/ 14 w 5"/>
                <a:gd name="T9" fmla="*/ 0 h 5"/>
                <a:gd name="T10" fmla="*/ 14 w 5"/>
                <a:gd name="T11" fmla="*/ 14 h 5"/>
                <a:gd name="T12" fmla="*/ 14 w 5"/>
                <a:gd name="T13" fmla="*/ 14 h 5"/>
                <a:gd name="T14" fmla="*/ 14 w 5"/>
                <a:gd name="T15" fmla="*/ 14 h 5"/>
                <a:gd name="T16" fmla="*/ 0 w 5"/>
                <a:gd name="T17" fmla="*/ 14 h 5"/>
                <a:gd name="T18" fmla="*/ 0 w 5"/>
                <a:gd name="T19" fmla="*/ 0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
                <a:gd name="T31" fmla="*/ 0 h 5"/>
                <a:gd name="T32" fmla="*/ 5 w 5"/>
                <a:gd name="T33" fmla="*/ 5 h 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 h="5">
                  <a:moveTo>
                    <a:pt x="0" y="0"/>
                  </a:moveTo>
                  <a:lnTo>
                    <a:pt x="0" y="0"/>
                  </a:lnTo>
                  <a:lnTo>
                    <a:pt x="5" y="0"/>
                  </a:lnTo>
                  <a:lnTo>
                    <a:pt x="5" y="5"/>
                  </a:lnTo>
                  <a:lnTo>
                    <a:pt x="0" y="5"/>
                  </a:lnTo>
                  <a:lnTo>
                    <a:pt x="0" y="0"/>
                  </a:lnTo>
                  <a:close/>
                </a:path>
              </a:pathLst>
            </a:custGeom>
            <a:solidFill>
              <a:srgbClr val="A34A22"/>
            </a:solidFill>
            <a:ln w="9525">
              <a:noFill/>
              <a:round/>
              <a:headEnd/>
              <a:tailEnd/>
            </a:ln>
          </p:spPr>
          <p:txBody>
            <a:bodyPr/>
            <a:lstStyle/>
            <a:p>
              <a:endParaRPr lang="en-US"/>
            </a:p>
          </p:txBody>
        </p:sp>
        <p:sp>
          <p:nvSpPr>
            <p:cNvPr id="101455" name="Freeform 278"/>
            <p:cNvSpPr>
              <a:spLocks/>
            </p:cNvSpPr>
            <p:nvPr/>
          </p:nvSpPr>
          <p:spPr bwMode="auto">
            <a:xfrm>
              <a:off x="2992" y="2026"/>
              <a:ext cx="7" cy="7"/>
            </a:xfrm>
            <a:custGeom>
              <a:avLst/>
              <a:gdLst>
                <a:gd name="T0" fmla="*/ 0 w 5"/>
                <a:gd name="T1" fmla="*/ 0 h 5"/>
                <a:gd name="T2" fmla="*/ 0 w 5"/>
                <a:gd name="T3" fmla="*/ 0 h 5"/>
                <a:gd name="T4" fmla="*/ 14 w 5"/>
                <a:gd name="T5" fmla="*/ 0 h 5"/>
                <a:gd name="T6" fmla="*/ 14 w 5"/>
                <a:gd name="T7" fmla="*/ 0 h 5"/>
                <a:gd name="T8" fmla="*/ 14 w 5"/>
                <a:gd name="T9" fmla="*/ 0 h 5"/>
                <a:gd name="T10" fmla="*/ 14 w 5"/>
                <a:gd name="T11" fmla="*/ 14 h 5"/>
                <a:gd name="T12" fmla="*/ 14 w 5"/>
                <a:gd name="T13" fmla="*/ 14 h 5"/>
                <a:gd name="T14" fmla="*/ 14 w 5"/>
                <a:gd name="T15" fmla="*/ 14 h 5"/>
                <a:gd name="T16" fmla="*/ 0 w 5"/>
                <a:gd name="T17" fmla="*/ 14 h 5"/>
                <a:gd name="T18" fmla="*/ 0 w 5"/>
                <a:gd name="T19" fmla="*/ 0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
                <a:gd name="T31" fmla="*/ 0 h 5"/>
                <a:gd name="T32" fmla="*/ 5 w 5"/>
                <a:gd name="T33" fmla="*/ 5 h 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 h="5">
                  <a:moveTo>
                    <a:pt x="0" y="0"/>
                  </a:moveTo>
                  <a:lnTo>
                    <a:pt x="0" y="0"/>
                  </a:lnTo>
                  <a:lnTo>
                    <a:pt x="5" y="0"/>
                  </a:lnTo>
                  <a:lnTo>
                    <a:pt x="5" y="5"/>
                  </a:lnTo>
                  <a:lnTo>
                    <a:pt x="0" y="5"/>
                  </a:lnTo>
                  <a:lnTo>
                    <a:pt x="0" y="0"/>
                  </a:lnTo>
                </a:path>
              </a:pathLst>
            </a:custGeom>
            <a:noFill/>
            <a:ln w="0">
              <a:solidFill>
                <a:srgbClr val="191D1B"/>
              </a:solidFill>
              <a:prstDash val="solid"/>
              <a:round/>
              <a:headEnd/>
              <a:tailEnd/>
            </a:ln>
          </p:spPr>
          <p:txBody>
            <a:bodyPr/>
            <a:lstStyle/>
            <a:p>
              <a:endParaRPr lang="en-US"/>
            </a:p>
          </p:txBody>
        </p:sp>
        <p:sp>
          <p:nvSpPr>
            <p:cNvPr id="101456" name="Freeform 279"/>
            <p:cNvSpPr>
              <a:spLocks/>
            </p:cNvSpPr>
            <p:nvPr/>
          </p:nvSpPr>
          <p:spPr bwMode="auto">
            <a:xfrm>
              <a:off x="3003" y="2046"/>
              <a:ext cx="6" cy="7"/>
            </a:xfrm>
            <a:custGeom>
              <a:avLst/>
              <a:gdLst>
                <a:gd name="T0" fmla="*/ 8 w 5"/>
                <a:gd name="T1" fmla="*/ 14 h 5"/>
                <a:gd name="T2" fmla="*/ 0 w 5"/>
                <a:gd name="T3" fmla="*/ 0 h 5"/>
                <a:gd name="T4" fmla="*/ 0 w 5"/>
                <a:gd name="T5" fmla="*/ 0 h 5"/>
                <a:gd name="T6" fmla="*/ 8 w 5"/>
                <a:gd name="T7" fmla="*/ 14 h 5"/>
                <a:gd name="T8" fmla="*/ 8 w 5"/>
                <a:gd name="T9" fmla="*/ 14 h 5"/>
                <a:gd name="T10" fmla="*/ 0 60000 65536"/>
                <a:gd name="T11" fmla="*/ 0 60000 65536"/>
                <a:gd name="T12" fmla="*/ 0 60000 65536"/>
                <a:gd name="T13" fmla="*/ 0 60000 65536"/>
                <a:gd name="T14" fmla="*/ 0 60000 65536"/>
                <a:gd name="T15" fmla="*/ 0 w 5"/>
                <a:gd name="T16" fmla="*/ 0 h 5"/>
                <a:gd name="T17" fmla="*/ 5 w 5"/>
                <a:gd name="T18" fmla="*/ 5 h 5"/>
              </a:gdLst>
              <a:ahLst/>
              <a:cxnLst>
                <a:cxn ang="T10">
                  <a:pos x="T0" y="T1"/>
                </a:cxn>
                <a:cxn ang="T11">
                  <a:pos x="T2" y="T3"/>
                </a:cxn>
                <a:cxn ang="T12">
                  <a:pos x="T4" y="T5"/>
                </a:cxn>
                <a:cxn ang="T13">
                  <a:pos x="T6" y="T7"/>
                </a:cxn>
                <a:cxn ang="T14">
                  <a:pos x="T8" y="T9"/>
                </a:cxn>
              </a:cxnLst>
              <a:rect l="T15" t="T16" r="T17" b="T18"/>
              <a:pathLst>
                <a:path w="5" h="5">
                  <a:moveTo>
                    <a:pt x="5" y="5"/>
                  </a:moveTo>
                  <a:lnTo>
                    <a:pt x="0" y="0"/>
                  </a:lnTo>
                  <a:lnTo>
                    <a:pt x="5" y="5"/>
                  </a:lnTo>
                  <a:close/>
                </a:path>
              </a:pathLst>
            </a:custGeom>
            <a:solidFill>
              <a:srgbClr val="AB371B"/>
            </a:solidFill>
            <a:ln w="9525">
              <a:noFill/>
              <a:round/>
              <a:headEnd/>
              <a:tailEnd/>
            </a:ln>
          </p:spPr>
          <p:txBody>
            <a:bodyPr/>
            <a:lstStyle/>
            <a:p>
              <a:endParaRPr lang="en-US"/>
            </a:p>
          </p:txBody>
        </p:sp>
        <p:sp>
          <p:nvSpPr>
            <p:cNvPr id="101457" name="Freeform 280"/>
            <p:cNvSpPr>
              <a:spLocks/>
            </p:cNvSpPr>
            <p:nvPr/>
          </p:nvSpPr>
          <p:spPr bwMode="auto">
            <a:xfrm>
              <a:off x="3003" y="2046"/>
              <a:ext cx="6" cy="7"/>
            </a:xfrm>
            <a:custGeom>
              <a:avLst/>
              <a:gdLst>
                <a:gd name="T0" fmla="*/ 8 w 5"/>
                <a:gd name="T1" fmla="*/ 14 h 5"/>
                <a:gd name="T2" fmla="*/ 0 w 5"/>
                <a:gd name="T3" fmla="*/ 0 h 5"/>
                <a:gd name="T4" fmla="*/ 0 w 5"/>
                <a:gd name="T5" fmla="*/ 0 h 5"/>
                <a:gd name="T6" fmla="*/ 8 w 5"/>
                <a:gd name="T7" fmla="*/ 14 h 5"/>
                <a:gd name="T8" fmla="*/ 8 w 5"/>
                <a:gd name="T9" fmla="*/ 14 h 5"/>
                <a:gd name="T10" fmla="*/ 0 60000 65536"/>
                <a:gd name="T11" fmla="*/ 0 60000 65536"/>
                <a:gd name="T12" fmla="*/ 0 60000 65536"/>
                <a:gd name="T13" fmla="*/ 0 60000 65536"/>
                <a:gd name="T14" fmla="*/ 0 60000 65536"/>
                <a:gd name="T15" fmla="*/ 0 w 5"/>
                <a:gd name="T16" fmla="*/ 0 h 5"/>
                <a:gd name="T17" fmla="*/ 5 w 5"/>
                <a:gd name="T18" fmla="*/ 5 h 5"/>
              </a:gdLst>
              <a:ahLst/>
              <a:cxnLst>
                <a:cxn ang="T10">
                  <a:pos x="T0" y="T1"/>
                </a:cxn>
                <a:cxn ang="T11">
                  <a:pos x="T2" y="T3"/>
                </a:cxn>
                <a:cxn ang="T12">
                  <a:pos x="T4" y="T5"/>
                </a:cxn>
                <a:cxn ang="T13">
                  <a:pos x="T6" y="T7"/>
                </a:cxn>
                <a:cxn ang="T14">
                  <a:pos x="T8" y="T9"/>
                </a:cxn>
              </a:cxnLst>
              <a:rect l="T15" t="T16" r="T17" b="T18"/>
              <a:pathLst>
                <a:path w="5" h="5">
                  <a:moveTo>
                    <a:pt x="5" y="5"/>
                  </a:moveTo>
                  <a:lnTo>
                    <a:pt x="0" y="0"/>
                  </a:lnTo>
                  <a:lnTo>
                    <a:pt x="5" y="5"/>
                  </a:lnTo>
                </a:path>
              </a:pathLst>
            </a:custGeom>
            <a:noFill/>
            <a:ln w="0">
              <a:solidFill>
                <a:srgbClr val="191D1B"/>
              </a:solidFill>
              <a:prstDash val="solid"/>
              <a:round/>
              <a:headEnd/>
              <a:tailEnd/>
            </a:ln>
          </p:spPr>
          <p:txBody>
            <a:bodyPr/>
            <a:lstStyle/>
            <a:p>
              <a:endParaRPr lang="en-US"/>
            </a:p>
          </p:txBody>
        </p:sp>
        <p:sp>
          <p:nvSpPr>
            <p:cNvPr id="101458" name="Freeform 281"/>
            <p:cNvSpPr>
              <a:spLocks/>
            </p:cNvSpPr>
            <p:nvPr/>
          </p:nvSpPr>
          <p:spPr bwMode="auto">
            <a:xfrm>
              <a:off x="2776" y="2333"/>
              <a:ext cx="11" cy="13"/>
            </a:xfrm>
            <a:custGeom>
              <a:avLst/>
              <a:gdLst>
                <a:gd name="T0" fmla="*/ 8 w 10"/>
                <a:gd name="T1" fmla="*/ 0 h 10"/>
                <a:gd name="T2" fmla="*/ 8 w 10"/>
                <a:gd name="T3" fmla="*/ 0 h 10"/>
                <a:gd name="T4" fmla="*/ 13 w 10"/>
                <a:gd name="T5" fmla="*/ 0 h 10"/>
                <a:gd name="T6" fmla="*/ 13 w 10"/>
                <a:gd name="T7" fmla="*/ 12 h 10"/>
                <a:gd name="T8" fmla="*/ 13 w 10"/>
                <a:gd name="T9" fmla="*/ 22 h 10"/>
                <a:gd name="T10" fmla="*/ 8 w 10"/>
                <a:gd name="T11" fmla="*/ 22 h 10"/>
                <a:gd name="T12" fmla="*/ 8 w 10"/>
                <a:gd name="T13" fmla="*/ 22 h 10"/>
                <a:gd name="T14" fmla="*/ 0 w 10"/>
                <a:gd name="T15" fmla="*/ 22 h 10"/>
                <a:gd name="T16" fmla="*/ 0 w 10"/>
                <a:gd name="T17" fmla="*/ 22 h 10"/>
                <a:gd name="T18" fmla="*/ 0 w 10"/>
                <a:gd name="T19" fmla="*/ 12 h 10"/>
                <a:gd name="T20" fmla="*/ 0 w 10"/>
                <a:gd name="T21" fmla="*/ 0 h 10"/>
                <a:gd name="T22" fmla="*/ 0 w 10"/>
                <a:gd name="T23" fmla="*/ 0 h 10"/>
                <a:gd name="T24" fmla="*/ 8 w 10"/>
                <a:gd name="T25" fmla="*/ 0 h 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
                <a:gd name="T40" fmla="*/ 0 h 10"/>
                <a:gd name="T41" fmla="*/ 10 w 10"/>
                <a:gd name="T42" fmla="*/ 10 h 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 h="10">
                  <a:moveTo>
                    <a:pt x="5" y="0"/>
                  </a:moveTo>
                  <a:lnTo>
                    <a:pt x="5" y="0"/>
                  </a:lnTo>
                  <a:lnTo>
                    <a:pt x="10" y="0"/>
                  </a:lnTo>
                  <a:lnTo>
                    <a:pt x="10" y="5"/>
                  </a:lnTo>
                  <a:lnTo>
                    <a:pt x="10" y="10"/>
                  </a:lnTo>
                  <a:lnTo>
                    <a:pt x="5" y="10"/>
                  </a:lnTo>
                  <a:lnTo>
                    <a:pt x="0" y="10"/>
                  </a:lnTo>
                  <a:lnTo>
                    <a:pt x="0" y="5"/>
                  </a:lnTo>
                  <a:lnTo>
                    <a:pt x="0" y="0"/>
                  </a:lnTo>
                  <a:lnTo>
                    <a:pt x="5" y="0"/>
                  </a:lnTo>
                  <a:close/>
                </a:path>
              </a:pathLst>
            </a:custGeom>
            <a:solidFill>
              <a:srgbClr val="878A8D"/>
            </a:solidFill>
            <a:ln w="9525">
              <a:noFill/>
              <a:round/>
              <a:headEnd/>
              <a:tailEnd/>
            </a:ln>
          </p:spPr>
          <p:txBody>
            <a:bodyPr/>
            <a:lstStyle/>
            <a:p>
              <a:endParaRPr lang="en-US"/>
            </a:p>
          </p:txBody>
        </p:sp>
        <p:sp>
          <p:nvSpPr>
            <p:cNvPr id="101459" name="Freeform 282"/>
            <p:cNvSpPr>
              <a:spLocks/>
            </p:cNvSpPr>
            <p:nvPr/>
          </p:nvSpPr>
          <p:spPr bwMode="auto">
            <a:xfrm>
              <a:off x="2776" y="2333"/>
              <a:ext cx="11" cy="13"/>
            </a:xfrm>
            <a:custGeom>
              <a:avLst/>
              <a:gdLst>
                <a:gd name="T0" fmla="*/ 8 w 10"/>
                <a:gd name="T1" fmla="*/ 0 h 10"/>
                <a:gd name="T2" fmla="*/ 8 w 10"/>
                <a:gd name="T3" fmla="*/ 0 h 10"/>
                <a:gd name="T4" fmla="*/ 13 w 10"/>
                <a:gd name="T5" fmla="*/ 0 h 10"/>
                <a:gd name="T6" fmla="*/ 13 w 10"/>
                <a:gd name="T7" fmla="*/ 12 h 10"/>
                <a:gd name="T8" fmla="*/ 13 w 10"/>
                <a:gd name="T9" fmla="*/ 22 h 10"/>
                <a:gd name="T10" fmla="*/ 8 w 10"/>
                <a:gd name="T11" fmla="*/ 22 h 10"/>
                <a:gd name="T12" fmla="*/ 8 w 10"/>
                <a:gd name="T13" fmla="*/ 22 h 10"/>
                <a:gd name="T14" fmla="*/ 0 w 10"/>
                <a:gd name="T15" fmla="*/ 22 h 10"/>
                <a:gd name="T16" fmla="*/ 0 w 10"/>
                <a:gd name="T17" fmla="*/ 22 h 10"/>
                <a:gd name="T18" fmla="*/ 0 w 10"/>
                <a:gd name="T19" fmla="*/ 12 h 10"/>
                <a:gd name="T20" fmla="*/ 0 w 10"/>
                <a:gd name="T21" fmla="*/ 0 h 10"/>
                <a:gd name="T22" fmla="*/ 0 w 10"/>
                <a:gd name="T23" fmla="*/ 0 h 10"/>
                <a:gd name="T24" fmla="*/ 8 w 10"/>
                <a:gd name="T25" fmla="*/ 0 h 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
                <a:gd name="T40" fmla="*/ 0 h 10"/>
                <a:gd name="T41" fmla="*/ 10 w 10"/>
                <a:gd name="T42" fmla="*/ 10 h 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 h="10">
                  <a:moveTo>
                    <a:pt x="5" y="0"/>
                  </a:moveTo>
                  <a:lnTo>
                    <a:pt x="5" y="0"/>
                  </a:lnTo>
                  <a:lnTo>
                    <a:pt x="10" y="0"/>
                  </a:lnTo>
                  <a:lnTo>
                    <a:pt x="10" y="5"/>
                  </a:lnTo>
                  <a:lnTo>
                    <a:pt x="10" y="10"/>
                  </a:lnTo>
                  <a:lnTo>
                    <a:pt x="5" y="10"/>
                  </a:lnTo>
                  <a:lnTo>
                    <a:pt x="0" y="10"/>
                  </a:lnTo>
                  <a:lnTo>
                    <a:pt x="0" y="5"/>
                  </a:lnTo>
                  <a:lnTo>
                    <a:pt x="0" y="0"/>
                  </a:lnTo>
                  <a:lnTo>
                    <a:pt x="5" y="0"/>
                  </a:lnTo>
                </a:path>
              </a:pathLst>
            </a:custGeom>
            <a:noFill/>
            <a:ln w="0">
              <a:solidFill>
                <a:srgbClr val="191D1B"/>
              </a:solidFill>
              <a:prstDash val="solid"/>
              <a:round/>
              <a:headEnd/>
              <a:tailEnd/>
            </a:ln>
          </p:spPr>
          <p:txBody>
            <a:bodyPr/>
            <a:lstStyle/>
            <a:p>
              <a:endParaRPr lang="en-US"/>
            </a:p>
          </p:txBody>
        </p:sp>
        <p:sp>
          <p:nvSpPr>
            <p:cNvPr id="101460" name="Freeform 283"/>
            <p:cNvSpPr>
              <a:spLocks/>
            </p:cNvSpPr>
            <p:nvPr/>
          </p:nvSpPr>
          <p:spPr bwMode="auto">
            <a:xfrm>
              <a:off x="2987" y="2013"/>
              <a:ext cx="33" cy="20"/>
            </a:xfrm>
            <a:custGeom>
              <a:avLst/>
              <a:gdLst>
                <a:gd name="T0" fmla="*/ 0 w 30"/>
                <a:gd name="T1" fmla="*/ 23 h 15"/>
                <a:gd name="T2" fmla="*/ 0 w 30"/>
                <a:gd name="T3" fmla="*/ 23 h 15"/>
                <a:gd name="T4" fmla="*/ 8 w 30"/>
                <a:gd name="T5" fmla="*/ 12 h 15"/>
                <a:gd name="T6" fmla="*/ 8 w 30"/>
                <a:gd name="T7" fmla="*/ 12 h 15"/>
                <a:gd name="T8" fmla="*/ 13 w 30"/>
                <a:gd name="T9" fmla="*/ 0 h 15"/>
                <a:gd name="T10" fmla="*/ 13 w 30"/>
                <a:gd name="T11" fmla="*/ 0 h 15"/>
                <a:gd name="T12" fmla="*/ 21 w 30"/>
                <a:gd name="T13" fmla="*/ 0 h 15"/>
                <a:gd name="T14" fmla="*/ 21 w 30"/>
                <a:gd name="T15" fmla="*/ 12 h 15"/>
                <a:gd name="T16" fmla="*/ 26 w 30"/>
                <a:gd name="T17" fmla="*/ 12 h 15"/>
                <a:gd name="T18" fmla="*/ 34 w 30"/>
                <a:gd name="T19" fmla="*/ 12 h 15"/>
                <a:gd name="T20" fmla="*/ 34 w 30"/>
                <a:gd name="T21" fmla="*/ 23 h 15"/>
                <a:gd name="T22" fmla="*/ 40 w 30"/>
                <a:gd name="T23" fmla="*/ 23 h 15"/>
                <a:gd name="T24" fmla="*/ 34 w 30"/>
                <a:gd name="T25" fmla="*/ 23 h 15"/>
                <a:gd name="T26" fmla="*/ 34 w 30"/>
                <a:gd name="T27" fmla="*/ 23 h 15"/>
                <a:gd name="T28" fmla="*/ 26 w 30"/>
                <a:gd name="T29" fmla="*/ 23 h 15"/>
                <a:gd name="T30" fmla="*/ 21 w 30"/>
                <a:gd name="T31" fmla="*/ 23 h 15"/>
                <a:gd name="T32" fmla="*/ 21 w 30"/>
                <a:gd name="T33" fmla="*/ 12 h 15"/>
                <a:gd name="T34" fmla="*/ 13 w 30"/>
                <a:gd name="T35" fmla="*/ 12 h 15"/>
                <a:gd name="T36" fmla="*/ 13 w 30"/>
                <a:gd name="T37" fmla="*/ 23 h 15"/>
                <a:gd name="T38" fmla="*/ 8 w 30"/>
                <a:gd name="T39" fmla="*/ 23 h 15"/>
                <a:gd name="T40" fmla="*/ 8 w 30"/>
                <a:gd name="T41" fmla="*/ 36 h 15"/>
                <a:gd name="T42" fmla="*/ 0 w 30"/>
                <a:gd name="T43" fmla="*/ 36 h 15"/>
                <a:gd name="T44" fmla="*/ 0 w 30"/>
                <a:gd name="T45" fmla="*/ 23 h 1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0"/>
                <a:gd name="T70" fmla="*/ 0 h 15"/>
                <a:gd name="T71" fmla="*/ 30 w 30"/>
                <a:gd name="T72" fmla="*/ 15 h 1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0" h="15">
                  <a:moveTo>
                    <a:pt x="0" y="10"/>
                  </a:moveTo>
                  <a:lnTo>
                    <a:pt x="0" y="10"/>
                  </a:lnTo>
                  <a:lnTo>
                    <a:pt x="5" y="5"/>
                  </a:lnTo>
                  <a:lnTo>
                    <a:pt x="10" y="0"/>
                  </a:lnTo>
                  <a:lnTo>
                    <a:pt x="15" y="0"/>
                  </a:lnTo>
                  <a:lnTo>
                    <a:pt x="15" y="5"/>
                  </a:lnTo>
                  <a:lnTo>
                    <a:pt x="20" y="5"/>
                  </a:lnTo>
                  <a:lnTo>
                    <a:pt x="25" y="5"/>
                  </a:lnTo>
                  <a:lnTo>
                    <a:pt x="25" y="10"/>
                  </a:lnTo>
                  <a:lnTo>
                    <a:pt x="30" y="10"/>
                  </a:lnTo>
                  <a:lnTo>
                    <a:pt x="25" y="10"/>
                  </a:lnTo>
                  <a:lnTo>
                    <a:pt x="20" y="10"/>
                  </a:lnTo>
                  <a:lnTo>
                    <a:pt x="15" y="10"/>
                  </a:lnTo>
                  <a:lnTo>
                    <a:pt x="15" y="5"/>
                  </a:lnTo>
                  <a:lnTo>
                    <a:pt x="10" y="5"/>
                  </a:lnTo>
                  <a:lnTo>
                    <a:pt x="10" y="10"/>
                  </a:lnTo>
                  <a:lnTo>
                    <a:pt x="5" y="10"/>
                  </a:lnTo>
                  <a:lnTo>
                    <a:pt x="5" y="15"/>
                  </a:lnTo>
                  <a:lnTo>
                    <a:pt x="0" y="15"/>
                  </a:lnTo>
                  <a:lnTo>
                    <a:pt x="0" y="10"/>
                  </a:lnTo>
                  <a:close/>
                </a:path>
              </a:pathLst>
            </a:custGeom>
            <a:solidFill>
              <a:srgbClr val="000000"/>
            </a:solidFill>
            <a:ln w="9525">
              <a:noFill/>
              <a:round/>
              <a:headEnd/>
              <a:tailEnd/>
            </a:ln>
          </p:spPr>
          <p:txBody>
            <a:bodyPr/>
            <a:lstStyle/>
            <a:p>
              <a:endParaRPr lang="en-US"/>
            </a:p>
          </p:txBody>
        </p:sp>
        <p:sp>
          <p:nvSpPr>
            <p:cNvPr id="101461" name="Freeform 284"/>
            <p:cNvSpPr>
              <a:spLocks/>
            </p:cNvSpPr>
            <p:nvPr/>
          </p:nvSpPr>
          <p:spPr bwMode="auto">
            <a:xfrm>
              <a:off x="2987" y="2013"/>
              <a:ext cx="33" cy="20"/>
            </a:xfrm>
            <a:custGeom>
              <a:avLst/>
              <a:gdLst>
                <a:gd name="T0" fmla="*/ 0 w 30"/>
                <a:gd name="T1" fmla="*/ 23 h 15"/>
                <a:gd name="T2" fmla="*/ 0 w 30"/>
                <a:gd name="T3" fmla="*/ 23 h 15"/>
                <a:gd name="T4" fmla="*/ 8 w 30"/>
                <a:gd name="T5" fmla="*/ 12 h 15"/>
                <a:gd name="T6" fmla="*/ 8 w 30"/>
                <a:gd name="T7" fmla="*/ 12 h 15"/>
                <a:gd name="T8" fmla="*/ 13 w 30"/>
                <a:gd name="T9" fmla="*/ 0 h 15"/>
                <a:gd name="T10" fmla="*/ 13 w 30"/>
                <a:gd name="T11" fmla="*/ 0 h 15"/>
                <a:gd name="T12" fmla="*/ 21 w 30"/>
                <a:gd name="T13" fmla="*/ 0 h 15"/>
                <a:gd name="T14" fmla="*/ 21 w 30"/>
                <a:gd name="T15" fmla="*/ 12 h 15"/>
                <a:gd name="T16" fmla="*/ 26 w 30"/>
                <a:gd name="T17" fmla="*/ 12 h 15"/>
                <a:gd name="T18" fmla="*/ 34 w 30"/>
                <a:gd name="T19" fmla="*/ 12 h 15"/>
                <a:gd name="T20" fmla="*/ 34 w 30"/>
                <a:gd name="T21" fmla="*/ 23 h 15"/>
                <a:gd name="T22" fmla="*/ 40 w 30"/>
                <a:gd name="T23" fmla="*/ 23 h 15"/>
                <a:gd name="T24" fmla="*/ 34 w 30"/>
                <a:gd name="T25" fmla="*/ 23 h 15"/>
                <a:gd name="T26" fmla="*/ 34 w 30"/>
                <a:gd name="T27" fmla="*/ 23 h 15"/>
                <a:gd name="T28" fmla="*/ 26 w 30"/>
                <a:gd name="T29" fmla="*/ 23 h 15"/>
                <a:gd name="T30" fmla="*/ 21 w 30"/>
                <a:gd name="T31" fmla="*/ 23 h 15"/>
                <a:gd name="T32" fmla="*/ 21 w 30"/>
                <a:gd name="T33" fmla="*/ 12 h 15"/>
                <a:gd name="T34" fmla="*/ 13 w 30"/>
                <a:gd name="T35" fmla="*/ 12 h 15"/>
                <a:gd name="T36" fmla="*/ 13 w 30"/>
                <a:gd name="T37" fmla="*/ 23 h 15"/>
                <a:gd name="T38" fmla="*/ 8 w 30"/>
                <a:gd name="T39" fmla="*/ 23 h 15"/>
                <a:gd name="T40" fmla="*/ 8 w 30"/>
                <a:gd name="T41" fmla="*/ 36 h 15"/>
                <a:gd name="T42" fmla="*/ 0 w 30"/>
                <a:gd name="T43" fmla="*/ 36 h 15"/>
                <a:gd name="T44" fmla="*/ 0 w 30"/>
                <a:gd name="T45" fmla="*/ 23 h 1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0"/>
                <a:gd name="T70" fmla="*/ 0 h 15"/>
                <a:gd name="T71" fmla="*/ 30 w 30"/>
                <a:gd name="T72" fmla="*/ 15 h 1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0" h="15">
                  <a:moveTo>
                    <a:pt x="0" y="10"/>
                  </a:moveTo>
                  <a:lnTo>
                    <a:pt x="0" y="10"/>
                  </a:lnTo>
                  <a:lnTo>
                    <a:pt x="5" y="5"/>
                  </a:lnTo>
                  <a:lnTo>
                    <a:pt x="10" y="0"/>
                  </a:lnTo>
                  <a:lnTo>
                    <a:pt x="15" y="0"/>
                  </a:lnTo>
                  <a:lnTo>
                    <a:pt x="15" y="5"/>
                  </a:lnTo>
                  <a:lnTo>
                    <a:pt x="20" y="5"/>
                  </a:lnTo>
                  <a:lnTo>
                    <a:pt x="25" y="5"/>
                  </a:lnTo>
                  <a:lnTo>
                    <a:pt x="25" y="10"/>
                  </a:lnTo>
                  <a:lnTo>
                    <a:pt x="30" y="10"/>
                  </a:lnTo>
                  <a:lnTo>
                    <a:pt x="25" y="10"/>
                  </a:lnTo>
                  <a:lnTo>
                    <a:pt x="20" y="10"/>
                  </a:lnTo>
                  <a:lnTo>
                    <a:pt x="15" y="10"/>
                  </a:lnTo>
                  <a:lnTo>
                    <a:pt x="15" y="5"/>
                  </a:lnTo>
                  <a:lnTo>
                    <a:pt x="10" y="5"/>
                  </a:lnTo>
                  <a:lnTo>
                    <a:pt x="10" y="10"/>
                  </a:lnTo>
                  <a:lnTo>
                    <a:pt x="5" y="10"/>
                  </a:lnTo>
                  <a:lnTo>
                    <a:pt x="5" y="15"/>
                  </a:lnTo>
                  <a:lnTo>
                    <a:pt x="0" y="15"/>
                  </a:lnTo>
                  <a:lnTo>
                    <a:pt x="0" y="10"/>
                  </a:lnTo>
                </a:path>
              </a:pathLst>
            </a:custGeom>
            <a:noFill/>
            <a:ln w="0">
              <a:solidFill>
                <a:srgbClr val="191D1B"/>
              </a:solidFill>
              <a:prstDash val="solid"/>
              <a:round/>
              <a:headEnd/>
              <a:tailEnd/>
            </a:ln>
          </p:spPr>
          <p:txBody>
            <a:bodyPr/>
            <a:lstStyle/>
            <a:p>
              <a:endParaRPr lang="en-US"/>
            </a:p>
          </p:txBody>
        </p:sp>
        <p:sp>
          <p:nvSpPr>
            <p:cNvPr id="101462" name="Oval 285"/>
            <p:cNvSpPr>
              <a:spLocks noChangeArrowheads="1"/>
            </p:cNvSpPr>
            <p:nvPr/>
          </p:nvSpPr>
          <p:spPr bwMode="auto">
            <a:xfrm>
              <a:off x="3947" y="577"/>
              <a:ext cx="1280" cy="944"/>
            </a:xfrm>
            <a:prstGeom prst="ellipse">
              <a:avLst/>
            </a:prstGeom>
            <a:solidFill>
              <a:srgbClr val="FFFF99"/>
            </a:solidFill>
            <a:ln w="6350">
              <a:solidFill>
                <a:srgbClr val="000000"/>
              </a:solidFill>
              <a:round/>
              <a:headEnd/>
              <a:tailEnd/>
            </a:ln>
          </p:spPr>
          <p:txBody>
            <a:bodyPr/>
            <a:lstStyle/>
            <a:p>
              <a:endParaRPr lang="en-US"/>
            </a:p>
          </p:txBody>
        </p:sp>
        <p:sp>
          <p:nvSpPr>
            <p:cNvPr id="101463" name="Rectangle 286"/>
            <p:cNvSpPr>
              <a:spLocks noChangeArrowheads="1"/>
            </p:cNvSpPr>
            <p:nvPr/>
          </p:nvSpPr>
          <p:spPr bwMode="auto">
            <a:xfrm>
              <a:off x="4251" y="861"/>
              <a:ext cx="702" cy="384"/>
            </a:xfrm>
            <a:prstGeom prst="rect">
              <a:avLst/>
            </a:prstGeom>
            <a:noFill/>
            <a:ln w="9525">
              <a:noFill/>
              <a:miter lim="800000"/>
              <a:headEnd/>
              <a:tailEnd/>
            </a:ln>
          </p:spPr>
          <p:txBody>
            <a:bodyPr wrap="none" lIns="0" tIns="0" rIns="0" bIns="0">
              <a:spAutoFit/>
            </a:bodyPr>
            <a:lstStyle/>
            <a:p>
              <a:pPr algn="ctr" eaLnBrk="0" hangingPunct="0"/>
              <a:r>
                <a:rPr lang="en-US" sz="2000" b="1" dirty="0" err="1">
                  <a:solidFill>
                    <a:srgbClr val="000000"/>
                  </a:solidFill>
                </a:rPr>
                <a:t>ATCo</a:t>
              </a:r>
              <a:endParaRPr lang="en-US" sz="2000" b="1" dirty="0">
                <a:solidFill>
                  <a:srgbClr val="000000"/>
                </a:solidFill>
              </a:endParaRPr>
            </a:p>
            <a:p>
              <a:pPr algn="ctr" eaLnBrk="0" hangingPunct="0"/>
              <a:r>
                <a:rPr lang="en-US" sz="2000" b="1" dirty="0">
                  <a:solidFill>
                    <a:srgbClr val="000000"/>
                  </a:solidFill>
                </a:rPr>
                <a:t>domestic</a:t>
              </a:r>
              <a:endParaRPr lang="en-US" sz="2000" b="1" dirty="0"/>
            </a:p>
          </p:txBody>
        </p:sp>
        <p:sp>
          <p:nvSpPr>
            <p:cNvPr id="101464" name="Freeform 287"/>
            <p:cNvSpPr>
              <a:spLocks/>
            </p:cNvSpPr>
            <p:nvPr/>
          </p:nvSpPr>
          <p:spPr bwMode="auto">
            <a:xfrm>
              <a:off x="3208" y="1122"/>
              <a:ext cx="892" cy="668"/>
            </a:xfrm>
            <a:custGeom>
              <a:avLst/>
              <a:gdLst>
                <a:gd name="T0" fmla="*/ 0 w 802"/>
                <a:gd name="T1" fmla="*/ 1072 h 501"/>
                <a:gd name="T2" fmla="*/ 310 w 802"/>
                <a:gd name="T3" fmla="*/ 1188 h 501"/>
                <a:gd name="T4" fmla="*/ 268 w 802"/>
                <a:gd name="T5" fmla="*/ 1031 h 501"/>
                <a:gd name="T6" fmla="*/ 930 w 802"/>
                <a:gd name="T7" fmla="*/ 463 h 501"/>
                <a:gd name="T8" fmla="*/ 972 w 802"/>
                <a:gd name="T9" fmla="*/ 617 h 501"/>
                <a:gd name="T10" fmla="*/ 1103 w 802"/>
                <a:gd name="T11" fmla="*/ 116 h 501"/>
                <a:gd name="T12" fmla="*/ 793 w 802"/>
                <a:gd name="T13" fmla="*/ 0 h 501"/>
                <a:gd name="T14" fmla="*/ 839 w 802"/>
                <a:gd name="T15" fmla="*/ 156 h 501"/>
                <a:gd name="T16" fmla="*/ 177 w 802"/>
                <a:gd name="T17" fmla="*/ 727 h 501"/>
                <a:gd name="T18" fmla="*/ 135 w 802"/>
                <a:gd name="T19" fmla="*/ 571 h 501"/>
                <a:gd name="T20" fmla="*/ 0 w 802"/>
                <a:gd name="T21" fmla="*/ 1072 h 5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02"/>
                <a:gd name="T34" fmla="*/ 0 h 501"/>
                <a:gd name="T35" fmla="*/ 802 w 802"/>
                <a:gd name="T36" fmla="*/ 501 h 50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02" h="501">
                  <a:moveTo>
                    <a:pt x="0" y="452"/>
                  </a:moveTo>
                  <a:lnTo>
                    <a:pt x="226" y="501"/>
                  </a:lnTo>
                  <a:lnTo>
                    <a:pt x="195" y="435"/>
                  </a:lnTo>
                  <a:lnTo>
                    <a:pt x="676" y="195"/>
                  </a:lnTo>
                  <a:lnTo>
                    <a:pt x="707" y="260"/>
                  </a:lnTo>
                  <a:lnTo>
                    <a:pt x="802" y="49"/>
                  </a:lnTo>
                  <a:lnTo>
                    <a:pt x="576" y="0"/>
                  </a:lnTo>
                  <a:lnTo>
                    <a:pt x="610" y="66"/>
                  </a:lnTo>
                  <a:lnTo>
                    <a:pt x="129" y="307"/>
                  </a:lnTo>
                  <a:lnTo>
                    <a:pt x="98" y="241"/>
                  </a:lnTo>
                  <a:lnTo>
                    <a:pt x="0" y="452"/>
                  </a:lnTo>
                  <a:close/>
                </a:path>
              </a:pathLst>
            </a:custGeom>
            <a:solidFill>
              <a:srgbClr val="FFFFFF"/>
            </a:solidFill>
            <a:ln w="11176">
              <a:solidFill>
                <a:srgbClr val="000000"/>
              </a:solidFill>
              <a:prstDash val="solid"/>
              <a:round/>
              <a:headEnd/>
              <a:tailEnd/>
            </a:ln>
          </p:spPr>
          <p:txBody>
            <a:bodyPr/>
            <a:lstStyle/>
            <a:p>
              <a:endParaRPr lang="en-US"/>
            </a:p>
          </p:txBody>
        </p:sp>
        <p:sp>
          <p:nvSpPr>
            <p:cNvPr id="101465" name="Text Box 288"/>
            <p:cNvSpPr txBox="1">
              <a:spLocks noChangeArrowheads="1"/>
            </p:cNvSpPr>
            <p:nvPr/>
          </p:nvSpPr>
          <p:spPr bwMode="auto">
            <a:xfrm rot="-1748453">
              <a:off x="3312" y="1296"/>
              <a:ext cx="852" cy="212"/>
            </a:xfrm>
            <a:prstGeom prst="rect">
              <a:avLst/>
            </a:prstGeom>
            <a:noFill/>
            <a:ln w="9525">
              <a:noFill/>
              <a:miter lim="800000"/>
              <a:headEnd/>
              <a:tailEnd/>
            </a:ln>
          </p:spPr>
          <p:txBody>
            <a:bodyPr>
              <a:spAutoFit/>
            </a:bodyPr>
            <a:lstStyle/>
            <a:p>
              <a:pPr eaLnBrk="0" hangingPunct="0"/>
              <a:r>
                <a:rPr lang="en-US" sz="1600">
                  <a:solidFill>
                    <a:srgbClr val="FF3300"/>
                  </a:solidFill>
                </a:rPr>
                <a:t>interphone</a:t>
              </a:r>
            </a:p>
          </p:txBody>
        </p:sp>
        <p:sp>
          <p:nvSpPr>
            <p:cNvPr id="101466" name="Oval 289"/>
            <p:cNvSpPr>
              <a:spLocks noChangeArrowheads="1"/>
            </p:cNvSpPr>
            <p:nvPr/>
          </p:nvSpPr>
          <p:spPr bwMode="auto">
            <a:xfrm>
              <a:off x="4001" y="2752"/>
              <a:ext cx="1278" cy="944"/>
            </a:xfrm>
            <a:prstGeom prst="ellipse">
              <a:avLst/>
            </a:prstGeom>
            <a:solidFill>
              <a:srgbClr val="FFFF99"/>
            </a:solidFill>
            <a:ln w="6350">
              <a:solidFill>
                <a:srgbClr val="000000"/>
              </a:solidFill>
              <a:round/>
              <a:headEnd/>
              <a:tailEnd/>
            </a:ln>
          </p:spPr>
          <p:txBody>
            <a:bodyPr/>
            <a:lstStyle/>
            <a:p>
              <a:endParaRPr lang="en-US"/>
            </a:p>
          </p:txBody>
        </p:sp>
        <p:sp>
          <p:nvSpPr>
            <p:cNvPr id="101467" name="Rectangle 290"/>
            <p:cNvSpPr>
              <a:spLocks noChangeArrowheads="1"/>
            </p:cNvSpPr>
            <p:nvPr/>
          </p:nvSpPr>
          <p:spPr bwMode="auto">
            <a:xfrm>
              <a:off x="4132" y="3022"/>
              <a:ext cx="1016" cy="384"/>
            </a:xfrm>
            <a:prstGeom prst="rect">
              <a:avLst/>
            </a:prstGeom>
            <a:noFill/>
            <a:ln w="9525">
              <a:noFill/>
              <a:miter lim="800000"/>
              <a:headEnd/>
              <a:tailEnd/>
            </a:ln>
          </p:spPr>
          <p:txBody>
            <a:bodyPr lIns="0" tIns="0" rIns="0" bIns="0">
              <a:spAutoFit/>
            </a:bodyPr>
            <a:lstStyle/>
            <a:p>
              <a:pPr algn="ctr" eaLnBrk="0" hangingPunct="0"/>
              <a:r>
                <a:rPr lang="en-US" sz="2000" b="1">
                  <a:solidFill>
                    <a:srgbClr val="000000"/>
                  </a:solidFill>
                </a:rPr>
                <a:t>ATCo international</a:t>
              </a:r>
              <a:endParaRPr lang="en-US" sz="2000"/>
            </a:p>
          </p:txBody>
        </p:sp>
        <p:sp>
          <p:nvSpPr>
            <p:cNvPr id="101468" name="Freeform 291"/>
            <p:cNvSpPr>
              <a:spLocks/>
            </p:cNvSpPr>
            <p:nvPr/>
          </p:nvSpPr>
          <p:spPr bwMode="auto">
            <a:xfrm>
              <a:off x="3219" y="2493"/>
              <a:ext cx="960" cy="722"/>
            </a:xfrm>
            <a:custGeom>
              <a:avLst/>
              <a:gdLst>
                <a:gd name="T0" fmla="*/ 0 w 864"/>
                <a:gd name="T1" fmla="*/ 87 h 542"/>
                <a:gd name="T2" fmla="*/ 140 w 864"/>
                <a:gd name="T3" fmla="*/ 613 h 542"/>
                <a:gd name="T4" fmla="*/ 190 w 864"/>
                <a:gd name="T5" fmla="*/ 458 h 542"/>
                <a:gd name="T6" fmla="*/ 901 w 864"/>
                <a:gd name="T7" fmla="*/ 1126 h 542"/>
                <a:gd name="T8" fmla="*/ 851 w 864"/>
                <a:gd name="T9" fmla="*/ 1281 h 542"/>
                <a:gd name="T10" fmla="*/ 1186 w 864"/>
                <a:gd name="T11" fmla="*/ 1195 h 542"/>
                <a:gd name="T12" fmla="*/ 1047 w 864"/>
                <a:gd name="T13" fmla="*/ 663 h 542"/>
                <a:gd name="T14" fmla="*/ 997 w 864"/>
                <a:gd name="T15" fmla="*/ 819 h 542"/>
                <a:gd name="T16" fmla="*/ 286 w 864"/>
                <a:gd name="T17" fmla="*/ 151 h 542"/>
                <a:gd name="T18" fmla="*/ 336 w 864"/>
                <a:gd name="T19" fmla="*/ 0 h 542"/>
                <a:gd name="T20" fmla="*/ 0 w 864"/>
                <a:gd name="T21" fmla="*/ 87 h 5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64"/>
                <a:gd name="T34" fmla="*/ 0 h 542"/>
                <a:gd name="T35" fmla="*/ 864 w 864"/>
                <a:gd name="T36" fmla="*/ 542 h 54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64" h="542">
                  <a:moveTo>
                    <a:pt x="0" y="37"/>
                  </a:moveTo>
                  <a:lnTo>
                    <a:pt x="102" y="259"/>
                  </a:lnTo>
                  <a:lnTo>
                    <a:pt x="139" y="194"/>
                  </a:lnTo>
                  <a:lnTo>
                    <a:pt x="657" y="476"/>
                  </a:lnTo>
                  <a:lnTo>
                    <a:pt x="620" y="542"/>
                  </a:lnTo>
                  <a:lnTo>
                    <a:pt x="864" y="505"/>
                  </a:lnTo>
                  <a:lnTo>
                    <a:pt x="763" y="281"/>
                  </a:lnTo>
                  <a:lnTo>
                    <a:pt x="726" y="347"/>
                  </a:lnTo>
                  <a:lnTo>
                    <a:pt x="208" y="64"/>
                  </a:lnTo>
                  <a:lnTo>
                    <a:pt x="245" y="0"/>
                  </a:lnTo>
                  <a:lnTo>
                    <a:pt x="0" y="37"/>
                  </a:lnTo>
                  <a:close/>
                </a:path>
              </a:pathLst>
            </a:custGeom>
            <a:solidFill>
              <a:srgbClr val="FFFFFF"/>
            </a:solidFill>
            <a:ln w="11176">
              <a:solidFill>
                <a:srgbClr val="000000"/>
              </a:solidFill>
              <a:prstDash val="solid"/>
              <a:round/>
              <a:headEnd/>
              <a:tailEnd/>
            </a:ln>
          </p:spPr>
          <p:txBody>
            <a:bodyPr/>
            <a:lstStyle/>
            <a:p>
              <a:endParaRPr lang="en-US"/>
            </a:p>
          </p:txBody>
        </p:sp>
        <p:sp>
          <p:nvSpPr>
            <p:cNvPr id="101469" name="Text Box 292"/>
            <p:cNvSpPr txBox="1">
              <a:spLocks noChangeArrowheads="1"/>
            </p:cNvSpPr>
            <p:nvPr/>
          </p:nvSpPr>
          <p:spPr bwMode="auto">
            <a:xfrm rot="1989267">
              <a:off x="3303" y="2814"/>
              <a:ext cx="966" cy="192"/>
            </a:xfrm>
            <a:prstGeom prst="rect">
              <a:avLst/>
            </a:prstGeom>
            <a:noFill/>
            <a:ln w="9525">
              <a:noFill/>
              <a:miter lim="800000"/>
              <a:headEnd/>
              <a:tailEnd/>
            </a:ln>
          </p:spPr>
          <p:txBody>
            <a:bodyPr>
              <a:spAutoFit/>
            </a:bodyPr>
            <a:lstStyle/>
            <a:p>
              <a:pPr eaLnBrk="0" hangingPunct="0"/>
              <a:r>
                <a:rPr lang="en-US" sz="1400">
                  <a:solidFill>
                    <a:srgbClr val="FF3300"/>
                  </a:solidFill>
                </a:rPr>
                <a:t>telephone</a:t>
              </a:r>
            </a:p>
          </p:txBody>
        </p:sp>
        <p:sp>
          <p:nvSpPr>
            <p:cNvPr id="101470" name="Oval 293"/>
            <p:cNvSpPr>
              <a:spLocks noChangeArrowheads="1"/>
            </p:cNvSpPr>
            <p:nvPr/>
          </p:nvSpPr>
          <p:spPr bwMode="auto">
            <a:xfrm>
              <a:off x="480" y="2688"/>
              <a:ext cx="1347" cy="995"/>
            </a:xfrm>
            <a:prstGeom prst="ellipse">
              <a:avLst/>
            </a:prstGeom>
            <a:solidFill>
              <a:srgbClr val="FFCC99"/>
            </a:solidFill>
            <a:ln w="8001">
              <a:solidFill>
                <a:srgbClr val="000000"/>
              </a:solidFill>
              <a:round/>
              <a:headEnd/>
              <a:tailEnd/>
            </a:ln>
          </p:spPr>
          <p:txBody>
            <a:bodyPr/>
            <a:lstStyle/>
            <a:p>
              <a:endParaRPr lang="en-US"/>
            </a:p>
          </p:txBody>
        </p:sp>
        <p:sp>
          <p:nvSpPr>
            <p:cNvPr id="101471" name="Rectangle 294"/>
            <p:cNvSpPr>
              <a:spLocks noChangeArrowheads="1"/>
            </p:cNvSpPr>
            <p:nvPr/>
          </p:nvSpPr>
          <p:spPr bwMode="auto">
            <a:xfrm>
              <a:off x="703" y="3022"/>
              <a:ext cx="880" cy="384"/>
            </a:xfrm>
            <a:prstGeom prst="rect">
              <a:avLst/>
            </a:prstGeom>
            <a:noFill/>
            <a:ln w="9525">
              <a:noFill/>
              <a:miter lim="800000"/>
              <a:headEnd/>
              <a:tailEnd/>
            </a:ln>
          </p:spPr>
          <p:txBody>
            <a:bodyPr wrap="none" lIns="0" tIns="0" rIns="0" bIns="0">
              <a:spAutoFit/>
            </a:bodyPr>
            <a:lstStyle/>
            <a:p>
              <a:pPr algn="ctr" eaLnBrk="0" hangingPunct="0"/>
              <a:r>
                <a:rPr lang="en-US" sz="2000" b="1">
                  <a:solidFill>
                    <a:srgbClr val="000000"/>
                  </a:solidFill>
                </a:rPr>
                <a:t>Procedural </a:t>
              </a:r>
            </a:p>
            <a:p>
              <a:pPr algn="ctr" eaLnBrk="0" hangingPunct="0"/>
              <a:r>
                <a:rPr lang="en-US" sz="2000" b="1">
                  <a:solidFill>
                    <a:srgbClr val="000000"/>
                  </a:solidFill>
                </a:rPr>
                <a:t>ATCo</a:t>
              </a:r>
              <a:endParaRPr lang="en-US" sz="2000"/>
            </a:p>
          </p:txBody>
        </p:sp>
        <p:sp>
          <p:nvSpPr>
            <p:cNvPr id="101472" name="Freeform 297"/>
            <p:cNvSpPr>
              <a:spLocks/>
            </p:cNvSpPr>
            <p:nvPr/>
          </p:nvSpPr>
          <p:spPr bwMode="auto">
            <a:xfrm>
              <a:off x="1615" y="2471"/>
              <a:ext cx="913" cy="687"/>
            </a:xfrm>
            <a:custGeom>
              <a:avLst/>
              <a:gdLst>
                <a:gd name="T0" fmla="*/ 0 w 822"/>
                <a:gd name="T1" fmla="*/ 1103 h 515"/>
                <a:gd name="T2" fmla="*/ 319 w 822"/>
                <a:gd name="T3" fmla="*/ 1222 h 515"/>
                <a:gd name="T4" fmla="*/ 270 w 822"/>
                <a:gd name="T5" fmla="*/ 1061 h 515"/>
                <a:gd name="T6" fmla="*/ 949 w 822"/>
                <a:gd name="T7" fmla="*/ 475 h 515"/>
                <a:gd name="T8" fmla="*/ 992 w 822"/>
                <a:gd name="T9" fmla="*/ 634 h 515"/>
                <a:gd name="T10" fmla="*/ 1126 w 822"/>
                <a:gd name="T11" fmla="*/ 119 h 515"/>
                <a:gd name="T12" fmla="*/ 806 w 822"/>
                <a:gd name="T13" fmla="*/ 0 h 515"/>
                <a:gd name="T14" fmla="*/ 855 w 822"/>
                <a:gd name="T15" fmla="*/ 159 h 515"/>
                <a:gd name="T16" fmla="*/ 178 w 822"/>
                <a:gd name="T17" fmla="*/ 747 h 515"/>
                <a:gd name="T18" fmla="*/ 133 w 822"/>
                <a:gd name="T19" fmla="*/ 586 h 515"/>
                <a:gd name="T20" fmla="*/ 0 w 822"/>
                <a:gd name="T21" fmla="*/ 1103 h 5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22"/>
                <a:gd name="T34" fmla="*/ 0 h 515"/>
                <a:gd name="T35" fmla="*/ 822 w 822"/>
                <a:gd name="T36" fmla="*/ 515 h 51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22" h="515">
                  <a:moveTo>
                    <a:pt x="0" y="465"/>
                  </a:moveTo>
                  <a:lnTo>
                    <a:pt x="232" y="515"/>
                  </a:lnTo>
                  <a:lnTo>
                    <a:pt x="197" y="447"/>
                  </a:lnTo>
                  <a:lnTo>
                    <a:pt x="692" y="200"/>
                  </a:lnTo>
                  <a:lnTo>
                    <a:pt x="724" y="267"/>
                  </a:lnTo>
                  <a:lnTo>
                    <a:pt x="822" y="50"/>
                  </a:lnTo>
                  <a:lnTo>
                    <a:pt x="589" y="0"/>
                  </a:lnTo>
                  <a:lnTo>
                    <a:pt x="624" y="67"/>
                  </a:lnTo>
                  <a:lnTo>
                    <a:pt x="130" y="315"/>
                  </a:lnTo>
                  <a:lnTo>
                    <a:pt x="97" y="247"/>
                  </a:lnTo>
                  <a:lnTo>
                    <a:pt x="0" y="465"/>
                  </a:lnTo>
                  <a:close/>
                </a:path>
              </a:pathLst>
            </a:custGeom>
            <a:solidFill>
              <a:srgbClr val="99CC00"/>
            </a:solidFill>
            <a:ln w="11176">
              <a:solidFill>
                <a:srgbClr val="000000"/>
              </a:solidFill>
              <a:prstDash val="solid"/>
              <a:round/>
              <a:headEnd/>
              <a:tailEnd/>
            </a:ln>
          </p:spPr>
          <p:txBody>
            <a:bodyPr/>
            <a:lstStyle/>
            <a:p>
              <a:endParaRPr lang="en-US"/>
            </a:p>
          </p:txBody>
        </p:sp>
        <p:sp>
          <p:nvSpPr>
            <p:cNvPr id="101473" name="Text Box 298"/>
            <p:cNvSpPr txBox="1">
              <a:spLocks noChangeArrowheads="1"/>
            </p:cNvSpPr>
            <p:nvPr/>
          </p:nvSpPr>
          <p:spPr bwMode="auto">
            <a:xfrm rot="-1791092">
              <a:off x="1710" y="2802"/>
              <a:ext cx="420" cy="192"/>
            </a:xfrm>
            <a:prstGeom prst="rect">
              <a:avLst/>
            </a:prstGeom>
            <a:noFill/>
            <a:ln w="9525">
              <a:noFill/>
              <a:miter lim="800000"/>
              <a:headEnd/>
              <a:tailEnd/>
            </a:ln>
          </p:spPr>
          <p:txBody>
            <a:bodyPr wrap="none">
              <a:spAutoFit/>
            </a:bodyPr>
            <a:lstStyle/>
            <a:p>
              <a:pPr eaLnBrk="0" hangingPunct="0"/>
              <a:r>
                <a:rPr lang="en-US" sz="1400" b="1">
                  <a:solidFill>
                    <a:srgbClr val="FF3300"/>
                  </a:solidFill>
                </a:rPr>
                <a:t>direct</a:t>
              </a:r>
              <a:endParaRPr lang="en-US" sz="1400">
                <a:solidFill>
                  <a:schemeClr val="hlink"/>
                </a:solidFill>
              </a:endParaRPr>
            </a:p>
          </p:txBody>
        </p:sp>
        <p:sp>
          <p:nvSpPr>
            <p:cNvPr id="101474" name="Text Box 299"/>
            <p:cNvSpPr txBox="1">
              <a:spLocks noChangeArrowheads="1"/>
            </p:cNvSpPr>
            <p:nvPr/>
          </p:nvSpPr>
          <p:spPr bwMode="auto">
            <a:xfrm rot="2095766">
              <a:off x="1632" y="1392"/>
              <a:ext cx="1068" cy="192"/>
            </a:xfrm>
            <a:prstGeom prst="rect">
              <a:avLst/>
            </a:prstGeom>
            <a:noFill/>
            <a:ln w="9525">
              <a:noFill/>
              <a:miter lim="800000"/>
              <a:headEnd/>
              <a:tailEnd/>
            </a:ln>
          </p:spPr>
          <p:txBody>
            <a:bodyPr>
              <a:spAutoFit/>
            </a:bodyPr>
            <a:lstStyle/>
            <a:p>
              <a:pPr eaLnBrk="0" hangingPunct="0"/>
              <a:r>
                <a:rPr lang="en-US" sz="1400">
                  <a:solidFill>
                    <a:srgbClr val="FF3300"/>
                  </a:solidFill>
                </a:rPr>
                <a:t>Radio frequency</a:t>
              </a:r>
            </a:p>
          </p:txBody>
        </p:sp>
      </p:grpSp>
      <p:sp>
        <p:nvSpPr>
          <p:cNvPr id="299" name="Slide Number Placeholder 4"/>
          <p:cNvSpPr>
            <a:spLocks noGrp="1"/>
          </p:cNvSpPr>
          <p:nvPr>
            <p:ph type="sldNum" sz="quarter" idx="4294967295"/>
          </p:nvPr>
        </p:nvSpPr>
        <p:spPr>
          <a:xfrm>
            <a:off x="6512256" y="6556407"/>
            <a:ext cx="2133600" cy="252000"/>
          </a:xfrm>
          <a:prstGeom prst="rect">
            <a:avLst/>
          </a:prstGeom>
        </p:spPr>
        <p:txBody>
          <a:bodyPr/>
          <a:lstStyle/>
          <a:p>
            <a:pPr algn="r">
              <a:defRPr/>
            </a:pPr>
            <a:fld id="{26C1060F-8FEA-4B47-8EEE-5A6CDD216421}" type="slidenum">
              <a:rPr lang="en-US" altLang="en-US" sz="1000">
                <a:solidFill>
                  <a:schemeClr val="bg2"/>
                </a:solidFill>
              </a:rPr>
              <a:pPr algn="r">
                <a:defRPr/>
              </a:pPr>
              <a:t>25</a:t>
            </a:fld>
            <a:endParaRPr lang="en-US" altLang="en-US" sz="1000" dirty="0">
              <a:solidFill>
                <a:schemeClr val="bg2"/>
              </a:solidFill>
            </a:endParaRPr>
          </a:p>
        </p:txBody>
      </p:sp>
      <p:sp>
        <p:nvSpPr>
          <p:cNvPr id="300" name="Rectangle 2"/>
          <p:cNvSpPr>
            <a:spLocks noChangeArrowheads="1"/>
          </p:cNvSpPr>
          <p:nvPr/>
        </p:nvSpPr>
        <p:spPr bwMode="auto">
          <a:xfrm>
            <a:off x="457200" y="277813"/>
            <a:ext cx="6364014" cy="1139825"/>
          </a:xfrm>
          <a:prstGeom prst="rect">
            <a:avLst/>
          </a:prstGeom>
          <a:noFill/>
          <a:ln w="9525">
            <a:noFill/>
            <a:miter lim="800000"/>
            <a:headEnd/>
            <a:tailEnd/>
          </a:ln>
        </p:spPr>
        <p:txBody>
          <a:bodyPr/>
          <a:lstStyle/>
          <a:p>
            <a:pPr marL="800100" indent="-800100"/>
            <a:r>
              <a:rPr lang="en-GB" sz="4000" b="1" dirty="0" err="1">
                <a:solidFill>
                  <a:schemeClr val="tx2"/>
                </a:solidFill>
                <a:cs typeface="Calibri"/>
              </a:rPr>
              <a:t>ATCo</a:t>
            </a:r>
            <a:r>
              <a:rPr lang="en-GB" sz="4000" b="1" dirty="0">
                <a:solidFill>
                  <a:schemeClr val="tx2"/>
                </a:solidFill>
                <a:cs typeface="Calibri"/>
              </a:rPr>
              <a:t> communication (2)</a:t>
            </a:r>
            <a:endParaRPr lang="en-US" sz="4000" b="1" dirty="0">
              <a:solidFill>
                <a:schemeClr val="tx2"/>
              </a:solidFill>
              <a:cs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6" name="Rectangle 2"/>
          <p:cNvSpPr>
            <a:spLocks noChangeArrowheads="1"/>
          </p:cNvSpPr>
          <p:nvPr/>
        </p:nvSpPr>
        <p:spPr bwMode="auto">
          <a:xfrm>
            <a:off x="457200" y="277813"/>
            <a:ext cx="8686800" cy="1139825"/>
          </a:xfrm>
          <a:prstGeom prst="rect">
            <a:avLst/>
          </a:prstGeom>
          <a:noFill/>
          <a:ln w="9525">
            <a:noFill/>
            <a:miter lim="800000"/>
            <a:headEnd/>
            <a:tailEnd/>
          </a:ln>
        </p:spPr>
        <p:txBody>
          <a:bodyPr/>
          <a:lstStyle/>
          <a:p>
            <a:pPr marL="800100" indent="-800100"/>
            <a:r>
              <a:rPr lang="en-GB" sz="4000" b="1" dirty="0" err="1">
                <a:solidFill>
                  <a:schemeClr val="tx2"/>
                </a:solidFill>
                <a:cs typeface="Calibri"/>
              </a:rPr>
              <a:t>ATCo</a:t>
            </a:r>
            <a:r>
              <a:rPr lang="en-GB" sz="4000" b="1" dirty="0">
                <a:solidFill>
                  <a:schemeClr val="tx2"/>
                </a:solidFill>
                <a:cs typeface="Calibri"/>
              </a:rPr>
              <a:t> </a:t>
            </a:r>
            <a:r>
              <a:rPr lang="sr-Latn-RS" sz="4000" b="1" dirty="0">
                <a:solidFill>
                  <a:schemeClr val="tx2"/>
                </a:solidFill>
                <a:cs typeface="Calibri"/>
              </a:rPr>
              <a:t>Activities</a:t>
            </a:r>
            <a:endParaRPr lang="en-US" sz="4000" b="1" dirty="0">
              <a:solidFill>
                <a:schemeClr val="tx2"/>
              </a:solidFill>
              <a:cs typeface="Calibri"/>
            </a:endParaRPr>
          </a:p>
        </p:txBody>
      </p:sp>
      <p:sp>
        <p:nvSpPr>
          <p:cNvPr id="5" name="Slide Number Placeholder 4"/>
          <p:cNvSpPr>
            <a:spLocks noGrp="1"/>
          </p:cNvSpPr>
          <p:nvPr>
            <p:ph type="sldNum" sz="quarter" idx="4294967295"/>
          </p:nvPr>
        </p:nvSpPr>
        <p:spPr>
          <a:xfrm>
            <a:off x="6512256" y="6556407"/>
            <a:ext cx="2133600" cy="252000"/>
          </a:xfrm>
          <a:prstGeom prst="rect">
            <a:avLst/>
          </a:prstGeom>
        </p:spPr>
        <p:txBody>
          <a:bodyPr/>
          <a:lstStyle/>
          <a:p>
            <a:pPr algn="r">
              <a:defRPr/>
            </a:pPr>
            <a:fld id="{26C1060F-8FEA-4B47-8EEE-5A6CDD216421}" type="slidenum">
              <a:rPr lang="en-US" altLang="en-US" sz="1000">
                <a:solidFill>
                  <a:schemeClr val="bg2"/>
                </a:solidFill>
              </a:rPr>
              <a:pPr algn="r">
                <a:defRPr/>
              </a:pPr>
              <a:t>26</a:t>
            </a:fld>
            <a:endParaRPr lang="en-US" altLang="en-US" sz="1000" dirty="0">
              <a:solidFill>
                <a:schemeClr val="bg2"/>
              </a:solidFill>
            </a:endParaRPr>
          </a:p>
        </p:txBody>
      </p:sp>
      <p:sp>
        <p:nvSpPr>
          <p:cNvPr id="145445" name="Rectangle 3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7" name="Picture 6"/>
          <p:cNvPicPr/>
          <p:nvPr/>
        </p:nvPicPr>
        <p:blipFill>
          <a:blip r:embed="rId2" cstate="screen">
            <a:extLst>
              <a:ext uri="{28A0092B-C50C-407E-A947-70E740481C1C}">
                <a14:useLocalDpi xmlns:a14="http://schemas.microsoft.com/office/drawing/2010/main"/>
              </a:ext>
            </a:extLst>
          </a:blip>
          <a:srcRect/>
          <a:stretch>
            <a:fillRect/>
          </a:stretch>
        </p:blipFill>
        <p:spPr bwMode="auto">
          <a:xfrm>
            <a:off x="1713180" y="1116712"/>
            <a:ext cx="5575508" cy="5252556"/>
          </a:xfrm>
          <a:prstGeom prst="rect">
            <a:avLst/>
          </a:prstGeom>
          <a:noFill/>
          <a:ln w="9525">
            <a:noFill/>
            <a:miter lim="800000"/>
            <a:headEnd/>
            <a:tailEnd/>
          </a:ln>
        </p:spPr>
      </p:pic>
      <p:sp>
        <p:nvSpPr>
          <p:cNvPr id="6" name="Rounded Rectangle 5"/>
          <p:cNvSpPr/>
          <p:nvPr/>
        </p:nvSpPr>
        <p:spPr>
          <a:xfrm>
            <a:off x="3405352" y="1818292"/>
            <a:ext cx="1450427" cy="283779"/>
          </a:xfrm>
          <a:prstGeom prst="roundRect">
            <a:avLst/>
          </a:prstGeom>
          <a:solidFill>
            <a:srgbClr val="00B050">
              <a:alpha val="3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fld id="{BAE13CDD-E99C-493A-A7A5-3F3846CC0BB9}" type="slidenum">
              <a:rPr lang="en-US" altLang="en-US"/>
              <a:pPr/>
              <a:t>27</a:t>
            </a:fld>
            <a:endParaRPr lang="en-US" altLang="en-US"/>
          </a:p>
        </p:txBody>
      </p:sp>
      <p:sp>
        <p:nvSpPr>
          <p:cNvPr id="397314" name="Rectangle 2"/>
          <p:cNvSpPr>
            <a:spLocks noGrp="1" noChangeArrowheads="1"/>
          </p:cNvSpPr>
          <p:nvPr>
            <p:ph type="title"/>
          </p:nvPr>
        </p:nvSpPr>
        <p:spPr/>
        <p:txBody>
          <a:bodyPr>
            <a:normAutofit/>
          </a:bodyPr>
          <a:lstStyle/>
          <a:p>
            <a:pPr marL="800100" indent="-800100"/>
            <a:r>
              <a:rPr lang="sr-Latn-RS" sz="4000" dirty="0"/>
              <a:t>Pilot related activities </a:t>
            </a:r>
            <a:r>
              <a:rPr lang="en-US" sz="4000" dirty="0"/>
              <a:t>(</a:t>
            </a:r>
            <a:r>
              <a:rPr lang="sr-Latn-RS" sz="4000" dirty="0"/>
              <a:t>1</a:t>
            </a:r>
            <a:r>
              <a:rPr lang="en-US" sz="4000" dirty="0"/>
              <a:t>)</a:t>
            </a:r>
          </a:p>
        </p:txBody>
      </p:sp>
      <p:sp>
        <p:nvSpPr>
          <p:cNvPr id="397315" name="Rectangle 3"/>
          <p:cNvSpPr>
            <a:spLocks noGrp="1" noChangeArrowheads="1"/>
          </p:cNvSpPr>
          <p:nvPr>
            <p:ph type="body" idx="1"/>
          </p:nvPr>
        </p:nvSpPr>
        <p:spPr>
          <a:xfrm>
            <a:off x="468313" y="1628775"/>
            <a:ext cx="8147050" cy="4530725"/>
          </a:xfrm>
        </p:spPr>
        <p:txBody>
          <a:bodyPr/>
          <a:lstStyle/>
          <a:p>
            <a:pPr algn="just"/>
            <a:r>
              <a:rPr lang="sr-Latn-RS" sz="2400" dirty="0"/>
              <a:t>ATCo activities related to pilots could be divided into three</a:t>
            </a:r>
            <a:r>
              <a:rPr lang="it-IT" sz="2400" dirty="0"/>
              <a:t> </a:t>
            </a:r>
            <a:r>
              <a:rPr lang="sr-Latn-RS" sz="2400" dirty="0"/>
              <a:t>basic types</a:t>
            </a:r>
            <a:r>
              <a:rPr lang="sr-Latn-CS" sz="2400" dirty="0"/>
              <a:t>:</a:t>
            </a:r>
          </a:p>
          <a:p>
            <a:pPr lvl="1"/>
            <a:endParaRPr lang="sr-Latn-CS" sz="2400" dirty="0"/>
          </a:p>
          <a:p>
            <a:pPr lvl="1"/>
            <a:r>
              <a:rPr lang="fr-FR" sz="2200" b="1" dirty="0" err="1">
                <a:solidFill>
                  <a:srgbClr val="FF0000"/>
                </a:solidFill>
              </a:rPr>
              <a:t>Conformance</a:t>
            </a:r>
            <a:r>
              <a:rPr lang="fr-FR" sz="2200" b="1" dirty="0">
                <a:solidFill>
                  <a:srgbClr val="FF0000"/>
                </a:solidFill>
              </a:rPr>
              <a:t> Management</a:t>
            </a:r>
            <a:r>
              <a:rPr lang="sr-Latn-CS" sz="2200" b="1" dirty="0">
                <a:solidFill>
                  <a:srgbClr val="FF0000"/>
                </a:solidFill>
              </a:rPr>
              <a:t> </a:t>
            </a:r>
            <a:r>
              <a:rPr lang="sr-Latn-CS" sz="2200" dirty="0"/>
              <a:t>– type of activity which includes monitoring aircraft trajectories and correction of aircraft guidance deviations from approved trajectory in 2D, 3D and 4D:</a:t>
            </a:r>
          </a:p>
          <a:p>
            <a:pPr lvl="2">
              <a:spcBef>
                <a:spcPct val="50000"/>
              </a:spcBef>
            </a:pPr>
            <a:r>
              <a:rPr lang="sr-Latn-CS" sz="2000" b="1" dirty="0">
                <a:solidFill>
                  <a:schemeClr val="accent2"/>
                </a:solidFill>
              </a:rPr>
              <a:t>Conformance Monitoring</a:t>
            </a:r>
            <a:r>
              <a:rPr lang="sr-Latn-CS" sz="2000" dirty="0"/>
              <a:t>; </a:t>
            </a:r>
          </a:p>
          <a:p>
            <a:pPr lvl="2">
              <a:spcBef>
                <a:spcPct val="50000"/>
              </a:spcBef>
            </a:pPr>
            <a:r>
              <a:rPr lang="sr-Latn-CS" sz="2000" b="1" dirty="0">
                <a:solidFill>
                  <a:schemeClr val="accent2"/>
                </a:solidFill>
              </a:rPr>
              <a:t>Conformance Resolution</a:t>
            </a:r>
            <a:r>
              <a:rPr lang="sr-Latn-CS" sz="2000" dirty="0"/>
              <a:t>.</a:t>
            </a:r>
            <a:r>
              <a:rPr lang="en-US" sz="2000" dirty="0"/>
              <a:t> </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fld id="{6E826E37-A98C-4A74-BD1C-618DA7C4F9E5}" type="slidenum">
              <a:rPr lang="en-US" altLang="en-US"/>
              <a:pPr/>
              <a:t>28</a:t>
            </a:fld>
            <a:endParaRPr lang="en-US" altLang="en-US"/>
          </a:p>
        </p:txBody>
      </p:sp>
      <p:sp>
        <p:nvSpPr>
          <p:cNvPr id="398338" name="Rectangle 2"/>
          <p:cNvSpPr>
            <a:spLocks noGrp="1" noChangeArrowheads="1"/>
          </p:cNvSpPr>
          <p:nvPr>
            <p:ph type="title"/>
          </p:nvPr>
        </p:nvSpPr>
        <p:spPr/>
        <p:txBody>
          <a:bodyPr>
            <a:normAutofit/>
          </a:bodyPr>
          <a:lstStyle/>
          <a:p>
            <a:r>
              <a:rPr lang="sr-Latn-RS" sz="4000" dirty="0"/>
              <a:t>Pilot related activities </a:t>
            </a:r>
            <a:r>
              <a:rPr lang="en-US" sz="4000" dirty="0"/>
              <a:t>(</a:t>
            </a:r>
            <a:r>
              <a:rPr lang="sr-Latn-RS" sz="4000" dirty="0"/>
              <a:t>2</a:t>
            </a:r>
            <a:r>
              <a:rPr lang="en-US" sz="4000" dirty="0"/>
              <a:t>)</a:t>
            </a:r>
            <a:endParaRPr lang="en-US" sz="4000" b="1" dirty="0"/>
          </a:p>
        </p:txBody>
      </p:sp>
      <p:sp>
        <p:nvSpPr>
          <p:cNvPr id="398339" name="Rectangle 3"/>
          <p:cNvSpPr>
            <a:spLocks noGrp="1" noChangeArrowheads="1"/>
          </p:cNvSpPr>
          <p:nvPr>
            <p:ph type="body" idx="1"/>
          </p:nvPr>
        </p:nvSpPr>
        <p:spPr>
          <a:xfrm>
            <a:off x="468313" y="1628775"/>
            <a:ext cx="8218487" cy="4530725"/>
          </a:xfrm>
        </p:spPr>
        <p:txBody>
          <a:bodyPr/>
          <a:lstStyle/>
          <a:p>
            <a:pPr lvl="1"/>
            <a:r>
              <a:rPr lang="en-GB" sz="2200" b="1" dirty="0">
                <a:solidFill>
                  <a:srgbClr val="FF0000"/>
                </a:solidFill>
              </a:rPr>
              <a:t>Separation Assurance</a:t>
            </a:r>
            <a:r>
              <a:rPr lang="en-GB" sz="2200" dirty="0"/>
              <a:t>:</a:t>
            </a:r>
          </a:p>
          <a:p>
            <a:pPr lvl="2">
              <a:lnSpc>
                <a:spcPct val="130000"/>
              </a:lnSpc>
              <a:spcBef>
                <a:spcPct val="50000"/>
              </a:spcBef>
            </a:pPr>
            <a:r>
              <a:rPr lang="en-GB" sz="2000" b="1" dirty="0">
                <a:solidFill>
                  <a:schemeClr val="accent2"/>
                </a:solidFill>
              </a:rPr>
              <a:t>Conflict Management </a:t>
            </a:r>
            <a:r>
              <a:rPr lang="en-GB" sz="2000" dirty="0"/>
              <a:t>takes place at the </a:t>
            </a:r>
            <a:r>
              <a:rPr lang="en-GB" sz="2000" u="sng" dirty="0"/>
              <a:t>strategic level; </a:t>
            </a:r>
            <a:r>
              <a:rPr lang="en-GB" sz="2000" dirty="0"/>
              <a:t>only applies to planned flight trajectories; and includes </a:t>
            </a:r>
            <a:r>
              <a:rPr lang="en-GB" sz="2000" b="1" i="1" dirty="0"/>
              <a:t>Conflict Detection</a:t>
            </a:r>
            <a:r>
              <a:rPr lang="en-GB" sz="2000" dirty="0"/>
              <a:t> and </a:t>
            </a:r>
            <a:r>
              <a:rPr lang="en-GB" sz="2000" b="1" i="1" dirty="0"/>
              <a:t>Conflict Resolution </a:t>
            </a:r>
            <a:r>
              <a:rPr lang="en-GB" sz="2000" dirty="0"/>
              <a:t>activities; </a:t>
            </a:r>
          </a:p>
          <a:p>
            <a:pPr lvl="2">
              <a:lnSpc>
                <a:spcPct val="130000"/>
              </a:lnSpc>
              <a:spcBef>
                <a:spcPct val="50000"/>
              </a:spcBef>
            </a:pPr>
            <a:r>
              <a:rPr lang="en-GB" sz="2000" b="1" dirty="0">
                <a:solidFill>
                  <a:schemeClr val="accent2"/>
                </a:solidFill>
              </a:rPr>
              <a:t>Hazard Management</a:t>
            </a:r>
            <a:r>
              <a:rPr lang="en-GB" sz="2000" dirty="0"/>
              <a:t> takes place at the </a:t>
            </a:r>
            <a:r>
              <a:rPr lang="en-GB" sz="2000" u="sng" dirty="0"/>
              <a:t>tactical level</a:t>
            </a:r>
            <a:r>
              <a:rPr lang="en-GB" sz="2000" dirty="0"/>
              <a:t> and applies to both planned flight trajectories, as well as previous aircraft positions; and includes </a:t>
            </a:r>
            <a:r>
              <a:rPr lang="en-GB" sz="2000" b="1" i="1" dirty="0"/>
              <a:t>Hazard Detection</a:t>
            </a:r>
            <a:r>
              <a:rPr lang="en-GB" sz="2000" dirty="0"/>
              <a:t> and </a:t>
            </a:r>
            <a:r>
              <a:rPr lang="en-GB" sz="2000" b="1" i="1" dirty="0"/>
              <a:t>Hazard Resolution </a:t>
            </a:r>
            <a:r>
              <a:rPr lang="en-GB" sz="2000" dirty="0"/>
              <a:t>activities.</a:t>
            </a:r>
          </a:p>
          <a:p>
            <a:pPr lvl="2">
              <a:spcBef>
                <a:spcPct val="50000"/>
              </a:spcBef>
            </a:pPr>
            <a:endParaRPr lang="en-GB" sz="20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fld id="{D1417EF6-737A-41E5-BD37-26626DFEC2E7}" type="slidenum">
              <a:rPr lang="en-US" altLang="en-US"/>
              <a:pPr/>
              <a:t>29</a:t>
            </a:fld>
            <a:endParaRPr lang="en-US" altLang="en-US"/>
          </a:p>
        </p:txBody>
      </p:sp>
      <p:sp>
        <p:nvSpPr>
          <p:cNvPr id="421890" name="Rectangle 2"/>
          <p:cNvSpPr>
            <a:spLocks noGrp="1" noChangeArrowheads="1"/>
          </p:cNvSpPr>
          <p:nvPr>
            <p:ph type="title"/>
          </p:nvPr>
        </p:nvSpPr>
        <p:spPr/>
        <p:txBody>
          <a:bodyPr>
            <a:normAutofit/>
          </a:bodyPr>
          <a:lstStyle/>
          <a:p>
            <a:r>
              <a:rPr lang="sr-Latn-RS" sz="4000" dirty="0"/>
              <a:t>Pilot related activities </a:t>
            </a:r>
            <a:r>
              <a:rPr lang="en-US" sz="4000" dirty="0"/>
              <a:t>(</a:t>
            </a:r>
            <a:r>
              <a:rPr lang="sr-Latn-RS" sz="4000" dirty="0"/>
              <a:t>3</a:t>
            </a:r>
            <a:r>
              <a:rPr lang="en-US" sz="4000" dirty="0"/>
              <a:t>)</a:t>
            </a:r>
            <a:endParaRPr lang="en-US" sz="4000" b="1" dirty="0"/>
          </a:p>
        </p:txBody>
      </p:sp>
      <p:sp>
        <p:nvSpPr>
          <p:cNvPr id="421891" name="Rectangle 3"/>
          <p:cNvSpPr>
            <a:spLocks noGrp="1" noChangeArrowheads="1"/>
          </p:cNvSpPr>
          <p:nvPr>
            <p:ph type="body" idx="1"/>
          </p:nvPr>
        </p:nvSpPr>
        <p:spPr>
          <a:xfrm>
            <a:off x="468313" y="1628775"/>
            <a:ext cx="8218487" cy="4530725"/>
          </a:xfrm>
        </p:spPr>
        <p:txBody>
          <a:bodyPr/>
          <a:lstStyle/>
          <a:p>
            <a:pPr lvl="1"/>
            <a:r>
              <a:rPr lang="fr-FR" sz="2200" b="1" dirty="0">
                <a:solidFill>
                  <a:srgbClr val="FF0000"/>
                </a:solidFill>
              </a:rPr>
              <a:t>Congestion Management</a:t>
            </a:r>
            <a:r>
              <a:rPr lang="sr-Latn-CS" sz="2200" dirty="0"/>
              <a:t>:</a:t>
            </a:r>
          </a:p>
          <a:p>
            <a:pPr lvl="2">
              <a:lnSpc>
                <a:spcPct val="130000"/>
              </a:lnSpc>
              <a:spcBef>
                <a:spcPct val="50000"/>
              </a:spcBef>
            </a:pPr>
            <a:r>
              <a:rPr lang="sr-Latn-CS" sz="2000" b="1" dirty="0">
                <a:solidFill>
                  <a:schemeClr val="accent2"/>
                </a:solidFill>
              </a:rPr>
              <a:t>Assignment</a:t>
            </a:r>
            <a:r>
              <a:rPr lang="sr-Latn-CS" sz="2000" dirty="0"/>
              <a:t> - process of assigning specific routes to certain flights in order to manage traffic flows; </a:t>
            </a:r>
          </a:p>
          <a:p>
            <a:pPr lvl="2">
              <a:lnSpc>
                <a:spcPct val="130000"/>
              </a:lnSpc>
              <a:spcBef>
                <a:spcPct val="50000"/>
              </a:spcBef>
            </a:pPr>
            <a:r>
              <a:rPr lang="sr-Latn-CS" sz="2000" b="1" dirty="0">
                <a:solidFill>
                  <a:schemeClr val="accent2"/>
                </a:solidFill>
              </a:rPr>
              <a:t>Sequencing</a:t>
            </a:r>
            <a:r>
              <a:rPr lang="sr-Latn-CS" sz="2000" dirty="0"/>
              <a:t> - process of defining a sequence of flights in order to manage traffic flows;</a:t>
            </a:r>
          </a:p>
          <a:p>
            <a:pPr lvl="2">
              <a:lnSpc>
                <a:spcPct val="130000"/>
              </a:lnSpc>
              <a:spcBef>
                <a:spcPct val="50000"/>
              </a:spcBef>
            </a:pPr>
            <a:r>
              <a:rPr lang="sr-Latn-CS" sz="2000" b="1" dirty="0">
                <a:solidFill>
                  <a:schemeClr val="accent2"/>
                </a:solidFill>
              </a:rPr>
              <a:t>Scheduling</a:t>
            </a:r>
            <a:r>
              <a:rPr lang="sr-Latn-CS" sz="2000" dirty="0"/>
              <a:t> - process of defining a specific time window for flight arrival or passing through certain airspace in order to manage traffic flows.</a:t>
            </a:r>
            <a:endParaRPr lang="en-US" sz="2000" dirty="0"/>
          </a:p>
          <a:p>
            <a:pPr lvl="2">
              <a:spcBef>
                <a:spcPct val="50000"/>
              </a:spcBef>
            </a:pPr>
            <a:endParaRPr lang="sr-Latn-CS" sz="2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5" name="Rectangle 2"/>
          <p:cNvSpPr>
            <a:spLocks noGrp="1" noChangeArrowheads="1"/>
          </p:cNvSpPr>
          <p:nvPr>
            <p:ph type="ctrTitle"/>
          </p:nvPr>
        </p:nvSpPr>
        <p:spPr>
          <a:xfrm>
            <a:off x="1080488" y="2324168"/>
            <a:ext cx="7810294" cy="1143000"/>
          </a:xfrm>
        </p:spPr>
        <p:txBody>
          <a:bodyPr>
            <a:noAutofit/>
          </a:bodyPr>
          <a:lstStyle/>
          <a:p>
            <a:pPr eaLnBrk="1" hangingPunct="1"/>
            <a:r>
              <a:rPr lang="en-GB" sz="4400" b="1" dirty="0"/>
              <a:t>Types of Air Traffic Control System (procedural and radar systems)</a:t>
            </a:r>
          </a:p>
        </p:txBody>
      </p:sp>
      <p:sp>
        <p:nvSpPr>
          <p:cNvPr id="5" name="Slide Number Placeholder 4"/>
          <p:cNvSpPr txBox="1">
            <a:spLocks/>
          </p:cNvSpPr>
          <p:nvPr/>
        </p:nvSpPr>
        <p:spPr>
          <a:xfrm>
            <a:off x="6512256" y="6556407"/>
            <a:ext cx="2133600" cy="252000"/>
          </a:xfrm>
          <a:prstGeom prst="rect">
            <a:avLst/>
          </a:prstGeom>
        </p:spPr>
        <p:txBody>
          <a:bodyPr vert="horz" lIns="91440" tIns="45720" rIns="91440" bIns="45720" rtlCol="0" anchor="ctr"/>
          <a:lstStyle/>
          <a:p>
            <a:pPr marL="0" marR="0" lvl="0" indent="0" algn="r" defTabSz="457200" rtl="0" eaLnBrk="1" fontAlgn="auto" latinLnBrk="0" hangingPunct="1">
              <a:lnSpc>
                <a:spcPct val="100000"/>
              </a:lnSpc>
              <a:spcBef>
                <a:spcPts val="0"/>
              </a:spcBef>
              <a:spcAft>
                <a:spcPts val="0"/>
              </a:spcAft>
              <a:buClrTx/>
              <a:buSzTx/>
              <a:buFontTx/>
              <a:buNone/>
              <a:tabLst/>
              <a:defRPr/>
            </a:pPr>
            <a:fld id="{26C1060F-8FEA-4B47-8EEE-5A6CDD216421}" type="slidenum">
              <a:rPr kumimoji="0" lang="en-US" altLang="en-US" sz="1000" b="0" i="0" u="none" strike="noStrike" kern="1200" cap="none" spc="0" normalizeH="0" baseline="0" noProof="0" smtClean="0">
                <a:ln>
                  <a:noFill/>
                </a:ln>
                <a:solidFill>
                  <a:schemeClr val="accent1">
                    <a:lumMod val="75000"/>
                  </a:schemeClr>
                </a:solidFill>
                <a:effectLst/>
                <a:uLnTx/>
                <a:uFillTx/>
                <a:latin typeface="+mn-l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altLang="en-US" sz="1000" b="0" i="0" u="none" strike="noStrike" kern="1200" cap="none" spc="0" normalizeH="0" baseline="0" noProof="0" dirty="0">
              <a:ln>
                <a:noFill/>
              </a:ln>
              <a:solidFill>
                <a:schemeClr val="accent1">
                  <a:lumMod val="75000"/>
                </a:schemeClr>
              </a:solidFill>
              <a:effectLst/>
              <a:uLnTx/>
              <a:uFillTx/>
              <a:latin typeface="+mn-lt"/>
              <a:ea typeface="+mn-ea"/>
              <a:cs typeface="+mn-cs"/>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fld id="{0EB152D9-DE5F-404B-9636-8A6AE6030D8E}" type="slidenum">
              <a:rPr lang="en-US" altLang="en-US"/>
              <a:pPr/>
              <a:t>30</a:t>
            </a:fld>
            <a:endParaRPr lang="en-US" altLang="en-US"/>
          </a:p>
        </p:txBody>
      </p:sp>
      <p:sp>
        <p:nvSpPr>
          <p:cNvPr id="399362" name="Rectangle 2"/>
          <p:cNvSpPr>
            <a:spLocks noGrp="1" noChangeArrowheads="1"/>
          </p:cNvSpPr>
          <p:nvPr>
            <p:ph type="title"/>
          </p:nvPr>
        </p:nvSpPr>
        <p:spPr/>
        <p:txBody>
          <a:bodyPr>
            <a:normAutofit/>
          </a:bodyPr>
          <a:lstStyle/>
          <a:p>
            <a:r>
              <a:rPr lang="sr-Latn-RS" sz="4000" dirty="0"/>
              <a:t>Pilot related activities </a:t>
            </a:r>
            <a:r>
              <a:rPr lang="en-US" sz="4000" dirty="0"/>
              <a:t>(</a:t>
            </a:r>
            <a:r>
              <a:rPr lang="sr-Latn-RS" sz="4000" dirty="0"/>
              <a:t>4</a:t>
            </a:r>
            <a:r>
              <a:rPr lang="en-US" sz="4000" dirty="0"/>
              <a:t>)</a:t>
            </a:r>
            <a:endParaRPr lang="en-US" sz="4000" b="1" dirty="0"/>
          </a:p>
        </p:txBody>
      </p:sp>
      <p:sp>
        <p:nvSpPr>
          <p:cNvPr id="399363" name="Rectangle 3"/>
          <p:cNvSpPr>
            <a:spLocks noGrp="1" noChangeArrowheads="1"/>
          </p:cNvSpPr>
          <p:nvPr>
            <p:ph type="body" idx="1"/>
          </p:nvPr>
        </p:nvSpPr>
        <p:spPr>
          <a:xfrm>
            <a:off x="468313" y="1628775"/>
            <a:ext cx="8147050" cy="4530725"/>
          </a:xfrm>
        </p:spPr>
        <p:txBody>
          <a:bodyPr/>
          <a:lstStyle/>
          <a:p>
            <a:r>
              <a:rPr lang="sr-Latn-RS" sz="2400" dirty="0"/>
              <a:t>Specific general activities through which previous activities are </a:t>
            </a:r>
            <a:r>
              <a:rPr lang="sr-Latn-RS" sz="2400" dirty="0" err="1"/>
              <a:t>realised</a:t>
            </a:r>
            <a:r>
              <a:rPr lang="sr-Latn-RS" sz="2400" dirty="0"/>
              <a:t> are</a:t>
            </a:r>
            <a:r>
              <a:rPr lang="it-IT" sz="2400" dirty="0"/>
              <a:t>:</a:t>
            </a:r>
          </a:p>
          <a:p>
            <a:pPr lvl="1">
              <a:lnSpc>
                <a:spcPct val="130000"/>
              </a:lnSpc>
              <a:spcBef>
                <a:spcPct val="50000"/>
              </a:spcBef>
            </a:pPr>
            <a:r>
              <a:rPr lang="it-IT" sz="2000" b="1" dirty="0">
                <a:solidFill>
                  <a:srgbClr val="008000"/>
                </a:solidFill>
              </a:rPr>
              <a:t>Identification of Aircraft</a:t>
            </a:r>
            <a:r>
              <a:rPr lang="it-IT" sz="2000" dirty="0"/>
              <a:t> </a:t>
            </a:r>
          </a:p>
          <a:p>
            <a:pPr lvl="1">
              <a:lnSpc>
                <a:spcPct val="130000"/>
              </a:lnSpc>
              <a:spcBef>
                <a:spcPct val="50000"/>
              </a:spcBef>
            </a:pPr>
            <a:r>
              <a:rPr lang="it-IT" sz="2000" b="1" dirty="0">
                <a:solidFill>
                  <a:srgbClr val="008000"/>
                </a:solidFill>
              </a:rPr>
              <a:t>Clearance Delivery;</a:t>
            </a:r>
            <a:endParaRPr lang="it-IT" sz="2000" dirty="0"/>
          </a:p>
          <a:p>
            <a:pPr lvl="1">
              <a:lnSpc>
                <a:spcPct val="130000"/>
              </a:lnSpc>
              <a:spcBef>
                <a:spcPct val="50000"/>
              </a:spcBef>
            </a:pPr>
            <a:r>
              <a:rPr lang="sr-Latn-RS" sz="2000" b="1" dirty="0">
                <a:solidFill>
                  <a:srgbClr val="008000"/>
                </a:solidFill>
              </a:rPr>
              <a:t>Providing </a:t>
            </a:r>
            <a:r>
              <a:rPr lang="it-IT" sz="2000" b="1" dirty="0">
                <a:solidFill>
                  <a:srgbClr val="008000"/>
                </a:solidFill>
              </a:rPr>
              <a:t>Information</a:t>
            </a:r>
            <a:r>
              <a:rPr lang="it-IT" sz="2000" dirty="0"/>
              <a:t>; </a:t>
            </a:r>
            <a:r>
              <a:rPr lang="sr-Latn-RS" sz="2000" dirty="0"/>
              <a:t>and</a:t>
            </a:r>
            <a:endParaRPr lang="it-IT" sz="2000" dirty="0"/>
          </a:p>
          <a:p>
            <a:pPr lvl="1">
              <a:lnSpc>
                <a:spcPct val="130000"/>
              </a:lnSpc>
              <a:spcBef>
                <a:spcPct val="50000"/>
              </a:spcBef>
            </a:pPr>
            <a:r>
              <a:rPr lang="sr-Latn-RS" sz="2000" b="1" dirty="0">
                <a:solidFill>
                  <a:srgbClr val="008000"/>
                </a:solidFill>
              </a:rPr>
              <a:t>Providing </a:t>
            </a:r>
            <a:r>
              <a:rPr lang="it-IT" sz="2000" b="1" dirty="0">
                <a:solidFill>
                  <a:srgbClr val="008000"/>
                </a:solidFill>
              </a:rPr>
              <a:t>Instruction</a:t>
            </a:r>
            <a:r>
              <a:rPr lang="it-IT" sz="2000" dirty="0"/>
              <a:t>. </a:t>
            </a:r>
          </a:p>
          <a:p>
            <a:pPr lvl="1"/>
            <a:endParaRPr lang="en-US" sz="20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fld id="{CBD2B954-9C2A-4FE2-9CA7-DC543D176C9B}" type="slidenum">
              <a:rPr lang="en-US" altLang="en-US"/>
              <a:pPr/>
              <a:t>31</a:t>
            </a:fld>
            <a:endParaRPr lang="en-US" altLang="en-US"/>
          </a:p>
        </p:txBody>
      </p:sp>
      <p:sp>
        <p:nvSpPr>
          <p:cNvPr id="400386" name="Rectangle 2"/>
          <p:cNvSpPr>
            <a:spLocks noGrp="1" noChangeArrowheads="1"/>
          </p:cNvSpPr>
          <p:nvPr>
            <p:ph type="title"/>
          </p:nvPr>
        </p:nvSpPr>
        <p:spPr/>
        <p:txBody>
          <a:bodyPr>
            <a:normAutofit/>
          </a:bodyPr>
          <a:lstStyle/>
          <a:p>
            <a:r>
              <a:rPr lang="sr-Latn-RS" sz="4000" dirty="0"/>
              <a:t>Pilot related activities </a:t>
            </a:r>
            <a:r>
              <a:rPr lang="en-US" sz="4000" dirty="0"/>
              <a:t>(</a:t>
            </a:r>
            <a:r>
              <a:rPr lang="sr-Latn-RS" sz="4000" dirty="0"/>
              <a:t>5</a:t>
            </a:r>
            <a:r>
              <a:rPr lang="en-US" sz="4000" dirty="0"/>
              <a:t>)</a:t>
            </a:r>
          </a:p>
        </p:txBody>
      </p:sp>
      <p:sp>
        <p:nvSpPr>
          <p:cNvPr id="400387" name="Rectangle 3"/>
          <p:cNvSpPr>
            <a:spLocks noGrp="1" noChangeArrowheads="1"/>
          </p:cNvSpPr>
          <p:nvPr>
            <p:ph type="body" idx="1"/>
          </p:nvPr>
        </p:nvSpPr>
        <p:spPr>
          <a:xfrm>
            <a:off x="468313" y="1628775"/>
            <a:ext cx="8218487" cy="4530725"/>
          </a:xfrm>
        </p:spPr>
        <p:txBody>
          <a:bodyPr/>
          <a:lstStyle/>
          <a:p>
            <a:r>
              <a:rPr lang="sr-Latn-CS" sz="2400" b="1" i="1" dirty="0">
                <a:solidFill>
                  <a:srgbClr val="008000"/>
                </a:solidFill>
              </a:rPr>
              <a:t>Identification of aircraft</a:t>
            </a:r>
            <a:r>
              <a:rPr lang="sr-Latn-CS" sz="2400" dirty="0"/>
              <a:t> </a:t>
            </a:r>
            <a:r>
              <a:rPr lang="sr-Latn-RS" sz="2400" dirty="0"/>
              <a:t>should be done</a:t>
            </a:r>
            <a:r>
              <a:rPr lang="it-IT" sz="2400" dirty="0"/>
              <a:t> </a:t>
            </a:r>
            <a:r>
              <a:rPr lang="sr-Latn-RS" sz="2400" dirty="0" err="1"/>
              <a:t>before</a:t>
            </a:r>
            <a:r>
              <a:rPr lang="it-IT" sz="2400" dirty="0"/>
              <a:t> the </a:t>
            </a:r>
            <a:r>
              <a:rPr lang="sr-Latn-RS" sz="2400" dirty="0" err="1"/>
              <a:t>ATCo</a:t>
            </a:r>
            <a:r>
              <a:rPr lang="sr-Latn-RS" sz="2400" dirty="0"/>
              <a:t> </a:t>
            </a:r>
            <a:r>
              <a:rPr lang="sr-Latn-RS" sz="2400" dirty="0" err="1"/>
              <a:t>commences</a:t>
            </a:r>
            <a:r>
              <a:rPr lang="sr-Latn-RS" sz="2400" dirty="0"/>
              <a:t> </a:t>
            </a:r>
            <a:r>
              <a:rPr lang="en-GB" sz="2400" dirty="0"/>
              <a:t>surveillance/monitoring</a:t>
            </a:r>
            <a:r>
              <a:rPr lang="sr-Latn-RS" sz="2400" dirty="0"/>
              <a:t> of aircraft</a:t>
            </a:r>
            <a:r>
              <a:rPr lang="sr-Latn-CS" sz="2400" dirty="0"/>
              <a:t>.</a:t>
            </a:r>
          </a:p>
          <a:p>
            <a:endParaRPr lang="sr-Latn-CS" sz="1000" dirty="0"/>
          </a:p>
          <a:p>
            <a:r>
              <a:rPr lang="sr-Latn-RS" sz="2400" dirty="0"/>
              <a:t>Identification should be maintained during the flight</a:t>
            </a:r>
            <a:r>
              <a:rPr lang="it-IT" sz="2400" dirty="0"/>
              <a:t> </a:t>
            </a:r>
            <a:r>
              <a:rPr lang="sr-Latn-RS" sz="2400" dirty="0" err="1"/>
              <a:t>until</a:t>
            </a:r>
            <a:r>
              <a:rPr lang="sr-Latn-RS" sz="2400" dirty="0"/>
              <a:t> the </a:t>
            </a:r>
            <a:r>
              <a:rPr lang="sr-Latn-RS" sz="2400" dirty="0" err="1"/>
              <a:t>aircraft</a:t>
            </a:r>
            <a:r>
              <a:rPr lang="it-IT" sz="2400" dirty="0"/>
              <a:t> </a:t>
            </a:r>
            <a:r>
              <a:rPr lang="sr-Latn-RS" sz="2400" dirty="0" err="1"/>
              <a:t>leaves</a:t>
            </a:r>
            <a:r>
              <a:rPr lang="sr-Latn-RS" sz="2400" dirty="0"/>
              <a:t> certain airspace</a:t>
            </a:r>
            <a:r>
              <a:rPr lang="sr-Latn-CS" sz="2400" dirty="0"/>
              <a:t>.</a:t>
            </a:r>
          </a:p>
          <a:p>
            <a:endParaRPr lang="sr-Latn-CS" sz="1000" dirty="0"/>
          </a:p>
          <a:p>
            <a:r>
              <a:rPr lang="sr-Latn-RS" sz="2400" dirty="0"/>
              <a:t>When identification is </a:t>
            </a:r>
            <a:r>
              <a:rPr lang="sr-Latn-RS" sz="2400" dirty="0" err="1"/>
              <a:t>made</a:t>
            </a:r>
            <a:r>
              <a:rPr lang="sr-Latn-RS" sz="2400" dirty="0"/>
              <a:t>, </a:t>
            </a:r>
            <a:r>
              <a:rPr lang="sr-Latn-CS" sz="2400" dirty="0"/>
              <a:t>or if it is lost during the flight, the </a:t>
            </a:r>
            <a:r>
              <a:rPr lang="sr-Latn-RS" sz="2400" dirty="0"/>
              <a:t>ATCo should </a:t>
            </a:r>
            <a:r>
              <a:rPr lang="en-US" sz="2400" dirty="0"/>
              <a:t>immediately</a:t>
            </a:r>
            <a:r>
              <a:rPr lang="sr-Latn-RS" sz="2400" dirty="0"/>
              <a:t> </a:t>
            </a:r>
            <a:r>
              <a:rPr lang="it-IT" sz="2400" dirty="0"/>
              <a:t>inform pilots</a:t>
            </a:r>
            <a:r>
              <a:rPr lang="pl-PL" sz="2400" dirty="0"/>
              <a:t>, </a:t>
            </a:r>
            <a:r>
              <a:rPr lang="en-US" sz="2400" dirty="0"/>
              <a:t>and should issue appropriate instructions</a:t>
            </a:r>
            <a:r>
              <a:rPr lang="sr-Latn-CS" sz="2400" dirty="0"/>
              <a:t>.</a:t>
            </a:r>
            <a:endParaRPr lang="it-IT" sz="240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fld id="{9C7C0BB7-DDBF-4776-9AB9-46E5D4FCDCB0}" type="slidenum">
              <a:rPr lang="en-US" altLang="en-US"/>
              <a:pPr/>
              <a:t>32</a:t>
            </a:fld>
            <a:endParaRPr lang="en-US" altLang="en-US" dirty="0"/>
          </a:p>
        </p:txBody>
      </p:sp>
      <p:sp>
        <p:nvSpPr>
          <p:cNvPr id="405506" name="Rectangle 2"/>
          <p:cNvSpPr>
            <a:spLocks noGrp="1" noChangeArrowheads="1"/>
          </p:cNvSpPr>
          <p:nvPr>
            <p:ph type="title"/>
          </p:nvPr>
        </p:nvSpPr>
        <p:spPr/>
        <p:txBody>
          <a:bodyPr>
            <a:normAutofit/>
          </a:bodyPr>
          <a:lstStyle/>
          <a:p>
            <a:r>
              <a:rPr lang="sr-Latn-RS" sz="4000" dirty="0"/>
              <a:t>Pilot related activities </a:t>
            </a:r>
            <a:r>
              <a:rPr lang="en-US" sz="4000" dirty="0"/>
              <a:t>(6)</a:t>
            </a:r>
            <a:endParaRPr lang="en-US" sz="4000" b="1" dirty="0"/>
          </a:p>
        </p:txBody>
      </p:sp>
      <p:sp>
        <p:nvSpPr>
          <p:cNvPr id="405507" name="Rectangle 3"/>
          <p:cNvSpPr>
            <a:spLocks noGrp="1" noChangeArrowheads="1"/>
          </p:cNvSpPr>
          <p:nvPr>
            <p:ph type="body" idx="1"/>
          </p:nvPr>
        </p:nvSpPr>
        <p:spPr>
          <a:xfrm>
            <a:off x="457200" y="1600200"/>
            <a:ext cx="8291513" cy="4525963"/>
          </a:xfrm>
        </p:spPr>
        <p:txBody>
          <a:bodyPr/>
          <a:lstStyle/>
          <a:p>
            <a:pPr>
              <a:spcBef>
                <a:spcPct val="50000"/>
              </a:spcBef>
            </a:pPr>
            <a:r>
              <a:rPr lang="en-US" sz="2400" b="1" i="1" dirty="0">
                <a:solidFill>
                  <a:srgbClr val="008000"/>
                </a:solidFill>
              </a:rPr>
              <a:t>Clearances</a:t>
            </a:r>
            <a:r>
              <a:rPr lang="sr-Latn-CS" sz="2400" dirty="0"/>
              <a:t> </a:t>
            </a:r>
            <a:r>
              <a:rPr lang="en-US" sz="2400" dirty="0"/>
              <a:t>are giving permission to </a:t>
            </a:r>
            <a:r>
              <a:rPr lang="sr-Latn-CS" sz="2400" dirty="0"/>
              <a:t>pilot</a:t>
            </a:r>
            <a:r>
              <a:rPr lang="en-US" sz="2400" dirty="0"/>
              <a:t>s to act according to</a:t>
            </a:r>
            <a:r>
              <a:rPr lang="sr-Latn-CS" sz="2400" dirty="0"/>
              <a:t> </a:t>
            </a:r>
            <a:r>
              <a:rPr lang="en-US" sz="2400" u="sng" dirty="0"/>
              <a:t>conditions</a:t>
            </a:r>
            <a:r>
              <a:rPr lang="sr-Latn-CS" sz="2400" u="sng" dirty="0"/>
              <a:t> specifi</a:t>
            </a:r>
            <a:r>
              <a:rPr lang="en-US" sz="2400" u="sng" dirty="0"/>
              <a:t>ed</a:t>
            </a:r>
            <a:r>
              <a:rPr lang="sr-Latn-CS" sz="2400" u="sng" dirty="0"/>
              <a:t> </a:t>
            </a:r>
            <a:r>
              <a:rPr lang="en-US" sz="2400" u="sng" dirty="0"/>
              <a:t>by the ATCos</a:t>
            </a:r>
            <a:r>
              <a:rPr lang="sr-Latn-CS" sz="2400" dirty="0"/>
              <a:t> </a:t>
            </a:r>
            <a:r>
              <a:rPr lang="en-US" sz="2400" dirty="0"/>
              <a:t>or </a:t>
            </a:r>
            <a:r>
              <a:rPr lang="en-US" sz="2400" u="sng" dirty="0"/>
              <a:t>conditions</a:t>
            </a:r>
            <a:r>
              <a:rPr lang="sr-Latn-CS" sz="2400" u="sng" dirty="0"/>
              <a:t> </a:t>
            </a:r>
            <a:r>
              <a:rPr lang="en-US" sz="2400" u="sng" dirty="0"/>
              <a:t>required by pilots</a:t>
            </a:r>
            <a:r>
              <a:rPr lang="sr-Latn-CS" sz="2400" dirty="0"/>
              <a:t>.</a:t>
            </a:r>
            <a:endParaRPr lang="en-US" sz="2400" dirty="0"/>
          </a:p>
          <a:p>
            <a:pPr>
              <a:spcBef>
                <a:spcPct val="50000"/>
              </a:spcBef>
            </a:pPr>
            <a:endParaRPr lang="en-US" sz="1000" dirty="0"/>
          </a:p>
          <a:p>
            <a:pPr>
              <a:spcBef>
                <a:spcPct val="50000"/>
              </a:spcBef>
            </a:pPr>
            <a:r>
              <a:rPr lang="en-US" sz="2400" dirty="0"/>
              <a:t>Pilots should reply </a:t>
            </a:r>
            <a:r>
              <a:rPr lang="sr-Latn-CS" sz="2400" dirty="0"/>
              <a:t>(</a:t>
            </a:r>
            <a:r>
              <a:rPr lang="sr-Latn-CS" sz="2400" b="1" i="1" dirty="0">
                <a:solidFill>
                  <a:srgbClr val="FF0000"/>
                </a:solidFill>
              </a:rPr>
              <a:t>read back</a:t>
            </a:r>
            <a:r>
              <a:rPr lang="sr-Latn-CS" sz="2400" dirty="0"/>
              <a:t>) </a:t>
            </a:r>
            <a:r>
              <a:rPr lang="en-US" sz="2400" dirty="0"/>
              <a:t>to ATCo parts of the clearances</a:t>
            </a:r>
            <a:r>
              <a:rPr lang="sr-Latn-CS" sz="2400" dirty="0"/>
              <a:t> </a:t>
            </a:r>
            <a:r>
              <a:rPr lang="en-US" sz="2400" dirty="0"/>
              <a:t> relating to safety and</a:t>
            </a:r>
            <a:r>
              <a:rPr lang="sr-Latn-CS" sz="2400" dirty="0"/>
              <a:t> </a:t>
            </a:r>
            <a:r>
              <a:rPr lang="en-US" sz="2400" dirty="0"/>
              <a:t>instructions</a:t>
            </a:r>
            <a:r>
              <a:rPr lang="sr-Latn-CS" sz="2400" dirty="0"/>
              <a:t> </a:t>
            </a:r>
            <a:r>
              <a:rPr lang="en-US" sz="2400" dirty="0"/>
              <a:t>provided by voice</a:t>
            </a:r>
            <a:r>
              <a:rPr lang="sr-Latn-CS" sz="2400" dirty="0"/>
              <a:t> </a:t>
            </a:r>
            <a:r>
              <a:rPr lang="en-US" sz="2400" dirty="0"/>
              <a:t>communication</a:t>
            </a:r>
            <a:r>
              <a:rPr lang="sr-Latn-CS" sz="2400" dirty="0"/>
              <a:t>.</a:t>
            </a:r>
          </a:p>
          <a:p>
            <a:pPr>
              <a:spcBef>
                <a:spcPct val="50000"/>
              </a:spcBef>
            </a:pPr>
            <a:endParaRPr lang="en-US" sz="2400" dirty="0"/>
          </a:p>
          <a:p>
            <a:pPr>
              <a:spcBef>
                <a:spcPct val="50000"/>
              </a:spcBef>
            </a:pPr>
            <a:r>
              <a:rPr lang="sr-Latn-CS" sz="2400" dirty="0"/>
              <a:t> </a:t>
            </a:r>
          </a:p>
          <a:p>
            <a:pPr>
              <a:spcBef>
                <a:spcPct val="50000"/>
              </a:spcBef>
            </a:pPr>
            <a:endParaRPr lang="sr-Latn-CS" sz="24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fld id="{238AA586-4C4B-4505-9651-6A2ADAA1A146}" type="slidenum">
              <a:rPr lang="en-US" altLang="en-US"/>
              <a:pPr/>
              <a:t>33</a:t>
            </a:fld>
            <a:endParaRPr lang="en-US" altLang="en-US" dirty="0"/>
          </a:p>
        </p:txBody>
      </p:sp>
      <p:sp>
        <p:nvSpPr>
          <p:cNvPr id="408578" name="Rectangle 2"/>
          <p:cNvSpPr>
            <a:spLocks noGrp="1" noChangeArrowheads="1"/>
          </p:cNvSpPr>
          <p:nvPr>
            <p:ph type="title"/>
          </p:nvPr>
        </p:nvSpPr>
        <p:spPr/>
        <p:txBody>
          <a:bodyPr>
            <a:normAutofit/>
          </a:bodyPr>
          <a:lstStyle/>
          <a:p>
            <a:r>
              <a:rPr lang="sr-Latn-RS" sz="4000" dirty="0"/>
              <a:t>Pilot related activities </a:t>
            </a:r>
            <a:r>
              <a:rPr lang="en-US" sz="4000" dirty="0"/>
              <a:t>(7)</a:t>
            </a:r>
            <a:endParaRPr lang="en-US" sz="4000" b="1" dirty="0"/>
          </a:p>
        </p:txBody>
      </p:sp>
      <p:sp>
        <p:nvSpPr>
          <p:cNvPr id="408579" name="Rectangle 3"/>
          <p:cNvSpPr>
            <a:spLocks noGrp="1" noChangeArrowheads="1"/>
          </p:cNvSpPr>
          <p:nvPr>
            <p:ph type="body" idx="1"/>
          </p:nvPr>
        </p:nvSpPr>
        <p:spPr>
          <a:xfrm>
            <a:off x="457200" y="1600200"/>
            <a:ext cx="8291513" cy="4525963"/>
          </a:xfrm>
        </p:spPr>
        <p:txBody>
          <a:bodyPr/>
          <a:lstStyle/>
          <a:p>
            <a:r>
              <a:rPr lang="en-US" sz="2400" b="1" i="1" dirty="0">
                <a:solidFill>
                  <a:srgbClr val="008000"/>
                </a:solidFill>
              </a:rPr>
              <a:t>Providing information </a:t>
            </a:r>
            <a:r>
              <a:rPr lang="en-US" sz="2400" dirty="0"/>
              <a:t>includes:</a:t>
            </a:r>
          </a:p>
          <a:p>
            <a:pPr lvl="1">
              <a:lnSpc>
                <a:spcPct val="120000"/>
              </a:lnSpc>
              <a:spcBef>
                <a:spcPct val="50000"/>
              </a:spcBef>
            </a:pPr>
            <a:r>
              <a:rPr lang="en-US" sz="2000" dirty="0"/>
              <a:t>Informing pilots about aircraft positions</a:t>
            </a:r>
            <a:r>
              <a:rPr lang="sr-Latn-CS" sz="2000" dirty="0"/>
              <a:t>;</a:t>
            </a:r>
          </a:p>
          <a:p>
            <a:pPr lvl="1">
              <a:lnSpc>
                <a:spcPct val="120000"/>
              </a:lnSpc>
              <a:spcBef>
                <a:spcPct val="50000"/>
              </a:spcBef>
            </a:pPr>
            <a:r>
              <a:rPr lang="en-US" sz="2000" dirty="0"/>
              <a:t>Informing pilots about </a:t>
            </a:r>
            <a:r>
              <a:rPr lang="sr-Latn-CS" sz="2000" dirty="0"/>
              <a:t>Essential Traffic;</a:t>
            </a:r>
          </a:p>
          <a:p>
            <a:pPr lvl="1">
              <a:lnSpc>
                <a:spcPct val="120000"/>
              </a:lnSpc>
              <a:spcBef>
                <a:spcPct val="50000"/>
              </a:spcBef>
            </a:pPr>
            <a:r>
              <a:rPr lang="en-US" sz="2000" dirty="0"/>
              <a:t>Other information as required.</a:t>
            </a:r>
            <a:endParaRPr lang="sr-Latn-CS" sz="2000" dirty="0"/>
          </a:p>
          <a:p>
            <a:pPr lvl="1"/>
            <a:endParaRPr lang="en-US" sz="200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fld id="{C3C400D6-33DF-4460-9995-F4922F1C6E2F}" type="slidenum">
              <a:rPr lang="en-US" altLang="en-US"/>
              <a:pPr/>
              <a:t>34</a:t>
            </a:fld>
            <a:endParaRPr lang="en-US" altLang="en-US" dirty="0"/>
          </a:p>
        </p:txBody>
      </p:sp>
      <p:sp>
        <p:nvSpPr>
          <p:cNvPr id="409602" name="Rectangle 2"/>
          <p:cNvSpPr>
            <a:spLocks noGrp="1" noChangeArrowheads="1"/>
          </p:cNvSpPr>
          <p:nvPr>
            <p:ph type="title"/>
          </p:nvPr>
        </p:nvSpPr>
        <p:spPr/>
        <p:txBody>
          <a:bodyPr>
            <a:normAutofit/>
          </a:bodyPr>
          <a:lstStyle/>
          <a:p>
            <a:r>
              <a:rPr lang="sr-Latn-RS" sz="4000" dirty="0"/>
              <a:t>Pilot related activities </a:t>
            </a:r>
            <a:r>
              <a:rPr lang="en-US" sz="4000" dirty="0"/>
              <a:t>(8)</a:t>
            </a:r>
            <a:endParaRPr lang="en-US" sz="4000" b="1" dirty="0"/>
          </a:p>
        </p:txBody>
      </p:sp>
      <p:sp>
        <p:nvSpPr>
          <p:cNvPr id="409603" name="Rectangle 3"/>
          <p:cNvSpPr>
            <a:spLocks noGrp="1" noChangeArrowheads="1"/>
          </p:cNvSpPr>
          <p:nvPr>
            <p:ph type="body" idx="1"/>
          </p:nvPr>
        </p:nvSpPr>
        <p:spPr>
          <a:xfrm>
            <a:off x="457200" y="1600200"/>
            <a:ext cx="8291513" cy="4525963"/>
          </a:xfrm>
        </p:spPr>
        <p:txBody>
          <a:bodyPr/>
          <a:lstStyle/>
          <a:p>
            <a:r>
              <a:rPr lang="en-US" sz="2400" b="1" i="1" dirty="0">
                <a:solidFill>
                  <a:srgbClr val="008000"/>
                </a:solidFill>
              </a:rPr>
              <a:t>Instructions</a:t>
            </a:r>
            <a:r>
              <a:rPr lang="sr-Latn-CS" sz="2400" dirty="0"/>
              <a:t>  </a:t>
            </a:r>
            <a:r>
              <a:rPr lang="en-US" sz="2400" dirty="0" err="1"/>
              <a:t>ATCo’s</a:t>
            </a:r>
            <a:r>
              <a:rPr lang="en-US" sz="2400" dirty="0"/>
              <a:t> requirements for pilots to perform certain actions, such as</a:t>
            </a:r>
            <a:r>
              <a:rPr lang="sr-Latn-CS" sz="2400" dirty="0"/>
              <a:t>:</a:t>
            </a:r>
          </a:p>
          <a:p>
            <a:pPr lvl="1">
              <a:lnSpc>
                <a:spcPct val="120000"/>
              </a:lnSpc>
              <a:spcBef>
                <a:spcPct val="50000"/>
              </a:spcBef>
            </a:pPr>
            <a:r>
              <a:rPr lang="en-US" sz="2000" b="1" dirty="0"/>
              <a:t>Instruction for heading changes </a:t>
            </a:r>
            <a:r>
              <a:rPr lang="sr-Latn-CS" sz="2000" dirty="0"/>
              <a:t>(ve</a:t>
            </a:r>
            <a:r>
              <a:rPr lang="en-US" sz="2000" dirty="0" err="1"/>
              <a:t>ctoring</a:t>
            </a:r>
            <a:r>
              <a:rPr lang="en-US" sz="2000" dirty="0"/>
              <a:t> procedure</a:t>
            </a:r>
            <a:r>
              <a:rPr lang="sr-Latn-CS" sz="2000" dirty="0"/>
              <a:t>) – </a:t>
            </a:r>
            <a:r>
              <a:rPr lang="en-US" sz="2000" dirty="0"/>
              <a:t>procedure for guiding aircraft by giving pilot a set of headings in order to maintain </a:t>
            </a:r>
            <a:r>
              <a:rPr lang="sr-Latn-CS" sz="2000" dirty="0"/>
              <a:t> </a:t>
            </a:r>
            <a:r>
              <a:rPr lang="en-US" sz="2000" dirty="0"/>
              <a:t>given trajectory </a:t>
            </a:r>
            <a:r>
              <a:rPr lang="sr-Latn-CS" sz="2000" dirty="0"/>
              <a:t>(r</a:t>
            </a:r>
            <a:r>
              <a:rPr lang="en-US" sz="2000" dirty="0"/>
              <a:t>o</a:t>
            </a:r>
            <a:r>
              <a:rPr lang="sr-Latn-CS" sz="2000" dirty="0"/>
              <a:t>ute);</a:t>
            </a:r>
          </a:p>
          <a:p>
            <a:pPr lvl="1">
              <a:lnSpc>
                <a:spcPct val="120000"/>
              </a:lnSpc>
              <a:spcBef>
                <a:spcPct val="50000"/>
              </a:spcBef>
            </a:pPr>
            <a:r>
              <a:rPr lang="en-US" sz="2000" b="1" dirty="0"/>
              <a:t>Instruction for speed changes </a:t>
            </a:r>
            <a:r>
              <a:rPr lang="sr-Latn-CS" sz="2000" dirty="0"/>
              <a:t>(</a:t>
            </a:r>
            <a:r>
              <a:rPr lang="en-US" sz="2000" dirty="0"/>
              <a:t>both horizontal and vertical</a:t>
            </a:r>
            <a:r>
              <a:rPr lang="pl-PL" sz="2000" dirty="0"/>
              <a:t>);</a:t>
            </a:r>
          </a:p>
          <a:p>
            <a:pPr lvl="1">
              <a:lnSpc>
                <a:spcPct val="120000"/>
              </a:lnSpc>
              <a:spcBef>
                <a:spcPct val="50000"/>
              </a:spcBef>
            </a:pPr>
            <a:r>
              <a:rPr lang="en-US" sz="2000" b="1" dirty="0"/>
              <a:t>Other instructions</a:t>
            </a:r>
            <a:r>
              <a:rPr lang="pl-PL" sz="2000" b="1" dirty="0"/>
              <a:t>.</a:t>
            </a:r>
            <a:endParaRPr lang="pl-PL" sz="2000"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fld id="{F271C121-8F51-4EEA-9384-49A15B4C2C65}" type="slidenum">
              <a:rPr lang="en-US" altLang="en-US"/>
              <a:pPr/>
              <a:t>35</a:t>
            </a:fld>
            <a:endParaRPr lang="en-US" altLang="en-US"/>
          </a:p>
        </p:txBody>
      </p:sp>
      <p:sp>
        <p:nvSpPr>
          <p:cNvPr id="411650" name="Rectangle 2"/>
          <p:cNvSpPr>
            <a:spLocks noGrp="1" noChangeArrowheads="1"/>
          </p:cNvSpPr>
          <p:nvPr>
            <p:ph type="title"/>
          </p:nvPr>
        </p:nvSpPr>
        <p:spPr/>
        <p:txBody>
          <a:bodyPr>
            <a:normAutofit/>
          </a:bodyPr>
          <a:lstStyle/>
          <a:p>
            <a:r>
              <a:rPr lang="en-US" sz="4000" dirty="0" err="1"/>
              <a:t>ATCo</a:t>
            </a:r>
            <a:r>
              <a:rPr lang="sr-Latn-RS" sz="4000" dirty="0"/>
              <a:t> related activities </a:t>
            </a:r>
            <a:r>
              <a:rPr lang="en-US" sz="4000" dirty="0"/>
              <a:t>(1)</a:t>
            </a:r>
            <a:endParaRPr lang="en-US" sz="4000" b="1" dirty="0"/>
          </a:p>
        </p:txBody>
      </p:sp>
      <p:sp>
        <p:nvSpPr>
          <p:cNvPr id="411651" name="Rectangle 3"/>
          <p:cNvSpPr>
            <a:spLocks noGrp="1" noChangeArrowheads="1"/>
          </p:cNvSpPr>
          <p:nvPr>
            <p:ph type="body" idx="1"/>
          </p:nvPr>
        </p:nvSpPr>
        <p:spPr>
          <a:xfrm>
            <a:off x="457200" y="1600200"/>
            <a:ext cx="8188656" cy="4525963"/>
          </a:xfrm>
        </p:spPr>
        <p:txBody>
          <a:bodyPr/>
          <a:lstStyle/>
          <a:p>
            <a:pPr>
              <a:spcBef>
                <a:spcPct val="50000"/>
              </a:spcBef>
            </a:pPr>
            <a:r>
              <a:rPr lang="en-US" sz="2400" dirty="0"/>
              <a:t>During a flight, aircraft pass from one airspace to another</a:t>
            </a:r>
            <a:r>
              <a:rPr lang="sr-Latn-CS" sz="2400" dirty="0"/>
              <a:t>, </a:t>
            </a:r>
            <a:r>
              <a:rPr lang="en-US" sz="2400" dirty="0"/>
              <a:t>i.e. from the jurisdiction of one, to the jurisdiction of another ATC service/unit</a:t>
            </a:r>
            <a:r>
              <a:rPr lang="sr-Latn-CS" sz="2400" dirty="0"/>
              <a:t>. </a:t>
            </a:r>
          </a:p>
          <a:p>
            <a:pPr algn="just">
              <a:spcBef>
                <a:spcPct val="50000"/>
              </a:spcBef>
            </a:pPr>
            <a:r>
              <a:rPr lang="en-GB" sz="2400" dirty="0"/>
              <a:t>Passing into the </a:t>
            </a:r>
            <a:r>
              <a:rPr lang="en-US" sz="2400" dirty="0"/>
              <a:t>jurisdiction of another ATC service/unit, means the responsibility for safe, regular and expeditious flight is transferred to another ATC service/unit.</a:t>
            </a:r>
            <a:endParaRPr lang="sr-Latn-CS" sz="2400" dirty="0"/>
          </a:p>
          <a:p>
            <a:pPr>
              <a:spcBef>
                <a:spcPct val="50000"/>
              </a:spcBef>
            </a:pPr>
            <a:r>
              <a:rPr lang="en-US" sz="2400" dirty="0"/>
              <a:t>The t</a:t>
            </a:r>
            <a:r>
              <a:rPr lang="sr-Latn-CS" sz="2400" dirty="0"/>
              <a:t>ransmission </a:t>
            </a:r>
            <a:r>
              <a:rPr lang="en-US" sz="2400" dirty="0"/>
              <a:t>of jurisdiction and responsibility is called a</a:t>
            </a:r>
            <a:r>
              <a:rPr lang="sr-Latn-CS" sz="2400" dirty="0"/>
              <a:t> </a:t>
            </a:r>
            <a:r>
              <a:rPr lang="sr-Latn-CS" sz="2400" b="1" i="1" dirty="0">
                <a:solidFill>
                  <a:srgbClr val="FF0000"/>
                </a:solidFill>
              </a:rPr>
              <a:t>transfer </a:t>
            </a:r>
            <a:r>
              <a:rPr lang="en-US" sz="2400" dirty="0"/>
              <a:t>between ATC services/units; and the transfer is preceded by a process of</a:t>
            </a:r>
            <a:r>
              <a:rPr lang="sr-Latn-CS" sz="2400" dirty="0"/>
              <a:t> </a:t>
            </a:r>
            <a:r>
              <a:rPr lang="en-US" sz="2400" b="1" i="1" dirty="0">
                <a:solidFill>
                  <a:srgbClr val="0070C0"/>
                </a:solidFill>
              </a:rPr>
              <a:t>c</a:t>
            </a:r>
            <a:r>
              <a:rPr lang="sr-Latn-CS" sz="2400" b="1" i="1" dirty="0">
                <a:solidFill>
                  <a:srgbClr val="0070C0"/>
                </a:solidFill>
              </a:rPr>
              <a:t>oordina</a:t>
            </a:r>
            <a:r>
              <a:rPr lang="en-US" sz="2400" b="1" i="1" dirty="0" err="1">
                <a:solidFill>
                  <a:srgbClr val="0070C0"/>
                </a:solidFill>
              </a:rPr>
              <a:t>tion</a:t>
            </a:r>
            <a:r>
              <a:rPr lang="sr-Latn-CS" sz="2400" dirty="0">
                <a:solidFill>
                  <a:srgbClr val="0070C0"/>
                </a:solidFill>
              </a:rPr>
              <a:t> </a:t>
            </a:r>
            <a:r>
              <a:rPr lang="en-US" sz="2400" dirty="0"/>
              <a:t>between the aforementioned services/units</a:t>
            </a:r>
            <a:r>
              <a:rPr lang="sr-Latn-CS" sz="2400" dirty="0"/>
              <a:t>.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fld id="{33FB362B-15F2-4C12-BDEF-713315D3DB70}" type="slidenum">
              <a:rPr lang="en-US" altLang="en-US"/>
              <a:pPr/>
              <a:t>36</a:t>
            </a:fld>
            <a:endParaRPr lang="en-US" altLang="en-US"/>
          </a:p>
        </p:txBody>
      </p:sp>
      <p:sp>
        <p:nvSpPr>
          <p:cNvPr id="412674" name="Rectangle 2"/>
          <p:cNvSpPr>
            <a:spLocks noGrp="1" noChangeArrowheads="1"/>
          </p:cNvSpPr>
          <p:nvPr>
            <p:ph type="title"/>
          </p:nvPr>
        </p:nvSpPr>
        <p:spPr/>
        <p:txBody>
          <a:bodyPr>
            <a:normAutofit/>
          </a:bodyPr>
          <a:lstStyle/>
          <a:p>
            <a:r>
              <a:rPr lang="en-US" sz="4000" dirty="0" err="1"/>
              <a:t>ATCo</a:t>
            </a:r>
            <a:r>
              <a:rPr lang="sr-Latn-RS" sz="4000" dirty="0"/>
              <a:t> related activities </a:t>
            </a:r>
            <a:r>
              <a:rPr lang="en-US" sz="4000" dirty="0"/>
              <a:t>(2)</a:t>
            </a:r>
            <a:endParaRPr lang="en-US" sz="4000" b="1" dirty="0"/>
          </a:p>
        </p:txBody>
      </p:sp>
      <p:sp>
        <p:nvSpPr>
          <p:cNvPr id="412675" name="Rectangle 3"/>
          <p:cNvSpPr>
            <a:spLocks noGrp="1" noChangeArrowheads="1"/>
          </p:cNvSpPr>
          <p:nvPr>
            <p:ph type="body" idx="1"/>
          </p:nvPr>
        </p:nvSpPr>
        <p:spPr>
          <a:xfrm>
            <a:off x="457200" y="1600200"/>
            <a:ext cx="8188656" cy="4525963"/>
          </a:xfrm>
        </p:spPr>
        <p:txBody>
          <a:bodyPr>
            <a:normAutofit lnSpcReduction="10000"/>
          </a:bodyPr>
          <a:lstStyle/>
          <a:p>
            <a:r>
              <a:rPr lang="en-US" sz="2400" dirty="0"/>
              <a:t>The</a:t>
            </a:r>
            <a:r>
              <a:rPr lang="en-US" sz="2400" b="1" i="1" dirty="0">
                <a:solidFill>
                  <a:schemeClr val="accent2"/>
                </a:solidFill>
              </a:rPr>
              <a:t> objective of the coordination </a:t>
            </a:r>
            <a:r>
              <a:rPr lang="en-US" sz="2400" dirty="0"/>
              <a:t>between ATC services/units</a:t>
            </a:r>
            <a:r>
              <a:rPr lang="sr-Latn-CS" sz="2400" dirty="0"/>
              <a:t> </a:t>
            </a:r>
            <a:r>
              <a:rPr lang="en-US" sz="2400" dirty="0"/>
              <a:t>is to reach an agreement in a timely manner about the transfer elements</a:t>
            </a:r>
            <a:r>
              <a:rPr lang="sr-Latn-CS" sz="2400" dirty="0"/>
              <a:t> </a:t>
            </a:r>
            <a:r>
              <a:rPr lang="en-US" sz="2400" dirty="0"/>
              <a:t>in order to be assured that</a:t>
            </a:r>
            <a:r>
              <a:rPr lang="sr-Latn-CS" sz="2400" dirty="0"/>
              <a:t> the </a:t>
            </a:r>
            <a:r>
              <a:rPr lang="en-US" sz="2400" dirty="0"/>
              <a:t>aircraft passes safely from the jurisdiction of one ATC service/unit to another,</a:t>
            </a:r>
            <a:r>
              <a:rPr lang="sr-Latn-CS" sz="2400" dirty="0"/>
              <a:t> </a:t>
            </a:r>
            <a:r>
              <a:rPr lang="en-US" sz="2400" dirty="0"/>
              <a:t>according to agreed conditions and with</a:t>
            </a:r>
            <a:r>
              <a:rPr lang="sr-Latn-CS" sz="2400" dirty="0"/>
              <a:t> </a:t>
            </a:r>
            <a:r>
              <a:rPr lang="en-US" sz="2400" dirty="0"/>
              <a:t>consent of both ATC services/units</a:t>
            </a:r>
            <a:r>
              <a:rPr lang="sr-Latn-CS" sz="2400" dirty="0"/>
              <a:t>.</a:t>
            </a:r>
            <a:endParaRPr lang="en-US" sz="2400" dirty="0"/>
          </a:p>
          <a:p>
            <a:pPr>
              <a:spcBef>
                <a:spcPct val="50000"/>
              </a:spcBef>
            </a:pPr>
            <a:endParaRPr lang="en-US" sz="1000" dirty="0"/>
          </a:p>
          <a:p>
            <a:pPr>
              <a:spcBef>
                <a:spcPct val="50000"/>
              </a:spcBef>
            </a:pPr>
            <a:r>
              <a:rPr lang="en-US" sz="2400" dirty="0"/>
              <a:t>ATC services/units should establish and apply</a:t>
            </a:r>
            <a:r>
              <a:rPr lang="sr-Latn-CS" sz="2400" dirty="0"/>
              <a:t> </a:t>
            </a:r>
            <a:r>
              <a:rPr lang="sr-Latn-CS" sz="2400" u="sng" dirty="0"/>
              <a:t>standard </a:t>
            </a:r>
            <a:r>
              <a:rPr lang="en-US" sz="2400" u="sng" dirty="0"/>
              <a:t>coordination and transfer </a:t>
            </a:r>
            <a:r>
              <a:rPr lang="sr-Latn-CS" sz="2400" u="sng" dirty="0"/>
              <a:t>procedure</a:t>
            </a:r>
            <a:r>
              <a:rPr lang="en-US" sz="2400" u="sng" dirty="0"/>
              <a:t>s</a:t>
            </a:r>
            <a:r>
              <a:rPr lang="en-US" sz="2400" dirty="0"/>
              <a:t> with the aim to reduce </a:t>
            </a:r>
            <a:r>
              <a:rPr lang="sr-Latn-CS" sz="2400" dirty="0"/>
              <a:t> the </a:t>
            </a:r>
            <a:r>
              <a:rPr lang="en-US" sz="2400" dirty="0"/>
              <a:t>necessity for voice communication.</a:t>
            </a:r>
            <a:r>
              <a:rPr lang="sr-Latn-CS" sz="2400" dirty="0"/>
              <a:t> </a:t>
            </a:r>
          </a:p>
          <a:p>
            <a:pPr>
              <a:spcBef>
                <a:spcPct val="50000"/>
              </a:spcBef>
            </a:pPr>
            <a:endParaRPr lang="sr-Latn-CS" sz="1000" dirty="0"/>
          </a:p>
          <a:p>
            <a:pPr>
              <a:spcBef>
                <a:spcPct val="50000"/>
              </a:spcBef>
            </a:pPr>
            <a:r>
              <a:rPr lang="en-US" sz="2400" dirty="0"/>
              <a:t>Those</a:t>
            </a:r>
            <a:r>
              <a:rPr lang="sr-Latn-CS" sz="2400" dirty="0"/>
              <a:t> procedure</a:t>
            </a:r>
            <a:r>
              <a:rPr lang="en-US" sz="2400" dirty="0"/>
              <a:t>s</a:t>
            </a:r>
            <a:r>
              <a:rPr lang="sr-Latn-CS" sz="2400" dirty="0"/>
              <a:t> </a:t>
            </a:r>
            <a:r>
              <a:rPr lang="en-US" sz="2400" dirty="0"/>
              <a:t>should be harmonized</a:t>
            </a:r>
            <a:r>
              <a:rPr lang="sr-Latn-CS" sz="2400" dirty="0"/>
              <a:t> </a:t>
            </a:r>
            <a:r>
              <a:rPr lang="en-US" sz="2400" dirty="0"/>
              <a:t>with ICAO</a:t>
            </a:r>
            <a:r>
              <a:rPr lang="sr-Latn-CS" sz="2400" dirty="0"/>
              <a:t> procedure</a:t>
            </a:r>
            <a:r>
              <a:rPr lang="en-US" sz="2400" dirty="0"/>
              <a:t>s</a:t>
            </a:r>
            <a:r>
              <a:rPr lang="sr-Latn-CS" sz="2400" dirty="0"/>
              <a:t> </a:t>
            </a:r>
            <a:r>
              <a:rPr lang="en-US" sz="2400" dirty="0"/>
              <a:t>and </a:t>
            </a:r>
            <a:r>
              <a:rPr lang="sr-Latn-CS" sz="2400" dirty="0"/>
              <a:t>specifi</a:t>
            </a:r>
            <a:r>
              <a:rPr lang="en-US" sz="2400" dirty="0" err="1"/>
              <a:t>ed</a:t>
            </a:r>
            <a:r>
              <a:rPr lang="sr-Latn-CS" sz="2400" dirty="0"/>
              <a:t> </a:t>
            </a:r>
            <a:r>
              <a:rPr lang="en-US" sz="2400" dirty="0"/>
              <a:t>in</a:t>
            </a:r>
            <a:r>
              <a:rPr lang="sr-Latn-CS" sz="2400" dirty="0"/>
              <a:t> </a:t>
            </a:r>
            <a:r>
              <a:rPr lang="sr-Latn-CS" sz="2400" b="1" i="1" dirty="0">
                <a:solidFill>
                  <a:schemeClr val="accent2"/>
                </a:solidFill>
              </a:rPr>
              <a:t>Letter</a:t>
            </a:r>
            <a:r>
              <a:rPr lang="en-US" sz="2400" b="1" i="1" dirty="0">
                <a:solidFill>
                  <a:schemeClr val="accent2"/>
                </a:solidFill>
              </a:rPr>
              <a:t>s</a:t>
            </a:r>
            <a:r>
              <a:rPr lang="sr-Latn-CS" sz="2400" b="1" i="1" dirty="0">
                <a:solidFill>
                  <a:schemeClr val="accent2"/>
                </a:solidFill>
              </a:rPr>
              <a:t> of Agreement </a:t>
            </a:r>
            <a:r>
              <a:rPr lang="sr-Latn-CS" sz="2400" dirty="0"/>
              <a:t>– LoA. </a:t>
            </a:r>
          </a:p>
          <a:p>
            <a:endParaRPr lang="en-US" sz="240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fld id="{644D268F-58A2-4A9F-8F8D-B4BE23F48C38}" type="slidenum">
              <a:rPr lang="en-US" altLang="en-US"/>
              <a:pPr/>
              <a:t>37</a:t>
            </a:fld>
            <a:endParaRPr lang="en-US" altLang="en-US"/>
          </a:p>
        </p:txBody>
      </p:sp>
      <p:sp>
        <p:nvSpPr>
          <p:cNvPr id="415746" name="Rectangle 2"/>
          <p:cNvSpPr>
            <a:spLocks noGrp="1" noChangeArrowheads="1"/>
          </p:cNvSpPr>
          <p:nvPr>
            <p:ph type="title"/>
          </p:nvPr>
        </p:nvSpPr>
        <p:spPr/>
        <p:txBody>
          <a:bodyPr>
            <a:normAutofit/>
          </a:bodyPr>
          <a:lstStyle/>
          <a:p>
            <a:r>
              <a:rPr lang="en-US" sz="4000" dirty="0" err="1"/>
              <a:t>ATCo</a:t>
            </a:r>
            <a:r>
              <a:rPr lang="sr-Latn-RS" sz="4000" dirty="0"/>
              <a:t> related activities </a:t>
            </a:r>
            <a:r>
              <a:rPr lang="en-US" sz="4000" dirty="0"/>
              <a:t>(3)</a:t>
            </a:r>
            <a:endParaRPr lang="en-US" sz="4000" b="1" dirty="0"/>
          </a:p>
        </p:txBody>
      </p:sp>
      <p:sp>
        <p:nvSpPr>
          <p:cNvPr id="415747" name="Rectangle 3"/>
          <p:cNvSpPr>
            <a:spLocks noGrp="1" noChangeArrowheads="1"/>
          </p:cNvSpPr>
          <p:nvPr>
            <p:ph type="body" idx="1"/>
          </p:nvPr>
        </p:nvSpPr>
        <p:spPr>
          <a:xfrm>
            <a:off x="468312" y="1628775"/>
            <a:ext cx="8177543" cy="4530725"/>
          </a:xfrm>
        </p:spPr>
        <p:txBody>
          <a:bodyPr/>
          <a:lstStyle/>
          <a:p>
            <a:pPr>
              <a:spcBef>
                <a:spcPct val="50000"/>
              </a:spcBef>
            </a:pPr>
            <a:r>
              <a:rPr lang="en-US" sz="2400" b="1" i="1" dirty="0">
                <a:solidFill>
                  <a:schemeClr val="accent2"/>
                </a:solidFill>
              </a:rPr>
              <a:t>Letter of agreement</a:t>
            </a:r>
            <a:r>
              <a:rPr lang="sr-Latn-CS" sz="2400" dirty="0"/>
              <a:t> is</a:t>
            </a:r>
            <a:r>
              <a:rPr lang="en-US" sz="2400" dirty="0"/>
              <a:t> a</a:t>
            </a:r>
            <a:r>
              <a:rPr lang="sr-Latn-CS" sz="2400" dirty="0"/>
              <a:t> </a:t>
            </a:r>
            <a:r>
              <a:rPr lang="en-US" sz="2400" i="1" u="sng" dirty="0"/>
              <a:t>written agreement between </a:t>
            </a:r>
            <a:r>
              <a:rPr lang="sr-Latn-CS" sz="2400" i="1" u="sng" dirty="0"/>
              <a:t> appropriate </a:t>
            </a:r>
            <a:r>
              <a:rPr lang="en-US" sz="2400" i="1" u="sng" dirty="0"/>
              <a:t>ATC services/units</a:t>
            </a:r>
            <a:r>
              <a:rPr lang="sr-Latn-CS" sz="2400" dirty="0"/>
              <a:t> </a:t>
            </a:r>
            <a:r>
              <a:rPr lang="en-US" sz="2400" dirty="0"/>
              <a:t>which determines </a:t>
            </a:r>
            <a:r>
              <a:rPr lang="en-US" sz="2400" u="sng" dirty="0"/>
              <a:t>a coordination procedure</a:t>
            </a:r>
            <a:r>
              <a:rPr lang="sr-Latn-CS" sz="2400" dirty="0"/>
              <a:t> </a:t>
            </a:r>
            <a:r>
              <a:rPr lang="en-US" sz="2400" dirty="0"/>
              <a:t>between those services/units</a:t>
            </a:r>
            <a:r>
              <a:rPr lang="sr-Latn-CS" sz="2400" dirty="0"/>
              <a:t>, </a:t>
            </a:r>
            <a:r>
              <a:rPr lang="en-US" sz="2400" dirty="0"/>
              <a:t>as well as</a:t>
            </a:r>
            <a:r>
              <a:rPr lang="sr-Latn-CS" sz="2400" dirty="0"/>
              <a:t> </a:t>
            </a:r>
            <a:r>
              <a:rPr lang="en-US" sz="2400" u="sng" dirty="0"/>
              <a:t>the content of the flight data being exchanged</a:t>
            </a:r>
            <a:r>
              <a:rPr lang="sr-Latn-CS" sz="2400" dirty="0"/>
              <a:t> (</a:t>
            </a:r>
            <a:r>
              <a:rPr lang="en-US" sz="2400" dirty="0"/>
              <a:t>mandatory</a:t>
            </a:r>
            <a:r>
              <a:rPr lang="sr-Latn-CS" sz="2400" dirty="0"/>
              <a:t> </a:t>
            </a:r>
            <a:r>
              <a:rPr lang="en-US" sz="2400" dirty="0"/>
              <a:t>and</a:t>
            </a:r>
            <a:r>
              <a:rPr lang="sr-Latn-CS" sz="2400" dirty="0"/>
              <a:t> </a:t>
            </a:r>
            <a:r>
              <a:rPr lang="en-US" sz="2400" dirty="0"/>
              <a:t>additional</a:t>
            </a:r>
            <a:r>
              <a:rPr lang="sr-Latn-CS" sz="2400" dirty="0"/>
              <a:t> </a:t>
            </a:r>
            <a:r>
              <a:rPr lang="en-US" sz="2400" dirty="0"/>
              <a:t>data</a:t>
            </a:r>
            <a:r>
              <a:rPr lang="sr-Latn-CS" sz="2400" dirty="0"/>
              <a:t>). </a:t>
            </a:r>
          </a:p>
          <a:p>
            <a:pPr>
              <a:spcBef>
                <a:spcPct val="50000"/>
              </a:spcBef>
            </a:pPr>
            <a:r>
              <a:rPr lang="en-US" sz="2400" dirty="0"/>
              <a:t>The </a:t>
            </a:r>
            <a:r>
              <a:rPr lang="en-US" sz="2400" dirty="0" err="1"/>
              <a:t>LoA</a:t>
            </a:r>
            <a:r>
              <a:rPr lang="en-US" sz="2400" dirty="0"/>
              <a:t> also specifies</a:t>
            </a:r>
            <a:r>
              <a:rPr lang="sr-Latn-CS" sz="2400" dirty="0"/>
              <a:t> </a:t>
            </a:r>
            <a:r>
              <a:rPr lang="en-US" sz="2400" dirty="0"/>
              <a:t>how much time in advance</a:t>
            </a:r>
            <a:r>
              <a:rPr lang="sr-Latn-CS" sz="2400" dirty="0"/>
              <a:t> - </a:t>
            </a:r>
            <a:r>
              <a:rPr lang="en-US" sz="2400" dirty="0"/>
              <a:t>before the aircraft arrives at the transfer point</a:t>
            </a:r>
            <a:r>
              <a:rPr lang="sr-Latn-CS" sz="2400" dirty="0"/>
              <a:t> – the </a:t>
            </a:r>
            <a:r>
              <a:rPr lang="en-US" sz="2400" dirty="0"/>
              <a:t>flight data should be exchanged between ATC services/units. </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fld id="{78F371EC-39D4-4C99-8E4F-2CC6CFB10478}" type="slidenum">
              <a:rPr lang="en-US" altLang="en-US"/>
              <a:pPr/>
              <a:t>38</a:t>
            </a:fld>
            <a:endParaRPr lang="en-US" altLang="en-US"/>
          </a:p>
        </p:txBody>
      </p:sp>
      <p:sp>
        <p:nvSpPr>
          <p:cNvPr id="416770" name="Rectangle 2"/>
          <p:cNvSpPr>
            <a:spLocks noGrp="1" noChangeArrowheads="1"/>
          </p:cNvSpPr>
          <p:nvPr>
            <p:ph type="title"/>
          </p:nvPr>
        </p:nvSpPr>
        <p:spPr/>
        <p:txBody>
          <a:bodyPr>
            <a:normAutofit/>
          </a:bodyPr>
          <a:lstStyle/>
          <a:p>
            <a:r>
              <a:rPr lang="en-US" sz="4000" dirty="0" err="1"/>
              <a:t>ATCo</a:t>
            </a:r>
            <a:r>
              <a:rPr lang="sr-Latn-RS" sz="4000" dirty="0"/>
              <a:t> related activities </a:t>
            </a:r>
            <a:r>
              <a:rPr lang="en-US" sz="4000" dirty="0"/>
              <a:t>(4)</a:t>
            </a:r>
            <a:endParaRPr lang="en-US" sz="4000" b="1" dirty="0"/>
          </a:p>
        </p:txBody>
      </p:sp>
      <p:sp>
        <p:nvSpPr>
          <p:cNvPr id="416771" name="Rectangle 3"/>
          <p:cNvSpPr>
            <a:spLocks noGrp="1" noChangeArrowheads="1"/>
          </p:cNvSpPr>
          <p:nvPr>
            <p:ph type="body" idx="1"/>
          </p:nvPr>
        </p:nvSpPr>
        <p:spPr>
          <a:xfrm>
            <a:off x="457200" y="1600200"/>
            <a:ext cx="8188656" cy="4525963"/>
          </a:xfrm>
        </p:spPr>
        <p:txBody>
          <a:bodyPr/>
          <a:lstStyle/>
          <a:p>
            <a:r>
              <a:rPr lang="en-US" sz="2400" b="1" dirty="0"/>
              <a:t>Mandatory data </a:t>
            </a:r>
            <a:r>
              <a:rPr lang="en-US" sz="2400" dirty="0"/>
              <a:t>are</a:t>
            </a:r>
            <a:r>
              <a:rPr lang="sr-Latn-CS" sz="2400" dirty="0"/>
              <a:t>:</a:t>
            </a:r>
          </a:p>
          <a:p>
            <a:pPr lvl="1"/>
            <a:r>
              <a:rPr lang="en-US" sz="2000" dirty="0"/>
              <a:t>Aircraft call sign</a:t>
            </a:r>
            <a:r>
              <a:rPr lang="sr-Latn-CS" sz="2000" dirty="0"/>
              <a:t>;</a:t>
            </a:r>
          </a:p>
          <a:p>
            <a:pPr lvl="1"/>
            <a:r>
              <a:rPr lang="en-US" sz="2000" dirty="0"/>
              <a:t>Name of transfer point as well as arrival time</a:t>
            </a:r>
            <a:r>
              <a:rPr lang="sr-Latn-CS" sz="2000" dirty="0"/>
              <a:t>;</a:t>
            </a:r>
          </a:p>
          <a:p>
            <a:pPr lvl="1"/>
            <a:r>
              <a:rPr lang="en-US" sz="2000" dirty="0"/>
              <a:t>Flight level or altitude</a:t>
            </a:r>
            <a:r>
              <a:rPr lang="sr-Latn-CS" sz="2000" dirty="0"/>
              <a:t>;</a:t>
            </a:r>
          </a:p>
          <a:p>
            <a:pPr lvl="1"/>
            <a:r>
              <a:rPr lang="sr-Latn-CS" sz="2000" dirty="0"/>
              <a:t>SSR </a:t>
            </a:r>
            <a:r>
              <a:rPr lang="en-US" sz="2000" dirty="0"/>
              <a:t>c</a:t>
            </a:r>
            <a:r>
              <a:rPr lang="sr-Latn-CS" sz="2000" dirty="0"/>
              <a:t>od</a:t>
            </a:r>
            <a:r>
              <a:rPr lang="en-US" sz="2000" dirty="0"/>
              <a:t>e</a:t>
            </a:r>
            <a:r>
              <a:rPr lang="sr-Latn-CS" sz="2000" dirty="0"/>
              <a:t>.</a:t>
            </a:r>
          </a:p>
          <a:p>
            <a:pPr lvl="1"/>
            <a:endParaRPr lang="sr-Latn-CS" sz="2000" dirty="0"/>
          </a:p>
          <a:p>
            <a:r>
              <a:rPr lang="en-US" sz="2400" b="1" dirty="0"/>
              <a:t>Additional data </a:t>
            </a:r>
            <a:r>
              <a:rPr lang="en-US" sz="2400" dirty="0"/>
              <a:t>are</a:t>
            </a:r>
            <a:r>
              <a:rPr lang="sr-Latn-CS" sz="2400" dirty="0"/>
              <a:t>:</a:t>
            </a:r>
          </a:p>
          <a:p>
            <a:pPr lvl="1"/>
            <a:r>
              <a:rPr lang="en-US" sz="2000" dirty="0"/>
              <a:t>Aircraft type</a:t>
            </a:r>
            <a:r>
              <a:rPr lang="sr-Latn-CS" sz="2000" dirty="0"/>
              <a:t>,</a:t>
            </a:r>
          </a:p>
          <a:p>
            <a:pPr lvl="1"/>
            <a:r>
              <a:rPr lang="en-US" sz="2000" dirty="0"/>
              <a:t>Destination airport</a:t>
            </a:r>
            <a:r>
              <a:rPr lang="sr-Latn-CS" sz="2000" dirty="0"/>
              <a:t>,</a:t>
            </a:r>
          </a:p>
          <a:p>
            <a:pPr lvl="1"/>
            <a:r>
              <a:rPr lang="en-US" sz="2000" dirty="0"/>
              <a:t>Flight route</a:t>
            </a:r>
            <a:r>
              <a:rPr lang="sr-Latn-CS" sz="2000" dirty="0"/>
              <a:t>,</a:t>
            </a:r>
          </a:p>
          <a:p>
            <a:pPr lvl="1"/>
            <a:r>
              <a:rPr lang="en-US" sz="2000" dirty="0"/>
              <a:t>Purpose of flight</a:t>
            </a:r>
            <a:r>
              <a:rPr lang="sr-Latn-CS" sz="2000" dirty="0"/>
              <a:t>,</a:t>
            </a:r>
            <a:r>
              <a:rPr lang="en-US" sz="2000" dirty="0"/>
              <a:t> etc.</a:t>
            </a:r>
            <a:endParaRPr lang="sr-Latn-CS" sz="2000"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fld id="{BC8CC811-B14A-41B5-A27F-065E5025A20D}" type="slidenum">
              <a:rPr lang="en-US" altLang="en-US"/>
              <a:pPr/>
              <a:t>39</a:t>
            </a:fld>
            <a:endParaRPr lang="en-US" altLang="en-US"/>
          </a:p>
        </p:txBody>
      </p:sp>
      <p:sp>
        <p:nvSpPr>
          <p:cNvPr id="417794" name="Rectangle 2"/>
          <p:cNvSpPr>
            <a:spLocks noGrp="1" noChangeArrowheads="1"/>
          </p:cNvSpPr>
          <p:nvPr>
            <p:ph type="title"/>
          </p:nvPr>
        </p:nvSpPr>
        <p:spPr/>
        <p:txBody>
          <a:bodyPr>
            <a:normAutofit/>
          </a:bodyPr>
          <a:lstStyle/>
          <a:p>
            <a:r>
              <a:rPr lang="en-US" sz="4000" dirty="0" err="1"/>
              <a:t>ATCo</a:t>
            </a:r>
            <a:r>
              <a:rPr lang="sr-Latn-RS" sz="4000" dirty="0"/>
              <a:t> related activities </a:t>
            </a:r>
            <a:r>
              <a:rPr lang="en-US" sz="4000" dirty="0"/>
              <a:t>(5)</a:t>
            </a:r>
            <a:endParaRPr lang="en-US" sz="4000" b="1" dirty="0"/>
          </a:p>
        </p:txBody>
      </p:sp>
      <p:sp>
        <p:nvSpPr>
          <p:cNvPr id="417795" name="Rectangle 3"/>
          <p:cNvSpPr>
            <a:spLocks noGrp="1" noChangeArrowheads="1"/>
          </p:cNvSpPr>
          <p:nvPr>
            <p:ph type="body" idx="1"/>
          </p:nvPr>
        </p:nvSpPr>
        <p:spPr>
          <a:xfrm>
            <a:off x="457200" y="1600200"/>
            <a:ext cx="8188656" cy="4525963"/>
          </a:xfrm>
        </p:spPr>
        <p:txBody>
          <a:bodyPr/>
          <a:lstStyle/>
          <a:p>
            <a:r>
              <a:rPr lang="en-US" sz="2400" b="1" dirty="0"/>
              <a:t>Coordination</a:t>
            </a:r>
            <a:r>
              <a:rPr lang="sr-Latn-CS" sz="2400" dirty="0"/>
              <a:t>:</a:t>
            </a:r>
          </a:p>
          <a:p>
            <a:pPr lvl="1"/>
            <a:r>
              <a:rPr lang="sr-Latn-CS" sz="2000" dirty="0"/>
              <a:t>LoA </a:t>
            </a:r>
            <a:r>
              <a:rPr lang="en-US" sz="2000" dirty="0"/>
              <a:t>defines</a:t>
            </a:r>
            <a:r>
              <a:rPr lang="sr-Latn-CS" sz="2000" dirty="0"/>
              <a:t> </a:t>
            </a:r>
            <a:r>
              <a:rPr lang="en-US" sz="2000" dirty="0"/>
              <a:t>how much time in advance</a:t>
            </a:r>
            <a:r>
              <a:rPr lang="sr-Latn-CS" sz="2000" dirty="0"/>
              <a:t> </a:t>
            </a:r>
            <a:r>
              <a:rPr lang="en-US" sz="2000" dirty="0"/>
              <a:t>coordination begins</a:t>
            </a:r>
            <a:r>
              <a:rPr lang="sr-Latn-CS" sz="2000" dirty="0"/>
              <a:t>;</a:t>
            </a:r>
          </a:p>
          <a:p>
            <a:pPr lvl="1"/>
            <a:r>
              <a:rPr lang="en-US" sz="2000" dirty="0"/>
              <a:t>It is agreed by Planning </a:t>
            </a:r>
            <a:r>
              <a:rPr lang="en-US" sz="2000" dirty="0" err="1"/>
              <a:t>ATCos</a:t>
            </a:r>
            <a:r>
              <a:rPr lang="sr-Latn-CS" sz="2000" dirty="0"/>
              <a:t>,</a:t>
            </a:r>
          </a:p>
          <a:p>
            <a:pPr lvl="1"/>
            <a:r>
              <a:rPr lang="en-US" sz="2000" dirty="0"/>
              <a:t>Radio connection could be established</a:t>
            </a:r>
            <a:r>
              <a:rPr lang="sr-Latn-CS" sz="2000" dirty="0"/>
              <a:t> </a:t>
            </a:r>
            <a:r>
              <a:rPr lang="en-US" sz="2000" dirty="0"/>
              <a:t>with</a:t>
            </a:r>
            <a:r>
              <a:rPr lang="sr-Latn-CS" sz="2000" dirty="0"/>
              <a:t> </a:t>
            </a:r>
            <a:r>
              <a:rPr lang="en-US" sz="2000" dirty="0"/>
              <a:t>adjacent </a:t>
            </a:r>
            <a:r>
              <a:rPr lang="en-US" sz="2000" dirty="0" err="1"/>
              <a:t>ATCo</a:t>
            </a:r>
            <a:r>
              <a:rPr lang="sr-Latn-CS" sz="2000" dirty="0"/>
              <a:t> </a:t>
            </a:r>
            <a:r>
              <a:rPr lang="en-US" sz="2000" dirty="0"/>
              <a:t>before </a:t>
            </a:r>
            <a:r>
              <a:rPr lang="sr-Latn-CS" sz="2000" dirty="0"/>
              <a:t> </a:t>
            </a:r>
            <a:r>
              <a:rPr lang="en-US" sz="2000" dirty="0"/>
              <a:t>airspace boundary/corridor </a:t>
            </a:r>
            <a:r>
              <a:rPr lang="sr-Latn-CS" sz="2000" dirty="0"/>
              <a:t>(</a:t>
            </a:r>
            <a:r>
              <a:rPr lang="en-US" sz="2000" dirty="0"/>
              <a:t>Transfer of Communication Point, see next slide</a:t>
            </a:r>
            <a:r>
              <a:rPr lang="sr-Latn-CS" sz="2000" dirty="0"/>
              <a:t>).</a:t>
            </a:r>
          </a:p>
          <a:p>
            <a:pPr lvl="1"/>
            <a:endParaRPr lang="sr-Latn-CS" sz="1500" dirty="0"/>
          </a:p>
          <a:p>
            <a:r>
              <a:rPr lang="sr-Latn-CS" sz="2400" b="1" dirty="0"/>
              <a:t>Transfer</a:t>
            </a:r>
            <a:r>
              <a:rPr lang="sr-Latn-CS" sz="2400" dirty="0"/>
              <a:t>:</a:t>
            </a:r>
          </a:p>
          <a:p>
            <a:pPr lvl="1"/>
            <a:r>
              <a:rPr lang="en-US" sz="2000" dirty="0"/>
              <a:t>Made on airspace boundary/corridor </a:t>
            </a:r>
            <a:r>
              <a:rPr lang="sr-Latn-CS" sz="2000" dirty="0"/>
              <a:t>(Transfer of Control Point</a:t>
            </a:r>
            <a:r>
              <a:rPr lang="en-US" sz="2000" dirty="0"/>
              <a:t>, see next slide</a:t>
            </a:r>
            <a:r>
              <a:rPr lang="sr-Latn-CS" sz="2000" dirty="0"/>
              <a:t>),</a:t>
            </a:r>
            <a:endParaRPr lang="en-US" sz="2000" dirty="0"/>
          </a:p>
          <a:p>
            <a:pPr lvl="1"/>
            <a:r>
              <a:rPr lang="sr-Latn-CS" sz="2000" dirty="0"/>
              <a:t>Pilots </a:t>
            </a:r>
            <a:r>
              <a:rPr lang="en-US" sz="2000" dirty="0"/>
              <a:t>have an obligation to establish radio connection with adjacent </a:t>
            </a:r>
            <a:r>
              <a:rPr lang="en-US" sz="2000" dirty="0" err="1"/>
              <a:t>ATCo</a:t>
            </a:r>
            <a:r>
              <a:rPr lang="en-US" sz="2000" dirty="0"/>
              <a:t> as soon as possible,</a:t>
            </a:r>
            <a:r>
              <a:rPr lang="sr-Latn-CS" sz="2000" dirty="0"/>
              <a:t> </a:t>
            </a:r>
            <a:r>
              <a:rPr lang="en-US" sz="2000" dirty="0"/>
              <a:t>and also to send a</a:t>
            </a:r>
            <a:r>
              <a:rPr lang="sr-Latn-CS" sz="2000" dirty="0"/>
              <a:t> </a:t>
            </a:r>
            <a:r>
              <a:rPr lang="en-US" sz="2000" dirty="0"/>
              <a:t>position report</a:t>
            </a:r>
            <a:r>
              <a:rPr lang="sr-Latn-CS" sz="2000" dirty="0"/>
              <a:t>.</a:t>
            </a:r>
            <a:endParaRPr lang="en-US" sz="2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9" name="Rectangle 5"/>
          <p:cNvSpPr>
            <a:spLocks noChangeArrowheads="1"/>
          </p:cNvSpPr>
          <p:nvPr/>
        </p:nvSpPr>
        <p:spPr bwMode="auto">
          <a:xfrm>
            <a:off x="533400" y="1371600"/>
            <a:ext cx="8295290" cy="4505325"/>
          </a:xfrm>
          <a:prstGeom prst="rect">
            <a:avLst/>
          </a:prstGeom>
          <a:noFill/>
          <a:ln w="9525">
            <a:noFill/>
            <a:miter lim="800000"/>
            <a:headEnd/>
            <a:tailEnd/>
          </a:ln>
        </p:spPr>
        <p:txBody>
          <a:bodyPr/>
          <a:lstStyle/>
          <a:p>
            <a:pPr marL="342900" indent="-342900">
              <a:spcBef>
                <a:spcPct val="20000"/>
              </a:spcBef>
              <a:buClr>
                <a:schemeClr val="accent1"/>
              </a:buClr>
              <a:buSzPct val="65000"/>
              <a:buFont typeface="Wingdings" pitchFamily="2" charset="2"/>
              <a:buChar char="n"/>
            </a:pPr>
            <a:r>
              <a:rPr lang="en-GB" sz="2400" dirty="0">
                <a:solidFill>
                  <a:schemeClr val="accent1">
                    <a:lumMod val="75000"/>
                  </a:schemeClr>
                </a:solidFill>
              </a:rPr>
              <a:t>Procedural system:</a:t>
            </a:r>
          </a:p>
          <a:p>
            <a:pPr lvl="1" indent="-112713">
              <a:spcBef>
                <a:spcPct val="20000"/>
              </a:spcBef>
              <a:buClr>
                <a:schemeClr val="accent2"/>
              </a:buClr>
              <a:buSzPct val="60000"/>
              <a:buFont typeface="Wingdings" pitchFamily="2" charset="2"/>
              <a:buChar char="q"/>
            </a:pPr>
            <a:r>
              <a:rPr lang="en-GB" sz="2000" dirty="0"/>
              <a:t>  based on STRIP as main input for flight and pilot POSITION REPORTS;</a:t>
            </a:r>
          </a:p>
          <a:p>
            <a:pPr lvl="1" indent="-112713">
              <a:spcBef>
                <a:spcPct val="20000"/>
              </a:spcBef>
              <a:buClr>
                <a:schemeClr val="accent2"/>
              </a:buClr>
              <a:buSzPct val="60000"/>
              <a:buFont typeface="Wingdings" pitchFamily="2" charset="2"/>
              <a:buChar char="q"/>
            </a:pPr>
            <a:r>
              <a:rPr lang="en-GB" sz="2000" dirty="0"/>
              <a:t>  radio communication with pilots;</a:t>
            </a:r>
          </a:p>
          <a:p>
            <a:pPr lvl="1" indent="-112713">
              <a:spcBef>
                <a:spcPct val="20000"/>
              </a:spcBef>
              <a:buClr>
                <a:schemeClr val="accent2"/>
              </a:buClr>
              <a:buSzPct val="60000"/>
              <a:buFont typeface="Wingdings" pitchFamily="2" charset="2"/>
              <a:buChar char="q"/>
            </a:pPr>
            <a:r>
              <a:rPr lang="en-GB" sz="2000" dirty="0"/>
              <a:t>  temporal values for </a:t>
            </a:r>
            <a:r>
              <a:rPr lang="en-GB" sz="2000" b="1" i="1" dirty="0" err="1">
                <a:solidFill>
                  <a:srgbClr val="FF3300"/>
                </a:solidFill>
              </a:rPr>
              <a:t>S</a:t>
            </a:r>
            <a:r>
              <a:rPr lang="en-GB" sz="2000" b="1" i="1" baseline="-25000" dirty="0" err="1">
                <a:solidFill>
                  <a:srgbClr val="FF3300"/>
                </a:solidFill>
              </a:rPr>
              <a:t>min</a:t>
            </a:r>
            <a:r>
              <a:rPr lang="en-GB" sz="2000" dirty="0"/>
              <a:t> (up to 15 min);</a:t>
            </a:r>
          </a:p>
          <a:p>
            <a:pPr lvl="1" indent="-112713">
              <a:spcBef>
                <a:spcPct val="20000"/>
              </a:spcBef>
              <a:buClr>
                <a:schemeClr val="accent2"/>
              </a:buClr>
              <a:buSzPct val="60000"/>
              <a:buFont typeface="Wingdings" pitchFamily="2" charset="2"/>
              <a:buChar char="q"/>
            </a:pPr>
            <a:r>
              <a:rPr lang="en-GB" sz="2000" dirty="0"/>
              <a:t>  small capacity.</a:t>
            </a:r>
          </a:p>
          <a:p>
            <a:pPr lvl="1" indent="-112713">
              <a:spcBef>
                <a:spcPct val="20000"/>
              </a:spcBef>
              <a:buClr>
                <a:schemeClr val="accent2"/>
              </a:buClr>
              <a:buSzPct val="60000"/>
              <a:buFont typeface="Wingdings" pitchFamily="2" charset="2"/>
              <a:buChar char="q"/>
            </a:pPr>
            <a:endParaRPr lang="en-GB" sz="2000" dirty="0"/>
          </a:p>
          <a:p>
            <a:pPr marL="342900" indent="-342900">
              <a:spcBef>
                <a:spcPct val="20000"/>
              </a:spcBef>
              <a:buClr>
                <a:schemeClr val="accent1"/>
              </a:buClr>
              <a:buSzPct val="65000"/>
              <a:buFont typeface="Wingdings" pitchFamily="2" charset="2"/>
              <a:buChar char="n"/>
            </a:pPr>
            <a:r>
              <a:rPr lang="en-GB" sz="2400" dirty="0">
                <a:solidFill>
                  <a:schemeClr val="accent1">
                    <a:lumMod val="75000"/>
                  </a:schemeClr>
                </a:solidFill>
              </a:rPr>
              <a:t>Radar system:</a:t>
            </a:r>
          </a:p>
          <a:p>
            <a:pPr lvl="1" indent="-112713">
              <a:spcBef>
                <a:spcPct val="20000"/>
              </a:spcBef>
              <a:buClr>
                <a:schemeClr val="accent2"/>
              </a:buClr>
              <a:buSzPct val="60000"/>
              <a:buFont typeface="Wingdings" pitchFamily="2" charset="2"/>
              <a:buChar char="q"/>
            </a:pPr>
            <a:r>
              <a:rPr lang="en-GB" sz="2000" dirty="0"/>
              <a:t>  based on STRIP as main input for flight;</a:t>
            </a:r>
          </a:p>
          <a:p>
            <a:pPr lvl="1" indent="-112713">
              <a:spcBef>
                <a:spcPct val="20000"/>
              </a:spcBef>
              <a:buClr>
                <a:schemeClr val="accent2"/>
              </a:buClr>
              <a:buSzPct val="60000"/>
              <a:buFont typeface="Wingdings" pitchFamily="2" charset="2"/>
              <a:buChar char="q"/>
            </a:pPr>
            <a:r>
              <a:rPr lang="en-GB" sz="2000" dirty="0"/>
              <a:t>  radio communication with pilots;</a:t>
            </a:r>
          </a:p>
          <a:p>
            <a:pPr lvl="1" indent="-112713">
              <a:spcBef>
                <a:spcPct val="20000"/>
              </a:spcBef>
              <a:buClr>
                <a:schemeClr val="accent2"/>
              </a:buClr>
              <a:buSzPct val="60000"/>
              <a:buFont typeface="Wingdings" pitchFamily="2" charset="2"/>
              <a:buChar char="q"/>
            </a:pPr>
            <a:r>
              <a:rPr lang="en-GB" sz="2000" dirty="0"/>
              <a:t>  radar technology for air traffic monitoring/surveillance;</a:t>
            </a:r>
          </a:p>
          <a:p>
            <a:pPr lvl="1" indent="-112713">
              <a:spcBef>
                <a:spcPct val="20000"/>
              </a:spcBef>
              <a:buClr>
                <a:schemeClr val="accent2"/>
              </a:buClr>
              <a:buSzPct val="60000"/>
              <a:buFont typeface="Wingdings" pitchFamily="2" charset="2"/>
              <a:buChar char="q"/>
            </a:pPr>
            <a:r>
              <a:rPr lang="en-GB" sz="2000" dirty="0"/>
              <a:t>  spatial values for </a:t>
            </a:r>
            <a:r>
              <a:rPr lang="en-GB" sz="2000" b="1" i="1" dirty="0" err="1">
                <a:solidFill>
                  <a:srgbClr val="FF3300"/>
                </a:solidFill>
              </a:rPr>
              <a:t>S</a:t>
            </a:r>
            <a:r>
              <a:rPr lang="en-GB" sz="2000" b="1" i="1" baseline="-25000" dirty="0" err="1">
                <a:solidFill>
                  <a:srgbClr val="FF3300"/>
                </a:solidFill>
              </a:rPr>
              <a:t>min</a:t>
            </a:r>
            <a:r>
              <a:rPr lang="en-GB" sz="2000" dirty="0"/>
              <a:t> (up to 20 NM);</a:t>
            </a:r>
          </a:p>
          <a:p>
            <a:pPr lvl="1" indent="-112713">
              <a:spcBef>
                <a:spcPct val="20000"/>
              </a:spcBef>
              <a:buClr>
                <a:schemeClr val="accent2"/>
              </a:buClr>
              <a:buSzPct val="60000"/>
              <a:buFont typeface="Wingdings" pitchFamily="2" charset="2"/>
              <a:buChar char="q"/>
            </a:pPr>
            <a:r>
              <a:rPr lang="en-GB" sz="2000" dirty="0"/>
              <a:t>  higher capacity.</a:t>
            </a:r>
          </a:p>
          <a:p>
            <a:pPr lvl="1" indent="-112713">
              <a:spcBef>
                <a:spcPct val="20000"/>
              </a:spcBef>
              <a:buClr>
                <a:schemeClr val="accent2"/>
              </a:buClr>
              <a:buSzPct val="60000"/>
              <a:buFont typeface="Wingdings" pitchFamily="2" charset="2"/>
              <a:buChar char="q"/>
            </a:pPr>
            <a:endParaRPr lang="en-GB" sz="2000" dirty="0"/>
          </a:p>
          <a:p>
            <a:pPr marL="342900" indent="-342900">
              <a:spcBef>
                <a:spcPct val="20000"/>
              </a:spcBef>
              <a:buClr>
                <a:schemeClr val="accent1"/>
              </a:buClr>
              <a:buSzPct val="65000"/>
              <a:buFont typeface="Wingdings" pitchFamily="2" charset="2"/>
              <a:buChar char="n"/>
            </a:pPr>
            <a:endParaRPr lang="en-GB" sz="2800" dirty="0"/>
          </a:p>
        </p:txBody>
      </p:sp>
      <p:sp>
        <p:nvSpPr>
          <p:cNvPr id="91140" name="Rectangle 4"/>
          <p:cNvSpPr>
            <a:spLocks noChangeArrowheads="1"/>
          </p:cNvSpPr>
          <p:nvPr/>
        </p:nvSpPr>
        <p:spPr bwMode="auto">
          <a:xfrm>
            <a:off x="457200" y="277813"/>
            <a:ext cx="8686800" cy="1139825"/>
          </a:xfrm>
          <a:prstGeom prst="rect">
            <a:avLst/>
          </a:prstGeom>
          <a:noFill/>
          <a:ln w="9525">
            <a:noFill/>
            <a:miter lim="800000"/>
            <a:headEnd/>
            <a:tailEnd/>
          </a:ln>
        </p:spPr>
        <p:txBody>
          <a:bodyPr/>
          <a:lstStyle/>
          <a:p>
            <a:pPr marL="800100" indent="-800100">
              <a:spcBef>
                <a:spcPct val="0"/>
              </a:spcBef>
            </a:pPr>
            <a:r>
              <a:rPr lang="sr-Latn-RS" sz="4000" b="1" dirty="0">
                <a:solidFill>
                  <a:schemeClr val="tx2"/>
                </a:solidFill>
                <a:cs typeface="Calibri"/>
              </a:rPr>
              <a:t>ATC </a:t>
            </a:r>
            <a:r>
              <a:rPr lang="en-GB" sz="4000" b="1" dirty="0">
                <a:solidFill>
                  <a:schemeClr val="tx2"/>
                </a:solidFill>
                <a:cs typeface="Calibri"/>
              </a:rPr>
              <a:t>System Types (1)</a:t>
            </a:r>
            <a:endParaRPr lang="en-US" sz="4000" b="1" dirty="0">
              <a:solidFill>
                <a:schemeClr val="tx2"/>
              </a:solidFill>
              <a:cs typeface="Calibri"/>
            </a:endParaRPr>
          </a:p>
        </p:txBody>
      </p:sp>
      <p:sp>
        <p:nvSpPr>
          <p:cNvPr id="91141" name="Rectangle 7"/>
          <p:cNvSpPr>
            <a:spLocks noChangeArrowheads="1"/>
          </p:cNvSpPr>
          <p:nvPr/>
        </p:nvSpPr>
        <p:spPr bwMode="auto">
          <a:xfrm>
            <a:off x="0" y="2043113"/>
            <a:ext cx="9144000" cy="0"/>
          </a:xfrm>
          <a:prstGeom prst="rect">
            <a:avLst/>
          </a:prstGeom>
          <a:noFill/>
          <a:ln w="9525">
            <a:noFill/>
            <a:miter lim="800000"/>
            <a:headEnd/>
            <a:tailEnd/>
          </a:ln>
        </p:spPr>
        <p:txBody>
          <a:bodyPr wrap="none" anchor="ctr">
            <a:spAutoFit/>
          </a:bodyPr>
          <a:lstStyle/>
          <a:p>
            <a:endParaRPr lang="en-US"/>
          </a:p>
        </p:txBody>
      </p:sp>
      <p:sp>
        <p:nvSpPr>
          <p:cNvPr id="6" name="Slide Number Placeholder 4"/>
          <p:cNvSpPr>
            <a:spLocks noGrp="1"/>
          </p:cNvSpPr>
          <p:nvPr>
            <p:ph type="sldNum" sz="quarter" idx="4294967295"/>
          </p:nvPr>
        </p:nvSpPr>
        <p:spPr>
          <a:xfrm>
            <a:off x="6512256" y="6556407"/>
            <a:ext cx="2133600" cy="252000"/>
          </a:xfrm>
          <a:prstGeom prst="rect">
            <a:avLst/>
          </a:prstGeom>
        </p:spPr>
        <p:txBody>
          <a:bodyPr/>
          <a:lstStyle/>
          <a:p>
            <a:pPr algn="r">
              <a:defRPr/>
            </a:pPr>
            <a:fld id="{26C1060F-8FEA-4B47-8EEE-5A6CDD216421}" type="slidenum">
              <a:rPr lang="en-US" altLang="en-US" sz="1000">
                <a:solidFill>
                  <a:schemeClr val="bg2"/>
                </a:solidFill>
              </a:rPr>
              <a:pPr algn="r">
                <a:defRPr/>
              </a:pPr>
              <a:t>4</a:t>
            </a:fld>
            <a:endParaRPr lang="en-US" altLang="en-US" sz="1000" dirty="0">
              <a:solidFill>
                <a:schemeClr val="bg2"/>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lide Number Placeholder 7"/>
          <p:cNvSpPr>
            <a:spLocks noGrp="1"/>
          </p:cNvSpPr>
          <p:nvPr>
            <p:ph type="sldNum" sz="quarter" idx="11"/>
          </p:nvPr>
        </p:nvSpPr>
        <p:spPr>
          <a:xfrm>
            <a:off x="6553200" y="5907318"/>
            <a:ext cx="2133600" cy="457200"/>
          </a:xfrm>
        </p:spPr>
        <p:txBody>
          <a:bodyPr/>
          <a:lstStyle/>
          <a:p>
            <a:fld id="{353FA278-1055-42DA-919C-E6A41BDF35FB}" type="slidenum">
              <a:rPr lang="en-US" altLang="en-US"/>
              <a:pPr/>
              <a:t>40</a:t>
            </a:fld>
            <a:endParaRPr lang="en-US" altLang="en-US"/>
          </a:p>
        </p:txBody>
      </p:sp>
      <p:sp>
        <p:nvSpPr>
          <p:cNvPr id="418818" name="Rectangle 2"/>
          <p:cNvSpPr>
            <a:spLocks noGrp="1" noChangeArrowheads="1"/>
          </p:cNvSpPr>
          <p:nvPr>
            <p:ph type="title" sz="quarter"/>
          </p:nvPr>
        </p:nvSpPr>
        <p:spPr/>
        <p:txBody>
          <a:bodyPr>
            <a:normAutofit/>
          </a:bodyPr>
          <a:lstStyle/>
          <a:p>
            <a:r>
              <a:rPr lang="en-US" sz="4000" dirty="0" err="1"/>
              <a:t>ATCo</a:t>
            </a:r>
            <a:r>
              <a:rPr lang="sr-Latn-RS" sz="4000" dirty="0"/>
              <a:t> related activities </a:t>
            </a:r>
            <a:r>
              <a:rPr lang="en-US" sz="4000" dirty="0"/>
              <a:t>(6)</a:t>
            </a:r>
            <a:endParaRPr lang="en-US" sz="4000" b="1" dirty="0"/>
          </a:p>
        </p:txBody>
      </p:sp>
      <p:pic>
        <p:nvPicPr>
          <p:cNvPr id="418819" name="Picture 3"/>
          <p:cNvPicPr>
            <a:picLocks noGrp="1" noChangeAspect="1" noChangeArrowheads="1"/>
          </p:cNvPicPr>
          <p:nvPr>
            <p:ph sz="quarter" idx="1"/>
          </p:nvPr>
        </p:nvPicPr>
        <p:blipFill>
          <a:blip r:embed="rId2"/>
          <a:srcRect/>
          <a:stretch>
            <a:fillRect/>
          </a:stretch>
        </p:blipFill>
        <p:spPr>
          <a:xfrm>
            <a:off x="0" y="1292455"/>
            <a:ext cx="9144000" cy="4930775"/>
          </a:xfrm>
          <a:noFill/>
          <a:ln/>
        </p:spPr>
      </p:pic>
      <p:pic>
        <p:nvPicPr>
          <p:cNvPr id="418820" name="Picture 4" descr="CoolClips_peop1932"/>
          <p:cNvPicPr>
            <a:picLocks noGrp="1" noChangeAspect="1" noChangeArrowheads="1"/>
          </p:cNvPicPr>
          <p:nvPr>
            <p:ph sz="quarter" idx="3"/>
          </p:nvPr>
        </p:nvPicPr>
        <p:blipFill>
          <a:blip r:embed="rId3"/>
          <a:srcRect b="5518"/>
          <a:stretch>
            <a:fillRect/>
          </a:stretch>
        </p:blipFill>
        <p:spPr>
          <a:xfrm>
            <a:off x="2279650" y="1465493"/>
            <a:ext cx="787400" cy="720725"/>
          </a:xfrm>
          <a:noFill/>
          <a:ln/>
        </p:spPr>
      </p:pic>
      <p:sp>
        <p:nvSpPr>
          <p:cNvPr id="418821" name="Rectangle 5"/>
          <p:cNvSpPr>
            <a:spLocks noChangeArrowheads="1"/>
          </p:cNvSpPr>
          <p:nvPr/>
        </p:nvSpPr>
        <p:spPr bwMode="auto">
          <a:xfrm>
            <a:off x="1042988" y="4802418"/>
            <a:ext cx="3529012" cy="358775"/>
          </a:xfrm>
          <a:prstGeom prst="rect">
            <a:avLst/>
          </a:prstGeom>
          <a:noFill/>
          <a:ln w="25400">
            <a:solidFill>
              <a:srgbClr val="FF0000"/>
            </a:solidFill>
            <a:miter lim="800000"/>
            <a:headEnd/>
            <a:tailEnd/>
          </a:ln>
          <a:effectLst/>
        </p:spPr>
        <p:txBody>
          <a:bodyPr wrap="none" anchor="ctr"/>
          <a:lstStyle/>
          <a:p>
            <a:endParaRPr lang="en-US"/>
          </a:p>
        </p:txBody>
      </p:sp>
      <p:sp>
        <p:nvSpPr>
          <p:cNvPr id="418822" name="Rectangle 6"/>
          <p:cNvSpPr>
            <a:spLocks noChangeArrowheads="1"/>
          </p:cNvSpPr>
          <p:nvPr/>
        </p:nvSpPr>
        <p:spPr bwMode="auto">
          <a:xfrm>
            <a:off x="6300788" y="4802418"/>
            <a:ext cx="2590800" cy="358775"/>
          </a:xfrm>
          <a:prstGeom prst="rect">
            <a:avLst/>
          </a:prstGeom>
          <a:noFill/>
          <a:ln w="25400">
            <a:solidFill>
              <a:srgbClr val="0000FF"/>
            </a:solidFill>
            <a:miter lim="800000"/>
            <a:headEnd/>
            <a:tailEnd/>
          </a:ln>
          <a:effectLst/>
        </p:spPr>
        <p:txBody>
          <a:bodyPr wrap="none" anchor="ctr"/>
          <a:lstStyle/>
          <a:p>
            <a:endParaRPr lang="en-US"/>
          </a:p>
        </p:txBody>
      </p:sp>
      <p:pic>
        <p:nvPicPr>
          <p:cNvPr id="418823" name="Picture 7" descr="CoolClips_peop1932"/>
          <p:cNvPicPr>
            <a:picLocks noGrp="1" noChangeAspect="1" noChangeArrowheads="1"/>
          </p:cNvPicPr>
          <p:nvPr>
            <p:ph sz="quarter" idx="4"/>
          </p:nvPr>
        </p:nvPicPr>
        <p:blipFill>
          <a:blip r:embed="rId3"/>
          <a:srcRect b="5518"/>
          <a:stretch>
            <a:fillRect/>
          </a:stretch>
        </p:blipFill>
        <p:spPr>
          <a:xfrm>
            <a:off x="8243888" y="1436918"/>
            <a:ext cx="787400" cy="719137"/>
          </a:xfrm>
          <a:noFill/>
          <a:ln/>
        </p:spPr>
      </p:pic>
      <p:sp>
        <p:nvSpPr>
          <p:cNvPr id="418824" name="Line 8"/>
          <p:cNvSpPr>
            <a:spLocks noChangeShapeType="1"/>
          </p:cNvSpPr>
          <p:nvPr/>
        </p:nvSpPr>
        <p:spPr bwMode="auto">
          <a:xfrm flipH="1">
            <a:off x="2051050" y="2156055"/>
            <a:ext cx="360363" cy="935038"/>
          </a:xfrm>
          <a:prstGeom prst="line">
            <a:avLst/>
          </a:prstGeom>
          <a:noFill/>
          <a:ln w="38100">
            <a:solidFill>
              <a:srgbClr val="FF0000"/>
            </a:solidFill>
            <a:round/>
            <a:headEnd/>
            <a:tailEnd type="triangle" w="med" len="med"/>
          </a:ln>
          <a:effectLst/>
        </p:spPr>
        <p:txBody>
          <a:bodyPr/>
          <a:lstStyle/>
          <a:p>
            <a:endParaRPr lang="en-US"/>
          </a:p>
        </p:txBody>
      </p:sp>
      <p:sp>
        <p:nvSpPr>
          <p:cNvPr id="418825" name="Line 9"/>
          <p:cNvSpPr>
            <a:spLocks noChangeShapeType="1"/>
          </p:cNvSpPr>
          <p:nvPr/>
        </p:nvSpPr>
        <p:spPr bwMode="auto">
          <a:xfrm flipH="1">
            <a:off x="2195513" y="2229080"/>
            <a:ext cx="360362" cy="935038"/>
          </a:xfrm>
          <a:prstGeom prst="line">
            <a:avLst/>
          </a:prstGeom>
          <a:noFill/>
          <a:ln w="38100">
            <a:solidFill>
              <a:srgbClr val="0000FF"/>
            </a:solidFill>
            <a:round/>
            <a:headEnd/>
            <a:tailEnd type="triangle" w="med" len="med"/>
          </a:ln>
          <a:effectLst/>
        </p:spPr>
        <p:txBody>
          <a:bodyPr/>
          <a:lstStyle/>
          <a:p>
            <a:endParaRPr lang="en-US"/>
          </a:p>
        </p:txBody>
      </p:sp>
      <p:sp>
        <p:nvSpPr>
          <p:cNvPr id="418826" name="Line 10"/>
          <p:cNvSpPr>
            <a:spLocks noChangeShapeType="1"/>
          </p:cNvSpPr>
          <p:nvPr/>
        </p:nvSpPr>
        <p:spPr bwMode="auto">
          <a:xfrm>
            <a:off x="2916238" y="2229080"/>
            <a:ext cx="1150937" cy="1295400"/>
          </a:xfrm>
          <a:prstGeom prst="line">
            <a:avLst/>
          </a:prstGeom>
          <a:noFill/>
          <a:ln w="38100">
            <a:solidFill>
              <a:srgbClr val="0000FF"/>
            </a:solidFill>
            <a:round/>
            <a:headEnd/>
            <a:tailEnd type="triangle" w="med" len="med"/>
          </a:ln>
          <a:effectLst/>
        </p:spPr>
        <p:txBody>
          <a:bodyPr/>
          <a:lstStyle/>
          <a:p>
            <a:endParaRPr lang="en-US"/>
          </a:p>
        </p:txBody>
      </p:sp>
      <p:sp>
        <p:nvSpPr>
          <p:cNvPr id="418827" name="Line 11"/>
          <p:cNvSpPr>
            <a:spLocks noChangeShapeType="1"/>
          </p:cNvSpPr>
          <p:nvPr/>
        </p:nvSpPr>
        <p:spPr bwMode="auto">
          <a:xfrm flipH="1">
            <a:off x="5003800" y="1797280"/>
            <a:ext cx="3024188" cy="1511300"/>
          </a:xfrm>
          <a:prstGeom prst="line">
            <a:avLst/>
          </a:prstGeom>
          <a:noFill/>
          <a:ln w="38100">
            <a:solidFill>
              <a:srgbClr val="FF0000"/>
            </a:solidFill>
            <a:round/>
            <a:headEnd/>
            <a:tailEnd type="triangle" w="med" len="med"/>
          </a:ln>
          <a:effectLst/>
        </p:spPr>
        <p:txBody>
          <a:bodyPr/>
          <a:lstStyle/>
          <a:p>
            <a:endParaRPr lang="en-US"/>
          </a:p>
        </p:txBody>
      </p:sp>
      <p:sp>
        <p:nvSpPr>
          <p:cNvPr id="418828" name="Line 12"/>
          <p:cNvSpPr>
            <a:spLocks noChangeShapeType="1"/>
          </p:cNvSpPr>
          <p:nvPr/>
        </p:nvSpPr>
        <p:spPr bwMode="auto">
          <a:xfrm flipH="1">
            <a:off x="7812088" y="2229080"/>
            <a:ext cx="576262" cy="1008063"/>
          </a:xfrm>
          <a:prstGeom prst="line">
            <a:avLst/>
          </a:prstGeom>
          <a:noFill/>
          <a:ln w="38100">
            <a:solidFill>
              <a:srgbClr val="FF0000"/>
            </a:solidFill>
            <a:round/>
            <a:headEnd/>
            <a:tailEnd type="triangle" w="med" len="med"/>
          </a:ln>
          <a:effectLst/>
        </p:spPr>
        <p:txBody>
          <a:bodyPr/>
          <a:lstStyle/>
          <a:p>
            <a:endParaRPr lang="en-US"/>
          </a:p>
        </p:txBody>
      </p:sp>
      <p:sp>
        <p:nvSpPr>
          <p:cNvPr id="418829" name="Line 13"/>
          <p:cNvSpPr>
            <a:spLocks noChangeShapeType="1"/>
          </p:cNvSpPr>
          <p:nvPr/>
        </p:nvSpPr>
        <p:spPr bwMode="auto">
          <a:xfrm flipH="1">
            <a:off x="7956550" y="2371955"/>
            <a:ext cx="576263" cy="1008063"/>
          </a:xfrm>
          <a:prstGeom prst="line">
            <a:avLst/>
          </a:prstGeom>
          <a:noFill/>
          <a:ln w="38100">
            <a:solidFill>
              <a:srgbClr val="0000FF"/>
            </a:solidFill>
            <a:round/>
            <a:headEnd/>
            <a:tailEnd type="triangle" w="med" len="med"/>
          </a:ln>
          <a:effectLst/>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88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188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1882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1882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1882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1882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1882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188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8821" grpId="0" animBg="1"/>
      <p:bldP spid="418822" grpId="0" animBg="1"/>
      <p:bldP spid="418824" grpId="0" animBg="1"/>
      <p:bldP spid="418825" grpId="0" animBg="1"/>
      <p:bldP spid="418826" grpId="0" animBg="1"/>
      <p:bldP spid="418827" grpId="0" animBg="1"/>
      <p:bldP spid="418828" grpId="0" animBg="1"/>
      <p:bldP spid="418829"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Grp="1" noChangeArrowheads="1"/>
          </p:cNvSpPr>
          <p:nvPr>
            <p:ph type="ctrTitle"/>
          </p:nvPr>
        </p:nvSpPr>
        <p:spPr>
          <a:xfrm>
            <a:off x="1080489" y="1906358"/>
            <a:ext cx="7727180" cy="1143000"/>
          </a:xfrm>
        </p:spPr>
        <p:txBody>
          <a:bodyPr>
            <a:noAutofit/>
          </a:bodyPr>
          <a:lstStyle/>
          <a:p>
            <a:r>
              <a:rPr lang="en-GB" sz="4400" b="1" dirty="0"/>
              <a:t>Air Traffic Control</a:t>
            </a:r>
            <a:r>
              <a:rPr lang="sr-Latn-RS" sz="4400" b="1" dirty="0"/>
              <a:t> - </a:t>
            </a:r>
            <a:r>
              <a:rPr lang="sr-Latn-RS" sz="4400" dirty="0"/>
              <a:t>ATC</a:t>
            </a:r>
            <a:br>
              <a:rPr lang="sr-Latn-RS" sz="4400" dirty="0"/>
            </a:br>
            <a:br>
              <a:rPr lang="sr-Latn-RS" sz="2000" dirty="0"/>
            </a:br>
            <a:r>
              <a:rPr lang="sr-Latn-RS" sz="4400" dirty="0"/>
              <a:t>Flight Information Service - FIS</a:t>
            </a:r>
            <a:br>
              <a:rPr lang="sr-Latn-RS" sz="4400" dirty="0"/>
            </a:br>
            <a:br>
              <a:rPr lang="sr-Latn-RS" sz="2000" dirty="0"/>
            </a:br>
            <a:r>
              <a:rPr lang="sr-Latn-RS" sz="4400" dirty="0"/>
              <a:t>Alerting Service - AS</a:t>
            </a:r>
            <a:endParaRPr lang="en-GB" sz="4400" b="1" dirty="0"/>
          </a:p>
        </p:txBody>
      </p:sp>
      <p:sp>
        <p:nvSpPr>
          <p:cNvPr id="5" name="Slide Number Placeholder 4"/>
          <p:cNvSpPr txBox="1">
            <a:spLocks/>
          </p:cNvSpPr>
          <p:nvPr/>
        </p:nvSpPr>
        <p:spPr>
          <a:xfrm>
            <a:off x="6512256" y="6556407"/>
            <a:ext cx="2133600" cy="252000"/>
          </a:xfrm>
          <a:prstGeom prst="rect">
            <a:avLst/>
          </a:prstGeom>
        </p:spPr>
        <p:txBody>
          <a:bodyPr vert="horz" lIns="91440" tIns="45720" rIns="91440" bIns="45720" rtlCol="0" anchor="ctr"/>
          <a:lstStyle/>
          <a:p>
            <a:pPr marL="0" marR="0" lvl="0" indent="0" algn="r" defTabSz="457200" rtl="0" eaLnBrk="1" fontAlgn="auto" latinLnBrk="0" hangingPunct="1">
              <a:lnSpc>
                <a:spcPct val="100000"/>
              </a:lnSpc>
              <a:spcBef>
                <a:spcPts val="0"/>
              </a:spcBef>
              <a:spcAft>
                <a:spcPts val="0"/>
              </a:spcAft>
              <a:buClrTx/>
              <a:buSzTx/>
              <a:buFontTx/>
              <a:buNone/>
              <a:tabLst/>
              <a:defRPr/>
            </a:pPr>
            <a:fld id="{26C1060F-8FEA-4B47-8EEE-5A6CDD216421}" type="slidenum">
              <a:rPr kumimoji="0" lang="en-US" altLang="en-US" sz="1000" b="0" i="0" u="none" strike="noStrike" kern="1200" cap="none" spc="0" normalizeH="0" baseline="0" noProof="0" smtClean="0">
                <a:ln>
                  <a:noFill/>
                </a:ln>
                <a:solidFill>
                  <a:schemeClr val="accent1">
                    <a:lumMod val="75000"/>
                  </a:schemeClr>
                </a:solidFill>
                <a:effectLst/>
                <a:uLnTx/>
                <a:uFillTx/>
                <a:latin typeface="+mn-l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41</a:t>
            </a:fld>
            <a:endParaRPr kumimoji="0" lang="en-US" altLang="en-US" sz="1000" b="0" i="0" u="none" strike="noStrike" kern="1200" cap="none" spc="0" normalizeH="0" baseline="0" noProof="0" dirty="0">
              <a:ln>
                <a:noFill/>
              </a:ln>
              <a:solidFill>
                <a:schemeClr val="accent1">
                  <a:lumMod val="75000"/>
                </a:schemeClr>
              </a:solidFill>
              <a:effectLst/>
              <a:uLnTx/>
              <a:uFillTx/>
              <a:latin typeface="+mn-lt"/>
              <a:ea typeface="+mn-ea"/>
              <a:cs typeface="+mn-cs"/>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1029"/>
          <p:cNvSpPr>
            <a:spLocks noChangeArrowheads="1"/>
          </p:cNvSpPr>
          <p:nvPr/>
        </p:nvSpPr>
        <p:spPr bwMode="auto">
          <a:xfrm>
            <a:off x="457200" y="1600200"/>
            <a:ext cx="8229600" cy="4530725"/>
          </a:xfrm>
          <a:prstGeom prst="rect">
            <a:avLst/>
          </a:prstGeom>
          <a:noFill/>
          <a:ln w="9525">
            <a:noFill/>
            <a:miter lim="800000"/>
            <a:headEnd/>
            <a:tailEnd/>
          </a:ln>
        </p:spPr>
        <p:txBody>
          <a:bodyPr/>
          <a:lstStyle/>
          <a:p>
            <a:pPr marL="342900" indent="-342900">
              <a:spcBef>
                <a:spcPct val="20000"/>
              </a:spcBef>
              <a:buClr>
                <a:schemeClr val="accent1"/>
              </a:buClr>
              <a:buSzPct val="65000"/>
              <a:buFont typeface="Wingdings" pitchFamily="2" charset="2"/>
              <a:buChar char="n"/>
            </a:pPr>
            <a:r>
              <a:rPr lang="en-US" sz="2400" dirty="0"/>
              <a:t>ATS provide the following services in real-time:</a:t>
            </a:r>
          </a:p>
          <a:p>
            <a:pPr marL="800100" lvl="1" indent="-342900">
              <a:spcBef>
                <a:spcPct val="20000"/>
              </a:spcBef>
              <a:buClr>
                <a:schemeClr val="accent1"/>
              </a:buClr>
              <a:buSzPct val="65000"/>
              <a:buFont typeface="Wingdings" pitchFamily="2" charset="2"/>
              <a:buChar char="n"/>
            </a:pPr>
            <a:endParaRPr lang="en-US" sz="2200" dirty="0">
              <a:solidFill>
                <a:schemeClr val="tx2">
                  <a:lumMod val="75000"/>
                </a:schemeClr>
              </a:solidFill>
            </a:endParaRPr>
          </a:p>
          <a:p>
            <a:pPr marL="800100" lvl="1" indent="-342900">
              <a:spcBef>
                <a:spcPct val="20000"/>
              </a:spcBef>
              <a:buClr>
                <a:schemeClr val="accent1"/>
              </a:buClr>
              <a:buSzPct val="65000"/>
              <a:buFont typeface="Wingdings" pitchFamily="2" charset="2"/>
              <a:buChar char="n"/>
            </a:pPr>
            <a:r>
              <a:rPr lang="sr-Latn-CS" sz="2200" dirty="0">
                <a:solidFill>
                  <a:schemeClr val="tx2">
                    <a:lumMod val="75000"/>
                  </a:schemeClr>
                </a:solidFill>
              </a:rPr>
              <a:t>Air Traffic Control Service </a:t>
            </a:r>
            <a:r>
              <a:rPr lang="en-US" sz="2200" dirty="0">
                <a:solidFill>
                  <a:schemeClr val="tx2">
                    <a:lumMod val="75000"/>
                  </a:schemeClr>
                </a:solidFill>
              </a:rPr>
              <a:t>–</a:t>
            </a:r>
            <a:r>
              <a:rPr lang="sr-Latn-CS" sz="2200" dirty="0">
                <a:solidFill>
                  <a:schemeClr val="tx2">
                    <a:lumMod val="75000"/>
                  </a:schemeClr>
                </a:solidFill>
              </a:rPr>
              <a:t> ATC ;</a:t>
            </a:r>
            <a:endParaRPr lang="sr-Latn-RS" sz="2200" dirty="0">
              <a:solidFill>
                <a:schemeClr val="tx2">
                  <a:lumMod val="75000"/>
                </a:schemeClr>
              </a:solidFill>
            </a:endParaRPr>
          </a:p>
          <a:p>
            <a:pPr marL="800100" lvl="1" indent="-342900">
              <a:spcBef>
                <a:spcPct val="20000"/>
              </a:spcBef>
              <a:buClr>
                <a:schemeClr val="accent1"/>
              </a:buClr>
              <a:buSzPct val="65000"/>
              <a:buFont typeface="Wingdings" pitchFamily="2" charset="2"/>
              <a:buChar char="n"/>
            </a:pPr>
            <a:endParaRPr lang="sr-Latn-CS" sz="2400" dirty="0">
              <a:solidFill>
                <a:schemeClr val="tx2">
                  <a:lumMod val="75000"/>
                </a:schemeClr>
              </a:solidFill>
            </a:endParaRPr>
          </a:p>
          <a:p>
            <a:pPr marL="800100" lvl="1" indent="-342900">
              <a:spcBef>
                <a:spcPct val="20000"/>
              </a:spcBef>
              <a:buClr>
                <a:schemeClr val="accent1"/>
              </a:buClr>
              <a:buSzPct val="65000"/>
              <a:buFont typeface="Wingdings" pitchFamily="2" charset="2"/>
              <a:buChar char="n"/>
            </a:pPr>
            <a:r>
              <a:rPr lang="sr-Latn-CS" sz="2200" dirty="0">
                <a:solidFill>
                  <a:schemeClr val="tx2">
                    <a:lumMod val="75000"/>
                  </a:schemeClr>
                </a:solidFill>
              </a:rPr>
              <a:t>Flight Information Service </a:t>
            </a:r>
            <a:r>
              <a:rPr lang="en-US" sz="2200" dirty="0">
                <a:solidFill>
                  <a:schemeClr val="tx2">
                    <a:lumMod val="75000"/>
                  </a:schemeClr>
                </a:solidFill>
              </a:rPr>
              <a:t>–</a:t>
            </a:r>
            <a:r>
              <a:rPr lang="sr-Latn-CS" sz="2200" dirty="0">
                <a:solidFill>
                  <a:schemeClr val="tx2">
                    <a:lumMod val="75000"/>
                  </a:schemeClr>
                </a:solidFill>
              </a:rPr>
              <a:t> FIS;</a:t>
            </a:r>
            <a:endParaRPr lang="en-US" sz="2200" dirty="0">
              <a:solidFill>
                <a:schemeClr val="tx2">
                  <a:lumMod val="75000"/>
                </a:schemeClr>
              </a:solidFill>
            </a:endParaRPr>
          </a:p>
          <a:p>
            <a:pPr marL="800100" lvl="1" indent="-342900">
              <a:spcBef>
                <a:spcPct val="20000"/>
              </a:spcBef>
              <a:buClr>
                <a:schemeClr val="accent1"/>
              </a:buClr>
              <a:buSzPct val="65000"/>
              <a:buFont typeface="Wingdings" pitchFamily="2" charset="2"/>
              <a:buChar char="n"/>
            </a:pPr>
            <a:endParaRPr lang="en-US" sz="2200" dirty="0">
              <a:solidFill>
                <a:schemeClr val="tx2">
                  <a:lumMod val="75000"/>
                </a:schemeClr>
              </a:solidFill>
            </a:endParaRPr>
          </a:p>
          <a:p>
            <a:pPr marL="800100" lvl="1" indent="-342900">
              <a:spcBef>
                <a:spcPct val="20000"/>
              </a:spcBef>
              <a:buClr>
                <a:schemeClr val="accent1"/>
              </a:buClr>
              <a:buSzPct val="65000"/>
              <a:buFont typeface="Wingdings" pitchFamily="2" charset="2"/>
              <a:buChar char="n"/>
            </a:pPr>
            <a:r>
              <a:rPr lang="sr-Latn-CS" sz="2200" dirty="0">
                <a:solidFill>
                  <a:schemeClr val="tx2">
                    <a:lumMod val="75000"/>
                  </a:schemeClr>
                </a:solidFill>
              </a:rPr>
              <a:t>Alerting Service </a:t>
            </a:r>
            <a:r>
              <a:rPr lang="en-US" sz="2200" dirty="0">
                <a:solidFill>
                  <a:schemeClr val="tx2">
                    <a:lumMod val="75000"/>
                  </a:schemeClr>
                </a:solidFill>
              </a:rPr>
              <a:t>–</a:t>
            </a:r>
            <a:r>
              <a:rPr lang="sr-Latn-CS" sz="2200" dirty="0">
                <a:solidFill>
                  <a:schemeClr val="tx2">
                    <a:lumMod val="75000"/>
                  </a:schemeClr>
                </a:solidFill>
              </a:rPr>
              <a:t> AS</a:t>
            </a:r>
            <a:r>
              <a:rPr lang="sr-Latn-RS" sz="2200" dirty="0">
                <a:solidFill>
                  <a:schemeClr val="tx2">
                    <a:lumMod val="75000"/>
                  </a:schemeClr>
                </a:solidFill>
              </a:rPr>
              <a:t>.</a:t>
            </a:r>
            <a:endParaRPr lang="en-US" sz="2200" dirty="0">
              <a:solidFill>
                <a:schemeClr val="tx2">
                  <a:lumMod val="75000"/>
                </a:schemeClr>
              </a:solidFill>
            </a:endParaRPr>
          </a:p>
          <a:p>
            <a:pPr marL="800100" lvl="1" indent="-342900">
              <a:spcBef>
                <a:spcPct val="20000"/>
              </a:spcBef>
              <a:buClr>
                <a:schemeClr val="accent1"/>
              </a:buClr>
              <a:buSzPct val="65000"/>
              <a:buFont typeface="Wingdings" pitchFamily="2" charset="2"/>
              <a:buChar char="n"/>
            </a:pPr>
            <a:endParaRPr lang="en-US" sz="2200" dirty="0">
              <a:solidFill>
                <a:schemeClr val="tx2">
                  <a:lumMod val="75000"/>
                </a:schemeClr>
              </a:solidFill>
            </a:endParaRPr>
          </a:p>
          <a:p>
            <a:pPr marL="342900" indent="-342900">
              <a:spcBef>
                <a:spcPct val="20000"/>
              </a:spcBef>
              <a:buClr>
                <a:schemeClr val="accent1"/>
              </a:buClr>
              <a:buSzPct val="65000"/>
            </a:pPr>
            <a:r>
              <a:rPr lang="en-US" sz="2400" dirty="0"/>
              <a:t> </a:t>
            </a:r>
            <a:endParaRPr lang="sr-Latn-CS" sz="2400" dirty="0"/>
          </a:p>
          <a:p>
            <a:pPr marL="342900" indent="-342900">
              <a:spcBef>
                <a:spcPct val="20000"/>
              </a:spcBef>
              <a:buClr>
                <a:schemeClr val="accent1"/>
              </a:buClr>
              <a:buSzPct val="65000"/>
              <a:buFont typeface="Wingdings" pitchFamily="2" charset="2"/>
              <a:buNone/>
            </a:pPr>
            <a:endParaRPr lang="sr-Latn-CS" sz="2400" dirty="0"/>
          </a:p>
          <a:p>
            <a:pPr marL="342900" indent="-342900">
              <a:spcBef>
                <a:spcPct val="20000"/>
              </a:spcBef>
              <a:buClr>
                <a:schemeClr val="accent1"/>
              </a:buClr>
              <a:buSzPct val="65000"/>
              <a:buFont typeface="Wingdings" pitchFamily="2" charset="2"/>
              <a:buChar char="n"/>
            </a:pPr>
            <a:endParaRPr lang="en-US" sz="2400" dirty="0"/>
          </a:p>
          <a:p>
            <a:pPr marL="342900" indent="-342900">
              <a:spcBef>
                <a:spcPct val="20000"/>
              </a:spcBef>
              <a:buClr>
                <a:schemeClr val="accent1"/>
              </a:buClr>
              <a:buSzPct val="65000"/>
              <a:buFont typeface="Wingdings" pitchFamily="2" charset="2"/>
              <a:buChar char="n"/>
            </a:pPr>
            <a:endParaRPr lang="en-US" sz="2400" dirty="0"/>
          </a:p>
        </p:txBody>
      </p:sp>
      <p:sp>
        <p:nvSpPr>
          <p:cNvPr id="23556" name="Rectangle 1028"/>
          <p:cNvSpPr>
            <a:spLocks noChangeArrowheads="1"/>
          </p:cNvSpPr>
          <p:nvPr/>
        </p:nvSpPr>
        <p:spPr bwMode="auto">
          <a:xfrm>
            <a:off x="457200" y="277813"/>
            <a:ext cx="8229600" cy="1139825"/>
          </a:xfrm>
          <a:prstGeom prst="rect">
            <a:avLst/>
          </a:prstGeom>
          <a:noFill/>
          <a:ln w="9525">
            <a:noFill/>
            <a:miter lim="800000"/>
            <a:headEnd/>
            <a:tailEnd/>
          </a:ln>
        </p:spPr>
        <p:txBody>
          <a:bodyPr/>
          <a:lstStyle/>
          <a:p>
            <a:pPr marL="800100" indent="-800100"/>
            <a:r>
              <a:rPr lang="en-US" sz="4000" b="1" dirty="0">
                <a:solidFill>
                  <a:schemeClr val="tx2"/>
                </a:solidFill>
                <a:cs typeface="Calibri"/>
              </a:rPr>
              <a:t>ATS </a:t>
            </a:r>
          </a:p>
        </p:txBody>
      </p:sp>
      <p:sp>
        <p:nvSpPr>
          <p:cNvPr id="5" name="Slide Number Placeholder 4"/>
          <p:cNvSpPr>
            <a:spLocks noGrp="1"/>
          </p:cNvSpPr>
          <p:nvPr>
            <p:ph type="sldNum" sz="quarter" idx="4294967295"/>
          </p:nvPr>
        </p:nvSpPr>
        <p:spPr>
          <a:xfrm>
            <a:off x="6512256" y="6556407"/>
            <a:ext cx="2133600" cy="252000"/>
          </a:xfrm>
          <a:prstGeom prst="rect">
            <a:avLst/>
          </a:prstGeom>
        </p:spPr>
        <p:txBody>
          <a:bodyPr/>
          <a:lstStyle/>
          <a:p>
            <a:pPr algn="r">
              <a:defRPr/>
            </a:pPr>
            <a:fld id="{26C1060F-8FEA-4B47-8EEE-5A6CDD216421}" type="slidenum">
              <a:rPr lang="en-US" altLang="en-US" sz="1000">
                <a:solidFill>
                  <a:schemeClr val="bg2"/>
                </a:solidFill>
              </a:rPr>
              <a:pPr algn="r">
                <a:defRPr/>
              </a:pPr>
              <a:t>42</a:t>
            </a:fld>
            <a:endParaRPr lang="en-US" altLang="en-US" sz="1000" dirty="0">
              <a:solidFill>
                <a:schemeClr val="bg2"/>
              </a:solidFill>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1029"/>
          <p:cNvSpPr>
            <a:spLocks noChangeArrowheads="1"/>
          </p:cNvSpPr>
          <p:nvPr/>
        </p:nvSpPr>
        <p:spPr bwMode="auto">
          <a:xfrm>
            <a:off x="457200" y="1600200"/>
            <a:ext cx="8229600" cy="4530725"/>
          </a:xfrm>
          <a:prstGeom prst="rect">
            <a:avLst/>
          </a:prstGeom>
          <a:noFill/>
          <a:ln w="9525">
            <a:noFill/>
            <a:miter lim="800000"/>
            <a:headEnd/>
            <a:tailEnd/>
          </a:ln>
        </p:spPr>
        <p:txBody>
          <a:bodyPr/>
          <a:lstStyle/>
          <a:p>
            <a:pPr marL="342900" indent="-342900">
              <a:spcBef>
                <a:spcPct val="20000"/>
              </a:spcBef>
              <a:buClr>
                <a:schemeClr val="accent1"/>
              </a:buClr>
              <a:buSzPct val="65000"/>
              <a:buFont typeface="Wingdings" pitchFamily="2" charset="2"/>
              <a:buNone/>
            </a:pPr>
            <a:r>
              <a:rPr lang="sr-Latn-CS" sz="2200" dirty="0"/>
              <a:t>Area of ATC jurisdiction:</a:t>
            </a:r>
          </a:p>
          <a:p>
            <a:pPr marL="342900" indent="-342900">
              <a:spcBef>
                <a:spcPct val="20000"/>
              </a:spcBef>
              <a:buClr>
                <a:schemeClr val="accent1"/>
              </a:buClr>
              <a:buSzPct val="65000"/>
              <a:buFont typeface="Wingdings" pitchFamily="2" charset="2"/>
              <a:buChar char="n"/>
            </a:pPr>
            <a:endParaRPr lang="sr-Latn-CS" sz="2200" dirty="0"/>
          </a:p>
          <a:p>
            <a:pPr marL="342900" indent="-342900">
              <a:spcBef>
                <a:spcPct val="20000"/>
              </a:spcBef>
              <a:buClr>
                <a:schemeClr val="accent1"/>
              </a:buClr>
              <a:buSzPct val="65000"/>
              <a:buFont typeface="Wingdings" pitchFamily="2" charset="2"/>
              <a:buChar char="n"/>
            </a:pPr>
            <a:r>
              <a:rPr lang="sr-Latn-CS" sz="2200" dirty="0"/>
              <a:t>Control of</a:t>
            </a:r>
            <a:r>
              <a:rPr lang="en-US" sz="2200" dirty="0"/>
              <a:t> </a:t>
            </a:r>
            <a:r>
              <a:rPr lang="sr-Latn-CS" sz="2200" dirty="0"/>
              <a:t>traffic</a:t>
            </a:r>
            <a:r>
              <a:rPr lang="en-US" sz="2200" dirty="0"/>
              <a:t> </a:t>
            </a:r>
            <a:r>
              <a:rPr lang="sr-Latn-CS" sz="2200" dirty="0"/>
              <a:t>of </a:t>
            </a:r>
            <a:r>
              <a:rPr lang="en-US" sz="2200" dirty="0"/>
              <a:t>civil</a:t>
            </a:r>
            <a:r>
              <a:rPr lang="sr-Latn-CS" sz="2200" dirty="0"/>
              <a:t>ia</a:t>
            </a:r>
            <a:r>
              <a:rPr lang="en-US" sz="2200" dirty="0"/>
              <a:t>n </a:t>
            </a:r>
            <a:r>
              <a:rPr lang="sr-Latn-CS" sz="2200" dirty="0"/>
              <a:t>and military aircraft;</a:t>
            </a:r>
          </a:p>
          <a:p>
            <a:pPr marL="342900" indent="-342900">
              <a:spcBef>
                <a:spcPct val="20000"/>
              </a:spcBef>
              <a:buClr>
                <a:schemeClr val="accent1"/>
              </a:buClr>
              <a:buSzPct val="65000"/>
            </a:pPr>
            <a:r>
              <a:rPr lang="en-US" sz="2200" dirty="0"/>
              <a:t> </a:t>
            </a:r>
          </a:p>
          <a:p>
            <a:pPr marL="342900" indent="-342900">
              <a:spcBef>
                <a:spcPct val="20000"/>
              </a:spcBef>
              <a:buClr>
                <a:schemeClr val="accent1"/>
              </a:buClr>
              <a:buSzPct val="65000"/>
              <a:buFont typeface="Wingdings" pitchFamily="2" charset="2"/>
              <a:buChar char="n"/>
            </a:pPr>
            <a:r>
              <a:rPr lang="sr-Latn-CS" sz="2200" dirty="0"/>
              <a:t>Complete airspace</a:t>
            </a:r>
            <a:r>
              <a:rPr lang="en-US" sz="2200" dirty="0"/>
              <a:t> </a:t>
            </a:r>
            <a:r>
              <a:rPr lang="sr-Latn-CS" sz="2200" dirty="0"/>
              <a:t>of one country or region (over ground or water surface up to certain height)</a:t>
            </a:r>
            <a:r>
              <a:rPr lang="en-US" sz="2200" dirty="0"/>
              <a:t>.</a:t>
            </a:r>
            <a:endParaRPr lang="sr-Latn-CS" sz="2200" dirty="0"/>
          </a:p>
          <a:p>
            <a:pPr marL="342900" indent="-342900">
              <a:spcBef>
                <a:spcPct val="20000"/>
              </a:spcBef>
              <a:buClr>
                <a:schemeClr val="accent1"/>
              </a:buClr>
              <a:buSzPct val="65000"/>
              <a:buFont typeface="Wingdings" pitchFamily="2" charset="2"/>
              <a:buChar char="n"/>
            </a:pPr>
            <a:endParaRPr lang="sr-Latn-CS" sz="2200" dirty="0"/>
          </a:p>
          <a:p>
            <a:pPr marL="342900" indent="-342900">
              <a:spcBef>
                <a:spcPct val="20000"/>
              </a:spcBef>
              <a:buClr>
                <a:schemeClr val="accent1"/>
              </a:buClr>
              <a:buSzPct val="65000"/>
              <a:buFont typeface="Wingdings" pitchFamily="2" charset="2"/>
              <a:buNone/>
            </a:pPr>
            <a:r>
              <a:rPr lang="sr-Latn-CS" sz="2200" dirty="0"/>
              <a:t>Main ATC goals are to enable </a:t>
            </a:r>
            <a:r>
              <a:rPr lang="sr-Latn-CS" sz="2200" b="1" i="1" dirty="0">
                <a:solidFill>
                  <a:srgbClr val="FF3300"/>
                </a:solidFill>
              </a:rPr>
              <a:t>safe</a:t>
            </a:r>
            <a:r>
              <a:rPr lang="sr-Latn-CS" sz="2200" dirty="0"/>
              <a:t>, </a:t>
            </a:r>
            <a:r>
              <a:rPr lang="sr-Latn-CS" sz="2200" b="1" i="1" dirty="0">
                <a:solidFill>
                  <a:srgbClr val="FF3300"/>
                </a:solidFill>
              </a:rPr>
              <a:t>regular</a:t>
            </a:r>
            <a:r>
              <a:rPr lang="sr-Latn-CS" sz="2200" dirty="0"/>
              <a:t> and </a:t>
            </a:r>
            <a:r>
              <a:rPr lang="sr-Latn-CS" sz="2200" b="1" i="1" dirty="0">
                <a:solidFill>
                  <a:srgbClr val="FF3300"/>
                </a:solidFill>
              </a:rPr>
              <a:t>efficient</a:t>
            </a:r>
            <a:r>
              <a:rPr lang="sr-Latn-CS" sz="2200" dirty="0"/>
              <a:t> air traffic.</a:t>
            </a:r>
          </a:p>
          <a:p>
            <a:pPr marL="342900" indent="-342900">
              <a:spcBef>
                <a:spcPct val="20000"/>
              </a:spcBef>
              <a:buClr>
                <a:schemeClr val="accent1"/>
              </a:buClr>
              <a:buSzPct val="65000"/>
              <a:buFont typeface="Wingdings" pitchFamily="2" charset="2"/>
              <a:buNone/>
            </a:pPr>
            <a:endParaRPr lang="sr-Latn-CS" sz="2200" dirty="0"/>
          </a:p>
          <a:p>
            <a:pPr marL="342900" indent="-342900">
              <a:spcBef>
                <a:spcPct val="20000"/>
              </a:spcBef>
              <a:buClr>
                <a:schemeClr val="accent1"/>
              </a:buClr>
              <a:buSzPct val="65000"/>
              <a:buFont typeface="Wingdings" pitchFamily="2" charset="2"/>
              <a:buNone/>
            </a:pPr>
            <a:endParaRPr lang="sr-Latn-CS" sz="2200" dirty="0"/>
          </a:p>
          <a:p>
            <a:pPr marL="342900" indent="-342900">
              <a:spcBef>
                <a:spcPct val="20000"/>
              </a:spcBef>
              <a:buClr>
                <a:schemeClr val="accent1"/>
              </a:buClr>
              <a:buSzPct val="65000"/>
              <a:buFont typeface="Wingdings" pitchFamily="2" charset="2"/>
              <a:buChar char="n"/>
            </a:pPr>
            <a:endParaRPr lang="en-US" sz="2200" dirty="0"/>
          </a:p>
          <a:p>
            <a:pPr marL="342900" indent="-342900">
              <a:spcBef>
                <a:spcPct val="20000"/>
              </a:spcBef>
              <a:buClr>
                <a:schemeClr val="accent1"/>
              </a:buClr>
              <a:buSzPct val="65000"/>
              <a:buFont typeface="Wingdings" pitchFamily="2" charset="2"/>
              <a:buChar char="n"/>
            </a:pPr>
            <a:endParaRPr lang="en-US" sz="2200" dirty="0"/>
          </a:p>
        </p:txBody>
      </p:sp>
      <p:sp>
        <p:nvSpPr>
          <p:cNvPr id="23556" name="Rectangle 1028"/>
          <p:cNvSpPr>
            <a:spLocks noChangeArrowheads="1"/>
          </p:cNvSpPr>
          <p:nvPr/>
        </p:nvSpPr>
        <p:spPr bwMode="auto">
          <a:xfrm>
            <a:off x="457200" y="277813"/>
            <a:ext cx="8229600" cy="1139825"/>
          </a:xfrm>
          <a:prstGeom prst="rect">
            <a:avLst/>
          </a:prstGeom>
          <a:noFill/>
          <a:ln w="9525">
            <a:noFill/>
            <a:miter lim="800000"/>
            <a:headEnd/>
            <a:tailEnd/>
          </a:ln>
        </p:spPr>
        <p:txBody>
          <a:bodyPr/>
          <a:lstStyle/>
          <a:p>
            <a:pPr marL="800100" indent="-800100"/>
            <a:r>
              <a:rPr lang="sr-Latn-CS" sz="4000" b="1" dirty="0">
                <a:solidFill>
                  <a:schemeClr val="tx2"/>
                </a:solidFill>
                <a:cs typeface="Calibri"/>
              </a:rPr>
              <a:t>Air Traffic Control (1)</a:t>
            </a:r>
            <a:endParaRPr lang="en-US" sz="4000" b="1" dirty="0">
              <a:solidFill>
                <a:schemeClr val="tx2"/>
              </a:solidFill>
              <a:cs typeface="Calibri"/>
            </a:endParaRPr>
          </a:p>
        </p:txBody>
      </p:sp>
      <p:sp>
        <p:nvSpPr>
          <p:cNvPr id="5" name="Slide Number Placeholder 4"/>
          <p:cNvSpPr>
            <a:spLocks noGrp="1"/>
          </p:cNvSpPr>
          <p:nvPr>
            <p:ph type="sldNum" sz="quarter" idx="4294967295"/>
          </p:nvPr>
        </p:nvSpPr>
        <p:spPr>
          <a:xfrm>
            <a:off x="6512256" y="6556407"/>
            <a:ext cx="2133600" cy="252000"/>
          </a:xfrm>
          <a:prstGeom prst="rect">
            <a:avLst/>
          </a:prstGeom>
        </p:spPr>
        <p:txBody>
          <a:bodyPr/>
          <a:lstStyle/>
          <a:p>
            <a:pPr algn="r">
              <a:defRPr/>
            </a:pPr>
            <a:fld id="{26C1060F-8FEA-4B47-8EEE-5A6CDD216421}" type="slidenum">
              <a:rPr lang="en-US" altLang="en-US" sz="1000">
                <a:solidFill>
                  <a:schemeClr val="bg2"/>
                </a:solidFill>
              </a:rPr>
              <a:pPr algn="r">
                <a:defRPr/>
              </a:pPr>
              <a:t>43</a:t>
            </a:fld>
            <a:endParaRPr lang="en-US" altLang="en-US" sz="1000" dirty="0">
              <a:solidFill>
                <a:schemeClr val="bg2"/>
              </a:solidFill>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ChangeArrowheads="1"/>
          </p:cNvSpPr>
          <p:nvPr/>
        </p:nvSpPr>
        <p:spPr bwMode="auto">
          <a:xfrm>
            <a:off x="457200" y="1600200"/>
            <a:ext cx="8229600" cy="4530725"/>
          </a:xfrm>
          <a:prstGeom prst="rect">
            <a:avLst/>
          </a:prstGeom>
          <a:noFill/>
          <a:ln w="9525">
            <a:noFill/>
            <a:miter lim="800000"/>
            <a:headEnd/>
            <a:tailEnd/>
          </a:ln>
        </p:spPr>
        <p:txBody>
          <a:bodyPr/>
          <a:lstStyle/>
          <a:p>
            <a:pPr marL="342900" indent="-342900">
              <a:spcBef>
                <a:spcPct val="20000"/>
              </a:spcBef>
              <a:buClr>
                <a:schemeClr val="accent1"/>
              </a:buClr>
              <a:buSzPct val="65000"/>
              <a:buFont typeface="Wingdings" pitchFamily="2" charset="2"/>
              <a:buChar char="n"/>
            </a:pPr>
            <a:r>
              <a:rPr lang="sr-Latn-CS" sz="2200" b="1" dirty="0">
                <a:solidFill>
                  <a:srgbClr val="FF3300"/>
                </a:solidFill>
              </a:rPr>
              <a:t>SAFE</a:t>
            </a:r>
            <a:r>
              <a:rPr lang="en-US" sz="2200" b="1" dirty="0">
                <a:solidFill>
                  <a:srgbClr val="FF3300"/>
                </a:solidFill>
              </a:rPr>
              <a:t>:</a:t>
            </a:r>
            <a:r>
              <a:rPr lang="en-US" sz="2200" dirty="0"/>
              <a:t> </a:t>
            </a:r>
            <a:r>
              <a:rPr lang="sr-Latn-CS" sz="2200" dirty="0"/>
              <a:t>air traffic</a:t>
            </a:r>
            <a:r>
              <a:rPr lang="en-US" sz="2200" dirty="0"/>
              <a:t> </a:t>
            </a:r>
            <a:r>
              <a:rPr lang="sr-Latn-CS" sz="2200" dirty="0"/>
              <a:t>without conflicts</a:t>
            </a:r>
            <a:r>
              <a:rPr lang="en-US" sz="2200" dirty="0"/>
              <a:t> </a:t>
            </a:r>
            <a:r>
              <a:rPr lang="sr-Latn-CS" sz="2200" dirty="0"/>
              <a:t>between any</a:t>
            </a:r>
            <a:r>
              <a:rPr lang="en-US" sz="2200" dirty="0"/>
              <a:t> </a:t>
            </a:r>
            <a:r>
              <a:rPr lang="sr-Latn-CS" sz="2200" dirty="0"/>
              <a:t>aircraft and terrain</a:t>
            </a:r>
            <a:r>
              <a:rPr lang="en-US" sz="2200" dirty="0"/>
              <a:t>, </a:t>
            </a:r>
            <a:r>
              <a:rPr lang="sr-Latn-CS" sz="2200" dirty="0"/>
              <a:t>obstacles or</a:t>
            </a:r>
            <a:r>
              <a:rPr lang="en-US" sz="2200" dirty="0"/>
              <a:t> </a:t>
            </a:r>
            <a:r>
              <a:rPr lang="sr-Latn-CS" sz="2200" dirty="0"/>
              <a:t>other aircraft</a:t>
            </a:r>
            <a:r>
              <a:rPr lang="en-US" sz="2200" dirty="0"/>
              <a:t>.</a:t>
            </a:r>
          </a:p>
          <a:p>
            <a:pPr marL="342900" indent="-342900">
              <a:spcBef>
                <a:spcPct val="20000"/>
              </a:spcBef>
              <a:buClr>
                <a:schemeClr val="accent1"/>
              </a:buClr>
              <a:buSzPct val="65000"/>
              <a:buFont typeface="Wingdings" pitchFamily="2" charset="2"/>
              <a:buChar char="n"/>
            </a:pPr>
            <a:endParaRPr lang="en-US" sz="2200" dirty="0"/>
          </a:p>
          <a:p>
            <a:pPr marL="342900" indent="-342900">
              <a:spcBef>
                <a:spcPct val="20000"/>
              </a:spcBef>
              <a:buClr>
                <a:schemeClr val="accent1"/>
              </a:buClr>
              <a:buSzPct val="65000"/>
              <a:buFont typeface="Wingdings" pitchFamily="2" charset="2"/>
              <a:buChar char="n"/>
            </a:pPr>
            <a:r>
              <a:rPr lang="en-US" sz="2200" b="1" dirty="0">
                <a:solidFill>
                  <a:srgbClr val="FF3300"/>
                </a:solidFill>
              </a:rPr>
              <a:t>RE</a:t>
            </a:r>
            <a:r>
              <a:rPr lang="sr-Latn-CS" sz="2200" b="1" dirty="0">
                <a:solidFill>
                  <a:srgbClr val="FF3300"/>
                </a:solidFill>
              </a:rPr>
              <a:t>GULAR</a:t>
            </a:r>
            <a:r>
              <a:rPr lang="en-US" sz="2200" b="1" dirty="0">
                <a:solidFill>
                  <a:srgbClr val="FF3300"/>
                </a:solidFill>
              </a:rPr>
              <a:t>:</a:t>
            </a:r>
            <a:r>
              <a:rPr lang="sr-Latn-CS" sz="2200" b="1" dirty="0">
                <a:solidFill>
                  <a:srgbClr val="FF3300"/>
                </a:solidFill>
              </a:rPr>
              <a:t> </a:t>
            </a:r>
            <a:r>
              <a:rPr lang="sr-Latn-CS" sz="2200" dirty="0"/>
              <a:t>air traffic with minimal possible</a:t>
            </a:r>
            <a:r>
              <a:rPr lang="en-US" sz="2200" dirty="0"/>
              <a:t> </a:t>
            </a:r>
            <a:r>
              <a:rPr lang="sr-Latn-CS" sz="2200" dirty="0"/>
              <a:t>flight delay</a:t>
            </a:r>
            <a:r>
              <a:rPr lang="en-US" sz="2200" dirty="0"/>
              <a:t>.</a:t>
            </a:r>
          </a:p>
          <a:p>
            <a:pPr marL="342900" indent="-342900">
              <a:spcBef>
                <a:spcPct val="20000"/>
              </a:spcBef>
              <a:buClr>
                <a:schemeClr val="accent1"/>
              </a:buClr>
              <a:buSzPct val="65000"/>
              <a:buFont typeface="Wingdings" pitchFamily="2" charset="2"/>
              <a:buChar char="n"/>
            </a:pPr>
            <a:endParaRPr lang="en-US" sz="2200" dirty="0"/>
          </a:p>
          <a:p>
            <a:pPr marL="342900" indent="-342900">
              <a:spcBef>
                <a:spcPct val="20000"/>
              </a:spcBef>
              <a:buClr>
                <a:schemeClr val="accent1"/>
              </a:buClr>
              <a:buSzPct val="65000"/>
              <a:buFont typeface="Wingdings" pitchFamily="2" charset="2"/>
              <a:buChar char="n"/>
            </a:pPr>
            <a:r>
              <a:rPr lang="en-US" sz="2200" b="1" dirty="0">
                <a:solidFill>
                  <a:srgbClr val="FF3300"/>
                </a:solidFill>
              </a:rPr>
              <a:t>E</a:t>
            </a:r>
            <a:r>
              <a:rPr lang="sr-Latn-CS" sz="2200" b="1" dirty="0">
                <a:solidFill>
                  <a:srgbClr val="FF3300"/>
                </a:solidFill>
              </a:rPr>
              <a:t>FFICIENT</a:t>
            </a:r>
            <a:r>
              <a:rPr lang="en-US" sz="2200" b="1" dirty="0">
                <a:solidFill>
                  <a:srgbClr val="FF3300"/>
                </a:solidFill>
              </a:rPr>
              <a:t>:</a:t>
            </a:r>
            <a:r>
              <a:rPr lang="sr-Latn-CS" sz="2200" b="1" dirty="0">
                <a:solidFill>
                  <a:srgbClr val="FF3300"/>
                </a:solidFill>
              </a:rPr>
              <a:t> </a:t>
            </a:r>
            <a:r>
              <a:rPr lang="sr-Latn-CS" sz="2200" dirty="0"/>
              <a:t>ATC capacity is always greater than air traffic demand</a:t>
            </a:r>
            <a:r>
              <a:rPr lang="en-US" sz="2200" dirty="0"/>
              <a:t>.</a:t>
            </a:r>
          </a:p>
          <a:p>
            <a:pPr marL="342900" indent="-342900">
              <a:spcBef>
                <a:spcPct val="20000"/>
              </a:spcBef>
              <a:buClr>
                <a:schemeClr val="accent1"/>
              </a:buClr>
              <a:buSzPct val="65000"/>
              <a:buFont typeface="Wingdings" pitchFamily="2" charset="2"/>
              <a:buChar char="n"/>
            </a:pPr>
            <a:endParaRPr lang="sr-Latn-CS" sz="2200" dirty="0"/>
          </a:p>
          <a:p>
            <a:pPr marL="342900" indent="-342900">
              <a:spcBef>
                <a:spcPct val="20000"/>
              </a:spcBef>
              <a:buClr>
                <a:schemeClr val="accent1"/>
              </a:buClr>
              <a:buSzPct val="65000"/>
              <a:buFont typeface="Wingdings" pitchFamily="2" charset="2"/>
              <a:buNone/>
            </a:pPr>
            <a:endParaRPr lang="sr-Latn-CS" sz="2200" dirty="0"/>
          </a:p>
          <a:p>
            <a:pPr marL="342900" indent="-342900">
              <a:spcBef>
                <a:spcPct val="20000"/>
              </a:spcBef>
              <a:buClr>
                <a:schemeClr val="accent1"/>
              </a:buClr>
              <a:buSzPct val="65000"/>
              <a:buFont typeface="Wingdings" pitchFamily="2" charset="2"/>
              <a:buNone/>
            </a:pPr>
            <a:endParaRPr lang="sr-Latn-CS" sz="2200" dirty="0"/>
          </a:p>
          <a:p>
            <a:pPr marL="342900" indent="-342900">
              <a:spcBef>
                <a:spcPct val="20000"/>
              </a:spcBef>
              <a:buClr>
                <a:schemeClr val="accent1"/>
              </a:buClr>
              <a:buSzPct val="65000"/>
              <a:buFont typeface="Wingdings" pitchFamily="2" charset="2"/>
              <a:buChar char="n"/>
            </a:pPr>
            <a:endParaRPr lang="en-US" sz="2200" dirty="0"/>
          </a:p>
          <a:p>
            <a:pPr marL="342900" indent="-342900">
              <a:spcBef>
                <a:spcPct val="20000"/>
              </a:spcBef>
              <a:buClr>
                <a:schemeClr val="accent1"/>
              </a:buClr>
              <a:buSzPct val="65000"/>
              <a:buFont typeface="Wingdings" pitchFamily="2" charset="2"/>
              <a:buChar char="n"/>
            </a:pPr>
            <a:endParaRPr lang="en-US" sz="2200" dirty="0"/>
          </a:p>
        </p:txBody>
      </p:sp>
      <p:sp>
        <p:nvSpPr>
          <p:cNvPr id="24580" name="Rectangle 3"/>
          <p:cNvSpPr>
            <a:spLocks noChangeArrowheads="1"/>
          </p:cNvSpPr>
          <p:nvPr/>
        </p:nvSpPr>
        <p:spPr bwMode="auto">
          <a:xfrm>
            <a:off x="457200" y="277813"/>
            <a:ext cx="8229600" cy="1139825"/>
          </a:xfrm>
          <a:prstGeom prst="rect">
            <a:avLst/>
          </a:prstGeom>
          <a:noFill/>
          <a:ln w="9525">
            <a:noFill/>
            <a:miter lim="800000"/>
            <a:headEnd/>
            <a:tailEnd/>
          </a:ln>
        </p:spPr>
        <p:txBody>
          <a:bodyPr/>
          <a:lstStyle/>
          <a:p>
            <a:pPr marL="800100" indent="-800100"/>
            <a:r>
              <a:rPr lang="sr-Latn-CS" sz="4000" b="1" dirty="0">
                <a:solidFill>
                  <a:schemeClr val="tx2"/>
                </a:solidFill>
                <a:cs typeface="Calibri"/>
              </a:rPr>
              <a:t>Air Traffic Control (2)</a:t>
            </a:r>
            <a:endParaRPr lang="en-US" sz="4000" b="1" dirty="0">
              <a:solidFill>
                <a:schemeClr val="tx2"/>
              </a:solidFill>
              <a:cs typeface="Calibri"/>
            </a:endParaRPr>
          </a:p>
        </p:txBody>
      </p:sp>
      <p:sp>
        <p:nvSpPr>
          <p:cNvPr id="5" name="Slide Number Placeholder 4"/>
          <p:cNvSpPr>
            <a:spLocks noGrp="1"/>
          </p:cNvSpPr>
          <p:nvPr>
            <p:ph type="sldNum" sz="quarter" idx="4294967295"/>
          </p:nvPr>
        </p:nvSpPr>
        <p:spPr>
          <a:xfrm>
            <a:off x="6512256" y="6556407"/>
            <a:ext cx="2133600" cy="252000"/>
          </a:xfrm>
          <a:prstGeom prst="rect">
            <a:avLst/>
          </a:prstGeom>
        </p:spPr>
        <p:txBody>
          <a:bodyPr/>
          <a:lstStyle/>
          <a:p>
            <a:pPr algn="r">
              <a:defRPr/>
            </a:pPr>
            <a:fld id="{26C1060F-8FEA-4B47-8EEE-5A6CDD216421}" type="slidenum">
              <a:rPr lang="en-US" altLang="en-US" sz="1000">
                <a:solidFill>
                  <a:schemeClr val="bg2"/>
                </a:solidFill>
              </a:rPr>
              <a:pPr algn="r">
                <a:defRPr/>
              </a:pPr>
              <a:t>44</a:t>
            </a:fld>
            <a:endParaRPr lang="en-US" altLang="en-US" sz="1000" dirty="0">
              <a:solidFill>
                <a:schemeClr val="bg2"/>
              </a:solidFil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468313" y="3963988"/>
            <a:ext cx="1141412" cy="1265237"/>
            <a:chOff x="384" y="2064"/>
            <a:chExt cx="1776" cy="1392"/>
          </a:xfrm>
        </p:grpSpPr>
        <p:sp>
          <p:nvSpPr>
            <p:cNvPr id="102503" name="Rectangle 3"/>
            <p:cNvSpPr>
              <a:spLocks noChangeArrowheads="1"/>
            </p:cNvSpPr>
            <p:nvPr/>
          </p:nvSpPr>
          <p:spPr bwMode="auto">
            <a:xfrm>
              <a:off x="384" y="2064"/>
              <a:ext cx="1776" cy="1392"/>
            </a:xfrm>
            <a:prstGeom prst="rect">
              <a:avLst/>
            </a:prstGeom>
            <a:noFill/>
            <a:ln w="9525">
              <a:noFill/>
              <a:miter lim="800000"/>
              <a:headEnd/>
              <a:tailEnd/>
            </a:ln>
          </p:spPr>
          <p:txBody>
            <a:bodyPr wrap="none" anchor="ctr">
              <a:spAutoFit/>
            </a:bodyPr>
            <a:lstStyle/>
            <a:p>
              <a:endParaRPr lang="en-US"/>
            </a:p>
          </p:txBody>
        </p:sp>
        <p:grpSp>
          <p:nvGrpSpPr>
            <p:cNvPr id="3" name="Group 4"/>
            <p:cNvGrpSpPr>
              <a:grpSpLocks noChangeAspect="1"/>
            </p:cNvGrpSpPr>
            <p:nvPr/>
          </p:nvGrpSpPr>
          <p:grpSpPr bwMode="auto">
            <a:xfrm>
              <a:off x="768" y="2448"/>
              <a:ext cx="864" cy="548"/>
              <a:chOff x="528" y="2312"/>
              <a:chExt cx="1192" cy="756"/>
            </a:xfrm>
          </p:grpSpPr>
          <p:sp>
            <p:nvSpPr>
              <p:cNvPr id="102506" name="Freeform 5"/>
              <p:cNvSpPr>
                <a:spLocks noChangeAspect="1"/>
              </p:cNvSpPr>
              <p:nvPr/>
            </p:nvSpPr>
            <p:spPr bwMode="auto">
              <a:xfrm>
                <a:off x="726" y="2449"/>
                <a:ext cx="220" cy="375"/>
              </a:xfrm>
              <a:custGeom>
                <a:avLst/>
                <a:gdLst>
                  <a:gd name="T0" fmla="*/ 0 w 660"/>
                  <a:gd name="T1" fmla="*/ 42 h 1124"/>
                  <a:gd name="T2" fmla="*/ 0 w 660"/>
                  <a:gd name="T3" fmla="*/ 15 h 1124"/>
                  <a:gd name="T4" fmla="*/ 8 w 660"/>
                  <a:gd name="T5" fmla="*/ 15 h 1124"/>
                  <a:gd name="T6" fmla="*/ 0 w 660"/>
                  <a:gd name="T7" fmla="*/ 5 h 1124"/>
                  <a:gd name="T8" fmla="*/ 0 w 660"/>
                  <a:gd name="T9" fmla="*/ 0 h 1124"/>
                  <a:gd name="T10" fmla="*/ 24 w 660"/>
                  <a:gd name="T11" fmla="*/ 0 h 1124"/>
                  <a:gd name="T12" fmla="*/ 24 w 660"/>
                  <a:gd name="T13" fmla="*/ 5 h 1124"/>
                  <a:gd name="T14" fmla="*/ 17 w 660"/>
                  <a:gd name="T15" fmla="*/ 15 h 1124"/>
                  <a:gd name="T16" fmla="*/ 24 w 660"/>
                  <a:gd name="T17" fmla="*/ 15 h 1124"/>
                  <a:gd name="T18" fmla="*/ 24 w 660"/>
                  <a:gd name="T19" fmla="*/ 42 h 1124"/>
                  <a:gd name="T20" fmla="*/ 0 w 660"/>
                  <a:gd name="T21" fmla="*/ 42 h 1124"/>
                  <a:gd name="T22" fmla="*/ 0 w 660"/>
                  <a:gd name="T23" fmla="*/ 42 h 1124"/>
                  <a:gd name="T24" fmla="*/ 0 w 660"/>
                  <a:gd name="T25" fmla="*/ 42 h 11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60"/>
                  <a:gd name="T40" fmla="*/ 0 h 1124"/>
                  <a:gd name="T41" fmla="*/ 660 w 660"/>
                  <a:gd name="T42" fmla="*/ 1124 h 11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60" h="1124">
                    <a:moveTo>
                      <a:pt x="0" y="1124"/>
                    </a:moveTo>
                    <a:lnTo>
                      <a:pt x="0" y="402"/>
                    </a:lnTo>
                    <a:lnTo>
                      <a:pt x="209" y="402"/>
                    </a:lnTo>
                    <a:lnTo>
                      <a:pt x="0" y="126"/>
                    </a:lnTo>
                    <a:lnTo>
                      <a:pt x="0" y="0"/>
                    </a:lnTo>
                    <a:lnTo>
                      <a:pt x="660" y="0"/>
                    </a:lnTo>
                    <a:lnTo>
                      <a:pt x="660" y="126"/>
                    </a:lnTo>
                    <a:lnTo>
                      <a:pt x="460" y="402"/>
                    </a:lnTo>
                    <a:lnTo>
                      <a:pt x="660" y="402"/>
                    </a:lnTo>
                    <a:lnTo>
                      <a:pt x="660" y="1124"/>
                    </a:lnTo>
                    <a:lnTo>
                      <a:pt x="0" y="1124"/>
                    </a:lnTo>
                    <a:close/>
                  </a:path>
                </a:pathLst>
              </a:custGeom>
              <a:solidFill>
                <a:srgbClr val="E8E6FF"/>
              </a:solidFill>
              <a:ln w="9525">
                <a:noFill/>
                <a:round/>
                <a:headEnd/>
                <a:tailEnd/>
              </a:ln>
            </p:spPr>
            <p:txBody>
              <a:bodyPr/>
              <a:lstStyle/>
              <a:p>
                <a:endParaRPr lang="en-US"/>
              </a:p>
            </p:txBody>
          </p:sp>
          <p:sp>
            <p:nvSpPr>
              <p:cNvPr id="102507" name="Freeform 6"/>
              <p:cNvSpPr>
                <a:spLocks noChangeAspect="1"/>
              </p:cNvSpPr>
              <p:nvPr/>
            </p:nvSpPr>
            <p:spPr bwMode="auto">
              <a:xfrm>
                <a:off x="1228" y="2774"/>
                <a:ext cx="286" cy="50"/>
              </a:xfrm>
              <a:custGeom>
                <a:avLst/>
                <a:gdLst>
                  <a:gd name="T0" fmla="*/ 0 w 858"/>
                  <a:gd name="T1" fmla="*/ 6 h 149"/>
                  <a:gd name="T2" fmla="*/ 0 w 858"/>
                  <a:gd name="T3" fmla="*/ 0 h 149"/>
                  <a:gd name="T4" fmla="*/ 32 w 858"/>
                  <a:gd name="T5" fmla="*/ 0 h 149"/>
                  <a:gd name="T6" fmla="*/ 32 w 858"/>
                  <a:gd name="T7" fmla="*/ 6 h 149"/>
                  <a:gd name="T8" fmla="*/ 0 w 858"/>
                  <a:gd name="T9" fmla="*/ 6 h 149"/>
                  <a:gd name="T10" fmla="*/ 0 w 858"/>
                  <a:gd name="T11" fmla="*/ 6 h 149"/>
                  <a:gd name="T12" fmla="*/ 0 w 858"/>
                  <a:gd name="T13" fmla="*/ 6 h 149"/>
                  <a:gd name="T14" fmla="*/ 0 60000 65536"/>
                  <a:gd name="T15" fmla="*/ 0 60000 65536"/>
                  <a:gd name="T16" fmla="*/ 0 60000 65536"/>
                  <a:gd name="T17" fmla="*/ 0 60000 65536"/>
                  <a:gd name="T18" fmla="*/ 0 60000 65536"/>
                  <a:gd name="T19" fmla="*/ 0 60000 65536"/>
                  <a:gd name="T20" fmla="*/ 0 60000 65536"/>
                  <a:gd name="T21" fmla="*/ 0 w 858"/>
                  <a:gd name="T22" fmla="*/ 0 h 149"/>
                  <a:gd name="T23" fmla="*/ 858 w 858"/>
                  <a:gd name="T24" fmla="*/ 149 h 1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58" h="149">
                    <a:moveTo>
                      <a:pt x="0" y="149"/>
                    </a:moveTo>
                    <a:lnTo>
                      <a:pt x="0" y="0"/>
                    </a:lnTo>
                    <a:lnTo>
                      <a:pt x="858" y="0"/>
                    </a:lnTo>
                    <a:lnTo>
                      <a:pt x="858" y="149"/>
                    </a:lnTo>
                    <a:lnTo>
                      <a:pt x="0" y="149"/>
                    </a:lnTo>
                    <a:close/>
                  </a:path>
                </a:pathLst>
              </a:custGeom>
              <a:solidFill>
                <a:srgbClr val="E8E6FF"/>
              </a:solidFill>
              <a:ln w="9525">
                <a:noFill/>
                <a:round/>
                <a:headEnd/>
                <a:tailEnd/>
              </a:ln>
            </p:spPr>
            <p:txBody>
              <a:bodyPr/>
              <a:lstStyle/>
              <a:p>
                <a:endParaRPr lang="en-US"/>
              </a:p>
            </p:txBody>
          </p:sp>
          <p:sp>
            <p:nvSpPr>
              <p:cNvPr id="102508" name="Freeform 7"/>
              <p:cNvSpPr>
                <a:spLocks noChangeAspect="1"/>
              </p:cNvSpPr>
              <p:nvPr/>
            </p:nvSpPr>
            <p:spPr bwMode="auto">
              <a:xfrm>
                <a:off x="600" y="2832"/>
                <a:ext cx="1039" cy="221"/>
              </a:xfrm>
              <a:custGeom>
                <a:avLst/>
                <a:gdLst>
                  <a:gd name="T0" fmla="*/ 0 w 3117"/>
                  <a:gd name="T1" fmla="*/ 25 h 664"/>
                  <a:gd name="T2" fmla="*/ 0 w 3117"/>
                  <a:gd name="T3" fmla="*/ 0 h 664"/>
                  <a:gd name="T4" fmla="*/ 115 w 3117"/>
                  <a:gd name="T5" fmla="*/ 0 h 664"/>
                  <a:gd name="T6" fmla="*/ 115 w 3117"/>
                  <a:gd name="T7" fmla="*/ 25 h 664"/>
                  <a:gd name="T8" fmla="*/ 0 w 3117"/>
                  <a:gd name="T9" fmla="*/ 25 h 664"/>
                  <a:gd name="T10" fmla="*/ 0 w 3117"/>
                  <a:gd name="T11" fmla="*/ 25 h 664"/>
                  <a:gd name="T12" fmla="*/ 0 w 3117"/>
                  <a:gd name="T13" fmla="*/ 25 h 664"/>
                  <a:gd name="T14" fmla="*/ 0 60000 65536"/>
                  <a:gd name="T15" fmla="*/ 0 60000 65536"/>
                  <a:gd name="T16" fmla="*/ 0 60000 65536"/>
                  <a:gd name="T17" fmla="*/ 0 60000 65536"/>
                  <a:gd name="T18" fmla="*/ 0 60000 65536"/>
                  <a:gd name="T19" fmla="*/ 0 60000 65536"/>
                  <a:gd name="T20" fmla="*/ 0 60000 65536"/>
                  <a:gd name="T21" fmla="*/ 0 w 3117"/>
                  <a:gd name="T22" fmla="*/ 0 h 664"/>
                  <a:gd name="T23" fmla="*/ 3117 w 3117"/>
                  <a:gd name="T24" fmla="*/ 664 h 6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17" h="664">
                    <a:moveTo>
                      <a:pt x="0" y="664"/>
                    </a:moveTo>
                    <a:lnTo>
                      <a:pt x="0" y="0"/>
                    </a:lnTo>
                    <a:lnTo>
                      <a:pt x="3117" y="0"/>
                    </a:lnTo>
                    <a:lnTo>
                      <a:pt x="3117" y="664"/>
                    </a:lnTo>
                    <a:lnTo>
                      <a:pt x="0" y="664"/>
                    </a:lnTo>
                    <a:close/>
                  </a:path>
                </a:pathLst>
              </a:custGeom>
              <a:solidFill>
                <a:srgbClr val="C1C0DB"/>
              </a:solidFill>
              <a:ln w="9525">
                <a:noFill/>
                <a:round/>
                <a:headEnd/>
                <a:tailEnd/>
              </a:ln>
            </p:spPr>
            <p:txBody>
              <a:bodyPr/>
              <a:lstStyle/>
              <a:p>
                <a:endParaRPr lang="en-US"/>
              </a:p>
            </p:txBody>
          </p:sp>
          <p:sp>
            <p:nvSpPr>
              <p:cNvPr id="102509" name="Freeform 8"/>
              <p:cNvSpPr>
                <a:spLocks noChangeAspect="1"/>
              </p:cNvSpPr>
              <p:nvPr/>
            </p:nvSpPr>
            <p:spPr bwMode="auto">
              <a:xfrm>
                <a:off x="589" y="2818"/>
                <a:ext cx="1061" cy="232"/>
              </a:xfrm>
              <a:custGeom>
                <a:avLst/>
                <a:gdLst>
                  <a:gd name="T0" fmla="*/ 0 w 3183"/>
                  <a:gd name="T1" fmla="*/ 26 h 696"/>
                  <a:gd name="T2" fmla="*/ 0 w 3183"/>
                  <a:gd name="T3" fmla="*/ 0 h 696"/>
                  <a:gd name="T4" fmla="*/ 118 w 3183"/>
                  <a:gd name="T5" fmla="*/ 0 h 696"/>
                  <a:gd name="T6" fmla="*/ 118 w 3183"/>
                  <a:gd name="T7" fmla="*/ 26 h 696"/>
                  <a:gd name="T8" fmla="*/ 115 w 3183"/>
                  <a:gd name="T9" fmla="*/ 26 h 696"/>
                  <a:gd name="T10" fmla="*/ 115 w 3183"/>
                  <a:gd name="T11" fmla="*/ 3 h 696"/>
                  <a:gd name="T12" fmla="*/ 3 w 3183"/>
                  <a:gd name="T13" fmla="*/ 3 h 696"/>
                  <a:gd name="T14" fmla="*/ 3 w 3183"/>
                  <a:gd name="T15" fmla="*/ 26 h 696"/>
                  <a:gd name="T16" fmla="*/ 0 w 3183"/>
                  <a:gd name="T17" fmla="*/ 26 h 696"/>
                  <a:gd name="T18" fmla="*/ 0 w 3183"/>
                  <a:gd name="T19" fmla="*/ 26 h 696"/>
                  <a:gd name="T20" fmla="*/ 0 w 3183"/>
                  <a:gd name="T21" fmla="*/ 26 h 69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183"/>
                  <a:gd name="T34" fmla="*/ 0 h 696"/>
                  <a:gd name="T35" fmla="*/ 3183 w 3183"/>
                  <a:gd name="T36" fmla="*/ 696 h 69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183" h="696">
                    <a:moveTo>
                      <a:pt x="0" y="696"/>
                    </a:moveTo>
                    <a:lnTo>
                      <a:pt x="0" y="0"/>
                    </a:lnTo>
                    <a:lnTo>
                      <a:pt x="3183" y="0"/>
                    </a:lnTo>
                    <a:lnTo>
                      <a:pt x="3183" y="696"/>
                    </a:lnTo>
                    <a:lnTo>
                      <a:pt x="3106" y="696"/>
                    </a:lnTo>
                    <a:lnTo>
                      <a:pt x="3106" y="78"/>
                    </a:lnTo>
                    <a:lnTo>
                      <a:pt x="78" y="78"/>
                    </a:lnTo>
                    <a:lnTo>
                      <a:pt x="78" y="696"/>
                    </a:lnTo>
                    <a:lnTo>
                      <a:pt x="0" y="696"/>
                    </a:lnTo>
                    <a:close/>
                  </a:path>
                </a:pathLst>
              </a:custGeom>
              <a:solidFill>
                <a:srgbClr val="000000"/>
              </a:solidFill>
              <a:ln w="9525">
                <a:noFill/>
                <a:round/>
                <a:headEnd/>
                <a:tailEnd/>
              </a:ln>
            </p:spPr>
            <p:txBody>
              <a:bodyPr/>
              <a:lstStyle/>
              <a:p>
                <a:endParaRPr lang="en-US"/>
              </a:p>
            </p:txBody>
          </p:sp>
          <p:sp>
            <p:nvSpPr>
              <p:cNvPr id="102510" name="Freeform 9"/>
              <p:cNvSpPr>
                <a:spLocks noChangeAspect="1"/>
              </p:cNvSpPr>
              <p:nvPr/>
            </p:nvSpPr>
            <p:spPr bwMode="auto">
              <a:xfrm>
                <a:off x="528" y="2939"/>
                <a:ext cx="1192" cy="129"/>
              </a:xfrm>
              <a:custGeom>
                <a:avLst/>
                <a:gdLst>
                  <a:gd name="T0" fmla="*/ 0 w 3576"/>
                  <a:gd name="T1" fmla="*/ 14 h 386"/>
                  <a:gd name="T2" fmla="*/ 132 w 3576"/>
                  <a:gd name="T3" fmla="*/ 14 h 386"/>
                  <a:gd name="T4" fmla="*/ 132 w 3576"/>
                  <a:gd name="T5" fmla="*/ 11 h 386"/>
                  <a:gd name="T6" fmla="*/ 104 w 3576"/>
                  <a:gd name="T7" fmla="*/ 11 h 386"/>
                  <a:gd name="T8" fmla="*/ 104 w 3576"/>
                  <a:gd name="T9" fmla="*/ 0 h 386"/>
                  <a:gd name="T10" fmla="*/ 95 w 3576"/>
                  <a:gd name="T11" fmla="*/ 0 h 386"/>
                  <a:gd name="T12" fmla="*/ 95 w 3576"/>
                  <a:gd name="T13" fmla="*/ 11 h 386"/>
                  <a:gd name="T14" fmla="*/ 0 w 3576"/>
                  <a:gd name="T15" fmla="*/ 11 h 386"/>
                  <a:gd name="T16" fmla="*/ 0 w 3576"/>
                  <a:gd name="T17" fmla="*/ 14 h 386"/>
                  <a:gd name="T18" fmla="*/ 0 w 3576"/>
                  <a:gd name="T19" fmla="*/ 14 h 386"/>
                  <a:gd name="T20" fmla="*/ 0 w 3576"/>
                  <a:gd name="T21" fmla="*/ 14 h 38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576"/>
                  <a:gd name="T34" fmla="*/ 0 h 386"/>
                  <a:gd name="T35" fmla="*/ 3576 w 3576"/>
                  <a:gd name="T36" fmla="*/ 386 h 38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576" h="386">
                    <a:moveTo>
                      <a:pt x="0" y="386"/>
                    </a:moveTo>
                    <a:lnTo>
                      <a:pt x="3576" y="386"/>
                    </a:lnTo>
                    <a:lnTo>
                      <a:pt x="3576" y="308"/>
                    </a:lnTo>
                    <a:lnTo>
                      <a:pt x="2819" y="308"/>
                    </a:lnTo>
                    <a:lnTo>
                      <a:pt x="2819" y="0"/>
                    </a:lnTo>
                    <a:lnTo>
                      <a:pt x="2559" y="0"/>
                    </a:lnTo>
                    <a:lnTo>
                      <a:pt x="2559" y="308"/>
                    </a:lnTo>
                    <a:lnTo>
                      <a:pt x="0" y="308"/>
                    </a:lnTo>
                    <a:lnTo>
                      <a:pt x="0" y="386"/>
                    </a:lnTo>
                    <a:close/>
                  </a:path>
                </a:pathLst>
              </a:custGeom>
              <a:solidFill>
                <a:srgbClr val="000000"/>
              </a:solidFill>
              <a:ln w="9525">
                <a:noFill/>
                <a:round/>
                <a:headEnd/>
                <a:tailEnd/>
              </a:ln>
            </p:spPr>
            <p:txBody>
              <a:bodyPr/>
              <a:lstStyle/>
              <a:p>
                <a:endParaRPr lang="en-US"/>
              </a:p>
            </p:txBody>
          </p:sp>
          <p:sp>
            <p:nvSpPr>
              <p:cNvPr id="102511" name="Freeform 10"/>
              <p:cNvSpPr>
                <a:spLocks noChangeAspect="1"/>
              </p:cNvSpPr>
              <p:nvPr/>
            </p:nvSpPr>
            <p:spPr bwMode="auto">
              <a:xfrm>
                <a:off x="650" y="2878"/>
                <a:ext cx="208" cy="26"/>
              </a:xfrm>
              <a:custGeom>
                <a:avLst/>
                <a:gdLst>
                  <a:gd name="T0" fmla="*/ 0 w 623"/>
                  <a:gd name="T1" fmla="*/ 0 h 78"/>
                  <a:gd name="T2" fmla="*/ 0 w 623"/>
                  <a:gd name="T3" fmla="*/ 3 h 78"/>
                  <a:gd name="T4" fmla="*/ 23 w 623"/>
                  <a:gd name="T5" fmla="*/ 3 h 78"/>
                  <a:gd name="T6" fmla="*/ 23 w 623"/>
                  <a:gd name="T7" fmla="*/ 0 h 78"/>
                  <a:gd name="T8" fmla="*/ 0 w 623"/>
                  <a:gd name="T9" fmla="*/ 0 h 78"/>
                  <a:gd name="T10" fmla="*/ 0 w 623"/>
                  <a:gd name="T11" fmla="*/ 0 h 78"/>
                  <a:gd name="T12" fmla="*/ 0 w 623"/>
                  <a:gd name="T13" fmla="*/ 0 h 78"/>
                  <a:gd name="T14" fmla="*/ 0 60000 65536"/>
                  <a:gd name="T15" fmla="*/ 0 60000 65536"/>
                  <a:gd name="T16" fmla="*/ 0 60000 65536"/>
                  <a:gd name="T17" fmla="*/ 0 60000 65536"/>
                  <a:gd name="T18" fmla="*/ 0 60000 65536"/>
                  <a:gd name="T19" fmla="*/ 0 60000 65536"/>
                  <a:gd name="T20" fmla="*/ 0 60000 65536"/>
                  <a:gd name="T21" fmla="*/ 0 w 623"/>
                  <a:gd name="T22" fmla="*/ 0 h 78"/>
                  <a:gd name="T23" fmla="*/ 623 w 623"/>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3" h="78">
                    <a:moveTo>
                      <a:pt x="0" y="0"/>
                    </a:moveTo>
                    <a:lnTo>
                      <a:pt x="0" y="78"/>
                    </a:lnTo>
                    <a:lnTo>
                      <a:pt x="623" y="78"/>
                    </a:lnTo>
                    <a:lnTo>
                      <a:pt x="623" y="0"/>
                    </a:lnTo>
                    <a:lnTo>
                      <a:pt x="0" y="0"/>
                    </a:lnTo>
                    <a:close/>
                  </a:path>
                </a:pathLst>
              </a:custGeom>
              <a:solidFill>
                <a:srgbClr val="000000"/>
              </a:solidFill>
              <a:ln w="9525">
                <a:noFill/>
                <a:round/>
                <a:headEnd/>
                <a:tailEnd/>
              </a:ln>
            </p:spPr>
            <p:txBody>
              <a:bodyPr/>
              <a:lstStyle/>
              <a:p>
                <a:endParaRPr lang="en-US"/>
              </a:p>
            </p:txBody>
          </p:sp>
          <p:sp>
            <p:nvSpPr>
              <p:cNvPr id="102512" name="Freeform 11"/>
              <p:cNvSpPr>
                <a:spLocks noChangeAspect="1"/>
              </p:cNvSpPr>
              <p:nvPr/>
            </p:nvSpPr>
            <p:spPr bwMode="auto">
              <a:xfrm>
                <a:off x="893" y="2878"/>
                <a:ext cx="208" cy="26"/>
              </a:xfrm>
              <a:custGeom>
                <a:avLst/>
                <a:gdLst>
                  <a:gd name="T0" fmla="*/ 0 w 624"/>
                  <a:gd name="T1" fmla="*/ 0 h 78"/>
                  <a:gd name="T2" fmla="*/ 0 w 624"/>
                  <a:gd name="T3" fmla="*/ 3 h 78"/>
                  <a:gd name="T4" fmla="*/ 23 w 624"/>
                  <a:gd name="T5" fmla="*/ 3 h 78"/>
                  <a:gd name="T6" fmla="*/ 23 w 624"/>
                  <a:gd name="T7" fmla="*/ 0 h 78"/>
                  <a:gd name="T8" fmla="*/ 0 w 624"/>
                  <a:gd name="T9" fmla="*/ 0 h 78"/>
                  <a:gd name="T10" fmla="*/ 0 w 624"/>
                  <a:gd name="T11" fmla="*/ 0 h 78"/>
                  <a:gd name="T12" fmla="*/ 0 w 624"/>
                  <a:gd name="T13" fmla="*/ 0 h 78"/>
                  <a:gd name="T14" fmla="*/ 0 60000 65536"/>
                  <a:gd name="T15" fmla="*/ 0 60000 65536"/>
                  <a:gd name="T16" fmla="*/ 0 60000 65536"/>
                  <a:gd name="T17" fmla="*/ 0 60000 65536"/>
                  <a:gd name="T18" fmla="*/ 0 60000 65536"/>
                  <a:gd name="T19" fmla="*/ 0 60000 65536"/>
                  <a:gd name="T20" fmla="*/ 0 60000 65536"/>
                  <a:gd name="T21" fmla="*/ 0 w 624"/>
                  <a:gd name="T22" fmla="*/ 0 h 78"/>
                  <a:gd name="T23" fmla="*/ 624 w 624"/>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4" h="78">
                    <a:moveTo>
                      <a:pt x="0" y="0"/>
                    </a:moveTo>
                    <a:lnTo>
                      <a:pt x="0" y="78"/>
                    </a:lnTo>
                    <a:lnTo>
                      <a:pt x="624" y="78"/>
                    </a:lnTo>
                    <a:lnTo>
                      <a:pt x="624" y="0"/>
                    </a:lnTo>
                    <a:lnTo>
                      <a:pt x="0" y="0"/>
                    </a:lnTo>
                    <a:close/>
                  </a:path>
                </a:pathLst>
              </a:custGeom>
              <a:solidFill>
                <a:srgbClr val="000000"/>
              </a:solidFill>
              <a:ln w="9525">
                <a:noFill/>
                <a:round/>
                <a:headEnd/>
                <a:tailEnd/>
              </a:ln>
            </p:spPr>
            <p:txBody>
              <a:bodyPr/>
              <a:lstStyle/>
              <a:p>
                <a:endParaRPr lang="en-US"/>
              </a:p>
            </p:txBody>
          </p:sp>
          <p:sp>
            <p:nvSpPr>
              <p:cNvPr id="102513" name="Freeform 12"/>
              <p:cNvSpPr>
                <a:spLocks noChangeAspect="1"/>
              </p:cNvSpPr>
              <p:nvPr/>
            </p:nvSpPr>
            <p:spPr bwMode="auto">
              <a:xfrm>
                <a:off x="1137" y="2878"/>
                <a:ext cx="209" cy="26"/>
              </a:xfrm>
              <a:custGeom>
                <a:avLst/>
                <a:gdLst>
                  <a:gd name="T0" fmla="*/ 0 w 626"/>
                  <a:gd name="T1" fmla="*/ 0 h 78"/>
                  <a:gd name="T2" fmla="*/ 0 w 626"/>
                  <a:gd name="T3" fmla="*/ 3 h 78"/>
                  <a:gd name="T4" fmla="*/ 23 w 626"/>
                  <a:gd name="T5" fmla="*/ 3 h 78"/>
                  <a:gd name="T6" fmla="*/ 23 w 626"/>
                  <a:gd name="T7" fmla="*/ 0 h 78"/>
                  <a:gd name="T8" fmla="*/ 0 w 626"/>
                  <a:gd name="T9" fmla="*/ 0 h 78"/>
                  <a:gd name="T10" fmla="*/ 0 w 626"/>
                  <a:gd name="T11" fmla="*/ 0 h 78"/>
                  <a:gd name="T12" fmla="*/ 0 w 626"/>
                  <a:gd name="T13" fmla="*/ 0 h 78"/>
                  <a:gd name="T14" fmla="*/ 0 60000 65536"/>
                  <a:gd name="T15" fmla="*/ 0 60000 65536"/>
                  <a:gd name="T16" fmla="*/ 0 60000 65536"/>
                  <a:gd name="T17" fmla="*/ 0 60000 65536"/>
                  <a:gd name="T18" fmla="*/ 0 60000 65536"/>
                  <a:gd name="T19" fmla="*/ 0 60000 65536"/>
                  <a:gd name="T20" fmla="*/ 0 60000 65536"/>
                  <a:gd name="T21" fmla="*/ 0 w 626"/>
                  <a:gd name="T22" fmla="*/ 0 h 78"/>
                  <a:gd name="T23" fmla="*/ 626 w 626"/>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6" h="78">
                    <a:moveTo>
                      <a:pt x="0" y="0"/>
                    </a:moveTo>
                    <a:lnTo>
                      <a:pt x="0" y="78"/>
                    </a:lnTo>
                    <a:lnTo>
                      <a:pt x="626" y="78"/>
                    </a:lnTo>
                    <a:lnTo>
                      <a:pt x="626" y="0"/>
                    </a:lnTo>
                    <a:lnTo>
                      <a:pt x="0" y="0"/>
                    </a:lnTo>
                    <a:close/>
                  </a:path>
                </a:pathLst>
              </a:custGeom>
              <a:solidFill>
                <a:srgbClr val="000000"/>
              </a:solidFill>
              <a:ln w="9525">
                <a:noFill/>
                <a:round/>
                <a:headEnd/>
                <a:tailEnd/>
              </a:ln>
            </p:spPr>
            <p:txBody>
              <a:bodyPr/>
              <a:lstStyle/>
              <a:p>
                <a:endParaRPr lang="en-US"/>
              </a:p>
            </p:txBody>
          </p:sp>
          <p:sp>
            <p:nvSpPr>
              <p:cNvPr id="102514" name="Freeform 13"/>
              <p:cNvSpPr>
                <a:spLocks noChangeAspect="1"/>
              </p:cNvSpPr>
              <p:nvPr/>
            </p:nvSpPr>
            <p:spPr bwMode="auto">
              <a:xfrm>
                <a:off x="1503" y="2939"/>
                <a:ext cx="87" cy="69"/>
              </a:xfrm>
              <a:custGeom>
                <a:avLst/>
                <a:gdLst>
                  <a:gd name="T0" fmla="*/ 0 w 259"/>
                  <a:gd name="T1" fmla="*/ 0 h 207"/>
                  <a:gd name="T2" fmla="*/ 0 w 259"/>
                  <a:gd name="T3" fmla="*/ 8 h 207"/>
                  <a:gd name="T4" fmla="*/ 10 w 259"/>
                  <a:gd name="T5" fmla="*/ 8 h 207"/>
                  <a:gd name="T6" fmla="*/ 10 w 259"/>
                  <a:gd name="T7" fmla="*/ 0 h 207"/>
                  <a:gd name="T8" fmla="*/ 0 w 259"/>
                  <a:gd name="T9" fmla="*/ 0 h 207"/>
                  <a:gd name="T10" fmla="*/ 0 w 259"/>
                  <a:gd name="T11" fmla="*/ 0 h 207"/>
                  <a:gd name="T12" fmla="*/ 0 w 259"/>
                  <a:gd name="T13" fmla="*/ 0 h 207"/>
                  <a:gd name="T14" fmla="*/ 0 60000 65536"/>
                  <a:gd name="T15" fmla="*/ 0 60000 65536"/>
                  <a:gd name="T16" fmla="*/ 0 60000 65536"/>
                  <a:gd name="T17" fmla="*/ 0 60000 65536"/>
                  <a:gd name="T18" fmla="*/ 0 60000 65536"/>
                  <a:gd name="T19" fmla="*/ 0 60000 65536"/>
                  <a:gd name="T20" fmla="*/ 0 60000 65536"/>
                  <a:gd name="T21" fmla="*/ 0 w 259"/>
                  <a:gd name="T22" fmla="*/ 0 h 207"/>
                  <a:gd name="T23" fmla="*/ 259 w 259"/>
                  <a:gd name="T24" fmla="*/ 207 h 2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9" h="207">
                    <a:moveTo>
                      <a:pt x="0" y="0"/>
                    </a:moveTo>
                    <a:lnTo>
                      <a:pt x="0" y="207"/>
                    </a:lnTo>
                    <a:lnTo>
                      <a:pt x="259" y="207"/>
                    </a:lnTo>
                    <a:lnTo>
                      <a:pt x="259" y="0"/>
                    </a:lnTo>
                    <a:lnTo>
                      <a:pt x="0" y="0"/>
                    </a:lnTo>
                    <a:close/>
                  </a:path>
                </a:pathLst>
              </a:custGeom>
              <a:solidFill>
                <a:srgbClr val="000000"/>
              </a:solidFill>
              <a:ln w="9525">
                <a:noFill/>
                <a:round/>
                <a:headEnd/>
                <a:tailEnd/>
              </a:ln>
            </p:spPr>
            <p:txBody>
              <a:bodyPr/>
              <a:lstStyle/>
              <a:p>
                <a:endParaRPr lang="en-US"/>
              </a:p>
            </p:txBody>
          </p:sp>
          <p:sp>
            <p:nvSpPr>
              <p:cNvPr id="102515" name="Freeform 14"/>
              <p:cNvSpPr>
                <a:spLocks noChangeAspect="1"/>
              </p:cNvSpPr>
              <p:nvPr/>
            </p:nvSpPr>
            <p:spPr bwMode="auto">
              <a:xfrm>
                <a:off x="650" y="2939"/>
                <a:ext cx="208" cy="69"/>
              </a:xfrm>
              <a:custGeom>
                <a:avLst/>
                <a:gdLst>
                  <a:gd name="T0" fmla="*/ 0 w 623"/>
                  <a:gd name="T1" fmla="*/ 0 h 207"/>
                  <a:gd name="T2" fmla="*/ 0 w 623"/>
                  <a:gd name="T3" fmla="*/ 8 h 207"/>
                  <a:gd name="T4" fmla="*/ 23 w 623"/>
                  <a:gd name="T5" fmla="*/ 8 h 207"/>
                  <a:gd name="T6" fmla="*/ 23 w 623"/>
                  <a:gd name="T7" fmla="*/ 0 h 207"/>
                  <a:gd name="T8" fmla="*/ 0 w 623"/>
                  <a:gd name="T9" fmla="*/ 0 h 207"/>
                  <a:gd name="T10" fmla="*/ 0 w 623"/>
                  <a:gd name="T11" fmla="*/ 0 h 207"/>
                  <a:gd name="T12" fmla="*/ 0 w 623"/>
                  <a:gd name="T13" fmla="*/ 0 h 207"/>
                  <a:gd name="T14" fmla="*/ 0 60000 65536"/>
                  <a:gd name="T15" fmla="*/ 0 60000 65536"/>
                  <a:gd name="T16" fmla="*/ 0 60000 65536"/>
                  <a:gd name="T17" fmla="*/ 0 60000 65536"/>
                  <a:gd name="T18" fmla="*/ 0 60000 65536"/>
                  <a:gd name="T19" fmla="*/ 0 60000 65536"/>
                  <a:gd name="T20" fmla="*/ 0 60000 65536"/>
                  <a:gd name="T21" fmla="*/ 0 w 623"/>
                  <a:gd name="T22" fmla="*/ 0 h 207"/>
                  <a:gd name="T23" fmla="*/ 623 w 623"/>
                  <a:gd name="T24" fmla="*/ 207 h 2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3" h="207">
                    <a:moveTo>
                      <a:pt x="0" y="0"/>
                    </a:moveTo>
                    <a:lnTo>
                      <a:pt x="0" y="207"/>
                    </a:lnTo>
                    <a:lnTo>
                      <a:pt x="623" y="207"/>
                    </a:lnTo>
                    <a:lnTo>
                      <a:pt x="623" y="0"/>
                    </a:lnTo>
                    <a:lnTo>
                      <a:pt x="0" y="0"/>
                    </a:lnTo>
                    <a:close/>
                  </a:path>
                </a:pathLst>
              </a:custGeom>
              <a:solidFill>
                <a:srgbClr val="000000"/>
              </a:solidFill>
              <a:ln w="9525">
                <a:noFill/>
                <a:round/>
                <a:headEnd/>
                <a:tailEnd/>
              </a:ln>
            </p:spPr>
            <p:txBody>
              <a:bodyPr/>
              <a:lstStyle/>
              <a:p>
                <a:endParaRPr lang="en-US"/>
              </a:p>
            </p:txBody>
          </p:sp>
          <p:sp>
            <p:nvSpPr>
              <p:cNvPr id="102516" name="Freeform 15"/>
              <p:cNvSpPr>
                <a:spLocks noChangeAspect="1"/>
              </p:cNvSpPr>
              <p:nvPr/>
            </p:nvSpPr>
            <p:spPr bwMode="auto">
              <a:xfrm>
                <a:off x="893" y="2939"/>
                <a:ext cx="208" cy="69"/>
              </a:xfrm>
              <a:custGeom>
                <a:avLst/>
                <a:gdLst>
                  <a:gd name="T0" fmla="*/ 0 w 624"/>
                  <a:gd name="T1" fmla="*/ 0 h 207"/>
                  <a:gd name="T2" fmla="*/ 0 w 624"/>
                  <a:gd name="T3" fmla="*/ 8 h 207"/>
                  <a:gd name="T4" fmla="*/ 23 w 624"/>
                  <a:gd name="T5" fmla="*/ 8 h 207"/>
                  <a:gd name="T6" fmla="*/ 23 w 624"/>
                  <a:gd name="T7" fmla="*/ 0 h 207"/>
                  <a:gd name="T8" fmla="*/ 0 w 624"/>
                  <a:gd name="T9" fmla="*/ 0 h 207"/>
                  <a:gd name="T10" fmla="*/ 0 w 624"/>
                  <a:gd name="T11" fmla="*/ 0 h 207"/>
                  <a:gd name="T12" fmla="*/ 0 w 624"/>
                  <a:gd name="T13" fmla="*/ 0 h 207"/>
                  <a:gd name="T14" fmla="*/ 0 60000 65536"/>
                  <a:gd name="T15" fmla="*/ 0 60000 65536"/>
                  <a:gd name="T16" fmla="*/ 0 60000 65536"/>
                  <a:gd name="T17" fmla="*/ 0 60000 65536"/>
                  <a:gd name="T18" fmla="*/ 0 60000 65536"/>
                  <a:gd name="T19" fmla="*/ 0 60000 65536"/>
                  <a:gd name="T20" fmla="*/ 0 60000 65536"/>
                  <a:gd name="T21" fmla="*/ 0 w 624"/>
                  <a:gd name="T22" fmla="*/ 0 h 207"/>
                  <a:gd name="T23" fmla="*/ 624 w 624"/>
                  <a:gd name="T24" fmla="*/ 207 h 2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4" h="207">
                    <a:moveTo>
                      <a:pt x="0" y="0"/>
                    </a:moveTo>
                    <a:lnTo>
                      <a:pt x="0" y="207"/>
                    </a:lnTo>
                    <a:lnTo>
                      <a:pt x="624" y="207"/>
                    </a:lnTo>
                    <a:lnTo>
                      <a:pt x="624" y="0"/>
                    </a:lnTo>
                    <a:lnTo>
                      <a:pt x="0" y="0"/>
                    </a:lnTo>
                    <a:close/>
                  </a:path>
                </a:pathLst>
              </a:custGeom>
              <a:solidFill>
                <a:srgbClr val="000000"/>
              </a:solidFill>
              <a:ln w="9525">
                <a:noFill/>
                <a:round/>
                <a:headEnd/>
                <a:tailEnd/>
              </a:ln>
            </p:spPr>
            <p:txBody>
              <a:bodyPr/>
              <a:lstStyle/>
              <a:p>
                <a:endParaRPr lang="en-US"/>
              </a:p>
            </p:txBody>
          </p:sp>
          <p:sp>
            <p:nvSpPr>
              <p:cNvPr id="102517" name="Freeform 16"/>
              <p:cNvSpPr>
                <a:spLocks noChangeAspect="1"/>
              </p:cNvSpPr>
              <p:nvPr/>
            </p:nvSpPr>
            <p:spPr bwMode="auto">
              <a:xfrm>
                <a:off x="1137" y="2939"/>
                <a:ext cx="209" cy="69"/>
              </a:xfrm>
              <a:custGeom>
                <a:avLst/>
                <a:gdLst>
                  <a:gd name="T0" fmla="*/ 0 w 626"/>
                  <a:gd name="T1" fmla="*/ 0 h 207"/>
                  <a:gd name="T2" fmla="*/ 0 w 626"/>
                  <a:gd name="T3" fmla="*/ 8 h 207"/>
                  <a:gd name="T4" fmla="*/ 23 w 626"/>
                  <a:gd name="T5" fmla="*/ 8 h 207"/>
                  <a:gd name="T6" fmla="*/ 23 w 626"/>
                  <a:gd name="T7" fmla="*/ 0 h 207"/>
                  <a:gd name="T8" fmla="*/ 0 w 626"/>
                  <a:gd name="T9" fmla="*/ 0 h 207"/>
                  <a:gd name="T10" fmla="*/ 0 w 626"/>
                  <a:gd name="T11" fmla="*/ 0 h 207"/>
                  <a:gd name="T12" fmla="*/ 0 w 626"/>
                  <a:gd name="T13" fmla="*/ 0 h 207"/>
                  <a:gd name="T14" fmla="*/ 0 60000 65536"/>
                  <a:gd name="T15" fmla="*/ 0 60000 65536"/>
                  <a:gd name="T16" fmla="*/ 0 60000 65536"/>
                  <a:gd name="T17" fmla="*/ 0 60000 65536"/>
                  <a:gd name="T18" fmla="*/ 0 60000 65536"/>
                  <a:gd name="T19" fmla="*/ 0 60000 65536"/>
                  <a:gd name="T20" fmla="*/ 0 60000 65536"/>
                  <a:gd name="T21" fmla="*/ 0 w 626"/>
                  <a:gd name="T22" fmla="*/ 0 h 207"/>
                  <a:gd name="T23" fmla="*/ 626 w 626"/>
                  <a:gd name="T24" fmla="*/ 207 h 2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6" h="207">
                    <a:moveTo>
                      <a:pt x="0" y="0"/>
                    </a:moveTo>
                    <a:lnTo>
                      <a:pt x="0" y="207"/>
                    </a:lnTo>
                    <a:lnTo>
                      <a:pt x="626" y="207"/>
                    </a:lnTo>
                    <a:lnTo>
                      <a:pt x="626" y="0"/>
                    </a:lnTo>
                    <a:lnTo>
                      <a:pt x="0" y="0"/>
                    </a:lnTo>
                    <a:close/>
                  </a:path>
                </a:pathLst>
              </a:custGeom>
              <a:solidFill>
                <a:srgbClr val="000000"/>
              </a:solidFill>
              <a:ln w="9525">
                <a:noFill/>
                <a:round/>
                <a:headEnd/>
                <a:tailEnd/>
              </a:ln>
            </p:spPr>
            <p:txBody>
              <a:bodyPr/>
              <a:lstStyle/>
              <a:p>
                <a:endParaRPr lang="en-US"/>
              </a:p>
            </p:txBody>
          </p:sp>
          <p:sp>
            <p:nvSpPr>
              <p:cNvPr id="102518" name="Freeform 17"/>
              <p:cNvSpPr>
                <a:spLocks noChangeAspect="1"/>
              </p:cNvSpPr>
              <p:nvPr/>
            </p:nvSpPr>
            <p:spPr bwMode="auto">
              <a:xfrm>
                <a:off x="1381" y="2878"/>
                <a:ext cx="209" cy="27"/>
              </a:xfrm>
              <a:custGeom>
                <a:avLst/>
                <a:gdLst>
                  <a:gd name="T0" fmla="*/ 0 w 626"/>
                  <a:gd name="T1" fmla="*/ 0 h 81"/>
                  <a:gd name="T2" fmla="*/ 0 w 626"/>
                  <a:gd name="T3" fmla="*/ 3 h 81"/>
                  <a:gd name="T4" fmla="*/ 23 w 626"/>
                  <a:gd name="T5" fmla="*/ 3 h 81"/>
                  <a:gd name="T6" fmla="*/ 23 w 626"/>
                  <a:gd name="T7" fmla="*/ 0 h 81"/>
                  <a:gd name="T8" fmla="*/ 0 w 626"/>
                  <a:gd name="T9" fmla="*/ 0 h 81"/>
                  <a:gd name="T10" fmla="*/ 0 w 626"/>
                  <a:gd name="T11" fmla="*/ 0 h 81"/>
                  <a:gd name="T12" fmla="*/ 0 w 626"/>
                  <a:gd name="T13" fmla="*/ 0 h 81"/>
                  <a:gd name="T14" fmla="*/ 0 60000 65536"/>
                  <a:gd name="T15" fmla="*/ 0 60000 65536"/>
                  <a:gd name="T16" fmla="*/ 0 60000 65536"/>
                  <a:gd name="T17" fmla="*/ 0 60000 65536"/>
                  <a:gd name="T18" fmla="*/ 0 60000 65536"/>
                  <a:gd name="T19" fmla="*/ 0 60000 65536"/>
                  <a:gd name="T20" fmla="*/ 0 60000 65536"/>
                  <a:gd name="T21" fmla="*/ 0 w 626"/>
                  <a:gd name="T22" fmla="*/ 0 h 81"/>
                  <a:gd name="T23" fmla="*/ 626 w 626"/>
                  <a:gd name="T24" fmla="*/ 81 h 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6" h="81">
                    <a:moveTo>
                      <a:pt x="0" y="0"/>
                    </a:moveTo>
                    <a:lnTo>
                      <a:pt x="0" y="81"/>
                    </a:lnTo>
                    <a:lnTo>
                      <a:pt x="626" y="81"/>
                    </a:lnTo>
                    <a:lnTo>
                      <a:pt x="626" y="0"/>
                    </a:lnTo>
                    <a:lnTo>
                      <a:pt x="0" y="0"/>
                    </a:lnTo>
                    <a:close/>
                  </a:path>
                </a:pathLst>
              </a:custGeom>
              <a:solidFill>
                <a:srgbClr val="000000"/>
              </a:solidFill>
              <a:ln w="9525">
                <a:noFill/>
                <a:round/>
                <a:headEnd/>
                <a:tailEnd/>
              </a:ln>
            </p:spPr>
            <p:txBody>
              <a:bodyPr/>
              <a:lstStyle/>
              <a:p>
                <a:endParaRPr lang="en-US"/>
              </a:p>
            </p:txBody>
          </p:sp>
          <p:sp>
            <p:nvSpPr>
              <p:cNvPr id="102519" name="Freeform 18"/>
              <p:cNvSpPr>
                <a:spLocks noChangeAspect="1"/>
              </p:cNvSpPr>
              <p:nvPr/>
            </p:nvSpPr>
            <p:spPr bwMode="auto">
              <a:xfrm>
                <a:off x="1216" y="2759"/>
                <a:ext cx="312" cy="59"/>
              </a:xfrm>
              <a:custGeom>
                <a:avLst/>
                <a:gdLst>
                  <a:gd name="T0" fmla="*/ 0 w 938"/>
                  <a:gd name="T1" fmla="*/ 6 h 179"/>
                  <a:gd name="T2" fmla="*/ 0 w 938"/>
                  <a:gd name="T3" fmla="*/ 0 h 179"/>
                  <a:gd name="T4" fmla="*/ 35 w 938"/>
                  <a:gd name="T5" fmla="*/ 0 h 179"/>
                  <a:gd name="T6" fmla="*/ 35 w 938"/>
                  <a:gd name="T7" fmla="*/ 6 h 179"/>
                  <a:gd name="T8" fmla="*/ 32 w 938"/>
                  <a:gd name="T9" fmla="*/ 6 h 179"/>
                  <a:gd name="T10" fmla="*/ 32 w 938"/>
                  <a:gd name="T11" fmla="*/ 3 h 179"/>
                  <a:gd name="T12" fmla="*/ 3 w 938"/>
                  <a:gd name="T13" fmla="*/ 3 h 179"/>
                  <a:gd name="T14" fmla="*/ 3 w 938"/>
                  <a:gd name="T15" fmla="*/ 6 h 179"/>
                  <a:gd name="T16" fmla="*/ 0 w 938"/>
                  <a:gd name="T17" fmla="*/ 6 h 179"/>
                  <a:gd name="T18" fmla="*/ 0 w 938"/>
                  <a:gd name="T19" fmla="*/ 6 h 179"/>
                  <a:gd name="T20" fmla="*/ 0 w 938"/>
                  <a:gd name="T21" fmla="*/ 6 h 17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38"/>
                  <a:gd name="T34" fmla="*/ 0 h 179"/>
                  <a:gd name="T35" fmla="*/ 938 w 938"/>
                  <a:gd name="T36" fmla="*/ 179 h 17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38" h="179">
                    <a:moveTo>
                      <a:pt x="0" y="179"/>
                    </a:moveTo>
                    <a:lnTo>
                      <a:pt x="0" y="0"/>
                    </a:lnTo>
                    <a:lnTo>
                      <a:pt x="938" y="0"/>
                    </a:lnTo>
                    <a:lnTo>
                      <a:pt x="938" y="179"/>
                    </a:lnTo>
                    <a:lnTo>
                      <a:pt x="859" y="179"/>
                    </a:lnTo>
                    <a:lnTo>
                      <a:pt x="859" y="76"/>
                    </a:lnTo>
                    <a:lnTo>
                      <a:pt x="78" y="76"/>
                    </a:lnTo>
                    <a:lnTo>
                      <a:pt x="78" y="179"/>
                    </a:lnTo>
                    <a:lnTo>
                      <a:pt x="0" y="179"/>
                    </a:lnTo>
                    <a:close/>
                  </a:path>
                </a:pathLst>
              </a:custGeom>
              <a:solidFill>
                <a:srgbClr val="000000"/>
              </a:solidFill>
              <a:ln w="9525">
                <a:noFill/>
                <a:round/>
                <a:headEnd/>
                <a:tailEnd/>
              </a:ln>
            </p:spPr>
            <p:txBody>
              <a:bodyPr/>
              <a:lstStyle/>
              <a:p>
                <a:endParaRPr lang="en-US"/>
              </a:p>
            </p:txBody>
          </p:sp>
          <p:sp>
            <p:nvSpPr>
              <p:cNvPr id="102520" name="Freeform 19"/>
              <p:cNvSpPr>
                <a:spLocks noChangeAspect="1"/>
              </p:cNvSpPr>
              <p:nvPr/>
            </p:nvSpPr>
            <p:spPr bwMode="auto">
              <a:xfrm>
                <a:off x="711" y="2569"/>
                <a:ext cx="252" cy="258"/>
              </a:xfrm>
              <a:custGeom>
                <a:avLst/>
                <a:gdLst>
                  <a:gd name="T0" fmla="*/ 0 w 756"/>
                  <a:gd name="T1" fmla="*/ 29 h 774"/>
                  <a:gd name="T2" fmla="*/ 0 w 756"/>
                  <a:gd name="T3" fmla="*/ 0 h 774"/>
                  <a:gd name="T4" fmla="*/ 28 w 756"/>
                  <a:gd name="T5" fmla="*/ 0 h 774"/>
                  <a:gd name="T6" fmla="*/ 28 w 756"/>
                  <a:gd name="T7" fmla="*/ 29 h 774"/>
                  <a:gd name="T8" fmla="*/ 25 w 756"/>
                  <a:gd name="T9" fmla="*/ 29 h 774"/>
                  <a:gd name="T10" fmla="*/ 25 w 756"/>
                  <a:gd name="T11" fmla="*/ 3 h 774"/>
                  <a:gd name="T12" fmla="*/ 3 w 756"/>
                  <a:gd name="T13" fmla="*/ 3 h 774"/>
                  <a:gd name="T14" fmla="*/ 3 w 756"/>
                  <a:gd name="T15" fmla="*/ 29 h 774"/>
                  <a:gd name="T16" fmla="*/ 0 w 756"/>
                  <a:gd name="T17" fmla="*/ 29 h 774"/>
                  <a:gd name="T18" fmla="*/ 0 w 756"/>
                  <a:gd name="T19" fmla="*/ 29 h 774"/>
                  <a:gd name="T20" fmla="*/ 0 w 756"/>
                  <a:gd name="T21" fmla="*/ 29 h 7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56"/>
                  <a:gd name="T34" fmla="*/ 0 h 774"/>
                  <a:gd name="T35" fmla="*/ 756 w 756"/>
                  <a:gd name="T36" fmla="*/ 774 h 77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56" h="774">
                    <a:moveTo>
                      <a:pt x="0" y="774"/>
                    </a:moveTo>
                    <a:lnTo>
                      <a:pt x="0" y="0"/>
                    </a:lnTo>
                    <a:lnTo>
                      <a:pt x="756" y="0"/>
                    </a:lnTo>
                    <a:lnTo>
                      <a:pt x="756" y="774"/>
                    </a:lnTo>
                    <a:lnTo>
                      <a:pt x="676" y="774"/>
                    </a:lnTo>
                    <a:lnTo>
                      <a:pt x="676" y="77"/>
                    </a:lnTo>
                    <a:lnTo>
                      <a:pt x="78" y="77"/>
                    </a:lnTo>
                    <a:lnTo>
                      <a:pt x="78" y="774"/>
                    </a:lnTo>
                    <a:lnTo>
                      <a:pt x="0" y="774"/>
                    </a:lnTo>
                    <a:close/>
                  </a:path>
                </a:pathLst>
              </a:custGeom>
              <a:solidFill>
                <a:srgbClr val="000000"/>
              </a:solidFill>
              <a:ln w="9525">
                <a:noFill/>
                <a:round/>
                <a:headEnd/>
                <a:tailEnd/>
              </a:ln>
            </p:spPr>
            <p:txBody>
              <a:bodyPr/>
              <a:lstStyle/>
              <a:p>
                <a:endParaRPr lang="en-US"/>
              </a:p>
            </p:txBody>
          </p:sp>
          <p:sp>
            <p:nvSpPr>
              <p:cNvPr id="102521" name="Freeform 20"/>
              <p:cNvSpPr>
                <a:spLocks noChangeAspect="1"/>
              </p:cNvSpPr>
              <p:nvPr/>
            </p:nvSpPr>
            <p:spPr bwMode="auto">
              <a:xfrm>
                <a:off x="711" y="2492"/>
                <a:ext cx="252" cy="77"/>
              </a:xfrm>
              <a:custGeom>
                <a:avLst/>
                <a:gdLst>
                  <a:gd name="T0" fmla="*/ 0 w 756"/>
                  <a:gd name="T1" fmla="*/ 0 h 233"/>
                  <a:gd name="T2" fmla="*/ 7 w 756"/>
                  <a:gd name="T3" fmla="*/ 8 h 233"/>
                  <a:gd name="T4" fmla="*/ 21 w 756"/>
                  <a:gd name="T5" fmla="*/ 8 h 233"/>
                  <a:gd name="T6" fmla="*/ 28 w 756"/>
                  <a:gd name="T7" fmla="*/ 0 h 233"/>
                  <a:gd name="T8" fmla="*/ 0 w 756"/>
                  <a:gd name="T9" fmla="*/ 0 h 233"/>
                  <a:gd name="T10" fmla="*/ 0 w 756"/>
                  <a:gd name="T11" fmla="*/ 0 h 233"/>
                  <a:gd name="T12" fmla="*/ 0 w 756"/>
                  <a:gd name="T13" fmla="*/ 0 h 233"/>
                  <a:gd name="T14" fmla="*/ 0 60000 65536"/>
                  <a:gd name="T15" fmla="*/ 0 60000 65536"/>
                  <a:gd name="T16" fmla="*/ 0 60000 65536"/>
                  <a:gd name="T17" fmla="*/ 0 60000 65536"/>
                  <a:gd name="T18" fmla="*/ 0 60000 65536"/>
                  <a:gd name="T19" fmla="*/ 0 60000 65536"/>
                  <a:gd name="T20" fmla="*/ 0 60000 65536"/>
                  <a:gd name="T21" fmla="*/ 0 w 756"/>
                  <a:gd name="T22" fmla="*/ 0 h 233"/>
                  <a:gd name="T23" fmla="*/ 756 w 756"/>
                  <a:gd name="T24" fmla="*/ 233 h 2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6" h="233">
                    <a:moveTo>
                      <a:pt x="0" y="0"/>
                    </a:moveTo>
                    <a:lnTo>
                      <a:pt x="182" y="233"/>
                    </a:lnTo>
                    <a:lnTo>
                      <a:pt x="573" y="233"/>
                    </a:lnTo>
                    <a:lnTo>
                      <a:pt x="756" y="0"/>
                    </a:lnTo>
                    <a:lnTo>
                      <a:pt x="0" y="0"/>
                    </a:lnTo>
                    <a:close/>
                  </a:path>
                </a:pathLst>
              </a:custGeom>
              <a:solidFill>
                <a:srgbClr val="000000"/>
              </a:solidFill>
              <a:ln w="9525">
                <a:noFill/>
                <a:round/>
                <a:headEnd/>
                <a:tailEnd/>
              </a:ln>
            </p:spPr>
            <p:txBody>
              <a:bodyPr/>
              <a:lstStyle/>
              <a:p>
                <a:endParaRPr lang="en-US"/>
              </a:p>
            </p:txBody>
          </p:sp>
          <p:sp>
            <p:nvSpPr>
              <p:cNvPr id="102522" name="Freeform 21"/>
              <p:cNvSpPr>
                <a:spLocks noChangeAspect="1"/>
              </p:cNvSpPr>
              <p:nvPr/>
            </p:nvSpPr>
            <p:spPr bwMode="auto">
              <a:xfrm>
                <a:off x="711" y="2432"/>
                <a:ext cx="252" cy="60"/>
              </a:xfrm>
              <a:custGeom>
                <a:avLst/>
                <a:gdLst>
                  <a:gd name="T0" fmla="*/ 28 w 756"/>
                  <a:gd name="T1" fmla="*/ 7 h 179"/>
                  <a:gd name="T2" fmla="*/ 28 w 756"/>
                  <a:gd name="T3" fmla="*/ 0 h 179"/>
                  <a:gd name="T4" fmla="*/ 0 w 756"/>
                  <a:gd name="T5" fmla="*/ 0 h 179"/>
                  <a:gd name="T6" fmla="*/ 0 w 756"/>
                  <a:gd name="T7" fmla="*/ 7 h 179"/>
                  <a:gd name="T8" fmla="*/ 3 w 756"/>
                  <a:gd name="T9" fmla="*/ 7 h 179"/>
                  <a:gd name="T10" fmla="*/ 3 w 756"/>
                  <a:gd name="T11" fmla="*/ 3 h 179"/>
                  <a:gd name="T12" fmla="*/ 25 w 756"/>
                  <a:gd name="T13" fmla="*/ 3 h 179"/>
                  <a:gd name="T14" fmla="*/ 25 w 756"/>
                  <a:gd name="T15" fmla="*/ 7 h 179"/>
                  <a:gd name="T16" fmla="*/ 28 w 756"/>
                  <a:gd name="T17" fmla="*/ 7 h 179"/>
                  <a:gd name="T18" fmla="*/ 28 w 756"/>
                  <a:gd name="T19" fmla="*/ 7 h 179"/>
                  <a:gd name="T20" fmla="*/ 28 w 756"/>
                  <a:gd name="T21" fmla="*/ 7 h 17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56"/>
                  <a:gd name="T34" fmla="*/ 0 h 179"/>
                  <a:gd name="T35" fmla="*/ 756 w 756"/>
                  <a:gd name="T36" fmla="*/ 179 h 17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56" h="179">
                    <a:moveTo>
                      <a:pt x="756" y="179"/>
                    </a:moveTo>
                    <a:lnTo>
                      <a:pt x="756" y="0"/>
                    </a:lnTo>
                    <a:lnTo>
                      <a:pt x="0" y="0"/>
                    </a:lnTo>
                    <a:lnTo>
                      <a:pt x="0" y="179"/>
                    </a:lnTo>
                    <a:lnTo>
                      <a:pt x="78" y="179"/>
                    </a:lnTo>
                    <a:lnTo>
                      <a:pt x="78" y="77"/>
                    </a:lnTo>
                    <a:lnTo>
                      <a:pt x="676" y="77"/>
                    </a:lnTo>
                    <a:lnTo>
                      <a:pt x="676" y="179"/>
                    </a:lnTo>
                    <a:lnTo>
                      <a:pt x="756" y="179"/>
                    </a:lnTo>
                    <a:close/>
                  </a:path>
                </a:pathLst>
              </a:custGeom>
              <a:solidFill>
                <a:srgbClr val="000000"/>
              </a:solidFill>
              <a:ln w="9525">
                <a:noFill/>
                <a:round/>
                <a:headEnd/>
                <a:tailEnd/>
              </a:ln>
            </p:spPr>
            <p:txBody>
              <a:bodyPr/>
              <a:lstStyle/>
              <a:p>
                <a:endParaRPr lang="en-US"/>
              </a:p>
            </p:txBody>
          </p:sp>
          <p:sp>
            <p:nvSpPr>
              <p:cNvPr id="102523" name="Freeform 22"/>
              <p:cNvSpPr>
                <a:spLocks noChangeAspect="1"/>
              </p:cNvSpPr>
              <p:nvPr/>
            </p:nvSpPr>
            <p:spPr bwMode="auto">
              <a:xfrm>
                <a:off x="728" y="2630"/>
                <a:ext cx="217" cy="25"/>
              </a:xfrm>
              <a:custGeom>
                <a:avLst/>
                <a:gdLst>
                  <a:gd name="T0" fmla="*/ 0 w 651"/>
                  <a:gd name="T1" fmla="*/ 0 h 76"/>
                  <a:gd name="T2" fmla="*/ 24 w 651"/>
                  <a:gd name="T3" fmla="*/ 0 h 76"/>
                  <a:gd name="T4" fmla="*/ 24 w 651"/>
                  <a:gd name="T5" fmla="*/ 3 h 76"/>
                  <a:gd name="T6" fmla="*/ 0 w 651"/>
                  <a:gd name="T7" fmla="*/ 3 h 76"/>
                  <a:gd name="T8" fmla="*/ 0 w 651"/>
                  <a:gd name="T9" fmla="*/ 0 h 76"/>
                  <a:gd name="T10" fmla="*/ 0 w 651"/>
                  <a:gd name="T11" fmla="*/ 0 h 76"/>
                  <a:gd name="T12" fmla="*/ 0 w 651"/>
                  <a:gd name="T13" fmla="*/ 0 h 76"/>
                  <a:gd name="T14" fmla="*/ 0 60000 65536"/>
                  <a:gd name="T15" fmla="*/ 0 60000 65536"/>
                  <a:gd name="T16" fmla="*/ 0 60000 65536"/>
                  <a:gd name="T17" fmla="*/ 0 60000 65536"/>
                  <a:gd name="T18" fmla="*/ 0 60000 65536"/>
                  <a:gd name="T19" fmla="*/ 0 60000 65536"/>
                  <a:gd name="T20" fmla="*/ 0 60000 65536"/>
                  <a:gd name="T21" fmla="*/ 0 w 651"/>
                  <a:gd name="T22" fmla="*/ 0 h 76"/>
                  <a:gd name="T23" fmla="*/ 651 w 651"/>
                  <a:gd name="T24" fmla="*/ 76 h 7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1" h="76">
                    <a:moveTo>
                      <a:pt x="0" y="0"/>
                    </a:moveTo>
                    <a:lnTo>
                      <a:pt x="651" y="0"/>
                    </a:lnTo>
                    <a:lnTo>
                      <a:pt x="651" y="76"/>
                    </a:lnTo>
                    <a:lnTo>
                      <a:pt x="0" y="76"/>
                    </a:lnTo>
                    <a:lnTo>
                      <a:pt x="0" y="0"/>
                    </a:lnTo>
                    <a:close/>
                  </a:path>
                </a:pathLst>
              </a:custGeom>
              <a:solidFill>
                <a:srgbClr val="000000"/>
              </a:solidFill>
              <a:ln w="9525">
                <a:noFill/>
                <a:round/>
                <a:headEnd/>
                <a:tailEnd/>
              </a:ln>
            </p:spPr>
            <p:txBody>
              <a:bodyPr/>
              <a:lstStyle/>
              <a:p>
                <a:endParaRPr lang="en-US"/>
              </a:p>
            </p:txBody>
          </p:sp>
          <p:sp>
            <p:nvSpPr>
              <p:cNvPr id="102524" name="Freeform 23"/>
              <p:cNvSpPr>
                <a:spLocks noChangeAspect="1"/>
              </p:cNvSpPr>
              <p:nvPr/>
            </p:nvSpPr>
            <p:spPr bwMode="auto">
              <a:xfrm>
                <a:off x="728" y="2689"/>
                <a:ext cx="217" cy="26"/>
              </a:xfrm>
              <a:custGeom>
                <a:avLst/>
                <a:gdLst>
                  <a:gd name="T0" fmla="*/ 0 w 651"/>
                  <a:gd name="T1" fmla="*/ 0 h 76"/>
                  <a:gd name="T2" fmla="*/ 24 w 651"/>
                  <a:gd name="T3" fmla="*/ 0 h 76"/>
                  <a:gd name="T4" fmla="*/ 24 w 651"/>
                  <a:gd name="T5" fmla="*/ 3 h 76"/>
                  <a:gd name="T6" fmla="*/ 0 w 651"/>
                  <a:gd name="T7" fmla="*/ 3 h 76"/>
                  <a:gd name="T8" fmla="*/ 0 w 651"/>
                  <a:gd name="T9" fmla="*/ 0 h 76"/>
                  <a:gd name="T10" fmla="*/ 0 w 651"/>
                  <a:gd name="T11" fmla="*/ 0 h 76"/>
                  <a:gd name="T12" fmla="*/ 0 w 651"/>
                  <a:gd name="T13" fmla="*/ 0 h 76"/>
                  <a:gd name="T14" fmla="*/ 0 60000 65536"/>
                  <a:gd name="T15" fmla="*/ 0 60000 65536"/>
                  <a:gd name="T16" fmla="*/ 0 60000 65536"/>
                  <a:gd name="T17" fmla="*/ 0 60000 65536"/>
                  <a:gd name="T18" fmla="*/ 0 60000 65536"/>
                  <a:gd name="T19" fmla="*/ 0 60000 65536"/>
                  <a:gd name="T20" fmla="*/ 0 60000 65536"/>
                  <a:gd name="T21" fmla="*/ 0 w 651"/>
                  <a:gd name="T22" fmla="*/ 0 h 76"/>
                  <a:gd name="T23" fmla="*/ 651 w 651"/>
                  <a:gd name="T24" fmla="*/ 76 h 7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1" h="76">
                    <a:moveTo>
                      <a:pt x="0" y="0"/>
                    </a:moveTo>
                    <a:lnTo>
                      <a:pt x="651" y="0"/>
                    </a:lnTo>
                    <a:lnTo>
                      <a:pt x="651" y="76"/>
                    </a:lnTo>
                    <a:lnTo>
                      <a:pt x="0" y="76"/>
                    </a:lnTo>
                    <a:lnTo>
                      <a:pt x="0" y="0"/>
                    </a:lnTo>
                    <a:close/>
                  </a:path>
                </a:pathLst>
              </a:custGeom>
              <a:solidFill>
                <a:srgbClr val="000000"/>
              </a:solidFill>
              <a:ln w="9525">
                <a:noFill/>
                <a:round/>
                <a:headEnd/>
                <a:tailEnd/>
              </a:ln>
            </p:spPr>
            <p:txBody>
              <a:bodyPr/>
              <a:lstStyle/>
              <a:p>
                <a:endParaRPr lang="en-US"/>
              </a:p>
            </p:txBody>
          </p:sp>
          <p:sp>
            <p:nvSpPr>
              <p:cNvPr id="102525" name="Freeform 24"/>
              <p:cNvSpPr>
                <a:spLocks noChangeAspect="1"/>
              </p:cNvSpPr>
              <p:nvPr/>
            </p:nvSpPr>
            <p:spPr bwMode="auto">
              <a:xfrm>
                <a:off x="832" y="2312"/>
                <a:ext cx="17" cy="128"/>
              </a:xfrm>
              <a:custGeom>
                <a:avLst/>
                <a:gdLst>
                  <a:gd name="T0" fmla="*/ 0 w 51"/>
                  <a:gd name="T1" fmla="*/ 14 h 385"/>
                  <a:gd name="T2" fmla="*/ 0 w 51"/>
                  <a:gd name="T3" fmla="*/ 0 h 385"/>
                  <a:gd name="T4" fmla="*/ 2 w 51"/>
                  <a:gd name="T5" fmla="*/ 0 h 385"/>
                  <a:gd name="T6" fmla="*/ 2 w 51"/>
                  <a:gd name="T7" fmla="*/ 14 h 385"/>
                  <a:gd name="T8" fmla="*/ 0 w 51"/>
                  <a:gd name="T9" fmla="*/ 14 h 385"/>
                  <a:gd name="T10" fmla="*/ 0 w 51"/>
                  <a:gd name="T11" fmla="*/ 14 h 385"/>
                  <a:gd name="T12" fmla="*/ 0 w 51"/>
                  <a:gd name="T13" fmla="*/ 14 h 385"/>
                  <a:gd name="T14" fmla="*/ 0 60000 65536"/>
                  <a:gd name="T15" fmla="*/ 0 60000 65536"/>
                  <a:gd name="T16" fmla="*/ 0 60000 65536"/>
                  <a:gd name="T17" fmla="*/ 0 60000 65536"/>
                  <a:gd name="T18" fmla="*/ 0 60000 65536"/>
                  <a:gd name="T19" fmla="*/ 0 60000 65536"/>
                  <a:gd name="T20" fmla="*/ 0 60000 65536"/>
                  <a:gd name="T21" fmla="*/ 0 w 51"/>
                  <a:gd name="T22" fmla="*/ 0 h 385"/>
                  <a:gd name="T23" fmla="*/ 51 w 51"/>
                  <a:gd name="T24" fmla="*/ 385 h 3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 h="385">
                    <a:moveTo>
                      <a:pt x="0" y="385"/>
                    </a:moveTo>
                    <a:lnTo>
                      <a:pt x="0" y="0"/>
                    </a:lnTo>
                    <a:lnTo>
                      <a:pt x="51" y="0"/>
                    </a:lnTo>
                    <a:lnTo>
                      <a:pt x="51" y="385"/>
                    </a:lnTo>
                    <a:lnTo>
                      <a:pt x="0" y="385"/>
                    </a:lnTo>
                    <a:close/>
                  </a:path>
                </a:pathLst>
              </a:custGeom>
              <a:solidFill>
                <a:srgbClr val="000000"/>
              </a:solidFill>
              <a:ln w="9525">
                <a:noFill/>
                <a:round/>
                <a:headEnd/>
                <a:tailEnd/>
              </a:ln>
            </p:spPr>
            <p:txBody>
              <a:bodyPr/>
              <a:lstStyle/>
              <a:p>
                <a:endParaRPr lang="en-US"/>
              </a:p>
            </p:txBody>
          </p:sp>
          <p:sp>
            <p:nvSpPr>
              <p:cNvPr id="102526" name="Freeform 25"/>
              <p:cNvSpPr>
                <a:spLocks noChangeAspect="1"/>
              </p:cNvSpPr>
              <p:nvPr/>
            </p:nvSpPr>
            <p:spPr bwMode="auto">
              <a:xfrm>
                <a:off x="1190" y="2424"/>
                <a:ext cx="340" cy="214"/>
              </a:xfrm>
              <a:custGeom>
                <a:avLst/>
                <a:gdLst>
                  <a:gd name="T0" fmla="*/ 0 w 1020"/>
                  <a:gd name="T1" fmla="*/ 9 h 642"/>
                  <a:gd name="T2" fmla="*/ 6 w 1020"/>
                  <a:gd name="T3" fmla="*/ 15 h 642"/>
                  <a:gd name="T4" fmla="*/ 5 w 1020"/>
                  <a:gd name="T5" fmla="*/ 20 h 642"/>
                  <a:gd name="T6" fmla="*/ 7 w 1020"/>
                  <a:gd name="T7" fmla="*/ 19 h 642"/>
                  <a:gd name="T8" fmla="*/ 9 w 1020"/>
                  <a:gd name="T9" fmla="*/ 15 h 642"/>
                  <a:gd name="T10" fmla="*/ 17 w 1020"/>
                  <a:gd name="T11" fmla="*/ 12 h 642"/>
                  <a:gd name="T12" fmla="*/ 14 w 1020"/>
                  <a:gd name="T13" fmla="*/ 24 h 642"/>
                  <a:gd name="T14" fmla="*/ 18 w 1020"/>
                  <a:gd name="T15" fmla="*/ 22 h 642"/>
                  <a:gd name="T16" fmla="*/ 23 w 1020"/>
                  <a:gd name="T17" fmla="*/ 10 h 642"/>
                  <a:gd name="T18" fmla="*/ 36 w 1020"/>
                  <a:gd name="T19" fmla="*/ 4 h 642"/>
                  <a:gd name="T20" fmla="*/ 37 w 1020"/>
                  <a:gd name="T21" fmla="*/ 3 h 642"/>
                  <a:gd name="T22" fmla="*/ 38 w 1020"/>
                  <a:gd name="T23" fmla="*/ 2 h 642"/>
                  <a:gd name="T24" fmla="*/ 38 w 1020"/>
                  <a:gd name="T25" fmla="*/ 1 h 642"/>
                  <a:gd name="T26" fmla="*/ 38 w 1020"/>
                  <a:gd name="T27" fmla="*/ 1 h 642"/>
                  <a:gd name="T28" fmla="*/ 36 w 1020"/>
                  <a:gd name="T29" fmla="*/ 0 h 642"/>
                  <a:gd name="T30" fmla="*/ 35 w 1020"/>
                  <a:gd name="T31" fmla="*/ 0 h 642"/>
                  <a:gd name="T32" fmla="*/ 33 w 1020"/>
                  <a:gd name="T33" fmla="*/ 0 h 642"/>
                  <a:gd name="T34" fmla="*/ 21 w 1020"/>
                  <a:gd name="T35" fmla="*/ 5 h 642"/>
                  <a:gd name="T36" fmla="*/ 13 w 1020"/>
                  <a:gd name="T37" fmla="*/ 3 h 642"/>
                  <a:gd name="T38" fmla="*/ 10 w 1020"/>
                  <a:gd name="T39" fmla="*/ 3 h 642"/>
                  <a:gd name="T40" fmla="*/ 16 w 1020"/>
                  <a:gd name="T41" fmla="*/ 7 h 642"/>
                  <a:gd name="T42" fmla="*/ 8 w 1020"/>
                  <a:gd name="T43" fmla="*/ 11 h 642"/>
                  <a:gd name="T44" fmla="*/ 2 w 1020"/>
                  <a:gd name="T45" fmla="*/ 8 h 642"/>
                  <a:gd name="T46" fmla="*/ 0 w 1020"/>
                  <a:gd name="T47" fmla="*/ 9 h 642"/>
                  <a:gd name="T48" fmla="*/ 0 w 1020"/>
                  <a:gd name="T49" fmla="*/ 9 h 642"/>
                  <a:gd name="T50" fmla="*/ 0 w 1020"/>
                  <a:gd name="T51" fmla="*/ 9 h 64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020"/>
                  <a:gd name="T79" fmla="*/ 0 h 642"/>
                  <a:gd name="T80" fmla="*/ 1020 w 1020"/>
                  <a:gd name="T81" fmla="*/ 642 h 64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020" h="642">
                    <a:moveTo>
                      <a:pt x="0" y="255"/>
                    </a:moveTo>
                    <a:lnTo>
                      <a:pt x="152" y="399"/>
                    </a:lnTo>
                    <a:lnTo>
                      <a:pt x="146" y="539"/>
                    </a:lnTo>
                    <a:lnTo>
                      <a:pt x="193" y="515"/>
                    </a:lnTo>
                    <a:lnTo>
                      <a:pt x="252" y="412"/>
                    </a:lnTo>
                    <a:lnTo>
                      <a:pt x="456" y="328"/>
                    </a:lnTo>
                    <a:lnTo>
                      <a:pt x="391" y="642"/>
                    </a:lnTo>
                    <a:lnTo>
                      <a:pt x="487" y="589"/>
                    </a:lnTo>
                    <a:lnTo>
                      <a:pt x="611" y="262"/>
                    </a:lnTo>
                    <a:lnTo>
                      <a:pt x="985" y="99"/>
                    </a:lnTo>
                    <a:lnTo>
                      <a:pt x="1007" y="76"/>
                    </a:lnTo>
                    <a:lnTo>
                      <a:pt x="1019" y="50"/>
                    </a:lnTo>
                    <a:lnTo>
                      <a:pt x="1020" y="32"/>
                    </a:lnTo>
                    <a:lnTo>
                      <a:pt x="1015" y="19"/>
                    </a:lnTo>
                    <a:lnTo>
                      <a:pt x="981" y="6"/>
                    </a:lnTo>
                    <a:lnTo>
                      <a:pt x="936" y="0"/>
                    </a:lnTo>
                    <a:lnTo>
                      <a:pt x="890" y="10"/>
                    </a:lnTo>
                    <a:lnTo>
                      <a:pt x="567" y="140"/>
                    </a:lnTo>
                    <a:lnTo>
                      <a:pt x="363" y="80"/>
                    </a:lnTo>
                    <a:lnTo>
                      <a:pt x="283" y="92"/>
                    </a:lnTo>
                    <a:lnTo>
                      <a:pt x="430" y="197"/>
                    </a:lnTo>
                    <a:lnTo>
                      <a:pt x="222" y="284"/>
                    </a:lnTo>
                    <a:lnTo>
                      <a:pt x="64" y="229"/>
                    </a:lnTo>
                    <a:lnTo>
                      <a:pt x="0" y="255"/>
                    </a:lnTo>
                    <a:close/>
                  </a:path>
                </a:pathLst>
              </a:custGeom>
              <a:solidFill>
                <a:srgbClr val="000000"/>
              </a:solidFill>
              <a:ln w="9525">
                <a:noFill/>
                <a:round/>
                <a:headEnd/>
                <a:tailEnd/>
              </a:ln>
            </p:spPr>
            <p:txBody>
              <a:bodyPr/>
              <a:lstStyle/>
              <a:p>
                <a:endParaRPr lang="en-US"/>
              </a:p>
            </p:txBody>
          </p:sp>
        </p:grpSp>
        <p:sp>
          <p:nvSpPr>
            <p:cNvPr id="102505" name="Rectangle 26"/>
            <p:cNvSpPr>
              <a:spLocks noChangeArrowheads="1"/>
            </p:cNvSpPr>
            <p:nvPr/>
          </p:nvSpPr>
          <p:spPr bwMode="auto">
            <a:xfrm>
              <a:off x="480" y="2304"/>
              <a:ext cx="1440" cy="864"/>
            </a:xfrm>
            <a:prstGeom prst="rect">
              <a:avLst/>
            </a:prstGeom>
            <a:noFill/>
            <a:ln w="9525">
              <a:solidFill>
                <a:schemeClr val="tx1"/>
              </a:solidFill>
              <a:miter lim="800000"/>
              <a:headEnd/>
              <a:tailEnd/>
            </a:ln>
          </p:spPr>
          <p:txBody>
            <a:bodyPr anchor="ctr">
              <a:spAutoFit/>
            </a:bodyPr>
            <a:lstStyle/>
            <a:p>
              <a:endParaRPr lang="en-US"/>
            </a:p>
          </p:txBody>
        </p:sp>
      </p:grpSp>
      <p:sp>
        <p:nvSpPr>
          <p:cNvPr id="102404" name="Text Box 27"/>
          <p:cNvSpPr txBox="1">
            <a:spLocks noChangeArrowheads="1"/>
          </p:cNvSpPr>
          <p:nvPr/>
        </p:nvSpPr>
        <p:spPr bwMode="auto">
          <a:xfrm>
            <a:off x="395288" y="5127625"/>
            <a:ext cx="1082675" cy="822325"/>
          </a:xfrm>
          <a:prstGeom prst="rect">
            <a:avLst/>
          </a:prstGeom>
          <a:noFill/>
          <a:ln w="9525">
            <a:noFill/>
            <a:miter lim="800000"/>
            <a:headEnd/>
            <a:tailEnd/>
          </a:ln>
        </p:spPr>
        <p:txBody>
          <a:bodyPr wrap="none">
            <a:spAutoFit/>
          </a:bodyPr>
          <a:lstStyle/>
          <a:p>
            <a:pPr eaLnBrk="0" hangingPunct="0"/>
            <a:r>
              <a:rPr lang="sr-Latn-CS" sz="2400"/>
              <a:t>Origin </a:t>
            </a:r>
          </a:p>
          <a:p>
            <a:pPr eaLnBrk="0" hangingPunct="0"/>
            <a:r>
              <a:rPr lang="sr-Latn-CS" sz="2400"/>
              <a:t>airport</a:t>
            </a:r>
            <a:endParaRPr lang="en-US" sz="2400"/>
          </a:p>
        </p:txBody>
      </p:sp>
      <p:grpSp>
        <p:nvGrpSpPr>
          <p:cNvPr id="4" name="Group 28"/>
          <p:cNvGrpSpPr>
            <a:grpSpLocks/>
          </p:cNvGrpSpPr>
          <p:nvPr/>
        </p:nvGrpSpPr>
        <p:grpSpPr bwMode="auto">
          <a:xfrm>
            <a:off x="1547813" y="2276475"/>
            <a:ext cx="1863725" cy="1143000"/>
            <a:chOff x="975" y="1570"/>
            <a:chExt cx="1174" cy="720"/>
          </a:xfrm>
        </p:grpSpPr>
        <p:sp>
          <p:nvSpPr>
            <p:cNvPr id="102501" name="Line 29"/>
            <p:cNvSpPr>
              <a:spLocks noChangeShapeType="1"/>
            </p:cNvSpPr>
            <p:nvPr/>
          </p:nvSpPr>
          <p:spPr bwMode="auto">
            <a:xfrm rot="522953" flipV="1">
              <a:off x="1429" y="1570"/>
              <a:ext cx="720" cy="720"/>
            </a:xfrm>
            <a:prstGeom prst="line">
              <a:avLst/>
            </a:prstGeom>
            <a:noFill/>
            <a:ln w="127000">
              <a:solidFill>
                <a:srgbClr val="99CC00"/>
              </a:solidFill>
              <a:round/>
              <a:headEnd/>
              <a:tailEnd type="triangle" w="med" len="med"/>
            </a:ln>
          </p:spPr>
          <p:txBody>
            <a:bodyPr anchor="ctr">
              <a:spAutoFit/>
            </a:bodyPr>
            <a:lstStyle/>
            <a:p>
              <a:endParaRPr lang="en-US"/>
            </a:p>
          </p:txBody>
        </p:sp>
        <p:sp>
          <p:nvSpPr>
            <p:cNvPr id="102502" name="Text Box 30"/>
            <p:cNvSpPr txBox="1">
              <a:spLocks noChangeArrowheads="1"/>
            </p:cNvSpPr>
            <p:nvPr/>
          </p:nvSpPr>
          <p:spPr bwMode="auto">
            <a:xfrm>
              <a:off x="975" y="1661"/>
              <a:ext cx="740" cy="250"/>
            </a:xfrm>
            <a:prstGeom prst="rect">
              <a:avLst/>
            </a:prstGeom>
            <a:noFill/>
            <a:ln w="9525">
              <a:noFill/>
              <a:miter lim="800000"/>
              <a:headEnd/>
              <a:tailEnd/>
            </a:ln>
          </p:spPr>
          <p:txBody>
            <a:bodyPr wrap="none">
              <a:spAutoFit/>
            </a:bodyPr>
            <a:lstStyle/>
            <a:p>
              <a:pPr eaLnBrk="0" hangingPunct="0"/>
              <a:r>
                <a:rPr lang="sr-Latn-CS" sz="2000">
                  <a:solidFill>
                    <a:schemeClr val="accent2"/>
                  </a:solidFill>
                </a:rPr>
                <a:t>Climbing</a:t>
              </a:r>
              <a:endParaRPr lang="en-US" sz="2000">
                <a:solidFill>
                  <a:schemeClr val="accent2"/>
                </a:solidFill>
              </a:endParaRPr>
            </a:p>
          </p:txBody>
        </p:sp>
      </p:grpSp>
      <p:grpSp>
        <p:nvGrpSpPr>
          <p:cNvPr id="5" name="Group 31"/>
          <p:cNvGrpSpPr>
            <a:grpSpLocks/>
          </p:cNvGrpSpPr>
          <p:nvPr/>
        </p:nvGrpSpPr>
        <p:grpSpPr bwMode="auto">
          <a:xfrm>
            <a:off x="5435600" y="2349500"/>
            <a:ext cx="1887538" cy="1143000"/>
            <a:chOff x="3424" y="1616"/>
            <a:chExt cx="1189" cy="720"/>
          </a:xfrm>
        </p:grpSpPr>
        <p:sp>
          <p:nvSpPr>
            <p:cNvPr id="102499" name="Line 32"/>
            <p:cNvSpPr>
              <a:spLocks noChangeShapeType="1"/>
            </p:cNvSpPr>
            <p:nvPr/>
          </p:nvSpPr>
          <p:spPr bwMode="auto">
            <a:xfrm rot="5108231" flipV="1">
              <a:off x="3424" y="1616"/>
              <a:ext cx="720" cy="720"/>
            </a:xfrm>
            <a:prstGeom prst="line">
              <a:avLst/>
            </a:prstGeom>
            <a:noFill/>
            <a:ln w="127000">
              <a:solidFill>
                <a:srgbClr val="99CC00"/>
              </a:solidFill>
              <a:round/>
              <a:headEnd/>
              <a:tailEnd type="triangle" w="med" len="med"/>
            </a:ln>
          </p:spPr>
          <p:txBody>
            <a:bodyPr anchor="ctr">
              <a:spAutoFit/>
            </a:bodyPr>
            <a:lstStyle/>
            <a:p>
              <a:endParaRPr lang="en-US"/>
            </a:p>
          </p:txBody>
        </p:sp>
        <p:sp>
          <p:nvSpPr>
            <p:cNvPr id="102500" name="Text Box 33"/>
            <p:cNvSpPr txBox="1">
              <a:spLocks noChangeArrowheads="1"/>
            </p:cNvSpPr>
            <p:nvPr/>
          </p:nvSpPr>
          <p:spPr bwMode="auto">
            <a:xfrm>
              <a:off x="3651" y="1616"/>
              <a:ext cx="962" cy="250"/>
            </a:xfrm>
            <a:prstGeom prst="rect">
              <a:avLst/>
            </a:prstGeom>
            <a:noFill/>
            <a:ln w="9525">
              <a:noFill/>
              <a:miter lim="800000"/>
              <a:headEnd/>
              <a:tailEnd/>
            </a:ln>
          </p:spPr>
          <p:txBody>
            <a:bodyPr wrap="none">
              <a:spAutoFit/>
            </a:bodyPr>
            <a:lstStyle/>
            <a:p>
              <a:pPr eaLnBrk="0" hangingPunct="0"/>
              <a:r>
                <a:rPr lang="sr-Latn-CS" sz="2000">
                  <a:solidFill>
                    <a:schemeClr val="accent2"/>
                  </a:solidFill>
                </a:rPr>
                <a:t>Descending</a:t>
              </a:r>
              <a:endParaRPr lang="en-US" sz="2000"/>
            </a:p>
          </p:txBody>
        </p:sp>
      </p:grpSp>
      <p:sp>
        <p:nvSpPr>
          <p:cNvPr id="102407" name="Rectangle 34"/>
          <p:cNvSpPr>
            <a:spLocks noChangeArrowheads="1"/>
          </p:cNvSpPr>
          <p:nvPr/>
        </p:nvSpPr>
        <p:spPr bwMode="auto">
          <a:xfrm>
            <a:off x="457200" y="277813"/>
            <a:ext cx="8686800" cy="1139825"/>
          </a:xfrm>
          <a:prstGeom prst="rect">
            <a:avLst/>
          </a:prstGeom>
          <a:noFill/>
          <a:ln w="9525">
            <a:noFill/>
            <a:miter lim="800000"/>
            <a:headEnd/>
            <a:tailEnd/>
          </a:ln>
        </p:spPr>
        <p:txBody>
          <a:bodyPr/>
          <a:lstStyle/>
          <a:p>
            <a:pPr marL="800100" indent="-800100"/>
            <a:r>
              <a:rPr lang="sr-Latn-CS" sz="4000" b="1" dirty="0">
                <a:solidFill>
                  <a:schemeClr val="tx2"/>
                </a:solidFill>
                <a:cs typeface="Calibri"/>
              </a:rPr>
              <a:t>Phases of Flight (1)</a:t>
            </a:r>
            <a:endParaRPr lang="en-US" sz="4000" b="1" dirty="0">
              <a:solidFill>
                <a:schemeClr val="tx2"/>
              </a:solidFill>
              <a:cs typeface="Calibri"/>
            </a:endParaRPr>
          </a:p>
        </p:txBody>
      </p:sp>
      <p:grpSp>
        <p:nvGrpSpPr>
          <p:cNvPr id="6" name="Group 35"/>
          <p:cNvGrpSpPr>
            <a:grpSpLocks/>
          </p:cNvGrpSpPr>
          <p:nvPr/>
        </p:nvGrpSpPr>
        <p:grpSpPr bwMode="auto">
          <a:xfrm>
            <a:off x="395288" y="3213100"/>
            <a:ext cx="1512887" cy="782638"/>
            <a:chOff x="249" y="2160"/>
            <a:chExt cx="953" cy="493"/>
          </a:xfrm>
        </p:grpSpPr>
        <p:sp>
          <p:nvSpPr>
            <p:cNvPr id="102497" name="Line 36"/>
            <p:cNvSpPr>
              <a:spLocks noChangeShapeType="1"/>
            </p:cNvSpPr>
            <p:nvPr/>
          </p:nvSpPr>
          <p:spPr bwMode="auto">
            <a:xfrm rot="522953" flipV="1">
              <a:off x="385" y="2296"/>
              <a:ext cx="817" cy="357"/>
            </a:xfrm>
            <a:prstGeom prst="line">
              <a:avLst/>
            </a:prstGeom>
            <a:noFill/>
            <a:ln w="127000">
              <a:solidFill>
                <a:srgbClr val="99CC00"/>
              </a:solidFill>
              <a:round/>
              <a:headEnd/>
              <a:tailEnd type="triangle" w="med" len="med"/>
            </a:ln>
          </p:spPr>
          <p:txBody>
            <a:bodyPr anchor="ctr">
              <a:spAutoFit/>
            </a:bodyPr>
            <a:lstStyle/>
            <a:p>
              <a:endParaRPr lang="en-US"/>
            </a:p>
          </p:txBody>
        </p:sp>
        <p:sp>
          <p:nvSpPr>
            <p:cNvPr id="102498" name="Text Box 37"/>
            <p:cNvSpPr txBox="1">
              <a:spLocks noChangeArrowheads="1"/>
            </p:cNvSpPr>
            <p:nvPr/>
          </p:nvSpPr>
          <p:spPr bwMode="auto">
            <a:xfrm>
              <a:off x="249" y="2160"/>
              <a:ext cx="702" cy="250"/>
            </a:xfrm>
            <a:prstGeom prst="rect">
              <a:avLst/>
            </a:prstGeom>
            <a:noFill/>
            <a:ln w="9525">
              <a:noFill/>
              <a:miter lim="800000"/>
              <a:headEnd/>
              <a:tailEnd/>
            </a:ln>
          </p:spPr>
          <p:txBody>
            <a:bodyPr wrap="none">
              <a:spAutoFit/>
            </a:bodyPr>
            <a:lstStyle/>
            <a:p>
              <a:pPr eaLnBrk="0" hangingPunct="0"/>
              <a:r>
                <a:rPr lang="sr-Latn-CS" sz="2000">
                  <a:solidFill>
                    <a:schemeClr val="accent2"/>
                  </a:solidFill>
                </a:rPr>
                <a:t>Take-off</a:t>
              </a:r>
              <a:endParaRPr lang="en-US" sz="2000">
                <a:solidFill>
                  <a:schemeClr val="accent2"/>
                </a:solidFill>
              </a:endParaRPr>
            </a:p>
          </p:txBody>
        </p:sp>
      </p:grpSp>
      <p:grpSp>
        <p:nvGrpSpPr>
          <p:cNvPr id="7" name="Group 38"/>
          <p:cNvGrpSpPr>
            <a:grpSpLocks/>
          </p:cNvGrpSpPr>
          <p:nvPr/>
        </p:nvGrpSpPr>
        <p:grpSpPr bwMode="auto">
          <a:xfrm>
            <a:off x="6948488" y="3141663"/>
            <a:ext cx="1789112" cy="2765425"/>
            <a:chOff x="4377" y="2115"/>
            <a:chExt cx="1127" cy="1742"/>
          </a:xfrm>
        </p:grpSpPr>
        <p:grpSp>
          <p:nvGrpSpPr>
            <p:cNvPr id="8" name="Group 39"/>
            <p:cNvGrpSpPr>
              <a:grpSpLocks/>
            </p:cNvGrpSpPr>
            <p:nvPr/>
          </p:nvGrpSpPr>
          <p:grpSpPr bwMode="auto">
            <a:xfrm>
              <a:off x="4387" y="2614"/>
              <a:ext cx="1117" cy="1243"/>
              <a:chOff x="4387" y="2614"/>
              <a:chExt cx="1117" cy="1243"/>
            </a:xfrm>
          </p:grpSpPr>
          <p:sp>
            <p:nvSpPr>
              <p:cNvPr id="102471" name="Text Box 40"/>
              <p:cNvSpPr txBox="1">
                <a:spLocks noChangeArrowheads="1"/>
              </p:cNvSpPr>
              <p:nvPr/>
            </p:nvSpPr>
            <p:spPr bwMode="auto">
              <a:xfrm>
                <a:off x="4387" y="3339"/>
                <a:ext cx="1078" cy="518"/>
              </a:xfrm>
              <a:prstGeom prst="rect">
                <a:avLst/>
              </a:prstGeom>
              <a:noFill/>
              <a:ln w="9525">
                <a:noFill/>
                <a:miter lim="800000"/>
                <a:headEnd/>
                <a:tailEnd/>
              </a:ln>
            </p:spPr>
            <p:txBody>
              <a:bodyPr wrap="none">
                <a:spAutoFit/>
              </a:bodyPr>
              <a:lstStyle/>
              <a:p>
                <a:pPr algn="r" eaLnBrk="0" hangingPunct="0"/>
                <a:r>
                  <a:rPr lang="sr-Latn-CS" sz="2400"/>
                  <a:t>Destination</a:t>
                </a:r>
              </a:p>
              <a:p>
                <a:pPr algn="r" eaLnBrk="0" hangingPunct="0"/>
                <a:r>
                  <a:rPr lang="sr-Latn-CS" sz="2400"/>
                  <a:t>airport</a:t>
                </a:r>
                <a:endParaRPr lang="en-US" sz="2400"/>
              </a:p>
            </p:txBody>
          </p:sp>
          <p:grpSp>
            <p:nvGrpSpPr>
              <p:cNvPr id="9" name="Group 41"/>
              <p:cNvGrpSpPr>
                <a:grpSpLocks/>
              </p:cNvGrpSpPr>
              <p:nvPr/>
            </p:nvGrpSpPr>
            <p:grpSpPr bwMode="auto">
              <a:xfrm>
                <a:off x="4785" y="2614"/>
                <a:ext cx="719" cy="797"/>
                <a:chOff x="384" y="2064"/>
                <a:chExt cx="1776" cy="1392"/>
              </a:xfrm>
            </p:grpSpPr>
            <p:sp>
              <p:nvSpPr>
                <p:cNvPr id="102473" name="Rectangle 42"/>
                <p:cNvSpPr>
                  <a:spLocks noChangeArrowheads="1"/>
                </p:cNvSpPr>
                <p:nvPr/>
              </p:nvSpPr>
              <p:spPr bwMode="auto">
                <a:xfrm>
                  <a:off x="384" y="2064"/>
                  <a:ext cx="1776" cy="1392"/>
                </a:xfrm>
                <a:prstGeom prst="rect">
                  <a:avLst/>
                </a:prstGeom>
                <a:noFill/>
                <a:ln w="9525">
                  <a:noFill/>
                  <a:miter lim="800000"/>
                  <a:headEnd/>
                  <a:tailEnd/>
                </a:ln>
              </p:spPr>
              <p:txBody>
                <a:bodyPr wrap="none" anchor="ctr">
                  <a:spAutoFit/>
                </a:bodyPr>
                <a:lstStyle/>
                <a:p>
                  <a:endParaRPr lang="en-US"/>
                </a:p>
              </p:txBody>
            </p:sp>
            <p:grpSp>
              <p:nvGrpSpPr>
                <p:cNvPr id="10" name="Group 43"/>
                <p:cNvGrpSpPr>
                  <a:grpSpLocks noChangeAspect="1"/>
                </p:cNvGrpSpPr>
                <p:nvPr/>
              </p:nvGrpSpPr>
              <p:grpSpPr bwMode="auto">
                <a:xfrm>
                  <a:off x="768" y="2448"/>
                  <a:ext cx="864" cy="548"/>
                  <a:chOff x="528" y="2312"/>
                  <a:chExt cx="1192" cy="756"/>
                </a:xfrm>
              </p:grpSpPr>
              <p:sp>
                <p:nvSpPr>
                  <p:cNvPr id="102476" name="Freeform 44"/>
                  <p:cNvSpPr>
                    <a:spLocks noChangeAspect="1"/>
                  </p:cNvSpPr>
                  <p:nvPr/>
                </p:nvSpPr>
                <p:spPr bwMode="auto">
                  <a:xfrm>
                    <a:off x="726" y="2449"/>
                    <a:ext cx="220" cy="375"/>
                  </a:xfrm>
                  <a:custGeom>
                    <a:avLst/>
                    <a:gdLst>
                      <a:gd name="T0" fmla="*/ 0 w 660"/>
                      <a:gd name="T1" fmla="*/ 42 h 1124"/>
                      <a:gd name="T2" fmla="*/ 0 w 660"/>
                      <a:gd name="T3" fmla="*/ 15 h 1124"/>
                      <a:gd name="T4" fmla="*/ 8 w 660"/>
                      <a:gd name="T5" fmla="*/ 15 h 1124"/>
                      <a:gd name="T6" fmla="*/ 0 w 660"/>
                      <a:gd name="T7" fmla="*/ 5 h 1124"/>
                      <a:gd name="T8" fmla="*/ 0 w 660"/>
                      <a:gd name="T9" fmla="*/ 0 h 1124"/>
                      <a:gd name="T10" fmla="*/ 24 w 660"/>
                      <a:gd name="T11" fmla="*/ 0 h 1124"/>
                      <a:gd name="T12" fmla="*/ 24 w 660"/>
                      <a:gd name="T13" fmla="*/ 5 h 1124"/>
                      <a:gd name="T14" fmla="*/ 17 w 660"/>
                      <a:gd name="T15" fmla="*/ 15 h 1124"/>
                      <a:gd name="T16" fmla="*/ 24 w 660"/>
                      <a:gd name="T17" fmla="*/ 15 h 1124"/>
                      <a:gd name="T18" fmla="*/ 24 w 660"/>
                      <a:gd name="T19" fmla="*/ 42 h 1124"/>
                      <a:gd name="T20" fmla="*/ 0 w 660"/>
                      <a:gd name="T21" fmla="*/ 42 h 1124"/>
                      <a:gd name="T22" fmla="*/ 0 w 660"/>
                      <a:gd name="T23" fmla="*/ 42 h 1124"/>
                      <a:gd name="T24" fmla="*/ 0 w 660"/>
                      <a:gd name="T25" fmla="*/ 42 h 11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60"/>
                      <a:gd name="T40" fmla="*/ 0 h 1124"/>
                      <a:gd name="T41" fmla="*/ 660 w 660"/>
                      <a:gd name="T42" fmla="*/ 1124 h 11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60" h="1124">
                        <a:moveTo>
                          <a:pt x="0" y="1124"/>
                        </a:moveTo>
                        <a:lnTo>
                          <a:pt x="0" y="402"/>
                        </a:lnTo>
                        <a:lnTo>
                          <a:pt x="209" y="402"/>
                        </a:lnTo>
                        <a:lnTo>
                          <a:pt x="0" y="126"/>
                        </a:lnTo>
                        <a:lnTo>
                          <a:pt x="0" y="0"/>
                        </a:lnTo>
                        <a:lnTo>
                          <a:pt x="660" y="0"/>
                        </a:lnTo>
                        <a:lnTo>
                          <a:pt x="660" y="126"/>
                        </a:lnTo>
                        <a:lnTo>
                          <a:pt x="460" y="402"/>
                        </a:lnTo>
                        <a:lnTo>
                          <a:pt x="660" y="402"/>
                        </a:lnTo>
                        <a:lnTo>
                          <a:pt x="660" y="1124"/>
                        </a:lnTo>
                        <a:lnTo>
                          <a:pt x="0" y="1124"/>
                        </a:lnTo>
                        <a:close/>
                      </a:path>
                    </a:pathLst>
                  </a:custGeom>
                  <a:solidFill>
                    <a:srgbClr val="E8E6FF"/>
                  </a:solidFill>
                  <a:ln w="9525">
                    <a:noFill/>
                    <a:round/>
                    <a:headEnd/>
                    <a:tailEnd/>
                  </a:ln>
                </p:spPr>
                <p:txBody>
                  <a:bodyPr/>
                  <a:lstStyle/>
                  <a:p>
                    <a:endParaRPr lang="en-US"/>
                  </a:p>
                </p:txBody>
              </p:sp>
              <p:sp>
                <p:nvSpPr>
                  <p:cNvPr id="102477" name="Freeform 45"/>
                  <p:cNvSpPr>
                    <a:spLocks noChangeAspect="1"/>
                  </p:cNvSpPr>
                  <p:nvPr/>
                </p:nvSpPr>
                <p:spPr bwMode="auto">
                  <a:xfrm>
                    <a:off x="1228" y="2774"/>
                    <a:ext cx="286" cy="50"/>
                  </a:xfrm>
                  <a:custGeom>
                    <a:avLst/>
                    <a:gdLst>
                      <a:gd name="T0" fmla="*/ 0 w 858"/>
                      <a:gd name="T1" fmla="*/ 6 h 149"/>
                      <a:gd name="T2" fmla="*/ 0 w 858"/>
                      <a:gd name="T3" fmla="*/ 0 h 149"/>
                      <a:gd name="T4" fmla="*/ 32 w 858"/>
                      <a:gd name="T5" fmla="*/ 0 h 149"/>
                      <a:gd name="T6" fmla="*/ 32 w 858"/>
                      <a:gd name="T7" fmla="*/ 6 h 149"/>
                      <a:gd name="T8" fmla="*/ 0 w 858"/>
                      <a:gd name="T9" fmla="*/ 6 h 149"/>
                      <a:gd name="T10" fmla="*/ 0 w 858"/>
                      <a:gd name="T11" fmla="*/ 6 h 149"/>
                      <a:gd name="T12" fmla="*/ 0 w 858"/>
                      <a:gd name="T13" fmla="*/ 6 h 149"/>
                      <a:gd name="T14" fmla="*/ 0 60000 65536"/>
                      <a:gd name="T15" fmla="*/ 0 60000 65536"/>
                      <a:gd name="T16" fmla="*/ 0 60000 65536"/>
                      <a:gd name="T17" fmla="*/ 0 60000 65536"/>
                      <a:gd name="T18" fmla="*/ 0 60000 65536"/>
                      <a:gd name="T19" fmla="*/ 0 60000 65536"/>
                      <a:gd name="T20" fmla="*/ 0 60000 65536"/>
                      <a:gd name="T21" fmla="*/ 0 w 858"/>
                      <a:gd name="T22" fmla="*/ 0 h 149"/>
                      <a:gd name="T23" fmla="*/ 858 w 858"/>
                      <a:gd name="T24" fmla="*/ 149 h 1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58" h="149">
                        <a:moveTo>
                          <a:pt x="0" y="149"/>
                        </a:moveTo>
                        <a:lnTo>
                          <a:pt x="0" y="0"/>
                        </a:lnTo>
                        <a:lnTo>
                          <a:pt x="858" y="0"/>
                        </a:lnTo>
                        <a:lnTo>
                          <a:pt x="858" y="149"/>
                        </a:lnTo>
                        <a:lnTo>
                          <a:pt x="0" y="149"/>
                        </a:lnTo>
                        <a:close/>
                      </a:path>
                    </a:pathLst>
                  </a:custGeom>
                  <a:solidFill>
                    <a:srgbClr val="E8E6FF"/>
                  </a:solidFill>
                  <a:ln w="9525">
                    <a:noFill/>
                    <a:round/>
                    <a:headEnd/>
                    <a:tailEnd/>
                  </a:ln>
                </p:spPr>
                <p:txBody>
                  <a:bodyPr/>
                  <a:lstStyle/>
                  <a:p>
                    <a:endParaRPr lang="en-US"/>
                  </a:p>
                </p:txBody>
              </p:sp>
              <p:sp>
                <p:nvSpPr>
                  <p:cNvPr id="102478" name="Freeform 46"/>
                  <p:cNvSpPr>
                    <a:spLocks noChangeAspect="1"/>
                  </p:cNvSpPr>
                  <p:nvPr/>
                </p:nvSpPr>
                <p:spPr bwMode="auto">
                  <a:xfrm>
                    <a:off x="600" y="2832"/>
                    <a:ext cx="1039" cy="221"/>
                  </a:xfrm>
                  <a:custGeom>
                    <a:avLst/>
                    <a:gdLst>
                      <a:gd name="T0" fmla="*/ 0 w 3117"/>
                      <a:gd name="T1" fmla="*/ 25 h 664"/>
                      <a:gd name="T2" fmla="*/ 0 w 3117"/>
                      <a:gd name="T3" fmla="*/ 0 h 664"/>
                      <a:gd name="T4" fmla="*/ 115 w 3117"/>
                      <a:gd name="T5" fmla="*/ 0 h 664"/>
                      <a:gd name="T6" fmla="*/ 115 w 3117"/>
                      <a:gd name="T7" fmla="*/ 25 h 664"/>
                      <a:gd name="T8" fmla="*/ 0 w 3117"/>
                      <a:gd name="T9" fmla="*/ 25 h 664"/>
                      <a:gd name="T10" fmla="*/ 0 w 3117"/>
                      <a:gd name="T11" fmla="*/ 25 h 664"/>
                      <a:gd name="T12" fmla="*/ 0 w 3117"/>
                      <a:gd name="T13" fmla="*/ 25 h 664"/>
                      <a:gd name="T14" fmla="*/ 0 60000 65536"/>
                      <a:gd name="T15" fmla="*/ 0 60000 65536"/>
                      <a:gd name="T16" fmla="*/ 0 60000 65536"/>
                      <a:gd name="T17" fmla="*/ 0 60000 65536"/>
                      <a:gd name="T18" fmla="*/ 0 60000 65536"/>
                      <a:gd name="T19" fmla="*/ 0 60000 65536"/>
                      <a:gd name="T20" fmla="*/ 0 60000 65536"/>
                      <a:gd name="T21" fmla="*/ 0 w 3117"/>
                      <a:gd name="T22" fmla="*/ 0 h 664"/>
                      <a:gd name="T23" fmla="*/ 3117 w 3117"/>
                      <a:gd name="T24" fmla="*/ 664 h 6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17" h="664">
                        <a:moveTo>
                          <a:pt x="0" y="664"/>
                        </a:moveTo>
                        <a:lnTo>
                          <a:pt x="0" y="0"/>
                        </a:lnTo>
                        <a:lnTo>
                          <a:pt x="3117" y="0"/>
                        </a:lnTo>
                        <a:lnTo>
                          <a:pt x="3117" y="664"/>
                        </a:lnTo>
                        <a:lnTo>
                          <a:pt x="0" y="664"/>
                        </a:lnTo>
                        <a:close/>
                      </a:path>
                    </a:pathLst>
                  </a:custGeom>
                  <a:solidFill>
                    <a:srgbClr val="C1C0DB"/>
                  </a:solidFill>
                  <a:ln w="9525">
                    <a:noFill/>
                    <a:round/>
                    <a:headEnd/>
                    <a:tailEnd/>
                  </a:ln>
                </p:spPr>
                <p:txBody>
                  <a:bodyPr/>
                  <a:lstStyle/>
                  <a:p>
                    <a:endParaRPr lang="en-US"/>
                  </a:p>
                </p:txBody>
              </p:sp>
              <p:sp>
                <p:nvSpPr>
                  <p:cNvPr id="102479" name="Freeform 47"/>
                  <p:cNvSpPr>
                    <a:spLocks noChangeAspect="1"/>
                  </p:cNvSpPr>
                  <p:nvPr/>
                </p:nvSpPr>
                <p:spPr bwMode="auto">
                  <a:xfrm>
                    <a:off x="589" y="2818"/>
                    <a:ext cx="1061" cy="232"/>
                  </a:xfrm>
                  <a:custGeom>
                    <a:avLst/>
                    <a:gdLst>
                      <a:gd name="T0" fmla="*/ 0 w 3183"/>
                      <a:gd name="T1" fmla="*/ 26 h 696"/>
                      <a:gd name="T2" fmla="*/ 0 w 3183"/>
                      <a:gd name="T3" fmla="*/ 0 h 696"/>
                      <a:gd name="T4" fmla="*/ 118 w 3183"/>
                      <a:gd name="T5" fmla="*/ 0 h 696"/>
                      <a:gd name="T6" fmla="*/ 118 w 3183"/>
                      <a:gd name="T7" fmla="*/ 26 h 696"/>
                      <a:gd name="T8" fmla="*/ 115 w 3183"/>
                      <a:gd name="T9" fmla="*/ 26 h 696"/>
                      <a:gd name="T10" fmla="*/ 115 w 3183"/>
                      <a:gd name="T11" fmla="*/ 3 h 696"/>
                      <a:gd name="T12" fmla="*/ 3 w 3183"/>
                      <a:gd name="T13" fmla="*/ 3 h 696"/>
                      <a:gd name="T14" fmla="*/ 3 w 3183"/>
                      <a:gd name="T15" fmla="*/ 26 h 696"/>
                      <a:gd name="T16" fmla="*/ 0 w 3183"/>
                      <a:gd name="T17" fmla="*/ 26 h 696"/>
                      <a:gd name="T18" fmla="*/ 0 w 3183"/>
                      <a:gd name="T19" fmla="*/ 26 h 696"/>
                      <a:gd name="T20" fmla="*/ 0 w 3183"/>
                      <a:gd name="T21" fmla="*/ 26 h 69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183"/>
                      <a:gd name="T34" fmla="*/ 0 h 696"/>
                      <a:gd name="T35" fmla="*/ 3183 w 3183"/>
                      <a:gd name="T36" fmla="*/ 696 h 69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183" h="696">
                        <a:moveTo>
                          <a:pt x="0" y="696"/>
                        </a:moveTo>
                        <a:lnTo>
                          <a:pt x="0" y="0"/>
                        </a:lnTo>
                        <a:lnTo>
                          <a:pt x="3183" y="0"/>
                        </a:lnTo>
                        <a:lnTo>
                          <a:pt x="3183" y="696"/>
                        </a:lnTo>
                        <a:lnTo>
                          <a:pt x="3106" y="696"/>
                        </a:lnTo>
                        <a:lnTo>
                          <a:pt x="3106" y="78"/>
                        </a:lnTo>
                        <a:lnTo>
                          <a:pt x="78" y="78"/>
                        </a:lnTo>
                        <a:lnTo>
                          <a:pt x="78" y="696"/>
                        </a:lnTo>
                        <a:lnTo>
                          <a:pt x="0" y="696"/>
                        </a:lnTo>
                        <a:close/>
                      </a:path>
                    </a:pathLst>
                  </a:custGeom>
                  <a:solidFill>
                    <a:srgbClr val="000000"/>
                  </a:solidFill>
                  <a:ln w="9525">
                    <a:noFill/>
                    <a:round/>
                    <a:headEnd/>
                    <a:tailEnd/>
                  </a:ln>
                </p:spPr>
                <p:txBody>
                  <a:bodyPr/>
                  <a:lstStyle/>
                  <a:p>
                    <a:endParaRPr lang="en-US"/>
                  </a:p>
                </p:txBody>
              </p:sp>
              <p:sp>
                <p:nvSpPr>
                  <p:cNvPr id="102480" name="Freeform 48"/>
                  <p:cNvSpPr>
                    <a:spLocks noChangeAspect="1"/>
                  </p:cNvSpPr>
                  <p:nvPr/>
                </p:nvSpPr>
                <p:spPr bwMode="auto">
                  <a:xfrm>
                    <a:off x="528" y="2939"/>
                    <a:ext cx="1192" cy="129"/>
                  </a:xfrm>
                  <a:custGeom>
                    <a:avLst/>
                    <a:gdLst>
                      <a:gd name="T0" fmla="*/ 0 w 3576"/>
                      <a:gd name="T1" fmla="*/ 14 h 386"/>
                      <a:gd name="T2" fmla="*/ 132 w 3576"/>
                      <a:gd name="T3" fmla="*/ 14 h 386"/>
                      <a:gd name="T4" fmla="*/ 132 w 3576"/>
                      <a:gd name="T5" fmla="*/ 11 h 386"/>
                      <a:gd name="T6" fmla="*/ 104 w 3576"/>
                      <a:gd name="T7" fmla="*/ 11 h 386"/>
                      <a:gd name="T8" fmla="*/ 104 w 3576"/>
                      <a:gd name="T9" fmla="*/ 0 h 386"/>
                      <a:gd name="T10" fmla="*/ 95 w 3576"/>
                      <a:gd name="T11" fmla="*/ 0 h 386"/>
                      <a:gd name="T12" fmla="*/ 95 w 3576"/>
                      <a:gd name="T13" fmla="*/ 11 h 386"/>
                      <a:gd name="T14" fmla="*/ 0 w 3576"/>
                      <a:gd name="T15" fmla="*/ 11 h 386"/>
                      <a:gd name="T16" fmla="*/ 0 w 3576"/>
                      <a:gd name="T17" fmla="*/ 14 h 386"/>
                      <a:gd name="T18" fmla="*/ 0 w 3576"/>
                      <a:gd name="T19" fmla="*/ 14 h 386"/>
                      <a:gd name="T20" fmla="*/ 0 w 3576"/>
                      <a:gd name="T21" fmla="*/ 14 h 38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576"/>
                      <a:gd name="T34" fmla="*/ 0 h 386"/>
                      <a:gd name="T35" fmla="*/ 3576 w 3576"/>
                      <a:gd name="T36" fmla="*/ 386 h 38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576" h="386">
                        <a:moveTo>
                          <a:pt x="0" y="386"/>
                        </a:moveTo>
                        <a:lnTo>
                          <a:pt x="3576" y="386"/>
                        </a:lnTo>
                        <a:lnTo>
                          <a:pt x="3576" y="308"/>
                        </a:lnTo>
                        <a:lnTo>
                          <a:pt x="2819" y="308"/>
                        </a:lnTo>
                        <a:lnTo>
                          <a:pt x="2819" y="0"/>
                        </a:lnTo>
                        <a:lnTo>
                          <a:pt x="2559" y="0"/>
                        </a:lnTo>
                        <a:lnTo>
                          <a:pt x="2559" y="308"/>
                        </a:lnTo>
                        <a:lnTo>
                          <a:pt x="0" y="308"/>
                        </a:lnTo>
                        <a:lnTo>
                          <a:pt x="0" y="386"/>
                        </a:lnTo>
                        <a:close/>
                      </a:path>
                    </a:pathLst>
                  </a:custGeom>
                  <a:solidFill>
                    <a:srgbClr val="000000"/>
                  </a:solidFill>
                  <a:ln w="9525">
                    <a:noFill/>
                    <a:round/>
                    <a:headEnd/>
                    <a:tailEnd/>
                  </a:ln>
                </p:spPr>
                <p:txBody>
                  <a:bodyPr/>
                  <a:lstStyle/>
                  <a:p>
                    <a:endParaRPr lang="en-US"/>
                  </a:p>
                </p:txBody>
              </p:sp>
              <p:sp>
                <p:nvSpPr>
                  <p:cNvPr id="102481" name="Freeform 49"/>
                  <p:cNvSpPr>
                    <a:spLocks noChangeAspect="1"/>
                  </p:cNvSpPr>
                  <p:nvPr/>
                </p:nvSpPr>
                <p:spPr bwMode="auto">
                  <a:xfrm>
                    <a:off x="650" y="2878"/>
                    <a:ext cx="208" cy="26"/>
                  </a:xfrm>
                  <a:custGeom>
                    <a:avLst/>
                    <a:gdLst>
                      <a:gd name="T0" fmla="*/ 0 w 623"/>
                      <a:gd name="T1" fmla="*/ 0 h 78"/>
                      <a:gd name="T2" fmla="*/ 0 w 623"/>
                      <a:gd name="T3" fmla="*/ 3 h 78"/>
                      <a:gd name="T4" fmla="*/ 23 w 623"/>
                      <a:gd name="T5" fmla="*/ 3 h 78"/>
                      <a:gd name="T6" fmla="*/ 23 w 623"/>
                      <a:gd name="T7" fmla="*/ 0 h 78"/>
                      <a:gd name="T8" fmla="*/ 0 w 623"/>
                      <a:gd name="T9" fmla="*/ 0 h 78"/>
                      <a:gd name="T10" fmla="*/ 0 w 623"/>
                      <a:gd name="T11" fmla="*/ 0 h 78"/>
                      <a:gd name="T12" fmla="*/ 0 w 623"/>
                      <a:gd name="T13" fmla="*/ 0 h 78"/>
                      <a:gd name="T14" fmla="*/ 0 60000 65536"/>
                      <a:gd name="T15" fmla="*/ 0 60000 65536"/>
                      <a:gd name="T16" fmla="*/ 0 60000 65536"/>
                      <a:gd name="T17" fmla="*/ 0 60000 65536"/>
                      <a:gd name="T18" fmla="*/ 0 60000 65536"/>
                      <a:gd name="T19" fmla="*/ 0 60000 65536"/>
                      <a:gd name="T20" fmla="*/ 0 60000 65536"/>
                      <a:gd name="T21" fmla="*/ 0 w 623"/>
                      <a:gd name="T22" fmla="*/ 0 h 78"/>
                      <a:gd name="T23" fmla="*/ 623 w 623"/>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3" h="78">
                        <a:moveTo>
                          <a:pt x="0" y="0"/>
                        </a:moveTo>
                        <a:lnTo>
                          <a:pt x="0" y="78"/>
                        </a:lnTo>
                        <a:lnTo>
                          <a:pt x="623" y="78"/>
                        </a:lnTo>
                        <a:lnTo>
                          <a:pt x="623" y="0"/>
                        </a:lnTo>
                        <a:lnTo>
                          <a:pt x="0" y="0"/>
                        </a:lnTo>
                        <a:close/>
                      </a:path>
                    </a:pathLst>
                  </a:custGeom>
                  <a:solidFill>
                    <a:srgbClr val="000000"/>
                  </a:solidFill>
                  <a:ln w="9525">
                    <a:noFill/>
                    <a:round/>
                    <a:headEnd/>
                    <a:tailEnd/>
                  </a:ln>
                </p:spPr>
                <p:txBody>
                  <a:bodyPr/>
                  <a:lstStyle/>
                  <a:p>
                    <a:endParaRPr lang="en-US"/>
                  </a:p>
                </p:txBody>
              </p:sp>
              <p:sp>
                <p:nvSpPr>
                  <p:cNvPr id="102482" name="Freeform 50"/>
                  <p:cNvSpPr>
                    <a:spLocks noChangeAspect="1"/>
                  </p:cNvSpPr>
                  <p:nvPr/>
                </p:nvSpPr>
                <p:spPr bwMode="auto">
                  <a:xfrm>
                    <a:off x="893" y="2878"/>
                    <a:ext cx="208" cy="26"/>
                  </a:xfrm>
                  <a:custGeom>
                    <a:avLst/>
                    <a:gdLst>
                      <a:gd name="T0" fmla="*/ 0 w 624"/>
                      <a:gd name="T1" fmla="*/ 0 h 78"/>
                      <a:gd name="T2" fmla="*/ 0 w 624"/>
                      <a:gd name="T3" fmla="*/ 3 h 78"/>
                      <a:gd name="T4" fmla="*/ 23 w 624"/>
                      <a:gd name="T5" fmla="*/ 3 h 78"/>
                      <a:gd name="T6" fmla="*/ 23 w 624"/>
                      <a:gd name="T7" fmla="*/ 0 h 78"/>
                      <a:gd name="T8" fmla="*/ 0 w 624"/>
                      <a:gd name="T9" fmla="*/ 0 h 78"/>
                      <a:gd name="T10" fmla="*/ 0 w 624"/>
                      <a:gd name="T11" fmla="*/ 0 h 78"/>
                      <a:gd name="T12" fmla="*/ 0 w 624"/>
                      <a:gd name="T13" fmla="*/ 0 h 78"/>
                      <a:gd name="T14" fmla="*/ 0 60000 65536"/>
                      <a:gd name="T15" fmla="*/ 0 60000 65536"/>
                      <a:gd name="T16" fmla="*/ 0 60000 65536"/>
                      <a:gd name="T17" fmla="*/ 0 60000 65536"/>
                      <a:gd name="T18" fmla="*/ 0 60000 65536"/>
                      <a:gd name="T19" fmla="*/ 0 60000 65536"/>
                      <a:gd name="T20" fmla="*/ 0 60000 65536"/>
                      <a:gd name="T21" fmla="*/ 0 w 624"/>
                      <a:gd name="T22" fmla="*/ 0 h 78"/>
                      <a:gd name="T23" fmla="*/ 624 w 624"/>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4" h="78">
                        <a:moveTo>
                          <a:pt x="0" y="0"/>
                        </a:moveTo>
                        <a:lnTo>
                          <a:pt x="0" y="78"/>
                        </a:lnTo>
                        <a:lnTo>
                          <a:pt x="624" y="78"/>
                        </a:lnTo>
                        <a:lnTo>
                          <a:pt x="624" y="0"/>
                        </a:lnTo>
                        <a:lnTo>
                          <a:pt x="0" y="0"/>
                        </a:lnTo>
                        <a:close/>
                      </a:path>
                    </a:pathLst>
                  </a:custGeom>
                  <a:solidFill>
                    <a:srgbClr val="000000"/>
                  </a:solidFill>
                  <a:ln w="9525">
                    <a:noFill/>
                    <a:round/>
                    <a:headEnd/>
                    <a:tailEnd/>
                  </a:ln>
                </p:spPr>
                <p:txBody>
                  <a:bodyPr/>
                  <a:lstStyle/>
                  <a:p>
                    <a:endParaRPr lang="en-US"/>
                  </a:p>
                </p:txBody>
              </p:sp>
              <p:sp>
                <p:nvSpPr>
                  <p:cNvPr id="102483" name="Freeform 51"/>
                  <p:cNvSpPr>
                    <a:spLocks noChangeAspect="1"/>
                  </p:cNvSpPr>
                  <p:nvPr/>
                </p:nvSpPr>
                <p:spPr bwMode="auto">
                  <a:xfrm>
                    <a:off x="1137" y="2878"/>
                    <a:ext cx="209" cy="26"/>
                  </a:xfrm>
                  <a:custGeom>
                    <a:avLst/>
                    <a:gdLst>
                      <a:gd name="T0" fmla="*/ 0 w 626"/>
                      <a:gd name="T1" fmla="*/ 0 h 78"/>
                      <a:gd name="T2" fmla="*/ 0 w 626"/>
                      <a:gd name="T3" fmla="*/ 3 h 78"/>
                      <a:gd name="T4" fmla="*/ 23 w 626"/>
                      <a:gd name="T5" fmla="*/ 3 h 78"/>
                      <a:gd name="T6" fmla="*/ 23 w 626"/>
                      <a:gd name="T7" fmla="*/ 0 h 78"/>
                      <a:gd name="T8" fmla="*/ 0 w 626"/>
                      <a:gd name="T9" fmla="*/ 0 h 78"/>
                      <a:gd name="T10" fmla="*/ 0 w 626"/>
                      <a:gd name="T11" fmla="*/ 0 h 78"/>
                      <a:gd name="T12" fmla="*/ 0 w 626"/>
                      <a:gd name="T13" fmla="*/ 0 h 78"/>
                      <a:gd name="T14" fmla="*/ 0 60000 65536"/>
                      <a:gd name="T15" fmla="*/ 0 60000 65536"/>
                      <a:gd name="T16" fmla="*/ 0 60000 65536"/>
                      <a:gd name="T17" fmla="*/ 0 60000 65536"/>
                      <a:gd name="T18" fmla="*/ 0 60000 65536"/>
                      <a:gd name="T19" fmla="*/ 0 60000 65536"/>
                      <a:gd name="T20" fmla="*/ 0 60000 65536"/>
                      <a:gd name="T21" fmla="*/ 0 w 626"/>
                      <a:gd name="T22" fmla="*/ 0 h 78"/>
                      <a:gd name="T23" fmla="*/ 626 w 626"/>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6" h="78">
                        <a:moveTo>
                          <a:pt x="0" y="0"/>
                        </a:moveTo>
                        <a:lnTo>
                          <a:pt x="0" y="78"/>
                        </a:lnTo>
                        <a:lnTo>
                          <a:pt x="626" y="78"/>
                        </a:lnTo>
                        <a:lnTo>
                          <a:pt x="626" y="0"/>
                        </a:lnTo>
                        <a:lnTo>
                          <a:pt x="0" y="0"/>
                        </a:lnTo>
                        <a:close/>
                      </a:path>
                    </a:pathLst>
                  </a:custGeom>
                  <a:solidFill>
                    <a:srgbClr val="000000"/>
                  </a:solidFill>
                  <a:ln w="9525">
                    <a:noFill/>
                    <a:round/>
                    <a:headEnd/>
                    <a:tailEnd/>
                  </a:ln>
                </p:spPr>
                <p:txBody>
                  <a:bodyPr/>
                  <a:lstStyle/>
                  <a:p>
                    <a:endParaRPr lang="en-US"/>
                  </a:p>
                </p:txBody>
              </p:sp>
              <p:sp>
                <p:nvSpPr>
                  <p:cNvPr id="102484" name="Freeform 52"/>
                  <p:cNvSpPr>
                    <a:spLocks noChangeAspect="1"/>
                  </p:cNvSpPr>
                  <p:nvPr/>
                </p:nvSpPr>
                <p:spPr bwMode="auto">
                  <a:xfrm>
                    <a:off x="1503" y="2939"/>
                    <a:ext cx="87" cy="69"/>
                  </a:xfrm>
                  <a:custGeom>
                    <a:avLst/>
                    <a:gdLst>
                      <a:gd name="T0" fmla="*/ 0 w 259"/>
                      <a:gd name="T1" fmla="*/ 0 h 207"/>
                      <a:gd name="T2" fmla="*/ 0 w 259"/>
                      <a:gd name="T3" fmla="*/ 8 h 207"/>
                      <a:gd name="T4" fmla="*/ 10 w 259"/>
                      <a:gd name="T5" fmla="*/ 8 h 207"/>
                      <a:gd name="T6" fmla="*/ 10 w 259"/>
                      <a:gd name="T7" fmla="*/ 0 h 207"/>
                      <a:gd name="T8" fmla="*/ 0 w 259"/>
                      <a:gd name="T9" fmla="*/ 0 h 207"/>
                      <a:gd name="T10" fmla="*/ 0 w 259"/>
                      <a:gd name="T11" fmla="*/ 0 h 207"/>
                      <a:gd name="T12" fmla="*/ 0 w 259"/>
                      <a:gd name="T13" fmla="*/ 0 h 207"/>
                      <a:gd name="T14" fmla="*/ 0 60000 65536"/>
                      <a:gd name="T15" fmla="*/ 0 60000 65536"/>
                      <a:gd name="T16" fmla="*/ 0 60000 65536"/>
                      <a:gd name="T17" fmla="*/ 0 60000 65536"/>
                      <a:gd name="T18" fmla="*/ 0 60000 65536"/>
                      <a:gd name="T19" fmla="*/ 0 60000 65536"/>
                      <a:gd name="T20" fmla="*/ 0 60000 65536"/>
                      <a:gd name="T21" fmla="*/ 0 w 259"/>
                      <a:gd name="T22" fmla="*/ 0 h 207"/>
                      <a:gd name="T23" fmla="*/ 259 w 259"/>
                      <a:gd name="T24" fmla="*/ 207 h 2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9" h="207">
                        <a:moveTo>
                          <a:pt x="0" y="0"/>
                        </a:moveTo>
                        <a:lnTo>
                          <a:pt x="0" y="207"/>
                        </a:lnTo>
                        <a:lnTo>
                          <a:pt x="259" y="207"/>
                        </a:lnTo>
                        <a:lnTo>
                          <a:pt x="259" y="0"/>
                        </a:lnTo>
                        <a:lnTo>
                          <a:pt x="0" y="0"/>
                        </a:lnTo>
                        <a:close/>
                      </a:path>
                    </a:pathLst>
                  </a:custGeom>
                  <a:solidFill>
                    <a:srgbClr val="000000"/>
                  </a:solidFill>
                  <a:ln w="9525">
                    <a:noFill/>
                    <a:round/>
                    <a:headEnd/>
                    <a:tailEnd/>
                  </a:ln>
                </p:spPr>
                <p:txBody>
                  <a:bodyPr/>
                  <a:lstStyle/>
                  <a:p>
                    <a:endParaRPr lang="en-US"/>
                  </a:p>
                </p:txBody>
              </p:sp>
              <p:sp>
                <p:nvSpPr>
                  <p:cNvPr id="102485" name="Freeform 53"/>
                  <p:cNvSpPr>
                    <a:spLocks noChangeAspect="1"/>
                  </p:cNvSpPr>
                  <p:nvPr/>
                </p:nvSpPr>
                <p:spPr bwMode="auto">
                  <a:xfrm>
                    <a:off x="650" y="2939"/>
                    <a:ext cx="208" cy="69"/>
                  </a:xfrm>
                  <a:custGeom>
                    <a:avLst/>
                    <a:gdLst>
                      <a:gd name="T0" fmla="*/ 0 w 623"/>
                      <a:gd name="T1" fmla="*/ 0 h 207"/>
                      <a:gd name="T2" fmla="*/ 0 w 623"/>
                      <a:gd name="T3" fmla="*/ 8 h 207"/>
                      <a:gd name="T4" fmla="*/ 23 w 623"/>
                      <a:gd name="T5" fmla="*/ 8 h 207"/>
                      <a:gd name="T6" fmla="*/ 23 w 623"/>
                      <a:gd name="T7" fmla="*/ 0 h 207"/>
                      <a:gd name="T8" fmla="*/ 0 w 623"/>
                      <a:gd name="T9" fmla="*/ 0 h 207"/>
                      <a:gd name="T10" fmla="*/ 0 w 623"/>
                      <a:gd name="T11" fmla="*/ 0 h 207"/>
                      <a:gd name="T12" fmla="*/ 0 w 623"/>
                      <a:gd name="T13" fmla="*/ 0 h 207"/>
                      <a:gd name="T14" fmla="*/ 0 60000 65536"/>
                      <a:gd name="T15" fmla="*/ 0 60000 65536"/>
                      <a:gd name="T16" fmla="*/ 0 60000 65536"/>
                      <a:gd name="T17" fmla="*/ 0 60000 65536"/>
                      <a:gd name="T18" fmla="*/ 0 60000 65536"/>
                      <a:gd name="T19" fmla="*/ 0 60000 65536"/>
                      <a:gd name="T20" fmla="*/ 0 60000 65536"/>
                      <a:gd name="T21" fmla="*/ 0 w 623"/>
                      <a:gd name="T22" fmla="*/ 0 h 207"/>
                      <a:gd name="T23" fmla="*/ 623 w 623"/>
                      <a:gd name="T24" fmla="*/ 207 h 2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3" h="207">
                        <a:moveTo>
                          <a:pt x="0" y="0"/>
                        </a:moveTo>
                        <a:lnTo>
                          <a:pt x="0" y="207"/>
                        </a:lnTo>
                        <a:lnTo>
                          <a:pt x="623" y="207"/>
                        </a:lnTo>
                        <a:lnTo>
                          <a:pt x="623" y="0"/>
                        </a:lnTo>
                        <a:lnTo>
                          <a:pt x="0" y="0"/>
                        </a:lnTo>
                        <a:close/>
                      </a:path>
                    </a:pathLst>
                  </a:custGeom>
                  <a:solidFill>
                    <a:srgbClr val="000000"/>
                  </a:solidFill>
                  <a:ln w="9525">
                    <a:noFill/>
                    <a:round/>
                    <a:headEnd/>
                    <a:tailEnd/>
                  </a:ln>
                </p:spPr>
                <p:txBody>
                  <a:bodyPr/>
                  <a:lstStyle/>
                  <a:p>
                    <a:endParaRPr lang="en-US"/>
                  </a:p>
                </p:txBody>
              </p:sp>
              <p:sp>
                <p:nvSpPr>
                  <p:cNvPr id="102486" name="Freeform 54"/>
                  <p:cNvSpPr>
                    <a:spLocks noChangeAspect="1"/>
                  </p:cNvSpPr>
                  <p:nvPr/>
                </p:nvSpPr>
                <p:spPr bwMode="auto">
                  <a:xfrm>
                    <a:off x="893" y="2939"/>
                    <a:ext cx="208" cy="69"/>
                  </a:xfrm>
                  <a:custGeom>
                    <a:avLst/>
                    <a:gdLst>
                      <a:gd name="T0" fmla="*/ 0 w 624"/>
                      <a:gd name="T1" fmla="*/ 0 h 207"/>
                      <a:gd name="T2" fmla="*/ 0 w 624"/>
                      <a:gd name="T3" fmla="*/ 8 h 207"/>
                      <a:gd name="T4" fmla="*/ 23 w 624"/>
                      <a:gd name="T5" fmla="*/ 8 h 207"/>
                      <a:gd name="T6" fmla="*/ 23 w 624"/>
                      <a:gd name="T7" fmla="*/ 0 h 207"/>
                      <a:gd name="T8" fmla="*/ 0 w 624"/>
                      <a:gd name="T9" fmla="*/ 0 h 207"/>
                      <a:gd name="T10" fmla="*/ 0 w 624"/>
                      <a:gd name="T11" fmla="*/ 0 h 207"/>
                      <a:gd name="T12" fmla="*/ 0 w 624"/>
                      <a:gd name="T13" fmla="*/ 0 h 207"/>
                      <a:gd name="T14" fmla="*/ 0 60000 65536"/>
                      <a:gd name="T15" fmla="*/ 0 60000 65536"/>
                      <a:gd name="T16" fmla="*/ 0 60000 65536"/>
                      <a:gd name="T17" fmla="*/ 0 60000 65536"/>
                      <a:gd name="T18" fmla="*/ 0 60000 65536"/>
                      <a:gd name="T19" fmla="*/ 0 60000 65536"/>
                      <a:gd name="T20" fmla="*/ 0 60000 65536"/>
                      <a:gd name="T21" fmla="*/ 0 w 624"/>
                      <a:gd name="T22" fmla="*/ 0 h 207"/>
                      <a:gd name="T23" fmla="*/ 624 w 624"/>
                      <a:gd name="T24" fmla="*/ 207 h 2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4" h="207">
                        <a:moveTo>
                          <a:pt x="0" y="0"/>
                        </a:moveTo>
                        <a:lnTo>
                          <a:pt x="0" y="207"/>
                        </a:lnTo>
                        <a:lnTo>
                          <a:pt x="624" y="207"/>
                        </a:lnTo>
                        <a:lnTo>
                          <a:pt x="624" y="0"/>
                        </a:lnTo>
                        <a:lnTo>
                          <a:pt x="0" y="0"/>
                        </a:lnTo>
                        <a:close/>
                      </a:path>
                    </a:pathLst>
                  </a:custGeom>
                  <a:solidFill>
                    <a:srgbClr val="000000"/>
                  </a:solidFill>
                  <a:ln w="9525">
                    <a:noFill/>
                    <a:round/>
                    <a:headEnd/>
                    <a:tailEnd/>
                  </a:ln>
                </p:spPr>
                <p:txBody>
                  <a:bodyPr/>
                  <a:lstStyle/>
                  <a:p>
                    <a:endParaRPr lang="en-US"/>
                  </a:p>
                </p:txBody>
              </p:sp>
              <p:sp>
                <p:nvSpPr>
                  <p:cNvPr id="102487" name="Freeform 55"/>
                  <p:cNvSpPr>
                    <a:spLocks noChangeAspect="1"/>
                  </p:cNvSpPr>
                  <p:nvPr/>
                </p:nvSpPr>
                <p:spPr bwMode="auto">
                  <a:xfrm>
                    <a:off x="1137" y="2939"/>
                    <a:ext cx="209" cy="69"/>
                  </a:xfrm>
                  <a:custGeom>
                    <a:avLst/>
                    <a:gdLst>
                      <a:gd name="T0" fmla="*/ 0 w 626"/>
                      <a:gd name="T1" fmla="*/ 0 h 207"/>
                      <a:gd name="T2" fmla="*/ 0 w 626"/>
                      <a:gd name="T3" fmla="*/ 8 h 207"/>
                      <a:gd name="T4" fmla="*/ 23 w 626"/>
                      <a:gd name="T5" fmla="*/ 8 h 207"/>
                      <a:gd name="T6" fmla="*/ 23 w 626"/>
                      <a:gd name="T7" fmla="*/ 0 h 207"/>
                      <a:gd name="T8" fmla="*/ 0 w 626"/>
                      <a:gd name="T9" fmla="*/ 0 h 207"/>
                      <a:gd name="T10" fmla="*/ 0 w 626"/>
                      <a:gd name="T11" fmla="*/ 0 h 207"/>
                      <a:gd name="T12" fmla="*/ 0 w 626"/>
                      <a:gd name="T13" fmla="*/ 0 h 207"/>
                      <a:gd name="T14" fmla="*/ 0 60000 65536"/>
                      <a:gd name="T15" fmla="*/ 0 60000 65536"/>
                      <a:gd name="T16" fmla="*/ 0 60000 65536"/>
                      <a:gd name="T17" fmla="*/ 0 60000 65536"/>
                      <a:gd name="T18" fmla="*/ 0 60000 65536"/>
                      <a:gd name="T19" fmla="*/ 0 60000 65536"/>
                      <a:gd name="T20" fmla="*/ 0 60000 65536"/>
                      <a:gd name="T21" fmla="*/ 0 w 626"/>
                      <a:gd name="T22" fmla="*/ 0 h 207"/>
                      <a:gd name="T23" fmla="*/ 626 w 626"/>
                      <a:gd name="T24" fmla="*/ 207 h 2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6" h="207">
                        <a:moveTo>
                          <a:pt x="0" y="0"/>
                        </a:moveTo>
                        <a:lnTo>
                          <a:pt x="0" y="207"/>
                        </a:lnTo>
                        <a:lnTo>
                          <a:pt x="626" y="207"/>
                        </a:lnTo>
                        <a:lnTo>
                          <a:pt x="626" y="0"/>
                        </a:lnTo>
                        <a:lnTo>
                          <a:pt x="0" y="0"/>
                        </a:lnTo>
                        <a:close/>
                      </a:path>
                    </a:pathLst>
                  </a:custGeom>
                  <a:solidFill>
                    <a:srgbClr val="000000"/>
                  </a:solidFill>
                  <a:ln w="9525">
                    <a:noFill/>
                    <a:round/>
                    <a:headEnd/>
                    <a:tailEnd/>
                  </a:ln>
                </p:spPr>
                <p:txBody>
                  <a:bodyPr/>
                  <a:lstStyle/>
                  <a:p>
                    <a:endParaRPr lang="en-US"/>
                  </a:p>
                </p:txBody>
              </p:sp>
              <p:sp>
                <p:nvSpPr>
                  <p:cNvPr id="102488" name="Freeform 56"/>
                  <p:cNvSpPr>
                    <a:spLocks noChangeAspect="1"/>
                  </p:cNvSpPr>
                  <p:nvPr/>
                </p:nvSpPr>
                <p:spPr bwMode="auto">
                  <a:xfrm>
                    <a:off x="1381" y="2878"/>
                    <a:ext cx="209" cy="27"/>
                  </a:xfrm>
                  <a:custGeom>
                    <a:avLst/>
                    <a:gdLst>
                      <a:gd name="T0" fmla="*/ 0 w 626"/>
                      <a:gd name="T1" fmla="*/ 0 h 81"/>
                      <a:gd name="T2" fmla="*/ 0 w 626"/>
                      <a:gd name="T3" fmla="*/ 3 h 81"/>
                      <a:gd name="T4" fmla="*/ 23 w 626"/>
                      <a:gd name="T5" fmla="*/ 3 h 81"/>
                      <a:gd name="T6" fmla="*/ 23 w 626"/>
                      <a:gd name="T7" fmla="*/ 0 h 81"/>
                      <a:gd name="T8" fmla="*/ 0 w 626"/>
                      <a:gd name="T9" fmla="*/ 0 h 81"/>
                      <a:gd name="T10" fmla="*/ 0 w 626"/>
                      <a:gd name="T11" fmla="*/ 0 h 81"/>
                      <a:gd name="T12" fmla="*/ 0 w 626"/>
                      <a:gd name="T13" fmla="*/ 0 h 81"/>
                      <a:gd name="T14" fmla="*/ 0 60000 65536"/>
                      <a:gd name="T15" fmla="*/ 0 60000 65536"/>
                      <a:gd name="T16" fmla="*/ 0 60000 65536"/>
                      <a:gd name="T17" fmla="*/ 0 60000 65536"/>
                      <a:gd name="T18" fmla="*/ 0 60000 65536"/>
                      <a:gd name="T19" fmla="*/ 0 60000 65536"/>
                      <a:gd name="T20" fmla="*/ 0 60000 65536"/>
                      <a:gd name="T21" fmla="*/ 0 w 626"/>
                      <a:gd name="T22" fmla="*/ 0 h 81"/>
                      <a:gd name="T23" fmla="*/ 626 w 626"/>
                      <a:gd name="T24" fmla="*/ 81 h 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6" h="81">
                        <a:moveTo>
                          <a:pt x="0" y="0"/>
                        </a:moveTo>
                        <a:lnTo>
                          <a:pt x="0" y="81"/>
                        </a:lnTo>
                        <a:lnTo>
                          <a:pt x="626" y="81"/>
                        </a:lnTo>
                        <a:lnTo>
                          <a:pt x="626" y="0"/>
                        </a:lnTo>
                        <a:lnTo>
                          <a:pt x="0" y="0"/>
                        </a:lnTo>
                        <a:close/>
                      </a:path>
                    </a:pathLst>
                  </a:custGeom>
                  <a:solidFill>
                    <a:srgbClr val="000000"/>
                  </a:solidFill>
                  <a:ln w="9525">
                    <a:noFill/>
                    <a:round/>
                    <a:headEnd/>
                    <a:tailEnd/>
                  </a:ln>
                </p:spPr>
                <p:txBody>
                  <a:bodyPr/>
                  <a:lstStyle/>
                  <a:p>
                    <a:endParaRPr lang="en-US"/>
                  </a:p>
                </p:txBody>
              </p:sp>
              <p:sp>
                <p:nvSpPr>
                  <p:cNvPr id="102489" name="Freeform 57"/>
                  <p:cNvSpPr>
                    <a:spLocks noChangeAspect="1"/>
                  </p:cNvSpPr>
                  <p:nvPr/>
                </p:nvSpPr>
                <p:spPr bwMode="auto">
                  <a:xfrm>
                    <a:off x="1216" y="2759"/>
                    <a:ext cx="312" cy="59"/>
                  </a:xfrm>
                  <a:custGeom>
                    <a:avLst/>
                    <a:gdLst>
                      <a:gd name="T0" fmla="*/ 0 w 938"/>
                      <a:gd name="T1" fmla="*/ 6 h 179"/>
                      <a:gd name="T2" fmla="*/ 0 w 938"/>
                      <a:gd name="T3" fmla="*/ 0 h 179"/>
                      <a:gd name="T4" fmla="*/ 35 w 938"/>
                      <a:gd name="T5" fmla="*/ 0 h 179"/>
                      <a:gd name="T6" fmla="*/ 35 w 938"/>
                      <a:gd name="T7" fmla="*/ 6 h 179"/>
                      <a:gd name="T8" fmla="*/ 32 w 938"/>
                      <a:gd name="T9" fmla="*/ 6 h 179"/>
                      <a:gd name="T10" fmla="*/ 32 w 938"/>
                      <a:gd name="T11" fmla="*/ 3 h 179"/>
                      <a:gd name="T12" fmla="*/ 3 w 938"/>
                      <a:gd name="T13" fmla="*/ 3 h 179"/>
                      <a:gd name="T14" fmla="*/ 3 w 938"/>
                      <a:gd name="T15" fmla="*/ 6 h 179"/>
                      <a:gd name="T16" fmla="*/ 0 w 938"/>
                      <a:gd name="T17" fmla="*/ 6 h 179"/>
                      <a:gd name="T18" fmla="*/ 0 w 938"/>
                      <a:gd name="T19" fmla="*/ 6 h 179"/>
                      <a:gd name="T20" fmla="*/ 0 w 938"/>
                      <a:gd name="T21" fmla="*/ 6 h 17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38"/>
                      <a:gd name="T34" fmla="*/ 0 h 179"/>
                      <a:gd name="T35" fmla="*/ 938 w 938"/>
                      <a:gd name="T36" fmla="*/ 179 h 17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38" h="179">
                        <a:moveTo>
                          <a:pt x="0" y="179"/>
                        </a:moveTo>
                        <a:lnTo>
                          <a:pt x="0" y="0"/>
                        </a:lnTo>
                        <a:lnTo>
                          <a:pt x="938" y="0"/>
                        </a:lnTo>
                        <a:lnTo>
                          <a:pt x="938" y="179"/>
                        </a:lnTo>
                        <a:lnTo>
                          <a:pt x="859" y="179"/>
                        </a:lnTo>
                        <a:lnTo>
                          <a:pt x="859" y="76"/>
                        </a:lnTo>
                        <a:lnTo>
                          <a:pt x="78" y="76"/>
                        </a:lnTo>
                        <a:lnTo>
                          <a:pt x="78" y="179"/>
                        </a:lnTo>
                        <a:lnTo>
                          <a:pt x="0" y="179"/>
                        </a:lnTo>
                        <a:close/>
                      </a:path>
                    </a:pathLst>
                  </a:custGeom>
                  <a:solidFill>
                    <a:srgbClr val="000000"/>
                  </a:solidFill>
                  <a:ln w="9525">
                    <a:noFill/>
                    <a:round/>
                    <a:headEnd/>
                    <a:tailEnd/>
                  </a:ln>
                </p:spPr>
                <p:txBody>
                  <a:bodyPr/>
                  <a:lstStyle/>
                  <a:p>
                    <a:endParaRPr lang="en-US"/>
                  </a:p>
                </p:txBody>
              </p:sp>
              <p:sp>
                <p:nvSpPr>
                  <p:cNvPr id="102490" name="Freeform 58"/>
                  <p:cNvSpPr>
                    <a:spLocks noChangeAspect="1"/>
                  </p:cNvSpPr>
                  <p:nvPr/>
                </p:nvSpPr>
                <p:spPr bwMode="auto">
                  <a:xfrm>
                    <a:off x="711" y="2569"/>
                    <a:ext cx="252" cy="258"/>
                  </a:xfrm>
                  <a:custGeom>
                    <a:avLst/>
                    <a:gdLst>
                      <a:gd name="T0" fmla="*/ 0 w 756"/>
                      <a:gd name="T1" fmla="*/ 29 h 774"/>
                      <a:gd name="T2" fmla="*/ 0 w 756"/>
                      <a:gd name="T3" fmla="*/ 0 h 774"/>
                      <a:gd name="T4" fmla="*/ 28 w 756"/>
                      <a:gd name="T5" fmla="*/ 0 h 774"/>
                      <a:gd name="T6" fmla="*/ 28 w 756"/>
                      <a:gd name="T7" fmla="*/ 29 h 774"/>
                      <a:gd name="T8" fmla="*/ 25 w 756"/>
                      <a:gd name="T9" fmla="*/ 29 h 774"/>
                      <a:gd name="T10" fmla="*/ 25 w 756"/>
                      <a:gd name="T11" fmla="*/ 3 h 774"/>
                      <a:gd name="T12" fmla="*/ 3 w 756"/>
                      <a:gd name="T13" fmla="*/ 3 h 774"/>
                      <a:gd name="T14" fmla="*/ 3 w 756"/>
                      <a:gd name="T15" fmla="*/ 29 h 774"/>
                      <a:gd name="T16" fmla="*/ 0 w 756"/>
                      <a:gd name="T17" fmla="*/ 29 h 774"/>
                      <a:gd name="T18" fmla="*/ 0 w 756"/>
                      <a:gd name="T19" fmla="*/ 29 h 774"/>
                      <a:gd name="T20" fmla="*/ 0 w 756"/>
                      <a:gd name="T21" fmla="*/ 29 h 7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56"/>
                      <a:gd name="T34" fmla="*/ 0 h 774"/>
                      <a:gd name="T35" fmla="*/ 756 w 756"/>
                      <a:gd name="T36" fmla="*/ 774 h 77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56" h="774">
                        <a:moveTo>
                          <a:pt x="0" y="774"/>
                        </a:moveTo>
                        <a:lnTo>
                          <a:pt x="0" y="0"/>
                        </a:lnTo>
                        <a:lnTo>
                          <a:pt x="756" y="0"/>
                        </a:lnTo>
                        <a:lnTo>
                          <a:pt x="756" y="774"/>
                        </a:lnTo>
                        <a:lnTo>
                          <a:pt x="676" y="774"/>
                        </a:lnTo>
                        <a:lnTo>
                          <a:pt x="676" y="77"/>
                        </a:lnTo>
                        <a:lnTo>
                          <a:pt x="78" y="77"/>
                        </a:lnTo>
                        <a:lnTo>
                          <a:pt x="78" y="774"/>
                        </a:lnTo>
                        <a:lnTo>
                          <a:pt x="0" y="774"/>
                        </a:lnTo>
                        <a:close/>
                      </a:path>
                    </a:pathLst>
                  </a:custGeom>
                  <a:solidFill>
                    <a:srgbClr val="000000"/>
                  </a:solidFill>
                  <a:ln w="9525">
                    <a:noFill/>
                    <a:round/>
                    <a:headEnd/>
                    <a:tailEnd/>
                  </a:ln>
                </p:spPr>
                <p:txBody>
                  <a:bodyPr/>
                  <a:lstStyle/>
                  <a:p>
                    <a:endParaRPr lang="en-US"/>
                  </a:p>
                </p:txBody>
              </p:sp>
              <p:sp>
                <p:nvSpPr>
                  <p:cNvPr id="102491" name="Freeform 59"/>
                  <p:cNvSpPr>
                    <a:spLocks noChangeAspect="1"/>
                  </p:cNvSpPr>
                  <p:nvPr/>
                </p:nvSpPr>
                <p:spPr bwMode="auto">
                  <a:xfrm>
                    <a:off x="711" y="2492"/>
                    <a:ext cx="252" cy="77"/>
                  </a:xfrm>
                  <a:custGeom>
                    <a:avLst/>
                    <a:gdLst>
                      <a:gd name="T0" fmla="*/ 0 w 756"/>
                      <a:gd name="T1" fmla="*/ 0 h 233"/>
                      <a:gd name="T2" fmla="*/ 7 w 756"/>
                      <a:gd name="T3" fmla="*/ 8 h 233"/>
                      <a:gd name="T4" fmla="*/ 21 w 756"/>
                      <a:gd name="T5" fmla="*/ 8 h 233"/>
                      <a:gd name="T6" fmla="*/ 28 w 756"/>
                      <a:gd name="T7" fmla="*/ 0 h 233"/>
                      <a:gd name="T8" fmla="*/ 0 w 756"/>
                      <a:gd name="T9" fmla="*/ 0 h 233"/>
                      <a:gd name="T10" fmla="*/ 0 w 756"/>
                      <a:gd name="T11" fmla="*/ 0 h 233"/>
                      <a:gd name="T12" fmla="*/ 0 w 756"/>
                      <a:gd name="T13" fmla="*/ 0 h 233"/>
                      <a:gd name="T14" fmla="*/ 0 60000 65536"/>
                      <a:gd name="T15" fmla="*/ 0 60000 65536"/>
                      <a:gd name="T16" fmla="*/ 0 60000 65536"/>
                      <a:gd name="T17" fmla="*/ 0 60000 65536"/>
                      <a:gd name="T18" fmla="*/ 0 60000 65536"/>
                      <a:gd name="T19" fmla="*/ 0 60000 65536"/>
                      <a:gd name="T20" fmla="*/ 0 60000 65536"/>
                      <a:gd name="T21" fmla="*/ 0 w 756"/>
                      <a:gd name="T22" fmla="*/ 0 h 233"/>
                      <a:gd name="T23" fmla="*/ 756 w 756"/>
                      <a:gd name="T24" fmla="*/ 233 h 2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6" h="233">
                        <a:moveTo>
                          <a:pt x="0" y="0"/>
                        </a:moveTo>
                        <a:lnTo>
                          <a:pt x="182" y="233"/>
                        </a:lnTo>
                        <a:lnTo>
                          <a:pt x="573" y="233"/>
                        </a:lnTo>
                        <a:lnTo>
                          <a:pt x="756" y="0"/>
                        </a:lnTo>
                        <a:lnTo>
                          <a:pt x="0" y="0"/>
                        </a:lnTo>
                        <a:close/>
                      </a:path>
                    </a:pathLst>
                  </a:custGeom>
                  <a:solidFill>
                    <a:srgbClr val="000000"/>
                  </a:solidFill>
                  <a:ln w="9525">
                    <a:noFill/>
                    <a:round/>
                    <a:headEnd/>
                    <a:tailEnd/>
                  </a:ln>
                </p:spPr>
                <p:txBody>
                  <a:bodyPr/>
                  <a:lstStyle/>
                  <a:p>
                    <a:endParaRPr lang="en-US"/>
                  </a:p>
                </p:txBody>
              </p:sp>
              <p:sp>
                <p:nvSpPr>
                  <p:cNvPr id="102492" name="Freeform 60"/>
                  <p:cNvSpPr>
                    <a:spLocks noChangeAspect="1"/>
                  </p:cNvSpPr>
                  <p:nvPr/>
                </p:nvSpPr>
                <p:spPr bwMode="auto">
                  <a:xfrm>
                    <a:off x="711" y="2432"/>
                    <a:ext cx="252" cy="60"/>
                  </a:xfrm>
                  <a:custGeom>
                    <a:avLst/>
                    <a:gdLst>
                      <a:gd name="T0" fmla="*/ 28 w 756"/>
                      <a:gd name="T1" fmla="*/ 7 h 179"/>
                      <a:gd name="T2" fmla="*/ 28 w 756"/>
                      <a:gd name="T3" fmla="*/ 0 h 179"/>
                      <a:gd name="T4" fmla="*/ 0 w 756"/>
                      <a:gd name="T5" fmla="*/ 0 h 179"/>
                      <a:gd name="T6" fmla="*/ 0 w 756"/>
                      <a:gd name="T7" fmla="*/ 7 h 179"/>
                      <a:gd name="T8" fmla="*/ 3 w 756"/>
                      <a:gd name="T9" fmla="*/ 7 h 179"/>
                      <a:gd name="T10" fmla="*/ 3 w 756"/>
                      <a:gd name="T11" fmla="*/ 3 h 179"/>
                      <a:gd name="T12" fmla="*/ 25 w 756"/>
                      <a:gd name="T13" fmla="*/ 3 h 179"/>
                      <a:gd name="T14" fmla="*/ 25 w 756"/>
                      <a:gd name="T15" fmla="*/ 7 h 179"/>
                      <a:gd name="T16" fmla="*/ 28 w 756"/>
                      <a:gd name="T17" fmla="*/ 7 h 179"/>
                      <a:gd name="T18" fmla="*/ 28 w 756"/>
                      <a:gd name="T19" fmla="*/ 7 h 179"/>
                      <a:gd name="T20" fmla="*/ 28 w 756"/>
                      <a:gd name="T21" fmla="*/ 7 h 17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56"/>
                      <a:gd name="T34" fmla="*/ 0 h 179"/>
                      <a:gd name="T35" fmla="*/ 756 w 756"/>
                      <a:gd name="T36" fmla="*/ 179 h 17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56" h="179">
                        <a:moveTo>
                          <a:pt x="756" y="179"/>
                        </a:moveTo>
                        <a:lnTo>
                          <a:pt x="756" y="0"/>
                        </a:lnTo>
                        <a:lnTo>
                          <a:pt x="0" y="0"/>
                        </a:lnTo>
                        <a:lnTo>
                          <a:pt x="0" y="179"/>
                        </a:lnTo>
                        <a:lnTo>
                          <a:pt x="78" y="179"/>
                        </a:lnTo>
                        <a:lnTo>
                          <a:pt x="78" y="77"/>
                        </a:lnTo>
                        <a:lnTo>
                          <a:pt x="676" y="77"/>
                        </a:lnTo>
                        <a:lnTo>
                          <a:pt x="676" y="179"/>
                        </a:lnTo>
                        <a:lnTo>
                          <a:pt x="756" y="179"/>
                        </a:lnTo>
                        <a:close/>
                      </a:path>
                    </a:pathLst>
                  </a:custGeom>
                  <a:solidFill>
                    <a:srgbClr val="000000"/>
                  </a:solidFill>
                  <a:ln w="9525">
                    <a:noFill/>
                    <a:round/>
                    <a:headEnd/>
                    <a:tailEnd/>
                  </a:ln>
                </p:spPr>
                <p:txBody>
                  <a:bodyPr/>
                  <a:lstStyle/>
                  <a:p>
                    <a:endParaRPr lang="en-US"/>
                  </a:p>
                </p:txBody>
              </p:sp>
              <p:sp>
                <p:nvSpPr>
                  <p:cNvPr id="102493" name="Freeform 61"/>
                  <p:cNvSpPr>
                    <a:spLocks noChangeAspect="1"/>
                  </p:cNvSpPr>
                  <p:nvPr/>
                </p:nvSpPr>
                <p:spPr bwMode="auto">
                  <a:xfrm>
                    <a:off x="728" y="2630"/>
                    <a:ext cx="217" cy="25"/>
                  </a:xfrm>
                  <a:custGeom>
                    <a:avLst/>
                    <a:gdLst>
                      <a:gd name="T0" fmla="*/ 0 w 651"/>
                      <a:gd name="T1" fmla="*/ 0 h 76"/>
                      <a:gd name="T2" fmla="*/ 24 w 651"/>
                      <a:gd name="T3" fmla="*/ 0 h 76"/>
                      <a:gd name="T4" fmla="*/ 24 w 651"/>
                      <a:gd name="T5" fmla="*/ 3 h 76"/>
                      <a:gd name="T6" fmla="*/ 0 w 651"/>
                      <a:gd name="T7" fmla="*/ 3 h 76"/>
                      <a:gd name="T8" fmla="*/ 0 w 651"/>
                      <a:gd name="T9" fmla="*/ 0 h 76"/>
                      <a:gd name="T10" fmla="*/ 0 w 651"/>
                      <a:gd name="T11" fmla="*/ 0 h 76"/>
                      <a:gd name="T12" fmla="*/ 0 w 651"/>
                      <a:gd name="T13" fmla="*/ 0 h 76"/>
                      <a:gd name="T14" fmla="*/ 0 60000 65536"/>
                      <a:gd name="T15" fmla="*/ 0 60000 65536"/>
                      <a:gd name="T16" fmla="*/ 0 60000 65536"/>
                      <a:gd name="T17" fmla="*/ 0 60000 65536"/>
                      <a:gd name="T18" fmla="*/ 0 60000 65536"/>
                      <a:gd name="T19" fmla="*/ 0 60000 65536"/>
                      <a:gd name="T20" fmla="*/ 0 60000 65536"/>
                      <a:gd name="T21" fmla="*/ 0 w 651"/>
                      <a:gd name="T22" fmla="*/ 0 h 76"/>
                      <a:gd name="T23" fmla="*/ 651 w 651"/>
                      <a:gd name="T24" fmla="*/ 76 h 7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1" h="76">
                        <a:moveTo>
                          <a:pt x="0" y="0"/>
                        </a:moveTo>
                        <a:lnTo>
                          <a:pt x="651" y="0"/>
                        </a:lnTo>
                        <a:lnTo>
                          <a:pt x="651" y="76"/>
                        </a:lnTo>
                        <a:lnTo>
                          <a:pt x="0" y="76"/>
                        </a:lnTo>
                        <a:lnTo>
                          <a:pt x="0" y="0"/>
                        </a:lnTo>
                        <a:close/>
                      </a:path>
                    </a:pathLst>
                  </a:custGeom>
                  <a:solidFill>
                    <a:srgbClr val="000000"/>
                  </a:solidFill>
                  <a:ln w="9525">
                    <a:noFill/>
                    <a:round/>
                    <a:headEnd/>
                    <a:tailEnd/>
                  </a:ln>
                </p:spPr>
                <p:txBody>
                  <a:bodyPr/>
                  <a:lstStyle/>
                  <a:p>
                    <a:endParaRPr lang="en-US"/>
                  </a:p>
                </p:txBody>
              </p:sp>
              <p:sp>
                <p:nvSpPr>
                  <p:cNvPr id="102494" name="Freeform 62"/>
                  <p:cNvSpPr>
                    <a:spLocks noChangeAspect="1"/>
                  </p:cNvSpPr>
                  <p:nvPr/>
                </p:nvSpPr>
                <p:spPr bwMode="auto">
                  <a:xfrm>
                    <a:off x="728" y="2689"/>
                    <a:ext cx="217" cy="26"/>
                  </a:xfrm>
                  <a:custGeom>
                    <a:avLst/>
                    <a:gdLst>
                      <a:gd name="T0" fmla="*/ 0 w 651"/>
                      <a:gd name="T1" fmla="*/ 0 h 76"/>
                      <a:gd name="T2" fmla="*/ 24 w 651"/>
                      <a:gd name="T3" fmla="*/ 0 h 76"/>
                      <a:gd name="T4" fmla="*/ 24 w 651"/>
                      <a:gd name="T5" fmla="*/ 3 h 76"/>
                      <a:gd name="T6" fmla="*/ 0 w 651"/>
                      <a:gd name="T7" fmla="*/ 3 h 76"/>
                      <a:gd name="T8" fmla="*/ 0 w 651"/>
                      <a:gd name="T9" fmla="*/ 0 h 76"/>
                      <a:gd name="T10" fmla="*/ 0 w 651"/>
                      <a:gd name="T11" fmla="*/ 0 h 76"/>
                      <a:gd name="T12" fmla="*/ 0 w 651"/>
                      <a:gd name="T13" fmla="*/ 0 h 76"/>
                      <a:gd name="T14" fmla="*/ 0 60000 65536"/>
                      <a:gd name="T15" fmla="*/ 0 60000 65536"/>
                      <a:gd name="T16" fmla="*/ 0 60000 65536"/>
                      <a:gd name="T17" fmla="*/ 0 60000 65536"/>
                      <a:gd name="T18" fmla="*/ 0 60000 65536"/>
                      <a:gd name="T19" fmla="*/ 0 60000 65536"/>
                      <a:gd name="T20" fmla="*/ 0 60000 65536"/>
                      <a:gd name="T21" fmla="*/ 0 w 651"/>
                      <a:gd name="T22" fmla="*/ 0 h 76"/>
                      <a:gd name="T23" fmla="*/ 651 w 651"/>
                      <a:gd name="T24" fmla="*/ 76 h 7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1" h="76">
                        <a:moveTo>
                          <a:pt x="0" y="0"/>
                        </a:moveTo>
                        <a:lnTo>
                          <a:pt x="651" y="0"/>
                        </a:lnTo>
                        <a:lnTo>
                          <a:pt x="651" y="76"/>
                        </a:lnTo>
                        <a:lnTo>
                          <a:pt x="0" y="76"/>
                        </a:lnTo>
                        <a:lnTo>
                          <a:pt x="0" y="0"/>
                        </a:lnTo>
                        <a:close/>
                      </a:path>
                    </a:pathLst>
                  </a:custGeom>
                  <a:solidFill>
                    <a:srgbClr val="000000"/>
                  </a:solidFill>
                  <a:ln w="9525">
                    <a:noFill/>
                    <a:round/>
                    <a:headEnd/>
                    <a:tailEnd/>
                  </a:ln>
                </p:spPr>
                <p:txBody>
                  <a:bodyPr/>
                  <a:lstStyle/>
                  <a:p>
                    <a:endParaRPr lang="en-US"/>
                  </a:p>
                </p:txBody>
              </p:sp>
              <p:sp>
                <p:nvSpPr>
                  <p:cNvPr id="102495" name="Freeform 63"/>
                  <p:cNvSpPr>
                    <a:spLocks noChangeAspect="1"/>
                  </p:cNvSpPr>
                  <p:nvPr/>
                </p:nvSpPr>
                <p:spPr bwMode="auto">
                  <a:xfrm>
                    <a:off x="832" y="2312"/>
                    <a:ext cx="17" cy="128"/>
                  </a:xfrm>
                  <a:custGeom>
                    <a:avLst/>
                    <a:gdLst>
                      <a:gd name="T0" fmla="*/ 0 w 51"/>
                      <a:gd name="T1" fmla="*/ 14 h 385"/>
                      <a:gd name="T2" fmla="*/ 0 w 51"/>
                      <a:gd name="T3" fmla="*/ 0 h 385"/>
                      <a:gd name="T4" fmla="*/ 2 w 51"/>
                      <a:gd name="T5" fmla="*/ 0 h 385"/>
                      <a:gd name="T6" fmla="*/ 2 w 51"/>
                      <a:gd name="T7" fmla="*/ 14 h 385"/>
                      <a:gd name="T8" fmla="*/ 0 w 51"/>
                      <a:gd name="T9" fmla="*/ 14 h 385"/>
                      <a:gd name="T10" fmla="*/ 0 w 51"/>
                      <a:gd name="T11" fmla="*/ 14 h 385"/>
                      <a:gd name="T12" fmla="*/ 0 w 51"/>
                      <a:gd name="T13" fmla="*/ 14 h 385"/>
                      <a:gd name="T14" fmla="*/ 0 60000 65536"/>
                      <a:gd name="T15" fmla="*/ 0 60000 65536"/>
                      <a:gd name="T16" fmla="*/ 0 60000 65536"/>
                      <a:gd name="T17" fmla="*/ 0 60000 65536"/>
                      <a:gd name="T18" fmla="*/ 0 60000 65536"/>
                      <a:gd name="T19" fmla="*/ 0 60000 65536"/>
                      <a:gd name="T20" fmla="*/ 0 60000 65536"/>
                      <a:gd name="T21" fmla="*/ 0 w 51"/>
                      <a:gd name="T22" fmla="*/ 0 h 385"/>
                      <a:gd name="T23" fmla="*/ 51 w 51"/>
                      <a:gd name="T24" fmla="*/ 385 h 3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 h="385">
                        <a:moveTo>
                          <a:pt x="0" y="385"/>
                        </a:moveTo>
                        <a:lnTo>
                          <a:pt x="0" y="0"/>
                        </a:lnTo>
                        <a:lnTo>
                          <a:pt x="51" y="0"/>
                        </a:lnTo>
                        <a:lnTo>
                          <a:pt x="51" y="385"/>
                        </a:lnTo>
                        <a:lnTo>
                          <a:pt x="0" y="385"/>
                        </a:lnTo>
                        <a:close/>
                      </a:path>
                    </a:pathLst>
                  </a:custGeom>
                  <a:solidFill>
                    <a:srgbClr val="000000"/>
                  </a:solidFill>
                  <a:ln w="9525">
                    <a:noFill/>
                    <a:round/>
                    <a:headEnd/>
                    <a:tailEnd/>
                  </a:ln>
                </p:spPr>
                <p:txBody>
                  <a:bodyPr/>
                  <a:lstStyle/>
                  <a:p>
                    <a:endParaRPr lang="en-US"/>
                  </a:p>
                </p:txBody>
              </p:sp>
              <p:sp>
                <p:nvSpPr>
                  <p:cNvPr id="102496" name="Freeform 64"/>
                  <p:cNvSpPr>
                    <a:spLocks noChangeAspect="1"/>
                  </p:cNvSpPr>
                  <p:nvPr/>
                </p:nvSpPr>
                <p:spPr bwMode="auto">
                  <a:xfrm>
                    <a:off x="1190" y="2424"/>
                    <a:ext cx="340" cy="214"/>
                  </a:xfrm>
                  <a:custGeom>
                    <a:avLst/>
                    <a:gdLst>
                      <a:gd name="T0" fmla="*/ 0 w 1020"/>
                      <a:gd name="T1" fmla="*/ 9 h 642"/>
                      <a:gd name="T2" fmla="*/ 6 w 1020"/>
                      <a:gd name="T3" fmla="*/ 15 h 642"/>
                      <a:gd name="T4" fmla="*/ 5 w 1020"/>
                      <a:gd name="T5" fmla="*/ 20 h 642"/>
                      <a:gd name="T6" fmla="*/ 7 w 1020"/>
                      <a:gd name="T7" fmla="*/ 19 h 642"/>
                      <a:gd name="T8" fmla="*/ 9 w 1020"/>
                      <a:gd name="T9" fmla="*/ 15 h 642"/>
                      <a:gd name="T10" fmla="*/ 17 w 1020"/>
                      <a:gd name="T11" fmla="*/ 12 h 642"/>
                      <a:gd name="T12" fmla="*/ 14 w 1020"/>
                      <a:gd name="T13" fmla="*/ 24 h 642"/>
                      <a:gd name="T14" fmla="*/ 18 w 1020"/>
                      <a:gd name="T15" fmla="*/ 22 h 642"/>
                      <a:gd name="T16" fmla="*/ 23 w 1020"/>
                      <a:gd name="T17" fmla="*/ 10 h 642"/>
                      <a:gd name="T18" fmla="*/ 36 w 1020"/>
                      <a:gd name="T19" fmla="*/ 4 h 642"/>
                      <a:gd name="T20" fmla="*/ 37 w 1020"/>
                      <a:gd name="T21" fmla="*/ 3 h 642"/>
                      <a:gd name="T22" fmla="*/ 38 w 1020"/>
                      <a:gd name="T23" fmla="*/ 2 h 642"/>
                      <a:gd name="T24" fmla="*/ 38 w 1020"/>
                      <a:gd name="T25" fmla="*/ 1 h 642"/>
                      <a:gd name="T26" fmla="*/ 38 w 1020"/>
                      <a:gd name="T27" fmla="*/ 1 h 642"/>
                      <a:gd name="T28" fmla="*/ 36 w 1020"/>
                      <a:gd name="T29" fmla="*/ 0 h 642"/>
                      <a:gd name="T30" fmla="*/ 35 w 1020"/>
                      <a:gd name="T31" fmla="*/ 0 h 642"/>
                      <a:gd name="T32" fmla="*/ 33 w 1020"/>
                      <a:gd name="T33" fmla="*/ 0 h 642"/>
                      <a:gd name="T34" fmla="*/ 21 w 1020"/>
                      <a:gd name="T35" fmla="*/ 5 h 642"/>
                      <a:gd name="T36" fmla="*/ 13 w 1020"/>
                      <a:gd name="T37" fmla="*/ 3 h 642"/>
                      <a:gd name="T38" fmla="*/ 10 w 1020"/>
                      <a:gd name="T39" fmla="*/ 3 h 642"/>
                      <a:gd name="T40" fmla="*/ 16 w 1020"/>
                      <a:gd name="T41" fmla="*/ 7 h 642"/>
                      <a:gd name="T42" fmla="*/ 8 w 1020"/>
                      <a:gd name="T43" fmla="*/ 11 h 642"/>
                      <a:gd name="T44" fmla="*/ 2 w 1020"/>
                      <a:gd name="T45" fmla="*/ 8 h 642"/>
                      <a:gd name="T46" fmla="*/ 0 w 1020"/>
                      <a:gd name="T47" fmla="*/ 9 h 642"/>
                      <a:gd name="T48" fmla="*/ 0 w 1020"/>
                      <a:gd name="T49" fmla="*/ 9 h 642"/>
                      <a:gd name="T50" fmla="*/ 0 w 1020"/>
                      <a:gd name="T51" fmla="*/ 9 h 64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020"/>
                      <a:gd name="T79" fmla="*/ 0 h 642"/>
                      <a:gd name="T80" fmla="*/ 1020 w 1020"/>
                      <a:gd name="T81" fmla="*/ 642 h 64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020" h="642">
                        <a:moveTo>
                          <a:pt x="0" y="255"/>
                        </a:moveTo>
                        <a:lnTo>
                          <a:pt x="152" y="399"/>
                        </a:lnTo>
                        <a:lnTo>
                          <a:pt x="146" y="539"/>
                        </a:lnTo>
                        <a:lnTo>
                          <a:pt x="193" y="515"/>
                        </a:lnTo>
                        <a:lnTo>
                          <a:pt x="252" y="412"/>
                        </a:lnTo>
                        <a:lnTo>
                          <a:pt x="456" y="328"/>
                        </a:lnTo>
                        <a:lnTo>
                          <a:pt x="391" y="642"/>
                        </a:lnTo>
                        <a:lnTo>
                          <a:pt x="487" y="589"/>
                        </a:lnTo>
                        <a:lnTo>
                          <a:pt x="611" y="262"/>
                        </a:lnTo>
                        <a:lnTo>
                          <a:pt x="985" y="99"/>
                        </a:lnTo>
                        <a:lnTo>
                          <a:pt x="1007" y="76"/>
                        </a:lnTo>
                        <a:lnTo>
                          <a:pt x="1019" y="50"/>
                        </a:lnTo>
                        <a:lnTo>
                          <a:pt x="1020" y="32"/>
                        </a:lnTo>
                        <a:lnTo>
                          <a:pt x="1015" y="19"/>
                        </a:lnTo>
                        <a:lnTo>
                          <a:pt x="981" y="6"/>
                        </a:lnTo>
                        <a:lnTo>
                          <a:pt x="936" y="0"/>
                        </a:lnTo>
                        <a:lnTo>
                          <a:pt x="890" y="10"/>
                        </a:lnTo>
                        <a:lnTo>
                          <a:pt x="567" y="140"/>
                        </a:lnTo>
                        <a:lnTo>
                          <a:pt x="363" y="80"/>
                        </a:lnTo>
                        <a:lnTo>
                          <a:pt x="283" y="92"/>
                        </a:lnTo>
                        <a:lnTo>
                          <a:pt x="430" y="197"/>
                        </a:lnTo>
                        <a:lnTo>
                          <a:pt x="222" y="284"/>
                        </a:lnTo>
                        <a:lnTo>
                          <a:pt x="64" y="229"/>
                        </a:lnTo>
                        <a:lnTo>
                          <a:pt x="0" y="255"/>
                        </a:lnTo>
                        <a:close/>
                      </a:path>
                    </a:pathLst>
                  </a:custGeom>
                  <a:solidFill>
                    <a:srgbClr val="000000"/>
                  </a:solidFill>
                  <a:ln w="9525">
                    <a:noFill/>
                    <a:round/>
                    <a:headEnd/>
                    <a:tailEnd/>
                  </a:ln>
                </p:spPr>
                <p:txBody>
                  <a:bodyPr/>
                  <a:lstStyle/>
                  <a:p>
                    <a:endParaRPr lang="en-US"/>
                  </a:p>
                </p:txBody>
              </p:sp>
            </p:grpSp>
            <p:sp>
              <p:nvSpPr>
                <p:cNvPr id="102475" name="Rectangle 65"/>
                <p:cNvSpPr>
                  <a:spLocks noChangeArrowheads="1"/>
                </p:cNvSpPr>
                <p:nvPr/>
              </p:nvSpPr>
              <p:spPr bwMode="auto">
                <a:xfrm>
                  <a:off x="480" y="2304"/>
                  <a:ext cx="1440" cy="864"/>
                </a:xfrm>
                <a:prstGeom prst="rect">
                  <a:avLst/>
                </a:prstGeom>
                <a:noFill/>
                <a:ln w="9525">
                  <a:solidFill>
                    <a:schemeClr val="tx1"/>
                  </a:solidFill>
                  <a:miter lim="800000"/>
                  <a:headEnd/>
                  <a:tailEnd/>
                </a:ln>
              </p:spPr>
              <p:txBody>
                <a:bodyPr anchor="ctr">
                  <a:spAutoFit/>
                </a:bodyPr>
                <a:lstStyle/>
                <a:p>
                  <a:endParaRPr lang="en-US"/>
                </a:p>
              </p:txBody>
            </p:sp>
          </p:grpSp>
        </p:grpSp>
        <p:grpSp>
          <p:nvGrpSpPr>
            <p:cNvPr id="11" name="Group 66"/>
            <p:cNvGrpSpPr>
              <a:grpSpLocks/>
            </p:cNvGrpSpPr>
            <p:nvPr/>
          </p:nvGrpSpPr>
          <p:grpSpPr bwMode="auto">
            <a:xfrm>
              <a:off x="4377" y="2115"/>
              <a:ext cx="1003" cy="538"/>
              <a:chOff x="4377" y="2115"/>
              <a:chExt cx="1003" cy="538"/>
            </a:xfrm>
          </p:grpSpPr>
          <p:sp>
            <p:nvSpPr>
              <p:cNvPr id="102469" name="Line 67"/>
              <p:cNvSpPr>
                <a:spLocks noChangeShapeType="1"/>
              </p:cNvSpPr>
              <p:nvPr/>
            </p:nvSpPr>
            <p:spPr bwMode="auto">
              <a:xfrm rot="-522953">
                <a:off x="4377" y="2296"/>
                <a:ext cx="817" cy="357"/>
              </a:xfrm>
              <a:prstGeom prst="line">
                <a:avLst/>
              </a:prstGeom>
              <a:noFill/>
              <a:ln w="127000">
                <a:solidFill>
                  <a:srgbClr val="99CC00"/>
                </a:solidFill>
                <a:round/>
                <a:headEnd/>
                <a:tailEnd type="triangle" w="med" len="med"/>
              </a:ln>
            </p:spPr>
            <p:txBody>
              <a:bodyPr anchor="ctr">
                <a:spAutoFit/>
              </a:bodyPr>
              <a:lstStyle/>
              <a:p>
                <a:endParaRPr lang="en-US"/>
              </a:p>
            </p:txBody>
          </p:sp>
          <p:sp>
            <p:nvSpPr>
              <p:cNvPr id="102470" name="Text Box 68"/>
              <p:cNvSpPr txBox="1">
                <a:spLocks noChangeArrowheads="1"/>
              </p:cNvSpPr>
              <p:nvPr/>
            </p:nvSpPr>
            <p:spPr bwMode="auto">
              <a:xfrm>
                <a:off x="4694" y="2115"/>
                <a:ext cx="686" cy="250"/>
              </a:xfrm>
              <a:prstGeom prst="rect">
                <a:avLst/>
              </a:prstGeom>
              <a:noFill/>
              <a:ln w="9525">
                <a:noFill/>
                <a:miter lim="800000"/>
                <a:headEnd/>
                <a:tailEnd/>
              </a:ln>
            </p:spPr>
            <p:txBody>
              <a:bodyPr wrap="none">
                <a:spAutoFit/>
              </a:bodyPr>
              <a:lstStyle/>
              <a:p>
                <a:pPr eaLnBrk="0" hangingPunct="0"/>
                <a:r>
                  <a:rPr lang="sr-Latn-CS" sz="2000">
                    <a:solidFill>
                      <a:schemeClr val="accent2"/>
                    </a:solidFill>
                  </a:rPr>
                  <a:t>Landing</a:t>
                </a:r>
                <a:endParaRPr lang="en-US" sz="2000"/>
              </a:p>
            </p:txBody>
          </p:sp>
        </p:grpSp>
      </p:grpSp>
      <p:grpSp>
        <p:nvGrpSpPr>
          <p:cNvPr id="12" name="Group 69"/>
          <p:cNvGrpSpPr>
            <a:grpSpLocks/>
          </p:cNvGrpSpPr>
          <p:nvPr/>
        </p:nvGrpSpPr>
        <p:grpSpPr bwMode="auto">
          <a:xfrm>
            <a:off x="3635375" y="1341438"/>
            <a:ext cx="1727200" cy="1011237"/>
            <a:chOff x="2290" y="981"/>
            <a:chExt cx="1088" cy="637"/>
          </a:xfrm>
        </p:grpSpPr>
        <p:grpSp>
          <p:nvGrpSpPr>
            <p:cNvPr id="13" name="Group 70"/>
            <p:cNvGrpSpPr>
              <a:grpSpLocks/>
            </p:cNvGrpSpPr>
            <p:nvPr/>
          </p:nvGrpSpPr>
          <p:grpSpPr bwMode="auto">
            <a:xfrm>
              <a:off x="2290" y="1253"/>
              <a:ext cx="944" cy="242"/>
              <a:chOff x="1469" y="2134"/>
              <a:chExt cx="2854" cy="731"/>
            </a:xfrm>
          </p:grpSpPr>
          <p:sp>
            <p:nvSpPr>
              <p:cNvPr id="102414" name="Freeform 71"/>
              <p:cNvSpPr>
                <a:spLocks/>
              </p:cNvSpPr>
              <p:nvPr/>
            </p:nvSpPr>
            <p:spPr bwMode="auto">
              <a:xfrm>
                <a:off x="1469" y="2134"/>
                <a:ext cx="2854" cy="703"/>
              </a:xfrm>
              <a:custGeom>
                <a:avLst/>
                <a:gdLst>
                  <a:gd name="T0" fmla="*/ 167 w 2854"/>
                  <a:gd name="T1" fmla="*/ 17 h 703"/>
                  <a:gd name="T2" fmla="*/ 190 w 2854"/>
                  <a:gd name="T3" fmla="*/ 0 h 703"/>
                  <a:gd name="T4" fmla="*/ 245 w 2854"/>
                  <a:gd name="T5" fmla="*/ 0 h 703"/>
                  <a:gd name="T6" fmla="*/ 314 w 2854"/>
                  <a:gd name="T7" fmla="*/ 0 h 703"/>
                  <a:gd name="T8" fmla="*/ 643 w 2854"/>
                  <a:gd name="T9" fmla="*/ 391 h 703"/>
                  <a:gd name="T10" fmla="*/ 662 w 2854"/>
                  <a:gd name="T11" fmla="*/ 414 h 703"/>
                  <a:gd name="T12" fmla="*/ 724 w 2854"/>
                  <a:gd name="T13" fmla="*/ 456 h 703"/>
                  <a:gd name="T14" fmla="*/ 809 w 2854"/>
                  <a:gd name="T15" fmla="*/ 472 h 703"/>
                  <a:gd name="T16" fmla="*/ 881 w 2854"/>
                  <a:gd name="T17" fmla="*/ 473 h 703"/>
                  <a:gd name="T18" fmla="*/ 993 w 2854"/>
                  <a:gd name="T19" fmla="*/ 472 h 703"/>
                  <a:gd name="T20" fmla="*/ 1140 w 2854"/>
                  <a:gd name="T21" fmla="*/ 469 h 703"/>
                  <a:gd name="T22" fmla="*/ 1311 w 2854"/>
                  <a:gd name="T23" fmla="*/ 466 h 703"/>
                  <a:gd name="T24" fmla="*/ 1501 w 2854"/>
                  <a:gd name="T25" fmla="*/ 463 h 703"/>
                  <a:gd name="T26" fmla="*/ 1703 w 2854"/>
                  <a:gd name="T27" fmla="*/ 459 h 703"/>
                  <a:gd name="T28" fmla="*/ 1907 w 2854"/>
                  <a:gd name="T29" fmla="*/ 456 h 703"/>
                  <a:gd name="T30" fmla="*/ 2109 w 2854"/>
                  <a:gd name="T31" fmla="*/ 454 h 703"/>
                  <a:gd name="T32" fmla="*/ 2297 w 2854"/>
                  <a:gd name="T33" fmla="*/ 454 h 703"/>
                  <a:gd name="T34" fmla="*/ 2467 w 2854"/>
                  <a:gd name="T35" fmla="*/ 457 h 703"/>
                  <a:gd name="T36" fmla="*/ 2535 w 2854"/>
                  <a:gd name="T37" fmla="*/ 459 h 703"/>
                  <a:gd name="T38" fmla="*/ 2603 w 2854"/>
                  <a:gd name="T39" fmla="*/ 469 h 703"/>
                  <a:gd name="T40" fmla="*/ 2700 w 2854"/>
                  <a:gd name="T41" fmla="*/ 498 h 703"/>
                  <a:gd name="T42" fmla="*/ 2732 w 2854"/>
                  <a:gd name="T43" fmla="*/ 526 h 703"/>
                  <a:gd name="T44" fmla="*/ 2748 w 2854"/>
                  <a:gd name="T45" fmla="*/ 534 h 703"/>
                  <a:gd name="T46" fmla="*/ 2794 w 2854"/>
                  <a:gd name="T47" fmla="*/ 546 h 703"/>
                  <a:gd name="T48" fmla="*/ 2831 w 2854"/>
                  <a:gd name="T49" fmla="*/ 565 h 703"/>
                  <a:gd name="T50" fmla="*/ 2854 w 2854"/>
                  <a:gd name="T51" fmla="*/ 597 h 703"/>
                  <a:gd name="T52" fmla="*/ 2817 w 2854"/>
                  <a:gd name="T53" fmla="*/ 633 h 703"/>
                  <a:gd name="T54" fmla="*/ 2723 w 2854"/>
                  <a:gd name="T55" fmla="*/ 672 h 703"/>
                  <a:gd name="T56" fmla="*/ 2616 w 2854"/>
                  <a:gd name="T57" fmla="*/ 692 h 703"/>
                  <a:gd name="T58" fmla="*/ 2559 w 2854"/>
                  <a:gd name="T59" fmla="*/ 693 h 703"/>
                  <a:gd name="T60" fmla="*/ 2426 w 2854"/>
                  <a:gd name="T61" fmla="*/ 695 h 703"/>
                  <a:gd name="T62" fmla="*/ 2257 w 2854"/>
                  <a:gd name="T63" fmla="*/ 697 h 703"/>
                  <a:gd name="T64" fmla="*/ 2103 w 2854"/>
                  <a:gd name="T65" fmla="*/ 699 h 703"/>
                  <a:gd name="T66" fmla="*/ 2011 w 2854"/>
                  <a:gd name="T67" fmla="*/ 700 h 703"/>
                  <a:gd name="T68" fmla="*/ 1989 w 2854"/>
                  <a:gd name="T69" fmla="*/ 700 h 703"/>
                  <a:gd name="T70" fmla="*/ 1936 w 2854"/>
                  <a:gd name="T71" fmla="*/ 702 h 703"/>
                  <a:gd name="T72" fmla="*/ 1845 w 2854"/>
                  <a:gd name="T73" fmla="*/ 703 h 703"/>
                  <a:gd name="T74" fmla="*/ 1727 w 2854"/>
                  <a:gd name="T75" fmla="*/ 703 h 703"/>
                  <a:gd name="T76" fmla="*/ 1586 w 2854"/>
                  <a:gd name="T77" fmla="*/ 703 h 703"/>
                  <a:gd name="T78" fmla="*/ 1432 w 2854"/>
                  <a:gd name="T79" fmla="*/ 700 h 703"/>
                  <a:gd name="T80" fmla="*/ 1271 w 2854"/>
                  <a:gd name="T81" fmla="*/ 696 h 703"/>
                  <a:gd name="T82" fmla="*/ 1110 w 2854"/>
                  <a:gd name="T83" fmla="*/ 689 h 703"/>
                  <a:gd name="T84" fmla="*/ 956 w 2854"/>
                  <a:gd name="T85" fmla="*/ 679 h 703"/>
                  <a:gd name="T86" fmla="*/ 816 w 2854"/>
                  <a:gd name="T87" fmla="*/ 664 h 703"/>
                  <a:gd name="T88" fmla="*/ 698 w 2854"/>
                  <a:gd name="T89" fmla="*/ 646 h 703"/>
                  <a:gd name="T90" fmla="*/ 656 w 2854"/>
                  <a:gd name="T91" fmla="*/ 640 h 703"/>
                  <a:gd name="T92" fmla="*/ 556 w 2854"/>
                  <a:gd name="T93" fmla="*/ 626 h 703"/>
                  <a:gd name="T94" fmla="*/ 429 w 2854"/>
                  <a:gd name="T95" fmla="*/ 608 h 703"/>
                  <a:gd name="T96" fmla="*/ 312 w 2854"/>
                  <a:gd name="T97" fmla="*/ 588 h 703"/>
                  <a:gd name="T98" fmla="*/ 240 w 2854"/>
                  <a:gd name="T99" fmla="*/ 574 h 703"/>
                  <a:gd name="T100" fmla="*/ 227 w 2854"/>
                  <a:gd name="T101" fmla="*/ 548 h 703"/>
                  <a:gd name="T102" fmla="*/ 0 w 2854"/>
                  <a:gd name="T103" fmla="*/ 463 h 703"/>
                  <a:gd name="T104" fmla="*/ 17 w 2854"/>
                  <a:gd name="T105" fmla="*/ 456 h 703"/>
                  <a:gd name="T106" fmla="*/ 62 w 2854"/>
                  <a:gd name="T107" fmla="*/ 447 h 703"/>
                  <a:gd name="T108" fmla="*/ 124 w 2854"/>
                  <a:gd name="T109" fmla="*/ 459 h 703"/>
                  <a:gd name="T110" fmla="*/ 214 w 2854"/>
                  <a:gd name="T111" fmla="*/ 480 h 703"/>
                  <a:gd name="T112" fmla="*/ 278 w 2854"/>
                  <a:gd name="T113" fmla="*/ 496 h 70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854"/>
                  <a:gd name="T172" fmla="*/ 0 h 703"/>
                  <a:gd name="T173" fmla="*/ 2854 w 2854"/>
                  <a:gd name="T174" fmla="*/ 703 h 70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854" h="703">
                    <a:moveTo>
                      <a:pt x="284" y="498"/>
                    </a:moveTo>
                    <a:lnTo>
                      <a:pt x="166" y="20"/>
                    </a:lnTo>
                    <a:lnTo>
                      <a:pt x="167" y="17"/>
                    </a:lnTo>
                    <a:lnTo>
                      <a:pt x="170" y="10"/>
                    </a:lnTo>
                    <a:lnTo>
                      <a:pt x="177" y="3"/>
                    </a:lnTo>
                    <a:lnTo>
                      <a:pt x="190" y="0"/>
                    </a:lnTo>
                    <a:lnTo>
                      <a:pt x="203" y="0"/>
                    </a:lnTo>
                    <a:lnTo>
                      <a:pt x="222" y="0"/>
                    </a:lnTo>
                    <a:lnTo>
                      <a:pt x="245" y="0"/>
                    </a:lnTo>
                    <a:lnTo>
                      <a:pt x="271" y="0"/>
                    </a:lnTo>
                    <a:lnTo>
                      <a:pt x="294" y="0"/>
                    </a:lnTo>
                    <a:lnTo>
                      <a:pt x="314" y="0"/>
                    </a:lnTo>
                    <a:lnTo>
                      <a:pt x="328" y="0"/>
                    </a:lnTo>
                    <a:lnTo>
                      <a:pt x="334" y="0"/>
                    </a:lnTo>
                    <a:lnTo>
                      <a:pt x="643" y="391"/>
                    </a:lnTo>
                    <a:lnTo>
                      <a:pt x="645" y="394"/>
                    </a:lnTo>
                    <a:lnTo>
                      <a:pt x="651" y="403"/>
                    </a:lnTo>
                    <a:lnTo>
                      <a:pt x="662" y="414"/>
                    </a:lnTo>
                    <a:lnTo>
                      <a:pt x="677" y="429"/>
                    </a:lnTo>
                    <a:lnTo>
                      <a:pt x="698" y="443"/>
                    </a:lnTo>
                    <a:lnTo>
                      <a:pt x="724" y="456"/>
                    </a:lnTo>
                    <a:lnTo>
                      <a:pt x="757" y="466"/>
                    </a:lnTo>
                    <a:lnTo>
                      <a:pt x="796" y="472"/>
                    </a:lnTo>
                    <a:lnTo>
                      <a:pt x="809" y="472"/>
                    </a:lnTo>
                    <a:lnTo>
                      <a:pt x="828" y="473"/>
                    </a:lnTo>
                    <a:lnTo>
                      <a:pt x="852" y="473"/>
                    </a:lnTo>
                    <a:lnTo>
                      <a:pt x="881" y="473"/>
                    </a:lnTo>
                    <a:lnTo>
                      <a:pt x="914" y="473"/>
                    </a:lnTo>
                    <a:lnTo>
                      <a:pt x="951" y="472"/>
                    </a:lnTo>
                    <a:lnTo>
                      <a:pt x="993" y="472"/>
                    </a:lnTo>
                    <a:lnTo>
                      <a:pt x="1039" y="472"/>
                    </a:lnTo>
                    <a:lnTo>
                      <a:pt x="1087" y="470"/>
                    </a:lnTo>
                    <a:lnTo>
                      <a:pt x="1140" y="469"/>
                    </a:lnTo>
                    <a:lnTo>
                      <a:pt x="1195" y="469"/>
                    </a:lnTo>
                    <a:lnTo>
                      <a:pt x="1251" y="467"/>
                    </a:lnTo>
                    <a:lnTo>
                      <a:pt x="1311" y="466"/>
                    </a:lnTo>
                    <a:lnTo>
                      <a:pt x="1373" y="465"/>
                    </a:lnTo>
                    <a:lnTo>
                      <a:pt x="1437" y="463"/>
                    </a:lnTo>
                    <a:lnTo>
                      <a:pt x="1501" y="463"/>
                    </a:lnTo>
                    <a:lnTo>
                      <a:pt x="1568" y="462"/>
                    </a:lnTo>
                    <a:lnTo>
                      <a:pt x="1635" y="460"/>
                    </a:lnTo>
                    <a:lnTo>
                      <a:pt x="1703" y="459"/>
                    </a:lnTo>
                    <a:lnTo>
                      <a:pt x="1771" y="459"/>
                    </a:lnTo>
                    <a:lnTo>
                      <a:pt x="1840" y="457"/>
                    </a:lnTo>
                    <a:lnTo>
                      <a:pt x="1907" y="456"/>
                    </a:lnTo>
                    <a:lnTo>
                      <a:pt x="1975" y="456"/>
                    </a:lnTo>
                    <a:lnTo>
                      <a:pt x="2043" y="456"/>
                    </a:lnTo>
                    <a:lnTo>
                      <a:pt x="2109" y="454"/>
                    </a:lnTo>
                    <a:lnTo>
                      <a:pt x="2174" y="454"/>
                    </a:lnTo>
                    <a:lnTo>
                      <a:pt x="2237" y="454"/>
                    </a:lnTo>
                    <a:lnTo>
                      <a:pt x="2297" y="454"/>
                    </a:lnTo>
                    <a:lnTo>
                      <a:pt x="2356" y="456"/>
                    </a:lnTo>
                    <a:lnTo>
                      <a:pt x="2414" y="456"/>
                    </a:lnTo>
                    <a:lnTo>
                      <a:pt x="2467" y="457"/>
                    </a:lnTo>
                    <a:lnTo>
                      <a:pt x="2519" y="459"/>
                    </a:lnTo>
                    <a:lnTo>
                      <a:pt x="2523" y="459"/>
                    </a:lnTo>
                    <a:lnTo>
                      <a:pt x="2535" y="459"/>
                    </a:lnTo>
                    <a:lnTo>
                      <a:pt x="2552" y="460"/>
                    </a:lnTo>
                    <a:lnTo>
                      <a:pt x="2575" y="463"/>
                    </a:lnTo>
                    <a:lnTo>
                      <a:pt x="2603" y="469"/>
                    </a:lnTo>
                    <a:lnTo>
                      <a:pt x="2633" y="475"/>
                    </a:lnTo>
                    <a:lnTo>
                      <a:pt x="2666" y="485"/>
                    </a:lnTo>
                    <a:lnTo>
                      <a:pt x="2700" y="498"/>
                    </a:lnTo>
                    <a:lnTo>
                      <a:pt x="2712" y="505"/>
                    </a:lnTo>
                    <a:lnTo>
                      <a:pt x="2722" y="516"/>
                    </a:lnTo>
                    <a:lnTo>
                      <a:pt x="2732" y="526"/>
                    </a:lnTo>
                    <a:lnTo>
                      <a:pt x="2735" y="531"/>
                    </a:lnTo>
                    <a:lnTo>
                      <a:pt x="2738" y="532"/>
                    </a:lnTo>
                    <a:lnTo>
                      <a:pt x="2748" y="534"/>
                    </a:lnTo>
                    <a:lnTo>
                      <a:pt x="2761" y="536"/>
                    </a:lnTo>
                    <a:lnTo>
                      <a:pt x="2777" y="541"/>
                    </a:lnTo>
                    <a:lnTo>
                      <a:pt x="2794" y="546"/>
                    </a:lnTo>
                    <a:lnTo>
                      <a:pt x="2810" y="552"/>
                    </a:lnTo>
                    <a:lnTo>
                      <a:pt x="2823" y="559"/>
                    </a:lnTo>
                    <a:lnTo>
                      <a:pt x="2831" y="565"/>
                    </a:lnTo>
                    <a:lnTo>
                      <a:pt x="2844" y="575"/>
                    </a:lnTo>
                    <a:lnTo>
                      <a:pt x="2853" y="585"/>
                    </a:lnTo>
                    <a:lnTo>
                      <a:pt x="2854" y="597"/>
                    </a:lnTo>
                    <a:lnTo>
                      <a:pt x="2844" y="616"/>
                    </a:lnTo>
                    <a:lnTo>
                      <a:pt x="2836" y="623"/>
                    </a:lnTo>
                    <a:lnTo>
                      <a:pt x="2817" y="633"/>
                    </a:lnTo>
                    <a:lnTo>
                      <a:pt x="2791" y="646"/>
                    </a:lnTo>
                    <a:lnTo>
                      <a:pt x="2758" y="659"/>
                    </a:lnTo>
                    <a:lnTo>
                      <a:pt x="2723" y="672"/>
                    </a:lnTo>
                    <a:lnTo>
                      <a:pt x="2686" y="682"/>
                    </a:lnTo>
                    <a:lnTo>
                      <a:pt x="2650" y="689"/>
                    </a:lnTo>
                    <a:lnTo>
                      <a:pt x="2616" y="692"/>
                    </a:lnTo>
                    <a:lnTo>
                      <a:pt x="2608" y="692"/>
                    </a:lnTo>
                    <a:lnTo>
                      <a:pt x="2590" y="692"/>
                    </a:lnTo>
                    <a:lnTo>
                      <a:pt x="2559" y="693"/>
                    </a:lnTo>
                    <a:lnTo>
                      <a:pt x="2522" y="693"/>
                    </a:lnTo>
                    <a:lnTo>
                      <a:pt x="2476" y="693"/>
                    </a:lnTo>
                    <a:lnTo>
                      <a:pt x="2426" y="695"/>
                    </a:lnTo>
                    <a:lnTo>
                      <a:pt x="2371" y="695"/>
                    </a:lnTo>
                    <a:lnTo>
                      <a:pt x="2313" y="696"/>
                    </a:lnTo>
                    <a:lnTo>
                      <a:pt x="2257" y="697"/>
                    </a:lnTo>
                    <a:lnTo>
                      <a:pt x="2202" y="697"/>
                    </a:lnTo>
                    <a:lnTo>
                      <a:pt x="2151" y="699"/>
                    </a:lnTo>
                    <a:lnTo>
                      <a:pt x="2103" y="699"/>
                    </a:lnTo>
                    <a:lnTo>
                      <a:pt x="2064" y="699"/>
                    </a:lnTo>
                    <a:lnTo>
                      <a:pt x="2033" y="700"/>
                    </a:lnTo>
                    <a:lnTo>
                      <a:pt x="2011" y="700"/>
                    </a:lnTo>
                    <a:lnTo>
                      <a:pt x="2002" y="700"/>
                    </a:lnTo>
                    <a:lnTo>
                      <a:pt x="1998" y="700"/>
                    </a:lnTo>
                    <a:lnTo>
                      <a:pt x="1989" y="700"/>
                    </a:lnTo>
                    <a:lnTo>
                      <a:pt x="1976" y="700"/>
                    </a:lnTo>
                    <a:lnTo>
                      <a:pt x="1958" y="702"/>
                    </a:lnTo>
                    <a:lnTo>
                      <a:pt x="1936" y="702"/>
                    </a:lnTo>
                    <a:lnTo>
                      <a:pt x="1909" y="702"/>
                    </a:lnTo>
                    <a:lnTo>
                      <a:pt x="1879" y="702"/>
                    </a:lnTo>
                    <a:lnTo>
                      <a:pt x="1845" y="703"/>
                    </a:lnTo>
                    <a:lnTo>
                      <a:pt x="1809" y="703"/>
                    </a:lnTo>
                    <a:lnTo>
                      <a:pt x="1769" y="703"/>
                    </a:lnTo>
                    <a:lnTo>
                      <a:pt x="1727" y="703"/>
                    </a:lnTo>
                    <a:lnTo>
                      <a:pt x="1683" y="703"/>
                    </a:lnTo>
                    <a:lnTo>
                      <a:pt x="1635" y="703"/>
                    </a:lnTo>
                    <a:lnTo>
                      <a:pt x="1586" y="703"/>
                    </a:lnTo>
                    <a:lnTo>
                      <a:pt x="1537" y="702"/>
                    </a:lnTo>
                    <a:lnTo>
                      <a:pt x="1486" y="702"/>
                    </a:lnTo>
                    <a:lnTo>
                      <a:pt x="1432" y="700"/>
                    </a:lnTo>
                    <a:lnTo>
                      <a:pt x="1379" y="699"/>
                    </a:lnTo>
                    <a:lnTo>
                      <a:pt x="1326" y="697"/>
                    </a:lnTo>
                    <a:lnTo>
                      <a:pt x="1271" y="696"/>
                    </a:lnTo>
                    <a:lnTo>
                      <a:pt x="1218" y="695"/>
                    </a:lnTo>
                    <a:lnTo>
                      <a:pt x="1163" y="692"/>
                    </a:lnTo>
                    <a:lnTo>
                      <a:pt x="1110" y="689"/>
                    </a:lnTo>
                    <a:lnTo>
                      <a:pt x="1058" y="686"/>
                    </a:lnTo>
                    <a:lnTo>
                      <a:pt x="1006" y="683"/>
                    </a:lnTo>
                    <a:lnTo>
                      <a:pt x="956" y="679"/>
                    </a:lnTo>
                    <a:lnTo>
                      <a:pt x="907" y="674"/>
                    </a:lnTo>
                    <a:lnTo>
                      <a:pt x="861" y="670"/>
                    </a:lnTo>
                    <a:lnTo>
                      <a:pt x="816" y="664"/>
                    </a:lnTo>
                    <a:lnTo>
                      <a:pt x="774" y="659"/>
                    </a:lnTo>
                    <a:lnTo>
                      <a:pt x="734" y="653"/>
                    </a:lnTo>
                    <a:lnTo>
                      <a:pt x="698" y="646"/>
                    </a:lnTo>
                    <a:lnTo>
                      <a:pt x="692" y="646"/>
                    </a:lnTo>
                    <a:lnTo>
                      <a:pt x="679" y="643"/>
                    </a:lnTo>
                    <a:lnTo>
                      <a:pt x="656" y="640"/>
                    </a:lnTo>
                    <a:lnTo>
                      <a:pt x="628" y="636"/>
                    </a:lnTo>
                    <a:lnTo>
                      <a:pt x="593" y="631"/>
                    </a:lnTo>
                    <a:lnTo>
                      <a:pt x="556" y="626"/>
                    </a:lnTo>
                    <a:lnTo>
                      <a:pt x="514" y="620"/>
                    </a:lnTo>
                    <a:lnTo>
                      <a:pt x="472" y="614"/>
                    </a:lnTo>
                    <a:lnTo>
                      <a:pt x="429" y="608"/>
                    </a:lnTo>
                    <a:lnTo>
                      <a:pt x="387" y="601"/>
                    </a:lnTo>
                    <a:lnTo>
                      <a:pt x="348" y="595"/>
                    </a:lnTo>
                    <a:lnTo>
                      <a:pt x="312" y="588"/>
                    </a:lnTo>
                    <a:lnTo>
                      <a:pt x="282" y="582"/>
                    </a:lnTo>
                    <a:lnTo>
                      <a:pt x="258" y="578"/>
                    </a:lnTo>
                    <a:lnTo>
                      <a:pt x="240" y="574"/>
                    </a:lnTo>
                    <a:lnTo>
                      <a:pt x="233" y="569"/>
                    </a:lnTo>
                    <a:lnTo>
                      <a:pt x="226" y="558"/>
                    </a:lnTo>
                    <a:lnTo>
                      <a:pt x="227" y="548"/>
                    </a:lnTo>
                    <a:lnTo>
                      <a:pt x="230" y="542"/>
                    </a:lnTo>
                    <a:lnTo>
                      <a:pt x="233" y="539"/>
                    </a:lnTo>
                    <a:lnTo>
                      <a:pt x="0" y="463"/>
                    </a:lnTo>
                    <a:lnTo>
                      <a:pt x="1" y="462"/>
                    </a:lnTo>
                    <a:lnTo>
                      <a:pt x="9" y="459"/>
                    </a:lnTo>
                    <a:lnTo>
                      <a:pt x="17" y="456"/>
                    </a:lnTo>
                    <a:lnTo>
                      <a:pt x="30" y="452"/>
                    </a:lnTo>
                    <a:lnTo>
                      <a:pt x="45" y="449"/>
                    </a:lnTo>
                    <a:lnTo>
                      <a:pt x="62" y="447"/>
                    </a:lnTo>
                    <a:lnTo>
                      <a:pt x="79" y="447"/>
                    </a:lnTo>
                    <a:lnTo>
                      <a:pt x="98" y="452"/>
                    </a:lnTo>
                    <a:lnTo>
                      <a:pt x="124" y="459"/>
                    </a:lnTo>
                    <a:lnTo>
                      <a:pt x="154" y="466"/>
                    </a:lnTo>
                    <a:lnTo>
                      <a:pt x="184" y="473"/>
                    </a:lnTo>
                    <a:lnTo>
                      <a:pt x="214" y="480"/>
                    </a:lnTo>
                    <a:lnTo>
                      <a:pt x="242" y="488"/>
                    </a:lnTo>
                    <a:lnTo>
                      <a:pt x="263" y="493"/>
                    </a:lnTo>
                    <a:lnTo>
                      <a:pt x="278" y="496"/>
                    </a:lnTo>
                    <a:lnTo>
                      <a:pt x="284" y="498"/>
                    </a:lnTo>
                    <a:close/>
                  </a:path>
                </a:pathLst>
              </a:custGeom>
              <a:solidFill>
                <a:srgbClr val="000000"/>
              </a:solidFill>
              <a:ln w="9525">
                <a:solidFill>
                  <a:srgbClr val="000000"/>
                </a:solidFill>
                <a:round/>
                <a:headEnd/>
                <a:tailEnd/>
              </a:ln>
            </p:spPr>
            <p:txBody>
              <a:bodyPr/>
              <a:lstStyle/>
              <a:p>
                <a:endParaRPr lang="en-US"/>
              </a:p>
            </p:txBody>
          </p:sp>
          <p:sp>
            <p:nvSpPr>
              <p:cNvPr id="102415" name="Freeform 72"/>
              <p:cNvSpPr>
                <a:spLocks/>
              </p:cNvSpPr>
              <p:nvPr/>
            </p:nvSpPr>
            <p:spPr bwMode="auto">
              <a:xfrm>
                <a:off x="1655" y="2150"/>
                <a:ext cx="2519" cy="523"/>
              </a:xfrm>
              <a:custGeom>
                <a:avLst/>
                <a:gdLst>
                  <a:gd name="T0" fmla="*/ 1 w 2519"/>
                  <a:gd name="T1" fmla="*/ 16 h 523"/>
                  <a:gd name="T2" fmla="*/ 21 w 2519"/>
                  <a:gd name="T3" fmla="*/ 4 h 523"/>
                  <a:gd name="T4" fmla="*/ 64 w 2519"/>
                  <a:gd name="T5" fmla="*/ 3 h 523"/>
                  <a:gd name="T6" fmla="*/ 122 w 2519"/>
                  <a:gd name="T7" fmla="*/ 0 h 523"/>
                  <a:gd name="T8" fmla="*/ 144 w 2519"/>
                  <a:gd name="T9" fmla="*/ 4 h 523"/>
                  <a:gd name="T10" fmla="*/ 178 w 2519"/>
                  <a:gd name="T11" fmla="*/ 39 h 523"/>
                  <a:gd name="T12" fmla="*/ 208 w 2519"/>
                  <a:gd name="T13" fmla="*/ 77 h 523"/>
                  <a:gd name="T14" fmla="*/ 273 w 2519"/>
                  <a:gd name="T15" fmla="*/ 162 h 523"/>
                  <a:gd name="T16" fmla="*/ 352 w 2519"/>
                  <a:gd name="T17" fmla="*/ 264 h 523"/>
                  <a:gd name="T18" fmla="*/ 423 w 2519"/>
                  <a:gd name="T19" fmla="*/ 356 h 523"/>
                  <a:gd name="T20" fmla="*/ 463 w 2519"/>
                  <a:gd name="T21" fmla="*/ 410 h 523"/>
                  <a:gd name="T22" fmla="*/ 479 w 2519"/>
                  <a:gd name="T23" fmla="*/ 423 h 523"/>
                  <a:gd name="T24" fmla="*/ 532 w 2519"/>
                  <a:gd name="T25" fmla="*/ 450 h 523"/>
                  <a:gd name="T26" fmla="*/ 593 w 2519"/>
                  <a:gd name="T27" fmla="*/ 469 h 523"/>
                  <a:gd name="T28" fmla="*/ 675 w 2519"/>
                  <a:gd name="T29" fmla="*/ 470 h 523"/>
                  <a:gd name="T30" fmla="*/ 806 w 2519"/>
                  <a:gd name="T31" fmla="*/ 470 h 523"/>
                  <a:gd name="T32" fmla="*/ 953 w 2519"/>
                  <a:gd name="T33" fmla="*/ 469 h 523"/>
                  <a:gd name="T34" fmla="*/ 1085 w 2519"/>
                  <a:gd name="T35" fmla="*/ 467 h 523"/>
                  <a:gd name="T36" fmla="*/ 1173 w 2519"/>
                  <a:gd name="T37" fmla="*/ 466 h 523"/>
                  <a:gd name="T38" fmla="*/ 1206 w 2519"/>
                  <a:gd name="T39" fmla="*/ 463 h 523"/>
                  <a:gd name="T40" fmla="*/ 1278 w 2519"/>
                  <a:gd name="T41" fmla="*/ 461 h 523"/>
                  <a:gd name="T42" fmla="*/ 1387 w 2519"/>
                  <a:gd name="T43" fmla="*/ 460 h 523"/>
                  <a:gd name="T44" fmla="*/ 1524 w 2519"/>
                  <a:gd name="T45" fmla="*/ 459 h 523"/>
                  <a:gd name="T46" fmla="*/ 1678 w 2519"/>
                  <a:gd name="T47" fmla="*/ 459 h 523"/>
                  <a:gd name="T48" fmla="*/ 1839 w 2519"/>
                  <a:gd name="T49" fmla="*/ 457 h 523"/>
                  <a:gd name="T50" fmla="*/ 1996 w 2519"/>
                  <a:gd name="T51" fmla="*/ 457 h 523"/>
                  <a:gd name="T52" fmla="*/ 2137 w 2519"/>
                  <a:gd name="T53" fmla="*/ 456 h 523"/>
                  <a:gd name="T54" fmla="*/ 2254 w 2519"/>
                  <a:gd name="T55" fmla="*/ 457 h 523"/>
                  <a:gd name="T56" fmla="*/ 2336 w 2519"/>
                  <a:gd name="T57" fmla="*/ 459 h 523"/>
                  <a:gd name="T58" fmla="*/ 2371 w 2519"/>
                  <a:gd name="T59" fmla="*/ 460 h 523"/>
                  <a:gd name="T60" fmla="*/ 2424 w 2519"/>
                  <a:gd name="T61" fmla="*/ 470 h 523"/>
                  <a:gd name="T62" fmla="*/ 2487 w 2519"/>
                  <a:gd name="T63" fmla="*/ 487 h 523"/>
                  <a:gd name="T64" fmla="*/ 2519 w 2519"/>
                  <a:gd name="T65" fmla="*/ 509 h 523"/>
                  <a:gd name="T66" fmla="*/ 2502 w 2519"/>
                  <a:gd name="T67" fmla="*/ 518 h 523"/>
                  <a:gd name="T68" fmla="*/ 2445 w 2519"/>
                  <a:gd name="T69" fmla="*/ 515 h 523"/>
                  <a:gd name="T70" fmla="*/ 2381 w 2519"/>
                  <a:gd name="T71" fmla="*/ 505 h 523"/>
                  <a:gd name="T72" fmla="*/ 2260 w 2519"/>
                  <a:gd name="T73" fmla="*/ 503 h 523"/>
                  <a:gd name="T74" fmla="*/ 2070 w 2519"/>
                  <a:gd name="T75" fmla="*/ 503 h 523"/>
                  <a:gd name="T76" fmla="*/ 1828 w 2519"/>
                  <a:gd name="T77" fmla="*/ 505 h 523"/>
                  <a:gd name="T78" fmla="*/ 1554 w 2519"/>
                  <a:gd name="T79" fmla="*/ 507 h 523"/>
                  <a:gd name="T80" fmla="*/ 1269 w 2519"/>
                  <a:gd name="T81" fmla="*/ 512 h 523"/>
                  <a:gd name="T82" fmla="*/ 990 w 2519"/>
                  <a:gd name="T83" fmla="*/ 516 h 523"/>
                  <a:gd name="T84" fmla="*/ 737 w 2519"/>
                  <a:gd name="T85" fmla="*/ 519 h 523"/>
                  <a:gd name="T86" fmla="*/ 529 w 2519"/>
                  <a:gd name="T87" fmla="*/ 522 h 523"/>
                  <a:gd name="T88" fmla="*/ 384 w 2519"/>
                  <a:gd name="T89" fmla="*/ 523 h 523"/>
                  <a:gd name="T90" fmla="*/ 322 w 2519"/>
                  <a:gd name="T91" fmla="*/ 523 h 523"/>
                  <a:gd name="T92" fmla="*/ 234 w 2519"/>
                  <a:gd name="T93" fmla="*/ 509 h 523"/>
                  <a:gd name="T94" fmla="*/ 141 w 2519"/>
                  <a:gd name="T95" fmla="*/ 487 h 52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519"/>
                  <a:gd name="T145" fmla="*/ 0 h 523"/>
                  <a:gd name="T146" fmla="*/ 2519 w 2519"/>
                  <a:gd name="T147" fmla="*/ 523 h 523"/>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519" h="523">
                    <a:moveTo>
                      <a:pt x="115" y="482"/>
                    </a:moveTo>
                    <a:lnTo>
                      <a:pt x="0" y="17"/>
                    </a:lnTo>
                    <a:lnTo>
                      <a:pt x="1" y="16"/>
                    </a:lnTo>
                    <a:lnTo>
                      <a:pt x="5" y="10"/>
                    </a:lnTo>
                    <a:lnTo>
                      <a:pt x="13" y="6"/>
                    </a:lnTo>
                    <a:lnTo>
                      <a:pt x="21" y="4"/>
                    </a:lnTo>
                    <a:lnTo>
                      <a:pt x="30" y="4"/>
                    </a:lnTo>
                    <a:lnTo>
                      <a:pt x="46" y="4"/>
                    </a:lnTo>
                    <a:lnTo>
                      <a:pt x="64" y="3"/>
                    </a:lnTo>
                    <a:lnTo>
                      <a:pt x="85" y="1"/>
                    </a:lnTo>
                    <a:lnTo>
                      <a:pt x="105" y="1"/>
                    </a:lnTo>
                    <a:lnTo>
                      <a:pt x="122" y="0"/>
                    </a:lnTo>
                    <a:lnTo>
                      <a:pt x="135" y="0"/>
                    </a:lnTo>
                    <a:lnTo>
                      <a:pt x="139" y="0"/>
                    </a:lnTo>
                    <a:lnTo>
                      <a:pt x="144" y="4"/>
                    </a:lnTo>
                    <a:lnTo>
                      <a:pt x="155" y="14"/>
                    </a:lnTo>
                    <a:lnTo>
                      <a:pt x="168" y="27"/>
                    </a:lnTo>
                    <a:lnTo>
                      <a:pt x="178" y="39"/>
                    </a:lnTo>
                    <a:lnTo>
                      <a:pt x="183" y="44"/>
                    </a:lnTo>
                    <a:lnTo>
                      <a:pt x="193" y="59"/>
                    </a:lnTo>
                    <a:lnTo>
                      <a:pt x="208" y="77"/>
                    </a:lnTo>
                    <a:lnTo>
                      <a:pt x="227" y="102"/>
                    </a:lnTo>
                    <a:lnTo>
                      <a:pt x="249" y="131"/>
                    </a:lnTo>
                    <a:lnTo>
                      <a:pt x="273" y="162"/>
                    </a:lnTo>
                    <a:lnTo>
                      <a:pt x="299" y="195"/>
                    </a:lnTo>
                    <a:lnTo>
                      <a:pt x="325" y="230"/>
                    </a:lnTo>
                    <a:lnTo>
                      <a:pt x="352" y="264"/>
                    </a:lnTo>
                    <a:lnTo>
                      <a:pt x="377" y="299"/>
                    </a:lnTo>
                    <a:lnTo>
                      <a:pt x="401" y="329"/>
                    </a:lnTo>
                    <a:lnTo>
                      <a:pt x="423" y="356"/>
                    </a:lnTo>
                    <a:lnTo>
                      <a:pt x="440" y="381"/>
                    </a:lnTo>
                    <a:lnTo>
                      <a:pt x="455" y="398"/>
                    </a:lnTo>
                    <a:lnTo>
                      <a:pt x="463" y="410"/>
                    </a:lnTo>
                    <a:lnTo>
                      <a:pt x="466" y="414"/>
                    </a:lnTo>
                    <a:lnTo>
                      <a:pt x="469" y="417"/>
                    </a:lnTo>
                    <a:lnTo>
                      <a:pt x="479" y="423"/>
                    </a:lnTo>
                    <a:lnTo>
                      <a:pt x="493" y="430"/>
                    </a:lnTo>
                    <a:lnTo>
                      <a:pt x="512" y="440"/>
                    </a:lnTo>
                    <a:lnTo>
                      <a:pt x="532" y="450"/>
                    </a:lnTo>
                    <a:lnTo>
                      <a:pt x="554" y="459"/>
                    </a:lnTo>
                    <a:lnTo>
                      <a:pt x="574" y="466"/>
                    </a:lnTo>
                    <a:lnTo>
                      <a:pt x="593" y="469"/>
                    </a:lnTo>
                    <a:lnTo>
                      <a:pt x="613" y="469"/>
                    </a:lnTo>
                    <a:lnTo>
                      <a:pt x="640" y="470"/>
                    </a:lnTo>
                    <a:lnTo>
                      <a:pt x="675" y="470"/>
                    </a:lnTo>
                    <a:lnTo>
                      <a:pt x="715" y="470"/>
                    </a:lnTo>
                    <a:lnTo>
                      <a:pt x="758" y="470"/>
                    </a:lnTo>
                    <a:lnTo>
                      <a:pt x="806" y="470"/>
                    </a:lnTo>
                    <a:lnTo>
                      <a:pt x="855" y="470"/>
                    </a:lnTo>
                    <a:lnTo>
                      <a:pt x="904" y="470"/>
                    </a:lnTo>
                    <a:lnTo>
                      <a:pt x="953" y="469"/>
                    </a:lnTo>
                    <a:lnTo>
                      <a:pt x="1000" y="469"/>
                    </a:lnTo>
                    <a:lnTo>
                      <a:pt x="1045" y="469"/>
                    </a:lnTo>
                    <a:lnTo>
                      <a:pt x="1085" y="467"/>
                    </a:lnTo>
                    <a:lnTo>
                      <a:pt x="1121" y="467"/>
                    </a:lnTo>
                    <a:lnTo>
                      <a:pt x="1151" y="466"/>
                    </a:lnTo>
                    <a:lnTo>
                      <a:pt x="1173" y="466"/>
                    </a:lnTo>
                    <a:lnTo>
                      <a:pt x="1186" y="464"/>
                    </a:lnTo>
                    <a:lnTo>
                      <a:pt x="1193" y="464"/>
                    </a:lnTo>
                    <a:lnTo>
                      <a:pt x="1206" y="463"/>
                    </a:lnTo>
                    <a:lnTo>
                      <a:pt x="1225" y="463"/>
                    </a:lnTo>
                    <a:lnTo>
                      <a:pt x="1249" y="463"/>
                    </a:lnTo>
                    <a:lnTo>
                      <a:pt x="1278" y="461"/>
                    </a:lnTo>
                    <a:lnTo>
                      <a:pt x="1310" y="461"/>
                    </a:lnTo>
                    <a:lnTo>
                      <a:pt x="1347" y="461"/>
                    </a:lnTo>
                    <a:lnTo>
                      <a:pt x="1387" y="460"/>
                    </a:lnTo>
                    <a:lnTo>
                      <a:pt x="1431" y="460"/>
                    </a:lnTo>
                    <a:lnTo>
                      <a:pt x="1475" y="460"/>
                    </a:lnTo>
                    <a:lnTo>
                      <a:pt x="1524" y="459"/>
                    </a:lnTo>
                    <a:lnTo>
                      <a:pt x="1574" y="459"/>
                    </a:lnTo>
                    <a:lnTo>
                      <a:pt x="1625" y="459"/>
                    </a:lnTo>
                    <a:lnTo>
                      <a:pt x="1678" y="459"/>
                    </a:lnTo>
                    <a:lnTo>
                      <a:pt x="1731" y="457"/>
                    </a:lnTo>
                    <a:lnTo>
                      <a:pt x="1785" y="457"/>
                    </a:lnTo>
                    <a:lnTo>
                      <a:pt x="1839" y="457"/>
                    </a:lnTo>
                    <a:lnTo>
                      <a:pt x="1893" y="457"/>
                    </a:lnTo>
                    <a:lnTo>
                      <a:pt x="1944" y="457"/>
                    </a:lnTo>
                    <a:lnTo>
                      <a:pt x="1996" y="457"/>
                    </a:lnTo>
                    <a:lnTo>
                      <a:pt x="2045" y="456"/>
                    </a:lnTo>
                    <a:lnTo>
                      <a:pt x="2093" y="456"/>
                    </a:lnTo>
                    <a:lnTo>
                      <a:pt x="2137" y="456"/>
                    </a:lnTo>
                    <a:lnTo>
                      <a:pt x="2181" y="457"/>
                    </a:lnTo>
                    <a:lnTo>
                      <a:pt x="2219" y="457"/>
                    </a:lnTo>
                    <a:lnTo>
                      <a:pt x="2254" y="457"/>
                    </a:lnTo>
                    <a:lnTo>
                      <a:pt x="2286" y="457"/>
                    </a:lnTo>
                    <a:lnTo>
                      <a:pt x="2313" y="457"/>
                    </a:lnTo>
                    <a:lnTo>
                      <a:pt x="2336" y="459"/>
                    </a:lnTo>
                    <a:lnTo>
                      <a:pt x="2353" y="459"/>
                    </a:lnTo>
                    <a:lnTo>
                      <a:pt x="2365" y="459"/>
                    </a:lnTo>
                    <a:lnTo>
                      <a:pt x="2371" y="460"/>
                    </a:lnTo>
                    <a:lnTo>
                      <a:pt x="2385" y="463"/>
                    </a:lnTo>
                    <a:lnTo>
                      <a:pt x="2402" y="466"/>
                    </a:lnTo>
                    <a:lnTo>
                      <a:pt x="2424" y="470"/>
                    </a:lnTo>
                    <a:lnTo>
                      <a:pt x="2445" y="474"/>
                    </a:lnTo>
                    <a:lnTo>
                      <a:pt x="2467" y="480"/>
                    </a:lnTo>
                    <a:lnTo>
                      <a:pt x="2487" y="487"/>
                    </a:lnTo>
                    <a:lnTo>
                      <a:pt x="2506" y="496"/>
                    </a:lnTo>
                    <a:lnTo>
                      <a:pt x="2519" y="507"/>
                    </a:lnTo>
                    <a:lnTo>
                      <a:pt x="2519" y="509"/>
                    </a:lnTo>
                    <a:lnTo>
                      <a:pt x="2516" y="512"/>
                    </a:lnTo>
                    <a:lnTo>
                      <a:pt x="2510" y="515"/>
                    </a:lnTo>
                    <a:lnTo>
                      <a:pt x="2502" y="518"/>
                    </a:lnTo>
                    <a:lnTo>
                      <a:pt x="2489" y="519"/>
                    </a:lnTo>
                    <a:lnTo>
                      <a:pt x="2470" y="519"/>
                    </a:lnTo>
                    <a:lnTo>
                      <a:pt x="2445" y="515"/>
                    </a:lnTo>
                    <a:lnTo>
                      <a:pt x="2414" y="507"/>
                    </a:lnTo>
                    <a:lnTo>
                      <a:pt x="2402" y="506"/>
                    </a:lnTo>
                    <a:lnTo>
                      <a:pt x="2381" y="505"/>
                    </a:lnTo>
                    <a:lnTo>
                      <a:pt x="2349" y="505"/>
                    </a:lnTo>
                    <a:lnTo>
                      <a:pt x="2309" y="503"/>
                    </a:lnTo>
                    <a:lnTo>
                      <a:pt x="2260" y="503"/>
                    </a:lnTo>
                    <a:lnTo>
                      <a:pt x="2204" y="503"/>
                    </a:lnTo>
                    <a:lnTo>
                      <a:pt x="2139" y="503"/>
                    </a:lnTo>
                    <a:lnTo>
                      <a:pt x="2070" y="503"/>
                    </a:lnTo>
                    <a:lnTo>
                      <a:pt x="1993" y="503"/>
                    </a:lnTo>
                    <a:lnTo>
                      <a:pt x="1913" y="505"/>
                    </a:lnTo>
                    <a:lnTo>
                      <a:pt x="1828" y="505"/>
                    </a:lnTo>
                    <a:lnTo>
                      <a:pt x="1739" y="506"/>
                    </a:lnTo>
                    <a:lnTo>
                      <a:pt x="1648" y="507"/>
                    </a:lnTo>
                    <a:lnTo>
                      <a:pt x="1554" y="507"/>
                    </a:lnTo>
                    <a:lnTo>
                      <a:pt x="1461" y="509"/>
                    </a:lnTo>
                    <a:lnTo>
                      <a:pt x="1364" y="510"/>
                    </a:lnTo>
                    <a:lnTo>
                      <a:pt x="1269" y="512"/>
                    </a:lnTo>
                    <a:lnTo>
                      <a:pt x="1174" y="513"/>
                    </a:lnTo>
                    <a:lnTo>
                      <a:pt x="1082" y="515"/>
                    </a:lnTo>
                    <a:lnTo>
                      <a:pt x="990" y="516"/>
                    </a:lnTo>
                    <a:lnTo>
                      <a:pt x="902" y="518"/>
                    </a:lnTo>
                    <a:lnTo>
                      <a:pt x="817" y="518"/>
                    </a:lnTo>
                    <a:lnTo>
                      <a:pt x="737" y="519"/>
                    </a:lnTo>
                    <a:lnTo>
                      <a:pt x="662" y="520"/>
                    </a:lnTo>
                    <a:lnTo>
                      <a:pt x="593" y="522"/>
                    </a:lnTo>
                    <a:lnTo>
                      <a:pt x="529" y="522"/>
                    </a:lnTo>
                    <a:lnTo>
                      <a:pt x="472" y="523"/>
                    </a:lnTo>
                    <a:lnTo>
                      <a:pt x="424" y="523"/>
                    </a:lnTo>
                    <a:lnTo>
                      <a:pt x="384" y="523"/>
                    </a:lnTo>
                    <a:lnTo>
                      <a:pt x="354" y="523"/>
                    </a:lnTo>
                    <a:lnTo>
                      <a:pt x="332" y="523"/>
                    </a:lnTo>
                    <a:lnTo>
                      <a:pt x="322" y="523"/>
                    </a:lnTo>
                    <a:lnTo>
                      <a:pt x="299" y="520"/>
                    </a:lnTo>
                    <a:lnTo>
                      <a:pt x="269" y="515"/>
                    </a:lnTo>
                    <a:lnTo>
                      <a:pt x="234" y="509"/>
                    </a:lnTo>
                    <a:lnTo>
                      <a:pt x="200" y="500"/>
                    </a:lnTo>
                    <a:lnTo>
                      <a:pt x="167" y="493"/>
                    </a:lnTo>
                    <a:lnTo>
                      <a:pt x="141" y="487"/>
                    </a:lnTo>
                    <a:lnTo>
                      <a:pt x="122" y="483"/>
                    </a:lnTo>
                    <a:lnTo>
                      <a:pt x="115" y="482"/>
                    </a:lnTo>
                    <a:close/>
                  </a:path>
                </a:pathLst>
              </a:custGeom>
              <a:solidFill>
                <a:srgbClr val="FFFFFF"/>
              </a:solidFill>
              <a:ln w="9525">
                <a:solidFill>
                  <a:srgbClr val="000000"/>
                </a:solidFill>
                <a:round/>
                <a:headEnd/>
                <a:tailEnd/>
              </a:ln>
            </p:spPr>
            <p:txBody>
              <a:bodyPr/>
              <a:lstStyle/>
              <a:p>
                <a:endParaRPr lang="en-US"/>
              </a:p>
            </p:txBody>
          </p:sp>
          <p:sp>
            <p:nvSpPr>
              <p:cNvPr id="102416" name="Freeform 73"/>
              <p:cNvSpPr>
                <a:spLocks/>
              </p:cNvSpPr>
              <p:nvPr/>
            </p:nvSpPr>
            <p:spPr bwMode="auto">
              <a:xfrm>
                <a:off x="1875" y="2709"/>
                <a:ext cx="2371" cy="102"/>
              </a:xfrm>
              <a:custGeom>
                <a:avLst/>
                <a:gdLst>
                  <a:gd name="T0" fmla="*/ 2355 w 2371"/>
                  <a:gd name="T1" fmla="*/ 52 h 102"/>
                  <a:gd name="T2" fmla="*/ 2292 w 2371"/>
                  <a:gd name="T3" fmla="*/ 75 h 102"/>
                  <a:gd name="T4" fmla="*/ 2218 w 2371"/>
                  <a:gd name="T5" fmla="*/ 92 h 102"/>
                  <a:gd name="T6" fmla="*/ 2142 w 2371"/>
                  <a:gd name="T7" fmla="*/ 95 h 102"/>
                  <a:gd name="T8" fmla="*/ 2002 w 2371"/>
                  <a:gd name="T9" fmla="*/ 97 h 102"/>
                  <a:gd name="T10" fmla="*/ 1834 w 2371"/>
                  <a:gd name="T11" fmla="*/ 98 h 102"/>
                  <a:gd name="T12" fmla="*/ 1675 w 2371"/>
                  <a:gd name="T13" fmla="*/ 98 h 102"/>
                  <a:gd name="T14" fmla="*/ 1565 w 2371"/>
                  <a:gd name="T15" fmla="*/ 97 h 102"/>
                  <a:gd name="T16" fmla="*/ 1493 w 2371"/>
                  <a:gd name="T17" fmla="*/ 95 h 102"/>
                  <a:gd name="T18" fmla="*/ 1353 w 2371"/>
                  <a:gd name="T19" fmla="*/ 97 h 102"/>
                  <a:gd name="T20" fmla="*/ 1173 w 2371"/>
                  <a:gd name="T21" fmla="*/ 99 h 102"/>
                  <a:gd name="T22" fmla="*/ 989 w 2371"/>
                  <a:gd name="T23" fmla="*/ 102 h 102"/>
                  <a:gd name="T24" fmla="*/ 838 w 2371"/>
                  <a:gd name="T25" fmla="*/ 102 h 102"/>
                  <a:gd name="T26" fmla="*/ 750 w 2371"/>
                  <a:gd name="T27" fmla="*/ 98 h 102"/>
                  <a:gd name="T28" fmla="*/ 625 w 2371"/>
                  <a:gd name="T29" fmla="*/ 85 h 102"/>
                  <a:gd name="T30" fmla="*/ 459 w 2371"/>
                  <a:gd name="T31" fmla="*/ 66 h 102"/>
                  <a:gd name="T32" fmla="*/ 288 w 2371"/>
                  <a:gd name="T33" fmla="*/ 46 h 102"/>
                  <a:gd name="T34" fmla="*/ 148 w 2371"/>
                  <a:gd name="T35" fmla="*/ 30 h 102"/>
                  <a:gd name="T36" fmla="*/ 76 w 2371"/>
                  <a:gd name="T37" fmla="*/ 20 h 102"/>
                  <a:gd name="T38" fmla="*/ 32 w 2371"/>
                  <a:gd name="T39" fmla="*/ 13 h 102"/>
                  <a:gd name="T40" fmla="*/ 6 w 2371"/>
                  <a:gd name="T41" fmla="*/ 12 h 102"/>
                  <a:gd name="T42" fmla="*/ 4 w 2371"/>
                  <a:gd name="T43" fmla="*/ 12 h 102"/>
                  <a:gd name="T44" fmla="*/ 62 w 2371"/>
                  <a:gd name="T45" fmla="*/ 12 h 102"/>
                  <a:gd name="T46" fmla="*/ 137 w 2371"/>
                  <a:gd name="T47" fmla="*/ 12 h 102"/>
                  <a:gd name="T48" fmla="*/ 194 w 2371"/>
                  <a:gd name="T49" fmla="*/ 12 h 102"/>
                  <a:gd name="T50" fmla="*/ 311 w 2371"/>
                  <a:gd name="T51" fmla="*/ 10 h 102"/>
                  <a:gd name="T52" fmla="*/ 465 w 2371"/>
                  <a:gd name="T53" fmla="*/ 9 h 102"/>
                  <a:gd name="T54" fmla="*/ 623 w 2371"/>
                  <a:gd name="T55" fmla="*/ 9 h 102"/>
                  <a:gd name="T56" fmla="*/ 748 w 2371"/>
                  <a:gd name="T57" fmla="*/ 7 h 102"/>
                  <a:gd name="T58" fmla="*/ 802 w 2371"/>
                  <a:gd name="T59" fmla="*/ 7 h 102"/>
                  <a:gd name="T60" fmla="*/ 852 w 2371"/>
                  <a:gd name="T61" fmla="*/ 7 h 102"/>
                  <a:gd name="T62" fmla="*/ 954 w 2371"/>
                  <a:gd name="T63" fmla="*/ 6 h 102"/>
                  <a:gd name="T64" fmla="*/ 1095 w 2371"/>
                  <a:gd name="T65" fmla="*/ 5 h 102"/>
                  <a:gd name="T66" fmla="*/ 1262 w 2371"/>
                  <a:gd name="T67" fmla="*/ 3 h 102"/>
                  <a:gd name="T68" fmla="*/ 1442 w 2371"/>
                  <a:gd name="T69" fmla="*/ 2 h 102"/>
                  <a:gd name="T70" fmla="*/ 1625 w 2371"/>
                  <a:gd name="T71" fmla="*/ 2 h 102"/>
                  <a:gd name="T72" fmla="*/ 1796 w 2371"/>
                  <a:gd name="T73" fmla="*/ 0 h 102"/>
                  <a:gd name="T74" fmla="*/ 1943 w 2371"/>
                  <a:gd name="T75" fmla="*/ 0 h 102"/>
                  <a:gd name="T76" fmla="*/ 2056 w 2371"/>
                  <a:gd name="T77" fmla="*/ 0 h 102"/>
                  <a:gd name="T78" fmla="*/ 2120 w 2371"/>
                  <a:gd name="T79" fmla="*/ 2 h 102"/>
                  <a:gd name="T80" fmla="*/ 2155 w 2371"/>
                  <a:gd name="T81" fmla="*/ 6 h 102"/>
                  <a:gd name="T82" fmla="*/ 2205 w 2371"/>
                  <a:gd name="T83" fmla="*/ 13 h 102"/>
                  <a:gd name="T84" fmla="*/ 2263 w 2371"/>
                  <a:gd name="T85" fmla="*/ 19 h 102"/>
                  <a:gd name="T86" fmla="*/ 2317 w 2371"/>
                  <a:gd name="T87" fmla="*/ 28 h 102"/>
                  <a:gd name="T88" fmla="*/ 2356 w 2371"/>
                  <a:gd name="T89" fmla="*/ 38 h 10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371"/>
                  <a:gd name="T136" fmla="*/ 0 h 102"/>
                  <a:gd name="T137" fmla="*/ 2371 w 2371"/>
                  <a:gd name="T138" fmla="*/ 102 h 10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371" h="102">
                    <a:moveTo>
                      <a:pt x="2371" y="45"/>
                    </a:moveTo>
                    <a:lnTo>
                      <a:pt x="2366" y="46"/>
                    </a:lnTo>
                    <a:lnTo>
                      <a:pt x="2355" y="52"/>
                    </a:lnTo>
                    <a:lnTo>
                      <a:pt x="2338" y="59"/>
                    </a:lnTo>
                    <a:lnTo>
                      <a:pt x="2316" y="66"/>
                    </a:lnTo>
                    <a:lnTo>
                      <a:pt x="2292" y="75"/>
                    </a:lnTo>
                    <a:lnTo>
                      <a:pt x="2266" y="84"/>
                    </a:lnTo>
                    <a:lnTo>
                      <a:pt x="2241" y="89"/>
                    </a:lnTo>
                    <a:lnTo>
                      <a:pt x="2218" y="92"/>
                    </a:lnTo>
                    <a:lnTo>
                      <a:pt x="2202" y="94"/>
                    </a:lnTo>
                    <a:lnTo>
                      <a:pt x="2176" y="94"/>
                    </a:lnTo>
                    <a:lnTo>
                      <a:pt x="2142" y="95"/>
                    </a:lnTo>
                    <a:lnTo>
                      <a:pt x="2102" y="95"/>
                    </a:lnTo>
                    <a:lnTo>
                      <a:pt x="2054" y="97"/>
                    </a:lnTo>
                    <a:lnTo>
                      <a:pt x="2002" y="97"/>
                    </a:lnTo>
                    <a:lnTo>
                      <a:pt x="1948" y="97"/>
                    </a:lnTo>
                    <a:lnTo>
                      <a:pt x="1891" y="98"/>
                    </a:lnTo>
                    <a:lnTo>
                      <a:pt x="1834" y="98"/>
                    </a:lnTo>
                    <a:lnTo>
                      <a:pt x="1779" y="98"/>
                    </a:lnTo>
                    <a:lnTo>
                      <a:pt x="1726" y="98"/>
                    </a:lnTo>
                    <a:lnTo>
                      <a:pt x="1675" y="98"/>
                    </a:lnTo>
                    <a:lnTo>
                      <a:pt x="1632" y="98"/>
                    </a:lnTo>
                    <a:lnTo>
                      <a:pt x="1595" y="98"/>
                    </a:lnTo>
                    <a:lnTo>
                      <a:pt x="1565" y="97"/>
                    </a:lnTo>
                    <a:lnTo>
                      <a:pt x="1544" y="97"/>
                    </a:lnTo>
                    <a:lnTo>
                      <a:pt x="1524" y="97"/>
                    </a:lnTo>
                    <a:lnTo>
                      <a:pt x="1493" y="95"/>
                    </a:lnTo>
                    <a:lnTo>
                      <a:pt x="1454" y="97"/>
                    </a:lnTo>
                    <a:lnTo>
                      <a:pt x="1406" y="97"/>
                    </a:lnTo>
                    <a:lnTo>
                      <a:pt x="1353" y="97"/>
                    </a:lnTo>
                    <a:lnTo>
                      <a:pt x="1295" y="98"/>
                    </a:lnTo>
                    <a:lnTo>
                      <a:pt x="1235" y="99"/>
                    </a:lnTo>
                    <a:lnTo>
                      <a:pt x="1173" y="99"/>
                    </a:lnTo>
                    <a:lnTo>
                      <a:pt x="1110" y="101"/>
                    </a:lnTo>
                    <a:lnTo>
                      <a:pt x="1048" y="101"/>
                    </a:lnTo>
                    <a:lnTo>
                      <a:pt x="989" y="102"/>
                    </a:lnTo>
                    <a:lnTo>
                      <a:pt x="933" y="102"/>
                    </a:lnTo>
                    <a:lnTo>
                      <a:pt x="882" y="102"/>
                    </a:lnTo>
                    <a:lnTo>
                      <a:pt x="838" y="102"/>
                    </a:lnTo>
                    <a:lnTo>
                      <a:pt x="802" y="102"/>
                    </a:lnTo>
                    <a:lnTo>
                      <a:pt x="776" y="101"/>
                    </a:lnTo>
                    <a:lnTo>
                      <a:pt x="750" y="98"/>
                    </a:lnTo>
                    <a:lnTo>
                      <a:pt x="715" y="95"/>
                    </a:lnTo>
                    <a:lnTo>
                      <a:pt x="672" y="91"/>
                    </a:lnTo>
                    <a:lnTo>
                      <a:pt x="625" y="85"/>
                    </a:lnTo>
                    <a:lnTo>
                      <a:pt x="571" y="79"/>
                    </a:lnTo>
                    <a:lnTo>
                      <a:pt x="517" y="74"/>
                    </a:lnTo>
                    <a:lnTo>
                      <a:pt x="459" y="66"/>
                    </a:lnTo>
                    <a:lnTo>
                      <a:pt x="400" y="61"/>
                    </a:lnTo>
                    <a:lnTo>
                      <a:pt x="344" y="53"/>
                    </a:lnTo>
                    <a:lnTo>
                      <a:pt x="288" y="46"/>
                    </a:lnTo>
                    <a:lnTo>
                      <a:pt x="236" y="41"/>
                    </a:lnTo>
                    <a:lnTo>
                      <a:pt x="190" y="35"/>
                    </a:lnTo>
                    <a:lnTo>
                      <a:pt x="148" y="30"/>
                    </a:lnTo>
                    <a:lnTo>
                      <a:pt x="115" y="26"/>
                    </a:lnTo>
                    <a:lnTo>
                      <a:pt x="91" y="22"/>
                    </a:lnTo>
                    <a:lnTo>
                      <a:pt x="76" y="20"/>
                    </a:lnTo>
                    <a:lnTo>
                      <a:pt x="60" y="18"/>
                    </a:lnTo>
                    <a:lnTo>
                      <a:pt x="45" y="16"/>
                    </a:lnTo>
                    <a:lnTo>
                      <a:pt x="32" y="13"/>
                    </a:lnTo>
                    <a:lnTo>
                      <a:pt x="22" y="13"/>
                    </a:lnTo>
                    <a:lnTo>
                      <a:pt x="11" y="12"/>
                    </a:lnTo>
                    <a:lnTo>
                      <a:pt x="6" y="12"/>
                    </a:lnTo>
                    <a:lnTo>
                      <a:pt x="1" y="12"/>
                    </a:lnTo>
                    <a:lnTo>
                      <a:pt x="0" y="12"/>
                    </a:lnTo>
                    <a:lnTo>
                      <a:pt x="4" y="12"/>
                    </a:lnTo>
                    <a:lnTo>
                      <a:pt x="19" y="12"/>
                    </a:lnTo>
                    <a:lnTo>
                      <a:pt x="37" y="12"/>
                    </a:lnTo>
                    <a:lnTo>
                      <a:pt x="62" y="12"/>
                    </a:lnTo>
                    <a:lnTo>
                      <a:pt x="86" y="12"/>
                    </a:lnTo>
                    <a:lnTo>
                      <a:pt x="112" y="12"/>
                    </a:lnTo>
                    <a:lnTo>
                      <a:pt x="137" y="12"/>
                    </a:lnTo>
                    <a:lnTo>
                      <a:pt x="157" y="12"/>
                    </a:lnTo>
                    <a:lnTo>
                      <a:pt x="171" y="12"/>
                    </a:lnTo>
                    <a:lnTo>
                      <a:pt x="194" y="12"/>
                    </a:lnTo>
                    <a:lnTo>
                      <a:pt x="227" y="12"/>
                    </a:lnTo>
                    <a:lnTo>
                      <a:pt x="266" y="12"/>
                    </a:lnTo>
                    <a:lnTo>
                      <a:pt x="311" y="10"/>
                    </a:lnTo>
                    <a:lnTo>
                      <a:pt x="360" y="10"/>
                    </a:lnTo>
                    <a:lnTo>
                      <a:pt x="412" y="10"/>
                    </a:lnTo>
                    <a:lnTo>
                      <a:pt x="465" y="9"/>
                    </a:lnTo>
                    <a:lnTo>
                      <a:pt x="518" y="9"/>
                    </a:lnTo>
                    <a:lnTo>
                      <a:pt x="571" y="9"/>
                    </a:lnTo>
                    <a:lnTo>
                      <a:pt x="623" y="9"/>
                    </a:lnTo>
                    <a:lnTo>
                      <a:pt x="669" y="7"/>
                    </a:lnTo>
                    <a:lnTo>
                      <a:pt x="712" y="7"/>
                    </a:lnTo>
                    <a:lnTo>
                      <a:pt x="748" y="7"/>
                    </a:lnTo>
                    <a:lnTo>
                      <a:pt x="777" y="7"/>
                    </a:lnTo>
                    <a:lnTo>
                      <a:pt x="797" y="7"/>
                    </a:lnTo>
                    <a:lnTo>
                      <a:pt x="802" y="7"/>
                    </a:lnTo>
                    <a:lnTo>
                      <a:pt x="812" y="7"/>
                    </a:lnTo>
                    <a:lnTo>
                      <a:pt x="829" y="7"/>
                    </a:lnTo>
                    <a:lnTo>
                      <a:pt x="852" y="7"/>
                    </a:lnTo>
                    <a:lnTo>
                      <a:pt x="881" y="6"/>
                    </a:lnTo>
                    <a:lnTo>
                      <a:pt x="915" y="6"/>
                    </a:lnTo>
                    <a:lnTo>
                      <a:pt x="954" y="6"/>
                    </a:lnTo>
                    <a:lnTo>
                      <a:pt x="997" y="6"/>
                    </a:lnTo>
                    <a:lnTo>
                      <a:pt x="1045" y="5"/>
                    </a:lnTo>
                    <a:lnTo>
                      <a:pt x="1095" y="5"/>
                    </a:lnTo>
                    <a:lnTo>
                      <a:pt x="1149" y="5"/>
                    </a:lnTo>
                    <a:lnTo>
                      <a:pt x="1205" y="3"/>
                    </a:lnTo>
                    <a:lnTo>
                      <a:pt x="1262" y="3"/>
                    </a:lnTo>
                    <a:lnTo>
                      <a:pt x="1321" y="3"/>
                    </a:lnTo>
                    <a:lnTo>
                      <a:pt x="1382" y="3"/>
                    </a:lnTo>
                    <a:lnTo>
                      <a:pt x="1442" y="2"/>
                    </a:lnTo>
                    <a:lnTo>
                      <a:pt x="1504" y="2"/>
                    </a:lnTo>
                    <a:lnTo>
                      <a:pt x="1565" y="2"/>
                    </a:lnTo>
                    <a:lnTo>
                      <a:pt x="1625" y="2"/>
                    </a:lnTo>
                    <a:lnTo>
                      <a:pt x="1684" y="0"/>
                    </a:lnTo>
                    <a:lnTo>
                      <a:pt x="1740" y="0"/>
                    </a:lnTo>
                    <a:lnTo>
                      <a:pt x="1796" y="0"/>
                    </a:lnTo>
                    <a:lnTo>
                      <a:pt x="1848" y="0"/>
                    </a:lnTo>
                    <a:lnTo>
                      <a:pt x="1897" y="0"/>
                    </a:lnTo>
                    <a:lnTo>
                      <a:pt x="1943" y="0"/>
                    </a:lnTo>
                    <a:lnTo>
                      <a:pt x="1986" y="0"/>
                    </a:lnTo>
                    <a:lnTo>
                      <a:pt x="2024" y="0"/>
                    </a:lnTo>
                    <a:lnTo>
                      <a:pt x="2056" y="0"/>
                    </a:lnTo>
                    <a:lnTo>
                      <a:pt x="2083" y="2"/>
                    </a:lnTo>
                    <a:lnTo>
                      <a:pt x="2104" y="2"/>
                    </a:lnTo>
                    <a:lnTo>
                      <a:pt x="2120" y="2"/>
                    </a:lnTo>
                    <a:lnTo>
                      <a:pt x="2129" y="3"/>
                    </a:lnTo>
                    <a:lnTo>
                      <a:pt x="2140" y="5"/>
                    </a:lnTo>
                    <a:lnTo>
                      <a:pt x="2155" y="6"/>
                    </a:lnTo>
                    <a:lnTo>
                      <a:pt x="2171" y="9"/>
                    </a:lnTo>
                    <a:lnTo>
                      <a:pt x="2188" y="10"/>
                    </a:lnTo>
                    <a:lnTo>
                      <a:pt x="2205" y="13"/>
                    </a:lnTo>
                    <a:lnTo>
                      <a:pt x="2225" y="15"/>
                    </a:lnTo>
                    <a:lnTo>
                      <a:pt x="2244" y="18"/>
                    </a:lnTo>
                    <a:lnTo>
                      <a:pt x="2263" y="19"/>
                    </a:lnTo>
                    <a:lnTo>
                      <a:pt x="2282" y="22"/>
                    </a:lnTo>
                    <a:lnTo>
                      <a:pt x="2300" y="25"/>
                    </a:lnTo>
                    <a:lnTo>
                      <a:pt x="2317" y="28"/>
                    </a:lnTo>
                    <a:lnTo>
                      <a:pt x="2332" y="30"/>
                    </a:lnTo>
                    <a:lnTo>
                      <a:pt x="2346" y="35"/>
                    </a:lnTo>
                    <a:lnTo>
                      <a:pt x="2356" y="38"/>
                    </a:lnTo>
                    <a:lnTo>
                      <a:pt x="2365" y="41"/>
                    </a:lnTo>
                    <a:lnTo>
                      <a:pt x="2371" y="45"/>
                    </a:lnTo>
                    <a:close/>
                  </a:path>
                </a:pathLst>
              </a:custGeom>
              <a:solidFill>
                <a:srgbClr val="FFFFFF"/>
              </a:solidFill>
              <a:ln w="9525">
                <a:noFill/>
                <a:round/>
                <a:headEnd/>
                <a:tailEnd/>
              </a:ln>
            </p:spPr>
            <p:txBody>
              <a:bodyPr/>
              <a:lstStyle/>
              <a:p>
                <a:endParaRPr lang="en-US"/>
              </a:p>
            </p:txBody>
          </p:sp>
          <p:sp>
            <p:nvSpPr>
              <p:cNvPr id="102417" name="Freeform 74"/>
              <p:cNvSpPr>
                <a:spLocks/>
              </p:cNvSpPr>
              <p:nvPr/>
            </p:nvSpPr>
            <p:spPr bwMode="auto">
              <a:xfrm>
                <a:off x="2151" y="2614"/>
                <a:ext cx="1362" cy="199"/>
              </a:xfrm>
              <a:custGeom>
                <a:avLst/>
                <a:gdLst>
                  <a:gd name="T0" fmla="*/ 8 w 1362"/>
                  <a:gd name="T1" fmla="*/ 18 h 199"/>
                  <a:gd name="T2" fmla="*/ 59 w 1362"/>
                  <a:gd name="T3" fmla="*/ 12 h 199"/>
                  <a:gd name="T4" fmla="*/ 134 w 1362"/>
                  <a:gd name="T5" fmla="*/ 5 h 199"/>
                  <a:gd name="T6" fmla="*/ 200 w 1362"/>
                  <a:gd name="T7" fmla="*/ 0 h 199"/>
                  <a:gd name="T8" fmla="*/ 234 w 1362"/>
                  <a:gd name="T9" fmla="*/ 2 h 199"/>
                  <a:gd name="T10" fmla="*/ 282 w 1362"/>
                  <a:gd name="T11" fmla="*/ 8 h 199"/>
                  <a:gd name="T12" fmla="*/ 354 w 1362"/>
                  <a:gd name="T13" fmla="*/ 18 h 199"/>
                  <a:gd name="T14" fmla="*/ 439 w 1362"/>
                  <a:gd name="T15" fmla="*/ 29 h 199"/>
                  <a:gd name="T16" fmla="*/ 529 w 1362"/>
                  <a:gd name="T17" fmla="*/ 42 h 199"/>
                  <a:gd name="T18" fmla="*/ 609 w 1362"/>
                  <a:gd name="T19" fmla="*/ 54 h 199"/>
                  <a:gd name="T20" fmla="*/ 674 w 1362"/>
                  <a:gd name="T21" fmla="*/ 62 h 199"/>
                  <a:gd name="T22" fmla="*/ 710 w 1362"/>
                  <a:gd name="T23" fmla="*/ 68 h 199"/>
                  <a:gd name="T24" fmla="*/ 1035 w 1362"/>
                  <a:gd name="T25" fmla="*/ 108 h 199"/>
                  <a:gd name="T26" fmla="*/ 1155 w 1362"/>
                  <a:gd name="T27" fmla="*/ 121 h 199"/>
                  <a:gd name="T28" fmla="*/ 1178 w 1362"/>
                  <a:gd name="T29" fmla="*/ 120 h 199"/>
                  <a:gd name="T30" fmla="*/ 1217 w 1362"/>
                  <a:gd name="T31" fmla="*/ 120 h 199"/>
                  <a:gd name="T32" fmla="*/ 1256 w 1362"/>
                  <a:gd name="T33" fmla="*/ 120 h 199"/>
                  <a:gd name="T34" fmla="*/ 1286 w 1362"/>
                  <a:gd name="T35" fmla="*/ 123 h 199"/>
                  <a:gd name="T36" fmla="*/ 1313 w 1362"/>
                  <a:gd name="T37" fmla="*/ 125 h 199"/>
                  <a:gd name="T38" fmla="*/ 1336 w 1362"/>
                  <a:gd name="T39" fmla="*/ 131 h 199"/>
                  <a:gd name="T40" fmla="*/ 1353 w 1362"/>
                  <a:gd name="T41" fmla="*/ 143 h 199"/>
                  <a:gd name="T42" fmla="*/ 1362 w 1362"/>
                  <a:gd name="T43" fmla="*/ 167 h 199"/>
                  <a:gd name="T44" fmla="*/ 1349 w 1362"/>
                  <a:gd name="T45" fmla="*/ 189 h 199"/>
                  <a:gd name="T46" fmla="*/ 1313 w 1362"/>
                  <a:gd name="T47" fmla="*/ 199 h 199"/>
                  <a:gd name="T48" fmla="*/ 1233 w 1362"/>
                  <a:gd name="T49" fmla="*/ 192 h 199"/>
                  <a:gd name="T50" fmla="*/ 1103 w 1362"/>
                  <a:gd name="T51" fmla="*/ 179 h 199"/>
                  <a:gd name="T52" fmla="*/ 946 w 1362"/>
                  <a:gd name="T53" fmla="*/ 160 h 199"/>
                  <a:gd name="T54" fmla="*/ 781 w 1362"/>
                  <a:gd name="T55" fmla="*/ 140 h 199"/>
                  <a:gd name="T56" fmla="*/ 626 w 1362"/>
                  <a:gd name="T57" fmla="*/ 120 h 199"/>
                  <a:gd name="T58" fmla="*/ 504 w 1362"/>
                  <a:gd name="T59" fmla="*/ 104 h 199"/>
                  <a:gd name="T60" fmla="*/ 434 w 1362"/>
                  <a:gd name="T61" fmla="*/ 95 h 199"/>
                  <a:gd name="T62" fmla="*/ 419 w 1362"/>
                  <a:gd name="T63" fmla="*/ 92 h 199"/>
                  <a:gd name="T64" fmla="*/ 383 w 1362"/>
                  <a:gd name="T65" fmla="*/ 88 h 199"/>
                  <a:gd name="T66" fmla="*/ 323 w 1362"/>
                  <a:gd name="T67" fmla="*/ 78 h 199"/>
                  <a:gd name="T68" fmla="*/ 246 w 1362"/>
                  <a:gd name="T69" fmla="*/ 65 h 199"/>
                  <a:gd name="T70" fmla="*/ 166 w 1362"/>
                  <a:gd name="T71" fmla="*/ 52 h 199"/>
                  <a:gd name="T72" fmla="*/ 91 w 1362"/>
                  <a:gd name="T73" fmla="*/ 39 h 199"/>
                  <a:gd name="T74" fmla="*/ 33 w 1362"/>
                  <a:gd name="T75" fmla="*/ 29 h 199"/>
                  <a:gd name="T76" fmla="*/ 2 w 1362"/>
                  <a:gd name="T77" fmla="*/ 20 h 19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362"/>
                  <a:gd name="T118" fmla="*/ 0 h 199"/>
                  <a:gd name="T119" fmla="*/ 1362 w 1362"/>
                  <a:gd name="T120" fmla="*/ 199 h 199"/>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362" h="199">
                    <a:moveTo>
                      <a:pt x="0" y="19"/>
                    </a:moveTo>
                    <a:lnTo>
                      <a:pt x="8" y="18"/>
                    </a:lnTo>
                    <a:lnTo>
                      <a:pt x="29" y="16"/>
                    </a:lnTo>
                    <a:lnTo>
                      <a:pt x="59" y="12"/>
                    </a:lnTo>
                    <a:lnTo>
                      <a:pt x="97" y="8"/>
                    </a:lnTo>
                    <a:lnTo>
                      <a:pt x="134" y="5"/>
                    </a:lnTo>
                    <a:lnTo>
                      <a:pt x="170" y="2"/>
                    </a:lnTo>
                    <a:lnTo>
                      <a:pt x="200" y="0"/>
                    </a:lnTo>
                    <a:lnTo>
                      <a:pt x="222" y="0"/>
                    </a:lnTo>
                    <a:lnTo>
                      <a:pt x="234" y="2"/>
                    </a:lnTo>
                    <a:lnTo>
                      <a:pt x="255" y="5"/>
                    </a:lnTo>
                    <a:lnTo>
                      <a:pt x="282" y="8"/>
                    </a:lnTo>
                    <a:lnTo>
                      <a:pt x="316" y="13"/>
                    </a:lnTo>
                    <a:lnTo>
                      <a:pt x="354" y="18"/>
                    </a:lnTo>
                    <a:lnTo>
                      <a:pt x="396" y="23"/>
                    </a:lnTo>
                    <a:lnTo>
                      <a:pt x="439" y="29"/>
                    </a:lnTo>
                    <a:lnTo>
                      <a:pt x="484" y="36"/>
                    </a:lnTo>
                    <a:lnTo>
                      <a:pt x="529" y="42"/>
                    </a:lnTo>
                    <a:lnTo>
                      <a:pt x="570" y="48"/>
                    </a:lnTo>
                    <a:lnTo>
                      <a:pt x="609" y="54"/>
                    </a:lnTo>
                    <a:lnTo>
                      <a:pt x="644" y="58"/>
                    </a:lnTo>
                    <a:lnTo>
                      <a:pt x="674" y="62"/>
                    </a:lnTo>
                    <a:lnTo>
                      <a:pt x="696" y="65"/>
                    </a:lnTo>
                    <a:lnTo>
                      <a:pt x="710" y="68"/>
                    </a:lnTo>
                    <a:lnTo>
                      <a:pt x="716" y="68"/>
                    </a:lnTo>
                    <a:lnTo>
                      <a:pt x="1035" y="108"/>
                    </a:lnTo>
                    <a:lnTo>
                      <a:pt x="1150" y="121"/>
                    </a:lnTo>
                    <a:lnTo>
                      <a:pt x="1155" y="121"/>
                    </a:lnTo>
                    <a:lnTo>
                      <a:pt x="1163" y="121"/>
                    </a:lnTo>
                    <a:lnTo>
                      <a:pt x="1178" y="120"/>
                    </a:lnTo>
                    <a:lnTo>
                      <a:pt x="1197" y="120"/>
                    </a:lnTo>
                    <a:lnTo>
                      <a:pt x="1217" y="120"/>
                    </a:lnTo>
                    <a:lnTo>
                      <a:pt x="1235" y="120"/>
                    </a:lnTo>
                    <a:lnTo>
                      <a:pt x="1256" y="120"/>
                    </a:lnTo>
                    <a:lnTo>
                      <a:pt x="1271" y="121"/>
                    </a:lnTo>
                    <a:lnTo>
                      <a:pt x="1286" y="123"/>
                    </a:lnTo>
                    <a:lnTo>
                      <a:pt x="1300" y="124"/>
                    </a:lnTo>
                    <a:lnTo>
                      <a:pt x="1313" y="125"/>
                    </a:lnTo>
                    <a:lnTo>
                      <a:pt x="1326" y="128"/>
                    </a:lnTo>
                    <a:lnTo>
                      <a:pt x="1336" y="131"/>
                    </a:lnTo>
                    <a:lnTo>
                      <a:pt x="1346" y="137"/>
                    </a:lnTo>
                    <a:lnTo>
                      <a:pt x="1353" y="143"/>
                    </a:lnTo>
                    <a:lnTo>
                      <a:pt x="1358" y="151"/>
                    </a:lnTo>
                    <a:lnTo>
                      <a:pt x="1362" y="167"/>
                    </a:lnTo>
                    <a:lnTo>
                      <a:pt x="1359" y="179"/>
                    </a:lnTo>
                    <a:lnTo>
                      <a:pt x="1349" y="189"/>
                    </a:lnTo>
                    <a:lnTo>
                      <a:pt x="1329" y="197"/>
                    </a:lnTo>
                    <a:lnTo>
                      <a:pt x="1313" y="199"/>
                    </a:lnTo>
                    <a:lnTo>
                      <a:pt x="1280" y="196"/>
                    </a:lnTo>
                    <a:lnTo>
                      <a:pt x="1233" y="192"/>
                    </a:lnTo>
                    <a:lnTo>
                      <a:pt x="1173" y="186"/>
                    </a:lnTo>
                    <a:lnTo>
                      <a:pt x="1103" y="179"/>
                    </a:lnTo>
                    <a:lnTo>
                      <a:pt x="1027" y="170"/>
                    </a:lnTo>
                    <a:lnTo>
                      <a:pt x="946" y="160"/>
                    </a:lnTo>
                    <a:lnTo>
                      <a:pt x="864" y="150"/>
                    </a:lnTo>
                    <a:lnTo>
                      <a:pt x="781" y="140"/>
                    </a:lnTo>
                    <a:lnTo>
                      <a:pt x="701" y="130"/>
                    </a:lnTo>
                    <a:lnTo>
                      <a:pt x="626" y="120"/>
                    </a:lnTo>
                    <a:lnTo>
                      <a:pt x="560" y="111"/>
                    </a:lnTo>
                    <a:lnTo>
                      <a:pt x="504" y="104"/>
                    </a:lnTo>
                    <a:lnTo>
                      <a:pt x="461" y="98"/>
                    </a:lnTo>
                    <a:lnTo>
                      <a:pt x="434" y="95"/>
                    </a:lnTo>
                    <a:lnTo>
                      <a:pt x="424" y="94"/>
                    </a:lnTo>
                    <a:lnTo>
                      <a:pt x="419" y="92"/>
                    </a:lnTo>
                    <a:lnTo>
                      <a:pt x="405" y="91"/>
                    </a:lnTo>
                    <a:lnTo>
                      <a:pt x="383" y="88"/>
                    </a:lnTo>
                    <a:lnTo>
                      <a:pt x="356" y="84"/>
                    </a:lnTo>
                    <a:lnTo>
                      <a:pt x="323" y="78"/>
                    </a:lnTo>
                    <a:lnTo>
                      <a:pt x="285" y="72"/>
                    </a:lnTo>
                    <a:lnTo>
                      <a:pt x="246" y="65"/>
                    </a:lnTo>
                    <a:lnTo>
                      <a:pt x="206" y="59"/>
                    </a:lnTo>
                    <a:lnTo>
                      <a:pt x="166" y="52"/>
                    </a:lnTo>
                    <a:lnTo>
                      <a:pt x="127" y="46"/>
                    </a:lnTo>
                    <a:lnTo>
                      <a:pt x="91" y="39"/>
                    </a:lnTo>
                    <a:lnTo>
                      <a:pt x="59" y="33"/>
                    </a:lnTo>
                    <a:lnTo>
                      <a:pt x="33" y="29"/>
                    </a:lnTo>
                    <a:lnTo>
                      <a:pt x="13" y="25"/>
                    </a:lnTo>
                    <a:lnTo>
                      <a:pt x="2" y="20"/>
                    </a:lnTo>
                    <a:lnTo>
                      <a:pt x="0" y="19"/>
                    </a:lnTo>
                    <a:close/>
                  </a:path>
                </a:pathLst>
              </a:custGeom>
              <a:solidFill>
                <a:srgbClr val="000000"/>
              </a:solidFill>
              <a:ln w="9525">
                <a:noFill/>
                <a:round/>
                <a:headEnd/>
                <a:tailEnd/>
              </a:ln>
            </p:spPr>
            <p:txBody>
              <a:bodyPr/>
              <a:lstStyle/>
              <a:p>
                <a:endParaRPr lang="en-US"/>
              </a:p>
            </p:txBody>
          </p:sp>
          <p:sp>
            <p:nvSpPr>
              <p:cNvPr id="102418" name="Freeform 75"/>
              <p:cNvSpPr>
                <a:spLocks/>
              </p:cNvSpPr>
              <p:nvPr/>
            </p:nvSpPr>
            <p:spPr bwMode="auto">
              <a:xfrm>
                <a:off x="2210" y="2620"/>
                <a:ext cx="1293" cy="190"/>
              </a:xfrm>
              <a:custGeom>
                <a:avLst/>
                <a:gdLst>
                  <a:gd name="T0" fmla="*/ 6 w 1293"/>
                  <a:gd name="T1" fmla="*/ 13 h 190"/>
                  <a:gd name="T2" fmla="*/ 44 w 1293"/>
                  <a:gd name="T3" fmla="*/ 9 h 190"/>
                  <a:gd name="T4" fmla="*/ 97 w 1293"/>
                  <a:gd name="T5" fmla="*/ 3 h 190"/>
                  <a:gd name="T6" fmla="*/ 149 w 1293"/>
                  <a:gd name="T7" fmla="*/ 0 h 190"/>
                  <a:gd name="T8" fmla="*/ 177 w 1293"/>
                  <a:gd name="T9" fmla="*/ 3 h 190"/>
                  <a:gd name="T10" fmla="*/ 229 w 1293"/>
                  <a:gd name="T11" fmla="*/ 9 h 190"/>
                  <a:gd name="T12" fmla="*/ 308 w 1293"/>
                  <a:gd name="T13" fmla="*/ 19 h 190"/>
                  <a:gd name="T14" fmla="*/ 403 w 1293"/>
                  <a:gd name="T15" fmla="*/ 32 h 190"/>
                  <a:gd name="T16" fmla="*/ 501 w 1293"/>
                  <a:gd name="T17" fmla="*/ 45 h 190"/>
                  <a:gd name="T18" fmla="*/ 592 w 1293"/>
                  <a:gd name="T19" fmla="*/ 58 h 190"/>
                  <a:gd name="T20" fmla="*/ 664 w 1293"/>
                  <a:gd name="T21" fmla="*/ 68 h 190"/>
                  <a:gd name="T22" fmla="*/ 706 w 1293"/>
                  <a:gd name="T23" fmla="*/ 72 h 190"/>
                  <a:gd name="T24" fmla="*/ 999 w 1293"/>
                  <a:gd name="T25" fmla="*/ 109 h 190"/>
                  <a:gd name="T26" fmla="*/ 1106 w 1293"/>
                  <a:gd name="T27" fmla="*/ 121 h 190"/>
                  <a:gd name="T28" fmla="*/ 1129 w 1293"/>
                  <a:gd name="T29" fmla="*/ 119 h 190"/>
                  <a:gd name="T30" fmla="*/ 1162 w 1293"/>
                  <a:gd name="T31" fmla="*/ 119 h 190"/>
                  <a:gd name="T32" fmla="*/ 1197 w 1293"/>
                  <a:gd name="T33" fmla="*/ 119 h 190"/>
                  <a:gd name="T34" fmla="*/ 1224 w 1293"/>
                  <a:gd name="T35" fmla="*/ 122 h 190"/>
                  <a:gd name="T36" fmla="*/ 1248 w 1293"/>
                  <a:gd name="T37" fmla="*/ 124 h 190"/>
                  <a:gd name="T38" fmla="*/ 1270 w 1293"/>
                  <a:gd name="T39" fmla="*/ 130 h 190"/>
                  <a:gd name="T40" fmla="*/ 1286 w 1293"/>
                  <a:gd name="T41" fmla="*/ 140 h 190"/>
                  <a:gd name="T42" fmla="*/ 1293 w 1293"/>
                  <a:gd name="T43" fmla="*/ 161 h 190"/>
                  <a:gd name="T44" fmla="*/ 1281 w 1293"/>
                  <a:gd name="T45" fmla="*/ 181 h 190"/>
                  <a:gd name="T46" fmla="*/ 1256 w 1293"/>
                  <a:gd name="T47" fmla="*/ 188 h 190"/>
                  <a:gd name="T48" fmla="*/ 1217 w 1293"/>
                  <a:gd name="T49" fmla="*/ 174 h 190"/>
                  <a:gd name="T50" fmla="*/ 1153 w 1293"/>
                  <a:gd name="T51" fmla="*/ 151 h 190"/>
                  <a:gd name="T52" fmla="*/ 1076 w 1293"/>
                  <a:gd name="T53" fmla="*/ 130 h 190"/>
                  <a:gd name="T54" fmla="*/ 972 w 1293"/>
                  <a:gd name="T55" fmla="*/ 111 h 190"/>
                  <a:gd name="T56" fmla="*/ 834 w 1293"/>
                  <a:gd name="T57" fmla="*/ 92 h 190"/>
                  <a:gd name="T58" fmla="*/ 687 w 1293"/>
                  <a:gd name="T59" fmla="*/ 72 h 190"/>
                  <a:gd name="T60" fmla="*/ 542 w 1293"/>
                  <a:gd name="T61" fmla="*/ 53 h 190"/>
                  <a:gd name="T62" fmla="*/ 406 w 1293"/>
                  <a:gd name="T63" fmla="*/ 36 h 190"/>
                  <a:gd name="T64" fmla="*/ 290 w 1293"/>
                  <a:gd name="T65" fmla="*/ 22 h 190"/>
                  <a:gd name="T66" fmla="*/ 203 w 1293"/>
                  <a:gd name="T67" fmla="*/ 10 h 190"/>
                  <a:gd name="T68" fmla="*/ 154 w 1293"/>
                  <a:gd name="T69" fmla="*/ 6 h 190"/>
                  <a:gd name="T70" fmla="*/ 141 w 1293"/>
                  <a:gd name="T71" fmla="*/ 4 h 190"/>
                  <a:gd name="T72" fmla="*/ 98 w 1293"/>
                  <a:gd name="T73" fmla="*/ 9 h 190"/>
                  <a:gd name="T74" fmla="*/ 42 w 1293"/>
                  <a:gd name="T75" fmla="*/ 13 h 190"/>
                  <a:gd name="T76" fmla="*/ 3 w 1293"/>
                  <a:gd name="T77" fmla="*/ 14 h 19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93"/>
                  <a:gd name="T118" fmla="*/ 0 h 190"/>
                  <a:gd name="T119" fmla="*/ 1293 w 1293"/>
                  <a:gd name="T120" fmla="*/ 190 h 19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93" h="190">
                    <a:moveTo>
                      <a:pt x="0" y="13"/>
                    </a:moveTo>
                    <a:lnTo>
                      <a:pt x="6" y="13"/>
                    </a:lnTo>
                    <a:lnTo>
                      <a:pt x="20" y="10"/>
                    </a:lnTo>
                    <a:lnTo>
                      <a:pt x="44" y="9"/>
                    </a:lnTo>
                    <a:lnTo>
                      <a:pt x="69" y="6"/>
                    </a:lnTo>
                    <a:lnTo>
                      <a:pt x="97" y="3"/>
                    </a:lnTo>
                    <a:lnTo>
                      <a:pt x="124" y="2"/>
                    </a:lnTo>
                    <a:lnTo>
                      <a:pt x="149" y="0"/>
                    </a:lnTo>
                    <a:lnTo>
                      <a:pt x="166" y="2"/>
                    </a:lnTo>
                    <a:lnTo>
                      <a:pt x="177" y="3"/>
                    </a:lnTo>
                    <a:lnTo>
                      <a:pt x="199" y="6"/>
                    </a:lnTo>
                    <a:lnTo>
                      <a:pt x="229" y="9"/>
                    </a:lnTo>
                    <a:lnTo>
                      <a:pt x="267" y="14"/>
                    </a:lnTo>
                    <a:lnTo>
                      <a:pt x="308" y="19"/>
                    </a:lnTo>
                    <a:lnTo>
                      <a:pt x="354" y="26"/>
                    </a:lnTo>
                    <a:lnTo>
                      <a:pt x="403" y="32"/>
                    </a:lnTo>
                    <a:lnTo>
                      <a:pt x="452" y="39"/>
                    </a:lnTo>
                    <a:lnTo>
                      <a:pt x="501" y="45"/>
                    </a:lnTo>
                    <a:lnTo>
                      <a:pt x="549" y="52"/>
                    </a:lnTo>
                    <a:lnTo>
                      <a:pt x="592" y="58"/>
                    </a:lnTo>
                    <a:lnTo>
                      <a:pt x="631" y="62"/>
                    </a:lnTo>
                    <a:lnTo>
                      <a:pt x="664" y="68"/>
                    </a:lnTo>
                    <a:lnTo>
                      <a:pt x="690" y="71"/>
                    </a:lnTo>
                    <a:lnTo>
                      <a:pt x="706" y="72"/>
                    </a:lnTo>
                    <a:lnTo>
                      <a:pt x="711" y="73"/>
                    </a:lnTo>
                    <a:lnTo>
                      <a:pt x="999" y="109"/>
                    </a:lnTo>
                    <a:lnTo>
                      <a:pt x="1103" y="121"/>
                    </a:lnTo>
                    <a:lnTo>
                      <a:pt x="1106" y="121"/>
                    </a:lnTo>
                    <a:lnTo>
                      <a:pt x="1114" y="121"/>
                    </a:lnTo>
                    <a:lnTo>
                      <a:pt x="1129" y="119"/>
                    </a:lnTo>
                    <a:lnTo>
                      <a:pt x="1145" y="119"/>
                    </a:lnTo>
                    <a:lnTo>
                      <a:pt x="1162" y="119"/>
                    </a:lnTo>
                    <a:lnTo>
                      <a:pt x="1181" y="119"/>
                    </a:lnTo>
                    <a:lnTo>
                      <a:pt x="1197" y="119"/>
                    </a:lnTo>
                    <a:lnTo>
                      <a:pt x="1211" y="121"/>
                    </a:lnTo>
                    <a:lnTo>
                      <a:pt x="1224" y="122"/>
                    </a:lnTo>
                    <a:lnTo>
                      <a:pt x="1237" y="122"/>
                    </a:lnTo>
                    <a:lnTo>
                      <a:pt x="1248" y="124"/>
                    </a:lnTo>
                    <a:lnTo>
                      <a:pt x="1260" y="127"/>
                    </a:lnTo>
                    <a:lnTo>
                      <a:pt x="1270" y="130"/>
                    </a:lnTo>
                    <a:lnTo>
                      <a:pt x="1279" y="134"/>
                    </a:lnTo>
                    <a:lnTo>
                      <a:pt x="1286" y="140"/>
                    </a:lnTo>
                    <a:lnTo>
                      <a:pt x="1290" y="147"/>
                    </a:lnTo>
                    <a:lnTo>
                      <a:pt x="1293" y="161"/>
                    </a:lnTo>
                    <a:lnTo>
                      <a:pt x="1290" y="173"/>
                    </a:lnTo>
                    <a:lnTo>
                      <a:pt x="1281" y="181"/>
                    </a:lnTo>
                    <a:lnTo>
                      <a:pt x="1263" y="190"/>
                    </a:lnTo>
                    <a:lnTo>
                      <a:pt x="1256" y="188"/>
                    </a:lnTo>
                    <a:lnTo>
                      <a:pt x="1240" y="183"/>
                    </a:lnTo>
                    <a:lnTo>
                      <a:pt x="1217" y="174"/>
                    </a:lnTo>
                    <a:lnTo>
                      <a:pt x="1188" y="163"/>
                    </a:lnTo>
                    <a:lnTo>
                      <a:pt x="1153" y="151"/>
                    </a:lnTo>
                    <a:lnTo>
                      <a:pt x="1116" y="140"/>
                    </a:lnTo>
                    <a:lnTo>
                      <a:pt x="1076" y="130"/>
                    </a:lnTo>
                    <a:lnTo>
                      <a:pt x="1034" y="121"/>
                    </a:lnTo>
                    <a:lnTo>
                      <a:pt x="972" y="111"/>
                    </a:lnTo>
                    <a:lnTo>
                      <a:pt x="904" y="101"/>
                    </a:lnTo>
                    <a:lnTo>
                      <a:pt x="834" y="92"/>
                    </a:lnTo>
                    <a:lnTo>
                      <a:pt x="762" y="82"/>
                    </a:lnTo>
                    <a:lnTo>
                      <a:pt x="687" y="72"/>
                    </a:lnTo>
                    <a:lnTo>
                      <a:pt x="614" y="62"/>
                    </a:lnTo>
                    <a:lnTo>
                      <a:pt x="542" y="53"/>
                    </a:lnTo>
                    <a:lnTo>
                      <a:pt x="472" y="43"/>
                    </a:lnTo>
                    <a:lnTo>
                      <a:pt x="406" y="36"/>
                    </a:lnTo>
                    <a:lnTo>
                      <a:pt x="344" y="27"/>
                    </a:lnTo>
                    <a:lnTo>
                      <a:pt x="290" y="22"/>
                    </a:lnTo>
                    <a:lnTo>
                      <a:pt x="242" y="16"/>
                    </a:lnTo>
                    <a:lnTo>
                      <a:pt x="203" y="10"/>
                    </a:lnTo>
                    <a:lnTo>
                      <a:pt x="173" y="7"/>
                    </a:lnTo>
                    <a:lnTo>
                      <a:pt x="154" y="6"/>
                    </a:lnTo>
                    <a:lnTo>
                      <a:pt x="149" y="4"/>
                    </a:lnTo>
                    <a:lnTo>
                      <a:pt x="141" y="4"/>
                    </a:lnTo>
                    <a:lnTo>
                      <a:pt x="124" y="6"/>
                    </a:lnTo>
                    <a:lnTo>
                      <a:pt x="98" y="9"/>
                    </a:lnTo>
                    <a:lnTo>
                      <a:pt x="69" y="10"/>
                    </a:lnTo>
                    <a:lnTo>
                      <a:pt x="42" y="13"/>
                    </a:lnTo>
                    <a:lnTo>
                      <a:pt x="18" y="14"/>
                    </a:lnTo>
                    <a:lnTo>
                      <a:pt x="3" y="14"/>
                    </a:lnTo>
                    <a:lnTo>
                      <a:pt x="0" y="13"/>
                    </a:lnTo>
                    <a:close/>
                  </a:path>
                </a:pathLst>
              </a:custGeom>
              <a:solidFill>
                <a:srgbClr val="FFFFFF"/>
              </a:solidFill>
              <a:ln w="9525">
                <a:solidFill>
                  <a:srgbClr val="000000"/>
                </a:solidFill>
                <a:round/>
                <a:headEnd/>
                <a:tailEnd/>
              </a:ln>
            </p:spPr>
            <p:txBody>
              <a:bodyPr/>
              <a:lstStyle/>
              <a:p>
                <a:endParaRPr lang="en-US"/>
              </a:p>
            </p:txBody>
          </p:sp>
          <p:sp>
            <p:nvSpPr>
              <p:cNvPr id="102419" name="Freeform 76"/>
              <p:cNvSpPr>
                <a:spLocks/>
              </p:cNvSpPr>
              <p:nvPr/>
            </p:nvSpPr>
            <p:spPr bwMode="auto">
              <a:xfrm>
                <a:off x="2885" y="2721"/>
                <a:ext cx="575" cy="76"/>
              </a:xfrm>
              <a:custGeom>
                <a:avLst/>
                <a:gdLst>
                  <a:gd name="T0" fmla="*/ 575 w 575"/>
                  <a:gd name="T1" fmla="*/ 57 h 76"/>
                  <a:gd name="T2" fmla="*/ 293 w 575"/>
                  <a:gd name="T3" fmla="*/ 0 h 76"/>
                  <a:gd name="T4" fmla="*/ 291 w 575"/>
                  <a:gd name="T5" fmla="*/ 0 h 76"/>
                  <a:gd name="T6" fmla="*/ 287 w 575"/>
                  <a:gd name="T7" fmla="*/ 3 h 76"/>
                  <a:gd name="T8" fmla="*/ 281 w 575"/>
                  <a:gd name="T9" fmla="*/ 4 h 76"/>
                  <a:gd name="T10" fmla="*/ 274 w 575"/>
                  <a:gd name="T11" fmla="*/ 7 h 76"/>
                  <a:gd name="T12" fmla="*/ 265 w 575"/>
                  <a:gd name="T13" fmla="*/ 11 h 76"/>
                  <a:gd name="T14" fmla="*/ 258 w 575"/>
                  <a:gd name="T15" fmla="*/ 13 h 76"/>
                  <a:gd name="T16" fmla="*/ 249 w 575"/>
                  <a:gd name="T17" fmla="*/ 16 h 76"/>
                  <a:gd name="T18" fmla="*/ 242 w 575"/>
                  <a:gd name="T19" fmla="*/ 16 h 76"/>
                  <a:gd name="T20" fmla="*/ 237 w 575"/>
                  <a:gd name="T21" fmla="*/ 16 h 76"/>
                  <a:gd name="T22" fmla="*/ 226 w 575"/>
                  <a:gd name="T23" fmla="*/ 16 h 76"/>
                  <a:gd name="T24" fmla="*/ 213 w 575"/>
                  <a:gd name="T25" fmla="*/ 17 h 76"/>
                  <a:gd name="T26" fmla="*/ 198 w 575"/>
                  <a:gd name="T27" fmla="*/ 17 h 76"/>
                  <a:gd name="T28" fmla="*/ 179 w 575"/>
                  <a:gd name="T29" fmla="*/ 17 h 76"/>
                  <a:gd name="T30" fmla="*/ 159 w 575"/>
                  <a:gd name="T31" fmla="*/ 18 h 76"/>
                  <a:gd name="T32" fmla="*/ 137 w 575"/>
                  <a:gd name="T33" fmla="*/ 18 h 76"/>
                  <a:gd name="T34" fmla="*/ 116 w 575"/>
                  <a:gd name="T35" fmla="*/ 20 h 76"/>
                  <a:gd name="T36" fmla="*/ 93 w 575"/>
                  <a:gd name="T37" fmla="*/ 21 h 76"/>
                  <a:gd name="T38" fmla="*/ 72 w 575"/>
                  <a:gd name="T39" fmla="*/ 21 h 76"/>
                  <a:gd name="T40" fmla="*/ 54 w 575"/>
                  <a:gd name="T41" fmla="*/ 23 h 76"/>
                  <a:gd name="T42" fmla="*/ 36 w 575"/>
                  <a:gd name="T43" fmla="*/ 23 h 76"/>
                  <a:gd name="T44" fmla="*/ 21 w 575"/>
                  <a:gd name="T45" fmla="*/ 23 h 76"/>
                  <a:gd name="T46" fmla="*/ 11 w 575"/>
                  <a:gd name="T47" fmla="*/ 24 h 76"/>
                  <a:gd name="T48" fmla="*/ 3 w 575"/>
                  <a:gd name="T49" fmla="*/ 24 h 76"/>
                  <a:gd name="T50" fmla="*/ 0 w 575"/>
                  <a:gd name="T51" fmla="*/ 24 h 76"/>
                  <a:gd name="T52" fmla="*/ 264 w 575"/>
                  <a:gd name="T53" fmla="*/ 76 h 76"/>
                  <a:gd name="T54" fmla="*/ 575 w 575"/>
                  <a:gd name="T55" fmla="*/ 57 h 7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575"/>
                  <a:gd name="T85" fmla="*/ 0 h 76"/>
                  <a:gd name="T86" fmla="*/ 575 w 575"/>
                  <a:gd name="T87" fmla="*/ 76 h 7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575" h="76">
                    <a:moveTo>
                      <a:pt x="575" y="57"/>
                    </a:moveTo>
                    <a:lnTo>
                      <a:pt x="293" y="0"/>
                    </a:lnTo>
                    <a:lnTo>
                      <a:pt x="291" y="0"/>
                    </a:lnTo>
                    <a:lnTo>
                      <a:pt x="287" y="3"/>
                    </a:lnTo>
                    <a:lnTo>
                      <a:pt x="281" y="4"/>
                    </a:lnTo>
                    <a:lnTo>
                      <a:pt x="274" y="7"/>
                    </a:lnTo>
                    <a:lnTo>
                      <a:pt x="265" y="11"/>
                    </a:lnTo>
                    <a:lnTo>
                      <a:pt x="258" y="13"/>
                    </a:lnTo>
                    <a:lnTo>
                      <a:pt x="249" y="16"/>
                    </a:lnTo>
                    <a:lnTo>
                      <a:pt x="242" y="16"/>
                    </a:lnTo>
                    <a:lnTo>
                      <a:pt x="237" y="16"/>
                    </a:lnTo>
                    <a:lnTo>
                      <a:pt x="226" y="16"/>
                    </a:lnTo>
                    <a:lnTo>
                      <a:pt x="213" y="17"/>
                    </a:lnTo>
                    <a:lnTo>
                      <a:pt x="198" y="17"/>
                    </a:lnTo>
                    <a:lnTo>
                      <a:pt x="179" y="17"/>
                    </a:lnTo>
                    <a:lnTo>
                      <a:pt x="159" y="18"/>
                    </a:lnTo>
                    <a:lnTo>
                      <a:pt x="137" y="18"/>
                    </a:lnTo>
                    <a:lnTo>
                      <a:pt x="116" y="20"/>
                    </a:lnTo>
                    <a:lnTo>
                      <a:pt x="93" y="21"/>
                    </a:lnTo>
                    <a:lnTo>
                      <a:pt x="72" y="21"/>
                    </a:lnTo>
                    <a:lnTo>
                      <a:pt x="54" y="23"/>
                    </a:lnTo>
                    <a:lnTo>
                      <a:pt x="36" y="23"/>
                    </a:lnTo>
                    <a:lnTo>
                      <a:pt x="21" y="23"/>
                    </a:lnTo>
                    <a:lnTo>
                      <a:pt x="11" y="24"/>
                    </a:lnTo>
                    <a:lnTo>
                      <a:pt x="3" y="24"/>
                    </a:lnTo>
                    <a:lnTo>
                      <a:pt x="0" y="24"/>
                    </a:lnTo>
                    <a:lnTo>
                      <a:pt x="264" y="76"/>
                    </a:lnTo>
                    <a:lnTo>
                      <a:pt x="575" y="57"/>
                    </a:lnTo>
                    <a:close/>
                  </a:path>
                </a:pathLst>
              </a:custGeom>
              <a:solidFill>
                <a:srgbClr val="000000"/>
              </a:solidFill>
              <a:ln w="9525">
                <a:noFill/>
                <a:round/>
                <a:headEnd/>
                <a:tailEnd/>
              </a:ln>
            </p:spPr>
            <p:txBody>
              <a:bodyPr/>
              <a:lstStyle/>
              <a:p>
                <a:endParaRPr lang="en-US"/>
              </a:p>
            </p:txBody>
          </p:sp>
          <p:sp>
            <p:nvSpPr>
              <p:cNvPr id="102420" name="Freeform 77"/>
              <p:cNvSpPr>
                <a:spLocks/>
              </p:cNvSpPr>
              <p:nvPr/>
            </p:nvSpPr>
            <p:spPr bwMode="auto">
              <a:xfrm>
                <a:off x="2949" y="2729"/>
                <a:ext cx="491" cy="56"/>
              </a:xfrm>
              <a:custGeom>
                <a:avLst/>
                <a:gdLst>
                  <a:gd name="T0" fmla="*/ 491 w 491"/>
                  <a:gd name="T1" fmla="*/ 52 h 56"/>
                  <a:gd name="T2" fmla="*/ 227 w 491"/>
                  <a:gd name="T3" fmla="*/ 0 h 56"/>
                  <a:gd name="T4" fmla="*/ 226 w 491"/>
                  <a:gd name="T5" fmla="*/ 0 h 56"/>
                  <a:gd name="T6" fmla="*/ 221 w 491"/>
                  <a:gd name="T7" fmla="*/ 3 h 56"/>
                  <a:gd name="T8" fmla="*/ 216 w 491"/>
                  <a:gd name="T9" fmla="*/ 5 h 56"/>
                  <a:gd name="T10" fmla="*/ 210 w 491"/>
                  <a:gd name="T11" fmla="*/ 8 h 56"/>
                  <a:gd name="T12" fmla="*/ 201 w 491"/>
                  <a:gd name="T13" fmla="*/ 12 h 56"/>
                  <a:gd name="T14" fmla="*/ 193 w 491"/>
                  <a:gd name="T15" fmla="*/ 13 h 56"/>
                  <a:gd name="T16" fmla="*/ 185 w 491"/>
                  <a:gd name="T17" fmla="*/ 16 h 56"/>
                  <a:gd name="T18" fmla="*/ 178 w 491"/>
                  <a:gd name="T19" fmla="*/ 16 h 56"/>
                  <a:gd name="T20" fmla="*/ 165 w 491"/>
                  <a:gd name="T21" fmla="*/ 16 h 56"/>
                  <a:gd name="T22" fmla="*/ 144 w 491"/>
                  <a:gd name="T23" fmla="*/ 16 h 56"/>
                  <a:gd name="T24" fmla="*/ 114 w 491"/>
                  <a:gd name="T25" fmla="*/ 18 h 56"/>
                  <a:gd name="T26" fmla="*/ 83 w 491"/>
                  <a:gd name="T27" fmla="*/ 18 h 56"/>
                  <a:gd name="T28" fmla="*/ 52 w 491"/>
                  <a:gd name="T29" fmla="*/ 19 h 56"/>
                  <a:gd name="T30" fmla="*/ 26 w 491"/>
                  <a:gd name="T31" fmla="*/ 21 h 56"/>
                  <a:gd name="T32" fmla="*/ 7 w 491"/>
                  <a:gd name="T33" fmla="*/ 21 h 56"/>
                  <a:gd name="T34" fmla="*/ 0 w 491"/>
                  <a:gd name="T35" fmla="*/ 21 h 56"/>
                  <a:gd name="T36" fmla="*/ 201 w 491"/>
                  <a:gd name="T37" fmla="*/ 56 h 56"/>
                  <a:gd name="T38" fmla="*/ 491 w 491"/>
                  <a:gd name="T39" fmla="*/ 52 h 5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91"/>
                  <a:gd name="T61" fmla="*/ 0 h 56"/>
                  <a:gd name="T62" fmla="*/ 491 w 491"/>
                  <a:gd name="T63" fmla="*/ 56 h 5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91" h="56">
                    <a:moveTo>
                      <a:pt x="491" y="52"/>
                    </a:moveTo>
                    <a:lnTo>
                      <a:pt x="227" y="0"/>
                    </a:lnTo>
                    <a:lnTo>
                      <a:pt x="226" y="0"/>
                    </a:lnTo>
                    <a:lnTo>
                      <a:pt x="221" y="3"/>
                    </a:lnTo>
                    <a:lnTo>
                      <a:pt x="216" y="5"/>
                    </a:lnTo>
                    <a:lnTo>
                      <a:pt x="210" y="8"/>
                    </a:lnTo>
                    <a:lnTo>
                      <a:pt x="201" y="12"/>
                    </a:lnTo>
                    <a:lnTo>
                      <a:pt x="193" y="13"/>
                    </a:lnTo>
                    <a:lnTo>
                      <a:pt x="185" y="16"/>
                    </a:lnTo>
                    <a:lnTo>
                      <a:pt x="178" y="16"/>
                    </a:lnTo>
                    <a:lnTo>
                      <a:pt x="165" y="16"/>
                    </a:lnTo>
                    <a:lnTo>
                      <a:pt x="144" y="16"/>
                    </a:lnTo>
                    <a:lnTo>
                      <a:pt x="114" y="18"/>
                    </a:lnTo>
                    <a:lnTo>
                      <a:pt x="83" y="18"/>
                    </a:lnTo>
                    <a:lnTo>
                      <a:pt x="52" y="19"/>
                    </a:lnTo>
                    <a:lnTo>
                      <a:pt x="26" y="21"/>
                    </a:lnTo>
                    <a:lnTo>
                      <a:pt x="7" y="21"/>
                    </a:lnTo>
                    <a:lnTo>
                      <a:pt x="0" y="21"/>
                    </a:lnTo>
                    <a:lnTo>
                      <a:pt x="201" y="56"/>
                    </a:lnTo>
                    <a:lnTo>
                      <a:pt x="491" y="52"/>
                    </a:lnTo>
                    <a:close/>
                  </a:path>
                </a:pathLst>
              </a:custGeom>
              <a:solidFill>
                <a:srgbClr val="FFFFFF"/>
              </a:solidFill>
              <a:ln w="9525">
                <a:noFill/>
                <a:round/>
                <a:headEnd/>
                <a:tailEnd/>
              </a:ln>
            </p:spPr>
            <p:txBody>
              <a:bodyPr/>
              <a:lstStyle/>
              <a:p>
                <a:endParaRPr lang="en-US"/>
              </a:p>
            </p:txBody>
          </p:sp>
          <p:sp>
            <p:nvSpPr>
              <p:cNvPr id="102421" name="Freeform 78"/>
              <p:cNvSpPr>
                <a:spLocks/>
              </p:cNvSpPr>
              <p:nvPr/>
            </p:nvSpPr>
            <p:spPr bwMode="auto">
              <a:xfrm>
                <a:off x="3122" y="2762"/>
                <a:ext cx="341" cy="103"/>
              </a:xfrm>
              <a:custGeom>
                <a:avLst/>
                <a:gdLst>
                  <a:gd name="T0" fmla="*/ 336 w 341"/>
                  <a:gd name="T1" fmla="*/ 8 h 103"/>
                  <a:gd name="T2" fmla="*/ 321 w 341"/>
                  <a:gd name="T3" fmla="*/ 6 h 103"/>
                  <a:gd name="T4" fmla="*/ 303 w 341"/>
                  <a:gd name="T5" fmla="*/ 3 h 103"/>
                  <a:gd name="T6" fmla="*/ 286 w 341"/>
                  <a:gd name="T7" fmla="*/ 2 h 103"/>
                  <a:gd name="T8" fmla="*/ 267 w 341"/>
                  <a:gd name="T9" fmla="*/ 2 h 103"/>
                  <a:gd name="T10" fmla="*/ 247 w 341"/>
                  <a:gd name="T11" fmla="*/ 0 h 103"/>
                  <a:gd name="T12" fmla="*/ 228 w 341"/>
                  <a:gd name="T13" fmla="*/ 0 h 103"/>
                  <a:gd name="T14" fmla="*/ 207 w 341"/>
                  <a:gd name="T15" fmla="*/ 0 h 103"/>
                  <a:gd name="T16" fmla="*/ 187 w 341"/>
                  <a:gd name="T17" fmla="*/ 0 h 103"/>
                  <a:gd name="T18" fmla="*/ 159 w 341"/>
                  <a:gd name="T19" fmla="*/ 2 h 103"/>
                  <a:gd name="T20" fmla="*/ 133 w 341"/>
                  <a:gd name="T21" fmla="*/ 2 h 103"/>
                  <a:gd name="T22" fmla="*/ 107 w 341"/>
                  <a:gd name="T23" fmla="*/ 5 h 103"/>
                  <a:gd name="T24" fmla="*/ 83 w 341"/>
                  <a:gd name="T25" fmla="*/ 6 h 103"/>
                  <a:gd name="T26" fmla="*/ 60 w 341"/>
                  <a:gd name="T27" fmla="*/ 9 h 103"/>
                  <a:gd name="T28" fmla="*/ 38 w 341"/>
                  <a:gd name="T29" fmla="*/ 13 h 103"/>
                  <a:gd name="T30" fmla="*/ 18 w 341"/>
                  <a:gd name="T31" fmla="*/ 16 h 103"/>
                  <a:gd name="T32" fmla="*/ 0 w 341"/>
                  <a:gd name="T33" fmla="*/ 21 h 103"/>
                  <a:gd name="T34" fmla="*/ 0 w 341"/>
                  <a:gd name="T35" fmla="*/ 36 h 103"/>
                  <a:gd name="T36" fmla="*/ 1 w 341"/>
                  <a:gd name="T37" fmla="*/ 54 h 103"/>
                  <a:gd name="T38" fmla="*/ 1 w 341"/>
                  <a:gd name="T39" fmla="*/ 72 h 103"/>
                  <a:gd name="T40" fmla="*/ 2 w 341"/>
                  <a:gd name="T41" fmla="*/ 88 h 103"/>
                  <a:gd name="T42" fmla="*/ 21 w 341"/>
                  <a:gd name="T43" fmla="*/ 91 h 103"/>
                  <a:gd name="T44" fmla="*/ 41 w 341"/>
                  <a:gd name="T45" fmla="*/ 95 h 103"/>
                  <a:gd name="T46" fmla="*/ 63 w 341"/>
                  <a:gd name="T47" fmla="*/ 98 h 103"/>
                  <a:gd name="T48" fmla="*/ 86 w 341"/>
                  <a:gd name="T49" fmla="*/ 100 h 103"/>
                  <a:gd name="T50" fmla="*/ 110 w 341"/>
                  <a:gd name="T51" fmla="*/ 101 h 103"/>
                  <a:gd name="T52" fmla="*/ 135 w 341"/>
                  <a:gd name="T53" fmla="*/ 103 h 103"/>
                  <a:gd name="T54" fmla="*/ 161 w 341"/>
                  <a:gd name="T55" fmla="*/ 103 h 103"/>
                  <a:gd name="T56" fmla="*/ 188 w 341"/>
                  <a:gd name="T57" fmla="*/ 103 h 103"/>
                  <a:gd name="T58" fmla="*/ 210 w 341"/>
                  <a:gd name="T59" fmla="*/ 103 h 103"/>
                  <a:gd name="T60" fmla="*/ 230 w 341"/>
                  <a:gd name="T61" fmla="*/ 101 h 103"/>
                  <a:gd name="T62" fmla="*/ 250 w 341"/>
                  <a:gd name="T63" fmla="*/ 100 h 103"/>
                  <a:gd name="T64" fmla="*/ 270 w 341"/>
                  <a:gd name="T65" fmla="*/ 98 h 103"/>
                  <a:gd name="T66" fmla="*/ 289 w 341"/>
                  <a:gd name="T67" fmla="*/ 97 h 103"/>
                  <a:gd name="T68" fmla="*/ 306 w 341"/>
                  <a:gd name="T69" fmla="*/ 94 h 103"/>
                  <a:gd name="T70" fmla="*/ 323 w 341"/>
                  <a:gd name="T71" fmla="*/ 92 h 103"/>
                  <a:gd name="T72" fmla="*/ 339 w 341"/>
                  <a:gd name="T73" fmla="*/ 90 h 103"/>
                  <a:gd name="T74" fmla="*/ 341 w 341"/>
                  <a:gd name="T75" fmla="*/ 65 h 103"/>
                  <a:gd name="T76" fmla="*/ 341 w 341"/>
                  <a:gd name="T77" fmla="*/ 42 h 103"/>
                  <a:gd name="T78" fmla="*/ 339 w 341"/>
                  <a:gd name="T79" fmla="*/ 23 h 103"/>
                  <a:gd name="T80" fmla="*/ 336 w 341"/>
                  <a:gd name="T81" fmla="*/ 8 h 10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41"/>
                  <a:gd name="T124" fmla="*/ 0 h 103"/>
                  <a:gd name="T125" fmla="*/ 341 w 341"/>
                  <a:gd name="T126" fmla="*/ 103 h 10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41" h="103">
                    <a:moveTo>
                      <a:pt x="336" y="8"/>
                    </a:moveTo>
                    <a:lnTo>
                      <a:pt x="321" y="6"/>
                    </a:lnTo>
                    <a:lnTo>
                      <a:pt x="303" y="3"/>
                    </a:lnTo>
                    <a:lnTo>
                      <a:pt x="286" y="2"/>
                    </a:lnTo>
                    <a:lnTo>
                      <a:pt x="267" y="2"/>
                    </a:lnTo>
                    <a:lnTo>
                      <a:pt x="247" y="0"/>
                    </a:lnTo>
                    <a:lnTo>
                      <a:pt x="228" y="0"/>
                    </a:lnTo>
                    <a:lnTo>
                      <a:pt x="207" y="0"/>
                    </a:lnTo>
                    <a:lnTo>
                      <a:pt x="187" y="0"/>
                    </a:lnTo>
                    <a:lnTo>
                      <a:pt x="159" y="2"/>
                    </a:lnTo>
                    <a:lnTo>
                      <a:pt x="133" y="2"/>
                    </a:lnTo>
                    <a:lnTo>
                      <a:pt x="107" y="5"/>
                    </a:lnTo>
                    <a:lnTo>
                      <a:pt x="83" y="6"/>
                    </a:lnTo>
                    <a:lnTo>
                      <a:pt x="60" y="9"/>
                    </a:lnTo>
                    <a:lnTo>
                      <a:pt x="38" y="13"/>
                    </a:lnTo>
                    <a:lnTo>
                      <a:pt x="18" y="16"/>
                    </a:lnTo>
                    <a:lnTo>
                      <a:pt x="0" y="21"/>
                    </a:lnTo>
                    <a:lnTo>
                      <a:pt x="0" y="36"/>
                    </a:lnTo>
                    <a:lnTo>
                      <a:pt x="1" y="54"/>
                    </a:lnTo>
                    <a:lnTo>
                      <a:pt x="1" y="72"/>
                    </a:lnTo>
                    <a:lnTo>
                      <a:pt x="2" y="88"/>
                    </a:lnTo>
                    <a:lnTo>
                      <a:pt x="21" y="91"/>
                    </a:lnTo>
                    <a:lnTo>
                      <a:pt x="41" y="95"/>
                    </a:lnTo>
                    <a:lnTo>
                      <a:pt x="63" y="98"/>
                    </a:lnTo>
                    <a:lnTo>
                      <a:pt x="86" y="100"/>
                    </a:lnTo>
                    <a:lnTo>
                      <a:pt x="110" y="101"/>
                    </a:lnTo>
                    <a:lnTo>
                      <a:pt x="135" y="103"/>
                    </a:lnTo>
                    <a:lnTo>
                      <a:pt x="161" y="103"/>
                    </a:lnTo>
                    <a:lnTo>
                      <a:pt x="188" y="103"/>
                    </a:lnTo>
                    <a:lnTo>
                      <a:pt x="210" y="103"/>
                    </a:lnTo>
                    <a:lnTo>
                      <a:pt x="230" y="101"/>
                    </a:lnTo>
                    <a:lnTo>
                      <a:pt x="250" y="100"/>
                    </a:lnTo>
                    <a:lnTo>
                      <a:pt x="270" y="98"/>
                    </a:lnTo>
                    <a:lnTo>
                      <a:pt x="289" y="97"/>
                    </a:lnTo>
                    <a:lnTo>
                      <a:pt x="306" y="94"/>
                    </a:lnTo>
                    <a:lnTo>
                      <a:pt x="323" y="92"/>
                    </a:lnTo>
                    <a:lnTo>
                      <a:pt x="339" y="90"/>
                    </a:lnTo>
                    <a:lnTo>
                      <a:pt x="341" y="65"/>
                    </a:lnTo>
                    <a:lnTo>
                      <a:pt x="341" y="42"/>
                    </a:lnTo>
                    <a:lnTo>
                      <a:pt x="339" y="23"/>
                    </a:lnTo>
                    <a:lnTo>
                      <a:pt x="336" y="8"/>
                    </a:lnTo>
                    <a:close/>
                  </a:path>
                </a:pathLst>
              </a:custGeom>
              <a:solidFill>
                <a:srgbClr val="000000"/>
              </a:solidFill>
              <a:ln w="9525">
                <a:noFill/>
                <a:round/>
                <a:headEnd/>
                <a:tailEnd/>
              </a:ln>
            </p:spPr>
            <p:txBody>
              <a:bodyPr/>
              <a:lstStyle/>
              <a:p>
                <a:endParaRPr lang="en-US"/>
              </a:p>
            </p:txBody>
          </p:sp>
          <p:sp>
            <p:nvSpPr>
              <p:cNvPr id="102422" name="Freeform 79"/>
              <p:cNvSpPr>
                <a:spLocks/>
              </p:cNvSpPr>
              <p:nvPr/>
            </p:nvSpPr>
            <p:spPr bwMode="auto">
              <a:xfrm>
                <a:off x="3139" y="2773"/>
                <a:ext cx="306" cy="66"/>
              </a:xfrm>
              <a:custGeom>
                <a:avLst/>
                <a:gdLst>
                  <a:gd name="T0" fmla="*/ 306 w 306"/>
                  <a:gd name="T1" fmla="*/ 50 h 66"/>
                  <a:gd name="T2" fmla="*/ 306 w 306"/>
                  <a:gd name="T3" fmla="*/ 37 h 66"/>
                  <a:gd name="T4" fmla="*/ 305 w 306"/>
                  <a:gd name="T5" fmla="*/ 24 h 66"/>
                  <a:gd name="T6" fmla="*/ 304 w 306"/>
                  <a:gd name="T7" fmla="*/ 14 h 66"/>
                  <a:gd name="T8" fmla="*/ 302 w 306"/>
                  <a:gd name="T9" fmla="*/ 5 h 66"/>
                  <a:gd name="T10" fmla="*/ 288 w 306"/>
                  <a:gd name="T11" fmla="*/ 4 h 66"/>
                  <a:gd name="T12" fmla="*/ 272 w 306"/>
                  <a:gd name="T13" fmla="*/ 2 h 66"/>
                  <a:gd name="T14" fmla="*/ 256 w 306"/>
                  <a:gd name="T15" fmla="*/ 1 h 66"/>
                  <a:gd name="T16" fmla="*/ 240 w 306"/>
                  <a:gd name="T17" fmla="*/ 0 h 66"/>
                  <a:gd name="T18" fmla="*/ 223 w 306"/>
                  <a:gd name="T19" fmla="*/ 0 h 66"/>
                  <a:gd name="T20" fmla="*/ 206 w 306"/>
                  <a:gd name="T21" fmla="*/ 0 h 66"/>
                  <a:gd name="T22" fmla="*/ 187 w 306"/>
                  <a:gd name="T23" fmla="*/ 0 h 66"/>
                  <a:gd name="T24" fmla="*/ 168 w 306"/>
                  <a:gd name="T25" fmla="*/ 0 h 66"/>
                  <a:gd name="T26" fmla="*/ 144 w 306"/>
                  <a:gd name="T27" fmla="*/ 0 h 66"/>
                  <a:gd name="T28" fmla="*/ 119 w 306"/>
                  <a:gd name="T29" fmla="*/ 1 h 66"/>
                  <a:gd name="T30" fmla="*/ 96 w 306"/>
                  <a:gd name="T31" fmla="*/ 2 h 66"/>
                  <a:gd name="T32" fmla="*/ 75 w 306"/>
                  <a:gd name="T33" fmla="*/ 4 h 66"/>
                  <a:gd name="T34" fmla="*/ 53 w 306"/>
                  <a:gd name="T35" fmla="*/ 7 h 66"/>
                  <a:gd name="T36" fmla="*/ 34 w 306"/>
                  <a:gd name="T37" fmla="*/ 10 h 66"/>
                  <a:gd name="T38" fmla="*/ 16 w 306"/>
                  <a:gd name="T39" fmla="*/ 12 h 66"/>
                  <a:gd name="T40" fmla="*/ 0 w 306"/>
                  <a:gd name="T41" fmla="*/ 17 h 66"/>
                  <a:gd name="T42" fmla="*/ 0 w 306"/>
                  <a:gd name="T43" fmla="*/ 28 h 66"/>
                  <a:gd name="T44" fmla="*/ 0 w 306"/>
                  <a:gd name="T45" fmla="*/ 40 h 66"/>
                  <a:gd name="T46" fmla="*/ 0 w 306"/>
                  <a:gd name="T47" fmla="*/ 51 h 66"/>
                  <a:gd name="T48" fmla="*/ 1 w 306"/>
                  <a:gd name="T49" fmla="*/ 63 h 66"/>
                  <a:gd name="T50" fmla="*/ 19 w 306"/>
                  <a:gd name="T51" fmla="*/ 64 h 66"/>
                  <a:gd name="T52" fmla="*/ 37 w 306"/>
                  <a:gd name="T53" fmla="*/ 66 h 66"/>
                  <a:gd name="T54" fmla="*/ 56 w 306"/>
                  <a:gd name="T55" fmla="*/ 66 h 66"/>
                  <a:gd name="T56" fmla="*/ 76 w 306"/>
                  <a:gd name="T57" fmla="*/ 66 h 66"/>
                  <a:gd name="T58" fmla="*/ 96 w 306"/>
                  <a:gd name="T59" fmla="*/ 66 h 66"/>
                  <a:gd name="T60" fmla="*/ 118 w 306"/>
                  <a:gd name="T61" fmla="*/ 66 h 66"/>
                  <a:gd name="T62" fmla="*/ 138 w 306"/>
                  <a:gd name="T63" fmla="*/ 64 h 66"/>
                  <a:gd name="T64" fmla="*/ 160 w 306"/>
                  <a:gd name="T65" fmla="*/ 63 h 66"/>
                  <a:gd name="T66" fmla="*/ 181 w 306"/>
                  <a:gd name="T67" fmla="*/ 61 h 66"/>
                  <a:gd name="T68" fmla="*/ 201 w 306"/>
                  <a:gd name="T69" fmla="*/ 60 h 66"/>
                  <a:gd name="T70" fmla="*/ 221 w 306"/>
                  <a:gd name="T71" fmla="*/ 58 h 66"/>
                  <a:gd name="T72" fmla="*/ 240 w 306"/>
                  <a:gd name="T73" fmla="*/ 57 h 66"/>
                  <a:gd name="T74" fmla="*/ 259 w 306"/>
                  <a:gd name="T75" fmla="*/ 56 h 66"/>
                  <a:gd name="T76" fmla="*/ 276 w 306"/>
                  <a:gd name="T77" fmla="*/ 53 h 66"/>
                  <a:gd name="T78" fmla="*/ 292 w 306"/>
                  <a:gd name="T79" fmla="*/ 51 h 66"/>
                  <a:gd name="T80" fmla="*/ 306 w 306"/>
                  <a:gd name="T81" fmla="*/ 50 h 6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06"/>
                  <a:gd name="T124" fmla="*/ 0 h 66"/>
                  <a:gd name="T125" fmla="*/ 306 w 306"/>
                  <a:gd name="T126" fmla="*/ 66 h 6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06" h="66">
                    <a:moveTo>
                      <a:pt x="306" y="50"/>
                    </a:moveTo>
                    <a:lnTo>
                      <a:pt x="306" y="37"/>
                    </a:lnTo>
                    <a:lnTo>
                      <a:pt x="305" y="24"/>
                    </a:lnTo>
                    <a:lnTo>
                      <a:pt x="304" y="14"/>
                    </a:lnTo>
                    <a:lnTo>
                      <a:pt x="302" y="5"/>
                    </a:lnTo>
                    <a:lnTo>
                      <a:pt x="288" y="4"/>
                    </a:lnTo>
                    <a:lnTo>
                      <a:pt x="272" y="2"/>
                    </a:lnTo>
                    <a:lnTo>
                      <a:pt x="256" y="1"/>
                    </a:lnTo>
                    <a:lnTo>
                      <a:pt x="240" y="0"/>
                    </a:lnTo>
                    <a:lnTo>
                      <a:pt x="223" y="0"/>
                    </a:lnTo>
                    <a:lnTo>
                      <a:pt x="206" y="0"/>
                    </a:lnTo>
                    <a:lnTo>
                      <a:pt x="187" y="0"/>
                    </a:lnTo>
                    <a:lnTo>
                      <a:pt x="168" y="0"/>
                    </a:lnTo>
                    <a:lnTo>
                      <a:pt x="144" y="0"/>
                    </a:lnTo>
                    <a:lnTo>
                      <a:pt x="119" y="1"/>
                    </a:lnTo>
                    <a:lnTo>
                      <a:pt x="96" y="2"/>
                    </a:lnTo>
                    <a:lnTo>
                      <a:pt x="75" y="4"/>
                    </a:lnTo>
                    <a:lnTo>
                      <a:pt x="53" y="7"/>
                    </a:lnTo>
                    <a:lnTo>
                      <a:pt x="34" y="10"/>
                    </a:lnTo>
                    <a:lnTo>
                      <a:pt x="16" y="12"/>
                    </a:lnTo>
                    <a:lnTo>
                      <a:pt x="0" y="17"/>
                    </a:lnTo>
                    <a:lnTo>
                      <a:pt x="0" y="28"/>
                    </a:lnTo>
                    <a:lnTo>
                      <a:pt x="0" y="40"/>
                    </a:lnTo>
                    <a:lnTo>
                      <a:pt x="0" y="51"/>
                    </a:lnTo>
                    <a:lnTo>
                      <a:pt x="1" y="63"/>
                    </a:lnTo>
                    <a:lnTo>
                      <a:pt x="19" y="64"/>
                    </a:lnTo>
                    <a:lnTo>
                      <a:pt x="37" y="66"/>
                    </a:lnTo>
                    <a:lnTo>
                      <a:pt x="56" y="66"/>
                    </a:lnTo>
                    <a:lnTo>
                      <a:pt x="76" y="66"/>
                    </a:lnTo>
                    <a:lnTo>
                      <a:pt x="96" y="66"/>
                    </a:lnTo>
                    <a:lnTo>
                      <a:pt x="118" y="66"/>
                    </a:lnTo>
                    <a:lnTo>
                      <a:pt x="138" y="64"/>
                    </a:lnTo>
                    <a:lnTo>
                      <a:pt x="160" y="63"/>
                    </a:lnTo>
                    <a:lnTo>
                      <a:pt x="181" y="61"/>
                    </a:lnTo>
                    <a:lnTo>
                      <a:pt x="201" y="60"/>
                    </a:lnTo>
                    <a:lnTo>
                      <a:pt x="221" y="58"/>
                    </a:lnTo>
                    <a:lnTo>
                      <a:pt x="240" y="57"/>
                    </a:lnTo>
                    <a:lnTo>
                      <a:pt x="259" y="56"/>
                    </a:lnTo>
                    <a:lnTo>
                      <a:pt x="276" y="53"/>
                    </a:lnTo>
                    <a:lnTo>
                      <a:pt x="292" y="51"/>
                    </a:lnTo>
                    <a:lnTo>
                      <a:pt x="306" y="50"/>
                    </a:lnTo>
                    <a:close/>
                  </a:path>
                </a:pathLst>
              </a:custGeom>
              <a:solidFill>
                <a:srgbClr val="FFFFFF"/>
              </a:solidFill>
              <a:ln w="9525">
                <a:solidFill>
                  <a:srgbClr val="000000"/>
                </a:solidFill>
                <a:round/>
                <a:headEnd/>
                <a:tailEnd/>
              </a:ln>
            </p:spPr>
            <p:txBody>
              <a:bodyPr/>
              <a:lstStyle/>
              <a:p>
                <a:endParaRPr lang="en-US"/>
              </a:p>
            </p:txBody>
          </p:sp>
          <p:sp>
            <p:nvSpPr>
              <p:cNvPr id="102423" name="Freeform 80"/>
              <p:cNvSpPr>
                <a:spLocks/>
              </p:cNvSpPr>
              <p:nvPr/>
            </p:nvSpPr>
            <p:spPr bwMode="auto">
              <a:xfrm>
                <a:off x="2575" y="2682"/>
                <a:ext cx="575" cy="76"/>
              </a:xfrm>
              <a:custGeom>
                <a:avLst/>
                <a:gdLst>
                  <a:gd name="T0" fmla="*/ 575 w 575"/>
                  <a:gd name="T1" fmla="*/ 59 h 76"/>
                  <a:gd name="T2" fmla="*/ 292 w 575"/>
                  <a:gd name="T3" fmla="*/ 0 h 76"/>
                  <a:gd name="T4" fmla="*/ 290 w 575"/>
                  <a:gd name="T5" fmla="*/ 1 h 76"/>
                  <a:gd name="T6" fmla="*/ 286 w 575"/>
                  <a:gd name="T7" fmla="*/ 3 h 76"/>
                  <a:gd name="T8" fmla="*/ 280 w 575"/>
                  <a:gd name="T9" fmla="*/ 6 h 76"/>
                  <a:gd name="T10" fmla="*/ 273 w 575"/>
                  <a:gd name="T11" fmla="*/ 9 h 76"/>
                  <a:gd name="T12" fmla="*/ 264 w 575"/>
                  <a:gd name="T13" fmla="*/ 11 h 76"/>
                  <a:gd name="T14" fmla="*/ 256 w 575"/>
                  <a:gd name="T15" fmla="*/ 14 h 76"/>
                  <a:gd name="T16" fmla="*/ 249 w 575"/>
                  <a:gd name="T17" fmla="*/ 16 h 76"/>
                  <a:gd name="T18" fmla="*/ 241 w 575"/>
                  <a:gd name="T19" fmla="*/ 17 h 76"/>
                  <a:gd name="T20" fmla="*/ 236 w 575"/>
                  <a:gd name="T21" fmla="*/ 17 h 76"/>
                  <a:gd name="T22" fmla="*/ 226 w 575"/>
                  <a:gd name="T23" fmla="*/ 17 h 76"/>
                  <a:gd name="T24" fmla="*/ 213 w 575"/>
                  <a:gd name="T25" fmla="*/ 19 h 76"/>
                  <a:gd name="T26" fmla="*/ 197 w 575"/>
                  <a:gd name="T27" fmla="*/ 19 h 76"/>
                  <a:gd name="T28" fmla="*/ 178 w 575"/>
                  <a:gd name="T29" fmla="*/ 19 h 76"/>
                  <a:gd name="T30" fmla="*/ 158 w 575"/>
                  <a:gd name="T31" fmla="*/ 20 h 76"/>
                  <a:gd name="T32" fmla="*/ 136 w 575"/>
                  <a:gd name="T33" fmla="*/ 20 h 76"/>
                  <a:gd name="T34" fmla="*/ 115 w 575"/>
                  <a:gd name="T35" fmla="*/ 21 h 76"/>
                  <a:gd name="T36" fmla="*/ 92 w 575"/>
                  <a:gd name="T37" fmla="*/ 23 h 76"/>
                  <a:gd name="T38" fmla="*/ 71 w 575"/>
                  <a:gd name="T39" fmla="*/ 23 h 76"/>
                  <a:gd name="T40" fmla="*/ 53 w 575"/>
                  <a:gd name="T41" fmla="*/ 24 h 76"/>
                  <a:gd name="T42" fmla="*/ 36 w 575"/>
                  <a:gd name="T43" fmla="*/ 24 h 76"/>
                  <a:gd name="T44" fmla="*/ 20 w 575"/>
                  <a:gd name="T45" fmla="*/ 24 h 76"/>
                  <a:gd name="T46" fmla="*/ 10 w 575"/>
                  <a:gd name="T47" fmla="*/ 26 h 76"/>
                  <a:gd name="T48" fmla="*/ 2 w 575"/>
                  <a:gd name="T49" fmla="*/ 26 h 76"/>
                  <a:gd name="T50" fmla="*/ 0 w 575"/>
                  <a:gd name="T51" fmla="*/ 26 h 76"/>
                  <a:gd name="T52" fmla="*/ 262 w 575"/>
                  <a:gd name="T53" fmla="*/ 76 h 76"/>
                  <a:gd name="T54" fmla="*/ 575 w 575"/>
                  <a:gd name="T55" fmla="*/ 59 h 7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575"/>
                  <a:gd name="T85" fmla="*/ 0 h 76"/>
                  <a:gd name="T86" fmla="*/ 575 w 575"/>
                  <a:gd name="T87" fmla="*/ 76 h 7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575" h="76">
                    <a:moveTo>
                      <a:pt x="575" y="59"/>
                    </a:moveTo>
                    <a:lnTo>
                      <a:pt x="292" y="0"/>
                    </a:lnTo>
                    <a:lnTo>
                      <a:pt x="290" y="1"/>
                    </a:lnTo>
                    <a:lnTo>
                      <a:pt x="286" y="3"/>
                    </a:lnTo>
                    <a:lnTo>
                      <a:pt x="280" y="6"/>
                    </a:lnTo>
                    <a:lnTo>
                      <a:pt x="273" y="9"/>
                    </a:lnTo>
                    <a:lnTo>
                      <a:pt x="264" y="11"/>
                    </a:lnTo>
                    <a:lnTo>
                      <a:pt x="256" y="14"/>
                    </a:lnTo>
                    <a:lnTo>
                      <a:pt x="249" y="16"/>
                    </a:lnTo>
                    <a:lnTo>
                      <a:pt x="241" y="17"/>
                    </a:lnTo>
                    <a:lnTo>
                      <a:pt x="236" y="17"/>
                    </a:lnTo>
                    <a:lnTo>
                      <a:pt x="226" y="17"/>
                    </a:lnTo>
                    <a:lnTo>
                      <a:pt x="213" y="19"/>
                    </a:lnTo>
                    <a:lnTo>
                      <a:pt x="197" y="19"/>
                    </a:lnTo>
                    <a:lnTo>
                      <a:pt x="178" y="19"/>
                    </a:lnTo>
                    <a:lnTo>
                      <a:pt x="158" y="20"/>
                    </a:lnTo>
                    <a:lnTo>
                      <a:pt x="136" y="20"/>
                    </a:lnTo>
                    <a:lnTo>
                      <a:pt x="115" y="21"/>
                    </a:lnTo>
                    <a:lnTo>
                      <a:pt x="92" y="23"/>
                    </a:lnTo>
                    <a:lnTo>
                      <a:pt x="71" y="23"/>
                    </a:lnTo>
                    <a:lnTo>
                      <a:pt x="53" y="24"/>
                    </a:lnTo>
                    <a:lnTo>
                      <a:pt x="36" y="24"/>
                    </a:lnTo>
                    <a:lnTo>
                      <a:pt x="20" y="24"/>
                    </a:lnTo>
                    <a:lnTo>
                      <a:pt x="10" y="26"/>
                    </a:lnTo>
                    <a:lnTo>
                      <a:pt x="2" y="26"/>
                    </a:lnTo>
                    <a:lnTo>
                      <a:pt x="0" y="26"/>
                    </a:lnTo>
                    <a:lnTo>
                      <a:pt x="262" y="76"/>
                    </a:lnTo>
                    <a:lnTo>
                      <a:pt x="575" y="59"/>
                    </a:lnTo>
                    <a:close/>
                  </a:path>
                </a:pathLst>
              </a:custGeom>
              <a:solidFill>
                <a:srgbClr val="000000"/>
              </a:solidFill>
              <a:ln w="9525">
                <a:solidFill>
                  <a:srgbClr val="000000"/>
                </a:solidFill>
                <a:round/>
                <a:headEnd/>
                <a:tailEnd/>
              </a:ln>
            </p:spPr>
            <p:txBody>
              <a:bodyPr/>
              <a:lstStyle/>
              <a:p>
                <a:endParaRPr lang="en-US"/>
              </a:p>
            </p:txBody>
          </p:sp>
          <p:sp>
            <p:nvSpPr>
              <p:cNvPr id="102424" name="Freeform 81"/>
              <p:cNvSpPr>
                <a:spLocks/>
              </p:cNvSpPr>
              <p:nvPr/>
            </p:nvSpPr>
            <p:spPr bwMode="auto">
              <a:xfrm>
                <a:off x="2638" y="2691"/>
                <a:ext cx="491" cy="57"/>
              </a:xfrm>
              <a:custGeom>
                <a:avLst/>
                <a:gdLst>
                  <a:gd name="T0" fmla="*/ 491 w 491"/>
                  <a:gd name="T1" fmla="*/ 53 h 57"/>
                  <a:gd name="T2" fmla="*/ 226 w 491"/>
                  <a:gd name="T3" fmla="*/ 0 h 57"/>
                  <a:gd name="T4" fmla="*/ 224 w 491"/>
                  <a:gd name="T5" fmla="*/ 1 h 57"/>
                  <a:gd name="T6" fmla="*/ 220 w 491"/>
                  <a:gd name="T7" fmla="*/ 2 h 57"/>
                  <a:gd name="T8" fmla="*/ 214 w 491"/>
                  <a:gd name="T9" fmla="*/ 5 h 57"/>
                  <a:gd name="T10" fmla="*/ 209 w 491"/>
                  <a:gd name="T11" fmla="*/ 8 h 57"/>
                  <a:gd name="T12" fmla="*/ 200 w 491"/>
                  <a:gd name="T13" fmla="*/ 11 h 57"/>
                  <a:gd name="T14" fmla="*/ 193 w 491"/>
                  <a:gd name="T15" fmla="*/ 14 h 57"/>
                  <a:gd name="T16" fmla="*/ 186 w 491"/>
                  <a:gd name="T17" fmla="*/ 15 h 57"/>
                  <a:gd name="T18" fmla="*/ 178 w 491"/>
                  <a:gd name="T19" fmla="*/ 17 h 57"/>
                  <a:gd name="T20" fmla="*/ 165 w 491"/>
                  <a:gd name="T21" fmla="*/ 17 h 57"/>
                  <a:gd name="T22" fmla="*/ 144 w 491"/>
                  <a:gd name="T23" fmla="*/ 17 h 57"/>
                  <a:gd name="T24" fmla="*/ 114 w 491"/>
                  <a:gd name="T25" fmla="*/ 18 h 57"/>
                  <a:gd name="T26" fmla="*/ 83 w 491"/>
                  <a:gd name="T27" fmla="*/ 18 h 57"/>
                  <a:gd name="T28" fmla="*/ 52 w 491"/>
                  <a:gd name="T29" fmla="*/ 20 h 57"/>
                  <a:gd name="T30" fmla="*/ 26 w 491"/>
                  <a:gd name="T31" fmla="*/ 21 h 57"/>
                  <a:gd name="T32" fmla="*/ 7 w 491"/>
                  <a:gd name="T33" fmla="*/ 21 h 57"/>
                  <a:gd name="T34" fmla="*/ 0 w 491"/>
                  <a:gd name="T35" fmla="*/ 21 h 57"/>
                  <a:gd name="T36" fmla="*/ 201 w 491"/>
                  <a:gd name="T37" fmla="*/ 57 h 57"/>
                  <a:gd name="T38" fmla="*/ 491 w 491"/>
                  <a:gd name="T39" fmla="*/ 53 h 5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91"/>
                  <a:gd name="T61" fmla="*/ 0 h 57"/>
                  <a:gd name="T62" fmla="*/ 491 w 491"/>
                  <a:gd name="T63" fmla="*/ 57 h 5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91" h="57">
                    <a:moveTo>
                      <a:pt x="491" y="53"/>
                    </a:moveTo>
                    <a:lnTo>
                      <a:pt x="226" y="0"/>
                    </a:lnTo>
                    <a:lnTo>
                      <a:pt x="224" y="1"/>
                    </a:lnTo>
                    <a:lnTo>
                      <a:pt x="220" y="2"/>
                    </a:lnTo>
                    <a:lnTo>
                      <a:pt x="214" y="5"/>
                    </a:lnTo>
                    <a:lnTo>
                      <a:pt x="209" y="8"/>
                    </a:lnTo>
                    <a:lnTo>
                      <a:pt x="200" y="11"/>
                    </a:lnTo>
                    <a:lnTo>
                      <a:pt x="193" y="14"/>
                    </a:lnTo>
                    <a:lnTo>
                      <a:pt x="186" y="15"/>
                    </a:lnTo>
                    <a:lnTo>
                      <a:pt x="178" y="17"/>
                    </a:lnTo>
                    <a:lnTo>
                      <a:pt x="165" y="17"/>
                    </a:lnTo>
                    <a:lnTo>
                      <a:pt x="144" y="17"/>
                    </a:lnTo>
                    <a:lnTo>
                      <a:pt x="114" y="18"/>
                    </a:lnTo>
                    <a:lnTo>
                      <a:pt x="83" y="18"/>
                    </a:lnTo>
                    <a:lnTo>
                      <a:pt x="52" y="20"/>
                    </a:lnTo>
                    <a:lnTo>
                      <a:pt x="26" y="21"/>
                    </a:lnTo>
                    <a:lnTo>
                      <a:pt x="7" y="21"/>
                    </a:lnTo>
                    <a:lnTo>
                      <a:pt x="0" y="21"/>
                    </a:lnTo>
                    <a:lnTo>
                      <a:pt x="201" y="57"/>
                    </a:lnTo>
                    <a:lnTo>
                      <a:pt x="491" y="53"/>
                    </a:lnTo>
                    <a:close/>
                  </a:path>
                </a:pathLst>
              </a:custGeom>
              <a:solidFill>
                <a:srgbClr val="FFFFFF"/>
              </a:solidFill>
              <a:ln w="9525">
                <a:noFill/>
                <a:round/>
                <a:headEnd/>
                <a:tailEnd/>
              </a:ln>
            </p:spPr>
            <p:txBody>
              <a:bodyPr/>
              <a:lstStyle/>
              <a:p>
                <a:endParaRPr lang="en-US"/>
              </a:p>
            </p:txBody>
          </p:sp>
          <p:sp>
            <p:nvSpPr>
              <p:cNvPr id="102425" name="Freeform 82"/>
              <p:cNvSpPr>
                <a:spLocks/>
              </p:cNvSpPr>
              <p:nvPr/>
            </p:nvSpPr>
            <p:spPr bwMode="auto">
              <a:xfrm>
                <a:off x="2829" y="2725"/>
                <a:ext cx="343" cy="101"/>
              </a:xfrm>
              <a:custGeom>
                <a:avLst/>
                <a:gdLst>
                  <a:gd name="T0" fmla="*/ 337 w 343"/>
                  <a:gd name="T1" fmla="*/ 7 h 101"/>
                  <a:gd name="T2" fmla="*/ 321 w 343"/>
                  <a:gd name="T3" fmla="*/ 6 h 101"/>
                  <a:gd name="T4" fmla="*/ 304 w 343"/>
                  <a:gd name="T5" fmla="*/ 3 h 101"/>
                  <a:gd name="T6" fmla="*/ 287 w 343"/>
                  <a:gd name="T7" fmla="*/ 2 h 101"/>
                  <a:gd name="T8" fmla="*/ 268 w 343"/>
                  <a:gd name="T9" fmla="*/ 2 h 101"/>
                  <a:gd name="T10" fmla="*/ 249 w 343"/>
                  <a:gd name="T11" fmla="*/ 0 h 101"/>
                  <a:gd name="T12" fmla="*/ 229 w 343"/>
                  <a:gd name="T13" fmla="*/ 0 h 101"/>
                  <a:gd name="T14" fmla="*/ 209 w 343"/>
                  <a:gd name="T15" fmla="*/ 0 h 101"/>
                  <a:gd name="T16" fmla="*/ 189 w 343"/>
                  <a:gd name="T17" fmla="*/ 0 h 101"/>
                  <a:gd name="T18" fmla="*/ 162 w 343"/>
                  <a:gd name="T19" fmla="*/ 0 h 101"/>
                  <a:gd name="T20" fmla="*/ 134 w 343"/>
                  <a:gd name="T21" fmla="*/ 2 h 101"/>
                  <a:gd name="T22" fmla="*/ 108 w 343"/>
                  <a:gd name="T23" fmla="*/ 3 h 101"/>
                  <a:gd name="T24" fmla="*/ 84 w 343"/>
                  <a:gd name="T25" fmla="*/ 6 h 101"/>
                  <a:gd name="T26" fmla="*/ 61 w 343"/>
                  <a:gd name="T27" fmla="*/ 9 h 101"/>
                  <a:gd name="T28" fmla="*/ 39 w 343"/>
                  <a:gd name="T29" fmla="*/ 12 h 101"/>
                  <a:gd name="T30" fmla="*/ 19 w 343"/>
                  <a:gd name="T31" fmla="*/ 16 h 101"/>
                  <a:gd name="T32" fmla="*/ 0 w 343"/>
                  <a:gd name="T33" fmla="*/ 20 h 101"/>
                  <a:gd name="T34" fmla="*/ 0 w 343"/>
                  <a:gd name="T35" fmla="*/ 36 h 101"/>
                  <a:gd name="T36" fmla="*/ 2 w 343"/>
                  <a:gd name="T37" fmla="*/ 53 h 101"/>
                  <a:gd name="T38" fmla="*/ 2 w 343"/>
                  <a:gd name="T39" fmla="*/ 72 h 101"/>
                  <a:gd name="T40" fmla="*/ 3 w 343"/>
                  <a:gd name="T41" fmla="*/ 88 h 101"/>
                  <a:gd name="T42" fmla="*/ 22 w 343"/>
                  <a:gd name="T43" fmla="*/ 91 h 101"/>
                  <a:gd name="T44" fmla="*/ 42 w 343"/>
                  <a:gd name="T45" fmla="*/ 94 h 101"/>
                  <a:gd name="T46" fmla="*/ 64 w 343"/>
                  <a:gd name="T47" fmla="*/ 96 h 101"/>
                  <a:gd name="T48" fmla="*/ 87 w 343"/>
                  <a:gd name="T49" fmla="*/ 98 h 101"/>
                  <a:gd name="T50" fmla="*/ 111 w 343"/>
                  <a:gd name="T51" fmla="*/ 99 h 101"/>
                  <a:gd name="T52" fmla="*/ 137 w 343"/>
                  <a:gd name="T53" fmla="*/ 101 h 101"/>
                  <a:gd name="T54" fmla="*/ 163 w 343"/>
                  <a:gd name="T55" fmla="*/ 101 h 101"/>
                  <a:gd name="T56" fmla="*/ 190 w 343"/>
                  <a:gd name="T57" fmla="*/ 101 h 101"/>
                  <a:gd name="T58" fmla="*/ 212 w 343"/>
                  <a:gd name="T59" fmla="*/ 101 h 101"/>
                  <a:gd name="T60" fmla="*/ 232 w 343"/>
                  <a:gd name="T61" fmla="*/ 99 h 101"/>
                  <a:gd name="T62" fmla="*/ 252 w 343"/>
                  <a:gd name="T63" fmla="*/ 98 h 101"/>
                  <a:gd name="T64" fmla="*/ 272 w 343"/>
                  <a:gd name="T65" fmla="*/ 96 h 101"/>
                  <a:gd name="T66" fmla="*/ 291 w 343"/>
                  <a:gd name="T67" fmla="*/ 95 h 101"/>
                  <a:gd name="T68" fmla="*/ 308 w 343"/>
                  <a:gd name="T69" fmla="*/ 94 h 101"/>
                  <a:gd name="T70" fmla="*/ 326 w 343"/>
                  <a:gd name="T71" fmla="*/ 91 h 101"/>
                  <a:gd name="T72" fmla="*/ 341 w 343"/>
                  <a:gd name="T73" fmla="*/ 88 h 101"/>
                  <a:gd name="T74" fmla="*/ 343 w 343"/>
                  <a:gd name="T75" fmla="*/ 63 h 101"/>
                  <a:gd name="T76" fmla="*/ 343 w 343"/>
                  <a:gd name="T77" fmla="*/ 40 h 101"/>
                  <a:gd name="T78" fmla="*/ 340 w 343"/>
                  <a:gd name="T79" fmla="*/ 22 h 101"/>
                  <a:gd name="T80" fmla="*/ 337 w 343"/>
                  <a:gd name="T81" fmla="*/ 7 h 10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43"/>
                  <a:gd name="T124" fmla="*/ 0 h 101"/>
                  <a:gd name="T125" fmla="*/ 343 w 343"/>
                  <a:gd name="T126" fmla="*/ 101 h 101"/>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43" h="101">
                    <a:moveTo>
                      <a:pt x="337" y="7"/>
                    </a:moveTo>
                    <a:lnTo>
                      <a:pt x="321" y="6"/>
                    </a:lnTo>
                    <a:lnTo>
                      <a:pt x="304" y="3"/>
                    </a:lnTo>
                    <a:lnTo>
                      <a:pt x="287" y="2"/>
                    </a:lnTo>
                    <a:lnTo>
                      <a:pt x="268" y="2"/>
                    </a:lnTo>
                    <a:lnTo>
                      <a:pt x="249" y="0"/>
                    </a:lnTo>
                    <a:lnTo>
                      <a:pt x="229" y="0"/>
                    </a:lnTo>
                    <a:lnTo>
                      <a:pt x="209" y="0"/>
                    </a:lnTo>
                    <a:lnTo>
                      <a:pt x="189" y="0"/>
                    </a:lnTo>
                    <a:lnTo>
                      <a:pt x="162" y="0"/>
                    </a:lnTo>
                    <a:lnTo>
                      <a:pt x="134" y="2"/>
                    </a:lnTo>
                    <a:lnTo>
                      <a:pt x="108" y="3"/>
                    </a:lnTo>
                    <a:lnTo>
                      <a:pt x="84" y="6"/>
                    </a:lnTo>
                    <a:lnTo>
                      <a:pt x="61" y="9"/>
                    </a:lnTo>
                    <a:lnTo>
                      <a:pt x="39" y="12"/>
                    </a:lnTo>
                    <a:lnTo>
                      <a:pt x="19" y="16"/>
                    </a:lnTo>
                    <a:lnTo>
                      <a:pt x="0" y="20"/>
                    </a:lnTo>
                    <a:lnTo>
                      <a:pt x="0" y="36"/>
                    </a:lnTo>
                    <a:lnTo>
                      <a:pt x="2" y="53"/>
                    </a:lnTo>
                    <a:lnTo>
                      <a:pt x="2" y="72"/>
                    </a:lnTo>
                    <a:lnTo>
                      <a:pt x="3" y="88"/>
                    </a:lnTo>
                    <a:lnTo>
                      <a:pt x="22" y="91"/>
                    </a:lnTo>
                    <a:lnTo>
                      <a:pt x="42" y="94"/>
                    </a:lnTo>
                    <a:lnTo>
                      <a:pt x="64" y="96"/>
                    </a:lnTo>
                    <a:lnTo>
                      <a:pt x="87" y="98"/>
                    </a:lnTo>
                    <a:lnTo>
                      <a:pt x="111" y="99"/>
                    </a:lnTo>
                    <a:lnTo>
                      <a:pt x="137" y="101"/>
                    </a:lnTo>
                    <a:lnTo>
                      <a:pt x="163" y="101"/>
                    </a:lnTo>
                    <a:lnTo>
                      <a:pt x="190" y="101"/>
                    </a:lnTo>
                    <a:lnTo>
                      <a:pt x="212" y="101"/>
                    </a:lnTo>
                    <a:lnTo>
                      <a:pt x="232" y="99"/>
                    </a:lnTo>
                    <a:lnTo>
                      <a:pt x="252" y="98"/>
                    </a:lnTo>
                    <a:lnTo>
                      <a:pt x="272" y="96"/>
                    </a:lnTo>
                    <a:lnTo>
                      <a:pt x="291" y="95"/>
                    </a:lnTo>
                    <a:lnTo>
                      <a:pt x="308" y="94"/>
                    </a:lnTo>
                    <a:lnTo>
                      <a:pt x="326" y="91"/>
                    </a:lnTo>
                    <a:lnTo>
                      <a:pt x="341" y="88"/>
                    </a:lnTo>
                    <a:lnTo>
                      <a:pt x="343" y="63"/>
                    </a:lnTo>
                    <a:lnTo>
                      <a:pt x="343" y="40"/>
                    </a:lnTo>
                    <a:lnTo>
                      <a:pt x="340" y="22"/>
                    </a:lnTo>
                    <a:lnTo>
                      <a:pt x="337" y="7"/>
                    </a:lnTo>
                    <a:close/>
                  </a:path>
                </a:pathLst>
              </a:custGeom>
              <a:solidFill>
                <a:srgbClr val="000000"/>
              </a:solidFill>
              <a:ln w="9525">
                <a:noFill/>
                <a:round/>
                <a:headEnd/>
                <a:tailEnd/>
              </a:ln>
            </p:spPr>
            <p:txBody>
              <a:bodyPr/>
              <a:lstStyle/>
              <a:p>
                <a:endParaRPr lang="en-US"/>
              </a:p>
            </p:txBody>
          </p:sp>
          <p:sp>
            <p:nvSpPr>
              <p:cNvPr id="102426" name="Freeform 83"/>
              <p:cNvSpPr>
                <a:spLocks/>
              </p:cNvSpPr>
              <p:nvPr/>
            </p:nvSpPr>
            <p:spPr bwMode="auto">
              <a:xfrm>
                <a:off x="2847" y="2734"/>
                <a:ext cx="308" cy="67"/>
              </a:xfrm>
              <a:custGeom>
                <a:avLst/>
                <a:gdLst>
                  <a:gd name="T0" fmla="*/ 308 w 308"/>
                  <a:gd name="T1" fmla="*/ 51 h 67"/>
                  <a:gd name="T2" fmla="*/ 308 w 308"/>
                  <a:gd name="T3" fmla="*/ 39 h 67"/>
                  <a:gd name="T4" fmla="*/ 306 w 308"/>
                  <a:gd name="T5" fmla="*/ 26 h 67"/>
                  <a:gd name="T6" fmla="*/ 305 w 308"/>
                  <a:gd name="T7" fmla="*/ 16 h 67"/>
                  <a:gd name="T8" fmla="*/ 303 w 308"/>
                  <a:gd name="T9" fmla="*/ 7 h 67"/>
                  <a:gd name="T10" fmla="*/ 289 w 308"/>
                  <a:gd name="T11" fmla="*/ 5 h 67"/>
                  <a:gd name="T12" fmla="*/ 273 w 308"/>
                  <a:gd name="T13" fmla="*/ 3 h 67"/>
                  <a:gd name="T14" fmla="*/ 257 w 308"/>
                  <a:gd name="T15" fmla="*/ 1 h 67"/>
                  <a:gd name="T16" fmla="*/ 241 w 308"/>
                  <a:gd name="T17" fmla="*/ 1 h 67"/>
                  <a:gd name="T18" fmla="*/ 224 w 308"/>
                  <a:gd name="T19" fmla="*/ 0 h 67"/>
                  <a:gd name="T20" fmla="*/ 207 w 308"/>
                  <a:gd name="T21" fmla="*/ 0 h 67"/>
                  <a:gd name="T22" fmla="*/ 188 w 308"/>
                  <a:gd name="T23" fmla="*/ 0 h 67"/>
                  <a:gd name="T24" fmla="*/ 169 w 308"/>
                  <a:gd name="T25" fmla="*/ 0 h 67"/>
                  <a:gd name="T26" fmla="*/ 145 w 308"/>
                  <a:gd name="T27" fmla="*/ 1 h 67"/>
                  <a:gd name="T28" fmla="*/ 120 w 308"/>
                  <a:gd name="T29" fmla="*/ 1 h 67"/>
                  <a:gd name="T30" fmla="*/ 96 w 308"/>
                  <a:gd name="T31" fmla="*/ 4 h 67"/>
                  <a:gd name="T32" fmla="*/ 74 w 308"/>
                  <a:gd name="T33" fmla="*/ 5 h 67"/>
                  <a:gd name="T34" fmla="*/ 53 w 308"/>
                  <a:gd name="T35" fmla="*/ 8 h 67"/>
                  <a:gd name="T36" fmla="*/ 34 w 308"/>
                  <a:gd name="T37" fmla="*/ 11 h 67"/>
                  <a:gd name="T38" fmla="*/ 15 w 308"/>
                  <a:gd name="T39" fmla="*/ 14 h 67"/>
                  <a:gd name="T40" fmla="*/ 0 w 308"/>
                  <a:gd name="T41" fmla="*/ 18 h 67"/>
                  <a:gd name="T42" fmla="*/ 0 w 308"/>
                  <a:gd name="T43" fmla="*/ 28 h 67"/>
                  <a:gd name="T44" fmla="*/ 0 w 308"/>
                  <a:gd name="T45" fmla="*/ 40 h 67"/>
                  <a:gd name="T46" fmla="*/ 0 w 308"/>
                  <a:gd name="T47" fmla="*/ 53 h 67"/>
                  <a:gd name="T48" fmla="*/ 1 w 308"/>
                  <a:gd name="T49" fmla="*/ 64 h 67"/>
                  <a:gd name="T50" fmla="*/ 18 w 308"/>
                  <a:gd name="T51" fmla="*/ 66 h 67"/>
                  <a:gd name="T52" fmla="*/ 36 w 308"/>
                  <a:gd name="T53" fmla="*/ 67 h 67"/>
                  <a:gd name="T54" fmla="*/ 56 w 308"/>
                  <a:gd name="T55" fmla="*/ 67 h 67"/>
                  <a:gd name="T56" fmla="*/ 76 w 308"/>
                  <a:gd name="T57" fmla="*/ 67 h 67"/>
                  <a:gd name="T58" fmla="*/ 96 w 308"/>
                  <a:gd name="T59" fmla="*/ 67 h 67"/>
                  <a:gd name="T60" fmla="*/ 118 w 308"/>
                  <a:gd name="T61" fmla="*/ 66 h 67"/>
                  <a:gd name="T62" fmla="*/ 138 w 308"/>
                  <a:gd name="T63" fmla="*/ 64 h 67"/>
                  <a:gd name="T64" fmla="*/ 159 w 308"/>
                  <a:gd name="T65" fmla="*/ 64 h 67"/>
                  <a:gd name="T66" fmla="*/ 181 w 308"/>
                  <a:gd name="T67" fmla="*/ 63 h 67"/>
                  <a:gd name="T68" fmla="*/ 201 w 308"/>
                  <a:gd name="T69" fmla="*/ 62 h 67"/>
                  <a:gd name="T70" fmla="*/ 223 w 308"/>
                  <a:gd name="T71" fmla="*/ 60 h 67"/>
                  <a:gd name="T72" fmla="*/ 241 w 308"/>
                  <a:gd name="T73" fmla="*/ 57 h 67"/>
                  <a:gd name="T74" fmla="*/ 260 w 308"/>
                  <a:gd name="T75" fmla="*/ 56 h 67"/>
                  <a:gd name="T76" fmla="*/ 277 w 308"/>
                  <a:gd name="T77" fmla="*/ 54 h 67"/>
                  <a:gd name="T78" fmla="*/ 293 w 308"/>
                  <a:gd name="T79" fmla="*/ 53 h 67"/>
                  <a:gd name="T80" fmla="*/ 308 w 308"/>
                  <a:gd name="T81" fmla="*/ 51 h 6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08"/>
                  <a:gd name="T124" fmla="*/ 0 h 67"/>
                  <a:gd name="T125" fmla="*/ 308 w 308"/>
                  <a:gd name="T126" fmla="*/ 67 h 6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08" h="67">
                    <a:moveTo>
                      <a:pt x="308" y="51"/>
                    </a:moveTo>
                    <a:lnTo>
                      <a:pt x="308" y="39"/>
                    </a:lnTo>
                    <a:lnTo>
                      <a:pt x="306" y="26"/>
                    </a:lnTo>
                    <a:lnTo>
                      <a:pt x="305" y="16"/>
                    </a:lnTo>
                    <a:lnTo>
                      <a:pt x="303" y="7"/>
                    </a:lnTo>
                    <a:lnTo>
                      <a:pt x="289" y="5"/>
                    </a:lnTo>
                    <a:lnTo>
                      <a:pt x="273" y="3"/>
                    </a:lnTo>
                    <a:lnTo>
                      <a:pt x="257" y="1"/>
                    </a:lnTo>
                    <a:lnTo>
                      <a:pt x="241" y="1"/>
                    </a:lnTo>
                    <a:lnTo>
                      <a:pt x="224" y="0"/>
                    </a:lnTo>
                    <a:lnTo>
                      <a:pt x="207" y="0"/>
                    </a:lnTo>
                    <a:lnTo>
                      <a:pt x="188" y="0"/>
                    </a:lnTo>
                    <a:lnTo>
                      <a:pt x="169" y="0"/>
                    </a:lnTo>
                    <a:lnTo>
                      <a:pt x="145" y="1"/>
                    </a:lnTo>
                    <a:lnTo>
                      <a:pt x="120" y="1"/>
                    </a:lnTo>
                    <a:lnTo>
                      <a:pt x="96" y="4"/>
                    </a:lnTo>
                    <a:lnTo>
                      <a:pt x="74" y="5"/>
                    </a:lnTo>
                    <a:lnTo>
                      <a:pt x="53" y="8"/>
                    </a:lnTo>
                    <a:lnTo>
                      <a:pt x="34" y="11"/>
                    </a:lnTo>
                    <a:lnTo>
                      <a:pt x="15" y="14"/>
                    </a:lnTo>
                    <a:lnTo>
                      <a:pt x="0" y="18"/>
                    </a:lnTo>
                    <a:lnTo>
                      <a:pt x="0" y="28"/>
                    </a:lnTo>
                    <a:lnTo>
                      <a:pt x="0" y="40"/>
                    </a:lnTo>
                    <a:lnTo>
                      <a:pt x="0" y="53"/>
                    </a:lnTo>
                    <a:lnTo>
                      <a:pt x="1" y="64"/>
                    </a:lnTo>
                    <a:lnTo>
                      <a:pt x="18" y="66"/>
                    </a:lnTo>
                    <a:lnTo>
                      <a:pt x="36" y="67"/>
                    </a:lnTo>
                    <a:lnTo>
                      <a:pt x="56" y="67"/>
                    </a:lnTo>
                    <a:lnTo>
                      <a:pt x="76" y="67"/>
                    </a:lnTo>
                    <a:lnTo>
                      <a:pt x="96" y="67"/>
                    </a:lnTo>
                    <a:lnTo>
                      <a:pt x="118" y="66"/>
                    </a:lnTo>
                    <a:lnTo>
                      <a:pt x="138" y="64"/>
                    </a:lnTo>
                    <a:lnTo>
                      <a:pt x="159" y="64"/>
                    </a:lnTo>
                    <a:lnTo>
                      <a:pt x="181" y="63"/>
                    </a:lnTo>
                    <a:lnTo>
                      <a:pt x="201" y="62"/>
                    </a:lnTo>
                    <a:lnTo>
                      <a:pt x="223" y="60"/>
                    </a:lnTo>
                    <a:lnTo>
                      <a:pt x="241" y="57"/>
                    </a:lnTo>
                    <a:lnTo>
                      <a:pt x="260" y="56"/>
                    </a:lnTo>
                    <a:lnTo>
                      <a:pt x="277" y="54"/>
                    </a:lnTo>
                    <a:lnTo>
                      <a:pt x="293" y="53"/>
                    </a:lnTo>
                    <a:lnTo>
                      <a:pt x="308" y="51"/>
                    </a:lnTo>
                    <a:close/>
                  </a:path>
                </a:pathLst>
              </a:custGeom>
              <a:solidFill>
                <a:srgbClr val="FFFFFF"/>
              </a:solidFill>
              <a:ln w="9525">
                <a:solidFill>
                  <a:srgbClr val="000000"/>
                </a:solidFill>
                <a:round/>
                <a:headEnd/>
                <a:tailEnd/>
              </a:ln>
            </p:spPr>
            <p:txBody>
              <a:bodyPr/>
              <a:lstStyle/>
              <a:p>
                <a:endParaRPr lang="en-US"/>
              </a:p>
            </p:txBody>
          </p:sp>
          <p:sp>
            <p:nvSpPr>
              <p:cNvPr id="102427" name="Freeform 84"/>
              <p:cNvSpPr>
                <a:spLocks/>
              </p:cNvSpPr>
              <p:nvPr/>
            </p:nvSpPr>
            <p:spPr bwMode="auto">
              <a:xfrm>
                <a:off x="4093" y="2643"/>
                <a:ext cx="28" cy="16"/>
              </a:xfrm>
              <a:custGeom>
                <a:avLst/>
                <a:gdLst>
                  <a:gd name="T0" fmla="*/ 0 w 28"/>
                  <a:gd name="T1" fmla="*/ 4 h 16"/>
                  <a:gd name="T2" fmla="*/ 10 w 28"/>
                  <a:gd name="T3" fmla="*/ 16 h 16"/>
                  <a:gd name="T4" fmla="*/ 28 w 28"/>
                  <a:gd name="T5" fmla="*/ 16 h 16"/>
                  <a:gd name="T6" fmla="*/ 17 w 28"/>
                  <a:gd name="T7" fmla="*/ 0 h 16"/>
                  <a:gd name="T8" fmla="*/ 15 w 28"/>
                  <a:gd name="T9" fmla="*/ 0 h 16"/>
                  <a:gd name="T10" fmla="*/ 7 w 28"/>
                  <a:gd name="T11" fmla="*/ 0 h 16"/>
                  <a:gd name="T12" fmla="*/ 2 w 28"/>
                  <a:gd name="T13" fmla="*/ 2 h 16"/>
                  <a:gd name="T14" fmla="*/ 0 w 28"/>
                  <a:gd name="T15" fmla="*/ 4 h 16"/>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16"/>
                  <a:gd name="T26" fmla="*/ 28 w 28"/>
                  <a:gd name="T27" fmla="*/ 16 h 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16">
                    <a:moveTo>
                      <a:pt x="0" y="4"/>
                    </a:moveTo>
                    <a:lnTo>
                      <a:pt x="10" y="16"/>
                    </a:lnTo>
                    <a:lnTo>
                      <a:pt x="28" y="16"/>
                    </a:lnTo>
                    <a:lnTo>
                      <a:pt x="17" y="0"/>
                    </a:lnTo>
                    <a:lnTo>
                      <a:pt x="15" y="0"/>
                    </a:lnTo>
                    <a:lnTo>
                      <a:pt x="7" y="0"/>
                    </a:lnTo>
                    <a:lnTo>
                      <a:pt x="2" y="2"/>
                    </a:lnTo>
                    <a:lnTo>
                      <a:pt x="0" y="4"/>
                    </a:lnTo>
                    <a:close/>
                  </a:path>
                </a:pathLst>
              </a:custGeom>
              <a:solidFill>
                <a:srgbClr val="000000"/>
              </a:solidFill>
              <a:ln w="9525">
                <a:noFill/>
                <a:round/>
                <a:headEnd/>
                <a:tailEnd/>
              </a:ln>
            </p:spPr>
            <p:txBody>
              <a:bodyPr/>
              <a:lstStyle/>
              <a:p>
                <a:endParaRPr lang="en-US"/>
              </a:p>
            </p:txBody>
          </p:sp>
          <p:sp>
            <p:nvSpPr>
              <p:cNvPr id="102428" name="Freeform 85"/>
              <p:cNvSpPr>
                <a:spLocks/>
              </p:cNvSpPr>
              <p:nvPr/>
            </p:nvSpPr>
            <p:spPr bwMode="auto">
              <a:xfrm>
                <a:off x="4123" y="2640"/>
                <a:ext cx="29" cy="19"/>
              </a:xfrm>
              <a:custGeom>
                <a:avLst/>
                <a:gdLst>
                  <a:gd name="T0" fmla="*/ 2 w 29"/>
                  <a:gd name="T1" fmla="*/ 3 h 19"/>
                  <a:gd name="T2" fmla="*/ 8 w 29"/>
                  <a:gd name="T3" fmla="*/ 19 h 19"/>
                  <a:gd name="T4" fmla="*/ 10 w 29"/>
                  <a:gd name="T5" fmla="*/ 19 h 19"/>
                  <a:gd name="T6" fmla="*/ 16 w 29"/>
                  <a:gd name="T7" fmla="*/ 17 h 19"/>
                  <a:gd name="T8" fmla="*/ 23 w 29"/>
                  <a:gd name="T9" fmla="*/ 16 h 19"/>
                  <a:gd name="T10" fmla="*/ 28 w 29"/>
                  <a:gd name="T11" fmla="*/ 15 h 19"/>
                  <a:gd name="T12" fmla="*/ 29 w 29"/>
                  <a:gd name="T13" fmla="*/ 12 h 19"/>
                  <a:gd name="T14" fmla="*/ 28 w 29"/>
                  <a:gd name="T15" fmla="*/ 7 h 19"/>
                  <a:gd name="T16" fmla="*/ 22 w 29"/>
                  <a:gd name="T17" fmla="*/ 5 h 19"/>
                  <a:gd name="T18" fmla="*/ 18 w 29"/>
                  <a:gd name="T19" fmla="*/ 2 h 19"/>
                  <a:gd name="T20" fmla="*/ 12 w 29"/>
                  <a:gd name="T21" fmla="*/ 0 h 19"/>
                  <a:gd name="T22" fmla="*/ 5 w 29"/>
                  <a:gd name="T23" fmla="*/ 0 h 19"/>
                  <a:gd name="T24" fmla="*/ 0 w 29"/>
                  <a:gd name="T25" fmla="*/ 2 h 19"/>
                  <a:gd name="T26" fmla="*/ 2 w 29"/>
                  <a:gd name="T27" fmla="*/ 3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
                  <a:gd name="T43" fmla="*/ 0 h 19"/>
                  <a:gd name="T44" fmla="*/ 29 w 29"/>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 h="19">
                    <a:moveTo>
                      <a:pt x="2" y="3"/>
                    </a:moveTo>
                    <a:lnTo>
                      <a:pt x="8" y="19"/>
                    </a:lnTo>
                    <a:lnTo>
                      <a:pt x="10" y="19"/>
                    </a:lnTo>
                    <a:lnTo>
                      <a:pt x="16" y="17"/>
                    </a:lnTo>
                    <a:lnTo>
                      <a:pt x="23" y="16"/>
                    </a:lnTo>
                    <a:lnTo>
                      <a:pt x="28" y="15"/>
                    </a:lnTo>
                    <a:lnTo>
                      <a:pt x="29" y="12"/>
                    </a:lnTo>
                    <a:lnTo>
                      <a:pt x="28" y="7"/>
                    </a:lnTo>
                    <a:lnTo>
                      <a:pt x="22" y="5"/>
                    </a:lnTo>
                    <a:lnTo>
                      <a:pt x="18" y="2"/>
                    </a:lnTo>
                    <a:lnTo>
                      <a:pt x="12" y="0"/>
                    </a:lnTo>
                    <a:lnTo>
                      <a:pt x="5" y="0"/>
                    </a:lnTo>
                    <a:lnTo>
                      <a:pt x="0" y="2"/>
                    </a:lnTo>
                    <a:lnTo>
                      <a:pt x="2" y="3"/>
                    </a:lnTo>
                    <a:close/>
                  </a:path>
                </a:pathLst>
              </a:custGeom>
              <a:solidFill>
                <a:srgbClr val="000000"/>
              </a:solidFill>
              <a:ln w="9525">
                <a:noFill/>
                <a:round/>
                <a:headEnd/>
                <a:tailEnd/>
              </a:ln>
            </p:spPr>
            <p:txBody>
              <a:bodyPr/>
              <a:lstStyle/>
              <a:p>
                <a:endParaRPr lang="en-US"/>
              </a:p>
            </p:txBody>
          </p:sp>
          <p:sp>
            <p:nvSpPr>
              <p:cNvPr id="102429" name="Freeform 86"/>
              <p:cNvSpPr>
                <a:spLocks/>
              </p:cNvSpPr>
              <p:nvPr/>
            </p:nvSpPr>
            <p:spPr bwMode="auto">
              <a:xfrm>
                <a:off x="3391" y="2774"/>
                <a:ext cx="7" cy="62"/>
              </a:xfrm>
              <a:custGeom>
                <a:avLst/>
                <a:gdLst>
                  <a:gd name="T0" fmla="*/ 4 w 7"/>
                  <a:gd name="T1" fmla="*/ 0 h 62"/>
                  <a:gd name="T2" fmla="*/ 4 w 7"/>
                  <a:gd name="T3" fmla="*/ 9 h 62"/>
                  <a:gd name="T4" fmla="*/ 5 w 7"/>
                  <a:gd name="T5" fmla="*/ 26 h 62"/>
                  <a:gd name="T6" fmla="*/ 7 w 7"/>
                  <a:gd name="T7" fmla="*/ 47 h 62"/>
                  <a:gd name="T8" fmla="*/ 5 w 7"/>
                  <a:gd name="T9" fmla="*/ 62 h 62"/>
                  <a:gd name="T10" fmla="*/ 4 w 7"/>
                  <a:gd name="T11" fmla="*/ 57 h 62"/>
                  <a:gd name="T12" fmla="*/ 1 w 7"/>
                  <a:gd name="T13" fmla="*/ 34 h 62"/>
                  <a:gd name="T14" fmla="*/ 0 w 7"/>
                  <a:gd name="T15" fmla="*/ 11 h 62"/>
                  <a:gd name="T16" fmla="*/ 0 w 7"/>
                  <a:gd name="T17" fmla="*/ 0 h 62"/>
                  <a:gd name="T18" fmla="*/ 4 w 7"/>
                  <a:gd name="T19" fmla="*/ 0 h 6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
                  <a:gd name="T31" fmla="*/ 0 h 62"/>
                  <a:gd name="T32" fmla="*/ 7 w 7"/>
                  <a:gd name="T33" fmla="*/ 62 h 6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 h="62">
                    <a:moveTo>
                      <a:pt x="4" y="0"/>
                    </a:moveTo>
                    <a:lnTo>
                      <a:pt x="4" y="9"/>
                    </a:lnTo>
                    <a:lnTo>
                      <a:pt x="5" y="26"/>
                    </a:lnTo>
                    <a:lnTo>
                      <a:pt x="7" y="47"/>
                    </a:lnTo>
                    <a:lnTo>
                      <a:pt x="5" y="62"/>
                    </a:lnTo>
                    <a:lnTo>
                      <a:pt x="4" y="57"/>
                    </a:lnTo>
                    <a:lnTo>
                      <a:pt x="1" y="34"/>
                    </a:lnTo>
                    <a:lnTo>
                      <a:pt x="0" y="11"/>
                    </a:lnTo>
                    <a:lnTo>
                      <a:pt x="0" y="0"/>
                    </a:lnTo>
                    <a:lnTo>
                      <a:pt x="4" y="0"/>
                    </a:lnTo>
                    <a:close/>
                  </a:path>
                </a:pathLst>
              </a:custGeom>
              <a:solidFill>
                <a:srgbClr val="000000"/>
              </a:solidFill>
              <a:ln w="9525">
                <a:noFill/>
                <a:round/>
                <a:headEnd/>
                <a:tailEnd/>
              </a:ln>
            </p:spPr>
            <p:txBody>
              <a:bodyPr/>
              <a:lstStyle/>
              <a:p>
                <a:endParaRPr lang="en-US"/>
              </a:p>
            </p:txBody>
          </p:sp>
          <p:sp>
            <p:nvSpPr>
              <p:cNvPr id="102430" name="Freeform 87"/>
              <p:cNvSpPr>
                <a:spLocks/>
              </p:cNvSpPr>
              <p:nvPr/>
            </p:nvSpPr>
            <p:spPr bwMode="auto">
              <a:xfrm>
                <a:off x="3113" y="2735"/>
                <a:ext cx="9" cy="62"/>
              </a:xfrm>
              <a:custGeom>
                <a:avLst/>
                <a:gdLst>
                  <a:gd name="T0" fmla="*/ 6 w 9"/>
                  <a:gd name="T1" fmla="*/ 0 h 62"/>
                  <a:gd name="T2" fmla="*/ 6 w 9"/>
                  <a:gd name="T3" fmla="*/ 9 h 62"/>
                  <a:gd name="T4" fmla="*/ 7 w 9"/>
                  <a:gd name="T5" fmla="*/ 27 h 62"/>
                  <a:gd name="T6" fmla="*/ 9 w 9"/>
                  <a:gd name="T7" fmla="*/ 48 h 62"/>
                  <a:gd name="T8" fmla="*/ 7 w 9"/>
                  <a:gd name="T9" fmla="*/ 62 h 62"/>
                  <a:gd name="T10" fmla="*/ 4 w 9"/>
                  <a:gd name="T11" fmla="*/ 58 h 62"/>
                  <a:gd name="T12" fmla="*/ 3 w 9"/>
                  <a:gd name="T13" fmla="*/ 35 h 62"/>
                  <a:gd name="T14" fmla="*/ 1 w 9"/>
                  <a:gd name="T15" fmla="*/ 12 h 62"/>
                  <a:gd name="T16" fmla="*/ 0 w 9"/>
                  <a:gd name="T17" fmla="*/ 0 h 62"/>
                  <a:gd name="T18" fmla="*/ 6 w 9"/>
                  <a:gd name="T19" fmla="*/ 0 h 6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62"/>
                  <a:gd name="T32" fmla="*/ 9 w 9"/>
                  <a:gd name="T33" fmla="*/ 62 h 6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62">
                    <a:moveTo>
                      <a:pt x="6" y="0"/>
                    </a:moveTo>
                    <a:lnTo>
                      <a:pt x="6" y="9"/>
                    </a:lnTo>
                    <a:lnTo>
                      <a:pt x="7" y="27"/>
                    </a:lnTo>
                    <a:lnTo>
                      <a:pt x="9" y="48"/>
                    </a:lnTo>
                    <a:lnTo>
                      <a:pt x="7" y="62"/>
                    </a:lnTo>
                    <a:lnTo>
                      <a:pt x="4" y="58"/>
                    </a:lnTo>
                    <a:lnTo>
                      <a:pt x="3" y="35"/>
                    </a:lnTo>
                    <a:lnTo>
                      <a:pt x="1" y="12"/>
                    </a:lnTo>
                    <a:lnTo>
                      <a:pt x="0" y="0"/>
                    </a:lnTo>
                    <a:lnTo>
                      <a:pt x="6" y="0"/>
                    </a:lnTo>
                    <a:close/>
                  </a:path>
                </a:pathLst>
              </a:custGeom>
              <a:solidFill>
                <a:srgbClr val="000000"/>
              </a:solidFill>
              <a:ln w="9525">
                <a:noFill/>
                <a:round/>
                <a:headEnd/>
                <a:tailEnd/>
              </a:ln>
            </p:spPr>
            <p:txBody>
              <a:bodyPr/>
              <a:lstStyle/>
              <a:p>
                <a:endParaRPr lang="en-US"/>
              </a:p>
            </p:txBody>
          </p:sp>
          <p:sp>
            <p:nvSpPr>
              <p:cNvPr id="102431" name="Freeform 88"/>
              <p:cNvSpPr>
                <a:spLocks/>
              </p:cNvSpPr>
              <p:nvPr/>
            </p:nvSpPr>
            <p:spPr bwMode="auto">
              <a:xfrm>
                <a:off x="1482" y="2586"/>
                <a:ext cx="474" cy="93"/>
              </a:xfrm>
              <a:custGeom>
                <a:avLst/>
                <a:gdLst>
                  <a:gd name="T0" fmla="*/ 474 w 474"/>
                  <a:gd name="T1" fmla="*/ 93 h 93"/>
                  <a:gd name="T2" fmla="*/ 468 w 474"/>
                  <a:gd name="T3" fmla="*/ 92 h 93"/>
                  <a:gd name="T4" fmla="*/ 453 w 474"/>
                  <a:gd name="T5" fmla="*/ 90 h 93"/>
                  <a:gd name="T6" fmla="*/ 430 w 474"/>
                  <a:gd name="T7" fmla="*/ 86 h 93"/>
                  <a:gd name="T8" fmla="*/ 403 w 474"/>
                  <a:gd name="T9" fmla="*/ 82 h 93"/>
                  <a:gd name="T10" fmla="*/ 374 w 474"/>
                  <a:gd name="T11" fmla="*/ 76 h 93"/>
                  <a:gd name="T12" fmla="*/ 345 w 474"/>
                  <a:gd name="T13" fmla="*/ 71 h 93"/>
                  <a:gd name="T14" fmla="*/ 320 w 474"/>
                  <a:gd name="T15" fmla="*/ 66 h 93"/>
                  <a:gd name="T16" fmla="*/ 298 w 474"/>
                  <a:gd name="T17" fmla="*/ 61 h 93"/>
                  <a:gd name="T18" fmla="*/ 275 w 474"/>
                  <a:gd name="T19" fmla="*/ 56 h 93"/>
                  <a:gd name="T20" fmla="*/ 243 w 474"/>
                  <a:gd name="T21" fmla="*/ 47 h 93"/>
                  <a:gd name="T22" fmla="*/ 207 w 474"/>
                  <a:gd name="T23" fmla="*/ 37 h 93"/>
                  <a:gd name="T24" fmla="*/ 171 w 474"/>
                  <a:gd name="T25" fmla="*/ 27 h 93"/>
                  <a:gd name="T26" fmla="*/ 135 w 474"/>
                  <a:gd name="T27" fmla="*/ 18 h 93"/>
                  <a:gd name="T28" fmla="*/ 105 w 474"/>
                  <a:gd name="T29" fmla="*/ 10 h 93"/>
                  <a:gd name="T30" fmla="*/ 83 w 474"/>
                  <a:gd name="T31" fmla="*/ 4 h 93"/>
                  <a:gd name="T32" fmla="*/ 73 w 474"/>
                  <a:gd name="T33" fmla="*/ 2 h 93"/>
                  <a:gd name="T34" fmla="*/ 70 w 474"/>
                  <a:gd name="T35" fmla="*/ 2 h 93"/>
                  <a:gd name="T36" fmla="*/ 65 w 474"/>
                  <a:gd name="T37" fmla="*/ 1 h 93"/>
                  <a:gd name="T38" fmla="*/ 59 w 474"/>
                  <a:gd name="T39" fmla="*/ 1 h 93"/>
                  <a:gd name="T40" fmla="*/ 50 w 474"/>
                  <a:gd name="T41" fmla="*/ 0 h 93"/>
                  <a:gd name="T42" fmla="*/ 40 w 474"/>
                  <a:gd name="T43" fmla="*/ 0 h 93"/>
                  <a:gd name="T44" fmla="*/ 29 w 474"/>
                  <a:gd name="T45" fmla="*/ 1 h 93"/>
                  <a:gd name="T46" fmla="*/ 14 w 474"/>
                  <a:gd name="T47" fmla="*/ 4 h 93"/>
                  <a:gd name="T48" fmla="*/ 0 w 474"/>
                  <a:gd name="T49" fmla="*/ 8 h 93"/>
                  <a:gd name="T50" fmla="*/ 3 w 474"/>
                  <a:gd name="T51" fmla="*/ 8 h 93"/>
                  <a:gd name="T52" fmla="*/ 9 w 474"/>
                  <a:gd name="T53" fmla="*/ 7 h 93"/>
                  <a:gd name="T54" fmla="*/ 17 w 474"/>
                  <a:gd name="T55" fmla="*/ 5 h 93"/>
                  <a:gd name="T56" fmla="*/ 29 w 474"/>
                  <a:gd name="T57" fmla="*/ 4 h 93"/>
                  <a:gd name="T58" fmla="*/ 40 w 474"/>
                  <a:gd name="T59" fmla="*/ 4 h 93"/>
                  <a:gd name="T60" fmla="*/ 50 w 474"/>
                  <a:gd name="T61" fmla="*/ 2 h 93"/>
                  <a:gd name="T62" fmla="*/ 59 w 474"/>
                  <a:gd name="T63" fmla="*/ 2 h 93"/>
                  <a:gd name="T64" fmla="*/ 65 w 474"/>
                  <a:gd name="T65" fmla="*/ 4 h 93"/>
                  <a:gd name="T66" fmla="*/ 69 w 474"/>
                  <a:gd name="T67" fmla="*/ 5 h 93"/>
                  <a:gd name="T68" fmla="*/ 78 w 474"/>
                  <a:gd name="T69" fmla="*/ 8 h 93"/>
                  <a:gd name="T70" fmla="*/ 89 w 474"/>
                  <a:gd name="T71" fmla="*/ 11 h 93"/>
                  <a:gd name="T72" fmla="*/ 105 w 474"/>
                  <a:gd name="T73" fmla="*/ 15 h 93"/>
                  <a:gd name="T74" fmla="*/ 122 w 474"/>
                  <a:gd name="T75" fmla="*/ 20 h 93"/>
                  <a:gd name="T76" fmla="*/ 142 w 474"/>
                  <a:gd name="T77" fmla="*/ 25 h 93"/>
                  <a:gd name="T78" fmla="*/ 163 w 474"/>
                  <a:gd name="T79" fmla="*/ 31 h 93"/>
                  <a:gd name="T80" fmla="*/ 184 w 474"/>
                  <a:gd name="T81" fmla="*/ 37 h 93"/>
                  <a:gd name="T82" fmla="*/ 206 w 474"/>
                  <a:gd name="T83" fmla="*/ 41 h 93"/>
                  <a:gd name="T84" fmla="*/ 226 w 474"/>
                  <a:gd name="T85" fmla="*/ 47 h 93"/>
                  <a:gd name="T86" fmla="*/ 246 w 474"/>
                  <a:gd name="T87" fmla="*/ 53 h 93"/>
                  <a:gd name="T88" fmla="*/ 263 w 474"/>
                  <a:gd name="T89" fmla="*/ 57 h 93"/>
                  <a:gd name="T90" fmla="*/ 278 w 474"/>
                  <a:gd name="T91" fmla="*/ 60 h 93"/>
                  <a:gd name="T92" fmla="*/ 288 w 474"/>
                  <a:gd name="T93" fmla="*/ 63 h 93"/>
                  <a:gd name="T94" fmla="*/ 295 w 474"/>
                  <a:gd name="T95" fmla="*/ 66 h 93"/>
                  <a:gd name="T96" fmla="*/ 298 w 474"/>
                  <a:gd name="T97" fmla="*/ 66 h 93"/>
                  <a:gd name="T98" fmla="*/ 305 w 474"/>
                  <a:gd name="T99" fmla="*/ 67 h 93"/>
                  <a:gd name="T100" fmla="*/ 322 w 474"/>
                  <a:gd name="T101" fmla="*/ 70 h 93"/>
                  <a:gd name="T102" fmla="*/ 348 w 474"/>
                  <a:gd name="T103" fmla="*/ 76 h 93"/>
                  <a:gd name="T104" fmla="*/ 379 w 474"/>
                  <a:gd name="T105" fmla="*/ 82 h 93"/>
                  <a:gd name="T106" fmla="*/ 409 w 474"/>
                  <a:gd name="T107" fmla="*/ 86 h 93"/>
                  <a:gd name="T108" fmla="*/ 438 w 474"/>
                  <a:gd name="T109" fmla="*/ 90 h 93"/>
                  <a:gd name="T110" fmla="*/ 461 w 474"/>
                  <a:gd name="T111" fmla="*/ 93 h 93"/>
                  <a:gd name="T112" fmla="*/ 474 w 474"/>
                  <a:gd name="T113" fmla="*/ 93 h 9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74"/>
                  <a:gd name="T172" fmla="*/ 0 h 93"/>
                  <a:gd name="T173" fmla="*/ 474 w 474"/>
                  <a:gd name="T174" fmla="*/ 93 h 9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74" h="93">
                    <a:moveTo>
                      <a:pt x="474" y="93"/>
                    </a:moveTo>
                    <a:lnTo>
                      <a:pt x="468" y="92"/>
                    </a:lnTo>
                    <a:lnTo>
                      <a:pt x="453" y="90"/>
                    </a:lnTo>
                    <a:lnTo>
                      <a:pt x="430" y="86"/>
                    </a:lnTo>
                    <a:lnTo>
                      <a:pt x="403" y="82"/>
                    </a:lnTo>
                    <a:lnTo>
                      <a:pt x="374" y="76"/>
                    </a:lnTo>
                    <a:lnTo>
                      <a:pt x="345" y="71"/>
                    </a:lnTo>
                    <a:lnTo>
                      <a:pt x="320" y="66"/>
                    </a:lnTo>
                    <a:lnTo>
                      <a:pt x="298" y="61"/>
                    </a:lnTo>
                    <a:lnTo>
                      <a:pt x="275" y="56"/>
                    </a:lnTo>
                    <a:lnTo>
                      <a:pt x="243" y="47"/>
                    </a:lnTo>
                    <a:lnTo>
                      <a:pt x="207" y="37"/>
                    </a:lnTo>
                    <a:lnTo>
                      <a:pt x="171" y="27"/>
                    </a:lnTo>
                    <a:lnTo>
                      <a:pt x="135" y="18"/>
                    </a:lnTo>
                    <a:lnTo>
                      <a:pt x="105" y="10"/>
                    </a:lnTo>
                    <a:lnTo>
                      <a:pt x="83" y="4"/>
                    </a:lnTo>
                    <a:lnTo>
                      <a:pt x="73" y="2"/>
                    </a:lnTo>
                    <a:lnTo>
                      <a:pt x="70" y="2"/>
                    </a:lnTo>
                    <a:lnTo>
                      <a:pt x="65" y="1"/>
                    </a:lnTo>
                    <a:lnTo>
                      <a:pt x="59" y="1"/>
                    </a:lnTo>
                    <a:lnTo>
                      <a:pt x="50" y="0"/>
                    </a:lnTo>
                    <a:lnTo>
                      <a:pt x="40" y="0"/>
                    </a:lnTo>
                    <a:lnTo>
                      <a:pt x="29" y="1"/>
                    </a:lnTo>
                    <a:lnTo>
                      <a:pt x="14" y="4"/>
                    </a:lnTo>
                    <a:lnTo>
                      <a:pt x="0" y="8"/>
                    </a:lnTo>
                    <a:lnTo>
                      <a:pt x="3" y="8"/>
                    </a:lnTo>
                    <a:lnTo>
                      <a:pt x="9" y="7"/>
                    </a:lnTo>
                    <a:lnTo>
                      <a:pt x="17" y="5"/>
                    </a:lnTo>
                    <a:lnTo>
                      <a:pt x="29" y="4"/>
                    </a:lnTo>
                    <a:lnTo>
                      <a:pt x="40" y="4"/>
                    </a:lnTo>
                    <a:lnTo>
                      <a:pt x="50" y="2"/>
                    </a:lnTo>
                    <a:lnTo>
                      <a:pt x="59" y="2"/>
                    </a:lnTo>
                    <a:lnTo>
                      <a:pt x="65" y="4"/>
                    </a:lnTo>
                    <a:lnTo>
                      <a:pt x="69" y="5"/>
                    </a:lnTo>
                    <a:lnTo>
                      <a:pt x="78" y="8"/>
                    </a:lnTo>
                    <a:lnTo>
                      <a:pt x="89" y="11"/>
                    </a:lnTo>
                    <a:lnTo>
                      <a:pt x="105" y="15"/>
                    </a:lnTo>
                    <a:lnTo>
                      <a:pt x="122" y="20"/>
                    </a:lnTo>
                    <a:lnTo>
                      <a:pt x="142" y="25"/>
                    </a:lnTo>
                    <a:lnTo>
                      <a:pt x="163" y="31"/>
                    </a:lnTo>
                    <a:lnTo>
                      <a:pt x="184" y="37"/>
                    </a:lnTo>
                    <a:lnTo>
                      <a:pt x="206" y="41"/>
                    </a:lnTo>
                    <a:lnTo>
                      <a:pt x="226" y="47"/>
                    </a:lnTo>
                    <a:lnTo>
                      <a:pt x="246" y="53"/>
                    </a:lnTo>
                    <a:lnTo>
                      <a:pt x="263" y="57"/>
                    </a:lnTo>
                    <a:lnTo>
                      <a:pt x="278" y="60"/>
                    </a:lnTo>
                    <a:lnTo>
                      <a:pt x="288" y="63"/>
                    </a:lnTo>
                    <a:lnTo>
                      <a:pt x="295" y="66"/>
                    </a:lnTo>
                    <a:lnTo>
                      <a:pt x="298" y="66"/>
                    </a:lnTo>
                    <a:lnTo>
                      <a:pt x="305" y="67"/>
                    </a:lnTo>
                    <a:lnTo>
                      <a:pt x="322" y="70"/>
                    </a:lnTo>
                    <a:lnTo>
                      <a:pt x="348" y="76"/>
                    </a:lnTo>
                    <a:lnTo>
                      <a:pt x="379" y="82"/>
                    </a:lnTo>
                    <a:lnTo>
                      <a:pt x="409" y="86"/>
                    </a:lnTo>
                    <a:lnTo>
                      <a:pt x="438" y="90"/>
                    </a:lnTo>
                    <a:lnTo>
                      <a:pt x="461" y="93"/>
                    </a:lnTo>
                    <a:lnTo>
                      <a:pt x="474" y="93"/>
                    </a:lnTo>
                    <a:close/>
                  </a:path>
                </a:pathLst>
              </a:custGeom>
              <a:solidFill>
                <a:srgbClr val="FFFFFF"/>
              </a:solidFill>
              <a:ln w="9525">
                <a:noFill/>
                <a:round/>
                <a:headEnd/>
                <a:tailEnd/>
              </a:ln>
            </p:spPr>
            <p:txBody>
              <a:bodyPr/>
              <a:lstStyle/>
              <a:p>
                <a:endParaRPr lang="en-US"/>
              </a:p>
            </p:txBody>
          </p:sp>
          <p:sp>
            <p:nvSpPr>
              <p:cNvPr id="102432" name="Freeform 89"/>
              <p:cNvSpPr>
                <a:spLocks/>
              </p:cNvSpPr>
              <p:nvPr/>
            </p:nvSpPr>
            <p:spPr bwMode="auto">
              <a:xfrm>
                <a:off x="1671" y="2219"/>
                <a:ext cx="184" cy="420"/>
              </a:xfrm>
              <a:custGeom>
                <a:avLst/>
                <a:gdLst>
                  <a:gd name="T0" fmla="*/ 67 w 184"/>
                  <a:gd name="T1" fmla="*/ 6 h 420"/>
                  <a:gd name="T2" fmla="*/ 164 w 184"/>
                  <a:gd name="T3" fmla="*/ 375 h 420"/>
                  <a:gd name="T4" fmla="*/ 184 w 184"/>
                  <a:gd name="T5" fmla="*/ 420 h 420"/>
                  <a:gd name="T6" fmla="*/ 73 w 184"/>
                  <a:gd name="T7" fmla="*/ 0 h 420"/>
                  <a:gd name="T8" fmla="*/ 0 w 184"/>
                  <a:gd name="T9" fmla="*/ 0 h 420"/>
                  <a:gd name="T10" fmla="*/ 2 w 184"/>
                  <a:gd name="T11" fmla="*/ 6 h 420"/>
                  <a:gd name="T12" fmla="*/ 67 w 184"/>
                  <a:gd name="T13" fmla="*/ 6 h 420"/>
                  <a:gd name="T14" fmla="*/ 0 60000 65536"/>
                  <a:gd name="T15" fmla="*/ 0 60000 65536"/>
                  <a:gd name="T16" fmla="*/ 0 60000 65536"/>
                  <a:gd name="T17" fmla="*/ 0 60000 65536"/>
                  <a:gd name="T18" fmla="*/ 0 60000 65536"/>
                  <a:gd name="T19" fmla="*/ 0 60000 65536"/>
                  <a:gd name="T20" fmla="*/ 0 60000 65536"/>
                  <a:gd name="T21" fmla="*/ 0 w 184"/>
                  <a:gd name="T22" fmla="*/ 0 h 420"/>
                  <a:gd name="T23" fmla="*/ 184 w 184"/>
                  <a:gd name="T24" fmla="*/ 420 h 4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4" h="420">
                    <a:moveTo>
                      <a:pt x="67" y="6"/>
                    </a:moveTo>
                    <a:lnTo>
                      <a:pt x="164" y="375"/>
                    </a:lnTo>
                    <a:lnTo>
                      <a:pt x="184" y="420"/>
                    </a:lnTo>
                    <a:lnTo>
                      <a:pt x="73" y="0"/>
                    </a:lnTo>
                    <a:lnTo>
                      <a:pt x="0" y="0"/>
                    </a:lnTo>
                    <a:lnTo>
                      <a:pt x="2" y="6"/>
                    </a:lnTo>
                    <a:lnTo>
                      <a:pt x="67" y="6"/>
                    </a:lnTo>
                    <a:close/>
                  </a:path>
                </a:pathLst>
              </a:custGeom>
              <a:solidFill>
                <a:srgbClr val="000000"/>
              </a:solidFill>
              <a:ln w="9525">
                <a:noFill/>
                <a:round/>
                <a:headEnd/>
                <a:tailEnd/>
              </a:ln>
            </p:spPr>
            <p:txBody>
              <a:bodyPr/>
              <a:lstStyle/>
              <a:p>
                <a:endParaRPr lang="en-US"/>
              </a:p>
            </p:txBody>
          </p:sp>
          <p:sp>
            <p:nvSpPr>
              <p:cNvPr id="102433" name="Freeform 90"/>
              <p:cNvSpPr>
                <a:spLocks/>
              </p:cNvSpPr>
              <p:nvPr/>
            </p:nvSpPr>
            <p:spPr bwMode="auto">
              <a:xfrm>
                <a:off x="3779" y="2668"/>
                <a:ext cx="18" cy="27"/>
              </a:xfrm>
              <a:custGeom>
                <a:avLst/>
                <a:gdLst>
                  <a:gd name="T0" fmla="*/ 9 w 18"/>
                  <a:gd name="T1" fmla="*/ 27 h 27"/>
                  <a:gd name="T2" fmla="*/ 12 w 18"/>
                  <a:gd name="T3" fmla="*/ 27 h 27"/>
                  <a:gd name="T4" fmla="*/ 15 w 18"/>
                  <a:gd name="T5" fmla="*/ 24 h 27"/>
                  <a:gd name="T6" fmla="*/ 16 w 18"/>
                  <a:gd name="T7" fmla="*/ 23 h 27"/>
                  <a:gd name="T8" fmla="*/ 18 w 18"/>
                  <a:gd name="T9" fmla="*/ 18 h 27"/>
                  <a:gd name="T10" fmla="*/ 18 w 18"/>
                  <a:gd name="T11" fmla="*/ 10 h 27"/>
                  <a:gd name="T12" fmla="*/ 16 w 18"/>
                  <a:gd name="T13" fmla="*/ 5 h 27"/>
                  <a:gd name="T14" fmla="*/ 15 w 18"/>
                  <a:gd name="T15" fmla="*/ 2 h 27"/>
                  <a:gd name="T16" fmla="*/ 12 w 18"/>
                  <a:gd name="T17" fmla="*/ 1 h 27"/>
                  <a:gd name="T18" fmla="*/ 9 w 18"/>
                  <a:gd name="T19" fmla="*/ 0 h 27"/>
                  <a:gd name="T20" fmla="*/ 9 w 18"/>
                  <a:gd name="T21" fmla="*/ 0 h 27"/>
                  <a:gd name="T22" fmla="*/ 5 w 18"/>
                  <a:gd name="T23" fmla="*/ 1 h 27"/>
                  <a:gd name="T24" fmla="*/ 3 w 18"/>
                  <a:gd name="T25" fmla="*/ 2 h 27"/>
                  <a:gd name="T26" fmla="*/ 0 w 18"/>
                  <a:gd name="T27" fmla="*/ 5 h 27"/>
                  <a:gd name="T28" fmla="*/ 0 w 18"/>
                  <a:gd name="T29" fmla="*/ 10 h 27"/>
                  <a:gd name="T30" fmla="*/ 0 w 18"/>
                  <a:gd name="T31" fmla="*/ 18 h 27"/>
                  <a:gd name="T32" fmla="*/ 0 w 18"/>
                  <a:gd name="T33" fmla="*/ 23 h 27"/>
                  <a:gd name="T34" fmla="*/ 3 w 18"/>
                  <a:gd name="T35" fmla="*/ 24 h 27"/>
                  <a:gd name="T36" fmla="*/ 5 w 18"/>
                  <a:gd name="T37" fmla="*/ 27 h 27"/>
                  <a:gd name="T38" fmla="*/ 9 w 18"/>
                  <a:gd name="T39" fmla="*/ 27 h 27"/>
                  <a:gd name="T40" fmla="*/ 9 w 18"/>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8"/>
                  <a:gd name="T64" fmla="*/ 0 h 27"/>
                  <a:gd name="T65" fmla="*/ 18 w 18"/>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8" h="27">
                    <a:moveTo>
                      <a:pt x="9" y="27"/>
                    </a:moveTo>
                    <a:lnTo>
                      <a:pt x="12" y="27"/>
                    </a:lnTo>
                    <a:lnTo>
                      <a:pt x="15" y="24"/>
                    </a:lnTo>
                    <a:lnTo>
                      <a:pt x="16" y="23"/>
                    </a:lnTo>
                    <a:lnTo>
                      <a:pt x="18" y="18"/>
                    </a:lnTo>
                    <a:lnTo>
                      <a:pt x="18" y="10"/>
                    </a:lnTo>
                    <a:lnTo>
                      <a:pt x="16" y="5"/>
                    </a:lnTo>
                    <a:lnTo>
                      <a:pt x="15" y="2"/>
                    </a:lnTo>
                    <a:lnTo>
                      <a:pt x="12" y="1"/>
                    </a:lnTo>
                    <a:lnTo>
                      <a:pt x="9" y="0"/>
                    </a:lnTo>
                    <a:lnTo>
                      <a:pt x="5" y="1"/>
                    </a:lnTo>
                    <a:lnTo>
                      <a:pt x="3" y="2"/>
                    </a:lnTo>
                    <a:lnTo>
                      <a:pt x="0" y="5"/>
                    </a:lnTo>
                    <a:lnTo>
                      <a:pt x="0" y="10"/>
                    </a:lnTo>
                    <a:lnTo>
                      <a:pt x="0" y="18"/>
                    </a:lnTo>
                    <a:lnTo>
                      <a:pt x="0" y="23"/>
                    </a:lnTo>
                    <a:lnTo>
                      <a:pt x="3" y="24"/>
                    </a:lnTo>
                    <a:lnTo>
                      <a:pt x="5" y="27"/>
                    </a:lnTo>
                    <a:lnTo>
                      <a:pt x="9" y="27"/>
                    </a:lnTo>
                    <a:close/>
                  </a:path>
                </a:pathLst>
              </a:custGeom>
              <a:solidFill>
                <a:srgbClr val="FFFFFF"/>
              </a:solidFill>
              <a:ln w="9525">
                <a:noFill/>
                <a:round/>
                <a:headEnd/>
                <a:tailEnd/>
              </a:ln>
            </p:spPr>
            <p:txBody>
              <a:bodyPr/>
              <a:lstStyle/>
              <a:p>
                <a:endParaRPr lang="en-US"/>
              </a:p>
            </p:txBody>
          </p:sp>
          <p:sp>
            <p:nvSpPr>
              <p:cNvPr id="102434" name="Freeform 91"/>
              <p:cNvSpPr>
                <a:spLocks/>
              </p:cNvSpPr>
              <p:nvPr/>
            </p:nvSpPr>
            <p:spPr bwMode="auto">
              <a:xfrm>
                <a:off x="3748" y="2668"/>
                <a:ext cx="17" cy="27"/>
              </a:xfrm>
              <a:custGeom>
                <a:avLst/>
                <a:gdLst>
                  <a:gd name="T0" fmla="*/ 8 w 17"/>
                  <a:gd name="T1" fmla="*/ 27 h 27"/>
                  <a:gd name="T2" fmla="*/ 11 w 17"/>
                  <a:gd name="T3" fmla="*/ 27 h 27"/>
                  <a:gd name="T4" fmla="*/ 14 w 17"/>
                  <a:gd name="T5" fmla="*/ 24 h 27"/>
                  <a:gd name="T6" fmla="*/ 16 w 17"/>
                  <a:gd name="T7" fmla="*/ 23 h 27"/>
                  <a:gd name="T8" fmla="*/ 17 w 17"/>
                  <a:gd name="T9" fmla="*/ 18 h 27"/>
                  <a:gd name="T10" fmla="*/ 17 w 17"/>
                  <a:gd name="T11" fmla="*/ 10 h 27"/>
                  <a:gd name="T12" fmla="*/ 16 w 17"/>
                  <a:gd name="T13" fmla="*/ 5 h 27"/>
                  <a:gd name="T14" fmla="*/ 14 w 17"/>
                  <a:gd name="T15" fmla="*/ 2 h 27"/>
                  <a:gd name="T16" fmla="*/ 11 w 17"/>
                  <a:gd name="T17" fmla="*/ 1 h 27"/>
                  <a:gd name="T18" fmla="*/ 8 w 17"/>
                  <a:gd name="T19" fmla="*/ 0 h 27"/>
                  <a:gd name="T20" fmla="*/ 8 w 17"/>
                  <a:gd name="T21" fmla="*/ 0 h 27"/>
                  <a:gd name="T22" fmla="*/ 4 w 17"/>
                  <a:gd name="T23" fmla="*/ 1 h 27"/>
                  <a:gd name="T24" fmla="*/ 3 w 17"/>
                  <a:gd name="T25" fmla="*/ 2 h 27"/>
                  <a:gd name="T26" fmla="*/ 0 w 17"/>
                  <a:gd name="T27" fmla="*/ 5 h 27"/>
                  <a:gd name="T28" fmla="*/ 0 w 17"/>
                  <a:gd name="T29" fmla="*/ 10 h 27"/>
                  <a:gd name="T30" fmla="*/ 0 w 17"/>
                  <a:gd name="T31" fmla="*/ 18 h 27"/>
                  <a:gd name="T32" fmla="*/ 0 w 17"/>
                  <a:gd name="T33" fmla="*/ 23 h 27"/>
                  <a:gd name="T34" fmla="*/ 3 w 17"/>
                  <a:gd name="T35" fmla="*/ 24 h 27"/>
                  <a:gd name="T36" fmla="*/ 4 w 17"/>
                  <a:gd name="T37" fmla="*/ 27 h 27"/>
                  <a:gd name="T38" fmla="*/ 8 w 17"/>
                  <a:gd name="T39" fmla="*/ 27 h 27"/>
                  <a:gd name="T40" fmla="*/ 8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8" y="27"/>
                    </a:moveTo>
                    <a:lnTo>
                      <a:pt x="11" y="27"/>
                    </a:lnTo>
                    <a:lnTo>
                      <a:pt x="14" y="24"/>
                    </a:lnTo>
                    <a:lnTo>
                      <a:pt x="16" y="23"/>
                    </a:lnTo>
                    <a:lnTo>
                      <a:pt x="17" y="18"/>
                    </a:lnTo>
                    <a:lnTo>
                      <a:pt x="17" y="10"/>
                    </a:lnTo>
                    <a:lnTo>
                      <a:pt x="16" y="5"/>
                    </a:lnTo>
                    <a:lnTo>
                      <a:pt x="14" y="2"/>
                    </a:lnTo>
                    <a:lnTo>
                      <a:pt x="11" y="1"/>
                    </a:lnTo>
                    <a:lnTo>
                      <a:pt x="8" y="0"/>
                    </a:lnTo>
                    <a:lnTo>
                      <a:pt x="4" y="1"/>
                    </a:lnTo>
                    <a:lnTo>
                      <a:pt x="3" y="2"/>
                    </a:lnTo>
                    <a:lnTo>
                      <a:pt x="0" y="5"/>
                    </a:lnTo>
                    <a:lnTo>
                      <a:pt x="0" y="10"/>
                    </a:lnTo>
                    <a:lnTo>
                      <a:pt x="0" y="18"/>
                    </a:lnTo>
                    <a:lnTo>
                      <a:pt x="0" y="23"/>
                    </a:lnTo>
                    <a:lnTo>
                      <a:pt x="3" y="24"/>
                    </a:lnTo>
                    <a:lnTo>
                      <a:pt x="4" y="27"/>
                    </a:lnTo>
                    <a:lnTo>
                      <a:pt x="8" y="27"/>
                    </a:lnTo>
                    <a:close/>
                  </a:path>
                </a:pathLst>
              </a:custGeom>
              <a:solidFill>
                <a:srgbClr val="FFFFFF"/>
              </a:solidFill>
              <a:ln w="9525">
                <a:noFill/>
                <a:round/>
                <a:headEnd/>
                <a:tailEnd/>
              </a:ln>
            </p:spPr>
            <p:txBody>
              <a:bodyPr/>
              <a:lstStyle/>
              <a:p>
                <a:endParaRPr lang="en-US"/>
              </a:p>
            </p:txBody>
          </p:sp>
          <p:sp>
            <p:nvSpPr>
              <p:cNvPr id="102435" name="Freeform 92"/>
              <p:cNvSpPr>
                <a:spLocks/>
              </p:cNvSpPr>
              <p:nvPr/>
            </p:nvSpPr>
            <p:spPr bwMode="auto">
              <a:xfrm>
                <a:off x="3715" y="2668"/>
                <a:ext cx="18" cy="27"/>
              </a:xfrm>
              <a:custGeom>
                <a:avLst/>
                <a:gdLst>
                  <a:gd name="T0" fmla="*/ 10 w 18"/>
                  <a:gd name="T1" fmla="*/ 27 h 27"/>
                  <a:gd name="T2" fmla="*/ 13 w 18"/>
                  <a:gd name="T3" fmla="*/ 27 h 27"/>
                  <a:gd name="T4" fmla="*/ 15 w 18"/>
                  <a:gd name="T5" fmla="*/ 24 h 27"/>
                  <a:gd name="T6" fmla="*/ 17 w 18"/>
                  <a:gd name="T7" fmla="*/ 23 h 27"/>
                  <a:gd name="T8" fmla="*/ 18 w 18"/>
                  <a:gd name="T9" fmla="*/ 18 h 27"/>
                  <a:gd name="T10" fmla="*/ 18 w 18"/>
                  <a:gd name="T11" fmla="*/ 10 h 27"/>
                  <a:gd name="T12" fmla="*/ 17 w 18"/>
                  <a:gd name="T13" fmla="*/ 5 h 27"/>
                  <a:gd name="T14" fmla="*/ 15 w 18"/>
                  <a:gd name="T15" fmla="*/ 2 h 27"/>
                  <a:gd name="T16" fmla="*/ 13 w 18"/>
                  <a:gd name="T17" fmla="*/ 1 h 27"/>
                  <a:gd name="T18" fmla="*/ 10 w 18"/>
                  <a:gd name="T19" fmla="*/ 0 h 27"/>
                  <a:gd name="T20" fmla="*/ 10 w 18"/>
                  <a:gd name="T21" fmla="*/ 0 h 27"/>
                  <a:gd name="T22" fmla="*/ 5 w 18"/>
                  <a:gd name="T23" fmla="*/ 1 h 27"/>
                  <a:gd name="T24" fmla="*/ 2 w 18"/>
                  <a:gd name="T25" fmla="*/ 2 h 27"/>
                  <a:gd name="T26" fmla="*/ 1 w 18"/>
                  <a:gd name="T27" fmla="*/ 5 h 27"/>
                  <a:gd name="T28" fmla="*/ 0 w 18"/>
                  <a:gd name="T29" fmla="*/ 10 h 27"/>
                  <a:gd name="T30" fmla="*/ 0 w 18"/>
                  <a:gd name="T31" fmla="*/ 18 h 27"/>
                  <a:gd name="T32" fmla="*/ 1 w 18"/>
                  <a:gd name="T33" fmla="*/ 23 h 27"/>
                  <a:gd name="T34" fmla="*/ 2 w 18"/>
                  <a:gd name="T35" fmla="*/ 24 h 27"/>
                  <a:gd name="T36" fmla="*/ 5 w 18"/>
                  <a:gd name="T37" fmla="*/ 27 h 27"/>
                  <a:gd name="T38" fmla="*/ 10 w 18"/>
                  <a:gd name="T39" fmla="*/ 27 h 27"/>
                  <a:gd name="T40" fmla="*/ 10 w 18"/>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8"/>
                  <a:gd name="T64" fmla="*/ 0 h 27"/>
                  <a:gd name="T65" fmla="*/ 18 w 18"/>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8" h="27">
                    <a:moveTo>
                      <a:pt x="10" y="27"/>
                    </a:moveTo>
                    <a:lnTo>
                      <a:pt x="13" y="27"/>
                    </a:lnTo>
                    <a:lnTo>
                      <a:pt x="15" y="24"/>
                    </a:lnTo>
                    <a:lnTo>
                      <a:pt x="17" y="23"/>
                    </a:lnTo>
                    <a:lnTo>
                      <a:pt x="18" y="18"/>
                    </a:lnTo>
                    <a:lnTo>
                      <a:pt x="18" y="10"/>
                    </a:lnTo>
                    <a:lnTo>
                      <a:pt x="17" y="5"/>
                    </a:lnTo>
                    <a:lnTo>
                      <a:pt x="15" y="2"/>
                    </a:lnTo>
                    <a:lnTo>
                      <a:pt x="13" y="1"/>
                    </a:lnTo>
                    <a:lnTo>
                      <a:pt x="10" y="0"/>
                    </a:lnTo>
                    <a:lnTo>
                      <a:pt x="5" y="1"/>
                    </a:lnTo>
                    <a:lnTo>
                      <a:pt x="2" y="2"/>
                    </a:lnTo>
                    <a:lnTo>
                      <a:pt x="1" y="5"/>
                    </a:lnTo>
                    <a:lnTo>
                      <a:pt x="0" y="10"/>
                    </a:lnTo>
                    <a:lnTo>
                      <a:pt x="0" y="18"/>
                    </a:lnTo>
                    <a:lnTo>
                      <a:pt x="1" y="23"/>
                    </a:lnTo>
                    <a:lnTo>
                      <a:pt x="2" y="24"/>
                    </a:lnTo>
                    <a:lnTo>
                      <a:pt x="5" y="27"/>
                    </a:lnTo>
                    <a:lnTo>
                      <a:pt x="10" y="27"/>
                    </a:lnTo>
                    <a:close/>
                  </a:path>
                </a:pathLst>
              </a:custGeom>
              <a:solidFill>
                <a:srgbClr val="FFFFFF"/>
              </a:solidFill>
              <a:ln w="9525">
                <a:noFill/>
                <a:round/>
                <a:headEnd/>
                <a:tailEnd/>
              </a:ln>
            </p:spPr>
            <p:txBody>
              <a:bodyPr/>
              <a:lstStyle/>
              <a:p>
                <a:endParaRPr lang="en-US"/>
              </a:p>
            </p:txBody>
          </p:sp>
          <p:sp>
            <p:nvSpPr>
              <p:cNvPr id="102436" name="Freeform 93"/>
              <p:cNvSpPr>
                <a:spLocks/>
              </p:cNvSpPr>
              <p:nvPr/>
            </p:nvSpPr>
            <p:spPr bwMode="auto">
              <a:xfrm>
                <a:off x="3683" y="2668"/>
                <a:ext cx="19" cy="27"/>
              </a:xfrm>
              <a:custGeom>
                <a:avLst/>
                <a:gdLst>
                  <a:gd name="T0" fmla="*/ 9 w 19"/>
                  <a:gd name="T1" fmla="*/ 27 h 27"/>
                  <a:gd name="T2" fmla="*/ 13 w 19"/>
                  <a:gd name="T3" fmla="*/ 27 h 27"/>
                  <a:gd name="T4" fmla="*/ 16 w 19"/>
                  <a:gd name="T5" fmla="*/ 24 h 27"/>
                  <a:gd name="T6" fmla="*/ 17 w 19"/>
                  <a:gd name="T7" fmla="*/ 23 h 27"/>
                  <a:gd name="T8" fmla="*/ 19 w 19"/>
                  <a:gd name="T9" fmla="*/ 18 h 27"/>
                  <a:gd name="T10" fmla="*/ 19 w 19"/>
                  <a:gd name="T11" fmla="*/ 10 h 27"/>
                  <a:gd name="T12" fmla="*/ 17 w 19"/>
                  <a:gd name="T13" fmla="*/ 5 h 27"/>
                  <a:gd name="T14" fmla="*/ 16 w 19"/>
                  <a:gd name="T15" fmla="*/ 2 h 27"/>
                  <a:gd name="T16" fmla="*/ 13 w 19"/>
                  <a:gd name="T17" fmla="*/ 1 h 27"/>
                  <a:gd name="T18" fmla="*/ 9 w 19"/>
                  <a:gd name="T19" fmla="*/ 0 h 27"/>
                  <a:gd name="T20" fmla="*/ 9 w 19"/>
                  <a:gd name="T21" fmla="*/ 0 h 27"/>
                  <a:gd name="T22" fmla="*/ 6 w 19"/>
                  <a:gd name="T23" fmla="*/ 1 h 27"/>
                  <a:gd name="T24" fmla="*/ 3 w 19"/>
                  <a:gd name="T25" fmla="*/ 2 h 27"/>
                  <a:gd name="T26" fmla="*/ 1 w 19"/>
                  <a:gd name="T27" fmla="*/ 5 h 27"/>
                  <a:gd name="T28" fmla="*/ 0 w 19"/>
                  <a:gd name="T29" fmla="*/ 10 h 27"/>
                  <a:gd name="T30" fmla="*/ 0 w 19"/>
                  <a:gd name="T31" fmla="*/ 18 h 27"/>
                  <a:gd name="T32" fmla="*/ 1 w 19"/>
                  <a:gd name="T33" fmla="*/ 23 h 27"/>
                  <a:gd name="T34" fmla="*/ 3 w 19"/>
                  <a:gd name="T35" fmla="*/ 24 h 27"/>
                  <a:gd name="T36" fmla="*/ 6 w 19"/>
                  <a:gd name="T37" fmla="*/ 27 h 27"/>
                  <a:gd name="T38" fmla="*/ 9 w 19"/>
                  <a:gd name="T39" fmla="*/ 27 h 27"/>
                  <a:gd name="T40" fmla="*/ 9 w 19"/>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
                  <a:gd name="T64" fmla="*/ 0 h 27"/>
                  <a:gd name="T65" fmla="*/ 19 w 19"/>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 h="27">
                    <a:moveTo>
                      <a:pt x="9" y="27"/>
                    </a:moveTo>
                    <a:lnTo>
                      <a:pt x="13" y="27"/>
                    </a:lnTo>
                    <a:lnTo>
                      <a:pt x="16" y="24"/>
                    </a:lnTo>
                    <a:lnTo>
                      <a:pt x="17" y="23"/>
                    </a:lnTo>
                    <a:lnTo>
                      <a:pt x="19" y="18"/>
                    </a:lnTo>
                    <a:lnTo>
                      <a:pt x="19" y="10"/>
                    </a:lnTo>
                    <a:lnTo>
                      <a:pt x="17" y="5"/>
                    </a:lnTo>
                    <a:lnTo>
                      <a:pt x="16" y="2"/>
                    </a:lnTo>
                    <a:lnTo>
                      <a:pt x="13" y="1"/>
                    </a:lnTo>
                    <a:lnTo>
                      <a:pt x="9" y="0"/>
                    </a:lnTo>
                    <a:lnTo>
                      <a:pt x="6" y="1"/>
                    </a:lnTo>
                    <a:lnTo>
                      <a:pt x="3" y="2"/>
                    </a:lnTo>
                    <a:lnTo>
                      <a:pt x="1" y="5"/>
                    </a:lnTo>
                    <a:lnTo>
                      <a:pt x="0" y="10"/>
                    </a:lnTo>
                    <a:lnTo>
                      <a:pt x="0" y="18"/>
                    </a:lnTo>
                    <a:lnTo>
                      <a:pt x="1" y="23"/>
                    </a:lnTo>
                    <a:lnTo>
                      <a:pt x="3" y="24"/>
                    </a:lnTo>
                    <a:lnTo>
                      <a:pt x="6" y="27"/>
                    </a:lnTo>
                    <a:lnTo>
                      <a:pt x="9" y="27"/>
                    </a:lnTo>
                    <a:close/>
                  </a:path>
                </a:pathLst>
              </a:custGeom>
              <a:solidFill>
                <a:srgbClr val="FFFFFF"/>
              </a:solidFill>
              <a:ln w="9525">
                <a:noFill/>
                <a:round/>
                <a:headEnd/>
                <a:tailEnd/>
              </a:ln>
            </p:spPr>
            <p:txBody>
              <a:bodyPr/>
              <a:lstStyle/>
              <a:p>
                <a:endParaRPr lang="en-US"/>
              </a:p>
            </p:txBody>
          </p:sp>
          <p:sp>
            <p:nvSpPr>
              <p:cNvPr id="102437" name="Freeform 94"/>
              <p:cNvSpPr>
                <a:spLocks/>
              </p:cNvSpPr>
              <p:nvPr/>
            </p:nvSpPr>
            <p:spPr bwMode="auto">
              <a:xfrm>
                <a:off x="3651" y="2668"/>
                <a:ext cx="18" cy="27"/>
              </a:xfrm>
              <a:custGeom>
                <a:avLst/>
                <a:gdLst>
                  <a:gd name="T0" fmla="*/ 9 w 18"/>
                  <a:gd name="T1" fmla="*/ 27 h 27"/>
                  <a:gd name="T2" fmla="*/ 13 w 18"/>
                  <a:gd name="T3" fmla="*/ 27 h 27"/>
                  <a:gd name="T4" fmla="*/ 16 w 18"/>
                  <a:gd name="T5" fmla="*/ 24 h 27"/>
                  <a:gd name="T6" fmla="*/ 18 w 18"/>
                  <a:gd name="T7" fmla="*/ 23 h 27"/>
                  <a:gd name="T8" fmla="*/ 18 w 18"/>
                  <a:gd name="T9" fmla="*/ 18 h 27"/>
                  <a:gd name="T10" fmla="*/ 18 w 18"/>
                  <a:gd name="T11" fmla="*/ 10 h 27"/>
                  <a:gd name="T12" fmla="*/ 18 w 18"/>
                  <a:gd name="T13" fmla="*/ 5 h 27"/>
                  <a:gd name="T14" fmla="*/ 16 w 18"/>
                  <a:gd name="T15" fmla="*/ 2 h 27"/>
                  <a:gd name="T16" fmla="*/ 13 w 18"/>
                  <a:gd name="T17" fmla="*/ 1 h 27"/>
                  <a:gd name="T18" fmla="*/ 9 w 18"/>
                  <a:gd name="T19" fmla="*/ 0 h 27"/>
                  <a:gd name="T20" fmla="*/ 9 w 18"/>
                  <a:gd name="T21" fmla="*/ 0 h 27"/>
                  <a:gd name="T22" fmla="*/ 6 w 18"/>
                  <a:gd name="T23" fmla="*/ 1 h 27"/>
                  <a:gd name="T24" fmla="*/ 3 w 18"/>
                  <a:gd name="T25" fmla="*/ 2 h 27"/>
                  <a:gd name="T26" fmla="*/ 2 w 18"/>
                  <a:gd name="T27" fmla="*/ 5 h 27"/>
                  <a:gd name="T28" fmla="*/ 0 w 18"/>
                  <a:gd name="T29" fmla="*/ 10 h 27"/>
                  <a:gd name="T30" fmla="*/ 0 w 18"/>
                  <a:gd name="T31" fmla="*/ 18 h 27"/>
                  <a:gd name="T32" fmla="*/ 2 w 18"/>
                  <a:gd name="T33" fmla="*/ 23 h 27"/>
                  <a:gd name="T34" fmla="*/ 3 w 18"/>
                  <a:gd name="T35" fmla="*/ 24 h 27"/>
                  <a:gd name="T36" fmla="*/ 6 w 18"/>
                  <a:gd name="T37" fmla="*/ 27 h 27"/>
                  <a:gd name="T38" fmla="*/ 9 w 18"/>
                  <a:gd name="T39" fmla="*/ 27 h 27"/>
                  <a:gd name="T40" fmla="*/ 9 w 18"/>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8"/>
                  <a:gd name="T64" fmla="*/ 0 h 27"/>
                  <a:gd name="T65" fmla="*/ 18 w 18"/>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8" h="27">
                    <a:moveTo>
                      <a:pt x="9" y="27"/>
                    </a:moveTo>
                    <a:lnTo>
                      <a:pt x="13" y="27"/>
                    </a:lnTo>
                    <a:lnTo>
                      <a:pt x="16" y="24"/>
                    </a:lnTo>
                    <a:lnTo>
                      <a:pt x="18" y="23"/>
                    </a:lnTo>
                    <a:lnTo>
                      <a:pt x="18" y="18"/>
                    </a:lnTo>
                    <a:lnTo>
                      <a:pt x="18" y="10"/>
                    </a:lnTo>
                    <a:lnTo>
                      <a:pt x="18" y="5"/>
                    </a:lnTo>
                    <a:lnTo>
                      <a:pt x="16" y="2"/>
                    </a:lnTo>
                    <a:lnTo>
                      <a:pt x="13" y="1"/>
                    </a:lnTo>
                    <a:lnTo>
                      <a:pt x="9" y="0"/>
                    </a:lnTo>
                    <a:lnTo>
                      <a:pt x="6" y="1"/>
                    </a:lnTo>
                    <a:lnTo>
                      <a:pt x="3" y="2"/>
                    </a:lnTo>
                    <a:lnTo>
                      <a:pt x="2" y="5"/>
                    </a:lnTo>
                    <a:lnTo>
                      <a:pt x="0" y="10"/>
                    </a:lnTo>
                    <a:lnTo>
                      <a:pt x="0" y="18"/>
                    </a:lnTo>
                    <a:lnTo>
                      <a:pt x="2" y="23"/>
                    </a:lnTo>
                    <a:lnTo>
                      <a:pt x="3" y="24"/>
                    </a:lnTo>
                    <a:lnTo>
                      <a:pt x="6" y="27"/>
                    </a:lnTo>
                    <a:lnTo>
                      <a:pt x="9" y="27"/>
                    </a:lnTo>
                    <a:close/>
                  </a:path>
                </a:pathLst>
              </a:custGeom>
              <a:solidFill>
                <a:srgbClr val="FFFFFF"/>
              </a:solidFill>
              <a:ln w="9525">
                <a:noFill/>
                <a:round/>
                <a:headEnd/>
                <a:tailEnd/>
              </a:ln>
            </p:spPr>
            <p:txBody>
              <a:bodyPr/>
              <a:lstStyle/>
              <a:p>
                <a:endParaRPr lang="en-US"/>
              </a:p>
            </p:txBody>
          </p:sp>
          <p:sp>
            <p:nvSpPr>
              <p:cNvPr id="102438" name="Freeform 95"/>
              <p:cNvSpPr>
                <a:spLocks/>
              </p:cNvSpPr>
              <p:nvPr/>
            </p:nvSpPr>
            <p:spPr bwMode="auto">
              <a:xfrm>
                <a:off x="3620" y="2668"/>
                <a:ext cx="17" cy="27"/>
              </a:xfrm>
              <a:custGeom>
                <a:avLst/>
                <a:gdLst>
                  <a:gd name="T0" fmla="*/ 8 w 17"/>
                  <a:gd name="T1" fmla="*/ 27 h 27"/>
                  <a:gd name="T2" fmla="*/ 13 w 17"/>
                  <a:gd name="T3" fmla="*/ 27 h 27"/>
                  <a:gd name="T4" fmla="*/ 15 w 17"/>
                  <a:gd name="T5" fmla="*/ 24 h 27"/>
                  <a:gd name="T6" fmla="*/ 17 w 17"/>
                  <a:gd name="T7" fmla="*/ 23 h 27"/>
                  <a:gd name="T8" fmla="*/ 17 w 17"/>
                  <a:gd name="T9" fmla="*/ 18 h 27"/>
                  <a:gd name="T10" fmla="*/ 17 w 17"/>
                  <a:gd name="T11" fmla="*/ 10 h 27"/>
                  <a:gd name="T12" fmla="*/ 17 w 17"/>
                  <a:gd name="T13" fmla="*/ 5 h 27"/>
                  <a:gd name="T14" fmla="*/ 15 w 17"/>
                  <a:gd name="T15" fmla="*/ 2 h 27"/>
                  <a:gd name="T16" fmla="*/ 13 w 17"/>
                  <a:gd name="T17" fmla="*/ 1 h 27"/>
                  <a:gd name="T18" fmla="*/ 8 w 17"/>
                  <a:gd name="T19" fmla="*/ 0 h 27"/>
                  <a:gd name="T20" fmla="*/ 8 w 17"/>
                  <a:gd name="T21" fmla="*/ 0 h 27"/>
                  <a:gd name="T22" fmla="*/ 5 w 17"/>
                  <a:gd name="T23" fmla="*/ 1 h 27"/>
                  <a:gd name="T24" fmla="*/ 2 w 17"/>
                  <a:gd name="T25" fmla="*/ 2 h 27"/>
                  <a:gd name="T26" fmla="*/ 1 w 17"/>
                  <a:gd name="T27" fmla="*/ 5 h 27"/>
                  <a:gd name="T28" fmla="*/ 0 w 17"/>
                  <a:gd name="T29" fmla="*/ 10 h 27"/>
                  <a:gd name="T30" fmla="*/ 0 w 17"/>
                  <a:gd name="T31" fmla="*/ 18 h 27"/>
                  <a:gd name="T32" fmla="*/ 1 w 17"/>
                  <a:gd name="T33" fmla="*/ 23 h 27"/>
                  <a:gd name="T34" fmla="*/ 2 w 17"/>
                  <a:gd name="T35" fmla="*/ 24 h 27"/>
                  <a:gd name="T36" fmla="*/ 5 w 17"/>
                  <a:gd name="T37" fmla="*/ 27 h 27"/>
                  <a:gd name="T38" fmla="*/ 8 w 17"/>
                  <a:gd name="T39" fmla="*/ 27 h 27"/>
                  <a:gd name="T40" fmla="*/ 8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8" y="27"/>
                    </a:moveTo>
                    <a:lnTo>
                      <a:pt x="13" y="27"/>
                    </a:lnTo>
                    <a:lnTo>
                      <a:pt x="15" y="24"/>
                    </a:lnTo>
                    <a:lnTo>
                      <a:pt x="17" y="23"/>
                    </a:lnTo>
                    <a:lnTo>
                      <a:pt x="17" y="18"/>
                    </a:lnTo>
                    <a:lnTo>
                      <a:pt x="17" y="10"/>
                    </a:lnTo>
                    <a:lnTo>
                      <a:pt x="17" y="5"/>
                    </a:lnTo>
                    <a:lnTo>
                      <a:pt x="15" y="2"/>
                    </a:lnTo>
                    <a:lnTo>
                      <a:pt x="13" y="1"/>
                    </a:lnTo>
                    <a:lnTo>
                      <a:pt x="8" y="0"/>
                    </a:lnTo>
                    <a:lnTo>
                      <a:pt x="5" y="1"/>
                    </a:lnTo>
                    <a:lnTo>
                      <a:pt x="2" y="2"/>
                    </a:lnTo>
                    <a:lnTo>
                      <a:pt x="1" y="5"/>
                    </a:lnTo>
                    <a:lnTo>
                      <a:pt x="0" y="10"/>
                    </a:lnTo>
                    <a:lnTo>
                      <a:pt x="0" y="18"/>
                    </a:lnTo>
                    <a:lnTo>
                      <a:pt x="1" y="23"/>
                    </a:lnTo>
                    <a:lnTo>
                      <a:pt x="2" y="24"/>
                    </a:lnTo>
                    <a:lnTo>
                      <a:pt x="5" y="27"/>
                    </a:lnTo>
                    <a:lnTo>
                      <a:pt x="8" y="27"/>
                    </a:lnTo>
                    <a:close/>
                  </a:path>
                </a:pathLst>
              </a:custGeom>
              <a:solidFill>
                <a:srgbClr val="FFFFFF"/>
              </a:solidFill>
              <a:ln w="9525">
                <a:noFill/>
                <a:round/>
                <a:headEnd/>
                <a:tailEnd/>
              </a:ln>
            </p:spPr>
            <p:txBody>
              <a:bodyPr/>
              <a:lstStyle/>
              <a:p>
                <a:endParaRPr lang="en-US"/>
              </a:p>
            </p:txBody>
          </p:sp>
          <p:sp>
            <p:nvSpPr>
              <p:cNvPr id="102439" name="Freeform 96"/>
              <p:cNvSpPr>
                <a:spLocks/>
              </p:cNvSpPr>
              <p:nvPr/>
            </p:nvSpPr>
            <p:spPr bwMode="auto">
              <a:xfrm>
                <a:off x="3588" y="2668"/>
                <a:ext cx="17" cy="27"/>
              </a:xfrm>
              <a:custGeom>
                <a:avLst/>
                <a:gdLst>
                  <a:gd name="T0" fmla="*/ 9 w 17"/>
                  <a:gd name="T1" fmla="*/ 27 h 27"/>
                  <a:gd name="T2" fmla="*/ 13 w 17"/>
                  <a:gd name="T3" fmla="*/ 27 h 27"/>
                  <a:gd name="T4" fmla="*/ 16 w 17"/>
                  <a:gd name="T5" fmla="*/ 24 h 27"/>
                  <a:gd name="T6" fmla="*/ 17 w 17"/>
                  <a:gd name="T7" fmla="*/ 23 h 27"/>
                  <a:gd name="T8" fmla="*/ 17 w 17"/>
                  <a:gd name="T9" fmla="*/ 18 h 27"/>
                  <a:gd name="T10" fmla="*/ 17 w 17"/>
                  <a:gd name="T11" fmla="*/ 10 h 27"/>
                  <a:gd name="T12" fmla="*/ 17 w 17"/>
                  <a:gd name="T13" fmla="*/ 5 h 27"/>
                  <a:gd name="T14" fmla="*/ 16 w 17"/>
                  <a:gd name="T15" fmla="*/ 2 h 27"/>
                  <a:gd name="T16" fmla="*/ 13 w 17"/>
                  <a:gd name="T17" fmla="*/ 1 h 27"/>
                  <a:gd name="T18" fmla="*/ 9 w 17"/>
                  <a:gd name="T19" fmla="*/ 0 h 27"/>
                  <a:gd name="T20" fmla="*/ 9 w 17"/>
                  <a:gd name="T21" fmla="*/ 0 h 27"/>
                  <a:gd name="T22" fmla="*/ 6 w 17"/>
                  <a:gd name="T23" fmla="*/ 1 h 27"/>
                  <a:gd name="T24" fmla="*/ 3 w 17"/>
                  <a:gd name="T25" fmla="*/ 2 h 27"/>
                  <a:gd name="T26" fmla="*/ 1 w 17"/>
                  <a:gd name="T27" fmla="*/ 5 h 27"/>
                  <a:gd name="T28" fmla="*/ 0 w 17"/>
                  <a:gd name="T29" fmla="*/ 10 h 27"/>
                  <a:gd name="T30" fmla="*/ 0 w 17"/>
                  <a:gd name="T31" fmla="*/ 18 h 27"/>
                  <a:gd name="T32" fmla="*/ 1 w 17"/>
                  <a:gd name="T33" fmla="*/ 23 h 27"/>
                  <a:gd name="T34" fmla="*/ 3 w 17"/>
                  <a:gd name="T35" fmla="*/ 24 h 27"/>
                  <a:gd name="T36" fmla="*/ 6 w 17"/>
                  <a:gd name="T37" fmla="*/ 27 h 27"/>
                  <a:gd name="T38" fmla="*/ 9 w 17"/>
                  <a:gd name="T39" fmla="*/ 27 h 27"/>
                  <a:gd name="T40" fmla="*/ 9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9" y="27"/>
                    </a:moveTo>
                    <a:lnTo>
                      <a:pt x="13" y="27"/>
                    </a:lnTo>
                    <a:lnTo>
                      <a:pt x="16" y="24"/>
                    </a:lnTo>
                    <a:lnTo>
                      <a:pt x="17" y="23"/>
                    </a:lnTo>
                    <a:lnTo>
                      <a:pt x="17" y="18"/>
                    </a:lnTo>
                    <a:lnTo>
                      <a:pt x="17" y="10"/>
                    </a:lnTo>
                    <a:lnTo>
                      <a:pt x="17" y="5"/>
                    </a:lnTo>
                    <a:lnTo>
                      <a:pt x="16" y="2"/>
                    </a:lnTo>
                    <a:lnTo>
                      <a:pt x="13" y="1"/>
                    </a:lnTo>
                    <a:lnTo>
                      <a:pt x="9" y="0"/>
                    </a:lnTo>
                    <a:lnTo>
                      <a:pt x="6" y="1"/>
                    </a:lnTo>
                    <a:lnTo>
                      <a:pt x="3" y="2"/>
                    </a:lnTo>
                    <a:lnTo>
                      <a:pt x="1" y="5"/>
                    </a:lnTo>
                    <a:lnTo>
                      <a:pt x="0" y="10"/>
                    </a:lnTo>
                    <a:lnTo>
                      <a:pt x="0" y="18"/>
                    </a:lnTo>
                    <a:lnTo>
                      <a:pt x="1" y="23"/>
                    </a:lnTo>
                    <a:lnTo>
                      <a:pt x="3" y="24"/>
                    </a:lnTo>
                    <a:lnTo>
                      <a:pt x="6" y="27"/>
                    </a:lnTo>
                    <a:lnTo>
                      <a:pt x="9" y="27"/>
                    </a:lnTo>
                    <a:close/>
                  </a:path>
                </a:pathLst>
              </a:custGeom>
              <a:solidFill>
                <a:srgbClr val="FFFFFF"/>
              </a:solidFill>
              <a:ln w="9525">
                <a:noFill/>
                <a:round/>
                <a:headEnd/>
                <a:tailEnd/>
              </a:ln>
            </p:spPr>
            <p:txBody>
              <a:bodyPr/>
              <a:lstStyle/>
              <a:p>
                <a:endParaRPr lang="en-US"/>
              </a:p>
            </p:txBody>
          </p:sp>
          <p:sp>
            <p:nvSpPr>
              <p:cNvPr id="102440" name="Freeform 97"/>
              <p:cNvSpPr>
                <a:spLocks/>
              </p:cNvSpPr>
              <p:nvPr/>
            </p:nvSpPr>
            <p:spPr bwMode="auto">
              <a:xfrm>
                <a:off x="3556" y="2668"/>
                <a:ext cx="18" cy="27"/>
              </a:xfrm>
              <a:custGeom>
                <a:avLst/>
                <a:gdLst>
                  <a:gd name="T0" fmla="*/ 9 w 18"/>
                  <a:gd name="T1" fmla="*/ 27 h 27"/>
                  <a:gd name="T2" fmla="*/ 13 w 18"/>
                  <a:gd name="T3" fmla="*/ 27 h 27"/>
                  <a:gd name="T4" fmla="*/ 16 w 18"/>
                  <a:gd name="T5" fmla="*/ 24 h 27"/>
                  <a:gd name="T6" fmla="*/ 18 w 18"/>
                  <a:gd name="T7" fmla="*/ 23 h 27"/>
                  <a:gd name="T8" fmla="*/ 18 w 18"/>
                  <a:gd name="T9" fmla="*/ 18 h 27"/>
                  <a:gd name="T10" fmla="*/ 18 w 18"/>
                  <a:gd name="T11" fmla="*/ 10 h 27"/>
                  <a:gd name="T12" fmla="*/ 18 w 18"/>
                  <a:gd name="T13" fmla="*/ 5 h 27"/>
                  <a:gd name="T14" fmla="*/ 16 w 18"/>
                  <a:gd name="T15" fmla="*/ 2 h 27"/>
                  <a:gd name="T16" fmla="*/ 13 w 18"/>
                  <a:gd name="T17" fmla="*/ 1 h 27"/>
                  <a:gd name="T18" fmla="*/ 9 w 18"/>
                  <a:gd name="T19" fmla="*/ 0 h 27"/>
                  <a:gd name="T20" fmla="*/ 9 w 18"/>
                  <a:gd name="T21" fmla="*/ 0 h 27"/>
                  <a:gd name="T22" fmla="*/ 6 w 18"/>
                  <a:gd name="T23" fmla="*/ 1 h 27"/>
                  <a:gd name="T24" fmla="*/ 3 w 18"/>
                  <a:gd name="T25" fmla="*/ 2 h 27"/>
                  <a:gd name="T26" fmla="*/ 2 w 18"/>
                  <a:gd name="T27" fmla="*/ 5 h 27"/>
                  <a:gd name="T28" fmla="*/ 0 w 18"/>
                  <a:gd name="T29" fmla="*/ 10 h 27"/>
                  <a:gd name="T30" fmla="*/ 0 w 18"/>
                  <a:gd name="T31" fmla="*/ 18 h 27"/>
                  <a:gd name="T32" fmla="*/ 2 w 18"/>
                  <a:gd name="T33" fmla="*/ 23 h 27"/>
                  <a:gd name="T34" fmla="*/ 3 w 18"/>
                  <a:gd name="T35" fmla="*/ 24 h 27"/>
                  <a:gd name="T36" fmla="*/ 6 w 18"/>
                  <a:gd name="T37" fmla="*/ 27 h 27"/>
                  <a:gd name="T38" fmla="*/ 9 w 18"/>
                  <a:gd name="T39" fmla="*/ 27 h 27"/>
                  <a:gd name="T40" fmla="*/ 9 w 18"/>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8"/>
                  <a:gd name="T64" fmla="*/ 0 h 27"/>
                  <a:gd name="T65" fmla="*/ 18 w 18"/>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8" h="27">
                    <a:moveTo>
                      <a:pt x="9" y="27"/>
                    </a:moveTo>
                    <a:lnTo>
                      <a:pt x="13" y="27"/>
                    </a:lnTo>
                    <a:lnTo>
                      <a:pt x="16" y="24"/>
                    </a:lnTo>
                    <a:lnTo>
                      <a:pt x="18" y="23"/>
                    </a:lnTo>
                    <a:lnTo>
                      <a:pt x="18" y="18"/>
                    </a:lnTo>
                    <a:lnTo>
                      <a:pt x="18" y="10"/>
                    </a:lnTo>
                    <a:lnTo>
                      <a:pt x="18" y="5"/>
                    </a:lnTo>
                    <a:lnTo>
                      <a:pt x="16" y="2"/>
                    </a:lnTo>
                    <a:lnTo>
                      <a:pt x="13" y="1"/>
                    </a:lnTo>
                    <a:lnTo>
                      <a:pt x="9" y="0"/>
                    </a:lnTo>
                    <a:lnTo>
                      <a:pt x="6" y="1"/>
                    </a:lnTo>
                    <a:lnTo>
                      <a:pt x="3" y="2"/>
                    </a:lnTo>
                    <a:lnTo>
                      <a:pt x="2" y="5"/>
                    </a:lnTo>
                    <a:lnTo>
                      <a:pt x="0" y="10"/>
                    </a:lnTo>
                    <a:lnTo>
                      <a:pt x="0" y="18"/>
                    </a:lnTo>
                    <a:lnTo>
                      <a:pt x="2" y="23"/>
                    </a:lnTo>
                    <a:lnTo>
                      <a:pt x="3" y="24"/>
                    </a:lnTo>
                    <a:lnTo>
                      <a:pt x="6" y="27"/>
                    </a:lnTo>
                    <a:lnTo>
                      <a:pt x="9" y="27"/>
                    </a:lnTo>
                    <a:close/>
                  </a:path>
                </a:pathLst>
              </a:custGeom>
              <a:solidFill>
                <a:srgbClr val="FFFFFF"/>
              </a:solidFill>
              <a:ln w="9525">
                <a:noFill/>
                <a:round/>
                <a:headEnd/>
                <a:tailEnd/>
              </a:ln>
            </p:spPr>
            <p:txBody>
              <a:bodyPr/>
              <a:lstStyle/>
              <a:p>
                <a:endParaRPr lang="en-US"/>
              </a:p>
            </p:txBody>
          </p:sp>
          <p:sp>
            <p:nvSpPr>
              <p:cNvPr id="102441" name="Freeform 98"/>
              <p:cNvSpPr>
                <a:spLocks/>
              </p:cNvSpPr>
              <p:nvPr/>
            </p:nvSpPr>
            <p:spPr bwMode="auto">
              <a:xfrm>
                <a:off x="3525" y="2668"/>
                <a:ext cx="17" cy="27"/>
              </a:xfrm>
              <a:custGeom>
                <a:avLst/>
                <a:gdLst>
                  <a:gd name="T0" fmla="*/ 8 w 17"/>
                  <a:gd name="T1" fmla="*/ 27 h 27"/>
                  <a:gd name="T2" fmla="*/ 11 w 17"/>
                  <a:gd name="T3" fmla="*/ 27 h 27"/>
                  <a:gd name="T4" fmla="*/ 14 w 17"/>
                  <a:gd name="T5" fmla="*/ 24 h 27"/>
                  <a:gd name="T6" fmla="*/ 15 w 17"/>
                  <a:gd name="T7" fmla="*/ 23 h 27"/>
                  <a:gd name="T8" fmla="*/ 17 w 17"/>
                  <a:gd name="T9" fmla="*/ 18 h 27"/>
                  <a:gd name="T10" fmla="*/ 17 w 17"/>
                  <a:gd name="T11" fmla="*/ 10 h 27"/>
                  <a:gd name="T12" fmla="*/ 15 w 17"/>
                  <a:gd name="T13" fmla="*/ 5 h 27"/>
                  <a:gd name="T14" fmla="*/ 14 w 17"/>
                  <a:gd name="T15" fmla="*/ 2 h 27"/>
                  <a:gd name="T16" fmla="*/ 11 w 17"/>
                  <a:gd name="T17" fmla="*/ 1 h 27"/>
                  <a:gd name="T18" fmla="*/ 8 w 17"/>
                  <a:gd name="T19" fmla="*/ 0 h 27"/>
                  <a:gd name="T20" fmla="*/ 8 w 17"/>
                  <a:gd name="T21" fmla="*/ 0 h 27"/>
                  <a:gd name="T22" fmla="*/ 5 w 17"/>
                  <a:gd name="T23" fmla="*/ 1 h 27"/>
                  <a:gd name="T24" fmla="*/ 2 w 17"/>
                  <a:gd name="T25" fmla="*/ 2 h 27"/>
                  <a:gd name="T26" fmla="*/ 1 w 17"/>
                  <a:gd name="T27" fmla="*/ 5 h 27"/>
                  <a:gd name="T28" fmla="*/ 0 w 17"/>
                  <a:gd name="T29" fmla="*/ 10 h 27"/>
                  <a:gd name="T30" fmla="*/ 0 w 17"/>
                  <a:gd name="T31" fmla="*/ 18 h 27"/>
                  <a:gd name="T32" fmla="*/ 1 w 17"/>
                  <a:gd name="T33" fmla="*/ 23 h 27"/>
                  <a:gd name="T34" fmla="*/ 2 w 17"/>
                  <a:gd name="T35" fmla="*/ 24 h 27"/>
                  <a:gd name="T36" fmla="*/ 5 w 17"/>
                  <a:gd name="T37" fmla="*/ 27 h 27"/>
                  <a:gd name="T38" fmla="*/ 8 w 17"/>
                  <a:gd name="T39" fmla="*/ 27 h 27"/>
                  <a:gd name="T40" fmla="*/ 8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8" y="27"/>
                    </a:moveTo>
                    <a:lnTo>
                      <a:pt x="11" y="27"/>
                    </a:lnTo>
                    <a:lnTo>
                      <a:pt x="14" y="24"/>
                    </a:lnTo>
                    <a:lnTo>
                      <a:pt x="15" y="23"/>
                    </a:lnTo>
                    <a:lnTo>
                      <a:pt x="17" y="18"/>
                    </a:lnTo>
                    <a:lnTo>
                      <a:pt x="17" y="10"/>
                    </a:lnTo>
                    <a:lnTo>
                      <a:pt x="15" y="5"/>
                    </a:lnTo>
                    <a:lnTo>
                      <a:pt x="14" y="2"/>
                    </a:lnTo>
                    <a:lnTo>
                      <a:pt x="11" y="1"/>
                    </a:lnTo>
                    <a:lnTo>
                      <a:pt x="8" y="0"/>
                    </a:lnTo>
                    <a:lnTo>
                      <a:pt x="5" y="1"/>
                    </a:lnTo>
                    <a:lnTo>
                      <a:pt x="2" y="2"/>
                    </a:lnTo>
                    <a:lnTo>
                      <a:pt x="1" y="5"/>
                    </a:lnTo>
                    <a:lnTo>
                      <a:pt x="0" y="10"/>
                    </a:lnTo>
                    <a:lnTo>
                      <a:pt x="0" y="18"/>
                    </a:lnTo>
                    <a:lnTo>
                      <a:pt x="1" y="23"/>
                    </a:lnTo>
                    <a:lnTo>
                      <a:pt x="2" y="24"/>
                    </a:lnTo>
                    <a:lnTo>
                      <a:pt x="5" y="27"/>
                    </a:lnTo>
                    <a:lnTo>
                      <a:pt x="8" y="27"/>
                    </a:lnTo>
                    <a:close/>
                  </a:path>
                </a:pathLst>
              </a:custGeom>
              <a:solidFill>
                <a:srgbClr val="FFFFFF"/>
              </a:solidFill>
              <a:ln w="9525">
                <a:noFill/>
                <a:round/>
                <a:headEnd/>
                <a:tailEnd/>
              </a:ln>
            </p:spPr>
            <p:txBody>
              <a:bodyPr/>
              <a:lstStyle/>
              <a:p>
                <a:endParaRPr lang="en-US"/>
              </a:p>
            </p:txBody>
          </p:sp>
          <p:sp>
            <p:nvSpPr>
              <p:cNvPr id="102442" name="Freeform 99"/>
              <p:cNvSpPr>
                <a:spLocks/>
              </p:cNvSpPr>
              <p:nvPr/>
            </p:nvSpPr>
            <p:spPr bwMode="auto">
              <a:xfrm>
                <a:off x="3493" y="2668"/>
                <a:ext cx="17" cy="27"/>
              </a:xfrm>
              <a:custGeom>
                <a:avLst/>
                <a:gdLst>
                  <a:gd name="T0" fmla="*/ 9 w 17"/>
                  <a:gd name="T1" fmla="*/ 27 h 27"/>
                  <a:gd name="T2" fmla="*/ 11 w 17"/>
                  <a:gd name="T3" fmla="*/ 27 h 27"/>
                  <a:gd name="T4" fmla="*/ 14 w 17"/>
                  <a:gd name="T5" fmla="*/ 24 h 27"/>
                  <a:gd name="T6" fmla="*/ 16 w 17"/>
                  <a:gd name="T7" fmla="*/ 23 h 27"/>
                  <a:gd name="T8" fmla="*/ 17 w 17"/>
                  <a:gd name="T9" fmla="*/ 18 h 27"/>
                  <a:gd name="T10" fmla="*/ 17 w 17"/>
                  <a:gd name="T11" fmla="*/ 10 h 27"/>
                  <a:gd name="T12" fmla="*/ 16 w 17"/>
                  <a:gd name="T13" fmla="*/ 5 h 27"/>
                  <a:gd name="T14" fmla="*/ 14 w 17"/>
                  <a:gd name="T15" fmla="*/ 2 h 27"/>
                  <a:gd name="T16" fmla="*/ 11 w 17"/>
                  <a:gd name="T17" fmla="*/ 1 h 27"/>
                  <a:gd name="T18" fmla="*/ 9 w 17"/>
                  <a:gd name="T19" fmla="*/ 0 h 27"/>
                  <a:gd name="T20" fmla="*/ 9 w 17"/>
                  <a:gd name="T21" fmla="*/ 0 h 27"/>
                  <a:gd name="T22" fmla="*/ 6 w 17"/>
                  <a:gd name="T23" fmla="*/ 1 h 27"/>
                  <a:gd name="T24" fmla="*/ 3 w 17"/>
                  <a:gd name="T25" fmla="*/ 2 h 27"/>
                  <a:gd name="T26" fmla="*/ 1 w 17"/>
                  <a:gd name="T27" fmla="*/ 5 h 27"/>
                  <a:gd name="T28" fmla="*/ 0 w 17"/>
                  <a:gd name="T29" fmla="*/ 10 h 27"/>
                  <a:gd name="T30" fmla="*/ 0 w 17"/>
                  <a:gd name="T31" fmla="*/ 18 h 27"/>
                  <a:gd name="T32" fmla="*/ 1 w 17"/>
                  <a:gd name="T33" fmla="*/ 23 h 27"/>
                  <a:gd name="T34" fmla="*/ 3 w 17"/>
                  <a:gd name="T35" fmla="*/ 24 h 27"/>
                  <a:gd name="T36" fmla="*/ 6 w 17"/>
                  <a:gd name="T37" fmla="*/ 27 h 27"/>
                  <a:gd name="T38" fmla="*/ 9 w 17"/>
                  <a:gd name="T39" fmla="*/ 27 h 27"/>
                  <a:gd name="T40" fmla="*/ 9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9" y="27"/>
                    </a:moveTo>
                    <a:lnTo>
                      <a:pt x="11" y="27"/>
                    </a:lnTo>
                    <a:lnTo>
                      <a:pt x="14" y="24"/>
                    </a:lnTo>
                    <a:lnTo>
                      <a:pt x="16" y="23"/>
                    </a:lnTo>
                    <a:lnTo>
                      <a:pt x="17" y="18"/>
                    </a:lnTo>
                    <a:lnTo>
                      <a:pt x="17" y="10"/>
                    </a:lnTo>
                    <a:lnTo>
                      <a:pt x="16" y="5"/>
                    </a:lnTo>
                    <a:lnTo>
                      <a:pt x="14" y="2"/>
                    </a:lnTo>
                    <a:lnTo>
                      <a:pt x="11" y="1"/>
                    </a:lnTo>
                    <a:lnTo>
                      <a:pt x="9" y="0"/>
                    </a:lnTo>
                    <a:lnTo>
                      <a:pt x="6" y="1"/>
                    </a:lnTo>
                    <a:lnTo>
                      <a:pt x="3" y="2"/>
                    </a:lnTo>
                    <a:lnTo>
                      <a:pt x="1" y="5"/>
                    </a:lnTo>
                    <a:lnTo>
                      <a:pt x="0" y="10"/>
                    </a:lnTo>
                    <a:lnTo>
                      <a:pt x="0" y="18"/>
                    </a:lnTo>
                    <a:lnTo>
                      <a:pt x="1" y="23"/>
                    </a:lnTo>
                    <a:lnTo>
                      <a:pt x="3" y="24"/>
                    </a:lnTo>
                    <a:lnTo>
                      <a:pt x="6" y="27"/>
                    </a:lnTo>
                    <a:lnTo>
                      <a:pt x="9" y="27"/>
                    </a:lnTo>
                    <a:close/>
                  </a:path>
                </a:pathLst>
              </a:custGeom>
              <a:solidFill>
                <a:srgbClr val="FFFFFF"/>
              </a:solidFill>
              <a:ln w="9525">
                <a:noFill/>
                <a:round/>
                <a:headEnd/>
                <a:tailEnd/>
              </a:ln>
            </p:spPr>
            <p:txBody>
              <a:bodyPr/>
              <a:lstStyle/>
              <a:p>
                <a:endParaRPr lang="en-US"/>
              </a:p>
            </p:txBody>
          </p:sp>
          <p:sp>
            <p:nvSpPr>
              <p:cNvPr id="102443" name="Freeform 100"/>
              <p:cNvSpPr>
                <a:spLocks/>
              </p:cNvSpPr>
              <p:nvPr/>
            </p:nvSpPr>
            <p:spPr bwMode="auto">
              <a:xfrm>
                <a:off x="3461" y="2668"/>
                <a:ext cx="18" cy="27"/>
              </a:xfrm>
              <a:custGeom>
                <a:avLst/>
                <a:gdLst>
                  <a:gd name="T0" fmla="*/ 9 w 18"/>
                  <a:gd name="T1" fmla="*/ 27 h 27"/>
                  <a:gd name="T2" fmla="*/ 12 w 18"/>
                  <a:gd name="T3" fmla="*/ 27 h 27"/>
                  <a:gd name="T4" fmla="*/ 15 w 18"/>
                  <a:gd name="T5" fmla="*/ 24 h 27"/>
                  <a:gd name="T6" fmla="*/ 16 w 18"/>
                  <a:gd name="T7" fmla="*/ 23 h 27"/>
                  <a:gd name="T8" fmla="*/ 18 w 18"/>
                  <a:gd name="T9" fmla="*/ 18 h 27"/>
                  <a:gd name="T10" fmla="*/ 18 w 18"/>
                  <a:gd name="T11" fmla="*/ 10 h 27"/>
                  <a:gd name="T12" fmla="*/ 16 w 18"/>
                  <a:gd name="T13" fmla="*/ 5 h 27"/>
                  <a:gd name="T14" fmla="*/ 15 w 18"/>
                  <a:gd name="T15" fmla="*/ 2 h 27"/>
                  <a:gd name="T16" fmla="*/ 12 w 18"/>
                  <a:gd name="T17" fmla="*/ 1 h 27"/>
                  <a:gd name="T18" fmla="*/ 9 w 18"/>
                  <a:gd name="T19" fmla="*/ 0 h 27"/>
                  <a:gd name="T20" fmla="*/ 9 w 18"/>
                  <a:gd name="T21" fmla="*/ 0 h 27"/>
                  <a:gd name="T22" fmla="*/ 6 w 18"/>
                  <a:gd name="T23" fmla="*/ 1 h 27"/>
                  <a:gd name="T24" fmla="*/ 3 w 18"/>
                  <a:gd name="T25" fmla="*/ 2 h 27"/>
                  <a:gd name="T26" fmla="*/ 2 w 18"/>
                  <a:gd name="T27" fmla="*/ 5 h 27"/>
                  <a:gd name="T28" fmla="*/ 0 w 18"/>
                  <a:gd name="T29" fmla="*/ 10 h 27"/>
                  <a:gd name="T30" fmla="*/ 0 w 18"/>
                  <a:gd name="T31" fmla="*/ 18 h 27"/>
                  <a:gd name="T32" fmla="*/ 2 w 18"/>
                  <a:gd name="T33" fmla="*/ 23 h 27"/>
                  <a:gd name="T34" fmla="*/ 3 w 18"/>
                  <a:gd name="T35" fmla="*/ 24 h 27"/>
                  <a:gd name="T36" fmla="*/ 6 w 18"/>
                  <a:gd name="T37" fmla="*/ 27 h 27"/>
                  <a:gd name="T38" fmla="*/ 9 w 18"/>
                  <a:gd name="T39" fmla="*/ 27 h 27"/>
                  <a:gd name="T40" fmla="*/ 9 w 18"/>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8"/>
                  <a:gd name="T64" fmla="*/ 0 h 27"/>
                  <a:gd name="T65" fmla="*/ 18 w 18"/>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8" h="27">
                    <a:moveTo>
                      <a:pt x="9" y="27"/>
                    </a:moveTo>
                    <a:lnTo>
                      <a:pt x="12" y="27"/>
                    </a:lnTo>
                    <a:lnTo>
                      <a:pt x="15" y="24"/>
                    </a:lnTo>
                    <a:lnTo>
                      <a:pt x="16" y="23"/>
                    </a:lnTo>
                    <a:lnTo>
                      <a:pt x="18" y="18"/>
                    </a:lnTo>
                    <a:lnTo>
                      <a:pt x="18" y="10"/>
                    </a:lnTo>
                    <a:lnTo>
                      <a:pt x="16" y="5"/>
                    </a:lnTo>
                    <a:lnTo>
                      <a:pt x="15" y="2"/>
                    </a:lnTo>
                    <a:lnTo>
                      <a:pt x="12" y="1"/>
                    </a:lnTo>
                    <a:lnTo>
                      <a:pt x="9" y="0"/>
                    </a:lnTo>
                    <a:lnTo>
                      <a:pt x="6" y="1"/>
                    </a:lnTo>
                    <a:lnTo>
                      <a:pt x="3" y="2"/>
                    </a:lnTo>
                    <a:lnTo>
                      <a:pt x="2" y="5"/>
                    </a:lnTo>
                    <a:lnTo>
                      <a:pt x="0" y="10"/>
                    </a:lnTo>
                    <a:lnTo>
                      <a:pt x="0" y="18"/>
                    </a:lnTo>
                    <a:lnTo>
                      <a:pt x="2" y="23"/>
                    </a:lnTo>
                    <a:lnTo>
                      <a:pt x="3" y="24"/>
                    </a:lnTo>
                    <a:lnTo>
                      <a:pt x="6" y="27"/>
                    </a:lnTo>
                    <a:lnTo>
                      <a:pt x="9" y="27"/>
                    </a:lnTo>
                    <a:close/>
                  </a:path>
                </a:pathLst>
              </a:custGeom>
              <a:solidFill>
                <a:srgbClr val="FFFFFF"/>
              </a:solidFill>
              <a:ln w="9525">
                <a:noFill/>
                <a:round/>
                <a:headEnd/>
                <a:tailEnd/>
              </a:ln>
            </p:spPr>
            <p:txBody>
              <a:bodyPr/>
              <a:lstStyle/>
              <a:p>
                <a:endParaRPr lang="en-US"/>
              </a:p>
            </p:txBody>
          </p:sp>
          <p:sp>
            <p:nvSpPr>
              <p:cNvPr id="102444" name="Freeform 101"/>
              <p:cNvSpPr>
                <a:spLocks/>
              </p:cNvSpPr>
              <p:nvPr/>
            </p:nvSpPr>
            <p:spPr bwMode="auto">
              <a:xfrm>
                <a:off x="3430" y="2668"/>
                <a:ext cx="17" cy="27"/>
              </a:xfrm>
              <a:custGeom>
                <a:avLst/>
                <a:gdLst>
                  <a:gd name="T0" fmla="*/ 8 w 17"/>
                  <a:gd name="T1" fmla="*/ 27 h 27"/>
                  <a:gd name="T2" fmla="*/ 11 w 17"/>
                  <a:gd name="T3" fmla="*/ 27 h 27"/>
                  <a:gd name="T4" fmla="*/ 14 w 17"/>
                  <a:gd name="T5" fmla="*/ 24 h 27"/>
                  <a:gd name="T6" fmla="*/ 15 w 17"/>
                  <a:gd name="T7" fmla="*/ 23 h 27"/>
                  <a:gd name="T8" fmla="*/ 17 w 17"/>
                  <a:gd name="T9" fmla="*/ 18 h 27"/>
                  <a:gd name="T10" fmla="*/ 17 w 17"/>
                  <a:gd name="T11" fmla="*/ 10 h 27"/>
                  <a:gd name="T12" fmla="*/ 15 w 17"/>
                  <a:gd name="T13" fmla="*/ 5 h 27"/>
                  <a:gd name="T14" fmla="*/ 14 w 17"/>
                  <a:gd name="T15" fmla="*/ 2 h 27"/>
                  <a:gd name="T16" fmla="*/ 11 w 17"/>
                  <a:gd name="T17" fmla="*/ 1 h 27"/>
                  <a:gd name="T18" fmla="*/ 8 w 17"/>
                  <a:gd name="T19" fmla="*/ 0 h 27"/>
                  <a:gd name="T20" fmla="*/ 8 w 17"/>
                  <a:gd name="T21" fmla="*/ 0 h 27"/>
                  <a:gd name="T22" fmla="*/ 5 w 17"/>
                  <a:gd name="T23" fmla="*/ 1 h 27"/>
                  <a:gd name="T24" fmla="*/ 2 w 17"/>
                  <a:gd name="T25" fmla="*/ 2 h 27"/>
                  <a:gd name="T26" fmla="*/ 1 w 17"/>
                  <a:gd name="T27" fmla="*/ 5 h 27"/>
                  <a:gd name="T28" fmla="*/ 0 w 17"/>
                  <a:gd name="T29" fmla="*/ 10 h 27"/>
                  <a:gd name="T30" fmla="*/ 0 w 17"/>
                  <a:gd name="T31" fmla="*/ 18 h 27"/>
                  <a:gd name="T32" fmla="*/ 1 w 17"/>
                  <a:gd name="T33" fmla="*/ 23 h 27"/>
                  <a:gd name="T34" fmla="*/ 2 w 17"/>
                  <a:gd name="T35" fmla="*/ 24 h 27"/>
                  <a:gd name="T36" fmla="*/ 5 w 17"/>
                  <a:gd name="T37" fmla="*/ 27 h 27"/>
                  <a:gd name="T38" fmla="*/ 8 w 17"/>
                  <a:gd name="T39" fmla="*/ 27 h 27"/>
                  <a:gd name="T40" fmla="*/ 8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8" y="27"/>
                    </a:moveTo>
                    <a:lnTo>
                      <a:pt x="11" y="27"/>
                    </a:lnTo>
                    <a:lnTo>
                      <a:pt x="14" y="24"/>
                    </a:lnTo>
                    <a:lnTo>
                      <a:pt x="15" y="23"/>
                    </a:lnTo>
                    <a:lnTo>
                      <a:pt x="17" y="18"/>
                    </a:lnTo>
                    <a:lnTo>
                      <a:pt x="17" y="10"/>
                    </a:lnTo>
                    <a:lnTo>
                      <a:pt x="15" y="5"/>
                    </a:lnTo>
                    <a:lnTo>
                      <a:pt x="14" y="2"/>
                    </a:lnTo>
                    <a:lnTo>
                      <a:pt x="11" y="1"/>
                    </a:lnTo>
                    <a:lnTo>
                      <a:pt x="8" y="0"/>
                    </a:lnTo>
                    <a:lnTo>
                      <a:pt x="5" y="1"/>
                    </a:lnTo>
                    <a:lnTo>
                      <a:pt x="2" y="2"/>
                    </a:lnTo>
                    <a:lnTo>
                      <a:pt x="1" y="5"/>
                    </a:lnTo>
                    <a:lnTo>
                      <a:pt x="0" y="10"/>
                    </a:lnTo>
                    <a:lnTo>
                      <a:pt x="0" y="18"/>
                    </a:lnTo>
                    <a:lnTo>
                      <a:pt x="1" y="23"/>
                    </a:lnTo>
                    <a:lnTo>
                      <a:pt x="2" y="24"/>
                    </a:lnTo>
                    <a:lnTo>
                      <a:pt x="5" y="27"/>
                    </a:lnTo>
                    <a:lnTo>
                      <a:pt x="8" y="27"/>
                    </a:lnTo>
                    <a:close/>
                  </a:path>
                </a:pathLst>
              </a:custGeom>
              <a:solidFill>
                <a:srgbClr val="FFFFFF"/>
              </a:solidFill>
              <a:ln w="9525">
                <a:noFill/>
                <a:round/>
                <a:headEnd/>
                <a:tailEnd/>
              </a:ln>
            </p:spPr>
            <p:txBody>
              <a:bodyPr/>
              <a:lstStyle/>
              <a:p>
                <a:endParaRPr lang="en-US"/>
              </a:p>
            </p:txBody>
          </p:sp>
          <p:sp>
            <p:nvSpPr>
              <p:cNvPr id="102445" name="Freeform 102"/>
              <p:cNvSpPr>
                <a:spLocks/>
              </p:cNvSpPr>
              <p:nvPr/>
            </p:nvSpPr>
            <p:spPr bwMode="auto">
              <a:xfrm>
                <a:off x="3398" y="2668"/>
                <a:ext cx="17" cy="27"/>
              </a:xfrm>
              <a:custGeom>
                <a:avLst/>
                <a:gdLst>
                  <a:gd name="T0" fmla="*/ 9 w 17"/>
                  <a:gd name="T1" fmla="*/ 27 h 27"/>
                  <a:gd name="T2" fmla="*/ 11 w 17"/>
                  <a:gd name="T3" fmla="*/ 27 h 27"/>
                  <a:gd name="T4" fmla="*/ 14 w 17"/>
                  <a:gd name="T5" fmla="*/ 24 h 27"/>
                  <a:gd name="T6" fmla="*/ 16 w 17"/>
                  <a:gd name="T7" fmla="*/ 23 h 27"/>
                  <a:gd name="T8" fmla="*/ 17 w 17"/>
                  <a:gd name="T9" fmla="*/ 18 h 27"/>
                  <a:gd name="T10" fmla="*/ 17 w 17"/>
                  <a:gd name="T11" fmla="*/ 10 h 27"/>
                  <a:gd name="T12" fmla="*/ 16 w 17"/>
                  <a:gd name="T13" fmla="*/ 5 h 27"/>
                  <a:gd name="T14" fmla="*/ 14 w 17"/>
                  <a:gd name="T15" fmla="*/ 2 h 27"/>
                  <a:gd name="T16" fmla="*/ 11 w 17"/>
                  <a:gd name="T17" fmla="*/ 1 h 27"/>
                  <a:gd name="T18" fmla="*/ 9 w 17"/>
                  <a:gd name="T19" fmla="*/ 0 h 27"/>
                  <a:gd name="T20" fmla="*/ 9 w 17"/>
                  <a:gd name="T21" fmla="*/ 0 h 27"/>
                  <a:gd name="T22" fmla="*/ 4 w 17"/>
                  <a:gd name="T23" fmla="*/ 1 h 27"/>
                  <a:gd name="T24" fmla="*/ 3 w 17"/>
                  <a:gd name="T25" fmla="*/ 2 h 27"/>
                  <a:gd name="T26" fmla="*/ 0 w 17"/>
                  <a:gd name="T27" fmla="*/ 5 h 27"/>
                  <a:gd name="T28" fmla="*/ 0 w 17"/>
                  <a:gd name="T29" fmla="*/ 10 h 27"/>
                  <a:gd name="T30" fmla="*/ 0 w 17"/>
                  <a:gd name="T31" fmla="*/ 18 h 27"/>
                  <a:gd name="T32" fmla="*/ 0 w 17"/>
                  <a:gd name="T33" fmla="*/ 23 h 27"/>
                  <a:gd name="T34" fmla="*/ 3 w 17"/>
                  <a:gd name="T35" fmla="*/ 24 h 27"/>
                  <a:gd name="T36" fmla="*/ 4 w 17"/>
                  <a:gd name="T37" fmla="*/ 27 h 27"/>
                  <a:gd name="T38" fmla="*/ 9 w 17"/>
                  <a:gd name="T39" fmla="*/ 27 h 27"/>
                  <a:gd name="T40" fmla="*/ 9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9" y="27"/>
                    </a:moveTo>
                    <a:lnTo>
                      <a:pt x="11" y="27"/>
                    </a:lnTo>
                    <a:lnTo>
                      <a:pt x="14" y="24"/>
                    </a:lnTo>
                    <a:lnTo>
                      <a:pt x="16" y="23"/>
                    </a:lnTo>
                    <a:lnTo>
                      <a:pt x="17" y="18"/>
                    </a:lnTo>
                    <a:lnTo>
                      <a:pt x="17" y="10"/>
                    </a:lnTo>
                    <a:lnTo>
                      <a:pt x="16" y="5"/>
                    </a:lnTo>
                    <a:lnTo>
                      <a:pt x="14" y="2"/>
                    </a:lnTo>
                    <a:lnTo>
                      <a:pt x="11" y="1"/>
                    </a:lnTo>
                    <a:lnTo>
                      <a:pt x="9" y="0"/>
                    </a:lnTo>
                    <a:lnTo>
                      <a:pt x="4" y="1"/>
                    </a:lnTo>
                    <a:lnTo>
                      <a:pt x="3" y="2"/>
                    </a:lnTo>
                    <a:lnTo>
                      <a:pt x="0" y="5"/>
                    </a:lnTo>
                    <a:lnTo>
                      <a:pt x="0" y="10"/>
                    </a:lnTo>
                    <a:lnTo>
                      <a:pt x="0" y="18"/>
                    </a:lnTo>
                    <a:lnTo>
                      <a:pt x="0" y="23"/>
                    </a:lnTo>
                    <a:lnTo>
                      <a:pt x="3" y="24"/>
                    </a:lnTo>
                    <a:lnTo>
                      <a:pt x="4" y="27"/>
                    </a:lnTo>
                    <a:lnTo>
                      <a:pt x="9" y="27"/>
                    </a:lnTo>
                    <a:close/>
                  </a:path>
                </a:pathLst>
              </a:custGeom>
              <a:solidFill>
                <a:srgbClr val="FFFFFF"/>
              </a:solidFill>
              <a:ln w="9525">
                <a:noFill/>
                <a:round/>
                <a:headEnd/>
                <a:tailEnd/>
              </a:ln>
            </p:spPr>
            <p:txBody>
              <a:bodyPr/>
              <a:lstStyle/>
              <a:p>
                <a:endParaRPr lang="en-US"/>
              </a:p>
            </p:txBody>
          </p:sp>
          <p:sp>
            <p:nvSpPr>
              <p:cNvPr id="102446" name="Freeform 103"/>
              <p:cNvSpPr>
                <a:spLocks/>
              </p:cNvSpPr>
              <p:nvPr/>
            </p:nvSpPr>
            <p:spPr bwMode="auto">
              <a:xfrm>
                <a:off x="3366" y="2668"/>
                <a:ext cx="18" cy="27"/>
              </a:xfrm>
              <a:custGeom>
                <a:avLst/>
                <a:gdLst>
                  <a:gd name="T0" fmla="*/ 9 w 18"/>
                  <a:gd name="T1" fmla="*/ 27 h 27"/>
                  <a:gd name="T2" fmla="*/ 12 w 18"/>
                  <a:gd name="T3" fmla="*/ 27 h 27"/>
                  <a:gd name="T4" fmla="*/ 15 w 18"/>
                  <a:gd name="T5" fmla="*/ 24 h 27"/>
                  <a:gd name="T6" fmla="*/ 16 w 18"/>
                  <a:gd name="T7" fmla="*/ 23 h 27"/>
                  <a:gd name="T8" fmla="*/ 18 w 18"/>
                  <a:gd name="T9" fmla="*/ 18 h 27"/>
                  <a:gd name="T10" fmla="*/ 18 w 18"/>
                  <a:gd name="T11" fmla="*/ 10 h 27"/>
                  <a:gd name="T12" fmla="*/ 16 w 18"/>
                  <a:gd name="T13" fmla="*/ 5 h 27"/>
                  <a:gd name="T14" fmla="*/ 15 w 18"/>
                  <a:gd name="T15" fmla="*/ 2 h 27"/>
                  <a:gd name="T16" fmla="*/ 12 w 18"/>
                  <a:gd name="T17" fmla="*/ 1 h 27"/>
                  <a:gd name="T18" fmla="*/ 9 w 18"/>
                  <a:gd name="T19" fmla="*/ 0 h 27"/>
                  <a:gd name="T20" fmla="*/ 9 w 18"/>
                  <a:gd name="T21" fmla="*/ 0 h 27"/>
                  <a:gd name="T22" fmla="*/ 5 w 18"/>
                  <a:gd name="T23" fmla="*/ 1 h 27"/>
                  <a:gd name="T24" fmla="*/ 3 w 18"/>
                  <a:gd name="T25" fmla="*/ 2 h 27"/>
                  <a:gd name="T26" fmla="*/ 0 w 18"/>
                  <a:gd name="T27" fmla="*/ 5 h 27"/>
                  <a:gd name="T28" fmla="*/ 0 w 18"/>
                  <a:gd name="T29" fmla="*/ 10 h 27"/>
                  <a:gd name="T30" fmla="*/ 0 w 18"/>
                  <a:gd name="T31" fmla="*/ 18 h 27"/>
                  <a:gd name="T32" fmla="*/ 0 w 18"/>
                  <a:gd name="T33" fmla="*/ 23 h 27"/>
                  <a:gd name="T34" fmla="*/ 3 w 18"/>
                  <a:gd name="T35" fmla="*/ 24 h 27"/>
                  <a:gd name="T36" fmla="*/ 5 w 18"/>
                  <a:gd name="T37" fmla="*/ 27 h 27"/>
                  <a:gd name="T38" fmla="*/ 9 w 18"/>
                  <a:gd name="T39" fmla="*/ 27 h 27"/>
                  <a:gd name="T40" fmla="*/ 9 w 18"/>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8"/>
                  <a:gd name="T64" fmla="*/ 0 h 27"/>
                  <a:gd name="T65" fmla="*/ 18 w 18"/>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8" h="27">
                    <a:moveTo>
                      <a:pt x="9" y="27"/>
                    </a:moveTo>
                    <a:lnTo>
                      <a:pt x="12" y="27"/>
                    </a:lnTo>
                    <a:lnTo>
                      <a:pt x="15" y="24"/>
                    </a:lnTo>
                    <a:lnTo>
                      <a:pt x="16" y="23"/>
                    </a:lnTo>
                    <a:lnTo>
                      <a:pt x="18" y="18"/>
                    </a:lnTo>
                    <a:lnTo>
                      <a:pt x="18" y="10"/>
                    </a:lnTo>
                    <a:lnTo>
                      <a:pt x="16" y="5"/>
                    </a:lnTo>
                    <a:lnTo>
                      <a:pt x="15" y="2"/>
                    </a:lnTo>
                    <a:lnTo>
                      <a:pt x="12" y="1"/>
                    </a:lnTo>
                    <a:lnTo>
                      <a:pt x="9" y="0"/>
                    </a:lnTo>
                    <a:lnTo>
                      <a:pt x="5" y="1"/>
                    </a:lnTo>
                    <a:lnTo>
                      <a:pt x="3" y="2"/>
                    </a:lnTo>
                    <a:lnTo>
                      <a:pt x="0" y="5"/>
                    </a:lnTo>
                    <a:lnTo>
                      <a:pt x="0" y="10"/>
                    </a:lnTo>
                    <a:lnTo>
                      <a:pt x="0" y="18"/>
                    </a:lnTo>
                    <a:lnTo>
                      <a:pt x="0" y="23"/>
                    </a:lnTo>
                    <a:lnTo>
                      <a:pt x="3" y="24"/>
                    </a:lnTo>
                    <a:lnTo>
                      <a:pt x="5" y="27"/>
                    </a:lnTo>
                    <a:lnTo>
                      <a:pt x="9" y="27"/>
                    </a:lnTo>
                    <a:close/>
                  </a:path>
                </a:pathLst>
              </a:custGeom>
              <a:solidFill>
                <a:srgbClr val="FFFFFF"/>
              </a:solidFill>
              <a:ln w="9525">
                <a:noFill/>
                <a:round/>
                <a:headEnd/>
                <a:tailEnd/>
              </a:ln>
            </p:spPr>
            <p:txBody>
              <a:bodyPr/>
              <a:lstStyle/>
              <a:p>
                <a:endParaRPr lang="en-US"/>
              </a:p>
            </p:txBody>
          </p:sp>
          <p:sp>
            <p:nvSpPr>
              <p:cNvPr id="102447" name="Freeform 104"/>
              <p:cNvSpPr>
                <a:spLocks/>
              </p:cNvSpPr>
              <p:nvPr/>
            </p:nvSpPr>
            <p:spPr bwMode="auto">
              <a:xfrm>
                <a:off x="3335" y="2668"/>
                <a:ext cx="17" cy="27"/>
              </a:xfrm>
              <a:custGeom>
                <a:avLst/>
                <a:gdLst>
                  <a:gd name="T0" fmla="*/ 8 w 17"/>
                  <a:gd name="T1" fmla="*/ 27 h 27"/>
                  <a:gd name="T2" fmla="*/ 11 w 17"/>
                  <a:gd name="T3" fmla="*/ 27 h 27"/>
                  <a:gd name="T4" fmla="*/ 14 w 17"/>
                  <a:gd name="T5" fmla="*/ 24 h 27"/>
                  <a:gd name="T6" fmla="*/ 15 w 17"/>
                  <a:gd name="T7" fmla="*/ 23 h 27"/>
                  <a:gd name="T8" fmla="*/ 17 w 17"/>
                  <a:gd name="T9" fmla="*/ 18 h 27"/>
                  <a:gd name="T10" fmla="*/ 17 w 17"/>
                  <a:gd name="T11" fmla="*/ 10 h 27"/>
                  <a:gd name="T12" fmla="*/ 15 w 17"/>
                  <a:gd name="T13" fmla="*/ 5 h 27"/>
                  <a:gd name="T14" fmla="*/ 14 w 17"/>
                  <a:gd name="T15" fmla="*/ 2 h 27"/>
                  <a:gd name="T16" fmla="*/ 11 w 17"/>
                  <a:gd name="T17" fmla="*/ 1 h 27"/>
                  <a:gd name="T18" fmla="*/ 8 w 17"/>
                  <a:gd name="T19" fmla="*/ 0 h 27"/>
                  <a:gd name="T20" fmla="*/ 8 w 17"/>
                  <a:gd name="T21" fmla="*/ 0 h 27"/>
                  <a:gd name="T22" fmla="*/ 4 w 17"/>
                  <a:gd name="T23" fmla="*/ 1 h 27"/>
                  <a:gd name="T24" fmla="*/ 2 w 17"/>
                  <a:gd name="T25" fmla="*/ 2 h 27"/>
                  <a:gd name="T26" fmla="*/ 0 w 17"/>
                  <a:gd name="T27" fmla="*/ 5 h 27"/>
                  <a:gd name="T28" fmla="*/ 0 w 17"/>
                  <a:gd name="T29" fmla="*/ 10 h 27"/>
                  <a:gd name="T30" fmla="*/ 0 w 17"/>
                  <a:gd name="T31" fmla="*/ 18 h 27"/>
                  <a:gd name="T32" fmla="*/ 0 w 17"/>
                  <a:gd name="T33" fmla="*/ 23 h 27"/>
                  <a:gd name="T34" fmla="*/ 2 w 17"/>
                  <a:gd name="T35" fmla="*/ 24 h 27"/>
                  <a:gd name="T36" fmla="*/ 4 w 17"/>
                  <a:gd name="T37" fmla="*/ 27 h 27"/>
                  <a:gd name="T38" fmla="*/ 8 w 17"/>
                  <a:gd name="T39" fmla="*/ 27 h 27"/>
                  <a:gd name="T40" fmla="*/ 8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8" y="27"/>
                    </a:moveTo>
                    <a:lnTo>
                      <a:pt x="11" y="27"/>
                    </a:lnTo>
                    <a:lnTo>
                      <a:pt x="14" y="24"/>
                    </a:lnTo>
                    <a:lnTo>
                      <a:pt x="15" y="23"/>
                    </a:lnTo>
                    <a:lnTo>
                      <a:pt x="17" y="18"/>
                    </a:lnTo>
                    <a:lnTo>
                      <a:pt x="17" y="10"/>
                    </a:lnTo>
                    <a:lnTo>
                      <a:pt x="15" y="5"/>
                    </a:lnTo>
                    <a:lnTo>
                      <a:pt x="14" y="2"/>
                    </a:lnTo>
                    <a:lnTo>
                      <a:pt x="11" y="1"/>
                    </a:lnTo>
                    <a:lnTo>
                      <a:pt x="8" y="0"/>
                    </a:lnTo>
                    <a:lnTo>
                      <a:pt x="4" y="1"/>
                    </a:lnTo>
                    <a:lnTo>
                      <a:pt x="2" y="2"/>
                    </a:lnTo>
                    <a:lnTo>
                      <a:pt x="0" y="5"/>
                    </a:lnTo>
                    <a:lnTo>
                      <a:pt x="0" y="10"/>
                    </a:lnTo>
                    <a:lnTo>
                      <a:pt x="0" y="18"/>
                    </a:lnTo>
                    <a:lnTo>
                      <a:pt x="0" y="23"/>
                    </a:lnTo>
                    <a:lnTo>
                      <a:pt x="2" y="24"/>
                    </a:lnTo>
                    <a:lnTo>
                      <a:pt x="4" y="27"/>
                    </a:lnTo>
                    <a:lnTo>
                      <a:pt x="8" y="27"/>
                    </a:lnTo>
                    <a:close/>
                  </a:path>
                </a:pathLst>
              </a:custGeom>
              <a:solidFill>
                <a:srgbClr val="FFFFFF"/>
              </a:solidFill>
              <a:ln w="9525">
                <a:noFill/>
                <a:round/>
                <a:headEnd/>
                <a:tailEnd/>
              </a:ln>
            </p:spPr>
            <p:txBody>
              <a:bodyPr/>
              <a:lstStyle/>
              <a:p>
                <a:endParaRPr lang="en-US"/>
              </a:p>
            </p:txBody>
          </p:sp>
          <p:sp>
            <p:nvSpPr>
              <p:cNvPr id="102448" name="Freeform 105"/>
              <p:cNvSpPr>
                <a:spLocks/>
              </p:cNvSpPr>
              <p:nvPr/>
            </p:nvSpPr>
            <p:spPr bwMode="auto">
              <a:xfrm>
                <a:off x="3303" y="2668"/>
                <a:ext cx="17" cy="27"/>
              </a:xfrm>
              <a:custGeom>
                <a:avLst/>
                <a:gdLst>
                  <a:gd name="T0" fmla="*/ 9 w 17"/>
                  <a:gd name="T1" fmla="*/ 27 h 27"/>
                  <a:gd name="T2" fmla="*/ 11 w 17"/>
                  <a:gd name="T3" fmla="*/ 27 h 27"/>
                  <a:gd name="T4" fmla="*/ 14 w 17"/>
                  <a:gd name="T5" fmla="*/ 24 h 27"/>
                  <a:gd name="T6" fmla="*/ 16 w 17"/>
                  <a:gd name="T7" fmla="*/ 23 h 27"/>
                  <a:gd name="T8" fmla="*/ 17 w 17"/>
                  <a:gd name="T9" fmla="*/ 18 h 27"/>
                  <a:gd name="T10" fmla="*/ 17 w 17"/>
                  <a:gd name="T11" fmla="*/ 10 h 27"/>
                  <a:gd name="T12" fmla="*/ 16 w 17"/>
                  <a:gd name="T13" fmla="*/ 5 h 27"/>
                  <a:gd name="T14" fmla="*/ 14 w 17"/>
                  <a:gd name="T15" fmla="*/ 2 h 27"/>
                  <a:gd name="T16" fmla="*/ 11 w 17"/>
                  <a:gd name="T17" fmla="*/ 1 h 27"/>
                  <a:gd name="T18" fmla="*/ 9 w 17"/>
                  <a:gd name="T19" fmla="*/ 0 h 27"/>
                  <a:gd name="T20" fmla="*/ 9 w 17"/>
                  <a:gd name="T21" fmla="*/ 0 h 27"/>
                  <a:gd name="T22" fmla="*/ 4 w 17"/>
                  <a:gd name="T23" fmla="*/ 1 h 27"/>
                  <a:gd name="T24" fmla="*/ 3 w 17"/>
                  <a:gd name="T25" fmla="*/ 2 h 27"/>
                  <a:gd name="T26" fmla="*/ 0 w 17"/>
                  <a:gd name="T27" fmla="*/ 5 h 27"/>
                  <a:gd name="T28" fmla="*/ 0 w 17"/>
                  <a:gd name="T29" fmla="*/ 10 h 27"/>
                  <a:gd name="T30" fmla="*/ 0 w 17"/>
                  <a:gd name="T31" fmla="*/ 18 h 27"/>
                  <a:gd name="T32" fmla="*/ 0 w 17"/>
                  <a:gd name="T33" fmla="*/ 23 h 27"/>
                  <a:gd name="T34" fmla="*/ 3 w 17"/>
                  <a:gd name="T35" fmla="*/ 24 h 27"/>
                  <a:gd name="T36" fmla="*/ 4 w 17"/>
                  <a:gd name="T37" fmla="*/ 27 h 27"/>
                  <a:gd name="T38" fmla="*/ 9 w 17"/>
                  <a:gd name="T39" fmla="*/ 27 h 27"/>
                  <a:gd name="T40" fmla="*/ 9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9" y="27"/>
                    </a:moveTo>
                    <a:lnTo>
                      <a:pt x="11" y="27"/>
                    </a:lnTo>
                    <a:lnTo>
                      <a:pt x="14" y="24"/>
                    </a:lnTo>
                    <a:lnTo>
                      <a:pt x="16" y="23"/>
                    </a:lnTo>
                    <a:lnTo>
                      <a:pt x="17" y="18"/>
                    </a:lnTo>
                    <a:lnTo>
                      <a:pt x="17" y="10"/>
                    </a:lnTo>
                    <a:lnTo>
                      <a:pt x="16" y="5"/>
                    </a:lnTo>
                    <a:lnTo>
                      <a:pt x="14" y="2"/>
                    </a:lnTo>
                    <a:lnTo>
                      <a:pt x="11" y="1"/>
                    </a:lnTo>
                    <a:lnTo>
                      <a:pt x="9" y="0"/>
                    </a:lnTo>
                    <a:lnTo>
                      <a:pt x="4" y="1"/>
                    </a:lnTo>
                    <a:lnTo>
                      <a:pt x="3" y="2"/>
                    </a:lnTo>
                    <a:lnTo>
                      <a:pt x="0" y="5"/>
                    </a:lnTo>
                    <a:lnTo>
                      <a:pt x="0" y="10"/>
                    </a:lnTo>
                    <a:lnTo>
                      <a:pt x="0" y="18"/>
                    </a:lnTo>
                    <a:lnTo>
                      <a:pt x="0" y="23"/>
                    </a:lnTo>
                    <a:lnTo>
                      <a:pt x="3" y="24"/>
                    </a:lnTo>
                    <a:lnTo>
                      <a:pt x="4" y="27"/>
                    </a:lnTo>
                    <a:lnTo>
                      <a:pt x="9" y="27"/>
                    </a:lnTo>
                    <a:close/>
                  </a:path>
                </a:pathLst>
              </a:custGeom>
              <a:solidFill>
                <a:srgbClr val="FFFFFF"/>
              </a:solidFill>
              <a:ln w="9525">
                <a:noFill/>
                <a:round/>
                <a:headEnd/>
                <a:tailEnd/>
              </a:ln>
            </p:spPr>
            <p:txBody>
              <a:bodyPr/>
              <a:lstStyle/>
              <a:p>
                <a:endParaRPr lang="en-US"/>
              </a:p>
            </p:txBody>
          </p:sp>
          <p:sp>
            <p:nvSpPr>
              <p:cNvPr id="102449" name="Freeform 106"/>
              <p:cNvSpPr>
                <a:spLocks/>
              </p:cNvSpPr>
              <p:nvPr/>
            </p:nvSpPr>
            <p:spPr bwMode="auto">
              <a:xfrm>
                <a:off x="3270" y="2668"/>
                <a:ext cx="18" cy="27"/>
              </a:xfrm>
              <a:custGeom>
                <a:avLst/>
                <a:gdLst>
                  <a:gd name="T0" fmla="*/ 10 w 18"/>
                  <a:gd name="T1" fmla="*/ 27 h 27"/>
                  <a:gd name="T2" fmla="*/ 13 w 18"/>
                  <a:gd name="T3" fmla="*/ 27 h 27"/>
                  <a:gd name="T4" fmla="*/ 16 w 18"/>
                  <a:gd name="T5" fmla="*/ 24 h 27"/>
                  <a:gd name="T6" fmla="*/ 17 w 18"/>
                  <a:gd name="T7" fmla="*/ 23 h 27"/>
                  <a:gd name="T8" fmla="*/ 18 w 18"/>
                  <a:gd name="T9" fmla="*/ 18 h 27"/>
                  <a:gd name="T10" fmla="*/ 18 w 18"/>
                  <a:gd name="T11" fmla="*/ 10 h 27"/>
                  <a:gd name="T12" fmla="*/ 17 w 18"/>
                  <a:gd name="T13" fmla="*/ 5 h 27"/>
                  <a:gd name="T14" fmla="*/ 16 w 18"/>
                  <a:gd name="T15" fmla="*/ 2 h 27"/>
                  <a:gd name="T16" fmla="*/ 13 w 18"/>
                  <a:gd name="T17" fmla="*/ 1 h 27"/>
                  <a:gd name="T18" fmla="*/ 10 w 18"/>
                  <a:gd name="T19" fmla="*/ 0 h 27"/>
                  <a:gd name="T20" fmla="*/ 10 w 18"/>
                  <a:gd name="T21" fmla="*/ 0 h 27"/>
                  <a:gd name="T22" fmla="*/ 6 w 18"/>
                  <a:gd name="T23" fmla="*/ 1 h 27"/>
                  <a:gd name="T24" fmla="*/ 3 w 18"/>
                  <a:gd name="T25" fmla="*/ 2 h 27"/>
                  <a:gd name="T26" fmla="*/ 1 w 18"/>
                  <a:gd name="T27" fmla="*/ 5 h 27"/>
                  <a:gd name="T28" fmla="*/ 0 w 18"/>
                  <a:gd name="T29" fmla="*/ 10 h 27"/>
                  <a:gd name="T30" fmla="*/ 0 w 18"/>
                  <a:gd name="T31" fmla="*/ 18 h 27"/>
                  <a:gd name="T32" fmla="*/ 1 w 18"/>
                  <a:gd name="T33" fmla="*/ 23 h 27"/>
                  <a:gd name="T34" fmla="*/ 3 w 18"/>
                  <a:gd name="T35" fmla="*/ 24 h 27"/>
                  <a:gd name="T36" fmla="*/ 6 w 18"/>
                  <a:gd name="T37" fmla="*/ 27 h 27"/>
                  <a:gd name="T38" fmla="*/ 10 w 18"/>
                  <a:gd name="T39" fmla="*/ 27 h 27"/>
                  <a:gd name="T40" fmla="*/ 10 w 18"/>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8"/>
                  <a:gd name="T64" fmla="*/ 0 h 27"/>
                  <a:gd name="T65" fmla="*/ 18 w 18"/>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8" h="27">
                    <a:moveTo>
                      <a:pt x="10" y="27"/>
                    </a:moveTo>
                    <a:lnTo>
                      <a:pt x="13" y="27"/>
                    </a:lnTo>
                    <a:lnTo>
                      <a:pt x="16" y="24"/>
                    </a:lnTo>
                    <a:lnTo>
                      <a:pt x="17" y="23"/>
                    </a:lnTo>
                    <a:lnTo>
                      <a:pt x="18" y="18"/>
                    </a:lnTo>
                    <a:lnTo>
                      <a:pt x="18" y="10"/>
                    </a:lnTo>
                    <a:lnTo>
                      <a:pt x="17" y="5"/>
                    </a:lnTo>
                    <a:lnTo>
                      <a:pt x="16" y="2"/>
                    </a:lnTo>
                    <a:lnTo>
                      <a:pt x="13" y="1"/>
                    </a:lnTo>
                    <a:lnTo>
                      <a:pt x="10" y="0"/>
                    </a:lnTo>
                    <a:lnTo>
                      <a:pt x="6" y="1"/>
                    </a:lnTo>
                    <a:lnTo>
                      <a:pt x="3" y="2"/>
                    </a:lnTo>
                    <a:lnTo>
                      <a:pt x="1" y="5"/>
                    </a:lnTo>
                    <a:lnTo>
                      <a:pt x="0" y="10"/>
                    </a:lnTo>
                    <a:lnTo>
                      <a:pt x="0" y="18"/>
                    </a:lnTo>
                    <a:lnTo>
                      <a:pt x="1" y="23"/>
                    </a:lnTo>
                    <a:lnTo>
                      <a:pt x="3" y="24"/>
                    </a:lnTo>
                    <a:lnTo>
                      <a:pt x="6" y="27"/>
                    </a:lnTo>
                    <a:lnTo>
                      <a:pt x="10" y="27"/>
                    </a:lnTo>
                    <a:close/>
                  </a:path>
                </a:pathLst>
              </a:custGeom>
              <a:solidFill>
                <a:srgbClr val="FFFFFF"/>
              </a:solidFill>
              <a:ln w="9525">
                <a:noFill/>
                <a:round/>
                <a:headEnd/>
                <a:tailEnd/>
              </a:ln>
            </p:spPr>
            <p:txBody>
              <a:bodyPr/>
              <a:lstStyle/>
              <a:p>
                <a:endParaRPr lang="en-US"/>
              </a:p>
            </p:txBody>
          </p:sp>
          <p:sp>
            <p:nvSpPr>
              <p:cNvPr id="102450" name="Freeform 107"/>
              <p:cNvSpPr>
                <a:spLocks/>
              </p:cNvSpPr>
              <p:nvPr/>
            </p:nvSpPr>
            <p:spPr bwMode="auto">
              <a:xfrm>
                <a:off x="3240" y="2668"/>
                <a:ext cx="17" cy="27"/>
              </a:xfrm>
              <a:custGeom>
                <a:avLst/>
                <a:gdLst>
                  <a:gd name="T0" fmla="*/ 7 w 17"/>
                  <a:gd name="T1" fmla="*/ 27 h 27"/>
                  <a:gd name="T2" fmla="*/ 11 w 17"/>
                  <a:gd name="T3" fmla="*/ 27 h 27"/>
                  <a:gd name="T4" fmla="*/ 14 w 17"/>
                  <a:gd name="T5" fmla="*/ 24 h 27"/>
                  <a:gd name="T6" fmla="*/ 15 w 17"/>
                  <a:gd name="T7" fmla="*/ 23 h 27"/>
                  <a:gd name="T8" fmla="*/ 17 w 17"/>
                  <a:gd name="T9" fmla="*/ 18 h 27"/>
                  <a:gd name="T10" fmla="*/ 17 w 17"/>
                  <a:gd name="T11" fmla="*/ 10 h 27"/>
                  <a:gd name="T12" fmla="*/ 15 w 17"/>
                  <a:gd name="T13" fmla="*/ 5 h 27"/>
                  <a:gd name="T14" fmla="*/ 14 w 17"/>
                  <a:gd name="T15" fmla="*/ 2 h 27"/>
                  <a:gd name="T16" fmla="*/ 11 w 17"/>
                  <a:gd name="T17" fmla="*/ 1 h 27"/>
                  <a:gd name="T18" fmla="*/ 7 w 17"/>
                  <a:gd name="T19" fmla="*/ 0 h 27"/>
                  <a:gd name="T20" fmla="*/ 7 w 17"/>
                  <a:gd name="T21" fmla="*/ 0 h 27"/>
                  <a:gd name="T22" fmla="*/ 4 w 17"/>
                  <a:gd name="T23" fmla="*/ 1 h 27"/>
                  <a:gd name="T24" fmla="*/ 1 w 17"/>
                  <a:gd name="T25" fmla="*/ 2 h 27"/>
                  <a:gd name="T26" fmla="*/ 0 w 17"/>
                  <a:gd name="T27" fmla="*/ 5 h 27"/>
                  <a:gd name="T28" fmla="*/ 0 w 17"/>
                  <a:gd name="T29" fmla="*/ 10 h 27"/>
                  <a:gd name="T30" fmla="*/ 0 w 17"/>
                  <a:gd name="T31" fmla="*/ 18 h 27"/>
                  <a:gd name="T32" fmla="*/ 0 w 17"/>
                  <a:gd name="T33" fmla="*/ 23 h 27"/>
                  <a:gd name="T34" fmla="*/ 1 w 17"/>
                  <a:gd name="T35" fmla="*/ 24 h 27"/>
                  <a:gd name="T36" fmla="*/ 4 w 17"/>
                  <a:gd name="T37" fmla="*/ 27 h 27"/>
                  <a:gd name="T38" fmla="*/ 7 w 17"/>
                  <a:gd name="T39" fmla="*/ 27 h 27"/>
                  <a:gd name="T40" fmla="*/ 7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7" y="27"/>
                    </a:moveTo>
                    <a:lnTo>
                      <a:pt x="11" y="27"/>
                    </a:lnTo>
                    <a:lnTo>
                      <a:pt x="14" y="24"/>
                    </a:lnTo>
                    <a:lnTo>
                      <a:pt x="15" y="23"/>
                    </a:lnTo>
                    <a:lnTo>
                      <a:pt x="17" y="18"/>
                    </a:lnTo>
                    <a:lnTo>
                      <a:pt x="17" y="10"/>
                    </a:lnTo>
                    <a:lnTo>
                      <a:pt x="15" y="5"/>
                    </a:lnTo>
                    <a:lnTo>
                      <a:pt x="14" y="2"/>
                    </a:lnTo>
                    <a:lnTo>
                      <a:pt x="11" y="1"/>
                    </a:lnTo>
                    <a:lnTo>
                      <a:pt x="7" y="0"/>
                    </a:lnTo>
                    <a:lnTo>
                      <a:pt x="4" y="1"/>
                    </a:lnTo>
                    <a:lnTo>
                      <a:pt x="1" y="2"/>
                    </a:lnTo>
                    <a:lnTo>
                      <a:pt x="0" y="5"/>
                    </a:lnTo>
                    <a:lnTo>
                      <a:pt x="0" y="10"/>
                    </a:lnTo>
                    <a:lnTo>
                      <a:pt x="0" y="18"/>
                    </a:lnTo>
                    <a:lnTo>
                      <a:pt x="0" y="23"/>
                    </a:lnTo>
                    <a:lnTo>
                      <a:pt x="1" y="24"/>
                    </a:lnTo>
                    <a:lnTo>
                      <a:pt x="4" y="27"/>
                    </a:lnTo>
                    <a:lnTo>
                      <a:pt x="7" y="27"/>
                    </a:lnTo>
                    <a:close/>
                  </a:path>
                </a:pathLst>
              </a:custGeom>
              <a:solidFill>
                <a:srgbClr val="FFFFFF"/>
              </a:solidFill>
              <a:ln w="9525">
                <a:noFill/>
                <a:round/>
                <a:headEnd/>
                <a:tailEnd/>
              </a:ln>
            </p:spPr>
            <p:txBody>
              <a:bodyPr/>
              <a:lstStyle/>
              <a:p>
                <a:endParaRPr lang="en-US"/>
              </a:p>
            </p:txBody>
          </p:sp>
          <p:sp>
            <p:nvSpPr>
              <p:cNvPr id="102451" name="Freeform 108"/>
              <p:cNvSpPr>
                <a:spLocks/>
              </p:cNvSpPr>
              <p:nvPr/>
            </p:nvSpPr>
            <p:spPr bwMode="auto">
              <a:xfrm>
                <a:off x="3208" y="2668"/>
                <a:ext cx="17" cy="27"/>
              </a:xfrm>
              <a:custGeom>
                <a:avLst/>
                <a:gdLst>
                  <a:gd name="T0" fmla="*/ 9 w 17"/>
                  <a:gd name="T1" fmla="*/ 27 h 27"/>
                  <a:gd name="T2" fmla="*/ 13 w 17"/>
                  <a:gd name="T3" fmla="*/ 27 h 27"/>
                  <a:gd name="T4" fmla="*/ 16 w 17"/>
                  <a:gd name="T5" fmla="*/ 24 h 27"/>
                  <a:gd name="T6" fmla="*/ 17 w 17"/>
                  <a:gd name="T7" fmla="*/ 23 h 27"/>
                  <a:gd name="T8" fmla="*/ 17 w 17"/>
                  <a:gd name="T9" fmla="*/ 18 h 27"/>
                  <a:gd name="T10" fmla="*/ 17 w 17"/>
                  <a:gd name="T11" fmla="*/ 10 h 27"/>
                  <a:gd name="T12" fmla="*/ 17 w 17"/>
                  <a:gd name="T13" fmla="*/ 5 h 27"/>
                  <a:gd name="T14" fmla="*/ 16 w 17"/>
                  <a:gd name="T15" fmla="*/ 2 h 27"/>
                  <a:gd name="T16" fmla="*/ 13 w 17"/>
                  <a:gd name="T17" fmla="*/ 1 h 27"/>
                  <a:gd name="T18" fmla="*/ 9 w 17"/>
                  <a:gd name="T19" fmla="*/ 0 h 27"/>
                  <a:gd name="T20" fmla="*/ 9 w 17"/>
                  <a:gd name="T21" fmla="*/ 0 h 27"/>
                  <a:gd name="T22" fmla="*/ 6 w 17"/>
                  <a:gd name="T23" fmla="*/ 1 h 27"/>
                  <a:gd name="T24" fmla="*/ 3 w 17"/>
                  <a:gd name="T25" fmla="*/ 2 h 27"/>
                  <a:gd name="T26" fmla="*/ 1 w 17"/>
                  <a:gd name="T27" fmla="*/ 5 h 27"/>
                  <a:gd name="T28" fmla="*/ 0 w 17"/>
                  <a:gd name="T29" fmla="*/ 10 h 27"/>
                  <a:gd name="T30" fmla="*/ 0 w 17"/>
                  <a:gd name="T31" fmla="*/ 18 h 27"/>
                  <a:gd name="T32" fmla="*/ 1 w 17"/>
                  <a:gd name="T33" fmla="*/ 23 h 27"/>
                  <a:gd name="T34" fmla="*/ 3 w 17"/>
                  <a:gd name="T35" fmla="*/ 24 h 27"/>
                  <a:gd name="T36" fmla="*/ 6 w 17"/>
                  <a:gd name="T37" fmla="*/ 27 h 27"/>
                  <a:gd name="T38" fmla="*/ 9 w 17"/>
                  <a:gd name="T39" fmla="*/ 27 h 27"/>
                  <a:gd name="T40" fmla="*/ 9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9" y="27"/>
                    </a:moveTo>
                    <a:lnTo>
                      <a:pt x="13" y="27"/>
                    </a:lnTo>
                    <a:lnTo>
                      <a:pt x="16" y="24"/>
                    </a:lnTo>
                    <a:lnTo>
                      <a:pt x="17" y="23"/>
                    </a:lnTo>
                    <a:lnTo>
                      <a:pt x="17" y="18"/>
                    </a:lnTo>
                    <a:lnTo>
                      <a:pt x="17" y="10"/>
                    </a:lnTo>
                    <a:lnTo>
                      <a:pt x="17" y="5"/>
                    </a:lnTo>
                    <a:lnTo>
                      <a:pt x="16" y="2"/>
                    </a:lnTo>
                    <a:lnTo>
                      <a:pt x="13" y="1"/>
                    </a:lnTo>
                    <a:lnTo>
                      <a:pt x="9" y="0"/>
                    </a:lnTo>
                    <a:lnTo>
                      <a:pt x="6" y="1"/>
                    </a:lnTo>
                    <a:lnTo>
                      <a:pt x="3" y="2"/>
                    </a:lnTo>
                    <a:lnTo>
                      <a:pt x="1" y="5"/>
                    </a:lnTo>
                    <a:lnTo>
                      <a:pt x="0" y="10"/>
                    </a:lnTo>
                    <a:lnTo>
                      <a:pt x="0" y="18"/>
                    </a:lnTo>
                    <a:lnTo>
                      <a:pt x="1" y="23"/>
                    </a:lnTo>
                    <a:lnTo>
                      <a:pt x="3" y="24"/>
                    </a:lnTo>
                    <a:lnTo>
                      <a:pt x="6" y="27"/>
                    </a:lnTo>
                    <a:lnTo>
                      <a:pt x="9" y="27"/>
                    </a:lnTo>
                    <a:close/>
                  </a:path>
                </a:pathLst>
              </a:custGeom>
              <a:solidFill>
                <a:srgbClr val="FFFFFF"/>
              </a:solidFill>
              <a:ln w="9525">
                <a:noFill/>
                <a:round/>
                <a:headEnd/>
                <a:tailEnd/>
              </a:ln>
            </p:spPr>
            <p:txBody>
              <a:bodyPr/>
              <a:lstStyle/>
              <a:p>
                <a:endParaRPr lang="en-US"/>
              </a:p>
            </p:txBody>
          </p:sp>
          <p:sp>
            <p:nvSpPr>
              <p:cNvPr id="102452" name="Freeform 109"/>
              <p:cNvSpPr>
                <a:spLocks/>
              </p:cNvSpPr>
              <p:nvPr/>
            </p:nvSpPr>
            <p:spPr bwMode="auto">
              <a:xfrm>
                <a:off x="3176" y="2668"/>
                <a:ext cx="17" cy="27"/>
              </a:xfrm>
              <a:custGeom>
                <a:avLst/>
                <a:gdLst>
                  <a:gd name="T0" fmla="*/ 9 w 17"/>
                  <a:gd name="T1" fmla="*/ 27 h 27"/>
                  <a:gd name="T2" fmla="*/ 13 w 17"/>
                  <a:gd name="T3" fmla="*/ 27 h 27"/>
                  <a:gd name="T4" fmla="*/ 16 w 17"/>
                  <a:gd name="T5" fmla="*/ 24 h 27"/>
                  <a:gd name="T6" fmla="*/ 17 w 17"/>
                  <a:gd name="T7" fmla="*/ 23 h 27"/>
                  <a:gd name="T8" fmla="*/ 17 w 17"/>
                  <a:gd name="T9" fmla="*/ 18 h 27"/>
                  <a:gd name="T10" fmla="*/ 17 w 17"/>
                  <a:gd name="T11" fmla="*/ 10 h 27"/>
                  <a:gd name="T12" fmla="*/ 17 w 17"/>
                  <a:gd name="T13" fmla="*/ 5 h 27"/>
                  <a:gd name="T14" fmla="*/ 16 w 17"/>
                  <a:gd name="T15" fmla="*/ 2 h 27"/>
                  <a:gd name="T16" fmla="*/ 13 w 17"/>
                  <a:gd name="T17" fmla="*/ 1 h 27"/>
                  <a:gd name="T18" fmla="*/ 9 w 17"/>
                  <a:gd name="T19" fmla="*/ 0 h 27"/>
                  <a:gd name="T20" fmla="*/ 9 w 17"/>
                  <a:gd name="T21" fmla="*/ 0 h 27"/>
                  <a:gd name="T22" fmla="*/ 6 w 17"/>
                  <a:gd name="T23" fmla="*/ 1 h 27"/>
                  <a:gd name="T24" fmla="*/ 3 w 17"/>
                  <a:gd name="T25" fmla="*/ 2 h 27"/>
                  <a:gd name="T26" fmla="*/ 2 w 17"/>
                  <a:gd name="T27" fmla="*/ 5 h 27"/>
                  <a:gd name="T28" fmla="*/ 0 w 17"/>
                  <a:gd name="T29" fmla="*/ 10 h 27"/>
                  <a:gd name="T30" fmla="*/ 0 w 17"/>
                  <a:gd name="T31" fmla="*/ 18 h 27"/>
                  <a:gd name="T32" fmla="*/ 2 w 17"/>
                  <a:gd name="T33" fmla="*/ 23 h 27"/>
                  <a:gd name="T34" fmla="*/ 3 w 17"/>
                  <a:gd name="T35" fmla="*/ 24 h 27"/>
                  <a:gd name="T36" fmla="*/ 6 w 17"/>
                  <a:gd name="T37" fmla="*/ 27 h 27"/>
                  <a:gd name="T38" fmla="*/ 9 w 17"/>
                  <a:gd name="T39" fmla="*/ 27 h 27"/>
                  <a:gd name="T40" fmla="*/ 9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9" y="27"/>
                    </a:moveTo>
                    <a:lnTo>
                      <a:pt x="13" y="27"/>
                    </a:lnTo>
                    <a:lnTo>
                      <a:pt x="16" y="24"/>
                    </a:lnTo>
                    <a:lnTo>
                      <a:pt x="17" y="23"/>
                    </a:lnTo>
                    <a:lnTo>
                      <a:pt x="17" y="18"/>
                    </a:lnTo>
                    <a:lnTo>
                      <a:pt x="17" y="10"/>
                    </a:lnTo>
                    <a:lnTo>
                      <a:pt x="17" y="5"/>
                    </a:lnTo>
                    <a:lnTo>
                      <a:pt x="16" y="2"/>
                    </a:lnTo>
                    <a:lnTo>
                      <a:pt x="13" y="1"/>
                    </a:lnTo>
                    <a:lnTo>
                      <a:pt x="9" y="0"/>
                    </a:lnTo>
                    <a:lnTo>
                      <a:pt x="6" y="1"/>
                    </a:lnTo>
                    <a:lnTo>
                      <a:pt x="3" y="2"/>
                    </a:lnTo>
                    <a:lnTo>
                      <a:pt x="2" y="5"/>
                    </a:lnTo>
                    <a:lnTo>
                      <a:pt x="0" y="10"/>
                    </a:lnTo>
                    <a:lnTo>
                      <a:pt x="0" y="18"/>
                    </a:lnTo>
                    <a:lnTo>
                      <a:pt x="2" y="23"/>
                    </a:lnTo>
                    <a:lnTo>
                      <a:pt x="3" y="24"/>
                    </a:lnTo>
                    <a:lnTo>
                      <a:pt x="6" y="27"/>
                    </a:lnTo>
                    <a:lnTo>
                      <a:pt x="9" y="27"/>
                    </a:lnTo>
                    <a:close/>
                  </a:path>
                </a:pathLst>
              </a:custGeom>
              <a:solidFill>
                <a:srgbClr val="FFFFFF"/>
              </a:solidFill>
              <a:ln w="9525">
                <a:noFill/>
                <a:round/>
                <a:headEnd/>
                <a:tailEnd/>
              </a:ln>
            </p:spPr>
            <p:txBody>
              <a:bodyPr/>
              <a:lstStyle/>
              <a:p>
                <a:endParaRPr lang="en-US"/>
              </a:p>
            </p:txBody>
          </p:sp>
          <p:sp>
            <p:nvSpPr>
              <p:cNvPr id="102453" name="Freeform 110"/>
              <p:cNvSpPr>
                <a:spLocks/>
              </p:cNvSpPr>
              <p:nvPr/>
            </p:nvSpPr>
            <p:spPr bwMode="auto">
              <a:xfrm>
                <a:off x="3145" y="2668"/>
                <a:ext cx="17" cy="27"/>
              </a:xfrm>
              <a:custGeom>
                <a:avLst/>
                <a:gdLst>
                  <a:gd name="T0" fmla="*/ 8 w 17"/>
                  <a:gd name="T1" fmla="*/ 27 h 27"/>
                  <a:gd name="T2" fmla="*/ 13 w 17"/>
                  <a:gd name="T3" fmla="*/ 27 h 27"/>
                  <a:gd name="T4" fmla="*/ 15 w 17"/>
                  <a:gd name="T5" fmla="*/ 24 h 27"/>
                  <a:gd name="T6" fmla="*/ 17 w 17"/>
                  <a:gd name="T7" fmla="*/ 23 h 27"/>
                  <a:gd name="T8" fmla="*/ 17 w 17"/>
                  <a:gd name="T9" fmla="*/ 18 h 27"/>
                  <a:gd name="T10" fmla="*/ 17 w 17"/>
                  <a:gd name="T11" fmla="*/ 10 h 27"/>
                  <a:gd name="T12" fmla="*/ 17 w 17"/>
                  <a:gd name="T13" fmla="*/ 5 h 27"/>
                  <a:gd name="T14" fmla="*/ 15 w 17"/>
                  <a:gd name="T15" fmla="*/ 2 h 27"/>
                  <a:gd name="T16" fmla="*/ 13 w 17"/>
                  <a:gd name="T17" fmla="*/ 1 h 27"/>
                  <a:gd name="T18" fmla="*/ 8 w 17"/>
                  <a:gd name="T19" fmla="*/ 0 h 27"/>
                  <a:gd name="T20" fmla="*/ 8 w 17"/>
                  <a:gd name="T21" fmla="*/ 0 h 27"/>
                  <a:gd name="T22" fmla="*/ 5 w 17"/>
                  <a:gd name="T23" fmla="*/ 1 h 27"/>
                  <a:gd name="T24" fmla="*/ 2 w 17"/>
                  <a:gd name="T25" fmla="*/ 2 h 27"/>
                  <a:gd name="T26" fmla="*/ 1 w 17"/>
                  <a:gd name="T27" fmla="*/ 5 h 27"/>
                  <a:gd name="T28" fmla="*/ 0 w 17"/>
                  <a:gd name="T29" fmla="*/ 10 h 27"/>
                  <a:gd name="T30" fmla="*/ 0 w 17"/>
                  <a:gd name="T31" fmla="*/ 18 h 27"/>
                  <a:gd name="T32" fmla="*/ 1 w 17"/>
                  <a:gd name="T33" fmla="*/ 23 h 27"/>
                  <a:gd name="T34" fmla="*/ 2 w 17"/>
                  <a:gd name="T35" fmla="*/ 24 h 27"/>
                  <a:gd name="T36" fmla="*/ 5 w 17"/>
                  <a:gd name="T37" fmla="*/ 27 h 27"/>
                  <a:gd name="T38" fmla="*/ 8 w 17"/>
                  <a:gd name="T39" fmla="*/ 27 h 27"/>
                  <a:gd name="T40" fmla="*/ 8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8" y="27"/>
                    </a:moveTo>
                    <a:lnTo>
                      <a:pt x="13" y="27"/>
                    </a:lnTo>
                    <a:lnTo>
                      <a:pt x="15" y="24"/>
                    </a:lnTo>
                    <a:lnTo>
                      <a:pt x="17" y="23"/>
                    </a:lnTo>
                    <a:lnTo>
                      <a:pt x="17" y="18"/>
                    </a:lnTo>
                    <a:lnTo>
                      <a:pt x="17" y="10"/>
                    </a:lnTo>
                    <a:lnTo>
                      <a:pt x="17" y="5"/>
                    </a:lnTo>
                    <a:lnTo>
                      <a:pt x="15" y="2"/>
                    </a:lnTo>
                    <a:lnTo>
                      <a:pt x="13" y="1"/>
                    </a:lnTo>
                    <a:lnTo>
                      <a:pt x="8" y="0"/>
                    </a:lnTo>
                    <a:lnTo>
                      <a:pt x="5" y="1"/>
                    </a:lnTo>
                    <a:lnTo>
                      <a:pt x="2" y="2"/>
                    </a:lnTo>
                    <a:lnTo>
                      <a:pt x="1" y="5"/>
                    </a:lnTo>
                    <a:lnTo>
                      <a:pt x="0" y="10"/>
                    </a:lnTo>
                    <a:lnTo>
                      <a:pt x="0" y="18"/>
                    </a:lnTo>
                    <a:lnTo>
                      <a:pt x="1" y="23"/>
                    </a:lnTo>
                    <a:lnTo>
                      <a:pt x="2" y="24"/>
                    </a:lnTo>
                    <a:lnTo>
                      <a:pt x="5" y="27"/>
                    </a:lnTo>
                    <a:lnTo>
                      <a:pt x="8" y="27"/>
                    </a:lnTo>
                    <a:close/>
                  </a:path>
                </a:pathLst>
              </a:custGeom>
              <a:solidFill>
                <a:srgbClr val="FFFFFF"/>
              </a:solidFill>
              <a:ln w="9525">
                <a:noFill/>
                <a:round/>
                <a:headEnd/>
                <a:tailEnd/>
              </a:ln>
            </p:spPr>
            <p:txBody>
              <a:bodyPr/>
              <a:lstStyle/>
              <a:p>
                <a:endParaRPr lang="en-US"/>
              </a:p>
            </p:txBody>
          </p:sp>
          <p:sp>
            <p:nvSpPr>
              <p:cNvPr id="102454" name="Freeform 111"/>
              <p:cNvSpPr>
                <a:spLocks/>
              </p:cNvSpPr>
              <p:nvPr/>
            </p:nvSpPr>
            <p:spPr bwMode="auto">
              <a:xfrm>
                <a:off x="3113" y="2668"/>
                <a:ext cx="17" cy="27"/>
              </a:xfrm>
              <a:custGeom>
                <a:avLst/>
                <a:gdLst>
                  <a:gd name="T0" fmla="*/ 9 w 17"/>
                  <a:gd name="T1" fmla="*/ 27 h 27"/>
                  <a:gd name="T2" fmla="*/ 13 w 17"/>
                  <a:gd name="T3" fmla="*/ 27 h 27"/>
                  <a:gd name="T4" fmla="*/ 16 w 17"/>
                  <a:gd name="T5" fmla="*/ 24 h 27"/>
                  <a:gd name="T6" fmla="*/ 17 w 17"/>
                  <a:gd name="T7" fmla="*/ 23 h 27"/>
                  <a:gd name="T8" fmla="*/ 17 w 17"/>
                  <a:gd name="T9" fmla="*/ 18 h 27"/>
                  <a:gd name="T10" fmla="*/ 17 w 17"/>
                  <a:gd name="T11" fmla="*/ 10 h 27"/>
                  <a:gd name="T12" fmla="*/ 17 w 17"/>
                  <a:gd name="T13" fmla="*/ 5 h 27"/>
                  <a:gd name="T14" fmla="*/ 16 w 17"/>
                  <a:gd name="T15" fmla="*/ 2 h 27"/>
                  <a:gd name="T16" fmla="*/ 13 w 17"/>
                  <a:gd name="T17" fmla="*/ 1 h 27"/>
                  <a:gd name="T18" fmla="*/ 9 w 17"/>
                  <a:gd name="T19" fmla="*/ 0 h 27"/>
                  <a:gd name="T20" fmla="*/ 9 w 17"/>
                  <a:gd name="T21" fmla="*/ 0 h 27"/>
                  <a:gd name="T22" fmla="*/ 6 w 17"/>
                  <a:gd name="T23" fmla="*/ 1 h 27"/>
                  <a:gd name="T24" fmla="*/ 3 w 17"/>
                  <a:gd name="T25" fmla="*/ 2 h 27"/>
                  <a:gd name="T26" fmla="*/ 1 w 17"/>
                  <a:gd name="T27" fmla="*/ 5 h 27"/>
                  <a:gd name="T28" fmla="*/ 0 w 17"/>
                  <a:gd name="T29" fmla="*/ 10 h 27"/>
                  <a:gd name="T30" fmla="*/ 0 w 17"/>
                  <a:gd name="T31" fmla="*/ 18 h 27"/>
                  <a:gd name="T32" fmla="*/ 1 w 17"/>
                  <a:gd name="T33" fmla="*/ 23 h 27"/>
                  <a:gd name="T34" fmla="*/ 3 w 17"/>
                  <a:gd name="T35" fmla="*/ 24 h 27"/>
                  <a:gd name="T36" fmla="*/ 6 w 17"/>
                  <a:gd name="T37" fmla="*/ 27 h 27"/>
                  <a:gd name="T38" fmla="*/ 9 w 17"/>
                  <a:gd name="T39" fmla="*/ 27 h 27"/>
                  <a:gd name="T40" fmla="*/ 9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9" y="27"/>
                    </a:moveTo>
                    <a:lnTo>
                      <a:pt x="13" y="27"/>
                    </a:lnTo>
                    <a:lnTo>
                      <a:pt x="16" y="24"/>
                    </a:lnTo>
                    <a:lnTo>
                      <a:pt x="17" y="23"/>
                    </a:lnTo>
                    <a:lnTo>
                      <a:pt x="17" y="18"/>
                    </a:lnTo>
                    <a:lnTo>
                      <a:pt x="17" y="10"/>
                    </a:lnTo>
                    <a:lnTo>
                      <a:pt x="17" y="5"/>
                    </a:lnTo>
                    <a:lnTo>
                      <a:pt x="16" y="2"/>
                    </a:lnTo>
                    <a:lnTo>
                      <a:pt x="13" y="1"/>
                    </a:lnTo>
                    <a:lnTo>
                      <a:pt x="9" y="0"/>
                    </a:lnTo>
                    <a:lnTo>
                      <a:pt x="6" y="1"/>
                    </a:lnTo>
                    <a:lnTo>
                      <a:pt x="3" y="2"/>
                    </a:lnTo>
                    <a:lnTo>
                      <a:pt x="1" y="5"/>
                    </a:lnTo>
                    <a:lnTo>
                      <a:pt x="0" y="10"/>
                    </a:lnTo>
                    <a:lnTo>
                      <a:pt x="0" y="18"/>
                    </a:lnTo>
                    <a:lnTo>
                      <a:pt x="1" y="23"/>
                    </a:lnTo>
                    <a:lnTo>
                      <a:pt x="3" y="24"/>
                    </a:lnTo>
                    <a:lnTo>
                      <a:pt x="6" y="27"/>
                    </a:lnTo>
                    <a:lnTo>
                      <a:pt x="9" y="27"/>
                    </a:lnTo>
                    <a:close/>
                  </a:path>
                </a:pathLst>
              </a:custGeom>
              <a:solidFill>
                <a:srgbClr val="FFFFFF"/>
              </a:solidFill>
              <a:ln w="9525">
                <a:noFill/>
                <a:round/>
                <a:headEnd/>
                <a:tailEnd/>
              </a:ln>
            </p:spPr>
            <p:txBody>
              <a:bodyPr/>
              <a:lstStyle/>
              <a:p>
                <a:endParaRPr lang="en-US"/>
              </a:p>
            </p:txBody>
          </p:sp>
          <p:sp>
            <p:nvSpPr>
              <p:cNvPr id="102455" name="Freeform 112"/>
              <p:cNvSpPr>
                <a:spLocks/>
              </p:cNvSpPr>
              <p:nvPr/>
            </p:nvSpPr>
            <p:spPr bwMode="auto">
              <a:xfrm>
                <a:off x="3081" y="2668"/>
                <a:ext cx="17" cy="27"/>
              </a:xfrm>
              <a:custGeom>
                <a:avLst/>
                <a:gdLst>
                  <a:gd name="T0" fmla="*/ 9 w 17"/>
                  <a:gd name="T1" fmla="*/ 27 h 27"/>
                  <a:gd name="T2" fmla="*/ 12 w 17"/>
                  <a:gd name="T3" fmla="*/ 27 h 27"/>
                  <a:gd name="T4" fmla="*/ 15 w 17"/>
                  <a:gd name="T5" fmla="*/ 24 h 27"/>
                  <a:gd name="T6" fmla="*/ 16 w 17"/>
                  <a:gd name="T7" fmla="*/ 23 h 27"/>
                  <a:gd name="T8" fmla="*/ 17 w 17"/>
                  <a:gd name="T9" fmla="*/ 18 h 27"/>
                  <a:gd name="T10" fmla="*/ 17 w 17"/>
                  <a:gd name="T11" fmla="*/ 10 h 27"/>
                  <a:gd name="T12" fmla="*/ 16 w 17"/>
                  <a:gd name="T13" fmla="*/ 5 h 27"/>
                  <a:gd name="T14" fmla="*/ 15 w 17"/>
                  <a:gd name="T15" fmla="*/ 2 h 27"/>
                  <a:gd name="T16" fmla="*/ 12 w 17"/>
                  <a:gd name="T17" fmla="*/ 1 h 27"/>
                  <a:gd name="T18" fmla="*/ 9 w 17"/>
                  <a:gd name="T19" fmla="*/ 0 h 27"/>
                  <a:gd name="T20" fmla="*/ 9 w 17"/>
                  <a:gd name="T21" fmla="*/ 0 h 27"/>
                  <a:gd name="T22" fmla="*/ 6 w 17"/>
                  <a:gd name="T23" fmla="*/ 1 h 27"/>
                  <a:gd name="T24" fmla="*/ 3 w 17"/>
                  <a:gd name="T25" fmla="*/ 2 h 27"/>
                  <a:gd name="T26" fmla="*/ 2 w 17"/>
                  <a:gd name="T27" fmla="*/ 5 h 27"/>
                  <a:gd name="T28" fmla="*/ 0 w 17"/>
                  <a:gd name="T29" fmla="*/ 10 h 27"/>
                  <a:gd name="T30" fmla="*/ 0 w 17"/>
                  <a:gd name="T31" fmla="*/ 18 h 27"/>
                  <a:gd name="T32" fmla="*/ 2 w 17"/>
                  <a:gd name="T33" fmla="*/ 23 h 27"/>
                  <a:gd name="T34" fmla="*/ 3 w 17"/>
                  <a:gd name="T35" fmla="*/ 24 h 27"/>
                  <a:gd name="T36" fmla="*/ 6 w 17"/>
                  <a:gd name="T37" fmla="*/ 27 h 27"/>
                  <a:gd name="T38" fmla="*/ 9 w 17"/>
                  <a:gd name="T39" fmla="*/ 27 h 27"/>
                  <a:gd name="T40" fmla="*/ 9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9" y="27"/>
                    </a:moveTo>
                    <a:lnTo>
                      <a:pt x="12" y="27"/>
                    </a:lnTo>
                    <a:lnTo>
                      <a:pt x="15" y="24"/>
                    </a:lnTo>
                    <a:lnTo>
                      <a:pt x="16" y="23"/>
                    </a:lnTo>
                    <a:lnTo>
                      <a:pt x="17" y="18"/>
                    </a:lnTo>
                    <a:lnTo>
                      <a:pt x="17" y="10"/>
                    </a:lnTo>
                    <a:lnTo>
                      <a:pt x="16" y="5"/>
                    </a:lnTo>
                    <a:lnTo>
                      <a:pt x="15" y="2"/>
                    </a:lnTo>
                    <a:lnTo>
                      <a:pt x="12" y="1"/>
                    </a:lnTo>
                    <a:lnTo>
                      <a:pt x="9" y="0"/>
                    </a:lnTo>
                    <a:lnTo>
                      <a:pt x="6" y="1"/>
                    </a:lnTo>
                    <a:lnTo>
                      <a:pt x="3" y="2"/>
                    </a:lnTo>
                    <a:lnTo>
                      <a:pt x="2" y="5"/>
                    </a:lnTo>
                    <a:lnTo>
                      <a:pt x="0" y="10"/>
                    </a:lnTo>
                    <a:lnTo>
                      <a:pt x="0" y="18"/>
                    </a:lnTo>
                    <a:lnTo>
                      <a:pt x="2" y="23"/>
                    </a:lnTo>
                    <a:lnTo>
                      <a:pt x="3" y="24"/>
                    </a:lnTo>
                    <a:lnTo>
                      <a:pt x="6" y="27"/>
                    </a:lnTo>
                    <a:lnTo>
                      <a:pt x="9" y="27"/>
                    </a:lnTo>
                    <a:close/>
                  </a:path>
                </a:pathLst>
              </a:custGeom>
              <a:solidFill>
                <a:srgbClr val="FFFFFF"/>
              </a:solidFill>
              <a:ln w="9525">
                <a:noFill/>
                <a:round/>
                <a:headEnd/>
                <a:tailEnd/>
              </a:ln>
            </p:spPr>
            <p:txBody>
              <a:bodyPr/>
              <a:lstStyle/>
              <a:p>
                <a:endParaRPr lang="en-US"/>
              </a:p>
            </p:txBody>
          </p:sp>
          <p:sp>
            <p:nvSpPr>
              <p:cNvPr id="102456" name="Freeform 113"/>
              <p:cNvSpPr>
                <a:spLocks/>
              </p:cNvSpPr>
              <p:nvPr/>
            </p:nvSpPr>
            <p:spPr bwMode="auto">
              <a:xfrm>
                <a:off x="3050" y="2668"/>
                <a:ext cx="17" cy="27"/>
              </a:xfrm>
              <a:custGeom>
                <a:avLst/>
                <a:gdLst>
                  <a:gd name="T0" fmla="*/ 8 w 17"/>
                  <a:gd name="T1" fmla="*/ 27 h 27"/>
                  <a:gd name="T2" fmla="*/ 11 w 17"/>
                  <a:gd name="T3" fmla="*/ 27 h 27"/>
                  <a:gd name="T4" fmla="*/ 14 w 17"/>
                  <a:gd name="T5" fmla="*/ 24 h 27"/>
                  <a:gd name="T6" fmla="*/ 15 w 17"/>
                  <a:gd name="T7" fmla="*/ 23 h 27"/>
                  <a:gd name="T8" fmla="*/ 17 w 17"/>
                  <a:gd name="T9" fmla="*/ 18 h 27"/>
                  <a:gd name="T10" fmla="*/ 17 w 17"/>
                  <a:gd name="T11" fmla="*/ 10 h 27"/>
                  <a:gd name="T12" fmla="*/ 15 w 17"/>
                  <a:gd name="T13" fmla="*/ 5 h 27"/>
                  <a:gd name="T14" fmla="*/ 14 w 17"/>
                  <a:gd name="T15" fmla="*/ 2 h 27"/>
                  <a:gd name="T16" fmla="*/ 11 w 17"/>
                  <a:gd name="T17" fmla="*/ 1 h 27"/>
                  <a:gd name="T18" fmla="*/ 8 w 17"/>
                  <a:gd name="T19" fmla="*/ 0 h 27"/>
                  <a:gd name="T20" fmla="*/ 8 w 17"/>
                  <a:gd name="T21" fmla="*/ 0 h 27"/>
                  <a:gd name="T22" fmla="*/ 5 w 17"/>
                  <a:gd name="T23" fmla="*/ 1 h 27"/>
                  <a:gd name="T24" fmla="*/ 2 w 17"/>
                  <a:gd name="T25" fmla="*/ 2 h 27"/>
                  <a:gd name="T26" fmla="*/ 1 w 17"/>
                  <a:gd name="T27" fmla="*/ 5 h 27"/>
                  <a:gd name="T28" fmla="*/ 0 w 17"/>
                  <a:gd name="T29" fmla="*/ 10 h 27"/>
                  <a:gd name="T30" fmla="*/ 0 w 17"/>
                  <a:gd name="T31" fmla="*/ 18 h 27"/>
                  <a:gd name="T32" fmla="*/ 1 w 17"/>
                  <a:gd name="T33" fmla="*/ 23 h 27"/>
                  <a:gd name="T34" fmla="*/ 2 w 17"/>
                  <a:gd name="T35" fmla="*/ 24 h 27"/>
                  <a:gd name="T36" fmla="*/ 5 w 17"/>
                  <a:gd name="T37" fmla="*/ 27 h 27"/>
                  <a:gd name="T38" fmla="*/ 8 w 17"/>
                  <a:gd name="T39" fmla="*/ 27 h 27"/>
                  <a:gd name="T40" fmla="*/ 8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8" y="27"/>
                    </a:moveTo>
                    <a:lnTo>
                      <a:pt x="11" y="27"/>
                    </a:lnTo>
                    <a:lnTo>
                      <a:pt x="14" y="24"/>
                    </a:lnTo>
                    <a:lnTo>
                      <a:pt x="15" y="23"/>
                    </a:lnTo>
                    <a:lnTo>
                      <a:pt x="17" y="18"/>
                    </a:lnTo>
                    <a:lnTo>
                      <a:pt x="17" y="10"/>
                    </a:lnTo>
                    <a:lnTo>
                      <a:pt x="15" y="5"/>
                    </a:lnTo>
                    <a:lnTo>
                      <a:pt x="14" y="2"/>
                    </a:lnTo>
                    <a:lnTo>
                      <a:pt x="11" y="1"/>
                    </a:lnTo>
                    <a:lnTo>
                      <a:pt x="8" y="0"/>
                    </a:lnTo>
                    <a:lnTo>
                      <a:pt x="5" y="1"/>
                    </a:lnTo>
                    <a:lnTo>
                      <a:pt x="2" y="2"/>
                    </a:lnTo>
                    <a:lnTo>
                      <a:pt x="1" y="5"/>
                    </a:lnTo>
                    <a:lnTo>
                      <a:pt x="0" y="10"/>
                    </a:lnTo>
                    <a:lnTo>
                      <a:pt x="0" y="18"/>
                    </a:lnTo>
                    <a:lnTo>
                      <a:pt x="1" y="23"/>
                    </a:lnTo>
                    <a:lnTo>
                      <a:pt x="2" y="24"/>
                    </a:lnTo>
                    <a:lnTo>
                      <a:pt x="5" y="27"/>
                    </a:lnTo>
                    <a:lnTo>
                      <a:pt x="8" y="27"/>
                    </a:lnTo>
                    <a:close/>
                  </a:path>
                </a:pathLst>
              </a:custGeom>
              <a:solidFill>
                <a:srgbClr val="FFFFFF"/>
              </a:solidFill>
              <a:ln w="9525">
                <a:noFill/>
                <a:round/>
                <a:headEnd/>
                <a:tailEnd/>
              </a:ln>
            </p:spPr>
            <p:txBody>
              <a:bodyPr/>
              <a:lstStyle/>
              <a:p>
                <a:endParaRPr lang="en-US"/>
              </a:p>
            </p:txBody>
          </p:sp>
          <p:sp>
            <p:nvSpPr>
              <p:cNvPr id="102457" name="Freeform 114"/>
              <p:cNvSpPr>
                <a:spLocks/>
              </p:cNvSpPr>
              <p:nvPr/>
            </p:nvSpPr>
            <p:spPr bwMode="auto">
              <a:xfrm>
                <a:off x="3018" y="2668"/>
                <a:ext cx="17" cy="27"/>
              </a:xfrm>
              <a:custGeom>
                <a:avLst/>
                <a:gdLst>
                  <a:gd name="T0" fmla="*/ 9 w 17"/>
                  <a:gd name="T1" fmla="*/ 27 h 27"/>
                  <a:gd name="T2" fmla="*/ 11 w 17"/>
                  <a:gd name="T3" fmla="*/ 27 h 27"/>
                  <a:gd name="T4" fmla="*/ 14 w 17"/>
                  <a:gd name="T5" fmla="*/ 24 h 27"/>
                  <a:gd name="T6" fmla="*/ 16 w 17"/>
                  <a:gd name="T7" fmla="*/ 23 h 27"/>
                  <a:gd name="T8" fmla="*/ 17 w 17"/>
                  <a:gd name="T9" fmla="*/ 18 h 27"/>
                  <a:gd name="T10" fmla="*/ 17 w 17"/>
                  <a:gd name="T11" fmla="*/ 10 h 27"/>
                  <a:gd name="T12" fmla="*/ 16 w 17"/>
                  <a:gd name="T13" fmla="*/ 5 h 27"/>
                  <a:gd name="T14" fmla="*/ 14 w 17"/>
                  <a:gd name="T15" fmla="*/ 2 h 27"/>
                  <a:gd name="T16" fmla="*/ 11 w 17"/>
                  <a:gd name="T17" fmla="*/ 1 h 27"/>
                  <a:gd name="T18" fmla="*/ 9 w 17"/>
                  <a:gd name="T19" fmla="*/ 0 h 27"/>
                  <a:gd name="T20" fmla="*/ 9 w 17"/>
                  <a:gd name="T21" fmla="*/ 0 h 27"/>
                  <a:gd name="T22" fmla="*/ 6 w 17"/>
                  <a:gd name="T23" fmla="*/ 1 h 27"/>
                  <a:gd name="T24" fmla="*/ 3 w 17"/>
                  <a:gd name="T25" fmla="*/ 2 h 27"/>
                  <a:gd name="T26" fmla="*/ 1 w 17"/>
                  <a:gd name="T27" fmla="*/ 5 h 27"/>
                  <a:gd name="T28" fmla="*/ 0 w 17"/>
                  <a:gd name="T29" fmla="*/ 10 h 27"/>
                  <a:gd name="T30" fmla="*/ 0 w 17"/>
                  <a:gd name="T31" fmla="*/ 18 h 27"/>
                  <a:gd name="T32" fmla="*/ 1 w 17"/>
                  <a:gd name="T33" fmla="*/ 23 h 27"/>
                  <a:gd name="T34" fmla="*/ 3 w 17"/>
                  <a:gd name="T35" fmla="*/ 24 h 27"/>
                  <a:gd name="T36" fmla="*/ 6 w 17"/>
                  <a:gd name="T37" fmla="*/ 27 h 27"/>
                  <a:gd name="T38" fmla="*/ 9 w 17"/>
                  <a:gd name="T39" fmla="*/ 27 h 27"/>
                  <a:gd name="T40" fmla="*/ 9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9" y="27"/>
                    </a:moveTo>
                    <a:lnTo>
                      <a:pt x="11" y="27"/>
                    </a:lnTo>
                    <a:lnTo>
                      <a:pt x="14" y="24"/>
                    </a:lnTo>
                    <a:lnTo>
                      <a:pt x="16" y="23"/>
                    </a:lnTo>
                    <a:lnTo>
                      <a:pt x="17" y="18"/>
                    </a:lnTo>
                    <a:lnTo>
                      <a:pt x="17" y="10"/>
                    </a:lnTo>
                    <a:lnTo>
                      <a:pt x="16" y="5"/>
                    </a:lnTo>
                    <a:lnTo>
                      <a:pt x="14" y="2"/>
                    </a:lnTo>
                    <a:lnTo>
                      <a:pt x="11" y="1"/>
                    </a:lnTo>
                    <a:lnTo>
                      <a:pt x="9" y="0"/>
                    </a:lnTo>
                    <a:lnTo>
                      <a:pt x="6" y="1"/>
                    </a:lnTo>
                    <a:lnTo>
                      <a:pt x="3" y="2"/>
                    </a:lnTo>
                    <a:lnTo>
                      <a:pt x="1" y="5"/>
                    </a:lnTo>
                    <a:lnTo>
                      <a:pt x="0" y="10"/>
                    </a:lnTo>
                    <a:lnTo>
                      <a:pt x="0" y="18"/>
                    </a:lnTo>
                    <a:lnTo>
                      <a:pt x="1" y="23"/>
                    </a:lnTo>
                    <a:lnTo>
                      <a:pt x="3" y="24"/>
                    </a:lnTo>
                    <a:lnTo>
                      <a:pt x="6" y="27"/>
                    </a:lnTo>
                    <a:lnTo>
                      <a:pt x="9" y="27"/>
                    </a:lnTo>
                    <a:close/>
                  </a:path>
                </a:pathLst>
              </a:custGeom>
              <a:solidFill>
                <a:srgbClr val="FFFFFF"/>
              </a:solidFill>
              <a:ln w="9525">
                <a:noFill/>
                <a:round/>
                <a:headEnd/>
                <a:tailEnd/>
              </a:ln>
            </p:spPr>
            <p:txBody>
              <a:bodyPr/>
              <a:lstStyle/>
              <a:p>
                <a:endParaRPr lang="en-US"/>
              </a:p>
            </p:txBody>
          </p:sp>
          <p:sp>
            <p:nvSpPr>
              <p:cNvPr id="102458" name="Freeform 115"/>
              <p:cNvSpPr>
                <a:spLocks/>
              </p:cNvSpPr>
              <p:nvPr/>
            </p:nvSpPr>
            <p:spPr bwMode="auto">
              <a:xfrm>
                <a:off x="2986" y="2668"/>
                <a:ext cx="17" cy="27"/>
              </a:xfrm>
              <a:custGeom>
                <a:avLst/>
                <a:gdLst>
                  <a:gd name="T0" fmla="*/ 9 w 17"/>
                  <a:gd name="T1" fmla="*/ 27 h 27"/>
                  <a:gd name="T2" fmla="*/ 12 w 17"/>
                  <a:gd name="T3" fmla="*/ 27 h 27"/>
                  <a:gd name="T4" fmla="*/ 15 w 17"/>
                  <a:gd name="T5" fmla="*/ 24 h 27"/>
                  <a:gd name="T6" fmla="*/ 16 w 17"/>
                  <a:gd name="T7" fmla="*/ 23 h 27"/>
                  <a:gd name="T8" fmla="*/ 17 w 17"/>
                  <a:gd name="T9" fmla="*/ 18 h 27"/>
                  <a:gd name="T10" fmla="*/ 17 w 17"/>
                  <a:gd name="T11" fmla="*/ 10 h 27"/>
                  <a:gd name="T12" fmla="*/ 16 w 17"/>
                  <a:gd name="T13" fmla="*/ 5 h 27"/>
                  <a:gd name="T14" fmla="*/ 15 w 17"/>
                  <a:gd name="T15" fmla="*/ 2 h 27"/>
                  <a:gd name="T16" fmla="*/ 12 w 17"/>
                  <a:gd name="T17" fmla="*/ 1 h 27"/>
                  <a:gd name="T18" fmla="*/ 9 w 17"/>
                  <a:gd name="T19" fmla="*/ 0 h 27"/>
                  <a:gd name="T20" fmla="*/ 9 w 17"/>
                  <a:gd name="T21" fmla="*/ 0 h 27"/>
                  <a:gd name="T22" fmla="*/ 6 w 17"/>
                  <a:gd name="T23" fmla="*/ 1 h 27"/>
                  <a:gd name="T24" fmla="*/ 3 w 17"/>
                  <a:gd name="T25" fmla="*/ 2 h 27"/>
                  <a:gd name="T26" fmla="*/ 2 w 17"/>
                  <a:gd name="T27" fmla="*/ 5 h 27"/>
                  <a:gd name="T28" fmla="*/ 0 w 17"/>
                  <a:gd name="T29" fmla="*/ 10 h 27"/>
                  <a:gd name="T30" fmla="*/ 0 w 17"/>
                  <a:gd name="T31" fmla="*/ 18 h 27"/>
                  <a:gd name="T32" fmla="*/ 2 w 17"/>
                  <a:gd name="T33" fmla="*/ 23 h 27"/>
                  <a:gd name="T34" fmla="*/ 3 w 17"/>
                  <a:gd name="T35" fmla="*/ 24 h 27"/>
                  <a:gd name="T36" fmla="*/ 6 w 17"/>
                  <a:gd name="T37" fmla="*/ 27 h 27"/>
                  <a:gd name="T38" fmla="*/ 9 w 17"/>
                  <a:gd name="T39" fmla="*/ 27 h 27"/>
                  <a:gd name="T40" fmla="*/ 9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9" y="27"/>
                    </a:moveTo>
                    <a:lnTo>
                      <a:pt x="12" y="27"/>
                    </a:lnTo>
                    <a:lnTo>
                      <a:pt x="15" y="24"/>
                    </a:lnTo>
                    <a:lnTo>
                      <a:pt x="16" y="23"/>
                    </a:lnTo>
                    <a:lnTo>
                      <a:pt x="17" y="18"/>
                    </a:lnTo>
                    <a:lnTo>
                      <a:pt x="17" y="10"/>
                    </a:lnTo>
                    <a:lnTo>
                      <a:pt x="16" y="5"/>
                    </a:lnTo>
                    <a:lnTo>
                      <a:pt x="15" y="2"/>
                    </a:lnTo>
                    <a:lnTo>
                      <a:pt x="12" y="1"/>
                    </a:lnTo>
                    <a:lnTo>
                      <a:pt x="9" y="0"/>
                    </a:lnTo>
                    <a:lnTo>
                      <a:pt x="6" y="1"/>
                    </a:lnTo>
                    <a:lnTo>
                      <a:pt x="3" y="2"/>
                    </a:lnTo>
                    <a:lnTo>
                      <a:pt x="2" y="5"/>
                    </a:lnTo>
                    <a:lnTo>
                      <a:pt x="0" y="10"/>
                    </a:lnTo>
                    <a:lnTo>
                      <a:pt x="0" y="18"/>
                    </a:lnTo>
                    <a:lnTo>
                      <a:pt x="2" y="23"/>
                    </a:lnTo>
                    <a:lnTo>
                      <a:pt x="3" y="24"/>
                    </a:lnTo>
                    <a:lnTo>
                      <a:pt x="6" y="27"/>
                    </a:lnTo>
                    <a:lnTo>
                      <a:pt x="9" y="27"/>
                    </a:lnTo>
                    <a:close/>
                  </a:path>
                </a:pathLst>
              </a:custGeom>
              <a:solidFill>
                <a:srgbClr val="FFFFFF"/>
              </a:solidFill>
              <a:ln w="9525">
                <a:noFill/>
                <a:round/>
                <a:headEnd/>
                <a:tailEnd/>
              </a:ln>
            </p:spPr>
            <p:txBody>
              <a:bodyPr/>
              <a:lstStyle/>
              <a:p>
                <a:endParaRPr lang="en-US"/>
              </a:p>
            </p:txBody>
          </p:sp>
          <p:sp>
            <p:nvSpPr>
              <p:cNvPr id="102459" name="Freeform 116"/>
              <p:cNvSpPr>
                <a:spLocks/>
              </p:cNvSpPr>
              <p:nvPr/>
            </p:nvSpPr>
            <p:spPr bwMode="auto">
              <a:xfrm>
                <a:off x="2363" y="2680"/>
                <a:ext cx="17" cy="28"/>
              </a:xfrm>
              <a:custGeom>
                <a:avLst/>
                <a:gdLst>
                  <a:gd name="T0" fmla="*/ 9 w 17"/>
                  <a:gd name="T1" fmla="*/ 28 h 28"/>
                  <a:gd name="T2" fmla="*/ 13 w 17"/>
                  <a:gd name="T3" fmla="*/ 26 h 28"/>
                  <a:gd name="T4" fmla="*/ 16 w 17"/>
                  <a:gd name="T5" fmla="*/ 25 h 28"/>
                  <a:gd name="T6" fmla="*/ 17 w 17"/>
                  <a:gd name="T7" fmla="*/ 22 h 28"/>
                  <a:gd name="T8" fmla="*/ 17 w 17"/>
                  <a:gd name="T9" fmla="*/ 19 h 28"/>
                  <a:gd name="T10" fmla="*/ 17 w 17"/>
                  <a:gd name="T11" fmla="*/ 9 h 28"/>
                  <a:gd name="T12" fmla="*/ 17 w 17"/>
                  <a:gd name="T13" fmla="*/ 6 h 28"/>
                  <a:gd name="T14" fmla="*/ 16 w 17"/>
                  <a:gd name="T15" fmla="*/ 3 h 28"/>
                  <a:gd name="T16" fmla="*/ 13 w 17"/>
                  <a:gd name="T17" fmla="*/ 2 h 28"/>
                  <a:gd name="T18" fmla="*/ 9 w 17"/>
                  <a:gd name="T19" fmla="*/ 0 h 28"/>
                  <a:gd name="T20" fmla="*/ 9 w 17"/>
                  <a:gd name="T21" fmla="*/ 0 h 28"/>
                  <a:gd name="T22" fmla="*/ 6 w 17"/>
                  <a:gd name="T23" fmla="*/ 2 h 28"/>
                  <a:gd name="T24" fmla="*/ 3 w 17"/>
                  <a:gd name="T25" fmla="*/ 3 h 28"/>
                  <a:gd name="T26" fmla="*/ 1 w 17"/>
                  <a:gd name="T27" fmla="*/ 6 h 28"/>
                  <a:gd name="T28" fmla="*/ 0 w 17"/>
                  <a:gd name="T29" fmla="*/ 9 h 28"/>
                  <a:gd name="T30" fmla="*/ 0 w 17"/>
                  <a:gd name="T31" fmla="*/ 19 h 28"/>
                  <a:gd name="T32" fmla="*/ 1 w 17"/>
                  <a:gd name="T33" fmla="*/ 22 h 28"/>
                  <a:gd name="T34" fmla="*/ 3 w 17"/>
                  <a:gd name="T35" fmla="*/ 25 h 28"/>
                  <a:gd name="T36" fmla="*/ 6 w 17"/>
                  <a:gd name="T37" fmla="*/ 26 h 28"/>
                  <a:gd name="T38" fmla="*/ 9 w 17"/>
                  <a:gd name="T39" fmla="*/ 28 h 28"/>
                  <a:gd name="T40" fmla="*/ 9 w 17"/>
                  <a:gd name="T41" fmla="*/ 28 h 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8"/>
                  <a:gd name="T65" fmla="*/ 17 w 17"/>
                  <a:gd name="T66" fmla="*/ 28 h 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8">
                    <a:moveTo>
                      <a:pt x="9" y="28"/>
                    </a:moveTo>
                    <a:lnTo>
                      <a:pt x="13" y="26"/>
                    </a:lnTo>
                    <a:lnTo>
                      <a:pt x="16" y="25"/>
                    </a:lnTo>
                    <a:lnTo>
                      <a:pt x="17" y="22"/>
                    </a:lnTo>
                    <a:lnTo>
                      <a:pt x="17" y="19"/>
                    </a:lnTo>
                    <a:lnTo>
                      <a:pt x="17" y="9"/>
                    </a:lnTo>
                    <a:lnTo>
                      <a:pt x="17" y="6"/>
                    </a:lnTo>
                    <a:lnTo>
                      <a:pt x="16" y="3"/>
                    </a:lnTo>
                    <a:lnTo>
                      <a:pt x="13" y="2"/>
                    </a:lnTo>
                    <a:lnTo>
                      <a:pt x="9" y="0"/>
                    </a:lnTo>
                    <a:lnTo>
                      <a:pt x="6" y="2"/>
                    </a:lnTo>
                    <a:lnTo>
                      <a:pt x="3" y="3"/>
                    </a:lnTo>
                    <a:lnTo>
                      <a:pt x="1" y="6"/>
                    </a:lnTo>
                    <a:lnTo>
                      <a:pt x="0" y="9"/>
                    </a:lnTo>
                    <a:lnTo>
                      <a:pt x="0" y="19"/>
                    </a:lnTo>
                    <a:lnTo>
                      <a:pt x="1" y="22"/>
                    </a:lnTo>
                    <a:lnTo>
                      <a:pt x="3" y="25"/>
                    </a:lnTo>
                    <a:lnTo>
                      <a:pt x="6" y="26"/>
                    </a:lnTo>
                    <a:lnTo>
                      <a:pt x="9" y="28"/>
                    </a:lnTo>
                    <a:close/>
                  </a:path>
                </a:pathLst>
              </a:custGeom>
              <a:solidFill>
                <a:srgbClr val="FFFFFF"/>
              </a:solidFill>
              <a:ln w="9525">
                <a:noFill/>
                <a:round/>
                <a:headEnd/>
                <a:tailEnd/>
              </a:ln>
            </p:spPr>
            <p:txBody>
              <a:bodyPr/>
              <a:lstStyle/>
              <a:p>
                <a:endParaRPr lang="en-US"/>
              </a:p>
            </p:txBody>
          </p:sp>
          <p:sp>
            <p:nvSpPr>
              <p:cNvPr id="102460" name="Freeform 117"/>
              <p:cNvSpPr>
                <a:spLocks/>
              </p:cNvSpPr>
              <p:nvPr/>
            </p:nvSpPr>
            <p:spPr bwMode="auto">
              <a:xfrm>
                <a:off x="2331" y="2680"/>
                <a:ext cx="18" cy="28"/>
              </a:xfrm>
              <a:custGeom>
                <a:avLst/>
                <a:gdLst>
                  <a:gd name="T0" fmla="*/ 9 w 18"/>
                  <a:gd name="T1" fmla="*/ 28 h 28"/>
                  <a:gd name="T2" fmla="*/ 13 w 18"/>
                  <a:gd name="T3" fmla="*/ 26 h 28"/>
                  <a:gd name="T4" fmla="*/ 16 w 18"/>
                  <a:gd name="T5" fmla="*/ 25 h 28"/>
                  <a:gd name="T6" fmla="*/ 18 w 18"/>
                  <a:gd name="T7" fmla="*/ 22 h 28"/>
                  <a:gd name="T8" fmla="*/ 18 w 18"/>
                  <a:gd name="T9" fmla="*/ 19 h 28"/>
                  <a:gd name="T10" fmla="*/ 18 w 18"/>
                  <a:gd name="T11" fmla="*/ 9 h 28"/>
                  <a:gd name="T12" fmla="*/ 18 w 18"/>
                  <a:gd name="T13" fmla="*/ 6 h 28"/>
                  <a:gd name="T14" fmla="*/ 16 w 18"/>
                  <a:gd name="T15" fmla="*/ 3 h 28"/>
                  <a:gd name="T16" fmla="*/ 13 w 18"/>
                  <a:gd name="T17" fmla="*/ 2 h 28"/>
                  <a:gd name="T18" fmla="*/ 9 w 18"/>
                  <a:gd name="T19" fmla="*/ 0 h 28"/>
                  <a:gd name="T20" fmla="*/ 9 w 18"/>
                  <a:gd name="T21" fmla="*/ 0 h 28"/>
                  <a:gd name="T22" fmla="*/ 6 w 18"/>
                  <a:gd name="T23" fmla="*/ 2 h 28"/>
                  <a:gd name="T24" fmla="*/ 3 w 18"/>
                  <a:gd name="T25" fmla="*/ 3 h 28"/>
                  <a:gd name="T26" fmla="*/ 2 w 18"/>
                  <a:gd name="T27" fmla="*/ 6 h 28"/>
                  <a:gd name="T28" fmla="*/ 0 w 18"/>
                  <a:gd name="T29" fmla="*/ 9 h 28"/>
                  <a:gd name="T30" fmla="*/ 0 w 18"/>
                  <a:gd name="T31" fmla="*/ 19 h 28"/>
                  <a:gd name="T32" fmla="*/ 2 w 18"/>
                  <a:gd name="T33" fmla="*/ 22 h 28"/>
                  <a:gd name="T34" fmla="*/ 3 w 18"/>
                  <a:gd name="T35" fmla="*/ 25 h 28"/>
                  <a:gd name="T36" fmla="*/ 6 w 18"/>
                  <a:gd name="T37" fmla="*/ 26 h 28"/>
                  <a:gd name="T38" fmla="*/ 9 w 18"/>
                  <a:gd name="T39" fmla="*/ 28 h 28"/>
                  <a:gd name="T40" fmla="*/ 9 w 18"/>
                  <a:gd name="T41" fmla="*/ 28 h 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8"/>
                  <a:gd name="T64" fmla="*/ 0 h 28"/>
                  <a:gd name="T65" fmla="*/ 18 w 18"/>
                  <a:gd name="T66" fmla="*/ 28 h 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8" h="28">
                    <a:moveTo>
                      <a:pt x="9" y="28"/>
                    </a:moveTo>
                    <a:lnTo>
                      <a:pt x="13" y="26"/>
                    </a:lnTo>
                    <a:lnTo>
                      <a:pt x="16" y="25"/>
                    </a:lnTo>
                    <a:lnTo>
                      <a:pt x="18" y="22"/>
                    </a:lnTo>
                    <a:lnTo>
                      <a:pt x="18" y="19"/>
                    </a:lnTo>
                    <a:lnTo>
                      <a:pt x="18" y="9"/>
                    </a:lnTo>
                    <a:lnTo>
                      <a:pt x="18" y="6"/>
                    </a:lnTo>
                    <a:lnTo>
                      <a:pt x="16" y="3"/>
                    </a:lnTo>
                    <a:lnTo>
                      <a:pt x="13" y="2"/>
                    </a:lnTo>
                    <a:lnTo>
                      <a:pt x="9" y="0"/>
                    </a:lnTo>
                    <a:lnTo>
                      <a:pt x="6" y="2"/>
                    </a:lnTo>
                    <a:lnTo>
                      <a:pt x="3" y="3"/>
                    </a:lnTo>
                    <a:lnTo>
                      <a:pt x="2" y="6"/>
                    </a:lnTo>
                    <a:lnTo>
                      <a:pt x="0" y="9"/>
                    </a:lnTo>
                    <a:lnTo>
                      <a:pt x="0" y="19"/>
                    </a:lnTo>
                    <a:lnTo>
                      <a:pt x="2" y="22"/>
                    </a:lnTo>
                    <a:lnTo>
                      <a:pt x="3" y="25"/>
                    </a:lnTo>
                    <a:lnTo>
                      <a:pt x="6" y="26"/>
                    </a:lnTo>
                    <a:lnTo>
                      <a:pt x="9" y="28"/>
                    </a:lnTo>
                    <a:close/>
                  </a:path>
                </a:pathLst>
              </a:custGeom>
              <a:solidFill>
                <a:srgbClr val="FFFFFF"/>
              </a:solidFill>
              <a:ln w="9525">
                <a:noFill/>
                <a:round/>
                <a:headEnd/>
                <a:tailEnd/>
              </a:ln>
            </p:spPr>
            <p:txBody>
              <a:bodyPr/>
              <a:lstStyle/>
              <a:p>
                <a:endParaRPr lang="en-US"/>
              </a:p>
            </p:txBody>
          </p:sp>
          <p:sp>
            <p:nvSpPr>
              <p:cNvPr id="102461" name="Freeform 118"/>
              <p:cNvSpPr>
                <a:spLocks/>
              </p:cNvSpPr>
              <p:nvPr/>
            </p:nvSpPr>
            <p:spPr bwMode="auto">
              <a:xfrm>
                <a:off x="2300" y="2680"/>
                <a:ext cx="17" cy="28"/>
              </a:xfrm>
              <a:custGeom>
                <a:avLst/>
                <a:gdLst>
                  <a:gd name="T0" fmla="*/ 8 w 17"/>
                  <a:gd name="T1" fmla="*/ 28 h 28"/>
                  <a:gd name="T2" fmla="*/ 13 w 17"/>
                  <a:gd name="T3" fmla="*/ 26 h 28"/>
                  <a:gd name="T4" fmla="*/ 15 w 17"/>
                  <a:gd name="T5" fmla="*/ 25 h 28"/>
                  <a:gd name="T6" fmla="*/ 17 w 17"/>
                  <a:gd name="T7" fmla="*/ 22 h 28"/>
                  <a:gd name="T8" fmla="*/ 17 w 17"/>
                  <a:gd name="T9" fmla="*/ 19 h 28"/>
                  <a:gd name="T10" fmla="*/ 17 w 17"/>
                  <a:gd name="T11" fmla="*/ 9 h 28"/>
                  <a:gd name="T12" fmla="*/ 17 w 17"/>
                  <a:gd name="T13" fmla="*/ 6 h 28"/>
                  <a:gd name="T14" fmla="*/ 15 w 17"/>
                  <a:gd name="T15" fmla="*/ 3 h 28"/>
                  <a:gd name="T16" fmla="*/ 13 w 17"/>
                  <a:gd name="T17" fmla="*/ 2 h 28"/>
                  <a:gd name="T18" fmla="*/ 8 w 17"/>
                  <a:gd name="T19" fmla="*/ 0 h 28"/>
                  <a:gd name="T20" fmla="*/ 8 w 17"/>
                  <a:gd name="T21" fmla="*/ 0 h 28"/>
                  <a:gd name="T22" fmla="*/ 5 w 17"/>
                  <a:gd name="T23" fmla="*/ 2 h 28"/>
                  <a:gd name="T24" fmla="*/ 2 w 17"/>
                  <a:gd name="T25" fmla="*/ 3 h 28"/>
                  <a:gd name="T26" fmla="*/ 1 w 17"/>
                  <a:gd name="T27" fmla="*/ 6 h 28"/>
                  <a:gd name="T28" fmla="*/ 0 w 17"/>
                  <a:gd name="T29" fmla="*/ 9 h 28"/>
                  <a:gd name="T30" fmla="*/ 0 w 17"/>
                  <a:gd name="T31" fmla="*/ 19 h 28"/>
                  <a:gd name="T32" fmla="*/ 1 w 17"/>
                  <a:gd name="T33" fmla="*/ 22 h 28"/>
                  <a:gd name="T34" fmla="*/ 2 w 17"/>
                  <a:gd name="T35" fmla="*/ 25 h 28"/>
                  <a:gd name="T36" fmla="*/ 5 w 17"/>
                  <a:gd name="T37" fmla="*/ 26 h 28"/>
                  <a:gd name="T38" fmla="*/ 8 w 17"/>
                  <a:gd name="T39" fmla="*/ 28 h 28"/>
                  <a:gd name="T40" fmla="*/ 8 w 17"/>
                  <a:gd name="T41" fmla="*/ 28 h 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8"/>
                  <a:gd name="T65" fmla="*/ 17 w 17"/>
                  <a:gd name="T66" fmla="*/ 28 h 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8">
                    <a:moveTo>
                      <a:pt x="8" y="28"/>
                    </a:moveTo>
                    <a:lnTo>
                      <a:pt x="13" y="26"/>
                    </a:lnTo>
                    <a:lnTo>
                      <a:pt x="15" y="25"/>
                    </a:lnTo>
                    <a:lnTo>
                      <a:pt x="17" y="22"/>
                    </a:lnTo>
                    <a:lnTo>
                      <a:pt x="17" y="19"/>
                    </a:lnTo>
                    <a:lnTo>
                      <a:pt x="17" y="9"/>
                    </a:lnTo>
                    <a:lnTo>
                      <a:pt x="17" y="6"/>
                    </a:lnTo>
                    <a:lnTo>
                      <a:pt x="15" y="3"/>
                    </a:lnTo>
                    <a:lnTo>
                      <a:pt x="13" y="2"/>
                    </a:lnTo>
                    <a:lnTo>
                      <a:pt x="8" y="0"/>
                    </a:lnTo>
                    <a:lnTo>
                      <a:pt x="5" y="2"/>
                    </a:lnTo>
                    <a:lnTo>
                      <a:pt x="2" y="3"/>
                    </a:lnTo>
                    <a:lnTo>
                      <a:pt x="1" y="6"/>
                    </a:lnTo>
                    <a:lnTo>
                      <a:pt x="0" y="9"/>
                    </a:lnTo>
                    <a:lnTo>
                      <a:pt x="0" y="19"/>
                    </a:lnTo>
                    <a:lnTo>
                      <a:pt x="1" y="22"/>
                    </a:lnTo>
                    <a:lnTo>
                      <a:pt x="2" y="25"/>
                    </a:lnTo>
                    <a:lnTo>
                      <a:pt x="5" y="26"/>
                    </a:lnTo>
                    <a:lnTo>
                      <a:pt x="8" y="28"/>
                    </a:lnTo>
                    <a:close/>
                  </a:path>
                </a:pathLst>
              </a:custGeom>
              <a:solidFill>
                <a:srgbClr val="FFFFFF"/>
              </a:solidFill>
              <a:ln w="9525">
                <a:noFill/>
                <a:round/>
                <a:headEnd/>
                <a:tailEnd/>
              </a:ln>
            </p:spPr>
            <p:txBody>
              <a:bodyPr/>
              <a:lstStyle/>
              <a:p>
                <a:endParaRPr lang="en-US"/>
              </a:p>
            </p:txBody>
          </p:sp>
          <p:sp>
            <p:nvSpPr>
              <p:cNvPr id="102462" name="Freeform 119"/>
              <p:cNvSpPr>
                <a:spLocks/>
              </p:cNvSpPr>
              <p:nvPr/>
            </p:nvSpPr>
            <p:spPr bwMode="auto">
              <a:xfrm>
                <a:off x="2268" y="2680"/>
                <a:ext cx="17" cy="28"/>
              </a:xfrm>
              <a:custGeom>
                <a:avLst/>
                <a:gdLst>
                  <a:gd name="T0" fmla="*/ 9 w 17"/>
                  <a:gd name="T1" fmla="*/ 28 h 28"/>
                  <a:gd name="T2" fmla="*/ 11 w 17"/>
                  <a:gd name="T3" fmla="*/ 26 h 28"/>
                  <a:gd name="T4" fmla="*/ 14 w 17"/>
                  <a:gd name="T5" fmla="*/ 25 h 28"/>
                  <a:gd name="T6" fmla="*/ 16 w 17"/>
                  <a:gd name="T7" fmla="*/ 22 h 28"/>
                  <a:gd name="T8" fmla="*/ 17 w 17"/>
                  <a:gd name="T9" fmla="*/ 19 h 28"/>
                  <a:gd name="T10" fmla="*/ 17 w 17"/>
                  <a:gd name="T11" fmla="*/ 9 h 28"/>
                  <a:gd name="T12" fmla="*/ 16 w 17"/>
                  <a:gd name="T13" fmla="*/ 6 h 28"/>
                  <a:gd name="T14" fmla="*/ 14 w 17"/>
                  <a:gd name="T15" fmla="*/ 3 h 28"/>
                  <a:gd name="T16" fmla="*/ 11 w 17"/>
                  <a:gd name="T17" fmla="*/ 2 h 28"/>
                  <a:gd name="T18" fmla="*/ 9 w 17"/>
                  <a:gd name="T19" fmla="*/ 0 h 28"/>
                  <a:gd name="T20" fmla="*/ 9 w 17"/>
                  <a:gd name="T21" fmla="*/ 0 h 28"/>
                  <a:gd name="T22" fmla="*/ 6 w 17"/>
                  <a:gd name="T23" fmla="*/ 2 h 28"/>
                  <a:gd name="T24" fmla="*/ 3 w 17"/>
                  <a:gd name="T25" fmla="*/ 3 h 28"/>
                  <a:gd name="T26" fmla="*/ 1 w 17"/>
                  <a:gd name="T27" fmla="*/ 6 h 28"/>
                  <a:gd name="T28" fmla="*/ 0 w 17"/>
                  <a:gd name="T29" fmla="*/ 9 h 28"/>
                  <a:gd name="T30" fmla="*/ 0 w 17"/>
                  <a:gd name="T31" fmla="*/ 19 h 28"/>
                  <a:gd name="T32" fmla="*/ 1 w 17"/>
                  <a:gd name="T33" fmla="*/ 22 h 28"/>
                  <a:gd name="T34" fmla="*/ 3 w 17"/>
                  <a:gd name="T35" fmla="*/ 25 h 28"/>
                  <a:gd name="T36" fmla="*/ 6 w 17"/>
                  <a:gd name="T37" fmla="*/ 26 h 28"/>
                  <a:gd name="T38" fmla="*/ 9 w 17"/>
                  <a:gd name="T39" fmla="*/ 28 h 28"/>
                  <a:gd name="T40" fmla="*/ 9 w 17"/>
                  <a:gd name="T41" fmla="*/ 28 h 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8"/>
                  <a:gd name="T65" fmla="*/ 17 w 17"/>
                  <a:gd name="T66" fmla="*/ 28 h 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8">
                    <a:moveTo>
                      <a:pt x="9" y="28"/>
                    </a:moveTo>
                    <a:lnTo>
                      <a:pt x="11" y="26"/>
                    </a:lnTo>
                    <a:lnTo>
                      <a:pt x="14" y="25"/>
                    </a:lnTo>
                    <a:lnTo>
                      <a:pt x="16" y="22"/>
                    </a:lnTo>
                    <a:lnTo>
                      <a:pt x="17" y="19"/>
                    </a:lnTo>
                    <a:lnTo>
                      <a:pt x="17" y="9"/>
                    </a:lnTo>
                    <a:lnTo>
                      <a:pt x="16" y="6"/>
                    </a:lnTo>
                    <a:lnTo>
                      <a:pt x="14" y="3"/>
                    </a:lnTo>
                    <a:lnTo>
                      <a:pt x="11" y="2"/>
                    </a:lnTo>
                    <a:lnTo>
                      <a:pt x="9" y="0"/>
                    </a:lnTo>
                    <a:lnTo>
                      <a:pt x="6" y="2"/>
                    </a:lnTo>
                    <a:lnTo>
                      <a:pt x="3" y="3"/>
                    </a:lnTo>
                    <a:lnTo>
                      <a:pt x="1" y="6"/>
                    </a:lnTo>
                    <a:lnTo>
                      <a:pt x="0" y="9"/>
                    </a:lnTo>
                    <a:lnTo>
                      <a:pt x="0" y="19"/>
                    </a:lnTo>
                    <a:lnTo>
                      <a:pt x="1" y="22"/>
                    </a:lnTo>
                    <a:lnTo>
                      <a:pt x="3" y="25"/>
                    </a:lnTo>
                    <a:lnTo>
                      <a:pt x="6" y="26"/>
                    </a:lnTo>
                    <a:lnTo>
                      <a:pt x="9" y="28"/>
                    </a:lnTo>
                    <a:close/>
                  </a:path>
                </a:pathLst>
              </a:custGeom>
              <a:solidFill>
                <a:srgbClr val="FFFFFF"/>
              </a:solidFill>
              <a:ln w="9525">
                <a:noFill/>
                <a:round/>
                <a:headEnd/>
                <a:tailEnd/>
              </a:ln>
            </p:spPr>
            <p:txBody>
              <a:bodyPr/>
              <a:lstStyle/>
              <a:p>
                <a:endParaRPr lang="en-US"/>
              </a:p>
            </p:txBody>
          </p:sp>
          <p:sp>
            <p:nvSpPr>
              <p:cNvPr id="102463" name="Freeform 120"/>
              <p:cNvSpPr>
                <a:spLocks/>
              </p:cNvSpPr>
              <p:nvPr/>
            </p:nvSpPr>
            <p:spPr bwMode="auto">
              <a:xfrm>
                <a:off x="2236" y="2680"/>
                <a:ext cx="18" cy="28"/>
              </a:xfrm>
              <a:custGeom>
                <a:avLst/>
                <a:gdLst>
                  <a:gd name="T0" fmla="*/ 9 w 18"/>
                  <a:gd name="T1" fmla="*/ 28 h 28"/>
                  <a:gd name="T2" fmla="*/ 12 w 18"/>
                  <a:gd name="T3" fmla="*/ 26 h 28"/>
                  <a:gd name="T4" fmla="*/ 15 w 18"/>
                  <a:gd name="T5" fmla="*/ 25 h 28"/>
                  <a:gd name="T6" fmla="*/ 16 w 18"/>
                  <a:gd name="T7" fmla="*/ 22 h 28"/>
                  <a:gd name="T8" fmla="*/ 18 w 18"/>
                  <a:gd name="T9" fmla="*/ 19 h 28"/>
                  <a:gd name="T10" fmla="*/ 18 w 18"/>
                  <a:gd name="T11" fmla="*/ 9 h 28"/>
                  <a:gd name="T12" fmla="*/ 16 w 18"/>
                  <a:gd name="T13" fmla="*/ 6 h 28"/>
                  <a:gd name="T14" fmla="*/ 15 w 18"/>
                  <a:gd name="T15" fmla="*/ 3 h 28"/>
                  <a:gd name="T16" fmla="*/ 12 w 18"/>
                  <a:gd name="T17" fmla="*/ 2 h 28"/>
                  <a:gd name="T18" fmla="*/ 9 w 18"/>
                  <a:gd name="T19" fmla="*/ 0 h 28"/>
                  <a:gd name="T20" fmla="*/ 9 w 18"/>
                  <a:gd name="T21" fmla="*/ 0 h 28"/>
                  <a:gd name="T22" fmla="*/ 6 w 18"/>
                  <a:gd name="T23" fmla="*/ 2 h 28"/>
                  <a:gd name="T24" fmla="*/ 3 w 18"/>
                  <a:gd name="T25" fmla="*/ 3 h 28"/>
                  <a:gd name="T26" fmla="*/ 2 w 18"/>
                  <a:gd name="T27" fmla="*/ 6 h 28"/>
                  <a:gd name="T28" fmla="*/ 0 w 18"/>
                  <a:gd name="T29" fmla="*/ 9 h 28"/>
                  <a:gd name="T30" fmla="*/ 0 w 18"/>
                  <a:gd name="T31" fmla="*/ 19 h 28"/>
                  <a:gd name="T32" fmla="*/ 2 w 18"/>
                  <a:gd name="T33" fmla="*/ 22 h 28"/>
                  <a:gd name="T34" fmla="*/ 3 w 18"/>
                  <a:gd name="T35" fmla="*/ 25 h 28"/>
                  <a:gd name="T36" fmla="*/ 6 w 18"/>
                  <a:gd name="T37" fmla="*/ 26 h 28"/>
                  <a:gd name="T38" fmla="*/ 9 w 18"/>
                  <a:gd name="T39" fmla="*/ 28 h 28"/>
                  <a:gd name="T40" fmla="*/ 9 w 18"/>
                  <a:gd name="T41" fmla="*/ 28 h 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8"/>
                  <a:gd name="T64" fmla="*/ 0 h 28"/>
                  <a:gd name="T65" fmla="*/ 18 w 18"/>
                  <a:gd name="T66" fmla="*/ 28 h 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8" h="28">
                    <a:moveTo>
                      <a:pt x="9" y="28"/>
                    </a:moveTo>
                    <a:lnTo>
                      <a:pt x="12" y="26"/>
                    </a:lnTo>
                    <a:lnTo>
                      <a:pt x="15" y="25"/>
                    </a:lnTo>
                    <a:lnTo>
                      <a:pt x="16" y="22"/>
                    </a:lnTo>
                    <a:lnTo>
                      <a:pt x="18" y="19"/>
                    </a:lnTo>
                    <a:lnTo>
                      <a:pt x="18" y="9"/>
                    </a:lnTo>
                    <a:lnTo>
                      <a:pt x="16" y="6"/>
                    </a:lnTo>
                    <a:lnTo>
                      <a:pt x="15" y="3"/>
                    </a:lnTo>
                    <a:lnTo>
                      <a:pt x="12" y="2"/>
                    </a:lnTo>
                    <a:lnTo>
                      <a:pt x="9" y="0"/>
                    </a:lnTo>
                    <a:lnTo>
                      <a:pt x="6" y="2"/>
                    </a:lnTo>
                    <a:lnTo>
                      <a:pt x="3" y="3"/>
                    </a:lnTo>
                    <a:lnTo>
                      <a:pt x="2" y="6"/>
                    </a:lnTo>
                    <a:lnTo>
                      <a:pt x="0" y="9"/>
                    </a:lnTo>
                    <a:lnTo>
                      <a:pt x="0" y="19"/>
                    </a:lnTo>
                    <a:lnTo>
                      <a:pt x="2" y="22"/>
                    </a:lnTo>
                    <a:lnTo>
                      <a:pt x="3" y="25"/>
                    </a:lnTo>
                    <a:lnTo>
                      <a:pt x="6" y="26"/>
                    </a:lnTo>
                    <a:lnTo>
                      <a:pt x="9" y="28"/>
                    </a:lnTo>
                    <a:close/>
                  </a:path>
                </a:pathLst>
              </a:custGeom>
              <a:solidFill>
                <a:srgbClr val="FFFFFF"/>
              </a:solidFill>
              <a:ln w="9525">
                <a:noFill/>
                <a:round/>
                <a:headEnd/>
                <a:tailEnd/>
              </a:ln>
            </p:spPr>
            <p:txBody>
              <a:bodyPr/>
              <a:lstStyle/>
              <a:p>
                <a:endParaRPr lang="en-US"/>
              </a:p>
            </p:txBody>
          </p:sp>
          <p:sp>
            <p:nvSpPr>
              <p:cNvPr id="102464" name="Freeform 121"/>
              <p:cNvSpPr>
                <a:spLocks/>
              </p:cNvSpPr>
              <p:nvPr/>
            </p:nvSpPr>
            <p:spPr bwMode="auto">
              <a:xfrm>
                <a:off x="2205" y="2680"/>
                <a:ext cx="17" cy="28"/>
              </a:xfrm>
              <a:custGeom>
                <a:avLst/>
                <a:gdLst>
                  <a:gd name="T0" fmla="*/ 8 w 17"/>
                  <a:gd name="T1" fmla="*/ 28 h 28"/>
                  <a:gd name="T2" fmla="*/ 11 w 17"/>
                  <a:gd name="T3" fmla="*/ 26 h 28"/>
                  <a:gd name="T4" fmla="*/ 14 w 17"/>
                  <a:gd name="T5" fmla="*/ 25 h 28"/>
                  <a:gd name="T6" fmla="*/ 15 w 17"/>
                  <a:gd name="T7" fmla="*/ 22 h 28"/>
                  <a:gd name="T8" fmla="*/ 17 w 17"/>
                  <a:gd name="T9" fmla="*/ 19 h 28"/>
                  <a:gd name="T10" fmla="*/ 17 w 17"/>
                  <a:gd name="T11" fmla="*/ 9 h 28"/>
                  <a:gd name="T12" fmla="*/ 15 w 17"/>
                  <a:gd name="T13" fmla="*/ 6 h 28"/>
                  <a:gd name="T14" fmla="*/ 14 w 17"/>
                  <a:gd name="T15" fmla="*/ 3 h 28"/>
                  <a:gd name="T16" fmla="*/ 11 w 17"/>
                  <a:gd name="T17" fmla="*/ 2 h 28"/>
                  <a:gd name="T18" fmla="*/ 8 w 17"/>
                  <a:gd name="T19" fmla="*/ 0 h 28"/>
                  <a:gd name="T20" fmla="*/ 8 w 17"/>
                  <a:gd name="T21" fmla="*/ 0 h 28"/>
                  <a:gd name="T22" fmla="*/ 5 w 17"/>
                  <a:gd name="T23" fmla="*/ 2 h 28"/>
                  <a:gd name="T24" fmla="*/ 2 w 17"/>
                  <a:gd name="T25" fmla="*/ 3 h 28"/>
                  <a:gd name="T26" fmla="*/ 1 w 17"/>
                  <a:gd name="T27" fmla="*/ 6 h 28"/>
                  <a:gd name="T28" fmla="*/ 0 w 17"/>
                  <a:gd name="T29" fmla="*/ 9 h 28"/>
                  <a:gd name="T30" fmla="*/ 0 w 17"/>
                  <a:gd name="T31" fmla="*/ 19 h 28"/>
                  <a:gd name="T32" fmla="*/ 1 w 17"/>
                  <a:gd name="T33" fmla="*/ 22 h 28"/>
                  <a:gd name="T34" fmla="*/ 2 w 17"/>
                  <a:gd name="T35" fmla="*/ 25 h 28"/>
                  <a:gd name="T36" fmla="*/ 5 w 17"/>
                  <a:gd name="T37" fmla="*/ 26 h 28"/>
                  <a:gd name="T38" fmla="*/ 8 w 17"/>
                  <a:gd name="T39" fmla="*/ 28 h 28"/>
                  <a:gd name="T40" fmla="*/ 8 w 17"/>
                  <a:gd name="T41" fmla="*/ 28 h 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8"/>
                  <a:gd name="T65" fmla="*/ 17 w 17"/>
                  <a:gd name="T66" fmla="*/ 28 h 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8">
                    <a:moveTo>
                      <a:pt x="8" y="28"/>
                    </a:moveTo>
                    <a:lnTo>
                      <a:pt x="11" y="26"/>
                    </a:lnTo>
                    <a:lnTo>
                      <a:pt x="14" y="25"/>
                    </a:lnTo>
                    <a:lnTo>
                      <a:pt x="15" y="22"/>
                    </a:lnTo>
                    <a:lnTo>
                      <a:pt x="17" y="19"/>
                    </a:lnTo>
                    <a:lnTo>
                      <a:pt x="17" y="9"/>
                    </a:lnTo>
                    <a:lnTo>
                      <a:pt x="15" y="6"/>
                    </a:lnTo>
                    <a:lnTo>
                      <a:pt x="14" y="3"/>
                    </a:lnTo>
                    <a:lnTo>
                      <a:pt x="11" y="2"/>
                    </a:lnTo>
                    <a:lnTo>
                      <a:pt x="8" y="0"/>
                    </a:lnTo>
                    <a:lnTo>
                      <a:pt x="5" y="2"/>
                    </a:lnTo>
                    <a:lnTo>
                      <a:pt x="2" y="3"/>
                    </a:lnTo>
                    <a:lnTo>
                      <a:pt x="1" y="6"/>
                    </a:lnTo>
                    <a:lnTo>
                      <a:pt x="0" y="9"/>
                    </a:lnTo>
                    <a:lnTo>
                      <a:pt x="0" y="19"/>
                    </a:lnTo>
                    <a:lnTo>
                      <a:pt x="1" y="22"/>
                    </a:lnTo>
                    <a:lnTo>
                      <a:pt x="2" y="25"/>
                    </a:lnTo>
                    <a:lnTo>
                      <a:pt x="5" y="26"/>
                    </a:lnTo>
                    <a:lnTo>
                      <a:pt x="8" y="28"/>
                    </a:lnTo>
                    <a:close/>
                  </a:path>
                </a:pathLst>
              </a:custGeom>
              <a:solidFill>
                <a:srgbClr val="FFFFFF"/>
              </a:solidFill>
              <a:ln w="9525">
                <a:noFill/>
                <a:round/>
                <a:headEnd/>
                <a:tailEnd/>
              </a:ln>
            </p:spPr>
            <p:txBody>
              <a:bodyPr/>
              <a:lstStyle/>
              <a:p>
                <a:endParaRPr lang="en-US"/>
              </a:p>
            </p:txBody>
          </p:sp>
          <p:sp>
            <p:nvSpPr>
              <p:cNvPr id="102465" name="Freeform 122"/>
              <p:cNvSpPr>
                <a:spLocks/>
              </p:cNvSpPr>
              <p:nvPr/>
            </p:nvSpPr>
            <p:spPr bwMode="auto">
              <a:xfrm>
                <a:off x="2426" y="2685"/>
                <a:ext cx="19" cy="23"/>
              </a:xfrm>
              <a:custGeom>
                <a:avLst/>
                <a:gdLst>
                  <a:gd name="T0" fmla="*/ 3 w 19"/>
                  <a:gd name="T1" fmla="*/ 0 h 23"/>
                  <a:gd name="T2" fmla="*/ 2 w 19"/>
                  <a:gd name="T3" fmla="*/ 1 h 23"/>
                  <a:gd name="T4" fmla="*/ 2 w 19"/>
                  <a:gd name="T5" fmla="*/ 1 h 23"/>
                  <a:gd name="T6" fmla="*/ 0 w 19"/>
                  <a:gd name="T7" fmla="*/ 3 h 23"/>
                  <a:gd name="T8" fmla="*/ 0 w 19"/>
                  <a:gd name="T9" fmla="*/ 4 h 23"/>
                  <a:gd name="T10" fmla="*/ 0 w 19"/>
                  <a:gd name="T11" fmla="*/ 14 h 23"/>
                  <a:gd name="T12" fmla="*/ 2 w 19"/>
                  <a:gd name="T13" fmla="*/ 17 h 23"/>
                  <a:gd name="T14" fmla="*/ 3 w 19"/>
                  <a:gd name="T15" fmla="*/ 20 h 23"/>
                  <a:gd name="T16" fmla="*/ 6 w 19"/>
                  <a:gd name="T17" fmla="*/ 21 h 23"/>
                  <a:gd name="T18" fmla="*/ 9 w 19"/>
                  <a:gd name="T19" fmla="*/ 23 h 23"/>
                  <a:gd name="T20" fmla="*/ 13 w 19"/>
                  <a:gd name="T21" fmla="*/ 21 h 23"/>
                  <a:gd name="T22" fmla="*/ 16 w 19"/>
                  <a:gd name="T23" fmla="*/ 20 h 23"/>
                  <a:gd name="T24" fmla="*/ 18 w 19"/>
                  <a:gd name="T25" fmla="*/ 17 h 23"/>
                  <a:gd name="T26" fmla="*/ 19 w 19"/>
                  <a:gd name="T27" fmla="*/ 14 h 23"/>
                  <a:gd name="T28" fmla="*/ 19 w 19"/>
                  <a:gd name="T29" fmla="*/ 4 h 23"/>
                  <a:gd name="T30" fmla="*/ 19 w 19"/>
                  <a:gd name="T31" fmla="*/ 4 h 23"/>
                  <a:gd name="T32" fmla="*/ 19 w 19"/>
                  <a:gd name="T33" fmla="*/ 3 h 23"/>
                  <a:gd name="T34" fmla="*/ 18 w 19"/>
                  <a:gd name="T35" fmla="*/ 3 h 23"/>
                  <a:gd name="T36" fmla="*/ 18 w 19"/>
                  <a:gd name="T37" fmla="*/ 3 h 23"/>
                  <a:gd name="T38" fmla="*/ 15 w 19"/>
                  <a:gd name="T39" fmla="*/ 1 h 23"/>
                  <a:gd name="T40" fmla="*/ 10 w 19"/>
                  <a:gd name="T41" fmla="*/ 1 h 23"/>
                  <a:gd name="T42" fmla="*/ 6 w 19"/>
                  <a:gd name="T43" fmla="*/ 0 h 23"/>
                  <a:gd name="T44" fmla="*/ 3 w 19"/>
                  <a:gd name="T45" fmla="*/ 0 h 2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9"/>
                  <a:gd name="T70" fmla="*/ 0 h 23"/>
                  <a:gd name="T71" fmla="*/ 19 w 19"/>
                  <a:gd name="T72" fmla="*/ 23 h 2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9" h="23">
                    <a:moveTo>
                      <a:pt x="3" y="0"/>
                    </a:moveTo>
                    <a:lnTo>
                      <a:pt x="2" y="1"/>
                    </a:lnTo>
                    <a:lnTo>
                      <a:pt x="0" y="3"/>
                    </a:lnTo>
                    <a:lnTo>
                      <a:pt x="0" y="4"/>
                    </a:lnTo>
                    <a:lnTo>
                      <a:pt x="0" y="14"/>
                    </a:lnTo>
                    <a:lnTo>
                      <a:pt x="2" y="17"/>
                    </a:lnTo>
                    <a:lnTo>
                      <a:pt x="3" y="20"/>
                    </a:lnTo>
                    <a:lnTo>
                      <a:pt x="6" y="21"/>
                    </a:lnTo>
                    <a:lnTo>
                      <a:pt x="9" y="23"/>
                    </a:lnTo>
                    <a:lnTo>
                      <a:pt x="13" y="21"/>
                    </a:lnTo>
                    <a:lnTo>
                      <a:pt x="16" y="20"/>
                    </a:lnTo>
                    <a:lnTo>
                      <a:pt x="18" y="17"/>
                    </a:lnTo>
                    <a:lnTo>
                      <a:pt x="19" y="14"/>
                    </a:lnTo>
                    <a:lnTo>
                      <a:pt x="19" y="4"/>
                    </a:lnTo>
                    <a:lnTo>
                      <a:pt x="19" y="3"/>
                    </a:lnTo>
                    <a:lnTo>
                      <a:pt x="18" y="3"/>
                    </a:lnTo>
                    <a:lnTo>
                      <a:pt x="15" y="1"/>
                    </a:lnTo>
                    <a:lnTo>
                      <a:pt x="10" y="1"/>
                    </a:lnTo>
                    <a:lnTo>
                      <a:pt x="6" y="0"/>
                    </a:lnTo>
                    <a:lnTo>
                      <a:pt x="3" y="0"/>
                    </a:lnTo>
                    <a:close/>
                  </a:path>
                </a:pathLst>
              </a:custGeom>
              <a:solidFill>
                <a:srgbClr val="FFFFFF"/>
              </a:solidFill>
              <a:ln w="9525">
                <a:noFill/>
                <a:round/>
                <a:headEnd/>
                <a:tailEnd/>
              </a:ln>
            </p:spPr>
            <p:txBody>
              <a:bodyPr/>
              <a:lstStyle/>
              <a:p>
                <a:endParaRPr lang="en-US"/>
              </a:p>
            </p:txBody>
          </p:sp>
          <p:sp>
            <p:nvSpPr>
              <p:cNvPr id="102466" name="Freeform 123"/>
              <p:cNvSpPr>
                <a:spLocks/>
              </p:cNvSpPr>
              <p:nvPr/>
            </p:nvSpPr>
            <p:spPr bwMode="auto">
              <a:xfrm>
                <a:off x="2395" y="2680"/>
                <a:ext cx="17" cy="28"/>
              </a:xfrm>
              <a:custGeom>
                <a:avLst/>
                <a:gdLst>
                  <a:gd name="T0" fmla="*/ 8 w 17"/>
                  <a:gd name="T1" fmla="*/ 0 h 28"/>
                  <a:gd name="T2" fmla="*/ 5 w 17"/>
                  <a:gd name="T3" fmla="*/ 2 h 28"/>
                  <a:gd name="T4" fmla="*/ 2 w 17"/>
                  <a:gd name="T5" fmla="*/ 3 h 28"/>
                  <a:gd name="T6" fmla="*/ 1 w 17"/>
                  <a:gd name="T7" fmla="*/ 6 h 28"/>
                  <a:gd name="T8" fmla="*/ 0 w 17"/>
                  <a:gd name="T9" fmla="*/ 9 h 28"/>
                  <a:gd name="T10" fmla="*/ 0 w 17"/>
                  <a:gd name="T11" fmla="*/ 19 h 28"/>
                  <a:gd name="T12" fmla="*/ 1 w 17"/>
                  <a:gd name="T13" fmla="*/ 22 h 28"/>
                  <a:gd name="T14" fmla="*/ 2 w 17"/>
                  <a:gd name="T15" fmla="*/ 25 h 28"/>
                  <a:gd name="T16" fmla="*/ 5 w 17"/>
                  <a:gd name="T17" fmla="*/ 26 h 28"/>
                  <a:gd name="T18" fmla="*/ 8 w 17"/>
                  <a:gd name="T19" fmla="*/ 28 h 28"/>
                  <a:gd name="T20" fmla="*/ 13 w 17"/>
                  <a:gd name="T21" fmla="*/ 26 h 28"/>
                  <a:gd name="T22" fmla="*/ 15 w 17"/>
                  <a:gd name="T23" fmla="*/ 25 h 28"/>
                  <a:gd name="T24" fmla="*/ 17 w 17"/>
                  <a:gd name="T25" fmla="*/ 22 h 28"/>
                  <a:gd name="T26" fmla="*/ 17 w 17"/>
                  <a:gd name="T27" fmla="*/ 19 h 28"/>
                  <a:gd name="T28" fmla="*/ 17 w 17"/>
                  <a:gd name="T29" fmla="*/ 9 h 28"/>
                  <a:gd name="T30" fmla="*/ 17 w 17"/>
                  <a:gd name="T31" fmla="*/ 6 h 28"/>
                  <a:gd name="T32" fmla="*/ 15 w 17"/>
                  <a:gd name="T33" fmla="*/ 3 h 28"/>
                  <a:gd name="T34" fmla="*/ 13 w 17"/>
                  <a:gd name="T35" fmla="*/ 2 h 28"/>
                  <a:gd name="T36" fmla="*/ 8 w 17"/>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7"/>
                  <a:gd name="T58" fmla="*/ 0 h 28"/>
                  <a:gd name="T59" fmla="*/ 17 w 17"/>
                  <a:gd name="T60" fmla="*/ 28 h 2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7" h="28">
                    <a:moveTo>
                      <a:pt x="8" y="0"/>
                    </a:moveTo>
                    <a:lnTo>
                      <a:pt x="5" y="2"/>
                    </a:lnTo>
                    <a:lnTo>
                      <a:pt x="2" y="3"/>
                    </a:lnTo>
                    <a:lnTo>
                      <a:pt x="1" y="6"/>
                    </a:lnTo>
                    <a:lnTo>
                      <a:pt x="0" y="9"/>
                    </a:lnTo>
                    <a:lnTo>
                      <a:pt x="0" y="19"/>
                    </a:lnTo>
                    <a:lnTo>
                      <a:pt x="1" y="22"/>
                    </a:lnTo>
                    <a:lnTo>
                      <a:pt x="2" y="25"/>
                    </a:lnTo>
                    <a:lnTo>
                      <a:pt x="5" y="26"/>
                    </a:lnTo>
                    <a:lnTo>
                      <a:pt x="8" y="28"/>
                    </a:lnTo>
                    <a:lnTo>
                      <a:pt x="13" y="26"/>
                    </a:lnTo>
                    <a:lnTo>
                      <a:pt x="15" y="25"/>
                    </a:lnTo>
                    <a:lnTo>
                      <a:pt x="17" y="22"/>
                    </a:lnTo>
                    <a:lnTo>
                      <a:pt x="17" y="19"/>
                    </a:lnTo>
                    <a:lnTo>
                      <a:pt x="17" y="9"/>
                    </a:lnTo>
                    <a:lnTo>
                      <a:pt x="17" y="6"/>
                    </a:lnTo>
                    <a:lnTo>
                      <a:pt x="15" y="3"/>
                    </a:lnTo>
                    <a:lnTo>
                      <a:pt x="13" y="2"/>
                    </a:lnTo>
                    <a:lnTo>
                      <a:pt x="8" y="0"/>
                    </a:lnTo>
                    <a:close/>
                  </a:path>
                </a:pathLst>
              </a:custGeom>
              <a:solidFill>
                <a:srgbClr val="FFFFFF"/>
              </a:solidFill>
              <a:ln w="9525">
                <a:noFill/>
                <a:round/>
                <a:headEnd/>
                <a:tailEnd/>
              </a:ln>
            </p:spPr>
            <p:txBody>
              <a:bodyPr/>
              <a:lstStyle/>
              <a:p>
                <a:endParaRPr lang="en-US"/>
              </a:p>
            </p:txBody>
          </p:sp>
        </p:grpSp>
        <p:sp>
          <p:nvSpPr>
            <p:cNvPr id="102412" name="Text Box 124"/>
            <p:cNvSpPr txBox="1">
              <a:spLocks noChangeArrowheads="1"/>
            </p:cNvSpPr>
            <p:nvPr/>
          </p:nvSpPr>
          <p:spPr bwMode="auto">
            <a:xfrm>
              <a:off x="2381" y="981"/>
              <a:ext cx="997" cy="250"/>
            </a:xfrm>
            <a:prstGeom prst="rect">
              <a:avLst/>
            </a:prstGeom>
            <a:noFill/>
            <a:ln w="9525">
              <a:noFill/>
              <a:miter lim="800000"/>
              <a:headEnd/>
              <a:tailEnd/>
            </a:ln>
          </p:spPr>
          <p:txBody>
            <a:bodyPr>
              <a:spAutoFit/>
            </a:bodyPr>
            <a:lstStyle/>
            <a:p>
              <a:pPr eaLnBrk="0" hangingPunct="0"/>
              <a:r>
                <a:rPr lang="sr-Latn-CS" sz="2000">
                  <a:solidFill>
                    <a:schemeClr val="accent2"/>
                  </a:solidFill>
                </a:rPr>
                <a:t>Cruising</a:t>
              </a:r>
              <a:endParaRPr lang="en-US" sz="2000"/>
            </a:p>
          </p:txBody>
        </p:sp>
        <p:sp>
          <p:nvSpPr>
            <p:cNvPr id="102413" name="Freeform 125"/>
            <p:cNvSpPr>
              <a:spLocks/>
            </p:cNvSpPr>
            <p:nvPr/>
          </p:nvSpPr>
          <p:spPr bwMode="auto">
            <a:xfrm>
              <a:off x="2336" y="1616"/>
              <a:ext cx="903" cy="2"/>
            </a:xfrm>
            <a:custGeom>
              <a:avLst/>
              <a:gdLst>
                <a:gd name="T0" fmla="*/ 0 w 903"/>
                <a:gd name="T1" fmla="*/ 0 h 2"/>
                <a:gd name="T2" fmla="*/ 903 w 903"/>
                <a:gd name="T3" fmla="*/ 2 h 2"/>
                <a:gd name="T4" fmla="*/ 0 60000 65536"/>
                <a:gd name="T5" fmla="*/ 0 60000 65536"/>
                <a:gd name="T6" fmla="*/ 0 w 903"/>
                <a:gd name="T7" fmla="*/ 0 h 2"/>
                <a:gd name="T8" fmla="*/ 903 w 903"/>
                <a:gd name="T9" fmla="*/ 2 h 2"/>
              </a:gdLst>
              <a:ahLst/>
              <a:cxnLst>
                <a:cxn ang="T4">
                  <a:pos x="T0" y="T1"/>
                </a:cxn>
                <a:cxn ang="T5">
                  <a:pos x="T2" y="T3"/>
                </a:cxn>
              </a:cxnLst>
              <a:rect l="T6" t="T7" r="T8" b="T9"/>
              <a:pathLst>
                <a:path w="903" h="2">
                  <a:moveTo>
                    <a:pt x="0" y="0"/>
                  </a:moveTo>
                  <a:lnTo>
                    <a:pt x="903" y="2"/>
                  </a:lnTo>
                </a:path>
              </a:pathLst>
            </a:custGeom>
            <a:noFill/>
            <a:ln w="127000">
              <a:solidFill>
                <a:srgbClr val="99CC00"/>
              </a:solidFill>
              <a:round/>
              <a:headEnd/>
              <a:tailEnd type="triangle" w="med" len="med"/>
            </a:ln>
          </p:spPr>
          <p:txBody>
            <a:bodyPr anchor="ctr">
              <a:spAutoFit/>
            </a:bodyPr>
            <a:lstStyle/>
            <a:p>
              <a:endParaRPr lang="en-US"/>
            </a:p>
          </p:txBody>
        </p:sp>
      </p:grpSp>
      <p:sp>
        <p:nvSpPr>
          <p:cNvPr id="127" name="Slide Number Placeholder 4"/>
          <p:cNvSpPr>
            <a:spLocks noGrp="1"/>
          </p:cNvSpPr>
          <p:nvPr>
            <p:ph type="sldNum" sz="quarter" idx="4294967295"/>
          </p:nvPr>
        </p:nvSpPr>
        <p:spPr>
          <a:xfrm>
            <a:off x="6512256" y="6556407"/>
            <a:ext cx="2133600" cy="252000"/>
          </a:xfrm>
          <a:prstGeom prst="rect">
            <a:avLst/>
          </a:prstGeom>
        </p:spPr>
        <p:txBody>
          <a:bodyPr/>
          <a:lstStyle/>
          <a:p>
            <a:pPr algn="r">
              <a:defRPr/>
            </a:pPr>
            <a:fld id="{26C1060F-8FEA-4B47-8EEE-5A6CDD216421}" type="slidenum">
              <a:rPr lang="en-US" altLang="en-US" sz="1000">
                <a:solidFill>
                  <a:schemeClr val="bg2"/>
                </a:solidFill>
              </a:rPr>
              <a:pPr algn="r">
                <a:defRPr/>
              </a:pPr>
              <a:t>45</a:t>
            </a:fld>
            <a:endParaRPr lang="en-US" altLang="en-US" sz="1000" dirty="0">
              <a:solidFill>
                <a:schemeClr val="bg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Grp="1" noChangeArrowheads="1"/>
          </p:cNvSpPr>
          <p:nvPr>
            <p:ph type="ctrTitle"/>
          </p:nvPr>
        </p:nvSpPr>
        <p:spPr>
          <a:xfrm>
            <a:off x="1080489" y="1906358"/>
            <a:ext cx="7852496" cy="1143000"/>
          </a:xfrm>
        </p:spPr>
        <p:txBody>
          <a:bodyPr>
            <a:noAutofit/>
          </a:bodyPr>
          <a:lstStyle/>
          <a:p>
            <a:r>
              <a:rPr lang="en-GB" sz="4400" b="1" dirty="0"/>
              <a:t>Air Traffic Control Units – airport, approach, </a:t>
            </a:r>
            <a:r>
              <a:rPr lang="en-GB" sz="4400" b="1" dirty="0" err="1"/>
              <a:t>en</a:t>
            </a:r>
            <a:r>
              <a:rPr lang="en-GB" sz="4400" b="1" dirty="0"/>
              <a:t>-route</a:t>
            </a:r>
          </a:p>
        </p:txBody>
      </p:sp>
      <p:sp>
        <p:nvSpPr>
          <p:cNvPr id="5" name="Slide Number Placeholder 4"/>
          <p:cNvSpPr txBox="1">
            <a:spLocks/>
          </p:cNvSpPr>
          <p:nvPr/>
        </p:nvSpPr>
        <p:spPr>
          <a:xfrm>
            <a:off x="6512256" y="6556407"/>
            <a:ext cx="2133600" cy="252000"/>
          </a:xfrm>
          <a:prstGeom prst="rect">
            <a:avLst/>
          </a:prstGeom>
        </p:spPr>
        <p:txBody>
          <a:bodyPr vert="horz" lIns="91440" tIns="45720" rIns="91440" bIns="45720" rtlCol="0" anchor="ctr"/>
          <a:lstStyle/>
          <a:p>
            <a:pPr marL="0" marR="0" lvl="0" indent="0" algn="r" defTabSz="457200" rtl="0" eaLnBrk="1" fontAlgn="auto" latinLnBrk="0" hangingPunct="1">
              <a:lnSpc>
                <a:spcPct val="100000"/>
              </a:lnSpc>
              <a:spcBef>
                <a:spcPts val="0"/>
              </a:spcBef>
              <a:spcAft>
                <a:spcPts val="0"/>
              </a:spcAft>
              <a:buClrTx/>
              <a:buSzTx/>
              <a:buFontTx/>
              <a:buNone/>
              <a:tabLst/>
              <a:defRPr/>
            </a:pPr>
            <a:fld id="{26C1060F-8FEA-4B47-8EEE-5A6CDD216421}" type="slidenum">
              <a:rPr kumimoji="0" lang="en-US" altLang="en-US" sz="1000" b="0" i="0" u="none" strike="noStrike" kern="1200" cap="none" spc="0" normalizeH="0" baseline="0" noProof="0" smtClean="0">
                <a:ln>
                  <a:noFill/>
                </a:ln>
                <a:solidFill>
                  <a:schemeClr val="accent1">
                    <a:lumMod val="75000"/>
                  </a:schemeClr>
                </a:solidFill>
                <a:effectLst/>
                <a:uLnTx/>
                <a:uFillTx/>
                <a:latin typeface="+mn-l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46</a:t>
            </a:fld>
            <a:endParaRPr kumimoji="0" lang="en-US" altLang="en-US" sz="1000" b="0" i="0" u="none" strike="noStrike" kern="1200" cap="none" spc="0" normalizeH="0" baseline="0" noProof="0" dirty="0">
              <a:ln>
                <a:noFill/>
              </a:ln>
              <a:solidFill>
                <a:schemeClr val="accent1">
                  <a:lumMod val="75000"/>
                </a:schemeClr>
              </a:solidFill>
              <a:effectLst/>
              <a:uLnTx/>
              <a:uFillTx/>
              <a:latin typeface="+mn-lt"/>
              <a:ea typeface="+mn-ea"/>
              <a:cs typeface="+mn-cs"/>
            </a:endParaRPr>
          </a:p>
        </p:txBody>
      </p:sp>
    </p:spTree>
    <p:extLst>
      <p:ext uri="{BB962C8B-B14F-4D97-AF65-F5344CB8AC3E}">
        <p14:creationId xmlns:p14="http://schemas.microsoft.com/office/powerpoint/2010/main" val="43038825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7" name="Rectangle 4"/>
          <p:cNvSpPr>
            <a:spLocks noChangeArrowheads="1"/>
          </p:cNvSpPr>
          <p:nvPr/>
        </p:nvSpPr>
        <p:spPr bwMode="auto">
          <a:xfrm>
            <a:off x="533400" y="1371600"/>
            <a:ext cx="8142288" cy="4505325"/>
          </a:xfrm>
          <a:prstGeom prst="rect">
            <a:avLst/>
          </a:prstGeom>
          <a:noFill/>
          <a:ln w="9525">
            <a:noFill/>
            <a:miter lim="800000"/>
            <a:headEnd/>
            <a:tailEnd/>
          </a:ln>
        </p:spPr>
        <p:txBody>
          <a:bodyPr/>
          <a:lstStyle/>
          <a:p>
            <a:pPr marL="342900" indent="-342900">
              <a:spcBef>
                <a:spcPct val="20000"/>
              </a:spcBef>
              <a:buClr>
                <a:schemeClr val="accent1"/>
              </a:buClr>
              <a:buSzPct val="65000"/>
              <a:buFont typeface="Wingdings" pitchFamily="2" charset="2"/>
              <a:buChar char="n"/>
            </a:pPr>
            <a:r>
              <a:rPr lang="en-US" sz="2400" dirty="0"/>
              <a:t>Airport control unit</a:t>
            </a:r>
            <a:r>
              <a:rPr lang="sr-Latn-CS" sz="2400" dirty="0"/>
              <a:t> (tower)</a:t>
            </a:r>
            <a:r>
              <a:rPr lang="en-US" sz="2400" dirty="0"/>
              <a:t>;</a:t>
            </a:r>
          </a:p>
          <a:p>
            <a:pPr marL="342900" indent="-342900">
              <a:spcBef>
                <a:spcPct val="20000"/>
              </a:spcBef>
              <a:buClr>
                <a:schemeClr val="accent1"/>
              </a:buClr>
              <a:buSzPct val="65000"/>
              <a:buFont typeface="Wingdings" pitchFamily="2" charset="2"/>
              <a:buChar char="n"/>
            </a:pPr>
            <a:r>
              <a:rPr lang="sr-Latn-RS" sz="2400" dirty="0"/>
              <a:t>Approach</a:t>
            </a:r>
            <a:r>
              <a:rPr lang="en-US" sz="2400" dirty="0"/>
              <a:t> control unit;</a:t>
            </a:r>
          </a:p>
          <a:p>
            <a:pPr marL="342900" indent="-342900">
              <a:spcBef>
                <a:spcPct val="20000"/>
              </a:spcBef>
              <a:buClr>
                <a:schemeClr val="accent1"/>
              </a:buClr>
              <a:buSzPct val="65000"/>
              <a:buFont typeface="Wingdings" pitchFamily="2" charset="2"/>
              <a:buChar char="n"/>
            </a:pPr>
            <a:r>
              <a:rPr lang="en-US" sz="2400" dirty="0"/>
              <a:t>En-route control unit.</a:t>
            </a:r>
          </a:p>
          <a:p>
            <a:pPr marL="342900" indent="-342900">
              <a:spcBef>
                <a:spcPct val="20000"/>
              </a:spcBef>
              <a:buClr>
                <a:schemeClr val="accent1"/>
              </a:buClr>
              <a:buSzPct val="65000"/>
              <a:buFont typeface="Wingdings" pitchFamily="2" charset="2"/>
              <a:buChar char="n"/>
            </a:pPr>
            <a:endParaRPr lang="en-US" sz="2400" dirty="0"/>
          </a:p>
          <a:p>
            <a:pPr lvl="1" indent="-112713">
              <a:spcBef>
                <a:spcPct val="20000"/>
              </a:spcBef>
              <a:buClr>
                <a:schemeClr val="accent2"/>
              </a:buClr>
              <a:buSzPct val="60000"/>
              <a:buFont typeface="Wingdings" pitchFamily="2" charset="2"/>
              <a:buChar char="q"/>
            </a:pPr>
            <a:endParaRPr lang="en-US" sz="2000" dirty="0"/>
          </a:p>
          <a:p>
            <a:pPr marL="342900" indent="-342900">
              <a:spcBef>
                <a:spcPct val="20000"/>
              </a:spcBef>
              <a:buClr>
                <a:schemeClr val="accent1"/>
              </a:buClr>
              <a:buSzPct val="65000"/>
              <a:buFont typeface="Wingdings" pitchFamily="2" charset="2"/>
              <a:buChar char="n"/>
            </a:pPr>
            <a:endParaRPr lang="en-US" sz="2800" dirty="0"/>
          </a:p>
        </p:txBody>
      </p:sp>
      <p:sp>
        <p:nvSpPr>
          <p:cNvPr id="103428" name="Rectangle 2"/>
          <p:cNvSpPr>
            <a:spLocks noChangeArrowheads="1"/>
          </p:cNvSpPr>
          <p:nvPr/>
        </p:nvSpPr>
        <p:spPr bwMode="auto">
          <a:xfrm>
            <a:off x="457200" y="277813"/>
            <a:ext cx="8686800" cy="1139825"/>
          </a:xfrm>
          <a:prstGeom prst="rect">
            <a:avLst/>
          </a:prstGeom>
          <a:noFill/>
          <a:ln w="9525">
            <a:noFill/>
            <a:miter lim="800000"/>
            <a:headEnd/>
            <a:tailEnd/>
          </a:ln>
        </p:spPr>
        <p:txBody>
          <a:bodyPr/>
          <a:lstStyle/>
          <a:p>
            <a:pPr marL="800100" indent="-800100"/>
            <a:r>
              <a:rPr lang="en-GB" sz="4000" b="1" dirty="0">
                <a:solidFill>
                  <a:schemeClr val="tx2"/>
                </a:solidFill>
                <a:cs typeface="Calibri"/>
              </a:rPr>
              <a:t>Air Traffic Control Units</a:t>
            </a:r>
            <a:endParaRPr lang="en-US" sz="4000" b="1" dirty="0">
              <a:solidFill>
                <a:schemeClr val="tx2"/>
              </a:solidFill>
              <a:cs typeface="Calibri"/>
            </a:endParaRPr>
          </a:p>
        </p:txBody>
      </p:sp>
      <p:sp>
        <p:nvSpPr>
          <p:cNvPr id="5" name="Slide Number Placeholder 4"/>
          <p:cNvSpPr>
            <a:spLocks noGrp="1"/>
          </p:cNvSpPr>
          <p:nvPr>
            <p:ph type="sldNum" sz="quarter" idx="4294967295"/>
          </p:nvPr>
        </p:nvSpPr>
        <p:spPr>
          <a:xfrm>
            <a:off x="6512256" y="6556407"/>
            <a:ext cx="2133600" cy="252000"/>
          </a:xfrm>
          <a:prstGeom prst="rect">
            <a:avLst/>
          </a:prstGeom>
        </p:spPr>
        <p:txBody>
          <a:bodyPr/>
          <a:lstStyle/>
          <a:p>
            <a:pPr algn="r">
              <a:defRPr/>
            </a:pPr>
            <a:fld id="{26C1060F-8FEA-4B47-8EEE-5A6CDD216421}" type="slidenum">
              <a:rPr lang="en-US" altLang="en-US" sz="1000">
                <a:solidFill>
                  <a:schemeClr val="bg2"/>
                </a:solidFill>
              </a:rPr>
              <a:pPr algn="r">
                <a:defRPr/>
              </a:pPr>
              <a:t>47</a:t>
            </a:fld>
            <a:endParaRPr lang="en-US" altLang="en-US" sz="1000" dirty="0">
              <a:solidFill>
                <a:schemeClr val="bg2"/>
              </a:solidFill>
            </a:endParaRPr>
          </a:p>
        </p:txBody>
      </p:sp>
      <p:pic>
        <p:nvPicPr>
          <p:cNvPr id="6" name="Picture 5"/>
          <p:cNvPicPr>
            <a:picLocks noChangeAspect="1" noChangeArrowheads="1"/>
          </p:cNvPicPr>
          <p:nvPr/>
        </p:nvPicPr>
        <p:blipFill>
          <a:blip r:embed="rId2"/>
          <a:srcRect l="15500" t="16837" r="5246" b="29288"/>
          <a:stretch>
            <a:fillRect/>
          </a:stretch>
        </p:blipFill>
        <p:spPr>
          <a:xfrm>
            <a:off x="765390" y="2953407"/>
            <a:ext cx="7564056" cy="3904593"/>
          </a:xfrm>
          <a:prstGeom prst="rect">
            <a:avLst/>
          </a:prstGeom>
          <a:noFill/>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468313" y="3963988"/>
            <a:ext cx="1141412" cy="1265237"/>
            <a:chOff x="384" y="2064"/>
            <a:chExt cx="1776" cy="1392"/>
          </a:xfrm>
        </p:grpSpPr>
        <p:sp>
          <p:nvSpPr>
            <p:cNvPr id="104553" name="Rectangle 3"/>
            <p:cNvSpPr>
              <a:spLocks noChangeArrowheads="1"/>
            </p:cNvSpPr>
            <p:nvPr/>
          </p:nvSpPr>
          <p:spPr bwMode="auto">
            <a:xfrm>
              <a:off x="384" y="2064"/>
              <a:ext cx="1776" cy="1392"/>
            </a:xfrm>
            <a:prstGeom prst="rect">
              <a:avLst/>
            </a:prstGeom>
            <a:noFill/>
            <a:ln w="9525">
              <a:noFill/>
              <a:miter lim="800000"/>
              <a:headEnd/>
              <a:tailEnd/>
            </a:ln>
          </p:spPr>
          <p:txBody>
            <a:bodyPr wrap="none" anchor="ctr">
              <a:spAutoFit/>
            </a:bodyPr>
            <a:lstStyle/>
            <a:p>
              <a:endParaRPr lang="en-US"/>
            </a:p>
          </p:txBody>
        </p:sp>
        <p:grpSp>
          <p:nvGrpSpPr>
            <p:cNvPr id="3" name="Group 4"/>
            <p:cNvGrpSpPr>
              <a:grpSpLocks noChangeAspect="1"/>
            </p:cNvGrpSpPr>
            <p:nvPr/>
          </p:nvGrpSpPr>
          <p:grpSpPr bwMode="auto">
            <a:xfrm>
              <a:off x="768" y="2448"/>
              <a:ext cx="864" cy="548"/>
              <a:chOff x="528" y="2312"/>
              <a:chExt cx="1192" cy="756"/>
            </a:xfrm>
          </p:grpSpPr>
          <p:sp>
            <p:nvSpPr>
              <p:cNvPr id="104556" name="Freeform 5"/>
              <p:cNvSpPr>
                <a:spLocks noChangeAspect="1"/>
              </p:cNvSpPr>
              <p:nvPr/>
            </p:nvSpPr>
            <p:spPr bwMode="auto">
              <a:xfrm>
                <a:off x="726" y="2449"/>
                <a:ext cx="220" cy="375"/>
              </a:xfrm>
              <a:custGeom>
                <a:avLst/>
                <a:gdLst>
                  <a:gd name="T0" fmla="*/ 0 w 660"/>
                  <a:gd name="T1" fmla="*/ 42 h 1124"/>
                  <a:gd name="T2" fmla="*/ 0 w 660"/>
                  <a:gd name="T3" fmla="*/ 15 h 1124"/>
                  <a:gd name="T4" fmla="*/ 8 w 660"/>
                  <a:gd name="T5" fmla="*/ 15 h 1124"/>
                  <a:gd name="T6" fmla="*/ 0 w 660"/>
                  <a:gd name="T7" fmla="*/ 5 h 1124"/>
                  <a:gd name="T8" fmla="*/ 0 w 660"/>
                  <a:gd name="T9" fmla="*/ 0 h 1124"/>
                  <a:gd name="T10" fmla="*/ 24 w 660"/>
                  <a:gd name="T11" fmla="*/ 0 h 1124"/>
                  <a:gd name="T12" fmla="*/ 24 w 660"/>
                  <a:gd name="T13" fmla="*/ 5 h 1124"/>
                  <a:gd name="T14" fmla="*/ 17 w 660"/>
                  <a:gd name="T15" fmla="*/ 15 h 1124"/>
                  <a:gd name="T16" fmla="*/ 24 w 660"/>
                  <a:gd name="T17" fmla="*/ 15 h 1124"/>
                  <a:gd name="T18" fmla="*/ 24 w 660"/>
                  <a:gd name="T19" fmla="*/ 42 h 1124"/>
                  <a:gd name="T20" fmla="*/ 0 w 660"/>
                  <a:gd name="T21" fmla="*/ 42 h 1124"/>
                  <a:gd name="T22" fmla="*/ 0 w 660"/>
                  <a:gd name="T23" fmla="*/ 42 h 1124"/>
                  <a:gd name="T24" fmla="*/ 0 w 660"/>
                  <a:gd name="T25" fmla="*/ 42 h 11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60"/>
                  <a:gd name="T40" fmla="*/ 0 h 1124"/>
                  <a:gd name="T41" fmla="*/ 660 w 660"/>
                  <a:gd name="T42" fmla="*/ 1124 h 11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60" h="1124">
                    <a:moveTo>
                      <a:pt x="0" y="1124"/>
                    </a:moveTo>
                    <a:lnTo>
                      <a:pt x="0" y="402"/>
                    </a:lnTo>
                    <a:lnTo>
                      <a:pt x="209" y="402"/>
                    </a:lnTo>
                    <a:lnTo>
                      <a:pt x="0" y="126"/>
                    </a:lnTo>
                    <a:lnTo>
                      <a:pt x="0" y="0"/>
                    </a:lnTo>
                    <a:lnTo>
                      <a:pt x="660" y="0"/>
                    </a:lnTo>
                    <a:lnTo>
                      <a:pt x="660" y="126"/>
                    </a:lnTo>
                    <a:lnTo>
                      <a:pt x="460" y="402"/>
                    </a:lnTo>
                    <a:lnTo>
                      <a:pt x="660" y="402"/>
                    </a:lnTo>
                    <a:lnTo>
                      <a:pt x="660" y="1124"/>
                    </a:lnTo>
                    <a:lnTo>
                      <a:pt x="0" y="1124"/>
                    </a:lnTo>
                    <a:close/>
                  </a:path>
                </a:pathLst>
              </a:custGeom>
              <a:solidFill>
                <a:srgbClr val="E8E6FF"/>
              </a:solidFill>
              <a:ln w="9525">
                <a:noFill/>
                <a:round/>
                <a:headEnd/>
                <a:tailEnd/>
              </a:ln>
            </p:spPr>
            <p:txBody>
              <a:bodyPr/>
              <a:lstStyle/>
              <a:p>
                <a:endParaRPr lang="en-US"/>
              </a:p>
            </p:txBody>
          </p:sp>
          <p:sp>
            <p:nvSpPr>
              <p:cNvPr id="104557" name="Freeform 6"/>
              <p:cNvSpPr>
                <a:spLocks noChangeAspect="1"/>
              </p:cNvSpPr>
              <p:nvPr/>
            </p:nvSpPr>
            <p:spPr bwMode="auto">
              <a:xfrm>
                <a:off x="1228" y="2774"/>
                <a:ext cx="286" cy="50"/>
              </a:xfrm>
              <a:custGeom>
                <a:avLst/>
                <a:gdLst>
                  <a:gd name="T0" fmla="*/ 0 w 858"/>
                  <a:gd name="T1" fmla="*/ 6 h 149"/>
                  <a:gd name="T2" fmla="*/ 0 w 858"/>
                  <a:gd name="T3" fmla="*/ 0 h 149"/>
                  <a:gd name="T4" fmla="*/ 32 w 858"/>
                  <a:gd name="T5" fmla="*/ 0 h 149"/>
                  <a:gd name="T6" fmla="*/ 32 w 858"/>
                  <a:gd name="T7" fmla="*/ 6 h 149"/>
                  <a:gd name="T8" fmla="*/ 0 w 858"/>
                  <a:gd name="T9" fmla="*/ 6 h 149"/>
                  <a:gd name="T10" fmla="*/ 0 w 858"/>
                  <a:gd name="T11" fmla="*/ 6 h 149"/>
                  <a:gd name="T12" fmla="*/ 0 w 858"/>
                  <a:gd name="T13" fmla="*/ 6 h 149"/>
                  <a:gd name="T14" fmla="*/ 0 60000 65536"/>
                  <a:gd name="T15" fmla="*/ 0 60000 65536"/>
                  <a:gd name="T16" fmla="*/ 0 60000 65536"/>
                  <a:gd name="T17" fmla="*/ 0 60000 65536"/>
                  <a:gd name="T18" fmla="*/ 0 60000 65536"/>
                  <a:gd name="T19" fmla="*/ 0 60000 65536"/>
                  <a:gd name="T20" fmla="*/ 0 60000 65536"/>
                  <a:gd name="T21" fmla="*/ 0 w 858"/>
                  <a:gd name="T22" fmla="*/ 0 h 149"/>
                  <a:gd name="T23" fmla="*/ 858 w 858"/>
                  <a:gd name="T24" fmla="*/ 149 h 1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58" h="149">
                    <a:moveTo>
                      <a:pt x="0" y="149"/>
                    </a:moveTo>
                    <a:lnTo>
                      <a:pt x="0" y="0"/>
                    </a:lnTo>
                    <a:lnTo>
                      <a:pt x="858" y="0"/>
                    </a:lnTo>
                    <a:lnTo>
                      <a:pt x="858" y="149"/>
                    </a:lnTo>
                    <a:lnTo>
                      <a:pt x="0" y="149"/>
                    </a:lnTo>
                    <a:close/>
                  </a:path>
                </a:pathLst>
              </a:custGeom>
              <a:solidFill>
                <a:srgbClr val="E8E6FF"/>
              </a:solidFill>
              <a:ln w="9525">
                <a:noFill/>
                <a:round/>
                <a:headEnd/>
                <a:tailEnd/>
              </a:ln>
            </p:spPr>
            <p:txBody>
              <a:bodyPr/>
              <a:lstStyle/>
              <a:p>
                <a:endParaRPr lang="en-US"/>
              </a:p>
            </p:txBody>
          </p:sp>
          <p:sp>
            <p:nvSpPr>
              <p:cNvPr id="104558" name="Freeform 7"/>
              <p:cNvSpPr>
                <a:spLocks noChangeAspect="1"/>
              </p:cNvSpPr>
              <p:nvPr/>
            </p:nvSpPr>
            <p:spPr bwMode="auto">
              <a:xfrm>
                <a:off x="600" y="2832"/>
                <a:ext cx="1039" cy="221"/>
              </a:xfrm>
              <a:custGeom>
                <a:avLst/>
                <a:gdLst>
                  <a:gd name="T0" fmla="*/ 0 w 3117"/>
                  <a:gd name="T1" fmla="*/ 25 h 664"/>
                  <a:gd name="T2" fmla="*/ 0 w 3117"/>
                  <a:gd name="T3" fmla="*/ 0 h 664"/>
                  <a:gd name="T4" fmla="*/ 115 w 3117"/>
                  <a:gd name="T5" fmla="*/ 0 h 664"/>
                  <a:gd name="T6" fmla="*/ 115 w 3117"/>
                  <a:gd name="T7" fmla="*/ 25 h 664"/>
                  <a:gd name="T8" fmla="*/ 0 w 3117"/>
                  <a:gd name="T9" fmla="*/ 25 h 664"/>
                  <a:gd name="T10" fmla="*/ 0 w 3117"/>
                  <a:gd name="T11" fmla="*/ 25 h 664"/>
                  <a:gd name="T12" fmla="*/ 0 w 3117"/>
                  <a:gd name="T13" fmla="*/ 25 h 664"/>
                  <a:gd name="T14" fmla="*/ 0 60000 65536"/>
                  <a:gd name="T15" fmla="*/ 0 60000 65536"/>
                  <a:gd name="T16" fmla="*/ 0 60000 65536"/>
                  <a:gd name="T17" fmla="*/ 0 60000 65536"/>
                  <a:gd name="T18" fmla="*/ 0 60000 65536"/>
                  <a:gd name="T19" fmla="*/ 0 60000 65536"/>
                  <a:gd name="T20" fmla="*/ 0 60000 65536"/>
                  <a:gd name="T21" fmla="*/ 0 w 3117"/>
                  <a:gd name="T22" fmla="*/ 0 h 664"/>
                  <a:gd name="T23" fmla="*/ 3117 w 3117"/>
                  <a:gd name="T24" fmla="*/ 664 h 6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17" h="664">
                    <a:moveTo>
                      <a:pt x="0" y="664"/>
                    </a:moveTo>
                    <a:lnTo>
                      <a:pt x="0" y="0"/>
                    </a:lnTo>
                    <a:lnTo>
                      <a:pt x="3117" y="0"/>
                    </a:lnTo>
                    <a:lnTo>
                      <a:pt x="3117" y="664"/>
                    </a:lnTo>
                    <a:lnTo>
                      <a:pt x="0" y="664"/>
                    </a:lnTo>
                    <a:close/>
                  </a:path>
                </a:pathLst>
              </a:custGeom>
              <a:solidFill>
                <a:srgbClr val="C1C0DB"/>
              </a:solidFill>
              <a:ln w="9525">
                <a:noFill/>
                <a:round/>
                <a:headEnd/>
                <a:tailEnd/>
              </a:ln>
            </p:spPr>
            <p:txBody>
              <a:bodyPr/>
              <a:lstStyle/>
              <a:p>
                <a:endParaRPr lang="en-US"/>
              </a:p>
            </p:txBody>
          </p:sp>
          <p:sp>
            <p:nvSpPr>
              <p:cNvPr id="104559" name="Freeform 8"/>
              <p:cNvSpPr>
                <a:spLocks noChangeAspect="1"/>
              </p:cNvSpPr>
              <p:nvPr/>
            </p:nvSpPr>
            <p:spPr bwMode="auto">
              <a:xfrm>
                <a:off x="589" y="2818"/>
                <a:ext cx="1061" cy="232"/>
              </a:xfrm>
              <a:custGeom>
                <a:avLst/>
                <a:gdLst>
                  <a:gd name="T0" fmla="*/ 0 w 3183"/>
                  <a:gd name="T1" fmla="*/ 26 h 696"/>
                  <a:gd name="T2" fmla="*/ 0 w 3183"/>
                  <a:gd name="T3" fmla="*/ 0 h 696"/>
                  <a:gd name="T4" fmla="*/ 118 w 3183"/>
                  <a:gd name="T5" fmla="*/ 0 h 696"/>
                  <a:gd name="T6" fmla="*/ 118 w 3183"/>
                  <a:gd name="T7" fmla="*/ 26 h 696"/>
                  <a:gd name="T8" fmla="*/ 115 w 3183"/>
                  <a:gd name="T9" fmla="*/ 26 h 696"/>
                  <a:gd name="T10" fmla="*/ 115 w 3183"/>
                  <a:gd name="T11" fmla="*/ 3 h 696"/>
                  <a:gd name="T12" fmla="*/ 3 w 3183"/>
                  <a:gd name="T13" fmla="*/ 3 h 696"/>
                  <a:gd name="T14" fmla="*/ 3 w 3183"/>
                  <a:gd name="T15" fmla="*/ 26 h 696"/>
                  <a:gd name="T16" fmla="*/ 0 w 3183"/>
                  <a:gd name="T17" fmla="*/ 26 h 696"/>
                  <a:gd name="T18" fmla="*/ 0 w 3183"/>
                  <a:gd name="T19" fmla="*/ 26 h 696"/>
                  <a:gd name="T20" fmla="*/ 0 w 3183"/>
                  <a:gd name="T21" fmla="*/ 26 h 69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183"/>
                  <a:gd name="T34" fmla="*/ 0 h 696"/>
                  <a:gd name="T35" fmla="*/ 3183 w 3183"/>
                  <a:gd name="T36" fmla="*/ 696 h 69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183" h="696">
                    <a:moveTo>
                      <a:pt x="0" y="696"/>
                    </a:moveTo>
                    <a:lnTo>
                      <a:pt x="0" y="0"/>
                    </a:lnTo>
                    <a:lnTo>
                      <a:pt x="3183" y="0"/>
                    </a:lnTo>
                    <a:lnTo>
                      <a:pt x="3183" y="696"/>
                    </a:lnTo>
                    <a:lnTo>
                      <a:pt x="3106" y="696"/>
                    </a:lnTo>
                    <a:lnTo>
                      <a:pt x="3106" y="78"/>
                    </a:lnTo>
                    <a:lnTo>
                      <a:pt x="78" y="78"/>
                    </a:lnTo>
                    <a:lnTo>
                      <a:pt x="78" y="696"/>
                    </a:lnTo>
                    <a:lnTo>
                      <a:pt x="0" y="696"/>
                    </a:lnTo>
                    <a:close/>
                  </a:path>
                </a:pathLst>
              </a:custGeom>
              <a:solidFill>
                <a:srgbClr val="000000"/>
              </a:solidFill>
              <a:ln w="9525">
                <a:noFill/>
                <a:round/>
                <a:headEnd/>
                <a:tailEnd/>
              </a:ln>
            </p:spPr>
            <p:txBody>
              <a:bodyPr/>
              <a:lstStyle/>
              <a:p>
                <a:endParaRPr lang="en-US"/>
              </a:p>
            </p:txBody>
          </p:sp>
          <p:sp>
            <p:nvSpPr>
              <p:cNvPr id="104560" name="Freeform 9"/>
              <p:cNvSpPr>
                <a:spLocks noChangeAspect="1"/>
              </p:cNvSpPr>
              <p:nvPr/>
            </p:nvSpPr>
            <p:spPr bwMode="auto">
              <a:xfrm>
                <a:off x="528" y="2939"/>
                <a:ext cx="1192" cy="129"/>
              </a:xfrm>
              <a:custGeom>
                <a:avLst/>
                <a:gdLst>
                  <a:gd name="T0" fmla="*/ 0 w 3576"/>
                  <a:gd name="T1" fmla="*/ 14 h 386"/>
                  <a:gd name="T2" fmla="*/ 132 w 3576"/>
                  <a:gd name="T3" fmla="*/ 14 h 386"/>
                  <a:gd name="T4" fmla="*/ 132 w 3576"/>
                  <a:gd name="T5" fmla="*/ 11 h 386"/>
                  <a:gd name="T6" fmla="*/ 104 w 3576"/>
                  <a:gd name="T7" fmla="*/ 11 h 386"/>
                  <a:gd name="T8" fmla="*/ 104 w 3576"/>
                  <a:gd name="T9" fmla="*/ 0 h 386"/>
                  <a:gd name="T10" fmla="*/ 95 w 3576"/>
                  <a:gd name="T11" fmla="*/ 0 h 386"/>
                  <a:gd name="T12" fmla="*/ 95 w 3576"/>
                  <a:gd name="T13" fmla="*/ 11 h 386"/>
                  <a:gd name="T14" fmla="*/ 0 w 3576"/>
                  <a:gd name="T15" fmla="*/ 11 h 386"/>
                  <a:gd name="T16" fmla="*/ 0 w 3576"/>
                  <a:gd name="T17" fmla="*/ 14 h 386"/>
                  <a:gd name="T18" fmla="*/ 0 w 3576"/>
                  <a:gd name="T19" fmla="*/ 14 h 386"/>
                  <a:gd name="T20" fmla="*/ 0 w 3576"/>
                  <a:gd name="T21" fmla="*/ 14 h 38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576"/>
                  <a:gd name="T34" fmla="*/ 0 h 386"/>
                  <a:gd name="T35" fmla="*/ 3576 w 3576"/>
                  <a:gd name="T36" fmla="*/ 386 h 38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576" h="386">
                    <a:moveTo>
                      <a:pt x="0" y="386"/>
                    </a:moveTo>
                    <a:lnTo>
                      <a:pt x="3576" y="386"/>
                    </a:lnTo>
                    <a:lnTo>
                      <a:pt x="3576" y="308"/>
                    </a:lnTo>
                    <a:lnTo>
                      <a:pt x="2819" y="308"/>
                    </a:lnTo>
                    <a:lnTo>
                      <a:pt x="2819" y="0"/>
                    </a:lnTo>
                    <a:lnTo>
                      <a:pt x="2559" y="0"/>
                    </a:lnTo>
                    <a:lnTo>
                      <a:pt x="2559" y="308"/>
                    </a:lnTo>
                    <a:lnTo>
                      <a:pt x="0" y="308"/>
                    </a:lnTo>
                    <a:lnTo>
                      <a:pt x="0" y="386"/>
                    </a:lnTo>
                    <a:close/>
                  </a:path>
                </a:pathLst>
              </a:custGeom>
              <a:solidFill>
                <a:srgbClr val="000000"/>
              </a:solidFill>
              <a:ln w="9525">
                <a:noFill/>
                <a:round/>
                <a:headEnd/>
                <a:tailEnd/>
              </a:ln>
            </p:spPr>
            <p:txBody>
              <a:bodyPr/>
              <a:lstStyle/>
              <a:p>
                <a:endParaRPr lang="en-US"/>
              </a:p>
            </p:txBody>
          </p:sp>
          <p:sp>
            <p:nvSpPr>
              <p:cNvPr id="104561" name="Freeform 10"/>
              <p:cNvSpPr>
                <a:spLocks noChangeAspect="1"/>
              </p:cNvSpPr>
              <p:nvPr/>
            </p:nvSpPr>
            <p:spPr bwMode="auto">
              <a:xfrm>
                <a:off x="650" y="2878"/>
                <a:ext cx="208" cy="26"/>
              </a:xfrm>
              <a:custGeom>
                <a:avLst/>
                <a:gdLst>
                  <a:gd name="T0" fmla="*/ 0 w 623"/>
                  <a:gd name="T1" fmla="*/ 0 h 78"/>
                  <a:gd name="T2" fmla="*/ 0 w 623"/>
                  <a:gd name="T3" fmla="*/ 3 h 78"/>
                  <a:gd name="T4" fmla="*/ 23 w 623"/>
                  <a:gd name="T5" fmla="*/ 3 h 78"/>
                  <a:gd name="T6" fmla="*/ 23 w 623"/>
                  <a:gd name="T7" fmla="*/ 0 h 78"/>
                  <a:gd name="T8" fmla="*/ 0 w 623"/>
                  <a:gd name="T9" fmla="*/ 0 h 78"/>
                  <a:gd name="T10" fmla="*/ 0 w 623"/>
                  <a:gd name="T11" fmla="*/ 0 h 78"/>
                  <a:gd name="T12" fmla="*/ 0 w 623"/>
                  <a:gd name="T13" fmla="*/ 0 h 78"/>
                  <a:gd name="T14" fmla="*/ 0 60000 65536"/>
                  <a:gd name="T15" fmla="*/ 0 60000 65536"/>
                  <a:gd name="T16" fmla="*/ 0 60000 65536"/>
                  <a:gd name="T17" fmla="*/ 0 60000 65536"/>
                  <a:gd name="T18" fmla="*/ 0 60000 65536"/>
                  <a:gd name="T19" fmla="*/ 0 60000 65536"/>
                  <a:gd name="T20" fmla="*/ 0 60000 65536"/>
                  <a:gd name="T21" fmla="*/ 0 w 623"/>
                  <a:gd name="T22" fmla="*/ 0 h 78"/>
                  <a:gd name="T23" fmla="*/ 623 w 623"/>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3" h="78">
                    <a:moveTo>
                      <a:pt x="0" y="0"/>
                    </a:moveTo>
                    <a:lnTo>
                      <a:pt x="0" y="78"/>
                    </a:lnTo>
                    <a:lnTo>
                      <a:pt x="623" y="78"/>
                    </a:lnTo>
                    <a:lnTo>
                      <a:pt x="623" y="0"/>
                    </a:lnTo>
                    <a:lnTo>
                      <a:pt x="0" y="0"/>
                    </a:lnTo>
                    <a:close/>
                  </a:path>
                </a:pathLst>
              </a:custGeom>
              <a:solidFill>
                <a:srgbClr val="000000"/>
              </a:solidFill>
              <a:ln w="9525">
                <a:noFill/>
                <a:round/>
                <a:headEnd/>
                <a:tailEnd/>
              </a:ln>
            </p:spPr>
            <p:txBody>
              <a:bodyPr/>
              <a:lstStyle/>
              <a:p>
                <a:endParaRPr lang="en-US"/>
              </a:p>
            </p:txBody>
          </p:sp>
          <p:sp>
            <p:nvSpPr>
              <p:cNvPr id="104562" name="Freeform 11"/>
              <p:cNvSpPr>
                <a:spLocks noChangeAspect="1"/>
              </p:cNvSpPr>
              <p:nvPr/>
            </p:nvSpPr>
            <p:spPr bwMode="auto">
              <a:xfrm>
                <a:off x="893" y="2878"/>
                <a:ext cx="208" cy="26"/>
              </a:xfrm>
              <a:custGeom>
                <a:avLst/>
                <a:gdLst>
                  <a:gd name="T0" fmla="*/ 0 w 624"/>
                  <a:gd name="T1" fmla="*/ 0 h 78"/>
                  <a:gd name="T2" fmla="*/ 0 w 624"/>
                  <a:gd name="T3" fmla="*/ 3 h 78"/>
                  <a:gd name="T4" fmla="*/ 23 w 624"/>
                  <a:gd name="T5" fmla="*/ 3 h 78"/>
                  <a:gd name="T6" fmla="*/ 23 w 624"/>
                  <a:gd name="T7" fmla="*/ 0 h 78"/>
                  <a:gd name="T8" fmla="*/ 0 w 624"/>
                  <a:gd name="T9" fmla="*/ 0 h 78"/>
                  <a:gd name="T10" fmla="*/ 0 w 624"/>
                  <a:gd name="T11" fmla="*/ 0 h 78"/>
                  <a:gd name="T12" fmla="*/ 0 w 624"/>
                  <a:gd name="T13" fmla="*/ 0 h 78"/>
                  <a:gd name="T14" fmla="*/ 0 60000 65536"/>
                  <a:gd name="T15" fmla="*/ 0 60000 65536"/>
                  <a:gd name="T16" fmla="*/ 0 60000 65536"/>
                  <a:gd name="T17" fmla="*/ 0 60000 65536"/>
                  <a:gd name="T18" fmla="*/ 0 60000 65536"/>
                  <a:gd name="T19" fmla="*/ 0 60000 65536"/>
                  <a:gd name="T20" fmla="*/ 0 60000 65536"/>
                  <a:gd name="T21" fmla="*/ 0 w 624"/>
                  <a:gd name="T22" fmla="*/ 0 h 78"/>
                  <a:gd name="T23" fmla="*/ 624 w 624"/>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4" h="78">
                    <a:moveTo>
                      <a:pt x="0" y="0"/>
                    </a:moveTo>
                    <a:lnTo>
                      <a:pt x="0" y="78"/>
                    </a:lnTo>
                    <a:lnTo>
                      <a:pt x="624" y="78"/>
                    </a:lnTo>
                    <a:lnTo>
                      <a:pt x="624" y="0"/>
                    </a:lnTo>
                    <a:lnTo>
                      <a:pt x="0" y="0"/>
                    </a:lnTo>
                    <a:close/>
                  </a:path>
                </a:pathLst>
              </a:custGeom>
              <a:solidFill>
                <a:srgbClr val="000000"/>
              </a:solidFill>
              <a:ln w="9525">
                <a:noFill/>
                <a:round/>
                <a:headEnd/>
                <a:tailEnd/>
              </a:ln>
            </p:spPr>
            <p:txBody>
              <a:bodyPr/>
              <a:lstStyle/>
              <a:p>
                <a:endParaRPr lang="en-US"/>
              </a:p>
            </p:txBody>
          </p:sp>
          <p:sp>
            <p:nvSpPr>
              <p:cNvPr id="104563" name="Freeform 12"/>
              <p:cNvSpPr>
                <a:spLocks noChangeAspect="1"/>
              </p:cNvSpPr>
              <p:nvPr/>
            </p:nvSpPr>
            <p:spPr bwMode="auto">
              <a:xfrm>
                <a:off x="1137" y="2878"/>
                <a:ext cx="209" cy="26"/>
              </a:xfrm>
              <a:custGeom>
                <a:avLst/>
                <a:gdLst>
                  <a:gd name="T0" fmla="*/ 0 w 626"/>
                  <a:gd name="T1" fmla="*/ 0 h 78"/>
                  <a:gd name="T2" fmla="*/ 0 w 626"/>
                  <a:gd name="T3" fmla="*/ 3 h 78"/>
                  <a:gd name="T4" fmla="*/ 23 w 626"/>
                  <a:gd name="T5" fmla="*/ 3 h 78"/>
                  <a:gd name="T6" fmla="*/ 23 w 626"/>
                  <a:gd name="T7" fmla="*/ 0 h 78"/>
                  <a:gd name="T8" fmla="*/ 0 w 626"/>
                  <a:gd name="T9" fmla="*/ 0 h 78"/>
                  <a:gd name="T10" fmla="*/ 0 w 626"/>
                  <a:gd name="T11" fmla="*/ 0 h 78"/>
                  <a:gd name="T12" fmla="*/ 0 w 626"/>
                  <a:gd name="T13" fmla="*/ 0 h 78"/>
                  <a:gd name="T14" fmla="*/ 0 60000 65536"/>
                  <a:gd name="T15" fmla="*/ 0 60000 65536"/>
                  <a:gd name="T16" fmla="*/ 0 60000 65536"/>
                  <a:gd name="T17" fmla="*/ 0 60000 65536"/>
                  <a:gd name="T18" fmla="*/ 0 60000 65536"/>
                  <a:gd name="T19" fmla="*/ 0 60000 65536"/>
                  <a:gd name="T20" fmla="*/ 0 60000 65536"/>
                  <a:gd name="T21" fmla="*/ 0 w 626"/>
                  <a:gd name="T22" fmla="*/ 0 h 78"/>
                  <a:gd name="T23" fmla="*/ 626 w 626"/>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6" h="78">
                    <a:moveTo>
                      <a:pt x="0" y="0"/>
                    </a:moveTo>
                    <a:lnTo>
                      <a:pt x="0" y="78"/>
                    </a:lnTo>
                    <a:lnTo>
                      <a:pt x="626" y="78"/>
                    </a:lnTo>
                    <a:lnTo>
                      <a:pt x="626" y="0"/>
                    </a:lnTo>
                    <a:lnTo>
                      <a:pt x="0" y="0"/>
                    </a:lnTo>
                    <a:close/>
                  </a:path>
                </a:pathLst>
              </a:custGeom>
              <a:solidFill>
                <a:srgbClr val="000000"/>
              </a:solidFill>
              <a:ln w="9525">
                <a:noFill/>
                <a:round/>
                <a:headEnd/>
                <a:tailEnd/>
              </a:ln>
            </p:spPr>
            <p:txBody>
              <a:bodyPr/>
              <a:lstStyle/>
              <a:p>
                <a:endParaRPr lang="en-US"/>
              </a:p>
            </p:txBody>
          </p:sp>
          <p:sp>
            <p:nvSpPr>
              <p:cNvPr id="104564" name="Freeform 13"/>
              <p:cNvSpPr>
                <a:spLocks noChangeAspect="1"/>
              </p:cNvSpPr>
              <p:nvPr/>
            </p:nvSpPr>
            <p:spPr bwMode="auto">
              <a:xfrm>
                <a:off x="1503" y="2939"/>
                <a:ext cx="87" cy="69"/>
              </a:xfrm>
              <a:custGeom>
                <a:avLst/>
                <a:gdLst>
                  <a:gd name="T0" fmla="*/ 0 w 259"/>
                  <a:gd name="T1" fmla="*/ 0 h 207"/>
                  <a:gd name="T2" fmla="*/ 0 w 259"/>
                  <a:gd name="T3" fmla="*/ 8 h 207"/>
                  <a:gd name="T4" fmla="*/ 10 w 259"/>
                  <a:gd name="T5" fmla="*/ 8 h 207"/>
                  <a:gd name="T6" fmla="*/ 10 w 259"/>
                  <a:gd name="T7" fmla="*/ 0 h 207"/>
                  <a:gd name="T8" fmla="*/ 0 w 259"/>
                  <a:gd name="T9" fmla="*/ 0 h 207"/>
                  <a:gd name="T10" fmla="*/ 0 w 259"/>
                  <a:gd name="T11" fmla="*/ 0 h 207"/>
                  <a:gd name="T12" fmla="*/ 0 w 259"/>
                  <a:gd name="T13" fmla="*/ 0 h 207"/>
                  <a:gd name="T14" fmla="*/ 0 60000 65536"/>
                  <a:gd name="T15" fmla="*/ 0 60000 65536"/>
                  <a:gd name="T16" fmla="*/ 0 60000 65536"/>
                  <a:gd name="T17" fmla="*/ 0 60000 65536"/>
                  <a:gd name="T18" fmla="*/ 0 60000 65536"/>
                  <a:gd name="T19" fmla="*/ 0 60000 65536"/>
                  <a:gd name="T20" fmla="*/ 0 60000 65536"/>
                  <a:gd name="T21" fmla="*/ 0 w 259"/>
                  <a:gd name="T22" fmla="*/ 0 h 207"/>
                  <a:gd name="T23" fmla="*/ 259 w 259"/>
                  <a:gd name="T24" fmla="*/ 207 h 2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9" h="207">
                    <a:moveTo>
                      <a:pt x="0" y="0"/>
                    </a:moveTo>
                    <a:lnTo>
                      <a:pt x="0" y="207"/>
                    </a:lnTo>
                    <a:lnTo>
                      <a:pt x="259" y="207"/>
                    </a:lnTo>
                    <a:lnTo>
                      <a:pt x="259" y="0"/>
                    </a:lnTo>
                    <a:lnTo>
                      <a:pt x="0" y="0"/>
                    </a:lnTo>
                    <a:close/>
                  </a:path>
                </a:pathLst>
              </a:custGeom>
              <a:solidFill>
                <a:srgbClr val="000000"/>
              </a:solidFill>
              <a:ln w="9525">
                <a:noFill/>
                <a:round/>
                <a:headEnd/>
                <a:tailEnd/>
              </a:ln>
            </p:spPr>
            <p:txBody>
              <a:bodyPr/>
              <a:lstStyle/>
              <a:p>
                <a:endParaRPr lang="en-US"/>
              </a:p>
            </p:txBody>
          </p:sp>
          <p:sp>
            <p:nvSpPr>
              <p:cNvPr id="104565" name="Freeform 14"/>
              <p:cNvSpPr>
                <a:spLocks noChangeAspect="1"/>
              </p:cNvSpPr>
              <p:nvPr/>
            </p:nvSpPr>
            <p:spPr bwMode="auto">
              <a:xfrm>
                <a:off x="650" y="2939"/>
                <a:ext cx="208" cy="69"/>
              </a:xfrm>
              <a:custGeom>
                <a:avLst/>
                <a:gdLst>
                  <a:gd name="T0" fmla="*/ 0 w 623"/>
                  <a:gd name="T1" fmla="*/ 0 h 207"/>
                  <a:gd name="T2" fmla="*/ 0 w 623"/>
                  <a:gd name="T3" fmla="*/ 8 h 207"/>
                  <a:gd name="T4" fmla="*/ 23 w 623"/>
                  <a:gd name="T5" fmla="*/ 8 h 207"/>
                  <a:gd name="T6" fmla="*/ 23 w 623"/>
                  <a:gd name="T7" fmla="*/ 0 h 207"/>
                  <a:gd name="T8" fmla="*/ 0 w 623"/>
                  <a:gd name="T9" fmla="*/ 0 h 207"/>
                  <a:gd name="T10" fmla="*/ 0 w 623"/>
                  <a:gd name="T11" fmla="*/ 0 h 207"/>
                  <a:gd name="T12" fmla="*/ 0 w 623"/>
                  <a:gd name="T13" fmla="*/ 0 h 207"/>
                  <a:gd name="T14" fmla="*/ 0 60000 65536"/>
                  <a:gd name="T15" fmla="*/ 0 60000 65536"/>
                  <a:gd name="T16" fmla="*/ 0 60000 65536"/>
                  <a:gd name="T17" fmla="*/ 0 60000 65536"/>
                  <a:gd name="T18" fmla="*/ 0 60000 65536"/>
                  <a:gd name="T19" fmla="*/ 0 60000 65536"/>
                  <a:gd name="T20" fmla="*/ 0 60000 65536"/>
                  <a:gd name="T21" fmla="*/ 0 w 623"/>
                  <a:gd name="T22" fmla="*/ 0 h 207"/>
                  <a:gd name="T23" fmla="*/ 623 w 623"/>
                  <a:gd name="T24" fmla="*/ 207 h 2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3" h="207">
                    <a:moveTo>
                      <a:pt x="0" y="0"/>
                    </a:moveTo>
                    <a:lnTo>
                      <a:pt x="0" y="207"/>
                    </a:lnTo>
                    <a:lnTo>
                      <a:pt x="623" y="207"/>
                    </a:lnTo>
                    <a:lnTo>
                      <a:pt x="623" y="0"/>
                    </a:lnTo>
                    <a:lnTo>
                      <a:pt x="0" y="0"/>
                    </a:lnTo>
                    <a:close/>
                  </a:path>
                </a:pathLst>
              </a:custGeom>
              <a:solidFill>
                <a:srgbClr val="000000"/>
              </a:solidFill>
              <a:ln w="9525">
                <a:noFill/>
                <a:round/>
                <a:headEnd/>
                <a:tailEnd/>
              </a:ln>
            </p:spPr>
            <p:txBody>
              <a:bodyPr/>
              <a:lstStyle/>
              <a:p>
                <a:endParaRPr lang="en-US"/>
              </a:p>
            </p:txBody>
          </p:sp>
          <p:sp>
            <p:nvSpPr>
              <p:cNvPr id="104566" name="Freeform 15"/>
              <p:cNvSpPr>
                <a:spLocks noChangeAspect="1"/>
              </p:cNvSpPr>
              <p:nvPr/>
            </p:nvSpPr>
            <p:spPr bwMode="auto">
              <a:xfrm>
                <a:off x="893" y="2939"/>
                <a:ext cx="208" cy="69"/>
              </a:xfrm>
              <a:custGeom>
                <a:avLst/>
                <a:gdLst>
                  <a:gd name="T0" fmla="*/ 0 w 624"/>
                  <a:gd name="T1" fmla="*/ 0 h 207"/>
                  <a:gd name="T2" fmla="*/ 0 w 624"/>
                  <a:gd name="T3" fmla="*/ 8 h 207"/>
                  <a:gd name="T4" fmla="*/ 23 w 624"/>
                  <a:gd name="T5" fmla="*/ 8 h 207"/>
                  <a:gd name="T6" fmla="*/ 23 w 624"/>
                  <a:gd name="T7" fmla="*/ 0 h 207"/>
                  <a:gd name="T8" fmla="*/ 0 w 624"/>
                  <a:gd name="T9" fmla="*/ 0 h 207"/>
                  <a:gd name="T10" fmla="*/ 0 w 624"/>
                  <a:gd name="T11" fmla="*/ 0 h 207"/>
                  <a:gd name="T12" fmla="*/ 0 w 624"/>
                  <a:gd name="T13" fmla="*/ 0 h 207"/>
                  <a:gd name="T14" fmla="*/ 0 60000 65536"/>
                  <a:gd name="T15" fmla="*/ 0 60000 65536"/>
                  <a:gd name="T16" fmla="*/ 0 60000 65536"/>
                  <a:gd name="T17" fmla="*/ 0 60000 65536"/>
                  <a:gd name="T18" fmla="*/ 0 60000 65536"/>
                  <a:gd name="T19" fmla="*/ 0 60000 65536"/>
                  <a:gd name="T20" fmla="*/ 0 60000 65536"/>
                  <a:gd name="T21" fmla="*/ 0 w 624"/>
                  <a:gd name="T22" fmla="*/ 0 h 207"/>
                  <a:gd name="T23" fmla="*/ 624 w 624"/>
                  <a:gd name="T24" fmla="*/ 207 h 2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4" h="207">
                    <a:moveTo>
                      <a:pt x="0" y="0"/>
                    </a:moveTo>
                    <a:lnTo>
                      <a:pt x="0" y="207"/>
                    </a:lnTo>
                    <a:lnTo>
                      <a:pt x="624" y="207"/>
                    </a:lnTo>
                    <a:lnTo>
                      <a:pt x="624" y="0"/>
                    </a:lnTo>
                    <a:lnTo>
                      <a:pt x="0" y="0"/>
                    </a:lnTo>
                    <a:close/>
                  </a:path>
                </a:pathLst>
              </a:custGeom>
              <a:solidFill>
                <a:srgbClr val="000000"/>
              </a:solidFill>
              <a:ln w="9525">
                <a:noFill/>
                <a:round/>
                <a:headEnd/>
                <a:tailEnd/>
              </a:ln>
            </p:spPr>
            <p:txBody>
              <a:bodyPr/>
              <a:lstStyle/>
              <a:p>
                <a:endParaRPr lang="en-US"/>
              </a:p>
            </p:txBody>
          </p:sp>
          <p:sp>
            <p:nvSpPr>
              <p:cNvPr id="104567" name="Freeform 16"/>
              <p:cNvSpPr>
                <a:spLocks noChangeAspect="1"/>
              </p:cNvSpPr>
              <p:nvPr/>
            </p:nvSpPr>
            <p:spPr bwMode="auto">
              <a:xfrm>
                <a:off x="1137" y="2939"/>
                <a:ext cx="209" cy="69"/>
              </a:xfrm>
              <a:custGeom>
                <a:avLst/>
                <a:gdLst>
                  <a:gd name="T0" fmla="*/ 0 w 626"/>
                  <a:gd name="T1" fmla="*/ 0 h 207"/>
                  <a:gd name="T2" fmla="*/ 0 w 626"/>
                  <a:gd name="T3" fmla="*/ 8 h 207"/>
                  <a:gd name="T4" fmla="*/ 23 w 626"/>
                  <a:gd name="T5" fmla="*/ 8 h 207"/>
                  <a:gd name="T6" fmla="*/ 23 w 626"/>
                  <a:gd name="T7" fmla="*/ 0 h 207"/>
                  <a:gd name="T8" fmla="*/ 0 w 626"/>
                  <a:gd name="T9" fmla="*/ 0 h 207"/>
                  <a:gd name="T10" fmla="*/ 0 w 626"/>
                  <a:gd name="T11" fmla="*/ 0 h 207"/>
                  <a:gd name="T12" fmla="*/ 0 w 626"/>
                  <a:gd name="T13" fmla="*/ 0 h 207"/>
                  <a:gd name="T14" fmla="*/ 0 60000 65536"/>
                  <a:gd name="T15" fmla="*/ 0 60000 65536"/>
                  <a:gd name="T16" fmla="*/ 0 60000 65536"/>
                  <a:gd name="T17" fmla="*/ 0 60000 65536"/>
                  <a:gd name="T18" fmla="*/ 0 60000 65536"/>
                  <a:gd name="T19" fmla="*/ 0 60000 65536"/>
                  <a:gd name="T20" fmla="*/ 0 60000 65536"/>
                  <a:gd name="T21" fmla="*/ 0 w 626"/>
                  <a:gd name="T22" fmla="*/ 0 h 207"/>
                  <a:gd name="T23" fmla="*/ 626 w 626"/>
                  <a:gd name="T24" fmla="*/ 207 h 2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6" h="207">
                    <a:moveTo>
                      <a:pt x="0" y="0"/>
                    </a:moveTo>
                    <a:lnTo>
                      <a:pt x="0" y="207"/>
                    </a:lnTo>
                    <a:lnTo>
                      <a:pt x="626" y="207"/>
                    </a:lnTo>
                    <a:lnTo>
                      <a:pt x="626" y="0"/>
                    </a:lnTo>
                    <a:lnTo>
                      <a:pt x="0" y="0"/>
                    </a:lnTo>
                    <a:close/>
                  </a:path>
                </a:pathLst>
              </a:custGeom>
              <a:solidFill>
                <a:srgbClr val="000000"/>
              </a:solidFill>
              <a:ln w="9525">
                <a:noFill/>
                <a:round/>
                <a:headEnd/>
                <a:tailEnd/>
              </a:ln>
            </p:spPr>
            <p:txBody>
              <a:bodyPr/>
              <a:lstStyle/>
              <a:p>
                <a:endParaRPr lang="en-US"/>
              </a:p>
            </p:txBody>
          </p:sp>
          <p:sp>
            <p:nvSpPr>
              <p:cNvPr id="104568" name="Freeform 17"/>
              <p:cNvSpPr>
                <a:spLocks noChangeAspect="1"/>
              </p:cNvSpPr>
              <p:nvPr/>
            </p:nvSpPr>
            <p:spPr bwMode="auto">
              <a:xfrm>
                <a:off x="1381" y="2878"/>
                <a:ext cx="209" cy="27"/>
              </a:xfrm>
              <a:custGeom>
                <a:avLst/>
                <a:gdLst>
                  <a:gd name="T0" fmla="*/ 0 w 626"/>
                  <a:gd name="T1" fmla="*/ 0 h 81"/>
                  <a:gd name="T2" fmla="*/ 0 w 626"/>
                  <a:gd name="T3" fmla="*/ 3 h 81"/>
                  <a:gd name="T4" fmla="*/ 23 w 626"/>
                  <a:gd name="T5" fmla="*/ 3 h 81"/>
                  <a:gd name="T6" fmla="*/ 23 w 626"/>
                  <a:gd name="T7" fmla="*/ 0 h 81"/>
                  <a:gd name="T8" fmla="*/ 0 w 626"/>
                  <a:gd name="T9" fmla="*/ 0 h 81"/>
                  <a:gd name="T10" fmla="*/ 0 w 626"/>
                  <a:gd name="T11" fmla="*/ 0 h 81"/>
                  <a:gd name="T12" fmla="*/ 0 w 626"/>
                  <a:gd name="T13" fmla="*/ 0 h 81"/>
                  <a:gd name="T14" fmla="*/ 0 60000 65536"/>
                  <a:gd name="T15" fmla="*/ 0 60000 65536"/>
                  <a:gd name="T16" fmla="*/ 0 60000 65536"/>
                  <a:gd name="T17" fmla="*/ 0 60000 65536"/>
                  <a:gd name="T18" fmla="*/ 0 60000 65536"/>
                  <a:gd name="T19" fmla="*/ 0 60000 65536"/>
                  <a:gd name="T20" fmla="*/ 0 60000 65536"/>
                  <a:gd name="T21" fmla="*/ 0 w 626"/>
                  <a:gd name="T22" fmla="*/ 0 h 81"/>
                  <a:gd name="T23" fmla="*/ 626 w 626"/>
                  <a:gd name="T24" fmla="*/ 81 h 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6" h="81">
                    <a:moveTo>
                      <a:pt x="0" y="0"/>
                    </a:moveTo>
                    <a:lnTo>
                      <a:pt x="0" y="81"/>
                    </a:lnTo>
                    <a:lnTo>
                      <a:pt x="626" y="81"/>
                    </a:lnTo>
                    <a:lnTo>
                      <a:pt x="626" y="0"/>
                    </a:lnTo>
                    <a:lnTo>
                      <a:pt x="0" y="0"/>
                    </a:lnTo>
                    <a:close/>
                  </a:path>
                </a:pathLst>
              </a:custGeom>
              <a:solidFill>
                <a:srgbClr val="000000"/>
              </a:solidFill>
              <a:ln w="9525">
                <a:noFill/>
                <a:round/>
                <a:headEnd/>
                <a:tailEnd/>
              </a:ln>
            </p:spPr>
            <p:txBody>
              <a:bodyPr/>
              <a:lstStyle/>
              <a:p>
                <a:endParaRPr lang="en-US"/>
              </a:p>
            </p:txBody>
          </p:sp>
          <p:sp>
            <p:nvSpPr>
              <p:cNvPr id="104569" name="Freeform 18"/>
              <p:cNvSpPr>
                <a:spLocks noChangeAspect="1"/>
              </p:cNvSpPr>
              <p:nvPr/>
            </p:nvSpPr>
            <p:spPr bwMode="auto">
              <a:xfrm>
                <a:off x="1216" y="2759"/>
                <a:ext cx="312" cy="59"/>
              </a:xfrm>
              <a:custGeom>
                <a:avLst/>
                <a:gdLst>
                  <a:gd name="T0" fmla="*/ 0 w 938"/>
                  <a:gd name="T1" fmla="*/ 6 h 179"/>
                  <a:gd name="T2" fmla="*/ 0 w 938"/>
                  <a:gd name="T3" fmla="*/ 0 h 179"/>
                  <a:gd name="T4" fmla="*/ 35 w 938"/>
                  <a:gd name="T5" fmla="*/ 0 h 179"/>
                  <a:gd name="T6" fmla="*/ 35 w 938"/>
                  <a:gd name="T7" fmla="*/ 6 h 179"/>
                  <a:gd name="T8" fmla="*/ 32 w 938"/>
                  <a:gd name="T9" fmla="*/ 6 h 179"/>
                  <a:gd name="T10" fmla="*/ 32 w 938"/>
                  <a:gd name="T11" fmla="*/ 3 h 179"/>
                  <a:gd name="T12" fmla="*/ 3 w 938"/>
                  <a:gd name="T13" fmla="*/ 3 h 179"/>
                  <a:gd name="T14" fmla="*/ 3 w 938"/>
                  <a:gd name="T15" fmla="*/ 6 h 179"/>
                  <a:gd name="T16" fmla="*/ 0 w 938"/>
                  <a:gd name="T17" fmla="*/ 6 h 179"/>
                  <a:gd name="T18" fmla="*/ 0 w 938"/>
                  <a:gd name="T19" fmla="*/ 6 h 179"/>
                  <a:gd name="T20" fmla="*/ 0 w 938"/>
                  <a:gd name="T21" fmla="*/ 6 h 17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38"/>
                  <a:gd name="T34" fmla="*/ 0 h 179"/>
                  <a:gd name="T35" fmla="*/ 938 w 938"/>
                  <a:gd name="T36" fmla="*/ 179 h 17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38" h="179">
                    <a:moveTo>
                      <a:pt x="0" y="179"/>
                    </a:moveTo>
                    <a:lnTo>
                      <a:pt x="0" y="0"/>
                    </a:lnTo>
                    <a:lnTo>
                      <a:pt x="938" y="0"/>
                    </a:lnTo>
                    <a:lnTo>
                      <a:pt x="938" y="179"/>
                    </a:lnTo>
                    <a:lnTo>
                      <a:pt x="859" y="179"/>
                    </a:lnTo>
                    <a:lnTo>
                      <a:pt x="859" y="76"/>
                    </a:lnTo>
                    <a:lnTo>
                      <a:pt x="78" y="76"/>
                    </a:lnTo>
                    <a:lnTo>
                      <a:pt x="78" y="179"/>
                    </a:lnTo>
                    <a:lnTo>
                      <a:pt x="0" y="179"/>
                    </a:lnTo>
                    <a:close/>
                  </a:path>
                </a:pathLst>
              </a:custGeom>
              <a:solidFill>
                <a:srgbClr val="000000"/>
              </a:solidFill>
              <a:ln w="9525">
                <a:noFill/>
                <a:round/>
                <a:headEnd/>
                <a:tailEnd/>
              </a:ln>
            </p:spPr>
            <p:txBody>
              <a:bodyPr/>
              <a:lstStyle/>
              <a:p>
                <a:endParaRPr lang="en-US"/>
              </a:p>
            </p:txBody>
          </p:sp>
          <p:sp>
            <p:nvSpPr>
              <p:cNvPr id="104570" name="Freeform 19"/>
              <p:cNvSpPr>
                <a:spLocks noChangeAspect="1"/>
              </p:cNvSpPr>
              <p:nvPr/>
            </p:nvSpPr>
            <p:spPr bwMode="auto">
              <a:xfrm>
                <a:off x="711" y="2569"/>
                <a:ext cx="252" cy="258"/>
              </a:xfrm>
              <a:custGeom>
                <a:avLst/>
                <a:gdLst>
                  <a:gd name="T0" fmla="*/ 0 w 756"/>
                  <a:gd name="T1" fmla="*/ 29 h 774"/>
                  <a:gd name="T2" fmla="*/ 0 w 756"/>
                  <a:gd name="T3" fmla="*/ 0 h 774"/>
                  <a:gd name="T4" fmla="*/ 28 w 756"/>
                  <a:gd name="T5" fmla="*/ 0 h 774"/>
                  <a:gd name="T6" fmla="*/ 28 w 756"/>
                  <a:gd name="T7" fmla="*/ 29 h 774"/>
                  <a:gd name="T8" fmla="*/ 25 w 756"/>
                  <a:gd name="T9" fmla="*/ 29 h 774"/>
                  <a:gd name="T10" fmla="*/ 25 w 756"/>
                  <a:gd name="T11" fmla="*/ 3 h 774"/>
                  <a:gd name="T12" fmla="*/ 3 w 756"/>
                  <a:gd name="T13" fmla="*/ 3 h 774"/>
                  <a:gd name="T14" fmla="*/ 3 w 756"/>
                  <a:gd name="T15" fmla="*/ 29 h 774"/>
                  <a:gd name="T16" fmla="*/ 0 w 756"/>
                  <a:gd name="T17" fmla="*/ 29 h 774"/>
                  <a:gd name="T18" fmla="*/ 0 w 756"/>
                  <a:gd name="T19" fmla="*/ 29 h 774"/>
                  <a:gd name="T20" fmla="*/ 0 w 756"/>
                  <a:gd name="T21" fmla="*/ 29 h 7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56"/>
                  <a:gd name="T34" fmla="*/ 0 h 774"/>
                  <a:gd name="T35" fmla="*/ 756 w 756"/>
                  <a:gd name="T36" fmla="*/ 774 h 77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56" h="774">
                    <a:moveTo>
                      <a:pt x="0" y="774"/>
                    </a:moveTo>
                    <a:lnTo>
                      <a:pt x="0" y="0"/>
                    </a:lnTo>
                    <a:lnTo>
                      <a:pt x="756" y="0"/>
                    </a:lnTo>
                    <a:lnTo>
                      <a:pt x="756" y="774"/>
                    </a:lnTo>
                    <a:lnTo>
                      <a:pt x="676" y="774"/>
                    </a:lnTo>
                    <a:lnTo>
                      <a:pt x="676" y="77"/>
                    </a:lnTo>
                    <a:lnTo>
                      <a:pt x="78" y="77"/>
                    </a:lnTo>
                    <a:lnTo>
                      <a:pt x="78" y="774"/>
                    </a:lnTo>
                    <a:lnTo>
                      <a:pt x="0" y="774"/>
                    </a:lnTo>
                    <a:close/>
                  </a:path>
                </a:pathLst>
              </a:custGeom>
              <a:solidFill>
                <a:srgbClr val="000000"/>
              </a:solidFill>
              <a:ln w="9525">
                <a:noFill/>
                <a:round/>
                <a:headEnd/>
                <a:tailEnd/>
              </a:ln>
            </p:spPr>
            <p:txBody>
              <a:bodyPr/>
              <a:lstStyle/>
              <a:p>
                <a:endParaRPr lang="en-US"/>
              </a:p>
            </p:txBody>
          </p:sp>
          <p:sp>
            <p:nvSpPr>
              <p:cNvPr id="104571" name="Freeform 20"/>
              <p:cNvSpPr>
                <a:spLocks noChangeAspect="1"/>
              </p:cNvSpPr>
              <p:nvPr/>
            </p:nvSpPr>
            <p:spPr bwMode="auto">
              <a:xfrm>
                <a:off x="711" y="2492"/>
                <a:ext cx="252" cy="77"/>
              </a:xfrm>
              <a:custGeom>
                <a:avLst/>
                <a:gdLst>
                  <a:gd name="T0" fmla="*/ 0 w 756"/>
                  <a:gd name="T1" fmla="*/ 0 h 233"/>
                  <a:gd name="T2" fmla="*/ 7 w 756"/>
                  <a:gd name="T3" fmla="*/ 8 h 233"/>
                  <a:gd name="T4" fmla="*/ 21 w 756"/>
                  <a:gd name="T5" fmla="*/ 8 h 233"/>
                  <a:gd name="T6" fmla="*/ 28 w 756"/>
                  <a:gd name="T7" fmla="*/ 0 h 233"/>
                  <a:gd name="T8" fmla="*/ 0 w 756"/>
                  <a:gd name="T9" fmla="*/ 0 h 233"/>
                  <a:gd name="T10" fmla="*/ 0 w 756"/>
                  <a:gd name="T11" fmla="*/ 0 h 233"/>
                  <a:gd name="T12" fmla="*/ 0 w 756"/>
                  <a:gd name="T13" fmla="*/ 0 h 233"/>
                  <a:gd name="T14" fmla="*/ 0 60000 65536"/>
                  <a:gd name="T15" fmla="*/ 0 60000 65536"/>
                  <a:gd name="T16" fmla="*/ 0 60000 65536"/>
                  <a:gd name="T17" fmla="*/ 0 60000 65536"/>
                  <a:gd name="T18" fmla="*/ 0 60000 65536"/>
                  <a:gd name="T19" fmla="*/ 0 60000 65536"/>
                  <a:gd name="T20" fmla="*/ 0 60000 65536"/>
                  <a:gd name="T21" fmla="*/ 0 w 756"/>
                  <a:gd name="T22" fmla="*/ 0 h 233"/>
                  <a:gd name="T23" fmla="*/ 756 w 756"/>
                  <a:gd name="T24" fmla="*/ 233 h 2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6" h="233">
                    <a:moveTo>
                      <a:pt x="0" y="0"/>
                    </a:moveTo>
                    <a:lnTo>
                      <a:pt x="182" y="233"/>
                    </a:lnTo>
                    <a:lnTo>
                      <a:pt x="573" y="233"/>
                    </a:lnTo>
                    <a:lnTo>
                      <a:pt x="756" y="0"/>
                    </a:lnTo>
                    <a:lnTo>
                      <a:pt x="0" y="0"/>
                    </a:lnTo>
                    <a:close/>
                  </a:path>
                </a:pathLst>
              </a:custGeom>
              <a:solidFill>
                <a:srgbClr val="000000"/>
              </a:solidFill>
              <a:ln w="9525">
                <a:noFill/>
                <a:round/>
                <a:headEnd/>
                <a:tailEnd/>
              </a:ln>
            </p:spPr>
            <p:txBody>
              <a:bodyPr/>
              <a:lstStyle/>
              <a:p>
                <a:endParaRPr lang="en-US"/>
              </a:p>
            </p:txBody>
          </p:sp>
          <p:sp>
            <p:nvSpPr>
              <p:cNvPr id="104572" name="Freeform 21"/>
              <p:cNvSpPr>
                <a:spLocks noChangeAspect="1"/>
              </p:cNvSpPr>
              <p:nvPr/>
            </p:nvSpPr>
            <p:spPr bwMode="auto">
              <a:xfrm>
                <a:off x="711" y="2432"/>
                <a:ext cx="252" cy="60"/>
              </a:xfrm>
              <a:custGeom>
                <a:avLst/>
                <a:gdLst>
                  <a:gd name="T0" fmla="*/ 28 w 756"/>
                  <a:gd name="T1" fmla="*/ 7 h 179"/>
                  <a:gd name="T2" fmla="*/ 28 w 756"/>
                  <a:gd name="T3" fmla="*/ 0 h 179"/>
                  <a:gd name="T4" fmla="*/ 0 w 756"/>
                  <a:gd name="T5" fmla="*/ 0 h 179"/>
                  <a:gd name="T6" fmla="*/ 0 w 756"/>
                  <a:gd name="T7" fmla="*/ 7 h 179"/>
                  <a:gd name="T8" fmla="*/ 3 w 756"/>
                  <a:gd name="T9" fmla="*/ 7 h 179"/>
                  <a:gd name="T10" fmla="*/ 3 w 756"/>
                  <a:gd name="T11" fmla="*/ 3 h 179"/>
                  <a:gd name="T12" fmla="*/ 25 w 756"/>
                  <a:gd name="T13" fmla="*/ 3 h 179"/>
                  <a:gd name="T14" fmla="*/ 25 w 756"/>
                  <a:gd name="T15" fmla="*/ 7 h 179"/>
                  <a:gd name="T16" fmla="*/ 28 w 756"/>
                  <a:gd name="T17" fmla="*/ 7 h 179"/>
                  <a:gd name="T18" fmla="*/ 28 w 756"/>
                  <a:gd name="T19" fmla="*/ 7 h 179"/>
                  <a:gd name="T20" fmla="*/ 28 w 756"/>
                  <a:gd name="T21" fmla="*/ 7 h 17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56"/>
                  <a:gd name="T34" fmla="*/ 0 h 179"/>
                  <a:gd name="T35" fmla="*/ 756 w 756"/>
                  <a:gd name="T36" fmla="*/ 179 h 17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56" h="179">
                    <a:moveTo>
                      <a:pt x="756" y="179"/>
                    </a:moveTo>
                    <a:lnTo>
                      <a:pt x="756" y="0"/>
                    </a:lnTo>
                    <a:lnTo>
                      <a:pt x="0" y="0"/>
                    </a:lnTo>
                    <a:lnTo>
                      <a:pt x="0" y="179"/>
                    </a:lnTo>
                    <a:lnTo>
                      <a:pt x="78" y="179"/>
                    </a:lnTo>
                    <a:lnTo>
                      <a:pt x="78" y="77"/>
                    </a:lnTo>
                    <a:lnTo>
                      <a:pt x="676" y="77"/>
                    </a:lnTo>
                    <a:lnTo>
                      <a:pt x="676" y="179"/>
                    </a:lnTo>
                    <a:lnTo>
                      <a:pt x="756" y="179"/>
                    </a:lnTo>
                    <a:close/>
                  </a:path>
                </a:pathLst>
              </a:custGeom>
              <a:solidFill>
                <a:srgbClr val="000000"/>
              </a:solidFill>
              <a:ln w="9525">
                <a:noFill/>
                <a:round/>
                <a:headEnd/>
                <a:tailEnd/>
              </a:ln>
            </p:spPr>
            <p:txBody>
              <a:bodyPr/>
              <a:lstStyle/>
              <a:p>
                <a:endParaRPr lang="en-US"/>
              </a:p>
            </p:txBody>
          </p:sp>
          <p:sp>
            <p:nvSpPr>
              <p:cNvPr id="104573" name="Freeform 22"/>
              <p:cNvSpPr>
                <a:spLocks noChangeAspect="1"/>
              </p:cNvSpPr>
              <p:nvPr/>
            </p:nvSpPr>
            <p:spPr bwMode="auto">
              <a:xfrm>
                <a:off x="728" y="2630"/>
                <a:ext cx="217" cy="25"/>
              </a:xfrm>
              <a:custGeom>
                <a:avLst/>
                <a:gdLst>
                  <a:gd name="T0" fmla="*/ 0 w 651"/>
                  <a:gd name="T1" fmla="*/ 0 h 76"/>
                  <a:gd name="T2" fmla="*/ 24 w 651"/>
                  <a:gd name="T3" fmla="*/ 0 h 76"/>
                  <a:gd name="T4" fmla="*/ 24 w 651"/>
                  <a:gd name="T5" fmla="*/ 3 h 76"/>
                  <a:gd name="T6" fmla="*/ 0 w 651"/>
                  <a:gd name="T7" fmla="*/ 3 h 76"/>
                  <a:gd name="T8" fmla="*/ 0 w 651"/>
                  <a:gd name="T9" fmla="*/ 0 h 76"/>
                  <a:gd name="T10" fmla="*/ 0 w 651"/>
                  <a:gd name="T11" fmla="*/ 0 h 76"/>
                  <a:gd name="T12" fmla="*/ 0 w 651"/>
                  <a:gd name="T13" fmla="*/ 0 h 76"/>
                  <a:gd name="T14" fmla="*/ 0 60000 65536"/>
                  <a:gd name="T15" fmla="*/ 0 60000 65536"/>
                  <a:gd name="T16" fmla="*/ 0 60000 65536"/>
                  <a:gd name="T17" fmla="*/ 0 60000 65536"/>
                  <a:gd name="T18" fmla="*/ 0 60000 65536"/>
                  <a:gd name="T19" fmla="*/ 0 60000 65536"/>
                  <a:gd name="T20" fmla="*/ 0 60000 65536"/>
                  <a:gd name="T21" fmla="*/ 0 w 651"/>
                  <a:gd name="T22" fmla="*/ 0 h 76"/>
                  <a:gd name="T23" fmla="*/ 651 w 651"/>
                  <a:gd name="T24" fmla="*/ 76 h 7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1" h="76">
                    <a:moveTo>
                      <a:pt x="0" y="0"/>
                    </a:moveTo>
                    <a:lnTo>
                      <a:pt x="651" y="0"/>
                    </a:lnTo>
                    <a:lnTo>
                      <a:pt x="651" y="76"/>
                    </a:lnTo>
                    <a:lnTo>
                      <a:pt x="0" y="76"/>
                    </a:lnTo>
                    <a:lnTo>
                      <a:pt x="0" y="0"/>
                    </a:lnTo>
                    <a:close/>
                  </a:path>
                </a:pathLst>
              </a:custGeom>
              <a:solidFill>
                <a:srgbClr val="000000"/>
              </a:solidFill>
              <a:ln w="9525">
                <a:noFill/>
                <a:round/>
                <a:headEnd/>
                <a:tailEnd/>
              </a:ln>
            </p:spPr>
            <p:txBody>
              <a:bodyPr/>
              <a:lstStyle/>
              <a:p>
                <a:endParaRPr lang="en-US"/>
              </a:p>
            </p:txBody>
          </p:sp>
          <p:sp>
            <p:nvSpPr>
              <p:cNvPr id="104574" name="Freeform 23"/>
              <p:cNvSpPr>
                <a:spLocks noChangeAspect="1"/>
              </p:cNvSpPr>
              <p:nvPr/>
            </p:nvSpPr>
            <p:spPr bwMode="auto">
              <a:xfrm>
                <a:off x="728" y="2689"/>
                <a:ext cx="217" cy="26"/>
              </a:xfrm>
              <a:custGeom>
                <a:avLst/>
                <a:gdLst>
                  <a:gd name="T0" fmla="*/ 0 w 651"/>
                  <a:gd name="T1" fmla="*/ 0 h 76"/>
                  <a:gd name="T2" fmla="*/ 24 w 651"/>
                  <a:gd name="T3" fmla="*/ 0 h 76"/>
                  <a:gd name="T4" fmla="*/ 24 w 651"/>
                  <a:gd name="T5" fmla="*/ 3 h 76"/>
                  <a:gd name="T6" fmla="*/ 0 w 651"/>
                  <a:gd name="T7" fmla="*/ 3 h 76"/>
                  <a:gd name="T8" fmla="*/ 0 w 651"/>
                  <a:gd name="T9" fmla="*/ 0 h 76"/>
                  <a:gd name="T10" fmla="*/ 0 w 651"/>
                  <a:gd name="T11" fmla="*/ 0 h 76"/>
                  <a:gd name="T12" fmla="*/ 0 w 651"/>
                  <a:gd name="T13" fmla="*/ 0 h 76"/>
                  <a:gd name="T14" fmla="*/ 0 60000 65536"/>
                  <a:gd name="T15" fmla="*/ 0 60000 65536"/>
                  <a:gd name="T16" fmla="*/ 0 60000 65536"/>
                  <a:gd name="T17" fmla="*/ 0 60000 65536"/>
                  <a:gd name="T18" fmla="*/ 0 60000 65536"/>
                  <a:gd name="T19" fmla="*/ 0 60000 65536"/>
                  <a:gd name="T20" fmla="*/ 0 60000 65536"/>
                  <a:gd name="T21" fmla="*/ 0 w 651"/>
                  <a:gd name="T22" fmla="*/ 0 h 76"/>
                  <a:gd name="T23" fmla="*/ 651 w 651"/>
                  <a:gd name="T24" fmla="*/ 76 h 7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1" h="76">
                    <a:moveTo>
                      <a:pt x="0" y="0"/>
                    </a:moveTo>
                    <a:lnTo>
                      <a:pt x="651" y="0"/>
                    </a:lnTo>
                    <a:lnTo>
                      <a:pt x="651" y="76"/>
                    </a:lnTo>
                    <a:lnTo>
                      <a:pt x="0" y="76"/>
                    </a:lnTo>
                    <a:lnTo>
                      <a:pt x="0" y="0"/>
                    </a:lnTo>
                    <a:close/>
                  </a:path>
                </a:pathLst>
              </a:custGeom>
              <a:solidFill>
                <a:srgbClr val="000000"/>
              </a:solidFill>
              <a:ln w="9525">
                <a:noFill/>
                <a:round/>
                <a:headEnd/>
                <a:tailEnd/>
              </a:ln>
            </p:spPr>
            <p:txBody>
              <a:bodyPr/>
              <a:lstStyle/>
              <a:p>
                <a:endParaRPr lang="en-US"/>
              </a:p>
            </p:txBody>
          </p:sp>
          <p:sp>
            <p:nvSpPr>
              <p:cNvPr id="104575" name="Freeform 24"/>
              <p:cNvSpPr>
                <a:spLocks noChangeAspect="1"/>
              </p:cNvSpPr>
              <p:nvPr/>
            </p:nvSpPr>
            <p:spPr bwMode="auto">
              <a:xfrm>
                <a:off x="832" y="2312"/>
                <a:ext cx="17" cy="128"/>
              </a:xfrm>
              <a:custGeom>
                <a:avLst/>
                <a:gdLst>
                  <a:gd name="T0" fmla="*/ 0 w 51"/>
                  <a:gd name="T1" fmla="*/ 14 h 385"/>
                  <a:gd name="T2" fmla="*/ 0 w 51"/>
                  <a:gd name="T3" fmla="*/ 0 h 385"/>
                  <a:gd name="T4" fmla="*/ 2 w 51"/>
                  <a:gd name="T5" fmla="*/ 0 h 385"/>
                  <a:gd name="T6" fmla="*/ 2 w 51"/>
                  <a:gd name="T7" fmla="*/ 14 h 385"/>
                  <a:gd name="T8" fmla="*/ 0 w 51"/>
                  <a:gd name="T9" fmla="*/ 14 h 385"/>
                  <a:gd name="T10" fmla="*/ 0 w 51"/>
                  <a:gd name="T11" fmla="*/ 14 h 385"/>
                  <a:gd name="T12" fmla="*/ 0 w 51"/>
                  <a:gd name="T13" fmla="*/ 14 h 385"/>
                  <a:gd name="T14" fmla="*/ 0 60000 65536"/>
                  <a:gd name="T15" fmla="*/ 0 60000 65536"/>
                  <a:gd name="T16" fmla="*/ 0 60000 65536"/>
                  <a:gd name="T17" fmla="*/ 0 60000 65536"/>
                  <a:gd name="T18" fmla="*/ 0 60000 65536"/>
                  <a:gd name="T19" fmla="*/ 0 60000 65536"/>
                  <a:gd name="T20" fmla="*/ 0 60000 65536"/>
                  <a:gd name="T21" fmla="*/ 0 w 51"/>
                  <a:gd name="T22" fmla="*/ 0 h 385"/>
                  <a:gd name="T23" fmla="*/ 51 w 51"/>
                  <a:gd name="T24" fmla="*/ 385 h 3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 h="385">
                    <a:moveTo>
                      <a:pt x="0" y="385"/>
                    </a:moveTo>
                    <a:lnTo>
                      <a:pt x="0" y="0"/>
                    </a:lnTo>
                    <a:lnTo>
                      <a:pt x="51" y="0"/>
                    </a:lnTo>
                    <a:lnTo>
                      <a:pt x="51" y="385"/>
                    </a:lnTo>
                    <a:lnTo>
                      <a:pt x="0" y="385"/>
                    </a:lnTo>
                    <a:close/>
                  </a:path>
                </a:pathLst>
              </a:custGeom>
              <a:solidFill>
                <a:srgbClr val="000000"/>
              </a:solidFill>
              <a:ln w="9525">
                <a:noFill/>
                <a:round/>
                <a:headEnd/>
                <a:tailEnd/>
              </a:ln>
            </p:spPr>
            <p:txBody>
              <a:bodyPr/>
              <a:lstStyle/>
              <a:p>
                <a:endParaRPr lang="en-US"/>
              </a:p>
            </p:txBody>
          </p:sp>
          <p:sp>
            <p:nvSpPr>
              <p:cNvPr id="104576" name="Freeform 25"/>
              <p:cNvSpPr>
                <a:spLocks noChangeAspect="1"/>
              </p:cNvSpPr>
              <p:nvPr/>
            </p:nvSpPr>
            <p:spPr bwMode="auto">
              <a:xfrm>
                <a:off x="1190" y="2424"/>
                <a:ext cx="340" cy="214"/>
              </a:xfrm>
              <a:custGeom>
                <a:avLst/>
                <a:gdLst>
                  <a:gd name="T0" fmla="*/ 0 w 1020"/>
                  <a:gd name="T1" fmla="*/ 9 h 642"/>
                  <a:gd name="T2" fmla="*/ 6 w 1020"/>
                  <a:gd name="T3" fmla="*/ 15 h 642"/>
                  <a:gd name="T4" fmla="*/ 5 w 1020"/>
                  <a:gd name="T5" fmla="*/ 20 h 642"/>
                  <a:gd name="T6" fmla="*/ 7 w 1020"/>
                  <a:gd name="T7" fmla="*/ 19 h 642"/>
                  <a:gd name="T8" fmla="*/ 9 w 1020"/>
                  <a:gd name="T9" fmla="*/ 15 h 642"/>
                  <a:gd name="T10" fmla="*/ 17 w 1020"/>
                  <a:gd name="T11" fmla="*/ 12 h 642"/>
                  <a:gd name="T12" fmla="*/ 14 w 1020"/>
                  <a:gd name="T13" fmla="*/ 24 h 642"/>
                  <a:gd name="T14" fmla="*/ 18 w 1020"/>
                  <a:gd name="T15" fmla="*/ 22 h 642"/>
                  <a:gd name="T16" fmla="*/ 23 w 1020"/>
                  <a:gd name="T17" fmla="*/ 10 h 642"/>
                  <a:gd name="T18" fmla="*/ 36 w 1020"/>
                  <a:gd name="T19" fmla="*/ 4 h 642"/>
                  <a:gd name="T20" fmla="*/ 37 w 1020"/>
                  <a:gd name="T21" fmla="*/ 3 h 642"/>
                  <a:gd name="T22" fmla="*/ 38 w 1020"/>
                  <a:gd name="T23" fmla="*/ 2 h 642"/>
                  <a:gd name="T24" fmla="*/ 38 w 1020"/>
                  <a:gd name="T25" fmla="*/ 1 h 642"/>
                  <a:gd name="T26" fmla="*/ 38 w 1020"/>
                  <a:gd name="T27" fmla="*/ 1 h 642"/>
                  <a:gd name="T28" fmla="*/ 36 w 1020"/>
                  <a:gd name="T29" fmla="*/ 0 h 642"/>
                  <a:gd name="T30" fmla="*/ 35 w 1020"/>
                  <a:gd name="T31" fmla="*/ 0 h 642"/>
                  <a:gd name="T32" fmla="*/ 33 w 1020"/>
                  <a:gd name="T33" fmla="*/ 0 h 642"/>
                  <a:gd name="T34" fmla="*/ 21 w 1020"/>
                  <a:gd name="T35" fmla="*/ 5 h 642"/>
                  <a:gd name="T36" fmla="*/ 13 w 1020"/>
                  <a:gd name="T37" fmla="*/ 3 h 642"/>
                  <a:gd name="T38" fmla="*/ 10 w 1020"/>
                  <a:gd name="T39" fmla="*/ 3 h 642"/>
                  <a:gd name="T40" fmla="*/ 16 w 1020"/>
                  <a:gd name="T41" fmla="*/ 7 h 642"/>
                  <a:gd name="T42" fmla="*/ 8 w 1020"/>
                  <a:gd name="T43" fmla="*/ 11 h 642"/>
                  <a:gd name="T44" fmla="*/ 2 w 1020"/>
                  <a:gd name="T45" fmla="*/ 8 h 642"/>
                  <a:gd name="T46" fmla="*/ 0 w 1020"/>
                  <a:gd name="T47" fmla="*/ 9 h 642"/>
                  <a:gd name="T48" fmla="*/ 0 w 1020"/>
                  <a:gd name="T49" fmla="*/ 9 h 642"/>
                  <a:gd name="T50" fmla="*/ 0 w 1020"/>
                  <a:gd name="T51" fmla="*/ 9 h 64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020"/>
                  <a:gd name="T79" fmla="*/ 0 h 642"/>
                  <a:gd name="T80" fmla="*/ 1020 w 1020"/>
                  <a:gd name="T81" fmla="*/ 642 h 64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020" h="642">
                    <a:moveTo>
                      <a:pt x="0" y="255"/>
                    </a:moveTo>
                    <a:lnTo>
                      <a:pt x="152" y="399"/>
                    </a:lnTo>
                    <a:lnTo>
                      <a:pt x="146" y="539"/>
                    </a:lnTo>
                    <a:lnTo>
                      <a:pt x="193" y="515"/>
                    </a:lnTo>
                    <a:lnTo>
                      <a:pt x="252" y="412"/>
                    </a:lnTo>
                    <a:lnTo>
                      <a:pt x="456" y="328"/>
                    </a:lnTo>
                    <a:lnTo>
                      <a:pt x="391" y="642"/>
                    </a:lnTo>
                    <a:lnTo>
                      <a:pt x="487" y="589"/>
                    </a:lnTo>
                    <a:lnTo>
                      <a:pt x="611" y="262"/>
                    </a:lnTo>
                    <a:lnTo>
                      <a:pt x="985" y="99"/>
                    </a:lnTo>
                    <a:lnTo>
                      <a:pt x="1007" y="76"/>
                    </a:lnTo>
                    <a:lnTo>
                      <a:pt x="1019" y="50"/>
                    </a:lnTo>
                    <a:lnTo>
                      <a:pt x="1020" y="32"/>
                    </a:lnTo>
                    <a:lnTo>
                      <a:pt x="1015" y="19"/>
                    </a:lnTo>
                    <a:lnTo>
                      <a:pt x="981" y="6"/>
                    </a:lnTo>
                    <a:lnTo>
                      <a:pt x="936" y="0"/>
                    </a:lnTo>
                    <a:lnTo>
                      <a:pt x="890" y="10"/>
                    </a:lnTo>
                    <a:lnTo>
                      <a:pt x="567" y="140"/>
                    </a:lnTo>
                    <a:lnTo>
                      <a:pt x="363" y="80"/>
                    </a:lnTo>
                    <a:lnTo>
                      <a:pt x="283" y="92"/>
                    </a:lnTo>
                    <a:lnTo>
                      <a:pt x="430" y="197"/>
                    </a:lnTo>
                    <a:lnTo>
                      <a:pt x="222" y="284"/>
                    </a:lnTo>
                    <a:lnTo>
                      <a:pt x="64" y="229"/>
                    </a:lnTo>
                    <a:lnTo>
                      <a:pt x="0" y="255"/>
                    </a:lnTo>
                    <a:close/>
                  </a:path>
                </a:pathLst>
              </a:custGeom>
              <a:solidFill>
                <a:srgbClr val="000000"/>
              </a:solidFill>
              <a:ln w="9525">
                <a:noFill/>
                <a:round/>
                <a:headEnd/>
                <a:tailEnd/>
              </a:ln>
            </p:spPr>
            <p:txBody>
              <a:bodyPr/>
              <a:lstStyle/>
              <a:p>
                <a:endParaRPr lang="en-US"/>
              </a:p>
            </p:txBody>
          </p:sp>
        </p:grpSp>
        <p:sp>
          <p:nvSpPr>
            <p:cNvPr id="104555" name="Rectangle 26"/>
            <p:cNvSpPr>
              <a:spLocks noChangeArrowheads="1"/>
            </p:cNvSpPr>
            <p:nvPr/>
          </p:nvSpPr>
          <p:spPr bwMode="auto">
            <a:xfrm>
              <a:off x="480" y="2304"/>
              <a:ext cx="1440" cy="864"/>
            </a:xfrm>
            <a:prstGeom prst="rect">
              <a:avLst/>
            </a:prstGeom>
            <a:noFill/>
            <a:ln w="9525">
              <a:solidFill>
                <a:schemeClr val="tx1"/>
              </a:solidFill>
              <a:miter lim="800000"/>
              <a:headEnd/>
              <a:tailEnd/>
            </a:ln>
          </p:spPr>
          <p:txBody>
            <a:bodyPr anchor="ctr">
              <a:spAutoFit/>
            </a:bodyPr>
            <a:lstStyle/>
            <a:p>
              <a:endParaRPr lang="en-US"/>
            </a:p>
          </p:txBody>
        </p:sp>
      </p:grpSp>
      <p:sp>
        <p:nvSpPr>
          <p:cNvPr id="104452" name="Text Box 27"/>
          <p:cNvSpPr txBox="1">
            <a:spLocks noChangeArrowheads="1"/>
          </p:cNvSpPr>
          <p:nvPr/>
        </p:nvSpPr>
        <p:spPr bwMode="auto">
          <a:xfrm>
            <a:off x="395288" y="5127625"/>
            <a:ext cx="1082675" cy="822325"/>
          </a:xfrm>
          <a:prstGeom prst="rect">
            <a:avLst/>
          </a:prstGeom>
          <a:noFill/>
          <a:ln w="9525">
            <a:noFill/>
            <a:miter lim="800000"/>
            <a:headEnd/>
            <a:tailEnd/>
          </a:ln>
        </p:spPr>
        <p:txBody>
          <a:bodyPr wrap="none">
            <a:spAutoFit/>
          </a:bodyPr>
          <a:lstStyle/>
          <a:p>
            <a:pPr eaLnBrk="0" hangingPunct="0"/>
            <a:r>
              <a:rPr lang="sr-Latn-CS" sz="2400"/>
              <a:t>Origin </a:t>
            </a:r>
          </a:p>
          <a:p>
            <a:pPr eaLnBrk="0" hangingPunct="0"/>
            <a:r>
              <a:rPr lang="sr-Latn-CS" sz="2400"/>
              <a:t>airport</a:t>
            </a:r>
            <a:endParaRPr lang="en-US" sz="2400"/>
          </a:p>
        </p:txBody>
      </p:sp>
      <p:grpSp>
        <p:nvGrpSpPr>
          <p:cNvPr id="4" name="Group 28"/>
          <p:cNvGrpSpPr>
            <a:grpSpLocks/>
          </p:cNvGrpSpPr>
          <p:nvPr/>
        </p:nvGrpSpPr>
        <p:grpSpPr bwMode="auto">
          <a:xfrm>
            <a:off x="1547813" y="2276475"/>
            <a:ext cx="1863725" cy="1143000"/>
            <a:chOff x="975" y="1570"/>
            <a:chExt cx="1174" cy="720"/>
          </a:xfrm>
        </p:grpSpPr>
        <p:sp>
          <p:nvSpPr>
            <p:cNvPr id="104551" name="Line 29"/>
            <p:cNvSpPr>
              <a:spLocks noChangeShapeType="1"/>
            </p:cNvSpPr>
            <p:nvPr/>
          </p:nvSpPr>
          <p:spPr bwMode="auto">
            <a:xfrm rot="522953" flipV="1">
              <a:off x="1429" y="1570"/>
              <a:ext cx="720" cy="720"/>
            </a:xfrm>
            <a:prstGeom prst="line">
              <a:avLst/>
            </a:prstGeom>
            <a:noFill/>
            <a:ln w="127000">
              <a:solidFill>
                <a:srgbClr val="99CC00"/>
              </a:solidFill>
              <a:round/>
              <a:headEnd/>
              <a:tailEnd type="triangle" w="med" len="med"/>
            </a:ln>
          </p:spPr>
          <p:txBody>
            <a:bodyPr anchor="ctr">
              <a:spAutoFit/>
            </a:bodyPr>
            <a:lstStyle/>
            <a:p>
              <a:endParaRPr lang="en-US"/>
            </a:p>
          </p:txBody>
        </p:sp>
        <p:sp>
          <p:nvSpPr>
            <p:cNvPr id="104552" name="Text Box 30"/>
            <p:cNvSpPr txBox="1">
              <a:spLocks noChangeArrowheads="1"/>
            </p:cNvSpPr>
            <p:nvPr/>
          </p:nvSpPr>
          <p:spPr bwMode="auto">
            <a:xfrm>
              <a:off x="975" y="1661"/>
              <a:ext cx="740" cy="250"/>
            </a:xfrm>
            <a:prstGeom prst="rect">
              <a:avLst/>
            </a:prstGeom>
            <a:noFill/>
            <a:ln w="9525">
              <a:noFill/>
              <a:miter lim="800000"/>
              <a:headEnd/>
              <a:tailEnd/>
            </a:ln>
          </p:spPr>
          <p:txBody>
            <a:bodyPr wrap="none">
              <a:spAutoFit/>
            </a:bodyPr>
            <a:lstStyle/>
            <a:p>
              <a:pPr eaLnBrk="0" hangingPunct="0"/>
              <a:r>
                <a:rPr lang="sr-Latn-CS" sz="2000">
                  <a:solidFill>
                    <a:schemeClr val="accent2"/>
                  </a:solidFill>
                </a:rPr>
                <a:t>Climbing</a:t>
              </a:r>
              <a:endParaRPr lang="en-US" sz="2000">
                <a:solidFill>
                  <a:schemeClr val="accent2"/>
                </a:solidFill>
              </a:endParaRPr>
            </a:p>
          </p:txBody>
        </p:sp>
      </p:grpSp>
      <p:grpSp>
        <p:nvGrpSpPr>
          <p:cNvPr id="5" name="Group 31"/>
          <p:cNvGrpSpPr>
            <a:grpSpLocks/>
          </p:cNvGrpSpPr>
          <p:nvPr/>
        </p:nvGrpSpPr>
        <p:grpSpPr bwMode="auto">
          <a:xfrm>
            <a:off x="5435600" y="2349500"/>
            <a:ext cx="1887538" cy="1143000"/>
            <a:chOff x="3424" y="1616"/>
            <a:chExt cx="1189" cy="720"/>
          </a:xfrm>
        </p:grpSpPr>
        <p:sp>
          <p:nvSpPr>
            <p:cNvPr id="104549" name="Line 32"/>
            <p:cNvSpPr>
              <a:spLocks noChangeShapeType="1"/>
            </p:cNvSpPr>
            <p:nvPr/>
          </p:nvSpPr>
          <p:spPr bwMode="auto">
            <a:xfrm rot="5108231" flipV="1">
              <a:off x="3424" y="1616"/>
              <a:ext cx="720" cy="720"/>
            </a:xfrm>
            <a:prstGeom prst="line">
              <a:avLst/>
            </a:prstGeom>
            <a:noFill/>
            <a:ln w="127000">
              <a:solidFill>
                <a:srgbClr val="99CC00"/>
              </a:solidFill>
              <a:round/>
              <a:headEnd/>
              <a:tailEnd type="triangle" w="med" len="med"/>
            </a:ln>
          </p:spPr>
          <p:txBody>
            <a:bodyPr anchor="ctr">
              <a:spAutoFit/>
            </a:bodyPr>
            <a:lstStyle/>
            <a:p>
              <a:endParaRPr lang="en-US"/>
            </a:p>
          </p:txBody>
        </p:sp>
        <p:sp>
          <p:nvSpPr>
            <p:cNvPr id="104550" name="Text Box 33"/>
            <p:cNvSpPr txBox="1">
              <a:spLocks noChangeArrowheads="1"/>
            </p:cNvSpPr>
            <p:nvPr/>
          </p:nvSpPr>
          <p:spPr bwMode="auto">
            <a:xfrm>
              <a:off x="3651" y="1616"/>
              <a:ext cx="962" cy="250"/>
            </a:xfrm>
            <a:prstGeom prst="rect">
              <a:avLst/>
            </a:prstGeom>
            <a:noFill/>
            <a:ln w="9525">
              <a:noFill/>
              <a:miter lim="800000"/>
              <a:headEnd/>
              <a:tailEnd/>
            </a:ln>
          </p:spPr>
          <p:txBody>
            <a:bodyPr wrap="none">
              <a:spAutoFit/>
            </a:bodyPr>
            <a:lstStyle/>
            <a:p>
              <a:pPr eaLnBrk="0" hangingPunct="0"/>
              <a:r>
                <a:rPr lang="sr-Latn-CS" sz="2000">
                  <a:solidFill>
                    <a:schemeClr val="accent2"/>
                  </a:solidFill>
                </a:rPr>
                <a:t>Descending</a:t>
              </a:r>
              <a:endParaRPr lang="en-US" sz="2000"/>
            </a:p>
          </p:txBody>
        </p:sp>
      </p:grpSp>
      <p:sp>
        <p:nvSpPr>
          <p:cNvPr id="104455" name="Rectangle 34"/>
          <p:cNvSpPr>
            <a:spLocks noChangeArrowheads="1"/>
          </p:cNvSpPr>
          <p:nvPr/>
        </p:nvSpPr>
        <p:spPr bwMode="auto">
          <a:xfrm>
            <a:off x="457200" y="277813"/>
            <a:ext cx="8686800" cy="1139825"/>
          </a:xfrm>
          <a:prstGeom prst="rect">
            <a:avLst/>
          </a:prstGeom>
          <a:noFill/>
          <a:ln w="9525">
            <a:noFill/>
            <a:miter lim="800000"/>
            <a:headEnd/>
            <a:tailEnd/>
          </a:ln>
        </p:spPr>
        <p:txBody>
          <a:bodyPr/>
          <a:lstStyle/>
          <a:p>
            <a:pPr marL="800100" indent="-800100"/>
            <a:r>
              <a:rPr lang="sr-Latn-CS" sz="4000" b="1" dirty="0">
                <a:solidFill>
                  <a:schemeClr val="tx2"/>
                </a:solidFill>
                <a:cs typeface="Calibri"/>
              </a:rPr>
              <a:t>Airport control unit</a:t>
            </a:r>
            <a:r>
              <a:rPr lang="en-GB" sz="4000" b="1" dirty="0">
                <a:solidFill>
                  <a:schemeClr val="tx2"/>
                </a:solidFill>
                <a:cs typeface="Calibri"/>
              </a:rPr>
              <a:t> (1</a:t>
            </a:r>
            <a:r>
              <a:rPr lang="sr-Latn-RS" sz="4000" b="1" dirty="0">
                <a:solidFill>
                  <a:schemeClr val="tx2"/>
                </a:solidFill>
                <a:cs typeface="Calibri"/>
              </a:rPr>
              <a:t>a</a:t>
            </a:r>
            <a:r>
              <a:rPr lang="en-GB" sz="4000" b="1" dirty="0">
                <a:solidFill>
                  <a:schemeClr val="tx2"/>
                </a:solidFill>
                <a:cs typeface="Calibri"/>
              </a:rPr>
              <a:t>)</a:t>
            </a:r>
            <a:endParaRPr lang="en-US" sz="4000" b="1" dirty="0">
              <a:solidFill>
                <a:schemeClr val="tx2"/>
              </a:solidFill>
              <a:cs typeface="Calibri"/>
            </a:endParaRPr>
          </a:p>
        </p:txBody>
      </p:sp>
      <p:grpSp>
        <p:nvGrpSpPr>
          <p:cNvPr id="6" name="Group 35"/>
          <p:cNvGrpSpPr>
            <a:grpSpLocks/>
          </p:cNvGrpSpPr>
          <p:nvPr/>
        </p:nvGrpSpPr>
        <p:grpSpPr bwMode="auto">
          <a:xfrm>
            <a:off x="395288" y="3213100"/>
            <a:ext cx="1512887" cy="782638"/>
            <a:chOff x="249" y="2160"/>
            <a:chExt cx="953" cy="493"/>
          </a:xfrm>
        </p:grpSpPr>
        <p:sp>
          <p:nvSpPr>
            <p:cNvPr id="104547" name="Line 36"/>
            <p:cNvSpPr>
              <a:spLocks noChangeShapeType="1"/>
            </p:cNvSpPr>
            <p:nvPr/>
          </p:nvSpPr>
          <p:spPr bwMode="auto">
            <a:xfrm rot="522953" flipV="1">
              <a:off x="385" y="2296"/>
              <a:ext cx="817" cy="357"/>
            </a:xfrm>
            <a:prstGeom prst="line">
              <a:avLst/>
            </a:prstGeom>
            <a:noFill/>
            <a:ln w="127000">
              <a:solidFill>
                <a:srgbClr val="99CC00"/>
              </a:solidFill>
              <a:round/>
              <a:headEnd/>
              <a:tailEnd type="triangle" w="med" len="med"/>
            </a:ln>
          </p:spPr>
          <p:txBody>
            <a:bodyPr anchor="ctr">
              <a:spAutoFit/>
            </a:bodyPr>
            <a:lstStyle/>
            <a:p>
              <a:endParaRPr lang="en-US"/>
            </a:p>
          </p:txBody>
        </p:sp>
        <p:sp>
          <p:nvSpPr>
            <p:cNvPr id="104548" name="Text Box 37"/>
            <p:cNvSpPr txBox="1">
              <a:spLocks noChangeArrowheads="1"/>
            </p:cNvSpPr>
            <p:nvPr/>
          </p:nvSpPr>
          <p:spPr bwMode="auto">
            <a:xfrm>
              <a:off x="249" y="2160"/>
              <a:ext cx="702" cy="250"/>
            </a:xfrm>
            <a:prstGeom prst="rect">
              <a:avLst/>
            </a:prstGeom>
            <a:noFill/>
            <a:ln w="9525">
              <a:noFill/>
              <a:miter lim="800000"/>
              <a:headEnd/>
              <a:tailEnd/>
            </a:ln>
          </p:spPr>
          <p:txBody>
            <a:bodyPr wrap="none">
              <a:spAutoFit/>
            </a:bodyPr>
            <a:lstStyle/>
            <a:p>
              <a:pPr eaLnBrk="0" hangingPunct="0"/>
              <a:r>
                <a:rPr lang="sr-Latn-CS" sz="2000">
                  <a:solidFill>
                    <a:schemeClr val="accent2"/>
                  </a:solidFill>
                </a:rPr>
                <a:t>Take-off</a:t>
              </a:r>
              <a:endParaRPr lang="en-US" sz="2000">
                <a:solidFill>
                  <a:schemeClr val="accent2"/>
                </a:solidFill>
              </a:endParaRPr>
            </a:p>
          </p:txBody>
        </p:sp>
      </p:grpSp>
      <p:grpSp>
        <p:nvGrpSpPr>
          <p:cNvPr id="7" name="Group 38"/>
          <p:cNvGrpSpPr>
            <a:grpSpLocks/>
          </p:cNvGrpSpPr>
          <p:nvPr/>
        </p:nvGrpSpPr>
        <p:grpSpPr bwMode="auto">
          <a:xfrm>
            <a:off x="6948488" y="3141663"/>
            <a:ext cx="1789112" cy="2765425"/>
            <a:chOff x="4377" y="2115"/>
            <a:chExt cx="1127" cy="1742"/>
          </a:xfrm>
        </p:grpSpPr>
        <p:grpSp>
          <p:nvGrpSpPr>
            <p:cNvPr id="8" name="Group 39"/>
            <p:cNvGrpSpPr>
              <a:grpSpLocks/>
            </p:cNvGrpSpPr>
            <p:nvPr/>
          </p:nvGrpSpPr>
          <p:grpSpPr bwMode="auto">
            <a:xfrm>
              <a:off x="4387" y="2614"/>
              <a:ext cx="1117" cy="1243"/>
              <a:chOff x="4387" y="2614"/>
              <a:chExt cx="1117" cy="1243"/>
            </a:xfrm>
          </p:grpSpPr>
          <p:sp>
            <p:nvSpPr>
              <p:cNvPr id="104521" name="Text Box 40"/>
              <p:cNvSpPr txBox="1">
                <a:spLocks noChangeArrowheads="1"/>
              </p:cNvSpPr>
              <p:nvPr/>
            </p:nvSpPr>
            <p:spPr bwMode="auto">
              <a:xfrm>
                <a:off x="4387" y="3339"/>
                <a:ext cx="1078" cy="518"/>
              </a:xfrm>
              <a:prstGeom prst="rect">
                <a:avLst/>
              </a:prstGeom>
              <a:noFill/>
              <a:ln w="9525">
                <a:noFill/>
                <a:miter lim="800000"/>
                <a:headEnd/>
                <a:tailEnd/>
              </a:ln>
            </p:spPr>
            <p:txBody>
              <a:bodyPr wrap="none">
                <a:spAutoFit/>
              </a:bodyPr>
              <a:lstStyle/>
              <a:p>
                <a:pPr algn="r" eaLnBrk="0" hangingPunct="0"/>
                <a:r>
                  <a:rPr lang="sr-Latn-CS" sz="2400"/>
                  <a:t>Destination</a:t>
                </a:r>
              </a:p>
              <a:p>
                <a:pPr algn="r" eaLnBrk="0" hangingPunct="0"/>
                <a:r>
                  <a:rPr lang="sr-Latn-CS" sz="2400"/>
                  <a:t>airport</a:t>
                </a:r>
                <a:endParaRPr lang="en-US" sz="2400"/>
              </a:p>
            </p:txBody>
          </p:sp>
          <p:grpSp>
            <p:nvGrpSpPr>
              <p:cNvPr id="9" name="Group 41"/>
              <p:cNvGrpSpPr>
                <a:grpSpLocks/>
              </p:cNvGrpSpPr>
              <p:nvPr/>
            </p:nvGrpSpPr>
            <p:grpSpPr bwMode="auto">
              <a:xfrm>
                <a:off x="4785" y="2614"/>
                <a:ext cx="719" cy="797"/>
                <a:chOff x="384" y="2064"/>
                <a:chExt cx="1776" cy="1392"/>
              </a:xfrm>
            </p:grpSpPr>
            <p:sp>
              <p:nvSpPr>
                <p:cNvPr id="104523" name="Rectangle 42"/>
                <p:cNvSpPr>
                  <a:spLocks noChangeArrowheads="1"/>
                </p:cNvSpPr>
                <p:nvPr/>
              </p:nvSpPr>
              <p:spPr bwMode="auto">
                <a:xfrm>
                  <a:off x="384" y="2064"/>
                  <a:ext cx="1776" cy="1392"/>
                </a:xfrm>
                <a:prstGeom prst="rect">
                  <a:avLst/>
                </a:prstGeom>
                <a:noFill/>
                <a:ln w="9525">
                  <a:noFill/>
                  <a:miter lim="800000"/>
                  <a:headEnd/>
                  <a:tailEnd/>
                </a:ln>
              </p:spPr>
              <p:txBody>
                <a:bodyPr wrap="none" anchor="ctr">
                  <a:spAutoFit/>
                </a:bodyPr>
                <a:lstStyle/>
                <a:p>
                  <a:endParaRPr lang="en-US"/>
                </a:p>
              </p:txBody>
            </p:sp>
            <p:grpSp>
              <p:nvGrpSpPr>
                <p:cNvPr id="10" name="Group 43"/>
                <p:cNvGrpSpPr>
                  <a:grpSpLocks noChangeAspect="1"/>
                </p:cNvGrpSpPr>
                <p:nvPr/>
              </p:nvGrpSpPr>
              <p:grpSpPr bwMode="auto">
                <a:xfrm>
                  <a:off x="768" y="2448"/>
                  <a:ext cx="864" cy="548"/>
                  <a:chOff x="528" y="2312"/>
                  <a:chExt cx="1192" cy="756"/>
                </a:xfrm>
              </p:grpSpPr>
              <p:sp>
                <p:nvSpPr>
                  <p:cNvPr id="104526" name="Freeform 44"/>
                  <p:cNvSpPr>
                    <a:spLocks noChangeAspect="1"/>
                  </p:cNvSpPr>
                  <p:nvPr/>
                </p:nvSpPr>
                <p:spPr bwMode="auto">
                  <a:xfrm>
                    <a:off x="726" y="2449"/>
                    <a:ext cx="220" cy="375"/>
                  </a:xfrm>
                  <a:custGeom>
                    <a:avLst/>
                    <a:gdLst>
                      <a:gd name="T0" fmla="*/ 0 w 660"/>
                      <a:gd name="T1" fmla="*/ 42 h 1124"/>
                      <a:gd name="T2" fmla="*/ 0 w 660"/>
                      <a:gd name="T3" fmla="*/ 15 h 1124"/>
                      <a:gd name="T4" fmla="*/ 8 w 660"/>
                      <a:gd name="T5" fmla="*/ 15 h 1124"/>
                      <a:gd name="T6" fmla="*/ 0 w 660"/>
                      <a:gd name="T7" fmla="*/ 5 h 1124"/>
                      <a:gd name="T8" fmla="*/ 0 w 660"/>
                      <a:gd name="T9" fmla="*/ 0 h 1124"/>
                      <a:gd name="T10" fmla="*/ 24 w 660"/>
                      <a:gd name="T11" fmla="*/ 0 h 1124"/>
                      <a:gd name="T12" fmla="*/ 24 w 660"/>
                      <a:gd name="T13" fmla="*/ 5 h 1124"/>
                      <a:gd name="T14" fmla="*/ 17 w 660"/>
                      <a:gd name="T15" fmla="*/ 15 h 1124"/>
                      <a:gd name="T16" fmla="*/ 24 w 660"/>
                      <a:gd name="T17" fmla="*/ 15 h 1124"/>
                      <a:gd name="T18" fmla="*/ 24 w 660"/>
                      <a:gd name="T19" fmla="*/ 42 h 1124"/>
                      <a:gd name="T20" fmla="*/ 0 w 660"/>
                      <a:gd name="T21" fmla="*/ 42 h 1124"/>
                      <a:gd name="T22" fmla="*/ 0 w 660"/>
                      <a:gd name="T23" fmla="*/ 42 h 1124"/>
                      <a:gd name="T24" fmla="*/ 0 w 660"/>
                      <a:gd name="T25" fmla="*/ 42 h 11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60"/>
                      <a:gd name="T40" fmla="*/ 0 h 1124"/>
                      <a:gd name="T41" fmla="*/ 660 w 660"/>
                      <a:gd name="T42" fmla="*/ 1124 h 11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60" h="1124">
                        <a:moveTo>
                          <a:pt x="0" y="1124"/>
                        </a:moveTo>
                        <a:lnTo>
                          <a:pt x="0" y="402"/>
                        </a:lnTo>
                        <a:lnTo>
                          <a:pt x="209" y="402"/>
                        </a:lnTo>
                        <a:lnTo>
                          <a:pt x="0" y="126"/>
                        </a:lnTo>
                        <a:lnTo>
                          <a:pt x="0" y="0"/>
                        </a:lnTo>
                        <a:lnTo>
                          <a:pt x="660" y="0"/>
                        </a:lnTo>
                        <a:lnTo>
                          <a:pt x="660" y="126"/>
                        </a:lnTo>
                        <a:lnTo>
                          <a:pt x="460" y="402"/>
                        </a:lnTo>
                        <a:lnTo>
                          <a:pt x="660" y="402"/>
                        </a:lnTo>
                        <a:lnTo>
                          <a:pt x="660" y="1124"/>
                        </a:lnTo>
                        <a:lnTo>
                          <a:pt x="0" y="1124"/>
                        </a:lnTo>
                        <a:close/>
                      </a:path>
                    </a:pathLst>
                  </a:custGeom>
                  <a:solidFill>
                    <a:srgbClr val="E8E6FF"/>
                  </a:solidFill>
                  <a:ln w="9525">
                    <a:noFill/>
                    <a:round/>
                    <a:headEnd/>
                    <a:tailEnd/>
                  </a:ln>
                </p:spPr>
                <p:txBody>
                  <a:bodyPr/>
                  <a:lstStyle/>
                  <a:p>
                    <a:endParaRPr lang="en-US"/>
                  </a:p>
                </p:txBody>
              </p:sp>
              <p:sp>
                <p:nvSpPr>
                  <p:cNvPr id="104527" name="Freeform 45"/>
                  <p:cNvSpPr>
                    <a:spLocks noChangeAspect="1"/>
                  </p:cNvSpPr>
                  <p:nvPr/>
                </p:nvSpPr>
                <p:spPr bwMode="auto">
                  <a:xfrm>
                    <a:off x="1228" y="2774"/>
                    <a:ext cx="286" cy="50"/>
                  </a:xfrm>
                  <a:custGeom>
                    <a:avLst/>
                    <a:gdLst>
                      <a:gd name="T0" fmla="*/ 0 w 858"/>
                      <a:gd name="T1" fmla="*/ 6 h 149"/>
                      <a:gd name="T2" fmla="*/ 0 w 858"/>
                      <a:gd name="T3" fmla="*/ 0 h 149"/>
                      <a:gd name="T4" fmla="*/ 32 w 858"/>
                      <a:gd name="T5" fmla="*/ 0 h 149"/>
                      <a:gd name="T6" fmla="*/ 32 w 858"/>
                      <a:gd name="T7" fmla="*/ 6 h 149"/>
                      <a:gd name="T8" fmla="*/ 0 w 858"/>
                      <a:gd name="T9" fmla="*/ 6 h 149"/>
                      <a:gd name="T10" fmla="*/ 0 w 858"/>
                      <a:gd name="T11" fmla="*/ 6 h 149"/>
                      <a:gd name="T12" fmla="*/ 0 w 858"/>
                      <a:gd name="T13" fmla="*/ 6 h 149"/>
                      <a:gd name="T14" fmla="*/ 0 60000 65536"/>
                      <a:gd name="T15" fmla="*/ 0 60000 65536"/>
                      <a:gd name="T16" fmla="*/ 0 60000 65536"/>
                      <a:gd name="T17" fmla="*/ 0 60000 65536"/>
                      <a:gd name="T18" fmla="*/ 0 60000 65536"/>
                      <a:gd name="T19" fmla="*/ 0 60000 65536"/>
                      <a:gd name="T20" fmla="*/ 0 60000 65536"/>
                      <a:gd name="T21" fmla="*/ 0 w 858"/>
                      <a:gd name="T22" fmla="*/ 0 h 149"/>
                      <a:gd name="T23" fmla="*/ 858 w 858"/>
                      <a:gd name="T24" fmla="*/ 149 h 1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58" h="149">
                        <a:moveTo>
                          <a:pt x="0" y="149"/>
                        </a:moveTo>
                        <a:lnTo>
                          <a:pt x="0" y="0"/>
                        </a:lnTo>
                        <a:lnTo>
                          <a:pt x="858" y="0"/>
                        </a:lnTo>
                        <a:lnTo>
                          <a:pt x="858" y="149"/>
                        </a:lnTo>
                        <a:lnTo>
                          <a:pt x="0" y="149"/>
                        </a:lnTo>
                        <a:close/>
                      </a:path>
                    </a:pathLst>
                  </a:custGeom>
                  <a:solidFill>
                    <a:srgbClr val="E8E6FF"/>
                  </a:solidFill>
                  <a:ln w="9525">
                    <a:noFill/>
                    <a:round/>
                    <a:headEnd/>
                    <a:tailEnd/>
                  </a:ln>
                </p:spPr>
                <p:txBody>
                  <a:bodyPr/>
                  <a:lstStyle/>
                  <a:p>
                    <a:endParaRPr lang="en-US"/>
                  </a:p>
                </p:txBody>
              </p:sp>
              <p:sp>
                <p:nvSpPr>
                  <p:cNvPr id="104528" name="Freeform 46"/>
                  <p:cNvSpPr>
                    <a:spLocks noChangeAspect="1"/>
                  </p:cNvSpPr>
                  <p:nvPr/>
                </p:nvSpPr>
                <p:spPr bwMode="auto">
                  <a:xfrm>
                    <a:off x="600" y="2832"/>
                    <a:ext cx="1039" cy="221"/>
                  </a:xfrm>
                  <a:custGeom>
                    <a:avLst/>
                    <a:gdLst>
                      <a:gd name="T0" fmla="*/ 0 w 3117"/>
                      <a:gd name="T1" fmla="*/ 25 h 664"/>
                      <a:gd name="T2" fmla="*/ 0 w 3117"/>
                      <a:gd name="T3" fmla="*/ 0 h 664"/>
                      <a:gd name="T4" fmla="*/ 115 w 3117"/>
                      <a:gd name="T5" fmla="*/ 0 h 664"/>
                      <a:gd name="T6" fmla="*/ 115 w 3117"/>
                      <a:gd name="T7" fmla="*/ 25 h 664"/>
                      <a:gd name="T8" fmla="*/ 0 w 3117"/>
                      <a:gd name="T9" fmla="*/ 25 h 664"/>
                      <a:gd name="T10" fmla="*/ 0 w 3117"/>
                      <a:gd name="T11" fmla="*/ 25 h 664"/>
                      <a:gd name="T12" fmla="*/ 0 w 3117"/>
                      <a:gd name="T13" fmla="*/ 25 h 664"/>
                      <a:gd name="T14" fmla="*/ 0 60000 65536"/>
                      <a:gd name="T15" fmla="*/ 0 60000 65536"/>
                      <a:gd name="T16" fmla="*/ 0 60000 65536"/>
                      <a:gd name="T17" fmla="*/ 0 60000 65536"/>
                      <a:gd name="T18" fmla="*/ 0 60000 65536"/>
                      <a:gd name="T19" fmla="*/ 0 60000 65536"/>
                      <a:gd name="T20" fmla="*/ 0 60000 65536"/>
                      <a:gd name="T21" fmla="*/ 0 w 3117"/>
                      <a:gd name="T22" fmla="*/ 0 h 664"/>
                      <a:gd name="T23" fmla="*/ 3117 w 3117"/>
                      <a:gd name="T24" fmla="*/ 664 h 6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17" h="664">
                        <a:moveTo>
                          <a:pt x="0" y="664"/>
                        </a:moveTo>
                        <a:lnTo>
                          <a:pt x="0" y="0"/>
                        </a:lnTo>
                        <a:lnTo>
                          <a:pt x="3117" y="0"/>
                        </a:lnTo>
                        <a:lnTo>
                          <a:pt x="3117" y="664"/>
                        </a:lnTo>
                        <a:lnTo>
                          <a:pt x="0" y="664"/>
                        </a:lnTo>
                        <a:close/>
                      </a:path>
                    </a:pathLst>
                  </a:custGeom>
                  <a:solidFill>
                    <a:srgbClr val="C1C0DB"/>
                  </a:solidFill>
                  <a:ln w="9525">
                    <a:noFill/>
                    <a:round/>
                    <a:headEnd/>
                    <a:tailEnd/>
                  </a:ln>
                </p:spPr>
                <p:txBody>
                  <a:bodyPr/>
                  <a:lstStyle/>
                  <a:p>
                    <a:endParaRPr lang="en-US"/>
                  </a:p>
                </p:txBody>
              </p:sp>
              <p:sp>
                <p:nvSpPr>
                  <p:cNvPr id="104529" name="Freeform 47"/>
                  <p:cNvSpPr>
                    <a:spLocks noChangeAspect="1"/>
                  </p:cNvSpPr>
                  <p:nvPr/>
                </p:nvSpPr>
                <p:spPr bwMode="auto">
                  <a:xfrm>
                    <a:off x="589" y="2818"/>
                    <a:ext cx="1061" cy="232"/>
                  </a:xfrm>
                  <a:custGeom>
                    <a:avLst/>
                    <a:gdLst>
                      <a:gd name="T0" fmla="*/ 0 w 3183"/>
                      <a:gd name="T1" fmla="*/ 26 h 696"/>
                      <a:gd name="T2" fmla="*/ 0 w 3183"/>
                      <a:gd name="T3" fmla="*/ 0 h 696"/>
                      <a:gd name="T4" fmla="*/ 118 w 3183"/>
                      <a:gd name="T5" fmla="*/ 0 h 696"/>
                      <a:gd name="T6" fmla="*/ 118 w 3183"/>
                      <a:gd name="T7" fmla="*/ 26 h 696"/>
                      <a:gd name="T8" fmla="*/ 115 w 3183"/>
                      <a:gd name="T9" fmla="*/ 26 h 696"/>
                      <a:gd name="T10" fmla="*/ 115 w 3183"/>
                      <a:gd name="T11" fmla="*/ 3 h 696"/>
                      <a:gd name="T12" fmla="*/ 3 w 3183"/>
                      <a:gd name="T13" fmla="*/ 3 h 696"/>
                      <a:gd name="T14" fmla="*/ 3 w 3183"/>
                      <a:gd name="T15" fmla="*/ 26 h 696"/>
                      <a:gd name="T16" fmla="*/ 0 w 3183"/>
                      <a:gd name="T17" fmla="*/ 26 h 696"/>
                      <a:gd name="T18" fmla="*/ 0 w 3183"/>
                      <a:gd name="T19" fmla="*/ 26 h 696"/>
                      <a:gd name="T20" fmla="*/ 0 w 3183"/>
                      <a:gd name="T21" fmla="*/ 26 h 69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183"/>
                      <a:gd name="T34" fmla="*/ 0 h 696"/>
                      <a:gd name="T35" fmla="*/ 3183 w 3183"/>
                      <a:gd name="T36" fmla="*/ 696 h 69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183" h="696">
                        <a:moveTo>
                          <a:pt x="0" y="696"/>
                        </a:moveTo>
                        <a:lnTo>
                          <a:pt x="0" y="0"/>
                        </a:lnTo>
                        <a:lnTo>
                          <a:pt x="3183" y="0"/>
                        </a:lnTo>
                        <a:lnTo>
                          <a:pt x="3183" y="696"/>
                        </a:lnTo>
                        <a:lnTo>
                          <a:pt x="3106" y="696"/>
                        </a:lnTo>
                        <a:lnTo>
                          <a:pt x="3106" y="78"/>
                        </a:lnTo>
                        <a:lnTo>
                          <a:pt x="78" y="78"/>
                        </a:lnTo>
                        <a:lnTo>
                          <a:pt x="78" y="696"/>
                        </a:lnTo>
                        <a:lnTo>
                          <a:pt x="0" y="696"/>
                        </a:lnTo>
                        <a:close/>
                      </a:path>
                    </a:pathLst>
                  </a:custGeom>
                  <a:solidFill>
                    <a:srgbClr val="000000"/>
                  </a:solidFill>
                  <a:ln w="9525">
                    <a:noFill/>
                    <a:round/>
                    <a:headEnd/>
                    <a:tailEnd/>
                  </a:ln>
                </p:spPr>
                <p:txBody>
                  <a:bodyPr/>
                  <a:lstStyle/>
                  <a:p>
                    <a:endParaRPr lang="en-US"/>
                  </a:p>
                </p:txBody>
              </p:sp>
              <p:sp>
                <p:nvSpPr>
                  <p:cNvPr id="104530" name="Freeform 48"/>
                  <p:cNvSpPr>
                    <a:spLocks noChangeAspect="1"/>
                  </p:cNvSpPr>
                  <p:nvPr/>
                </p:nvSpPr>
                <p:spPr bwMode="auto">
                  <a:xfrm>
                    <a:off x="528" y="2939"/>
                    <a:ext cx="1192" cy="129"/>
                  </a:xfrm>
                  <a:custGeom>
                    <a:avLst/>
                    <a:gdLst>
                      <a:gd name="T0" fmla="*/ 0 w 3576"/>
                      <a:gd name="T1" fmla="*/ 14 h 386"/>
                      <a:gd name="T2" fmla="*/ 132 w 3576"/>
                      <a:gd name="T3" fmla="*/ 14 h 386"/>
                      <a:gd name="T4" fmla="*/ 132 w 3576"/>
                      <a:gd name="T5" fmla="*/ 11 h 386"/>
                      <a:gd name="T6" fmla="*/ 104 w 3576"/>
                      <a:gd name="T7" fmla="*/ 11 h 386"/>
                      <a:gd name="T8" fmla="*/ 104 w 3576"/>
                      <a:gd name="T9" fmla="*/ 0 h 386"/>
                      <a:gd name="T10" fmla="*/ 95 w 3576"/>
                      <a:gd name="T11" fmla="*/ 0 h 386"/>
                      <a:gd name="T12" fmla="*/ 95 w 3576"/>
                      <a:gd name="T13" fmla="*/ 11 h 386"/>
                      <a:gd name="T14" fmla="*/ 0 w 3576"/>
                      <a:gd name="T15" fmla="*/ 11 h 386"/>
                      <a:gd name="T16" fmla="*/ 0 w 3576"/>
                      <a:gd name="T17" fmla="*/ 14 h 386"/>
                      <a:gd name="T18" fmla="*/ 0 w 3576"/>
                      <a:gd name="T19" fmla="*/ 14 h 386"/>
                      <a:gd name="T20" fmla="*/ 0 w 3576"/>
                      <a:gd name="T21" fmla="*/ 14 h 38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576"/>
                      <a:gd name="T34" fmla="*/ 0 h 386"/>
                      <a:gd name="T35" fmla="*/ 3576 w 3576"/>
                      <a:gd name="T36" fmla="*/ 386 h 38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576" h="386">
                        <a:moveTo>
                          <a:pt x="0" y="386"/>
                        </a:moveTo>
                        <a:lnTo>
                          <a:pt x="3576" y="386"/>
                        </a:lnTo>
                        <a:lnTo>
                          <a:pt x="3576" y="308"/>
                        </a:lnTo>
                        <a:lnTo>
                          <a:pt x="2819" y="308"/>
                        </a:lnTo>
                        <a:lnTo>
                          <a:pt x="2819" y="0"/>
                        </a:lnTo>
                        <a:lnTo>
                          <a:pt x="2559" y="0"/>
                        </a:lnTo>
                        <a:lnTo>
                          <a:pt x="2559" y="308"/>
                        </a:lnTo>
                        <a:lnTo>
                          <a:pt x="0" y="308"/>
                        </a:lnTo>
                        <a:lnTo>
                          <a:pt x="0" y="386"/>
                        </a:lnTo>
                        <a:close/>
                      </a:path>
                    </a:pathLst>
                  </a:custGeom>
                  <a:solidFill>
                    <a:srgbClr val="000000"/>
                  </a:solidFill>
                  <a:ln w="9525">
                    <a:noFill/>
                    <a:round/>
                    <a:headEnd/>
                    <a:tailEnd/>
                  </a:ln>
                </p:spPr>
                <p:txBody>
                  <a:bodyPr/>
                  <a:lstStyle/>
                  <a:p>
                    <a:endParaRPr lang="en-US"/>
                  </a:p>
                </p:txBody>
              </p:sp>
              <p:sp>
                <p:nvSpPr>
                  <p:cNvPr id="104531" name="Freeform 49"/>
                  <p:cNvSpPr>
                    <a:spLocks noChangeAspect="1"/>
                  </p:cNvSpPr>
                  <p:nvPr/>
                </p:nvSpPr>
                <p:spPr bwMode="auto">
                  <a:xfrm>
                    <a:off x="650" y="2878"/>
                    <a:ext cx="208" cy="26"/>
                  </a:xfrm>
                  <a:custGeom>
                    <a:avLst/>
                    <a:gdLst>
                      <a:gd name="T0" fmla="*/ 0 w 623"/>
                      <a:gd name="T1" fmla="*/ 0 h 78"/>
                      <a:gd name="T2" fmla="*/ 0 w 623"/>
                      <a:gd name="T3" fmla="*/ 3 h 78"/>
                      <a:gd name="T4" fmla="*/ 23 w 623"/>
                      <a:gd name="T5" fmla="*/ 3 h 78"/>
                      <a:gd name="T6" fmla="*/ 23 w 623"/>
                      <a:gd name="T7" fmla="*/ 0 h 78"/>
                      <a:gd name="T8" fmla="*/ 0 w 623"/>
                      <a:gd name="T9" fmla="*/ 0 h 78"/>
                      <a:gd name="T10" fmla="*/ 0 w 623"/>
                      <a:gd name="T11" fmla="*/ 0 h 78"/>
                      <a:gd name="T12" fmla="*/ 0 w 623"/>
                      <a:gd name="T13" fmla="*/ 0 h 78"/>
                      <a:gd name="T14" fmla="*/ 0 60000 65536"/>
                      <a:gd name="T15" fmla="*/ 0 60000 65536"/>
                      <a:gd name="T16" fmla="*/ 0 60000 65536"/>
                      <a:gd name="T17" fmla="*/ 0 60000 65536"/>
                      <a:gd name="T18" fmla="*/ 0 60000 65536"/>
                      <a:gd name="T19" fmla="*/ 0 60000 65536"/>
                      <a:gd name="T20" fmla="*/ 0 60000 65536"/>
                      <a:gd name="T21" fmla="*/ 0 w 623"/>
                      <a:gd name="T22" fmla="*/ 0 h 78"/>
                      <a:gd name="T23" fmla="*/ 623 w 623"/>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3" h="78">
                        <a:moveTo>
                          <a:pt x="0" y="0"/>
                        </a:moveTo>
                        <a:lnTo>
                          <a:pt x="0" y="78"/>
                        </a:lnTo>
                        <a:lnTo>
                          <a:pt x="623" y="78"/>
                        </a:lnTo>
                        <a:lnTo>
                          <a:pt x="623" y="0"/>
                        </a:lnTo>
                        <a:lnTo>
                          <a:pt x="0" y="0"/>
                        </a:lnTo>
                        <a:close/>
                      </a:path>
                    </a:pathLst>
                  </a:custGeom>
                  <a:solidFill>
                    <a:srgbClr val="000000"/>
                  </a:solidFill>
                  <a:ln w="9525">
                    <a:noFill/>
                    <a:round/>
                    <a:headEnd/>
                    <a:tailEnd/>
                  </a:ln>
                </p:spPr>
                <p:txBody>
                  <a:bodyPr/>
                  <a:lstStyle/>
                  <a:p>
                    <a:endParaRPr lang="en-US"/>
                  </a:p>
                </p:txBody>
              </p:sp>
              <p:sp>
                <p:nvSpPr>
                  <p:cNvPr id="104532" name="Freeform 50"/>
                  <p:cNvSpPr>
                    <a:spLocks noChangeAspect="1"/>
                  </p:cNvSpPr>
                  <p:nvPr/>
                </p:nvSpPr>
                <p:spPr bwMode="auto">
                  <a:xfrm>
                    <a:off x="893" y="2878"/>
                    <a:ext cx="208" cy="26"/>
                  </a:xfrm>
                  <a:custGeom>
                    <a:avLst/>
                    <a:gdLst>
                      <a:gd name="T0" fmla="*/ 0 w 624"/>
                      <a:gd name="T1" fmla="*/ 0 h 78"/>
                      <a:gd name="T2" fmla="*/ 0 w 624"/>
                      <a:gd name="T3" fmla="*/ 3 h 78"/>
                      <a:gd name="T4" fmla="*/ 23 w 624"/>
                      <a:gd name="T5" fmla="*/ 3 h 78"/>
                      <a:gd name="T6" fmla="*/ 23 w 624"/>
                      <a:gd name="T7" fmla="*/ 0 h 78"/>
                      <a:gd name="T8" fmla="*/ 0 w 624"/>
                      <a:gd name="T9" fmla="*/ 0 h 78"/>
                      <a:gd name="T10" fmla="*/ 0 w 624"/>
                      <a:gd name="T11" fmla="*/ 0 h 78"/>
                      <a:gd name="T12" fmla="*/ 0 w 624"/>
                      <a:gd name="T13" fmla="*/ 0 h 78"/>
                      <a:gd name="T14" fmla="*/ 0 60000 65536"/>
                      <a:gd name="T15" fmla="*/ 0 60000 65536"/>
                      <a:gd name="T16" fmla="*/ 0 60000 65536"/>
                      <a:gd name="T17" fmla="*/ 0 60000 65536"/>
                      <a:gd name="T18" fmla="*/ 0 60000 65536"/>
                      <a:gd name="T19" fmla="*/ 0 60000 65536"/>
                      <a:gd name="T20" fmla="*/ 0 60000 65536"/>
                      <a:gd name="T21" fmla="*/ 0 w 624"/>
                      <a:gd name="T22" fmla="*/ 0 h 78"/>
                      <a:gd name="T23" fmla="*/ 624 w 624"/>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4" h="78">
                        <a:moveTo>
                          <a:pt x="0" y="0"/>
                        </a:moveTo>
                        <a:lnTo>
                          <a:pt x="0" y="78"/>
                        </a:lnTo>
                        <a:lnTo>
                          <a:pt x="624" y="78"/>
                        </a:lnTo>
                        <a:lnTo>
                          <a:pt x="624" y="0"/>
                        </a:lnTo>
                        <a:lnTo>
                          <a:pt x="0" y="0"/>
                        </a:lnTo>
                        <a:close/>
                      </a:path>
                    </a:pathLst>
                  </a:custGeom>
                  <a:solidFill>
                    <a:srgbClr val="000000"/>
                  </a:solidFill>
                  <a:ln w="9525">
                    <a:noFill/>
                    <a:round/>
                    <a:headEnd/>
                    <a:tailEnd/>
                  </a:ln>
                </p:spPr>
                <p:txBody>
                  <a:bodyPr/>
                  <a:lstStyle/>
                  <a:p>
                    <a:endParaRPr lang="en-US"/>
                  </a:p>
                </p:txBody>
              </p:sp>
              <p:sp>
                <p:nvSpPr>
                  <p:cNvPr id="104533" name="Freeform 51"/>
                  <p:cNvSpPr>
                    <a:spLocks noChangeAspect="1"/>
                  </p:cNvSpPr>
                  <p:nvPr/>
                </p:nvSpPr>
                <p:spPr bwMode="auto">
                  <a:xfrm>
                    <a:off x="1137" y="2878"/>
                    <a:ext cx="209" cy="26"/>
                  </a:xfrm>
                  <a:custGeom>
                    <a:avLst/>
                    <a:gdLst>
                      <a:gd name="T0" fmla="*/ 0 w 626"/>
                      <a:gd name="T1" fmla="*/ 0 h 78"/>
                      <a:gd name="T2" fmla="*/ 0 w 626"/>
                      <a:gd name="T3" fmla="*/ 3 h 78"/>
                      <a:gd name="T4" fmla="*/ 23 w 626"/>
                      <a:gd name="T5" fmla="*/ 3 h 78"/>
                      <a:gd name="T6" fmla="*/ 23 w 626"/>
                      <a:gd name="T7" fmla="*/ 0 h 78"/>
                      <a:gd name="T8" fmla="*/ 0 w 626"/>
                      <a:gd name="T9" fmla="*/ 0 h 78"/>
                      <a:gd name="T10" fmla="*/ 0 w 626"/>
                      <a:gd name="T11" fmla="*/ 0 h 78"/>
                      <a:gd name="T12" fmla="*/ 0 w 626"/>
                      <a:gd name="T13" fmla="*/ 0 h 78"/>
                      <a:gd name="T14" fmla="*/ 0 60000 65536"/>
                      <a:gd name="T15" fmla="*/ 0 60000 65536"/>
                      <a:gd name="T16" fmla="*/ 0 60000 65536"/>
                      <a:gd name="T17" fmla="*/ 0 60000 65536"/>
                      <a:gd name="T18" fmla="*/ 0 60000 65536"/>
                      <a:gd name="T19" fmla="*/ 0 60000 65536"/>
                      <a:gd name="T20" fmla="*/ 0 60000 65536"/>
                      <a:gd name="T21" fmla="*/ 0 w 626"/>
                      <a:gd name="T22" fmla="*/ 0 h 78"/>
                      <a:gd name="T23" fmla="*/ 626 w 626"/>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6" h="78">
                        <a:moveTo>
                          <a:pt x="0" y="0"/>
                        </a:moveTo>
                        <a:lnTo>
                          <a:pt x="0" y="78"/>
                        </a:lnTo>
                        <a:lnTo>
                          <a:pt x="626" y="78"/>
                        </a:lnTo>
                        <a:lnTo>
                          <a:pt x="626" y="0"/>
                        </a:lnTo>
                        <a:lnTo>
                          <a:pt x="0" y="0"/>
                        </a:lnTo>
                        <a:close/>
                      </a:path>
                    </a:pathLst>
                  </a:custGeom>
                  <a:solidFill>
                    <a:srgbClr val="000000"/>
                  </a:solidFill>
                  <a:ln w="9525">
                    <a:noFill/>
                    <a:round/>
                    <a:headEnd/>
                    <a:tailEnd/>
                  </a:ln>
                </p:spPr>
                <p:txBody>
                  <a:bodyPr/>
                  <a:lstStyle/>
                  <a:p>
                    <a:endParaRPr lang="en-US"/>
                  </a:p>
                </p:txBody>
              </p:sp>
              <p:sp>
                <p:nvSpPr>
                  <p:cNvPr id="104534" name="Freeform 52"/>
                  <p:cNvSpPr>
                    <a:spLocks noChangeAspect="1"/>
                  </p:cNvSpPr>
                  <p:nvPr/>
                </p:nvSpPr>
                <p:spPr bwMode="auto">
                  <a:xfrm>
                    <a:off x="1503" y="2939"/>
                    <a:ext cx="87" cy="69"/>
                  </a:xfrm>
                  <a:custGeom>
                    <a:avLst/>
                    <a:gdLst>
                      <a:gd name="T0" fmla="*/ 0 w 259"/>
                      <a:gd name="T1" fmla="*/ 0 h 207"/>
                      <a:gd name="T2" fmla="*/ 0 w 259"/>
                      <a:gd name="T3" fmla="*/ 8 h 207"/>
                      <a:gd name="T4" fmla="*/ 10 w 259"/>
                      <a:gd name="T5" fmla="*/ 8 h 207"/>
                      <a:gd name="T6" fmla="*/ 10 w 259"/>
                      <a:gd name="T7" fmla="*/ 0 h 207"/>
                      <a:gd name="T8" fmla="*/ 0 w 259"/>
                      <a:gd name="T9" fmla="*/ 0 h 207"/>
                      <a:gd name="T10" fmla="*/ 0 w 259"/>
                      <a:gd name="T11" fmla="*/ 0 h 207"/>
                      <a:gd name="T12" fmla="*/ 0 w 259"/>
                      <a:gd name="T13" fmla="*/ 0 h 207"/>
                      <a:gd name="T14" fmla="*/ 0 60000 65536"/>
                      <a:gd name="T15" fmla="*/ 0 60000 65536"/>
                      <a:gd name="T16" fmla="*/ 0 60000 65536"/>
                      <a:gd name="T17" fmla="*/ 0 60000 65536"/>
                      <a:gd name="T18" fmla="*/ 0 60000 65536"/>
                      <a:gd name="T19" fmla="*/ 0 60000 65536"/>
                      <a:gd name="T20" fmla="*/ 0 60000 65536"/>
                      <a:gd name="T21" fmla="*/ 0 w 259"/>
                      <a:gd name="T22" fmla="*/ 0 h 207"/>
                      <a:gd name="T23" fmla="*/ 259 w 259"/>
                      <a:gd name="T24" fmla="*/ 207 h 2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9" h="207">
                        <a:moveTo>
                          <a:pt x="0" y="0"/>
                        </a:moveTo>
                        <a:lnTo>
                          <a:pt x="0" y="207"/>
                        </a:lnTo>
                        <a:lnTo>
                          <a:pt x="259" y="207"/>
                        </a:lnTo>
                        <a:lnTo>
                          <a:pt x="259" y="0"/>
                        </a:lnTo>
                        <a:lnTo>
                          <a:pt x="0" y="0"/>
                        </a:lnTo>
                        <a:close/>
                      </a:path>
                    </a:pathLst>
                  </a:custGeom>
                  <a:solidFill>
                    <a:srgbClr val="000000"/>
                  </a:solidFill>
                  <a:ln w="9525">
                    <a:noFill/>
                    <a:round/>
                    <a:headEnd/>
                    <a:tailEnd/>
                  </a:ln>
                </p:spPr>
                <p:txBody>
                  <a:bodyPr/>
                  <a:lstStyle/>
                  <a:p>
                    <a:endParaRPr lang="en-US"/>
                  </a:p>
                </p:txBody>
              </p:sp>
              <p:sp>
                <p:nvSpPr>
                  <p:cNvPr id="104535" name="Freeform 53"/>
                  <p:cNvSpPr>
                    <a:spLocks noChangeAspect="1"/>
                  </p:cNvSpPr>
                  <p:nvPr/>
                </p:nvSpPr>
                <p:spPr bwMode="auto">
                  <a:xfrm>
                    <a:off x="650" y="2939"/>
                    <a:ext cx="208" cy="69"/>
                  </a:xfrm>
                  <a:custGeom>
                    <a:avLst/>
                    <a:gdLst>
                      <a:gd name="T0" fmla="*/ 0 w 623"/>
                      <a:gd name="T1" fmla="*/ 0 h 207"/>
                      <a:gd name="T2" fmla="*/ 0 w 623"/>
                      <a:gd name="T3" fmla="*/ 8 h 207"/>
                      <a:gd name="T4" fmla="*/ 23 w 623"/>
                      <a:gd name="T5" fmla="*/ 8 h 207"/>
                      <a:gd name="T6" fmla="*/ 23 w 623"/>
                      <a:gd name="T7" fmla="*/ 0 h 207"/>
                      <a:gd name="T8" fmla="*/ 0 w 623"/>
                      <a:gd name="T9" fmla="*/ 0 h 207"/>
                      <a:gd name="T10" fmla="*/ 0 w 623"/>
                      <a:gd name="T11" fmla="*/ 0 h 207"/>
                      <a:gd name="T12" fmla="*/ 0 w 623"/>
                      <a:gd name="T13" fmla="*/ 0 h 207"/>
                      <a:gd name="T14" fmla="*/ 0 60000 65536"/>
                      <a:gd name="T15" fmla="*/ 0 60000 65536"/>
                      <a:gd name="T16" fmla="*/ 0 60000 65536"/>
                      <a:gd name="T17" fmla="*/ 0 60000 65536"/>
                      <a:gd name="T18" fmla="*/ 0 60000 65536"/>
                      <a:gd name="T19" fmla="*/ 0 60000 65536"/>
                      <a:gd name="T20" fmla="*/ 0 60000 65536"/>
                      <a:gd name="T21" fmla="*/ 0 w 623"/>
                      <a:gd name="T22" fmla="*/ 0 h 207"/>
                      <a:gd name="T23" fmla="*/ 623 w 623"/>
                      <a:gd name="T24" fmla="*/ 207 h 2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3" h="207">
                        <a:moveTo>
                          <a:pt x="0" y="0"/>
                        </a:moveTo>
                        <a:lnTo>
                          <a:pt x="0" y="207"/>
                        </a:lnTo>
                        <a:lnTo>
                          <a:pt x="623" y="207"/>
                        </a:lnTo>
                        <a:lnTo>
                          <a:pt x="623" y="0"/>
                        </a:lnTo>
                        <a:lnTo>
                          <a:pt x="0" y="0"/>
                        </a:lnTo>
                        <a:close/>
                      </a:path>
                    </a:pathLst>
                  </a:custGeom>
                  <a:solidFill>
                    <a:srgbClr val="000000"/>
                  </a:solidFill>
                  <a:ln w="9525">
                    <a:noFill/>
                    <a:round/>
                    <a:headEnd/>
                    <a:tailEnd/>
                  </a:ln>
                </p:spPr>
                <p:txBody>
                  <a:bodyPr/>
                  <a:lstStyle/>
                  <a:p>
                    <a:endParaRPr lang="en-US"/>
                  </a:p>
                </p:txBody>
              </p:sp>
              <p:sp>
                <p:nvSpPr>
                  <p:cNvPr id="104536" name="Freeform 54"/>
                  <p:cNvSpPr>
                    <a:spLocks noChangeAspect="1"/>
                  </p:cNvSpPr>
                  <p:nvPr/>
                </p:nvSpPr>
                <p:spPr bwMode="auto">
                  <a:xfrm>
                    <a:off x="893" y="2939"/>
                    <a:ext cx="208" cy="69"/>
                  </a:xfrm>
                  <a:custGeom>
                    <a:avLst/>
                    <a:gdLst>
                      <a:gd name="T0" fmla="*/ 0 w 624"/>
                      <a:gd name="T1" fmla="*/ 0 h 207"/>
                      <a:gd name="T2" fmla="*/ 0 w 624"/>
                      <a:gd name="T3" fmla="*/ 8 h 207"/>
                      <a:gd name="T4" fmla="*/ 23 w 624"/>
                      <a:gd name="T5" fmla="*/ 8 h 207"/>
                      <a:gd name="T6" fmla="*/ 23 w 624"/>
                      <a:gd name="T7" fmla="*/ 0 h 207"/>
                      <a:gd name="T8" fmla="*/ 0 w 624"/>
                      <a:gd name="T9" fmla="*/ 0 h 207"/>
                      <a:gd name="T10" fmla="*/ 0 w 624"/>
                      <a:gd name="T11" fmla="*/ 0 h 207"/>
                      <a:gd name="T12" fmla="*/ 0 w 624"/>
                      <a:gd name="T13" fmla="*/ 0 h 207"/>
                      <a:gd name="T14" fmla="*/ 0 60000 65536"/>
                      <a:gd name="T15" fmla="*/ 0 60000 65536"/>
                      <a:gd name="T16" fmla="*/ 0 60000 65536"/>
                      <a:gd name="T17" fmla="*/ 0 60000 65536"/>
                      <a:gd name="T18" fmla="*/ 0 60000 65536"/>
                      <a:gd name="T19" fmla="*/ 0 60000 65536"/>
                      <a:gd name="T20" fmla="*/ 0 60000 65536"/>
                      <a:gd name="T21" fmla="*/ 0 w 624"/>
                      <a:gd name="T22" fmla="*/ 0 h 207"/>
                      <a:gd name="T23" fmla="*/ 624 w 624"/>
                      <a:gd name="T24" fmla="*/ 207 h 2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4" h="207">
                        <a:moveTo>
                          <a:pt x="0" y="0"/>
                        </a:moveTo>
                        <a:lnTo>
                          <a:pt x="0" y="207"/>
                        </a:lnTo>
                        <a:lnTo>
                          <a:pt x="624" y="207"/>
                        </a:lnTo>
                        <a:lnTo>
                          <a:pt x="624" y="0"/>
                        </a:lnTo>
                        <a:lnTo>
                          <a:pt x="0" y="0"/>
                        </a:lnTo>
                        <a:close/>
                      </a:path>
                    </a:pathLst>
                  </a:custGeom>
                  <a:solidFill>
                    <a:srgbClr val="000000"/>
                  </a:solidFill>
                  <a:ln w="9525">
                    <a:noFill/>
                    <a:round/>
                    <a:headEnd/>
                    <a:tailEnd/>
                  </a:ln>
                </p:spPr>
                <p:txBody>
                  <a:bodyPr/>
                  <a:lstStyle/>
                  <a:p>
                    <a:endParaRPr lang="en-US"/>
                  </a:p>
                </p:txBody>
              </p:sp>
              <p:sp>
                <p:nvSpPr>
                  <p:cNvPr id="104537" name="Freeform 55"/>
                  <p:cNvSpPr>
                    <a:spLocks noChangeAspect="1"/>
                  </p:cNvSpPr>
                  <p:nvPr/>
                </p:nvSpPr>
                <p:spPr bwMode="auto">
                  <a:xfrm>
                    <a:off x="1137" y="2939"/>
                    <a:ext cx="209" cy="69"/>
                  </a:xfrm>
                  <a:custGeom>
                    <a:avLst/>
                    <a:gdLst>
                      <a:gd name="T0" fmla="*/ 0 w 626"/>
                      <a:gd name="T1" fmla="*/ 0 h 207"/>
                      <a:gd name="T2" fmla="*/ 0 w 626"/>
                      <a:gd name="T3" fmla="*/ 8 h 207"/>
                      <a:gd name="T4" fmla="*/ 23 w 626"/>
                      <a:gd name="T5" fmla="*/ 8 h 207"/>
                      <a:gd name="T6" fmla="*/ 23 w 626"/>
                      <a:gd name="T7" fmla="*/ 0 h 207"/>
                      <a:gd name="T8" fmla="*/ 0 w 626"/>
                      <a:gd name="T9" fmla="*/ 0 h 207"/>
                      <a:gd name="T10" fmla="*/ 0 w 626"/>
                      <a:gd name="T11" fmla="*/ 0 h 207"/>
                      <a:gd name="T12" fmla="*/ 0 w 626"/>
                      <a:gd name="T13" fmla="*/ 0 h 207"/>
                      <a:gd name="T14" fmla="*/ 0 60000 65536"/>
                      <a:gd name="T15" fmla="*/ 0 60000 65536"/>
                      <a:gd name="T16" fmla="*/ 0 60000 65536"/>
                      <a:gd name="T17" fmla="*/ 0 60000 65536"/>
                      <a:gd name="T18" fmla="*/ 0 60000 65536"/>
                      <a:gd name="T19" fmla="*/ 0 60000 65536"/>
                      <a:gd name="T20" fmla="*/ 0 60000 65536"/>
                      <a:gd name="T21" fmla="*/ 0 w 626"/>
                      <a:gd name="T22" fmla="*/ 0 h 207"/>
                      <a:gd name="T23" fmla="*/ 626 w 626"/>
                      <a:gd name="T24" fmla="*/ 207 h 2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6" h="207">
                        <a:moveTo>
                          <a:pt x="0" y="0"/>
                        </a:moveTo>
                        <a:lnTo>
                          <a:pt x="0" y="207"/>
                        </a:lnTo>
                        <a:lnTo>
                          <a:pt x="626" y="207"/>
                        </a:lnTo>
                        <a:lnTo>
                          <a:pt x="626" y="0"/>
                        </a:lnTo>
                        <a:lnTo>
                          <a:pt x="0" y="0"/>
                        </a:lnTo>
                        <a:close/>
                      </a:path>
                    </a:pathLst>
                  </a:custGeom>
                  <a:solidFill>
                    <a:srgbClr val="000000"/>
                  </a:solidFill>
                  <a:ln w="9525">
                    <a:noFill/>
                    <a:round/>
                    <a:headEnd/>
                    <a:tailEnd/>
                  </a:ln>
                </p:spPr>
                <p:txBody>
                  <a:bodyPr/>
                  <a:lstStyle/>
                  <a:p>
                    <a:endParaRPr lang="en-US"/>
                  </a:p>
                </p:txBody>
              </p:sp>
              <p:sp>
                <p:nvSpPr>
                  <p:cNvPr id="104538" name="Freeform 56"/>
                  <p:cNvSpPr>
                    <a:spLocks noChangeAspect="1"/>
                  </p:cNvSpPr>
                  <p:nvPr/>
                </p:nvSpPr>
                <p:spPr bwMode="auto">
                  <a:xfrm>
                    <a:off x="1381" y="2878"/>
                    <a:ext cx="209" cy="27"/>
                  </a:xfrm>
                  <a:custGeom>
                    <a:avLst/>
                    <a:gdLst>
                      <a:gd name="T0" fmla="*/ 0 w 626"/>
                      <a:gd name="T1" fmla="*/ 0 h 81"/>
                      <a:gd name="T2" fmla="*/ 0 w 626"/>
                      <a:gd name="T3" fmla="*/ 3 h 81"/>
                      <a:gd name="T4" fmla="*/ 23 w 626"/>
                      <a:gd name="T5" fmla="*/ 3 h 81"/>
                      <a:gd name="T6" fmla="*/ 23 w 626"/>
                      <a:gd name="T7" fmla="*/ 0 h 81"/>
                      <a:gd name="T8" fmla="*/ 0 w 626"/>
                      <a:gd name="T9" fmla="*/ 0 h 81"/>
                      <a:gd name="T10" fmla="*/ 0 w 626"/>
                      <a:gd name="T11" fmla="*/ 0 h 81"/>
                      <a:gd name="T12" fmla="*/ 0 w 626"/>
                      <a:gd name="T13" fmla="*/ 0 h 81"/>
                      <a:gd name="T14" fmla="*/ 0 60000 65536"/>
                      <a:gd name="T15" fmla="*/ 0 60000 65536"/>
                      <a:gd name="T16" fmla="*/ 0 60000 65536"/>
                      <a:gd name="T17" fmla="*/ 0 60000 65536"/>
                      <a:gd name="T18" fmla="*/ 0 60000 65536"/>
                      <a:gd name="T19" fmla="*/ 0 60000 65536"/>
                      <a:gd name="T20" fmla="*/ 0 60000 65536"/>
                      <a:gd name="T21" fmla="*/ 0 w 626"/>
                      <a:gd name="T22" fmla="*/ 0 h 81"/>
                      <a:gd name="T23" fmla="*/ 626 w 626"/>
                      <a:gd name="T24" fmla="*/ 81 h 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6" h="81">
                        <a:moveTo>
                          <a:pt x="0" y="0"/>
                        </a:moveTo>
                        <a:lnTo>
                          <a:pt x="0" y="81"/>
                        </a:lnTo>
                        <a:lnTo>
                          <a:pt x="626" y="81"/>
                        </a:lnTo>
                        <a:lnTo>
                          <a:pt x="626" y="0"/>
                        </a:lnTo>
                        <a:lnTo>
                          <a:pt x="0" y="0"/>
                        </a:lnTo>
                        <a:close/>
                      </a:path>
                    </a:pathLst>
                  </a:custGeom>
                  <a:solidFill>
                    <a:srgbClr val="000000"/>
                  </a:solidFill>
                  <a:ln w="9525">
                    <a:noFill/>
                    <a:round/>
                    <a:headEnd/>
                    <a:tailEnd/>
                  </a:ln>
                </p:spPr>
                <p:txBody>
                  <a:bodyPr/>
                  <a:lstStyle/>
                  <a:p>
                    <a:endParaRPr lang="en-US"/>
                  </a:p>
                </p:txBody>
              </p:sp>
              <p:sp>
                <p:nvSpPr>
                  <p:cNvPr id="104539" name="Freeform 57"/>
                  <p:cNvSpPr>
                    <a:spLocks noChangeAspect="1"/>
                  </p:cNvSpPr>
                  <p:nvPr/>
                </p:nvSpPr>
                <p:spPr bwMode="auto">
                  <a:xfrm>
                    <a:off x="1216" y="2759"/>
                    <a:ext cx="312" cy="59"/>
                  </a:xfrm>
                  <a:custGeom>
                    <a:avLst/>
                    <a:gdLst>
                      <a:gd name="T0" fmla="*/ 0 w 938"/>
                      <a:gd name="T1" fmla="*/ 6 h 179"/>
                      <a:gd name="T2" fmla="*/ 0 w 938"/>
                      <a:gd name="T3" fmla="*/ 0 h 179"/>
                      <a:gd name="T4" fmla="*/ 35 w 938"/>
                      <a:gd name="T5" fmla="*/ 0 h 179"/>
                      <a:gd name="T6" fmla="*/ 35 w 938"/>
                      <a:gd name="T7" fmla="*/ 6 h 179"/>
                      <a:gd name="T8" fmla="*/ 32 w 938"/>
                      <a:gd name="T9" fmla="*/ 6 h 179"/>
                      <a:gd name="T10" fmla="*/ 32 w 938"/>
                      <a:gd name="T11" fmla="*/ 3 h 179"/>
                      <a:gd name="T12" fmla="*/ 3 w 938"/>
                      <a:gd name="T13" fmla="*/ 3 h 179"/>
                      <a:gd name="T14" fmla="*/ 3 w 938"/>
                      <a:gd name="T15" fmla="*/ 6 h 179"/>
                      <a:gd name="T16" fmla="*/ 0 w 938"/>
                      <a:gd name="T17" fmla="*/ 6 h 179"/>
                      <a:gd name="T18" fmla="*/ 0 w 938"/>
                      <a:gd name="T19" fmla="*/ 6 h 179"/>
                      <a:gd name="T20" fmla="*/ 0 w 938"/>
                      <a:gd name="T21" fmla="*/ 6 h 17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38"/>
                      <a:gd name="T34" fmla="*/ 0 h 179"/>
                      <a:gd name="T35" fmla="*/ 938 w 938"/>
                      <a:gd name="T36" fmla="*/ 179 h 17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38" h="179">
                        <a:moveTo>
                          <a:pt x="0" y="179"/>
                        </a:moveTo>
                        <a:lnTo>
                          <a:pt x="0" y="0"/>
                        </a:lnTo>
                        <a:lnTo>
                          <a:pt x="938" y="0"/>
                        </a:lnTo>
                        <a:lnTo>
                          <a:pt x="938" y="179"/>
                        </a:lnTo>
                        <a:lnTo>
                          <a:pt x="859" y="179"/>
                        </a:lnTo>
                        <a:lnTo>
                          <a:pt x="859" y="76"/>
                        </a:lnTo>
                        <a:lnTo>
                          <a:pt x="78" y="76"/>
                        </a:lnTo>
                        <a:lnTo>
                          <a:pt x="78" y="179"/>
                        </a:lnTo>
                        <a:lnTo>
                          <a:pt x="0" y="179"/>
                        </a:lnTo>
                        <a:close/>
                      </a:path>
                    </a:pathLst>
                  </a:custGeom>
                  <a:solidFill>
                    <a:srgbClr val="000000"/>
                  </a:solidFill>
                  <a:ln w="9525">
                    <a:noFill/>
                    <a:round/>
                    <a:headEnd/>
                    <a:tailEnd/>
                  </a:ln>
                </p:spPr>
                <p:txBody>
                  <a:bodyPr/>
                  <a:lstStyle/>
                  <a:p>
                    <a:endParaRPr lang="en-US"/>
                  </a:p>
                </p:txBody>
              </p:sp>
              <p:sp>
                <p:nvSpPr>
                  <p:cNvPr id="104540" name="Freeform 58"/>
                  <p:cNvSpPr>
                    <a:spLocks noChangeAspect="1"/>
                  </p:cNvSpPr>
                  <p:nvPr/>
                </p:nvSpPr>
                <p:spPr bwMode="auto">
                  <a:xfrm>
                    <a:off x="711" y="2569"/>
                    <a:ext cx="252" cy="258"/>
                  </a:xfrm>
                  <a:custGeom>
                    <a:avLst/>
                    <a:gdLst>
                      <a:gd name="T0" fmla="*/ 0 w 756"/>
                      <a:gd name="T1" fmla="*/ 29 h 774"/>
                      <a:gd name="T2" fmla="*/ 0 w 756"/>
                      <a:gd name="T3" fmla="*/ 0 h 774"/>
                      <a:gd name="T4" fmla="*/ 28 w 756"/>
                      <a:gd name="T5" fmla="*/ 0 h 774"/>
                      <a:gd name="T6" fmla="*/ 28 w 756"/>
                      <a:gd name="T7" fmla="*/ 29 h 774"/>
                      <a:gd name="T8" fmla="*/ 25 w 756"/>
                      <a:gd name="T9" fmla="*/ 29 h 774"/>
                      <a:gd name="T10" fmla="*/ 25 w 756"/>
                      <a:gd name="T11" fmla="*/ 3 h 774"/>
                      <a:gd name="T12" fmla="*/ 3 w 756"/>
                      <a:gd name="T13" fmla="*/ 3 h 774"/>
                      <a:gd name="T14" fmla="*/ 3 w 756"/>
                      <a:gd name="T15" fmla="*/ 29 h 774"/>
                      <a:gd name="T16" fmla="*/ 0 w 756"/>
                      <a:gd name="T17" fmla="*/ 29 h 774"/>
                      <a:gd name="T18" fmla="*/ 0 w 756"/>
                      <a:gd name="T19" fmla="*/ 29 h 774"/>
                      <a:gd name="T20" fmla="*/ 0 w 756"/>
                      <a:gd name="T21" fmla="*/ 29 h 7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56"/>
                      <a:gd name="T34" fmla="*/ 0 h 774"/>
                      <a:gd name="T35" fmla="*/ 756 w 756"/>
                      <a:gd name="T36" fmla="*/ 774 h 77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56" h="774">
                        <a:moveTo>
                          <a:pt x="0" y="774"/>
                        </a:moveTo>
                        <a:lnTo>
                          <a:pt x="0" y="0"/>
                        </a:lnTo>
                        <a:lnTo>
                          <a:pt x="756" y="0"/>
                        </a:lnTo>
                        <a:lnTo>
                          <a:pt x="756" y="774"/>
                        </a:lnTo>
                        <a:lnTo>
                          <a:pt x="676" y="774"/>
                        </a:lnTo>
                        <a:lnTo>
                          <a:pt x="676" y="77"/>
                        </a:lnTo>
                        <a:lnTo>
                          <a:pt x="78" y="77"/>
                        </a:lnTo>
                        <a:lnTo>
                          <a:pt x="78" y="774"/>
                        </a:lnTo>
                        <a:lnTo>
                          <a:pt x="0" y="774"/>
                        </a:lnTo>
                        <a:close/>
                      </a:path>
                    </a:pathLst>
                  </a:custGeom>
                  <a:solidFill>
                    <a:srgbClr val="000000"/>
                  </a:solidFill>
                  <a:ln w="9525">
                    <a:noFill/>
                    <a:round/>
                    <a:headEnd/>
                    <a:tailEnd/>
                  </a:ln>
                </p:spPr>
                <p:txBody>
                  <a:bodyPr/>
                  <a:lstStyle/>
                  <a:p>
                    <a:endParaRPr lang="en-US"/>
                  </a:p>
                </p:txBody>
              </p:sp>
              <p:sp>
                <p:nvSpPr>
                  <p:cNvPr id="104541" name="Freeform 59"/>
                  <p:cNvSpPr>
                    <a:spLocks noChangeAspect="1"/>
                  </p:cNvSpPr>
                  <p:nvPr/>
                </p:nvSpPr>
                <p:spPr bwMode="auto">
                  <a:xfrm>
                    <a:off x="711" y="2492"/>
                    <a:ext cx="252" cy="77"/>
                  </a:xfrm>
                  <a:custGeom>
                    <a:avLst/>
                    <a:gdLst>
                      <a:gd name="T0" fmla="*/ 0 w 756"/>
                      <a:gd name="T1" fmla="*/ 0 h 233"/>
                      <a:gd name="T2" fmla="*/ 7 w 756"/>
                      <a:gd name="T3" fmla="*/ 8 h 233"/>
                      <a:gd name="T4" fmla="*/ 21 w 756"/>
                      <a:gd name="T5" fmla="*/ 8 h 233"/>
                      <a:gd name="T6" fmla="*/ 28 w 756"/>
                      <a:gd name="T7" fmla="*/ 0 h 233"/>
                      <a:gd name="T8" fmla="*/ 0 w 756"/>
                      <a:gd name="T9" fmla="*/ 0 h 233"/>
                      <a:gd name="T10" fmla="*/ 0 w 756"/>
                      <a:gd name="T11" fmla="*/ 0 h 233"/>
                      <a:gd name="T12" fmla="*/ 0 w 756"/>
                      <a:gd name="T13" fmla="*/ 0 h 233"/>
                      <a:gd name="T14" fmla="*/ 0 60000 65536"/>
                      <a:gd name="T15" fmla="*/ 0 60000 65536"/>
                      <a:gd name="T16" fmla="*/ 0 60000 65536"/>
                      <a:gd name="T17" fmla="*/ 0 60000 65536"/>
                      <a:gd name="T18" fmla="*/ 0 60000 65536"/>
                      <a:gd name="T19" fmla="*/ 0 60000 65536"/>
                      <a:gd name="T20" fmla="*/ 0 60000 65536"/>
                      <a:gd name="T21" fmla="*/ 0 w 756"/>
                      <a:gd name="T22" fmla="*/ 0 h 233"/>
                      <a:gd name="T23" fmla="*/ 756 w 756"/>
                      <a:gd name="T24" fmla="*/ 233 h 2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6" h="233">
                        <a:moveTo>
                          <a:pt x="0" y="0"/>
                        </a:moveTo>
                        <a:lnTo>
                          <a:pt x="182" y="233"/>
                        </a:lnTo>
                        <a:lnTo>
                          <a:pt x="573" y="233"/>
                        </a:lnTo>
                        <a:lnTo>
                          <a:pt x="756" y="0"/>
                        </a:lnTo>
                        <a:lnTo>
                          <a:pt x="0" y="0"/>
                        </a:lnTo>
                        <a:close/>
                      </a:path>
                    </a:pathLst>
                  </a:custGeom>
                  <a:solidFill>
                    <a:srgbClr val="000000"/>
                  </a:solidFill>
                  <a:ln w="9525">
                    <a:noFill/>
                    <a:round/>
                    <a:headEnd/>
                    <a:tailEnd/>
                  </a:ln>
                </p:spPr>
                <p:txBody>
                  <a:bodyPr/>
                  <a:lstStyle/>
                  <a:p>
                    <a:endParaRPr lang="en-US"/>
                  </a:p>
                </p:txBody>
              </p:sp>
              <p:sp>
                <p:nvSpPr>
                  <p:cNvPr id="104542" name="Freeform 60"/>
                  <p:cNvSpPr>
                    <a:spLocks noChangeAspect="1"/>
                  </p:cNvSpPr>
                  <p:nvPr/>
                </p:nvSpPr>
                <p:spPr bwMode="auto">
                  <a:xfrm>
                    <a:off x="711" y="2432"/>
                    <a:ext cx="252" cy="60"/>
                  </a:xfrm>
                  <a:custGeom>
                    <a:avLst/>
                    <a:gdLst>
                      <a:gd name="T0" fmla="*/ 28 w 756"/>
                      <a:gd name="T1" fmla="*/ 7 h 179"/>
                      <a:gd name="T2" fmla="*/ 28 w 756"/>
                      <a:gd name="T3" fmla="*/ 0 h 179"/>
                      <a:gd name="T4" fmla="*/ 0 w 756"/>
                      <a:gd name="T5" fmla="*/ 0 h 179"/>
                      <a:gd name="T6" fmla="*/ 0 w 756"/>
                      <a:gd name="T7" fmla="*/ 7 h 179"/>
                      <a:gd name="T8" fmla="*/ 3 w 756"/>
                      <a:gd name="T9" fmla="*/ 7 h 179"/>
                      <a:gd name="T10" fmla="*/ 3 w 756"/>
                      <a:gd name="T11" fmla="*/ 3 h 179"/>
                      <a:gd name="T12" fmla="*/ 25 w 756"/>
                      <a:gd name="T13" fmla="*/ 3 h 179"/>
                      <a:gd name="T14" fmla="*/ 25 w 756"/>
                      <a:gd name="T15" fmla="*/ 7 h 179"/>
                      <a:gd name="T16" fmla="*/ 28 w 756"/>
                      <a:gd name="T17" fmla="*/ 7 h 179"/>
                      <a:gd name="T18" fmla="*/ 28 w 756"/>
                      <a:gd name="T19" fmla="*/ 7 h 179"/>
                      <a:gd name="T20" fmla="*/ 28 w 756"/>
                      <a:gd name="T21" fmla="*/ 7 h 17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56"/>
                      <a:gd name="T34" fmla="*/ 0 h 179"/>
                      <a:gd name="T35" fmla="*/ 756 w 756"/>
                      <a:gd name="T36" fmla="*/ 179 h 17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56" h="179">
                        <a:moveTo>
                          <a:pt x="756" y="179"/>
                        </a:moveTo>
                        <a:lnTo>
                          <a:pt x="756" y="0"/>
                        </a:lnTo>
                        <a:lnTo>
                          <a:pt x="0" y="0"/>
                        </a:lnTo>
                        <a:lnTo>
                          <a:pt x="0" y="179"/>
                        </a:lnTo>
                        <a:lnTo>
                          <a:pt x="78" y="179"/>
                        </a:lnTo>
                        <a:lnTo>
                          <a:pt x="78" y="77"/>
                        </a:lnTo>
                        <a:lnTo>
                          <a:pt x="676" y="77"/>
                        </a:lnTo>
                        <a:lnTo>
                          <a:pt x="676" y="179"/>
                        </a:lnTo>
                        <a:lnTo>
                          <a:pt x="756" y="179"/>
                        </a:lnTo>
                        <a:close/>
                      </a:path>
                    </a:pathLst>
                  </a:custGeom>
                  <a:solidFill>
                    <a:srgbClr val="000000"/>
                  </a:solidFill>
                  <a:ln w="9525">
                    <a:noFill/>
                    <a:round/>
                    <a:headEnd/>
                    <a:tailEnd/>
                  </a:ln>
                </p:spPr>
                <p:txBody>
                  <a:bodyPr/>
                  <a:lstStyle/>
                  <a:p>
                    <a:endParaRPr lang="en-US"/>
                  </a:p>
                </p:txBody>
              </p:sp>
              <p:sp>
                <p:nvSpPr>
                  <p:cNvPr id="104543" name="Freeform 61"/>
                  <p:cNvSpPr>
                    <a:spLocks noChangeAspect="1"/>
                  </p:cNvSpPr>
                  <p:nvPr/>
                </p:nvSpPr>
                <p:spPr bwMode="auto">
                  <a:xfrm>
                    <a:off x="728" y="2630"/>
                    <a:ext cx="217" cy="25"/>
                  </a:xfrm>
                  <a:custGeom>
                    <a:avLst/>
                    <a:gdLst>
                      <a:gd name="T0" fmla="*/ 0 w 651"/>
                      <a:gd name="T1" fmla="*/ 0 h 76"/>
                      <a:gd name="T2" fmla="*/ 24 w 651"/>
                      <a:gd name="T3" fmla="*/ 0 h 76"/>
                      <a:gd name="T4" fmla="*/ 24 w 651"/>
                      <a:gd name="T5" fmla="*/ 3 h 76"/>
                      <a:gd name="T6" fmla="*/ 0 w 651"/>
                      <a:gd name="T7" fmla="*/ 3 h 76"/>
                      <a:gd name="T8" fmla="*/ 0 w 651"/>
                      <a:gd name="T9" fmla="*/ 0 h 76"/>
                      <a:gd name="T10" fmla="*/ 0 w 651"/>
                      <a:gd name="T11" fmla="*/ 0 h 76"/>
                      <a:gd name="T12" fmla="*/ 0 w 651"/>
                      <a:gd name="T13" fmla="*/ 0 h 76"/>
                      <a:gd name="T14" fmla="*/ 0 60000 65536"/>
                      <a:gd name="T15" fmla="*/ 0 60000 65536"/>
                      <a:gd name="T16" fmla="*/ 0 60000 65536"/>
                      <a:gd name="T17" fmla="*/ 0 60000 65536"/>
                      <a:gd name="T18" fmla="*/ 0 60000 65536"/>
                      <a:gd name="T19" fmla="*/ 0 60000 65536"/>
                      <a:gd name="T20" fmla="*/ 0 60000 65536"/>
                      <a:gd name="T21" fmla="*/ 0 w 651"/>
                      <a:gd name="T22" fmla="*/ 0 h 76"/>
                      <a:gd name="T23" fmla="*/ 651 w 651"/>
                      <a:gd name="T24" fmla="*/ 76 h 7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1" h="76">
                        <a:moveTo>
                          <a:pt x="0" y="0"/>
                        </a:moveTo>
                        <a:lnTo>
                          <a:pt x="651" y="0"/>
                        </a:lnTo>
                        <a:lnTo>
                          <a:pt x="651" y="76"/>
                        </a:lnTo>
                        <a:lnTo>
                          <a:pt x="0" y="76"/>
                        </a:lnTo>
                        <a:lnTo>
                          <a:pt x="0" y="0"/>
                        </a:lnTo>
                        <a:close/>
                      </a:path>
                    </a:pathLst>
                  </a:custGeom>
                  <a:solidFill>
                    <a:srgbClr val="000000"/>
                  </a:solidFill>
                  <a:ln w="9525">
                    <a:noFill/>
                    <a:round/>
                    <a:headEnd/>
                    <a:tailEnd/>
                  </a:ln>
                </p:spPr>
                <p:txBody>
                  <a:bodyPr/>
                  <a:lstStyle/>
                  <a:p>
                    <a:endParaRPr lang="en-US"/>
                  </a:p>
                </p:txBody>
              </p:sp>
              <p:sp>
                <p:nvSpPr>
                  <p:cNvPr id="104544" name="Freeform 62"/>
                  <p:cNvSpPr>
                    <a:spLocks noChangeAspect="1"/>
                  </p:cNvSpPr>
                  <p:nvPr/>
                </p:nvSpPr>
                <p:spPr bwMode="auto">
                  <a:xfrm>
                    <a:off x="728" y="2689"/>
                    <a:ext cx="217" cy="26"/>
                  </a:xfrm>
                  <a:custGeom>
                    <a:avLst/>
                    <a:gdLst>
                      <a:gd name="T0" fmla="*/ 0 w 651"/>
                      <a:gd name="T1" fmla="*/ 0 h 76"/>
                      <a:gd name="T2" fmla="*/ 24 w 651"/>
                      <a:gd name="T3" fmla="*/ 0 h 76"/>
                      <a:gd name="T4" fmla="*/ 24 w 651"/>
                      <a:gd name="T5" fmla="*/ 3 h 76"/>
                      <a:gd name="T6" fmla="*/ 0 w 651"/>
                      <a:gd name="T7" fmla="*/ 3 h 76"/>
                      <a:gd name="T8" fmla="*/ 0 w 651"/>
                      <a:gd name="T9" fmla="*/ 0 h 76"/>
                      <a:gd name="T10" fmla="*/ 0 w 651"/>
                      <a:gd name="T11" fmla="*/ 0 h 76"/>
                      <a:gd name="T12" fmla="*/ 0 w 651"/>
                      <a:gd name="T13" fmla="*/ 0 h 76"/>
                      <a:gd name="T14" fmla="*/ 0 60000 65536"/>
                      <a:gd name="T15" fmla="*/ 0 60000 65536"/>
                      <a:gd name="T16" fmla="*/ 0 60000 65536"/>
                      <a:gd name="T17" fmla="*/ 0 60000 65536"/>
                      <a:gd name="T18" fmla="*/ 0 60000 65536"/>
                      <a:gd name="T19" fmla="*/ 0 60000 65536"/>
                      <a:gd name="T20" fmla="*/ 0 60000 65536"/>
                      <a:gd name="T21" fmla="*/ 0 w 651"/>
                      <a:gd name="T22" fmla="*/ 0 h 76"/>
                      <a:gd name="T23" fmla="*/ 651 w 651"/>
                      <a:gd name="T24" fmla="*/ 76 h 7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1" h="76">
                        <a:moveTo>
                          <a:pt x="0" y="0"/>
                        </a:moveTo>
                        <a:lnTo>
                          <a:pt x="651" y="0"/>
                        </a:lnTo>
                        <a:lnTo>
                          <a:pt x="651" y="76"/>
                        </a:lnTo>
                        <a:lnTo>
                          <a:pt x="0" y="76"/>
                        </a:lnTo>
                        <a:lnTo>
                          <a:pt x="0" y="0"/>
                        </a:lnTo>
                        <a:close/>
                      </a:path>
                    </a:pathLst>
                  </a:custGeom>
                  <a:solidFill>
                    <a:srgbClr val="000000"/>
                  </a:solidFill>
                  <a:ln w="9525">
                    <a:noFill/>
                    <a:round/>
                    <a:headEnd/>
                    <a:tailEnd/>
                  </a:ln>
                </p:spPr>
                <p:txBody>
                  <a:bodyPr/>
                  <a:lstStyle/>
                  <a:p>
                    <a:endParaRPr lang="en-US"/>
                  </a:p>
                </p:txBody>
              </p:sp>
              <p:sp>
                <p:nvSpPr>
                  <p:cNvPr id="104545" name="Freeform 63"/>
                  <p:cNvSpPr>
                    <a:spLocks noChangeAspect="1"/>
                  </p:cNvSpPr>
                  <p:nvPr/>
                </p:nvSpPr>
                <p:spPr bwMode="auto">
                  <a:xfrm>
                    <a:off x="832" y="2312"/>
                    <a:ext cx="17" cy="128"/>
                  </a:xfrm>
                  <a:custGeom>
                    <a:avLst/>
                    <a:gdLst>
                      <a:gd name="T0" fmla="*/ 0 w 51"/>
                      <a:gd name="T1" fmla="*/ 14 h 385"/>
                      <a:gd name="T2" fmla="*/ 0 w 51"/>
                      <a:gd name="T3" fmla="*/ 0 h 385"/>
                      <a:gd name="T4" fmla="*/ 2 w 51"/>
                      <a:gd name="T5" fmla="*/ 0 h 385"/>
                      <a:gd name="T6" fmla="*/ 2 w 51"/>
                      <a:gd name="T7" fmla="*/ 14 h 385"/>
                      <a:gd name="T8" fmla="*/ 0 w 51"/>
                      <a:gd name="T9" fmla="*/ 14 h 385"/>
                      <a:gd name="T10" fmla="*/ 0 w 51"/>
                      <a:gd name="T11" fmla="*/ 14 h 385"/>
                      <a:gd name="T12" fmla="*/ 0 w 51"/>
                      <a:gd name="T13" fmla="*/ 14 h 385"/>
                      <a:gd name="T14" fmla="*/ 0 60000 65536"/>
                      <a:gd name="T15" fmla="*/ 0 60000 65536"/>
                      <a:gd name="T16" fmla="*/ 0 60000 65536"/>
                      <a:gd name="T17" fmla="*/ 0 60000 65536"/>
                      <a:gd name="T18" fmla="*/ 0 60000 65536"/>
                      <a:gd name="T19" fmla="*/ 0 60000 65536"/>
                      <a:gd name="T20" fmla="*/ 0 60000 65536"/>
                      <a:gd name="T21" fmla="*/ 0 w 51"/>
                      <a:gd name="T22" fmla="*/ 0 h 385"/>
                      <a:gd name="T23" fmla="*/ 51 w 51"/>
                      <a:gd name="T24" fmla="*/ 385 h 3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 h="385">
                        <a:moveTo>
                          <a:pt x="0" y="385"/>
                        </a:moveTo>
                        <a:lnTo>
                          <a:pt x="0" y="0"/>
                        </a:lnTo>
                        <a:lnTo>
                          <a:pt x="51" y="0"/>
                        </a:lnTo>
                        <a:lnTo>
                          <a:pt x="51" y="385"/>
                        </a:lnTo>
                        <a:lnTo>
                          <a:pt x="0" y="385"/>
                        </a:lnTo>
                        <a:close/>
                      </a:path>
                    </a:pathLst>
                  </a:custGeom>
                  <a:solidFill>
                    <a:srgbClr val="000000"/>
                  </a:solidFill>
                  <a:ln w="9525">
                    <a:noFill/>
                    <a:round/>
                    <a:headEnd/>
                    <a:tailEnd/>
                  </a:ln>
                </p:spPr>
                <p:txBody>
                  <a:bodyPr/>
                  <a:lstStyle/>
                  <a:p>
                    <a:endParaRPr lang="en-US"/>
                  </a:p>
                </p:txBody>
              </p:sp>
              <p:sp>
                <p:nvSpPr>
                  <p:cNvPr id="104546" name="Freeform 64"/>
                  <p:cNvSpPr>
                    <a:spLocks noChangeAspect="1"/>
                  </p:cNvSpPr>
                  <p:nvPr/>
                </p:nvSpPr>
                <p:spPr bwMode="auto">
                  <a:xfrm>
                    <a:off x="1190" y="2424"/>
                    <a:ext cx="340" cy="214"/>
                  </a:xfrm>
                  <a:custGeom>
                    <a:avLst/>
                    <a:gdLst>
                      <a:gd name="T0" fmla="*/ 0 w 1020"/>
                      <a:gd name="T1" fmla="*/ 9 h 642"/>
                      <a:gd name="T2" fmla="*/ 6 w 1020"/>
                      <a:gd name="T3" fmla="*/ 15 h 642"/>
                      <a:gd name="T4" fmla="*/ 5 w 1020"/>
                      <a:gd name="T5" fmla="*/ 20 h 642"/>
                      <a:gd name="T6" fmla="*/ 7 w 1020"/>
                      <a:gd name="T7" fmla="*/ 19 h 642"/>
                      <a:gd name="T8" fmla="*/ 9 w 1020"/>
                      <a:gd name="T9" fmla="*/ 15 h 642"/>
                      <a:gd name="T10" fmla="*/ 17 w 1020"/>
                      <a:gd name="T11" fmla="*/ 12 h 642"/>
                      <a:gd name="T12" fmla="*/ 14 w 1020"/>
                      <a:gd name="T13" fmla="*/ 24 h 642"/>
                      <a:gd name="T14" fmla="*/ 18 w 1020"/>
                      <a:gd name="T15" fmla="*/ 22 h 642"/>
                      <a:gd name="T16" fmla="*/ 23 w 1020"/>
                      <a:gd name="T17" fmla="*/ 10 h 642"/>
                      <a:gd name="T18" fmla="*/ 36 w 1020"/>
                      <a:gd name="T19" fmla="*/ 4 h 642"/>
                      <a:gd name="T20" fmla="*/ 37 w 1020"/>
                      <a:gd name="T21" fmla="*/ 3 h 642"/>
                      <a:gd name="T22" fmla="*/ 38 w 1020"/>
                      <a:gd name="T23" fmla="*/ 2 h 642"/>
                      <a:gd name="T24" fmla="*/ 38 w 1020"/>
                      <a:gd name="T25" fmla="*/ 1 h 642"/>
                      <a:gd name="T26" fmla="*/ 38 w 1020"/>
                      <a:gd name="T27" fmla="*/ 1 h 642"/>
                      <a:gd name="T28" fmla="*/ 36 w 1020"/>
                      <a:gd name="T29" fmla="*/ 0 h 642"/>
                      <a:gd name="T30" fmla="*/ 35 w 1020"/>
                      <a:gd name="T31" fmla="*/ 0 h 642"/>
                      <a:gd name="T32" fmla="*/ 33 w 1020"/>
                      <a:gd name="T33" fmla="*/ 0 h 642"/>
                      <a:gd name="T34" fmla="*/ 21 w 1020"/>
                      <a:gd name="T35" fmla="*/ 5 h 642"/>
                      <a:gd name="T36" fmla="*/ 13 w 1020"/>
                      <a:gd name="T37" fmla="*/ 3 h 642"/>
                      <a:gd name="T38" fmla="*/ 10 w 1020"/>
                      <a:gd name="T39" fmla="*/ 3 h 642"/>
                      <a:gd name="T40" fmla="*/ 16 w 1020"/>
                      <a:gd name="T41" fmla="*/ 7 h 642"/>
                      <a:gd name="T42" fmla="*/ 8 w 1020"/>
                      <a:gd name="T43" fmla="*/ 11 h 642"/>
                      <a:gd name="T44" fmla="*/ 2 w 1020"/>
                      <a:gd name="T45" fmla="*/ 8 h 642"/>
                      <a:gd name="T46" fmla="*/ 0 w 1020"/>
                      <a:gd name="T47" fmla="*/ 9 h 642"/>
                      <a:gd name="T48" fmla="*/ 0 w 1020"/>
                      <a:gd name="T49" fmla="*/ 9 h 642"/>
                      <a:gd name="T50" fmla="*/ 0 w 1020"/>
                      <a:gd name="T51" fmla="*/ 9 h 64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020"/>
                      <a:gd name="T79" fmla="*/ 0 h 642"/>
                      <a:gd name="T80" fmla="*/ 1020 w 1020"/>
                      <a:gd name="T81" fmla="*/ 642 h 64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020" h="642">
                        <a:moveTo>
                          <a:pt x="0" y="255"/>
                        </a:moveTo>
                        <a:lnTo>
                          <a:pt x="152" y="399"/>
                        </a:lnTo>
                        <a:lnTo>
                          <a:pt x="146" y="539"/>
                        </a:lnTo>
                        <a:lnTo>
                          <a:pt x="193" y="515"/>
                        </a:lnTo>
                        <a:lnTo>
                          <a:pt x="252" y="412"/>
                        </a:lnTo>
                        <a:lnTo>
                          <a:pt x="456" y="328"/>
                        </a:lnTo>
                        <a:lnTo>
                          <a:pt x="391" y="642"/>
                        </a:lnTo>
                        <a:lnTo>
                          <a:pt x="487" y="589"/>
                        </a:lnTo>
                        <a:lnTo>
                          <a:pt x="611" y="262"/>
                        </a:lnTo>
                        <a:lnTo>
                          <a:pt x="985" y="99"/>
                        </a:lnTo>
                        <a:lnTo>
                          <a:pt x="1007" y="76"/>
                        </a:lnTo>
                        <a:lnTo>
                          <a:pt x="1019" y="50"/>
                        </a:lnTo>
                        <a:lnTo>
                          <a:pt x="1020" y="32"/>
                        </a:lnTo>
                        <a:lnTo>
                          <a:pt x="1015" y="19"/>
                        </a:lnTo>
                        <a:lnTo>
                          <a:pt x="981" y="6"/>
                        </a:lnTo>
                        <a:lnTo>
                          <a:pt x="936" y="0"/>
                        </a:lnTo>
                        <a:lnTo>
                          <a:pt x="890" y="10"/>
                        </a:lnTo>
                        <a:lnTo>
                          <a:pt x="567" y="140"/>
                        </a:lnTo>
                        <a:lnTo>
                          <a:pt x="363" y="80"/>
                        </a:lnTo>
                        <a:lnTo>
                          <a:pt x="283" y="92"/>
                        </a:lnTo>
                        <a:lnTo>
                          <a:pt x="430" y="197"/>
                        </a:lnTo>
                        <a:lnTo>
                          <a:pt x="222" y="284"/>
                        </a:lnTo>
                        <a:lnTo>
                          <a:pt x="64" y="229"/>
                        </a:lnTo>
                        <a:lnTo>
                          <a:pt x="0" y="255"/>
                        </a:lnTo>
                        <a:close/>
                      </a:path>
                    </a:pathLst>
                  </a:custGeom>
                  <a:solidFill>
                    <a:srgbClr val="000000"/>
                  </a:solidFill>
                  <a:ln w="9525">
                    <a:noFill/>
                    <a:round/>
                    <a:headEnd/>
                    <a:tailEnd/>
                  </a:ln>
                </p:spPr>
                <p:txBody>
                  <a:bodyPr/>
                  <a:lstStyle/>
                  <a:p>
                    <a:endParaRPr lang="en-US"/>
                  </a:p>
                </p:txBody>
              </p:sp>
            </p:grpSp>
            <p:sp>
              <p:nvSpPr>
                <p:cNvPr id="104525" name="Rectangle 65"/>
                <p:cNvSpPr>
                  <a:spLocks noChangeArrowheads="1"/>
                </p:cNvSpPr>
                <p:nvPr/>
              </p:nvSpPr>
              <p:spPr bwMode="auto">
                <a:xfrm>
                  <a:off x="480" y="2304"/>
                  <a:ext cx="1440" cy="864"/>
                </a:xfrm>
                <a:prstGeom prst="rect">
                  <a:avLst/>
                </a:prstGeom>
                <a:noFill/>
                <a:ln w="9525">
                  <a:solidFill>
                    <a:schemeClr val="tx1"/>
                  </a:solidFill>
                  <a:miter lim="800000"/>
                  <a:headEnd/>
                  <a:tailEnd/>
                </a:ln>
              </p:spPr>
              <p:txBody>
                <a:bodyPr anchor="ctr">
                  <a:spAutoFit/>
                </a:bodyPr>
                <a:lstStyle/>
                <a:p>
                  <a:endParaRPr lang="en-US"/>
                </a:p>
              </p:txBody>
            </p:sp>
          </p:grpSp>
        </p:grpSp>
        <p:grpSp>
          <p:nvGrpSpPr>
            <p:cNvPr id="11" name="Group 66"/>
            <p:cNvGrpSpPr>
              <a:grpSpLocks/>
            </p:cNvGrpSpPr>
            <p:nvPr/>
          </p:nvGrpSpPr>
          <p:grpSpPr bwMode="auto">
            <a:xfrm>
              <a:off x="4377" y="2115"/>
              <a:ext cx="1003" cy="538"/>
              <a:chOff x="4377" y="2115"/>
              <a:chExt cx="1003" cy="538"/>
            </a:xfrm>
          </p:grpSpPr>
          <p:sp>
            <p:nvSpPr>
              <p:cNvPr id="104519" name="Line 67"/>
              <p:cNvSpPr>
                <a:spLocks noChangeShapeType="1"/>
              </p:cNvSpPr>
              <p:nvPr/>
            </p:nvSpPr>
            <p:spPr bwMode="auto">
              <a:xfrm rot="-522953">
                <a:off x="4377" y="2296"/>
                <a:ext cx="817" cy="357"/>
              </a:xfrm>
              <a:prstGeom prst="line">
                <a:avLst/>
              </a:prstGeom>
              <a:noFill/>
              <a:ln w="127000">
                <a:solidFill>
                  <a:srgbClr val="99CC00"/>
                </a:solidFill>
                <a:round/>
                <a:headEnd/>
                <a:tailEnd type="triangle" w="med" len="med"/>
              </a:ln>
            </p:spPr>
            <p:txBody>
              <a:bodyPr anchor="ctr">
                <a:spAutoFit/>
              </a:bodyPr>
              <a:lstStyle/>
              <a:p>
                <a:endParaRPr lang="en-US"/>
              </a:p>
            </p:txBody>
          </p:sp>
          <p:sp>
            <p:nvSpPr>
              <p:cNvPr id="104520" name="Text Box 68"/>
              <p:cNvSpPr txBox="1">
                <a:spLocks noChangeArrowheads="1"/>
              </p:cNvSpPr>
              <p:nvPr/>
            </p:nvSpPr>
            <p:spPr bwMode="auto">
              <a:xfrm>
                <a:off x="4694" y="2115"/>
                <a:ext cx="686" cy="250"/>
              </a:xfrm>
              <a:prstGeom prst="rect">
                <a:avLst/>
              </a:prstGeom>
              <a:noFill/>
              <a:ln w="9525">
                <a:noFill/>
                <a:miter lim="800000"/>
                <a:headEnd/>
                <a:tailEnd/>
              </a:ln>
            </p:spPr>
            <p:txBody>
              <a:bodyPr wrap="none">
                <a:spAutoFit/>
              </a:bodyPr>
              <a:lstStyle/>
              <a:p>
                <a:pPr eaLnBrk="0" hangingPunct="0"/>
                <a:r>
                  <a:rPr lang="sr-Latn-CS" sz="2000">
                    <a:solidFill>
                      <a:schemeClr val="accent2"/>
                    </a:solidFill>
                  </a:rPr>
                  <a:t>Landing</a:t>
                </a:r>
                <a:endParaRPr lang="en-US" sz="2000"/>
              </a:p>
            </p:txBody>
          </p:sp>
        </p:grpSp>
      </p:grpSp>
      <p:grpSp>
        <p:nvGrpSpPr>
          <p:cNvPr id="12" name="Group 69"/>
          <p:cNvGrpSpPr>
            <a:grpSpLocks/>
          </p:cNvGrpSpPr>
          <p:nvPr/>
        </p:nvGrpSpPr>
        <p:grpSpPr bwMode="auto">
          <a:xfrm>
            <a:off x="3635375" y="1341438"/>
            <a:ext cx="1727200" cy="1011237"/>
            <a:chOff x="2290" y="981"/>
            <a:chExt cx="1088" cy="637"/>
          </a:xfrm>
        </p:grpSpPr>
        <p:grpSp>
          <p:nvGrpSpPr>
            <p:cNvPr id="13" name="Group 70"/>
            <p:cNvGrpSpPr>
              <a:grpSpLocks/>
            </p:cNvGrpSpPr>
            <p:nvPr/>
          </p:nvGrpSpPr>
          <p:grpSpPr bwMode="auto">
            <a:xfrm>
              <a:off x="2290" y="1253"/>
              <a:ext cx="944" cy="242"/>
              <a:chOff x="1469" y="2134"/>
              <a:chExt cx="2854" cy="731"/>
            </a:xfrm>
          </p:grpSpPr>
          <p:sp>
            <p:nvSpPr>
              <p:cNvPr id="104464" name="Freeform 71"/>
              <p:cNvSpPr>
                <a:spLocks/>
              </p:cNvSpPr>
              <p:nvPr/>
            </p:nvSpPr>
            <p:spPr bwMode="auto">
              <a:xfrm>
                <a:off x="1469" y="2134"/>
                <a:ext cx="2854" cy="703"/>
              </a:xfrm>
              <a:custGeom>
                <a:avLst/>
                <a:gdLst>
                  <a:gd name="T0" fmla="*/ 167 w 2854"/>
                  <a:gd name="T1" fmla="*/ 17 h 703"/>
                  <a:gd name="T2" fmla="*/ 190 w 2854"/>
                  <a:gd name="T3" fmla="*/ 0 h 703"/>
                  <a:gd name="T4" fmla="*/ 245 w 2854"/>
                  <a:gd name="T5" fmla="*/ 0 h 703"/>
                  <a:gd name="T6" fmla="*/ 314 w 2854"/>
                  <a:gd name="T7" fmla="*/ 0 h 703"/>
                  <a:gd name="T8" fmla="*/ 643 w 2854"/>
                  <a:gd name="T9" fmla="*/ 391 h 703"/>
                  <a:gd name="T10" fmla="*/ 662 w 2854"/>
                  <a:gd name="T11" fmla="*/ 414 h 703"/>
                  <a:gd name="T12" fmla="*/ 724 w 2854"/>
                  <a:gd name="T13" fmla="*/ 456 h 703"/>
                  <a:gd name="T14" fmla="*/ 809 w 2854"/>
                  <a:gd name="T15" fmla="*/ 472 h 703"/>
                  <a:gd name="T16" fmla="*/ 881 w 2854"/>
                  <a:gd name="T17" fmla="*/ 473 h 703"/>
                  <a:gd name="T18" fmla="*/ 993 w 2854"/>
                  <a:gd name="T19" fmla="*/ 472 h 703"/>
                  <a:gd name="T20" fmla="*/ 1140 w 2854"/>
                  <a:gd name="T21" fmla="*/ 469 h 703"/>
                  <a:gd name="T22" fmla="*/ 1311 w 2854"/>
                  <a:gd name="T23" fmla="*/ 466 h 703"/>
                  <a:gd name="T24" fmla="*/ 1501 w 2854"/>
                  <a:gd name="T25" fmla="*/ 463 h 703"/>
                  <a:gd name="T26" fmla="*/ 1703 w 2854"/>
                  <a:gd name="T27" fmla="*/ 459 h 703"/>
                  <a:gd name="T28" fmla="*/ 1907 w 2854"/>
                  <a:gd name="T29" fmla="*/ 456 h 703"/>
                  <a:gd name="T30" fmla="*/ 2109 w 2854"/>
                  <a:gd name="T31" fmla="*/ 454 h 703"/>
                  <a:gd name="T32" fmla="*/ 2297 w 2854"/>
                  <a:gd name="T33" fmla="*/ 454 h 703"/>
                  <a:gd name="T34" fmla="*/ 2467 w 2854"/>
                  <a:gd name="T35" fmla="*/ 457 h 703"/>
                  <a:gd name="T36" fmla="*/ 2535 w 2854"/>
                  <a:gd name="T37" fmla="*/ 459 h 703"/>
                  <a:gd name="T38" fmla="*/ 2603 w 2854"/>
                  <a:gd name="T39" fmla="*/ 469 h 703"/>
                  <a:gd name="T40" fmla="*/ 2700 w 2854"/>
                  <a:gd name="T41" fmla="*/ 498 h 703"/>
                  <a:gd name="T42" fmla="*/ 2732 w 2854"/>
                  <a:gd name="T43" fmla="*/ 526 h 703"/>
                  <a:gd name="T44" fmla="*/ 2748 w 2854"/>
                  <a:gd name="T45" fmla="*/ 534 h 703"/>
                  <a:gd name="T46" fmla="*/ 2794 w 2854"/>
                  <a:gd name="T47" fmla="*/ 546 h 703"/>
                  <a:gd name="T48" fmla="*/ 2831 w 2854"/>
                  <a:gd name="T49" fmla="*/ 565 h 703"/>
                  <a:gd name="T50" fmla="*/ 2854 w 2854"/>
                  <a:gd name="T51" fmla="*/ 597 h 703"/>
                  <a:gd name="T52" fmla="*/ 2817 w 2854"/>
                  <a:gd name="T53" fmla="*/ 633 h 703"/>
                  <a:gd name="T54" fmla="*/ 2723 w 2854"/>
                  <a:gd name="T55" fmla="*/ 672 h 703"/>
                  <a:gd name="T56" fmla="*/ 2616 w 2854"/>
                  <a:gd name="T57" fmla="*/ 692 h 703"/>
                  <a:gd name="T58" fmla="*/ 2559 w 2854"/>
                  <a:gd name="T59" fmla="*/ 693 h 703"/>
                  <a:gd name="T60" fmla="*/ 2426 w 2854"/>
                  <a:gd name="T61" fmla="*/ 695 h 703"/>
                  <a:gd name="T62" fmla="*/ 2257 w 2854"/>
                  <a:gd name="T63" fmla="*/ 697 h 703"/>
                  <a:gd name="T64" fmla="*/ 2103 w 2854"/>
                  <a:gd name="T65" fmla="*/ 699 h 703"/>
                  <a:gd name="T66" fmla="*/ 2011 w 2854"/>
                  <a:gd name="T67" fmla="*/ 700 h 703"/>
                  <a:gd name="T68" fmla="*/ 1989 w 2854"/>
                  <a:gd name="T69" fmla="*/ 700 h 703"/>
                  <a:gd name="T70" fmla="*/ 1936 w 2854"/>
                  <a:gd name="T71" fmla="*/ 702 h 703"/>
                  <a:gd name="T72" fmla="*/ 1845 w 2854"/>
                  <a:gd name="T73" fmla="*/ 703 h 703"/>
                  <a:gd name="T74" fmla="*/ 1727 w 2854"/>
                  <a:gd name="T75" fmla="*/ 703 h 703"/>
                  <a:gd name="T76" fmla="*/ 1586 w 2854"/>
                  <a:gd name="T77" fmla="*/ 703 h 703"/>
                  <a:gd name="T78" fmla="*/ 1432 w 2854"/>
                  <a:gd name="T79" fmla="*/ 700 h 703"/>
                  <a:gd name="T80" fmla="*/ 1271 w 2854"/>
                  <a:gd name="T81" fmla="*/ 696 h 703"/>
                  <a:gd name="T82" fmla="*/ 1110 w 2854"/>
                  <a:gd name="T83" fmla="*/ 689 h 703"/>
                  <a:gd name="T84" fmla="*/ 956 w 2854"/>
                  <a:gd name="T85" fmla="*/ 679 h 703"/>
                  <a:gd name="T86" fmla="*/ 816 w 2854"/>
                  <a:gd name="T87" fmla="*/ 664 h 703"/>
                  <a:gd name="T88" fmla="*/ 698 w 2854"/>
                  <a:gd name="T89" fmla="*/ 646 h 703"/>
                  <a:gd name="T90" fmla="*/ 656 w 2854"/>
                  <a:gd name="T91" fmla="*/ 640 h 703"/>
                  <a:gd name="T92" fmla="*/ 556 w 2854"/>
                  <a:gd name="T93" fmla="*/ 626 h 703"/>
                  <a:gd name="T94" fmla="*/ 429 w 2854"/>
                  <a:gd name="T95" fmla="*/ 608 h 703"/>
                  <a:gd name="T96" fmla="*/ 312 w 2854"/>
                  <a:gd name="T97" fmla="*/ 588 h 703"/>
                  <a:gd name="T98" fmla="*/ 240 w 2854"/>
                  <a:gd name="T99" fmla="*/ 574 h 703"/>
                  <a:gd name="T100" fmla="*/ 227 w 2854"/>
                  <a:gd name="T101" fmla="*/ 548 h 703"/>
                  <a:gd name="T102" fmla="*/ 0 w 2854"/>
                  <a:gd name="T103" fmla="*/ 463 h 703"/>
                  <a:gd name="T104" fmla="*/ 17 w 2854"/>
                  <a:gd name="T105" fmla="*/ 456 h 703"/>
                  <a:gd name="T106" fmla="*/ 62 w 2854"/>
                  <a:gd name="T107" fmla="*/ 447 h 703"/>
                  <a:gd name="T108" fmla="*/ 124 w 2854"/>
                  <a:gd name="T109" fmla="*/ 459 h 703"/>
                  <a:gd name="T110" fmla="*/ 214 w 2854"/>
                  <a:gd name="T111" fmla="*/ 480 h 703"/>
                  <a:gd name="T112" fmla="*/ 278 w 2854"/>
                  <a:gd name="T113" fmla="*/ 496 h 70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854"/>
                  <a:gd name="T172" fmla="*/ 0 h 703"/>
                  <a:gd name="T173" fmla="*/ 2854 w 2854"/>
                  <a:gd name="T174" fmla="*/ 703 h 70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854" h="703">
                    <a:moveTo>
                      <a:pt x="284" y="498"/>
                    </a:moveTo>
                    <a:lnTo>
                      <a:pt x="166" y="20"/>
                    </a:lnTo>
                    <a:lnTo>
                      <a:pt x="167" y="17"/>
                    </a:lnTo>
                    <a:lnTo>
                      <a:pt x="170" y="10"/>
                    </a:lnTo>
                    <a:lnTo>
                      <a:pt x="177" y="3"/>
                    </a:lnTo>
                    <a:lnTo>
                      <a:pt x="190" y="0"/>
                    </a:lnTo>
                    <a:lnTo>
                      <a:pt x="203" y="0"/>
                    </a:lnTo>
                    <a:lnTo>
                      <a:pt x="222" y="0"/>
                    </a:lnTo>
                    <a:lnTo>
                      <a:pt x="245" y="0"/>
                    </a:lnTo>
                    <a:lnTo>
                      <a:pt x="271" y="0"/>
                    </a:lnTo>
                    <a:lnTo>
                      <a:pt x="294" y="0"/>
                    </a:lnTo>
                    <a:lnTo>
                      <a:pt x="314" y="0"/>
                    </a:lnTo>
                    <a:lnTo>
                      <a:pt x="328" y="0"/>
                    </a:lnTo>
                    <a:lnTo>
                      <a:pt x="334" y="0"/>
                    </a:lnTo>
                    <a:lnTo>
                      <a:pt x="643" y="391"/>
                    </a:lnTo>
                    <a:lnTo>
                      <a:pt x="645" y="394"/>
                    </a:lnTo>
                    <a:lnTo>
                      <a:pt x="651" y="403"/>
                    </a:lnTo>
                    <a:lnTo>
                      <a:pt x="662" y="414"/>
                    </a:lnTo>
                    <a:lnTo>
                      <a:pt x="677" y="429"/>
                    </a:lnTo>
                    <a:lnTo>
                      <a:pt x="698" y="443"/>
                    </a:lnTo>
                    <a:lnTo>
                      <a:pt x="724" y="456"/>
                    </a:lnTo>
                    <a:lnTo>
                      <a:pt x="757" y="466"/>
                    </a:lnTo>
                    <a:lnTo>
                      <a:pt x="796" y="472"/>
                    </a:lnTo>
                    <a:lnTo>
                      <a:pt x="809" y="472"/>
                    </a:lnTo>
                    <a:lnTo>
                      <a:pt x="828" y="473"/>
                    </a:lnTo>
                    <a:lnTo>
                      <a:pt x="852" y="473"/>
                    </a:lnTo>
                    <a:lnTo>
                      <a:pt x="881" y="473"/>
                    </a:lnTo>
                    <a:lnTo>
                      <a:pt x="914" y="473"/>
                    </a:lnTo>
                    <a:lnTo>
                      <a:pt x="951" y="472"/>
                    </a:lnTo>
                    <a:lnTo>
                      <a:pt x="993" y="472"/>
                    </a:lnTo>
                    <a:lnTo>
                      <a:pt x="1039" y="472"/>
                    </a:lnTo>
                    <a:lnTo>
                      <a:pt x="1087" y="470"/>
                    </a:lnTo>
                    <a:lnTo>
                      <a:pt x="1140" y="469"/>
                    </a:lnTo>
                    <a:lnTo>
                      <a:pt x="1195" y="469"/>
                    </a:lnTo>
                    <a:lnTo>
                      <a:pt x="1251" y="467"/>
                    </a:lnTo>
                    <a:lnTo>
                      <a:pt x="1311" y="466"/>
                    </a:lnTo>
                    <a:lnTo>
                      <a:pt x="1373" y="465"/>
                    </a:lnTo>
                    <a:lnTo>
                      <a:pt x="1437" y="463"/>
                    </a:lnTo>
                    <a:lnTo>
                      <a:pt x="1501" y="463"/>
                    </a:lnTo>
                    <a:lnTo>
                      <a:pt x="1568" y="462"/>
                    </a:lnTo>
                    <a:lnTo>
                      <a:pt x="1635" y="460"/>
                    </a:lnTo>
                    <a:lnTo>
                      <a:pt x="1703" y="459"/>
                    </a:lnTo>
                    <a:lnTo>
                      <a:pt x="1771" y="459"/>
                    </a:lnTo>
                    <a:lnTo>
                      <a:pt x="1840" y="457"/>
                    </a:lnTo>
                    <a:lnTo>
                      <a:pt x="1907" y="456"/>
                    </a:lnTo>
                    <a:lnTo>
                      <a:pt x="1975" y="456"/>
                    </a:lnTo>
                    <a:lnTo>
                      <a:pt x="2043" y="456"/>
                    </a:lnTo>
                    <a:lnTo>
                      <a:pt x="2109" y="454"/>
                    </a:lnTo>
                    <a:lnTo>
                      <a:pt x="2174" y="454"/>
                    </a:lnTo>
                    <a:lnTo>
                      <a:pt x="2237" y="454"/>
                    </a:lnTo>
                    <a:lnTo>
                      <a:pt x="2297" y="454"/>
                    </a:lnTo>
                    <a:lnTo>
                      <a:pt x="2356" y="456"/>
                    </a:lnTo>
                    <a:lnTo>
                      <a:pt x="2414" y="456"/>
                    </a:lnTo>
                    <a:lnTo>
                      <a:pt x="2467" y="457"/>
                    </a:lnTo>
                    <a:lnTo>
                      <a:pt x="2519" y="459"/>
                    </a:lnTo>
                    <a:lnTo>
                      <a:pt x="2523" y="459"/>
                    </a:lnTo>
                    <a:lnTo>
                      <a:pt x="2535" y="459"/>
                    </a:lnTo>
                    <a:lnTo>
                      <a:pt x="2552" y="460"/>
                    </a:lnTo>
                    <a:lnTo>
                      <a:pt x="2575" y="463"/>
                    </a:lnTo>
                    <a:lnTo>
                      <a:pt x="2603" y="469"/>
                    </a:lnTo>
                    <a:lnTo>
                      <a:pt x="2633" y="475"/>
                    </a:lnTo>
                    <a:lnTo>
                      <a:pt x="2666" y="485"/>
                    </a:lnTo>
                    <a:lnTo>
                      <a:pt x="2700" y="498"/>
                    </a:lnTo>
                    <a:lnTo>
                      <a:pt x="2712" y="505"/>
                    </a:lnTo>
                    <a:lnTo>
                      <a:pt x="2722" y="516"/>
                    </a:lnTo>
                    <a:lnTo>
                      <a:pt x="2732" y="526"/>
                    </a:lnTo>
                    <a:lnTo>
                      <a:pt x="2735" y="531"/>
                    </a:lnTo>
                    <a:lnTo>
                      <a:pt x="2738" y="532"/>
                    </a:lnTo>
                    <a:lnTo>
                      <a:pt x="2748" y="534"/>
                    </a:lnTo>
                    <a:lnTo>
                      <a:pt x="2761" y="536"/>
                    </a:lnTo>
                    <a:lnTo>
                      <a:pt x="2777" y="541"/>
                    </a:lnTo>
                    <a:lnTo>
                      <a:pt x="2794" y="546"/>
                    </a:lnTo>
                    <a:lnTo>
                      <a:pt x="2810" y="552"/>
                    </a:lnTo>
                    <a:lnTo>
                      <a:pt x="2823" y="559"/>
                    </a:lnTo>
                    <a:lnTo>
                      <a:pt x="2831" y="565"/>
                    </a:lnTo>
                    <a:lnTo>
                      <a:pt x="2844" y="575"/>
                    </a:lnTo>
                    <a:lnTo>
                      <a:pt x="2853" y="585"/>
                    </a:lnTo>
                    <a:lnTo>
                      <a:pt x="2854" y="597"/>
                    </a:lnTo>
                    <a:lnTo>
                      <a:pt x="2844" y="616"/>
                    </a:lnTo>
                    <a:lnTo>
                      <a:pt x="2836" y="623"/>
                    </a:lnTo>
                    <a:lnTo>
                      <a:pt x="2817" y="633"/>
                    </a:lnTo>
                    <a:lnTo>
                      <a:pt x="2791" y="646"/>
                    </a:lnTo>
                    <a:lnTo>
                      <a:pt x="2758" y="659"/>
                    </a:lnTo>
                    <a:lnTo>
                      <a:pt x="2723" y="672"/>
                    </a:lnTo>
                    <a:lnTo>
                      <a:pt x="2686" y="682"/>
                    </a:lnTo>
                    <a:lnTo>
                      <a:pt x="2650" y="689"/>
                    </a:lnTo>
                    <a:lnTo>
                      <a:pt x="2616" y="692"/>
                    </a:lnTo>
                    <a:lnTo>
                      <a:pt x="2608" y="692"/>
                    </a:lnTo>
                    <a:lnTo>
                      <a:pt x="2590" y="692"/>
                    </a:lnTo>
                    <a:lnTo>
                      <a:pt x="2559" y="693"/>
                    </a:lnTo>
                    <a:lnTo>
                      <a:pt x="2522" y="693"/>
                    </a:lnTo>
                    <a:lnTo>
                      <a:pt x="2476" y="693"/>
                    </a:lnTo>
                    <a:lnTo>
                      <a:pt x="2426" y="695"/>
                    </a:lnTo>
                    <a:lnTo>
                      <a:pt x="2371" y="695"/>
                    </a:lnTo>
                    <a:lnTo>
                      <a:pt x="2313" y="696"/>
                    </a:lnTo>
                    <a:lnTo>
                      <a:pt x="2257" y="697"/>
                    </a:lnTo>
                    <a:lnTo>
                      <a:pt x="2202" y="697"/>
                    </a:lnTo>
                    <a:lnTo>
                      <a:pt x="2151" y="699"/>
                    </a:lnTo>
                    <a:lnTo>
                      <a:pt x="2103" y="699"/>
                    </a:lnTo>
                    <a:lnTo>
                      <a:pt x="2064" y="699"/>
                    </a:lnTo>
                    <a:lnTo>
                      <a:pt x="2033" y="700"/>
                    </a:lnTo>
                    <a:lnTo>
                      <a:pt x="2011" y="700"/>
                    </a:lnTo>
                    <a:lnTo>
                      <a:pt x="2002" y="700"/>
                    </a:lnTo>
                    <a:lnTo>
                      <a:pt x="1998" y="700"/>
                    </a:lnTo>
                    <a:lnTo>
                      <a:pt x="1989" y="700"/>
                    </a:lnTo>
                    <a:lnTo>
                      <a:pt x="1976" y="700"/>
                    </a:lnTo>
                    <a:lnTo>
                      <a:pt x="1958" y="702"/>
                    </a:lnTo>
                    <a:lnTo>
                      <a:pt x="1936" y="702"/>
                    </a:lnTo>
                    <a:lnTo>
                      <a:pt x="1909" y="702"/>
                    </a:lnTo>
                    <a:lnTo>
                      <a:pt x="1879" y="702"/>
                    </a:lnTo>
                    <a:lnTo>
                      <a:pt x="1845" y="703"/>
                    </a:lnTo>
                    <a:lnTo>
                      <a:pt x="1809" y="703"/>
                    </a:lnTo>
                    <a:lnTo>
                      <a:pt x="1769" y="703"/>
                    </a:lnTo>
                    <a:lnTo>
                      <a:pt x="1727" y="703"/>
                    </a:lnTo>
                    <a:lnTo>
                      <a:pt x="1683" y="703"/>
                    </a:lnTo>
                    <a:lnTo>
                      <a:pt x="1635" y="703"/>
                    </a:lnTo>
                    <a:lnTo>
                      <a:pt x="1586" y="703"/>
                    </a:lnTo>
                    <a:lnTo>
                      <a:pt x="1537" y="702"/>
                    </a:lnTo>
                    <a:lnTo>
                      <a:pt x="1486" y="702"/>
                    </a:lnTo>
                    <a:lnTo>
                      <a:pt x="1432" y="700"/>
                    </a:lnTo>
                    <a:lnTo>
                      <a:pt x="1379" y="699"/>
                    </a:lnTo>
                    <a:lnTo>
                      <a:pt x="1326" y="697"/>
                    </a:lnTo>
                    <a:lnTo>
                      <a:pt x="1271" y="696"/>
                    </a:lnTo>
                    <a:lnTo>
                      <a:pt x="1218" y="695"/>
                    </a:lnTo>
                    <a:lnTo>
                      <a:pt x="1163" y="692"/>
                    </a:lnTo>
                    <a:lnTo>
                      <a:pt x="1110" y="689"/>
                    </a:lnTo>
                    <a:lnTo>
                      <a:pt x="1058" y="686"/>
                    </a:lnTo>
                    <a:lnTo>
                      <a:pt x="1006" y="683"/>
                    </a:lnTo>
                    <a:lnTo>
                      <a:pt x="956" y="679"/>
                    </a:lnTo>
                    <a:lnTo>
                      <a:pt x="907" y="674"/>
                    </a:lnTo>
                    <a:lnTo>
                      <a:pt x="861" y="670"/>
                    </a:lnTo>
                    <a:lnTo>
                      <a:pt x="816" y="664"/>
                    </a:lnTo>
                    <a:lnTo>
                      <a:pt x="774" y="659"/>
                    </a:lnTo>
                    <a:lnTo>
                      <a:pt x="734" y="653"/>
                    </a:lnTo>
                    <a:lnTo>
                      <a:pt x="698" y="646"/>
                    </a:lnTo>
                    <a:lnTo>
                      <a:pt x="692" y="646"/>
                    </a:lnTo>
                    <a:lnTo>
                      <a:pt x="679" y="643"/>
                    </a:lnTo>
                    <a:lnTo>
                      <a:pt x="656" y="640"/>
                    </a:lnTo>
                    <a:lnTo>
                      <a:pt x="628" y="636"/>
                    </a:lnTo>
                    <a:lnTo>
                      <a:pt x="593" y="631"/>
                    </a:lnTo>
                    <a:lnTo>
                      <a:pt x="556" y="626"/>
                    </a:lnTo>
                    <a:lnTo>
                      <a:pt x="514" y="620"/>
                    </a:lnTo>
                    <a:lnTo>
                      <a:pt x="472" y="614"/>
                    </a:lnTo>
                    <a:lnTo>
                      <a:pt x="429" y="608"/>
                    </a:lnTo>
                    <a:lnTo>
                      <a:pt x="387" y="601"/>
                    </a:lnTo>
                    <a:lnTo>
                      <a:pt x="348" y="595"/>
                    </a:lnTo>
                    <a:lnTo>
                      <a:pt x="312" y="588"/>
                    </a:lnTo>
                    <a:lnTo>
                      <a:pt x="282" y="582"/>
                    </a:lnTo>
                    <a:lnTo>
                      <a:pt x="258" y="578"/>
                    </a:lnTo>
                    <a:lnTo>
                      <a:pt x="240" y="574"/>
                    </a:lnTo>
                    <a:lnTo>
                      <a:pt x="233" y="569"/>
                    </a:lnTo>
                    <a:lnTo>
                      <a:pt x="226" y="558"/>
                    </a:lnTo>
                    <a:lnTo>
                      <a:pt x="227" y="548"/>
                    </a:lnTo>
                    <a:lnTo>
                      <a:pt x="230" y="542"/>
                    </a:lnTo>
                    <a:lnTo>
                      <a:pt x="233" y="539"/>
                    </a:lnTo>
                    <a:lnTo>
                      <a:pt x="0" y="463"/>
                    </a:lnTo>
                    <a:lnTo>
                      <a:pt x="1" y="462"/>
                    </a:lnTo>
                    <a:lnTo>
                      <a:pt x="9" y="459"/>
                    </a:lnTo>
                    <a:lnTo>
                      <a:pt x="17" y="456"/>
                    </a:lnTo>
                    <a:lnTo>
                      <a:pt x="30" y="452"/>
                    </a:lnTo>
                    <a:lnTo>
                      <a:pt x="45" y="449"/>
                    </a:lnTo>
                    <a:lnTo>
                      <a:pt x="62" y="447"/>
                    </a:lnTo>
                    <a:lnTo>
                      <a:pt x="79" y="447"/>
                    </a:lnTo>
                    <a:lnTo>
                      <a:pt x="98" y="452"/>
                    </a:lnTo>
                    <a:lnTo>
                      <a:pt x="124" y="459"/>
                    </a:lnTo>
                    <a:lnTo>
                      <a:pt x="154" y="466"/>
                    </a:lnTo>
                    <a:lnTo>
                      <a:pt x="184" y="473"/>
                    </a:lnTo>
                    <a:lnTo>
                      <a:pt x="214" y="480"/>
                    </a:lnTo>
                    <a:lnTo>
                      <a:pt x="242" y="488"/>
                    </a:lnTo>
                    <a:lnTo>
                      <a:pt x="263" y="493"/>
                    </a:lnTo>
                    <a:lnTo>
                      <a:pt x="278" y="496"/>
                    </a:lnTo>
                    <a:lnTo>
                      <a:pt x="284" y="498"/>
                    </a:lnTo>
                    <a:close/>
                  </a:path>
                </a:pathLst>
              </a:custGeom>
              <a:solidFill>
                <a:srgbClr val="000000"/>
              </a:solidFill>
              <a:ln w="9525">
                <a:solidFill>
                  <a:srgbClr val="000000"/>
                </a:solidFill>
                <a:round/>
                <a:headEnd/>
                <a:tailEnd/>
              </a:ln>
            </p:spPr>
            <p:txBody>
              <a:bodyPr/>
              <a:lstStyle/>
              <a:p>
                <a:endParaRPr lang="en-US"/>
              </a:p>
            </p:txBody>
          </p:sp>
          <p:sp>
            <p:nvSpPr>
              <p:cNvPr id="104465" name="Freeform 72"/>
              <p:cNvSpPr>
                <a:spLocks/>
              </p:cNvSpPr>
              <p:nvPr/>
            </p:nvSpPr>
            <p:spPr bwMode="auto">
              <a:xfrm>
                <a:off x="1655" y="2150"/>
                <a:ext cx="2519" cy="523"/>
              </a:xfrm>
              <a:custGeom>
                <a:avLst/>
                <a:gdLst>
                  <a:gd name="T0" fmla="*/ 1 w 2519"/>
                  <a:gd name="T1" fmla="*/ 16 h 523"/>
                  <a:gd name="T2" fmla="*/ 21 w 2519"/>
                  <a:gd name="T3" fmla="*/ 4 h 523"/>
                  <a:gd name="T4" fmla="*/ 64 w 2519"/>
                  <a:gd name="T5" fmla="*/ 3 h 523"/>
                  <a:gd name="T6" fmla="*/ 122 w 2519"/>
                  <a:gd name="T7" fmla="*/ 0 h 523"/>
                  <a:gd name="T8" fmla="*/ 144 w 2519"/>
                  <a:gd name="T9" fmla="*/ 4 h 523"/>
                  <a:gd name="T10" fmla="*/ 178 w 2519"/>
                  <a:gd name="T11" fmla="*/ 39 h 523"/>
                  <a:gd name="T12" fmla="*/ 208 w 2519"/>
                  <a:gd name="T13" fmla="*/ 77 h 523"/>
                  <a:gd name="T14" fmla="*/ 273 w 2519"/>
                  <a:gd name="T15" fmla="*/ 162 h 523"/>
                  <a:gd name="T16" fmla="*/ 352 w 2519"/>
                  <a:gd name="T17" fmla="*/ 264 h 523"/>
                  <a:gd name="T18" fmla="*/ 423 w 2519"/>
                  <a:gd name="T19" fmla="*/ 356 h 523"/>
                  <a:gd name="T20" fmla="*/ 463 w 2519"/>
                  <a:gd name="T21" fmla="*/ 410 h 523"/>
                  <a:gd name="T22" fmla="*/ 479 w 2519"/>
                  <a:gd name="T23" fmla="*/ 423 h 523"/>
                  <a:gd name="T24" fmla="*/ 532 w 2519"/>
                  <a:gd name="T25" fmla="*/ 450 h 523"/>
                  <a:gd name="T26" fmla="*/ 593 w 2519"/>
                  <a:gd name="T27" fmla="*/ 469 h 523"/>
                  <a:gd name="T28" fmla="*/ 675 w 2519"/>
                  <a:gd name="T29" fmla="*/ 470 h 523"/>
                  <a:gd name="T30" fmla="*/ 806 w 2519"/>
                  <a:gd name="T31" fmla="*/ 470 h 523"/>
                  <a:gd name="T32" fmla="*/ 953 w 2519"/>
                  <a:gd name="T33" fmla="*/ 469 h 523"/>
                  <a:gd name="T34" fmla="*/ 1085 w 2519"/>
                  <a:gd name="T35" fmla="*/ 467 h 523"/>
                  <a:gd name="T36" fmla="*/ 1173 w 2519"/>
                  <a:gd name="T37" fmla="*/ 466 h 523"/>
                  <a:gd name="T38" fmla="*/ 1206 w 2519"/>
                  <a:gd name="T39" fmla="*/ 463 h 523"/>
                  <a:gd name="T40" fmla="*/ 1278 w 2519"/>
                  <a:gd name="T41" fmla="*/ 461 h 523"/>
                  <a:gd name="T42" fmla="*/ 1387 w 2519"/>
                  <a:gd name="T43" fmla="*/ 460 h 523"/>
                  <a:gd name="T44" fmla="*/ 1524 w 2519"/>
                  <a:gd name="T45" fmla="*/ 459 h 523"/>
                  <a:gd name="T46" fmla="*/ 1678 w 2519"/>
                  <a:gd name="T47" fmla="*/ 459 h 523"/>
                  <a:gd name="T48" fmla="*/ 1839 w 2519"/>
                  <a:gd name="T49" fmla="*/ 457 h 523"/>
                  <a:gd name="T50" fmla="*/ 1996 w 2519"/>
                  <a:gd name="T51" fmla="*/ 457 h 523"/>
                  <a:gd name="T52" fmla="*/ 2137 w 2519"/>
                  <a:gd name="T53" fmla="*/ 456 h 523"/>
                  <a:gd name="T54" fmla="*/ 2254 w 2519"/>
                  <a:gd name="T55" fmla="*/ 457 h 523"/>
                  <a:gd name="T56" fmla="*/ 2336 w 2519"/>
                  <a:gd name="T57" fmla="*/ 459 h 523"/>
                  <a:gd name="T58" fmla="*/ 2371 w 2519"/>
                  <a:gd name="T59" fmla="*/ 460 h 523"/>
                  <a:gd name="T60" fmla="*/ 2424 w 2519"/>
                  <a:gd name="T61" fmla="*/ 470 h 523"/>
                  <a:gd name="T62" fmla="*/ 2487 w 2519"/>
                  <a:gd name="T63" fmla="*/ 487 h 523"/>
                  <a:gd name="T64" fmla="*/ 2519 w 2519"/>
                  <a:gd name="T65" fmla="*/ 509 h 523"/>
                  <a:gd name="T66" fmla="*/ 2502 w 2519"/>
                  <a:gd name="T67" fmla="*/ 518 h 523"/>
                  <a:gd name="T68" fmla="*/ 2445 w 2519"/>
                  <a:gd name="T69" fmla="*/ 515 h 523"/>
                  <a:gd name="T70" fmla="*/ 2381 w 2519"/>
                  <a:gd name="T71" fmla="*/ 505 h 523"/>
                  <a:gd name="T72" fmla="*/ 2260 w 2519"/>
                  <a:gd name="T73" fmla="*/ 503 h 523"/>
                  <a:gd name="T74" fmla="*/ 2070 w 2519"/>
                  <a:gd name="T75" fmla="*/ 503 h 523"/>
                  <a:gd name="T76" fmla="*/ 1828 w 2519"/>
                  <a:gd name="T77" fmla="*/ 505 h 523"/>
                  <a:gd name="T78" fmla="*/ 1554 w 2519"/>
                  <a:gd name="T79" fmla="*/ 507 h 523"/>
                  <a:gd name="T80" fmla="*/ 1269 w 2519"/>
                  <a:gd name="T81" fmla="*/ 512 h 523"/>
                  <a:gd name="T82" fmla="*/ 990 w 2519"/>
                  <a:gd name="T83" fmla="*/ 516 h 523"/>
                  <a:gd name="T84" fmla="*/ 737 w 2519"/>
                  <a:gd name="T85" fmla="*/ 519 h 523"/>
                  <a:gd name="T86" fmla="*/ 529 w 2519"/>
                  <a:gd name="T87" fmla="*/ 522 h 523"/>
                  <a:gd name="T88" fmla="*/ 384 w 2519"/>
                  <a:gd name="T89" fmla="*/ 523 h 523"/>
                  <a:gd name="T90" fmla="*/ 322 w 2519"/>
                  <a:gd name="T91" fmla="*/ 523 h 523"/>
                  <a:gd name="T92" fmla="*/ 234 w 2519"/>
                  <a:gd name="T93" fmla="*/ 509 h 523"/>
                  <a:gd name="T94" fmla="*/ 141 w 2519"/>
                  <a:gd name="T95" fmla="*/ 487 h 52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519"/>
                  <a:gd name="T145" fmla="*/ 0 h 523"/>
                  <a:gd name="T146" fmla="*/ 2519 w 2519"/>
                  <a:gd name="T147" fmla="*/ 523 h 523"/>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519" h="523">
                    <a:moveTo>
                      <a:pt x="115" y="482"/>
                    </a:moveTo>
                    <a:lnTo>
                      <a:pt x="0" y="17"/>
                    </a:lnTo>
                    <a:lnTo>
                      <a:pt x="1" y="16"/>
                    </a:lnTo>
                    <a:lnTo>
                      <a:pt x="5" y="10"/>
                    </a:lnTo>
                    <a:lnTo>
                      <a:pt x="13" y="6"/>
                    </a:lnTo>
                    <a:lnTo>
                      <a:pt x="21" y="4"/>
                    </a:lnTo>
                    <a:lnTo>
                      <a:pt x="30" y="4"/>
                    </a:lnTo>
                    <a:lnTo>
                      <a:pt x="46" y="4"/>
                    </a:lnTo>
                    <a:lnTo>
                      <a:pt x="64" y="3"/>
                    </a:lnTo>
                    <a:lnTo>
                      <a:pt x="85" y="1"/>
                    </a:lnTo>
                    <a:lnTo>
                      <a:pt x="105" y="1"/>
                    </a:lnTo>
                    <a:lnTo>
                      <a:pt x="122" y="0"/>
                    </a:lnTo>
                    <a:lnTo>
                      <a:pt x="135" y="0"/>
                    </a:lnTo>
                    <a:lnTo>
                      <a:pt x="139" y="0"/>
                    </a:lnTo>
                    <a:lnTo>
                      <a:pt x="144" y="4"/>
                    </a:lnTo>
                    <a:lnTo>
                      <a:pt x="155" y="14"/>
                    </a:lnTo>
                    <a:lnTo>
                      <a:pt x="168" y="27"/>
                    </a:lnTo>
                    <a:lnTo>
                      <a:pt x="178" y="39"/>
                    </a:lnTo>
                    <a:lnTo>
                      <a:pt x="183" y="44"/>
                    </a:lnTo>
                    <a:lnTo>
                      <a:pt x="193" y="59"/>
                    </a:lnTo>
                    <a:lnTo>
                      <a:pt x="208" y="77"/>
                    </a:lnTo>
                    <a:lnTo>
                      <a:pt x="227" y="102"/>
                    </a:lnTo>
                    <a:lnTo>
                      <a:pt x="249" y="131"/>
                    </a:lnTo>
                    <a:lnTo>
                      <a:pt x="273" y="162"/>
                    </a:lnTo>
                    <a:lnTo>
                      <a:pt x="299" y="195"/>
                    </a:lnTo>
                    <a:lnTo>
                      <a:pt x="325" y="230"/>
                    </a:lnTo>
                    <a:lnTo>
                      <a:pt x="352" y="264"/>
                    </a:lnTo>
                    <a:lnTo>
                      <a:pt x="377" y="299"/>
                    </a:lnTo>
                    <a:lnTo>
                      <a:pt x="401" y="329"/>
                    </a:lnTo>
                    <a:lnTo>
                      <a:pt x="423" y="356"/>
                    </a:lnTo>
                    <a:lnTo>
                      <a:pt x="440" y="381"/>
                    </a:lnTo>
                    <a:lnTo>
                      <a:pt x="455" y="398"/>
                    </a:lnTo>
                    <a:lnTo>
                      <a:pt x="463" y="410"/>
                    </a:lnTo>
                    <a:lnTo>
                      <a:pt x="466" y="414"/>
                    </a:lnTo>
                    <a:lnTo>
                      <a:pt x="469" y="417"/>
                    </a:lnTo>
                    <a:lnTo>
                      <a:pt x="479" y="423"/>
                    </a:lnTo>
                    <a:lnTo>
                      <a:pt x="493" y="430"/>
                    </a:lnTo>
                    <a:lnTo>
                      <a:pt x="512" y="440"/>
                    </a:lnTo>
                    <a:lnTo>
                      <a:pt x="532" y="450"/>
                    </a:lnTo>
                    <a:lnTo>
                      <a:pt x="554" y="459"/>
                    </a:lnTo>
                    <a:lnTo>
                      <a:pt x="574" y="466"/>
                    </a:lnTo>
                    <a:lnTo>
                      <a:pt x="593" y="469"/>
                    </a:lnTo>
                    <a:lnTo>
                      <a:pt x="613" y="469"/>
                    </a:lnTo>
                    <a:lnTo>
                      <a:pt x="640" y="470"/>
                    </a:lnTo>
                    <a:lnTo>
                      <a:pt x="675" y="470"/>
                    </a:lnTo>
                    <a:lnTo>
                      <a:pt x="715" y="470"/>
                    </a:lnTo>
                    <a:lnTo>
                      <a:pt x="758" y="470"/>
                    </a:lnTo>
                    <a:lnTo>
                      <a:pt x="806" y="470"/>
                    </a:lnTo>
                    <a:lnTo>
                      <a:pt x="855" y="470"/>
                    </a:lnTo>
                    <a:lnTo>
                      <a:pt x="904" y="470"/>
                    </a:lnTo>
                    <a:lnTo>
                      <a:pt x="953" y="469"/>
                    </a:lnTo>
                    <a:lnTo>
                      <a:pt x="1000" y="469"/>
                    </a:lnTo>
                    <a:lnTo>
                      <a:pt x="1045" y="469"/>
                    </a:lnTo>
                    <a:lnTo>
                      <a:pt x="1085" y="467"/>
                    </a:lnTo>
                    <a:lnTo>
                      <a:pt x="1121" y="467"/>
                    </a:lnTo>
                    <a:lnTo>
                      <a:pt x="1151" y="466"/>
                    </a:lnTo>
                    <a:lnTo>
                      <a:pt x="1173" y="466"/>
                    </a:lnTo>
                    <a:lnTo>
                      <a:pt x="1186" y="464"/>
                    </a:lnTo>
                    <a:lnTo>
                      <a:pt x="1193" y="464"/>
                    </a:lnTo>
                    <a:lnTo>
                      <a:pt x="1206" y="463"/>
                    </a:lnTo>
                    <a:lnTo>
                      <a:pt x="1225" y="463"/>
                    </a:lnTo>
                    <a:lnTo>
                      <a:pt x="1249" y="463"/>
                    </a:lnTo>
                    <a:lnTo>
                      <a:pt x="1278" y="461"/>
                    </a:lnTo>
                    <a:lnTo>
                      <a:pt x="1310" y="461"/>
                    </a:lnTo>
                    <a:lnTo>
                      <a:pt x="1347" y="461"/>
                    </a:lnTo>
                    <a:lnTo>
                      <a:pt x="1387" y="460"/>
                    </a:lnTo>
                    <a:lnTo>
                      <a:pt x="1431" y="460"/>
                    </a:lnTo>
                    <a:lnTo>
                      <a:pt x="1475" y="460"/>
                    </a:lnTo>
                    <a:lnTo>
                      <a:pt x="1524" y="459"/>
                    </a:lnTo>
                    <a:lnTo>
                      <a:pt x="1574" y="459"/>
                    </a:lnTo>
                    <a:lnTo>
                      <a:pt x="1625" y="459"/>
                    </a:lnTo>
                    <a:lnTo>
                      <a:pt x="1678" y="459"/>
                    </a:lnTo>
                    <a:lnTo>
                      <a:pt x="1731" y="457"/>
                    </a:lnTo>
                    <a:lnTo>
                      <a:pt x="1785" y="457"/>
                    </a:lnTo>
                    <a:lnTo>
                      <a:pt x="1839" y="457"/>
                    </a:lnTo>
                    <a:lnTo>
                      <a:pt x="1893" y="457"/>
                    </a:lnTo>
                    <a:lnTo>
                      <a:pt x="1944" y="457"/>
                    </a:lnTo>
                    <a:lnTo>
                      <a:pt x="1996" y="457"/>
                    </a:lnTo>
                    <a:lnTo>
                      <a:pt x="2045" y="456"/>
                    </a:lnTo>
                    <a:lnTo>
                      <a:pt x="2093" y="456"/>
                    </a:lnTo>
                    <a:lnTo>
                      <a:pt x="2137" y="456"/>
                    </a:lnTo>
                    <a:lnTo>
                      <a:pt x="2181" y="457"/>
                    </a:lnTo>
                    <a:lnTo>
                      <a:pt x="2219" y="457"/>
                    </a:lnTo>
                    <a:lnTo>
                      <a:pt x="2254" y="457"/>
                    </a:lnTo>
                    <a:lnTo>
                      <a:pt x="2286" y="457"/>
                    </a:lnTo>
                    <a:lnTo>
                      <a:pt x="2313" y="457"/>
                    </a:lnTo>
                    <a:lnTo>
                      <a:pt x="2336" y="459"/>
                    </a:lnTo>
                    <a:lnTo>
                      <a:pt x="2353" y="459"/>
                    </a:lnTo>
                    <a:lnTo>
                      <a:pt x="2365" y="459"/>
                    </a:lnTo>
                    <a:lnTo>
                      <a:pt x="2371" y="460"/>
                    </a:lnTo>
                    <a:lnTo>
                      <a:pt x="2385" y="463"/>
                    </a:lnTo>
                    <a:lnTo>
                      <a:pt x="2402" y="466"/>
                    </a:lnTo>
                    <a:lnTo>
                      <a:pt x="2424" y="470"/>
                    </a:lnTo>
                    <a:lnTo>
                      <a:pt x="2445" y="474"/>
                    </a:lnTo>
                    <a:lnTo>
                      <a:pt x="2467" y="480"/>
                    </a:lnTo>
                    <a:lnTo>
                      <a:pt x="2487" y="487"/>
                    </a:lnTo>
                    <a:lnTo>
                      <a:pt x="2506" y="496"/>
                    </a:lnTo>
                    <a:lnTo>
                      <a:pt x="2519" y="507"/>
                    </a:lnTo>
                    <a:lnTo>
                      <a:pt x="2519" y="509"/>
                    </a:lnTo>
                    <a:lnTo>
                      <a:pt x="2516" y="512"/>
                    </a:lnTo>
                    <a:lnTo>
                      <a:pt x="2510" y="515"/>
                    </a:lnTo>
                    <a:lnTo>
                      <a:pt x="2502" y="518"/>
                    </a:lnTo>
                    <a:lnTo>
                      <a:pt x="2489" y="519"/>
                    </a:lnTo>
                    <a:lnTo>
                      <a:pt x="2470" y="519"/>
                    </a:lnTo>
                    <a:lnTo>
                      <a:pt x="2445" y="515"/>
                    </a:lnTo>
                    <a:lnTo>
                      <a:pt x="2414" y="507"/>
                    </a:lnTo>
                    <a:lnTo>
                      <a:pt x="2402" y="506"/>
                    </a:lnTo>
                    <a:lnTo>
                      <a:pt x="2381" y="505"/>
                    </a:lnTo>
                    <a:lnTo>
                      <a:pt x="2349" y="505"/>
                    </a:lnTo>
                    <a:lnTo>
                      <a:pt x="2309" y="503"/>
                    </a:lnTo>
                    <a:lnTo>
                      <a:pt x="2260" y="503"/>
                    </a:lnTo>
                    <a:lnTo>
                      <a:pt x="2204" y="503"/>
                    </a:lnTo>
                    <a:lnTo>
                      <a:pt x="2139" y="503"/>
                    </a:lnTo>
                    <a:lnTo>
                      <a:pt x="2070" y="503"/>
                    </a:lnTo>
                    <a:lnTo>
                      <a:pt x="1993" y="503"/>
                    </a:lnTo>
                    <a:lnTo>
                      <a:pt x="1913" y="505"/>
                    </a:lnTo>
                    <a:lnTo>
                      <a:pt x="1828" y="505"/>
                    </a:lnTo>
                    <a:lnTo>
                      <a:pt x="1739" y="506"/>
                    </a:lnTo>
                    <a:lnTo>
                      <a:pt x="1648" y="507"/>
                    </a:lnTo>
                    <a:lnTo>
                      <a:pt x="1554" y="507"/>
                    </a:lnTo>
                    <a:lnTo>
                      <a:pt x="1461" y="509"/>
                    </a:lnTo>
                    <a:lnTo>
                      <a:pt x="1364" y="510"/>
                    </a:lnTo>
                    <a:lnTo>
                      <a:pt x="1269" y="512"/>
                    </a:lnTo>
                    <a:lnTo>
                      <a:pt x="1174" y="513"/>
                    </a:lnTo>
                    <a:lnTo>
                      <a:pt x="1082" y="515"/>
                    </a:lnTo>
                    <a:lnTo>
                      <a:pt x="990" y="516"/>
                    </a:lnTo>
                    <a:lnTo>
                      <a:pt x="902" y="518"/>
                    </a:lnTo>
                    <a:lnTo>
                      <a:pt x="817" y="518"/>
                    </a:lnTo>
                    <a:lnTo>
                      <a:pt x="737" y="519"/>
                    </a:lnTo>
                    <a:lnTo>
                      <a:pt x="662" y="520"/>
                    </a:lnTo>
                    <a:lnTo>
                      <a:pt x="593" y="522"/>
                    </a:lnTo>
                    <a:lnTo>
                      <a:pt x="529" y="522"/>
                    </a:lnTo>
                    <a:lnTo>
                      <a:pt x="472" y="523"/>
                    </a:lnTo>
                    <a:lnTo>
                      <a:pt x="424" y="523"/>
                    </a:lnTo>
                    <a:lnTo>
                      <a:pt x="384" y="523"/>
                    </a:lnTo>
                    <a:lnTo>
                      <a:pt x="354" y="523"/>
                    </a:lnTo>
                    <a:lnTo>
                      <a:pt x="332" y="523"/>
                    </a:lnTo>
                    <a:lnTo>
                      <a:pt x="322" y="523"/>
                    </a:lnTo>
                    <a:lnTo>
                      <a:pt x="299" y="520"/>
                    </a:lnTo>
                    <a:lnTo>
                      <a:pt x="269" y="515"/>
                    </a:lnTo>
                    <a:lnTo>
                      <a:pt x="234" y="509"/>
                    </a:lnTo>
                    <a:lnTo>
                      <a:pt x="200" y="500"/>
                    </a:lnTo>
                    <a:lnTo>
                      <a:pt x="167" y="493"/>
                    </a:lnTo>
                    <a:lnTo>
                      <a:pt x="141" y="487"/>
                    </a:lnTo>
                    <a:lnTo>
                      <a:pt x="122" y="483"/>
                    </a:lnTo>
                    <a:lnTo>
                      <a:pt x="115" y="482"/>
                    </a:lnTo>
                    <a:close/>
                  </a:path>
                </a:pathLst>
              </a:custGeom>
              <a:solidFill>
                <a:srgbClr val="FFFFFF"/>
              </a:solidFill>
              <a:ln w="9525">
                <a:solidFill>
                  <a:srgbClr val="000000"/>
                </a:solidFill>
                <a:round/>
                <a:headEnd/>
                <a:tailEnd/>
              </a:ln>
            </p:spPr>
            <p:txBody>
              <a:bodyPr/>
              <a:lstStyle/>
              <a:p>
                <a:endParaRPr lang="en-US"/>
              </a:p>
            </p:txBody>
          </p:sp>
          <p:sp>
            <p:nvSpPr>
              <p:cNvPr id="104466" name="Freeform 73"/>
              <p:cNvSpPr>
                <a:spLocks/>
              </p:cNvSpPr>
              <p:nvPr/>
            </p:nvSpPr>
            <p:spPr bwMode="auto">
              <a:xfrm>
                <a:off x="1875" y="2709"/>
                <a:ext cx="2371" cy="102"/>
              </a:xfrm>
              <a:custGeom>
                <a:avLst/>
                <a:gdLst>
                  <a:gd name="T0" fmla="*/ 2355 w 2371"/>
                  <a:gd name="T1" fmla="*/ 52 h 102"/>
                  <a:gd name="T2" fmla="*/ 2292 w 2371"/>
                  <a:gd name="T3" fmla="*/ 75 h 102"/>
                  <a:gd name="T4" fmla="*/ 2218 w 2371"/>
                  <a:gd name="T5" fmla="*/ 92 h 102"/>
                  <a:gd name="T6" fmla="*/ 2142 w 2371"/>
                  <a:gd name="T7" fmla="*/ 95 h 102"/>
                  <a:gd name="T8" fmla="*/ 2002 w 2371"/>
                  <a:gd name="T9" fmla="*/ 97 h 102"/>
                  <a:gd name="T10" fmla="*/ 1834 w 2371"/>
                  <a:gd name="T11" fmla="*/ 98 h 102"/>
                  <a:gd name="T12" fmla="*/ 1675 w 2371"/>
                  <a:gd name="T13" fmla="*/ 98 h 102"/>
                  <a:gd name="T14" fmla="*/ 1565 w 2371"/>
                  <a:gd name="T15" fmla="*/ 97 h 102"/>
                  <a:gd name="T16" fmla="*/ 1493 w 2371"/>
                  <a:gd name="T17" fmla="*/ 95 h 102"/>
                  <a:gd name="T18" fmla="*/ 1353 w 2371"/>
                  <a:gd name="T19" fmla="*/ 97 h 102"/>
                  <a:gd name="T20" fmla="*/ 1173 w 2371"/>
                  <a:gd name="T21" fmla="*/ 99 h 102"/>
                  <a:gd name="T22" fmla="*/ 989 w 2371"/>
                  <a:gd name="T23" fmla="*/ 102 h 102"/>
                  <a:gd name="T24" fmla="*/ 838 w 2371"/>
                  <a:gd name="T25" fmla="*/ 102 h 102"/>
                  <a:gd name="T26" fmla="*/ 750 w 2371"/>
                  <a:gd name="T27" fmla="*/ 98 h 102"/>
                  <a:gd name="T28" fmla="*/ 625 w 2371"/>
                  <a:gd name="T29" fmla="*/ 85 h 102"/>
                  <a:gd name="T30" fmla="*/ 459 w 2371"/>
                  <a:gd name="T31" fmla="*/ 66 h 102"/>
                  <a:gd name="T32" fmla="*/ 288 w 2371"/>
                  <a:gd name="T33" fmla="*/ 46 h 102"/>
                  <a:gd name="T34" fmla="*/ 148 w 2371"/>
                  <a:gd name="T35" fmla="*/ 30 h 102"/>
                  <a:gd name="T36" fmla="*/ 76 w 2371"/>
                  <a:gd name="T37" fmla="*/ 20 h 102"/>
                  <a:gd name="T38" fmla="*/ 32 w 2371"/>
                  <a:gd name="T39" fmla="*/ 13 h 102"/>
                  <a:gd name="T40" fmla="*/ 6 w 2371"/>
                  <a:gd name="T41" fmla="*/ 12 h 102"/>
                  <a:gd name="T42" fmla="*/ 4 w 2371"/>
                  <a:gd name="T43" fmla="*/ 12 h 102"/>
                  <a:gd name="T44" fmla="*/ 62 w 2371"/>
                  <a:gd name="T45" fmla="*/ 12 h 102"/>
                  <a:gd name="T46" fmla="*/ 137 w 2371"/>
                  <a:gd name="T47" fmla="*/ 12 h 102"/>
                  <a:gd name="T48" fmla="*/ 194 w 2371"/>
                  <a:gd name="T49" fmla="*/ 12 h 102"/>
                  <a:gd name="T50" fmla="*/ 311 w 2371"/>
                  <a:gd name="T51" fmla="*/ 10 h 102"/>
                  <a:gd name="T52" fmla="*/ 465 w 2371"/>
                  <a:gd name="T53" fmla="*/ 9 h 102"/>
                  <a:gd name="T54" fmla="*/ 623 w 2371"/>
                  <a:gd name="T55" fmla="*/ 9 h 102"/>
                  <a:gd name="T56" fmla="*/ 748 w 2371"/>
                  <a:gd name="T57" fmla="*/ 7 h 102"/>
                  <a:gd name="T58" fmla="*/ 802 w 2371"/>
                  <a:gd name="T59" fmla="*/ 7 h 102"/>
                  <a:gd name="T60" fmla="*/ 852 w 2371"/>
                  <a:gd name="T61" fmla="*/ 7 h 102"/>
                  <a:gd name="T62" fmla="*/ 954 w 2371"/>
                  <a:gd name="T63" fmla="*/ 6 h 102"/>
                  <a:gd name="T64" fmla="*/ 1095 w 2371"/>
                  <a:gd name="T65" fmla="*/ 5 h 102"/>
                  <a:gd name="T66" fmla="*/ 1262 w 2371"/>
                  <a:gd name="T67" fmla="*/ 3 h 102"/>
                  <a:gd name="T68" fmla="*/ 1442 w 2371"/>
                  <a:gd name="T69" fmla="*/ 2 h 102"/>
                  <a:gd name="T70" fmla="*/ 1625 w 2371"/>
                  <a:gd name="T71" fmla="*/ 2 h 102"/>
                  <a:gd name="T72" fmla="*/ 1796 w 2371"/>
                  <a:gd name="T73" fmla="*/ 0 h 102"/>
                  <a:gd name="T74" fmla="*/ 1943 w 2371"/>
                  <a:gd name="T75" fmla="*/ 0 h 102"/>
                  <a:gd name="T76" fmla="*/ 2056 w 2371"/>
                  <a:gd name="T77" fmla="*/ 0 h 102"/>
                  <a:gd name="T78" fmla="*/ 2120 w 2371"/>
                  <a:gd name="T79" fmla="*/ 2 h 102"/>
                  <a:gd name="T80" fmla="*/ 2155 w 2371"/>
                  <a:gd name="T81" fmla="*/ 6 h 102"/>
                  <a:gd name="T82" fmla="*/ 2205 w 2371"/>
                  <a:gd name="T83" fmla="*/ 13 h 102"/>
                  <a:gd name="T84" fmla="*/ 2263 w 2371"/>
                  <a:gd name="T85" fmla="*/ 19 h 102"/>
                  <a:gd name="T86" fmla="*/ 2317 w 2371"/>
                  <a:gd name="T87" fmla="*/ 28 h 102"/>
                  <a:gd name="T88" fmla="*/ 2356 w 2371"/>
                  <a:gd name="T89" fmla="*/ 38 h 10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371"/>
                  <a:gd name="T136" fmla="*/ 0 h 102"/>
                  <a:gd name="T137" fmla="*/ 2371 w 2371"/>
                  <a:gd name="T138" fmla="*/ 102 h 10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371" h="102">
                    <a:moveTo>
                      <a:pt x="2371" y="45"/>
                    </a:moveTo>
                    <a:lnTo>
                      <a:pt x="2366" y="46"/>
                    </a:lnTo>
                    <a:lnTo>
                      <a:pt x="2355" y="52"/>
                    </a:lnTo>
                    <a:lnTo>
                      <a:pt x="2338" y="59"/>
                    </a:lnTo>
                    <a:lnTo>
                      <a:pt x="2316" y="66"/>
                    </a:lnTo>
                    <a:lnTo>
                      <a:pt x="2292" y="75"/>
                    </a:lnTo>
                    <a:lnTo>
                      <a:pt x="2266" y="84"/>
                    </a:lnTo>
                    <a:lnTo>
                      <a:pt x="2241" y="89"/>
                    </a:lnTo>
                    <a:lnTo>
                      <a:pt x="2218" y="92"/>
                    </a:lnTo>
                    <a:lnTo>
                      <a:pt x="2202" y="94"/>
                    </a:lnTo>
                    <a:lnTo>
                      <a:pt x="2176" y="94"/>
                    </a:lnTo>
                    <a:lnTo>
                      <a:pt x="2142" y="95"/>
                    </a:lnTo>
                    <a:lnTo>
                      <a:pt x="2102" y="95"/>
                    </a:lnTo>
                    <a:lnTo>
                      <a:pt x="2054" y="97"/>
                    </a:lnTo>
                    <a:lnTo>
                      <a:pt x="2002" y="97"/>
                    </a:lnTo>
                    <a:lnTo>
                      <a:pt x="1948" y="97"/>
                    </a:lnTo>
                    <a:lnTo>
                      <a:pt x="1891" y="98"/>
                    </a:lnTo>
                    <a:lnTo>
                      <a:pt x="1834" y="98"/>
                    </a:lnTo>
                    <a:lnTo>
                      <a:pt x="1779" y="98"/>
                    </a:lnTo>
                    <a:lnTo>
                      <a:pt x="1726" y="98"/>
                    </a:lnTo>
                    <a:lnTo>
                      <a:pt x="1675" y="98"/>
                    </a:lnTo>
                    <a:lnTo>
                      <a:pt x="1632" y="98"/>
                    </a:lnTo>
                    <a:lnTo>
                      <a:pt x="1595" y="98"/>
                    </a:lnTo>
                    <a:lnTo>
                      <a:pt x="1565" y="97"/>
                    </a:lnTo>
                    <a:lnTo>
                      <a:pt x="1544" y="97"/>
                    </a:lnTo>
                    <a:lnTo>
                      <a:pt x="1524" y="97"/>
                    </a:lnTo>
                    <a:lnTo>
                      <a:pt x="1493" y="95"/>
                    </a:lnTo>
                    <a:lnTo>
                      <a:pt x="1454" y="97"/>
                    </a:lnTo>
                    <a:lnTo>
                      <a:pt x="1406" y="97"/>
                    </a:lnTo>
                    <a:lnTo>
                      <a:pt x="1353" y="97"/>
                    </a:lnTo>
                    <a:lnTo>
                      <a:pt x="1295" y="98"/>
                    </a:lnTo>
                    <a:lnTo>
                      <a:pt x="1235" y="99"/>
                    </a:lnTo>
                    <a:lnTo>
                      <a:pt x="1173" y="99"/>
                    </a:lnTo>
                    <a:lnTo>
                      <a:pt x="1110" y="101"/>
                    </a:lnTo>
                    <a:lnTo>
                      <a:pt x="1048" y="101"/>
                    </a:lnTo>
                    <a:lnTo>
                      <a:pt x="989" y="102"/>
                    </a:lnTo>
                    <a:lnTo>
                      <a:pt x="933" y="102"/>
                    </a:lnTo>
                    <a:lnTo>
                      <a:pt x="882" y="102"/>
                    </a:lnTo>
                    <a:lnTo>
                      <a:pt x="838" y="102"/>
                    </a:lnTo>
                    <a:lnTo>
                      <a:pt x="802" y="102"/>
                    </a:lnTo>
                    <a:lnTo>
                      <a:pt x="776" y="101"/>
                    </a:lnTo>
                    <a:lnTo>
                      <a:pt x="750" y="98"/>
                    </a:lnTo>
                    <a:lnTo>
                      <a:pt x="715" y="95"/>
                    </a:lnTo>
                    <a:lnTo>
                      <a:pt x="672" y="91"/>
                    </a:lnTo>
                    <a:lnTo>
                      <a:pt x="625" y="85"/>
                    </a:lnTo>
                    <a:lnTo>
                      <a:pt x="571" y="79"/>
                    </a:lnTo>
                    <a:lnTo>
                      <a:pt x="517" y="74"/>
                    </a:lnTo>
                    <a:lnTo>
                      <a:pt x="459" y="66"/>
                    </a:lnTo>
                    <a:lnTo>
                      <a:pt x="400" y="61"/>
                    </a:lnTo>
                    <a:lnTo>
                      <a:pt x="344" y="53"/>
                    </a:lnTo>
                    <a:lnTo>
                      <a:pt x="288" y="46"/>
                    </a:lnTo>
                    <a:lnTo>
                      <a:pt x="236" y="41"/>
                    </a:lnTo>
                    <a:lnTo>
                      <a:pt x="190" y="35"/>
                    </a:lnTo>
                    <a:lnTo>
                      <a:pt x="148" y="30"/>
                    </a:lnTo>
                    <a:lnTo>
                      <a:pt x="115" y="26"/>
                    </a:lnTo>
                    <a:lnTo>
                      <a:pt x="91" y="22"/>
                    </a:lnTo>
                    <a:lnTo>
                      <a:pt x="76" y="20"/>
                    </a:lnTo>
                    <a:lnTo>
                      <a:pt x="60" y="18"/>
                    </a:lnTo>
                    <a:lnTo>
                      <a:pt x="45" y="16"/>
                    </a:lnTo>
                    <a:lnTo>
                      <a:pt x="32" y="13"/>
                    </a:lnTo>
                    <a:lnTo>
                      <a:pt x="22" y="13"/>
                    </a:lnTo>
                    <a:lnTo>
                      <a:pt x="11" y="12"/>
                    </a:lnTo>
                    <a:lnTo>
                      <a:pt x="6" y="12"/>
                    </a:lnTo>
                    <a:lnTo>
                      <a:pt x="1" y="12"/>
                    </a:lnTo>
                    <a:lnTo>
                      <a:pt x="0" y="12"/>
                    </a:lnTo>
                    <a:lnTo>
                      <a:pt x="4" y="12"/>
                    </a:lnTo>
                    <a:lnTo>
                      <a:pt x="19" y="12"/>
                    </a:lnTo>
                    <a:lnTo>
                      <a:pt x="37" y="12"/>
                    </a:lnTo>
                    <a:lnTo>
                      <a:pt x="62" y="12"/>
                    </a:lnTo>
                    <a:lnTo>
                      <a:pt x="86" y="12"/>
                    </a:lnTo>
                    <a:lnTo>
                      <a:pt x="112" y="12"/>
                    </a:lnTo>
                    <a:lnTo>
                      <a:pt x="137" y="12"/>
                    </a:lnTo>
                    <a:lnTo>
                      <a:pt x="157" y="12"/>
                    </a:lnTo>
                    <a:lnTo>
                      <a:pt x="171" y="12"/>
                    </a:lnTo>
                    <a:lnTo>
                      <a:pt x="194" y="12"/>
                    </a:lnTo>
                    <a:lnTo>
                      <a:pt x="227" y="12"/>
                    </a:lnTo>
                    <a:lnTo>
                      <a:pt x="266" y="12"/>
                    </a:lnTo>
                    <a:lnTo>
                      <a:pt x="311" y="10"/>
                    </a:lnTo>
                    <a:lnTo>
                      <a:pt x="360" y="10"/>
                    </a:lnTo>
                    <a:lnTo>
                      <a:pt x="412" y="10"/>
                    </a:lnTo>
                    <a:lnTo>
                      <a:pt x="465" y="9"/>
                    </a:lnTo>
                    <a:lnTo>
                      <a:pt x="518" y="9"/>
                    </a:lnTo>
                    <a:lnTo>
                      <a:pt x="571" y="9"/>
                    </a:lnTo>
                    <a:lnTo>
                      <a:pt x="623" y="9"/>
                    </a:lnTo>
                    <a:lnTo>
                      <a:pt x="669" y="7"/>
                    </a:lnTo>
                    <a:lnTo>
                      <a:pt x="712" y="7"/>
                    </a:lnTo>
                    <a:lnTo>
                      <a:pt x="748" y="7"/>
                    </a:lnTo>
                    <a:lnTo>
                      <a:pt x="777" y="7"/>
                    </a:lnTo>
                    <a:lnTo>
                      <a:pt x="797" y="7"/>
                    </a:lnTo>
                    <a:lnTo>
                      <a:pt x="802" y="7"/>
                    </a:lnTo>
                    <a:lnTo>
                      <a:pt x="812" y="7"/>
                    </a:lnTo>
                    <a:lnTo>
                      <a:pt x="829" y="7"/>
                    </a:lnTo>
                    <a:lnTo>
                      <a:pt x="852" y="7"/>
                    </a:lnTo>
                    <a:lnTo>
                      <a:pt x="881" y="6"/>
                    </a:lnTo>
                    <a:lnTo>
                      <a:pt x="915" y="6"/>
                    </a:lnTo>
                    <a:lnTo>
                      <a:pt x="954" y="6"/>
                    </a:lnTo>
                    <a:lnTo>
                      <a:pt x="997" y="6"/>
                    </a:lnTo>
                    <a:lnTo>
                      <a:pt x="1045" y="5"/>
                    </a:lnTo>
                    <a:lnTo>
                      <a:pt x="1095" y="5"/>
                    </a:lnTo>
                    <a:lnTo>
                      <a:pt x="1149" y="5"/>
                    </a:lnTo>
                    <a:lnTo>
                      <a:pt x="1205" y="3"/>
                    </a:lnTo>
                    <a:lnTo>
                      <a:pt x="1262" y="3"/>
                    </a:lnTo>
                    <a:lnTo>
                      <a:pt x="1321" y="3"/>
                    </a:lnTo>
                    <a:lnTo>
                      <a:pt x="1382" y="3"/>
                    </a:lnTo>
                    <a:lnTo>
                      <a:pt x="1442" y="2"/>
                    </a:lnTo>
                    <a:lnTo>
                      <a:pt x="1504" y="2"/>
                    </a:lnTo>
                    <a:lnTo>
                      <a:pt x="1565" y="2"/>
                    </a:lnTo>
                    <a:lnTo>
                      <a:pt x="1625" y="2"/>
                    </a:lnTo>
                    <a:lnTo>
                      <a:pt x="1684" y="0"/>
                    </a:lnTo>
                    <a:lnTo>
                      <a:pt x="1740" y="0"/>
                    </a:lnTo>
                    <a:lnTo>
                      <a:pt x="1796" y="0"/>
                    </a:lnTo>
                    <a:lnTo>
                      <a:pt x="1848" y="0"/>
                    </a:lnTo>
                    <a:lnTo>
                      <a:pt x="1897" y="0"/>
                    </a:lnTo>
                    <a:lnTo>
                      <a:pt x="1943" y="0"/>
                    </a:lnTo>
                    <a:lnTo>
                      <a:pt x="1986" y="0"/>
                    </a:lnTo>
                    <a:lnTo>
                      <a:pt x="2024" y="0"/>
                    </a:lnTo>
                    <a:lnTo>
                      <a:pt x="2056" y="0"/>
                    </a:lnTo>
                    <a:lnTo>
                      <a:pt x="2083" y="2"/>
                    </a:lnTo>
                    <a:lnTo>
                      <a:pt x="2104" y="2"/>
                    </a:lnTo>
                    <a:lnTo>
                      <a:pt x="2120" y="2"/>
                    </a:lnTo>
                    <a:lnTo>
                      <a:pt x="2129" y="3"/>
                    </a:lnTo>
                    <a:lnTo>
                      <a:pt x="2140" y="5"/>
                    </a:lnTo>
                    <a:lnTo>
                      <a:pt x="2155" y="6"/>
                    </a:lnTo>
                    <a:lnTo>
                      <a:pt x="2171" y="9"/>
                    </a:lnTo>
                    <a:lnTo>
                      <a:pt x="2188" y="10"/>
                    </a:lnTo>
                    <a:lnTo>
                      <a:pt x="2205" y="13"/>
                    </a:lnTo>
                    <a:lnTo>
                      <a:pt x="2225" y="15"/>
                    </a:lnTo>
                    <a:lnTo>
                      <a:pt x="2244" y="18"/>
                    </a:lnTo>
                    <a:lnTo>
                      <a:pt x="2263" y="19"/>
                    </a:lnTo>
                    <a:lnTo>
                      <a:pt x="2282" y="22"/>
                    </a:lnTo>
                    <a:lnTo>
                      <a:pt x="2300" y="25"/>
                    </a:lnTo>
                    <a:lnTo>
                      <a:pt x="2317" y="28"/>
                    </a:lnTo>
                    <a:lnTo>
                      <a:pt x="2332" y="30"/>
                    </a:lnTo>
                    <a:lnTo>
                      <a:pt x="2346" y="35"/>
                    </a:lnTo>
                    <a:lnTo>
                      <a:pt x="2356" y="38"/>
                    </a:lnTo>
                    <a:lnTo>
                      <a:pt x="2365" y="41"/>
                    </a:lnTo>
                    <a:lnTo>
                      <a:pt x="2371" y="45"/>
                    </a:lnTo>
                    <a:close/>
                  </a:path>
                </a:pathLst>
              </a:custGeom>
              <a:solidFill>
                <a:srgbClr val="FFFFFF"/>
              </a:solidFill>
              <a:ln w="9525">
                <a:noFill/>
                <a:round/>
                <a:headEnd/>
                <a:tailEnd/>
              </a:ln>
            </p:spPr>
            <p:txBody>
              <a:bodyPr/>
              <a:lstStyle/>
              <a:p>
                <a:endParaRPr lang="en-US"/>
              </a:p>
            </p:txBody>
          </p:sp>
          <p:sp>
            <p:nvSpPr>
              <p:cNvPr id="104467" name="Freeform 74"/>
              <p:cNvSpPr>
                <a:spLocks/>
              </p:cNvSpPr>
              <p:nvPr/>
            </p:nvSpPr>
            <p:spPr bwMode="auto">
              <a:xfrm>
                <a:off x="2151" y="2614"/>
                <a:ext cx="1362" cy="199"/>
              </a:xfrm>
              <a:custGeom>
                <a:avLst/>
                <a:gdLst>
                  <a:gd name="T0" fmla="*/ 8 w 1362"/>
                  <a:gd name="T1" fmla="*/ 18 h 199"/>
                  <a:gd name="T2" fmla="*/ 59 w 1362"/>
                  <a:gd name="T3" fmla="*/ 12 h 199"/>
                  <a:gd name="T4" fmla="*/ 134 w 1362"/>
                  <a:gd name="T5" fmla="*/ 5 h 199"/>
                  <a:gd name="T6" fmla="*/ 200 w 1362"/>
                  <a:gd name="T7" fmla="*/ 0 h 199"/>
                  <a:gd name="T8" fmla="*/ 234 w 1362"/>
                  <a:gd name="T9" fmla="*/ 2 h 199"/>
                  <a:gd name="T10" fmla="*/ 282 w 1362"/>
                  <a:gd name="T11" fmla="*/ 8 h 199"/>
                  <a:gd name="T12" fmla="*/ 354 w 1362"/>
                  <a:gd name="T13" fmla="*/ 18 h 199"/>
                  <a:gd name="T14" fmla="*/ 439 w 1362"/>
                  <a:gd name="T15" fmla="*/ 29 h 199"/>
                  <a:gd name="T16" fmla="*/ 529 w 1362"/>
                  <a:gd name="T17" fmla="*/ 42 h 199"/>
                  <a:gd name="T18" fmla="*/ 609 w 1362"/>
                  <a:gd name="T19" fmla="*/ 54 h 199"/>
                  <a:gd name="T20" fmla="*/ 674 w 1362"/>
                  <a:gd name="T21" fmla="*/ 62 h 199"/>
                  <a:gd name="T22" fmla="*/ 710 w 1362"/>
                  <a:gd name="T23" fmla="*/ 68 h 199"/>
                  <a:gd name="T24" fmla="*/ 1035 w 1362"/>
                  <a:gd name="T25" fmla="*/ 108 h 199"/>
                  <a:gd name="T26" fmla="*/ 1155 w 1362"/>
                  <a:gd name="T27" fmla="*/ 121 h 199"/>
                  <a:gd name="T28" fmla="*/ 1178 w 1362"/>
                  <a:gd name="T29" fmla="*/ 120 h 199"/>
                  <a:gd name="T30" fmla="*/ 1217 w 1362"/>
                  <a:gd name="T31" fmla="*/ 120 h 199"/>
                  <a:gd name="T32" fmla="*/ 1256 w 1362"/>
                  <a:gd name="T33" fmla="*/ 120 h 199"/>
                  <a:gd name="T34" fmla="*/ 1286 w 1362"/>
                  <a:gd name="T35" fmla="*/ 123 h 199"/>
                  <a:gd name="T36" fmla="*/ 1313 w 1362"/>
                  <a:gd name="T37" fmla="*/ 125 h 199"/>
                  <a:gd name="T38" fmla="*/ 1336 w 1362"/>
                  <a:gd name="T39" fmla="*/ 131 h 199"/>
                  <a:gd name="T40" fmla="*/ 1353 w 1362"/>
                  <a:gd name="T41" fmla="*/ 143 h 199"/>
                  <a:gd name="T42" fmla="*/ 1362 w 1362"/>
                  <a:gd name="T43" fmla="*/ 167 h 199"/>
                  <a:gd name="T44" fmla="*/ 1349 w 1362"/>
                  <a:gd name="T45" fmla="*/ 189 h 199"/>
                  <a:gd name="T46" fmla="*/ 1313 w 1362"/>
                  <a:gd name="T47" fmla="*/ 199 h 199"/>
                  <a:gd name="T48" fmla="*/ 1233 w 1362"/>
                  <a:gd name="T49" fmla="*/ 192 h 199"/>
                  <a:gd name="T50" fmla="*/ 1103 w 1362"/>
                  <a:gd name="T51" fmla="*/ 179 h 199"/>
                  <a:gd name="T52" fmla="*/ 946 w 1362"/>
                  <a:gd name="T53" fmla="*/ 160 h 199"/>
                  <a:gd name="T54" fmla="*/ 781 w 1362"/>
                  <a:gd name="T55" fmla="*/ 140 h 199"/>
                  <a:gd name="T56" fmla="*/ 626 w 1362"/>
                  <a:gd name="T57" fmla="*/ 120 h 199"/>
                  <a:gd name="T58" fmla="*/ 504 w 1362"/>
                  <a:gd name="T59" fmla="*/ 104 h 199"/>
                  <a:gd name="T60" fmla="*/ 434 w 1362"/>
                  <a:gd name="T61" fmla="*/ 95 h 199"/>
                  <a:gd name="T62" fmla="*/ 419 w 1362"/>
                  <a:gd name="T63" fmla="*/ 92 h 199"/>
                  <a:gd name="T64" fmla="*/ 383 w 1362"/>
                  <a:gd name="T65" fmla="*/ 88 h 199"/>
                  <a:gd name="T66" fmla="*/ 323 w 1362"/>
                  <a:gd name="T67" fmla="*/ 78 h 199"/>
                  <a:gd name="T68" fmla="*/ 246 w 1362"/>
                  <a:gd name="T69" fmla="*/ 65 h 199"/>
                  <a:gd name="T70" fmla="*/ 166 w 1362"/>
                  <a:gd name="T71" fmla="*/ 52 h 199"/>
                  <a:gd name="T72" fmla="*/ 91 w 1362"/>
                  <a:gd name="T73" fmla="*/ 39 h 199"/>
                  <a:gd name="T74" fmla="*/ 33 w 1362"/>
                  <a:gd name="T75" fmla="*/ 29 h 199"/>
                  <a:gd name="T76" fmla="*/ 2 w 1362"/>
                  <a:gd name="T77" fmla="*/ 20 h 19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362"/>
                  <a:gd name="T118" fmla="*/ 0 h 199"/>
                  <a:gd name="T119" fmla="*/ 1362 w 1362"/>
                  <a:gd name="T120" fmla="*/ 199 h 199"/>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362" h="199">
                    <a:moveTo>
                      <a:pt x="0" y="19"/>
                    </a:moveTo>
                    <a:lnTo>
                      <a:pt x="8" y="18"/>
                    </a:lnTo>
                    <a:lnTo>
                      <a:pt x="29" y="16"/>
                    </a:lnTo>
                    <a:lnTo>
                      <a:pt x="59" y="12"/>
                    </a:lnTo>
                    <a:lnTo>
                      <a:pt x="97" y="8"/>
                    </a:lnTo>
                    <a:lnTo>
                      <a:pt x="134" y="5"/>
                    </a:lnTo>
                    <a:lnTo>
                      <a:pt x="170" y="2"/>
                    </a:lnTo>
                    <a:lnTo>
                      <a:pt x="200" y="0"/>
                    </a:lnTo>
                    <a:lnTo>
                      <a:pt x="222" y="0"/>
                    </a:lnTo>
                    <a:lnTo>
                      <a:pt x="234" y="2"/>
                    </a:lnTo>
                    <a:lnTo>
                      <a:pt x="255" y="5"/>
                    </a:lnTo>
                    <a:lnTo>
                      <a:pt x="282" y="8"/>
                    </a:lnTo>
                    <a:lnTo>
                      <a:pt x="316" y="13"/>
                    </a:lnTo>
                    <a:lnTo>
                      <a:pt x="354" y="18"/>
                    </a:lnTo>
                    <a:lnTo>
                      <a:pt x="396" y="23"/>
                    </a:lnTo>
                    <a:lnTo>
                      <a:pt x="439" y="29"/>
                    </a:lnTo>
                    <a:lnTo>
                      <a:pt x="484" y="36"/>
                    </a:lnTo>
                    <a:lnTo>
                      <a:pt x="529" y="42"/>
                    </a:lnTo>
                    <a:lnTo>
                      <a:pt x="570" y="48"/>
                    </a:lnTo>
                    <a:lnTo>
                      <a:pt x="609" y="54"/>
                    </a:lnTo>
                    <a:lnTo>
                      <a:pt x="644" y="58"/>
                    </a:lnTo>
                    <a:lnTo>
                      <a:pt x="674" y="62"/>
                    </a:lnTo>
                    <a:lnTo>
                      <a:pt x="696" y="65"/>
                    </a:lnTo>
                    <a:lnTo>
                      <a:pt x="710" y="68"/>
                    </a:lnTo>
                    <a:lnTo>
                      <a:pt x="716" y="68"/>
                    </a:lnTo>
                    <a:lnTo>
                      <a:pt x="1035" y="108"/>
                    </a:lnTo>
                    <a:lnTo>
                      <a:pt x="1150" y="121"/>
                    </a:lnTo>
                    <a:lnTo>
                      <a:pt x="1155" y="121"/>
                    </a:lnTo>
                    <a:lnTo>
                      <a:pt x="1163" y="121"/>
                    </a:lnTo>
                    <a:lnTo>
                      <a:pt x="1178" y="120"/>
                    </a:lnTo>
                    <a:lnTo>
                      <a:pt x="1197" y="120"/>
                    </a:lnTo>
                    <a:lnTo>
                      <a:pt x="1217" y="120"/>
                    </a:lnTo>
                    <a:lnTo>
                      <a:pt x="1235" y="120"/>
                    </a:lnTo>
                    <a:lnTo>
                      <a:pt x="1256" y="120"/>
                    </a:lnTo>
                    <a:lnTo>
                      <a:pt x="1271" y="121"/>
                    </a:lnTo>
                    <a:lnTo>
                      <a:pt x="1286" y="123"/>
                    </a:lnTo>
                    <a:lnTo>
                      <a:pt x="1300" y="124"/>
                    </a:lnTo>
                    <a:lnTo>
                      <a:pt x="1313" y="125"/>
                    </a:lnTo>
                    <a:lnTo>
                      <a:pt x="1326" y="128"/>
                    </a:lnTo>
                    <a:lnTo>
                      <a:pt x="1336" y="131"/>
                    </a:lnTo>
                    <a:lnTo>
                      <a:pt x="1346" y="137"/>
                    </a:lnTo>
                    <a:lnTo>
                      <a:pt x="1353" y="143"/>
                    </a:lnTo>
                    <a:lnTo>
                      <a:pt x="1358" y="151"/>
                    </a:lnTo>
                    <a:lnTo>
                      <a:pt x="1362" y="167"/>
                    </a:lnTo>
                    <a:lnTo>
                      <a:pt x="1359" y="179"/>
                    </a:lnTo>
                    <a:lnTo>
                      <a:pt x="1349" y="189"/>
                    </a:lnTo>
                    <a:lnTo>
                      <a:pt x="1329" y="197"/>
                    </a:lnTo>
                    <a:lnTo>
                      <a:pt x="1313" y="199"/>
                    </a:lnTo>
                    <a:lnTo>
                      <a:pt x="1280" y="196"/>
                    </a:lnTo>
                    <a:lnTo>
                      <a:pt x="1233" y="192"/>
                    </a:lnTo>
                    <a:lnTo>
                      <a:pt x="1173" y="186"/>
                    </a:lnTo>
                    <a:lnTo>
                      <a:pt x="1103" y="179"/>
                    </a:lnTo>
                    <a:lnTo>
                      <a:pt x="1027" y="170"/>
                    </a:lnTo>
                    <a:lnTo>
                      <a:pt x="946" y="160"/>
                    </a:lnTo>
                    <a:lnTo>
                      <a:pt x="864" y="150"/>
                    </a:lnTo>
                    <a:lnTo>
                      <a:pt x="781" y="140"/>
                    </a:lnTo>
                    <a:lnTo>
                      <a:pt x="701" y="130"/>
                    </a:lnTo>
                    <a:lnTo>
                      <a:pt x="626" y="120"/>
                    </a:lnTo>
                    <a:lnTo>
                      <a:pt x="560" y="111"/>
                    </a:lnTo>
                    <a:lnTo>
                      <a:pt x="504" y="104"/>
                    </a:lnTo>
                    <a:lnTo>
                      <a:pt x="461" y="98"/>
                    </a:lnTo>
                    <a:lnTo>
                      <a:pt x="434" y="95"/>
                    </a:lnTo>
                    <a:lnTo>
                      <a:pt x="424" y="94"/>
                    </a:lnTo>
                    <a:lnTo>
                      <a:pt x="419" y="92"/>
                    </a:lnTo>
                    <a:lnTo>
                      <a:pt x="405" y="91"/>
                    </a:lnTo>
                    <a:lnTo>
                      <a:pt x="383" y="88"/>
                    </a:lnTo>
                    <a:lnTo>
                      <a:pt x="356" y="84"/>
                    </a:lnTo>
                    <a:lnTo>
                      <a:pt x="323" y="78"/>
                    </a:lnTo>
                    <a:lnTo>
                      <a:pt x="285" y="72"/>
                    </a:lnTo>
                    <a:lnTo>
                      <a:pt x="246" y="65"/>
                    </a:lnTo>
                    <a:lnTo>
                      <a:pt x="206" y="59"/>
                    </a:lnTo>
                    <a:lnTo>
                      <a:pt x="166" y="52"/>
                    </a:lnTo>
                    <a:lnTo>
                      <a:pt x="127" y="46"/>
                    </a:lnTo>
                    <a:lnTo>
                      <a:pt x="91" y="39"/>
                    </a:lnTo>
                    <a:lnTo>
                      <a:pt x="59" y="33"/>
                    </a:lnTo>
                    <a:lnTo>
                      <a:pt x="33" y="29"/>
                    </a:lnTo>
                    <a:lnTo>
                      <a:pt x="13" y="25"/>
                    </a:lnTo>
                    <a:lnTo>
                      <a:pt x="2" y="20"/>
                    </a:lnTo>
                    <a:lnTo>
                      <a:pt x="0" y="19"/>
                    </a:lnTo>
                    <a:close/>
                  </a:path>
                </a:pathLst>
              </a:custGeom>
              <a:solidFill>
                <a:srgbClr val="000000"/>
              </a:solidFill>
              <a:ln w="9525">
                <a:noFill/>
                <a:round/>
                <a:headEnd/>
                <a:tailEnd/>
              </a:ln>
            </p:spPr>
            <p:txBody>
              <a:bodyPr/>
              <a:lstStyle/>
              <a:p>
                <a:endParaRPr lang="en-US"/>
              </a:p>
            </p:txBody>
          </p:sp>
          <p:sp>
            <p:nvSpPr>
              <p:cNvPr id="104468" name="Freeform 75"/>
              <p:cNvSpPr>
                <a:spLocks/>
              </p:cNvSpPr>
              <p:nvPr/>
            </p:nvSpPr>
            <p:spPr bwMode="auto">
              <a:xfrm>
                <a:off x="2210" y="2620"/>
                <a:ext cx="1293" cy="190"/>
              </a:xfrm>
              <a:custGeom>
                <a:avLst/>
                <a:gdLst>
                  <a:gd name="T0" fmla="*/ 6 w 1293"/>
                  <a:gd name="T1" fmla="*/ 13 h 190"/>
                  <a:gd name="T2" fmla="*/ 44 w 1293"/>
                  <a:gd name="T3" fmla="*/ 9 h 190"/>
                  <a:gd name="T4" fmla="*/ 97 w 1293"/>
                  <a:gd name="T5" fmla="*/ 3 h 190"/>
                  <a:gd name="T6" fmla="*/ 149 w 1293"/>
                  <a:gd name="T7" fmla="*/ 0 h 190"/>
                  <a:gd name="T8" fmla="*/ 177 w 1293"/>
                  <a:gd name="T9" fmla="*/ 3 h 190"/>
                  <a:gd name="T10" fmla="*/ 229 w 1293"/>
                  <a:gd name="T11" fmla="*/ 9 h 190"/>
                  <a:gd name="T12" fmla="*/ 308 w 1293"/>
                  <a:gd name="T13" fmla="*/ 19 h 190"/>
                  <a:gd name="T14" fmla="*/ 403 w 1293"/>
                  <a:gd name="T15" fmla="*/ 32 h 190"/>
                  <a:gd name="T16" fmla="*/ 501 w 1293"/>
                  <a:gd name="T17" fmla="*/ 45 h 190"/>
                  <a:gd name="T18" fmla="*/ 592 w 1293"/>
                  <a:gd name="T19" fmla="*/ 58 h 190"/>
                  <a:gd name="T20" fmla="*/ 664 w 1293"/>
                  <a:gd name="T21" fmla="*/ 68 h 190"/>
                  <a:gd name="T22" fmla="*/ 706 w 1293"/>
                  <a:gd name="T23" fmla="*/ 72 h 190"/>
                  <a:gd name="T24" fmla="*/ 999 w 1293"/>
                  <a:gd name="T25" fmla="*/ 109 h 190"/>
                  <a:gd name="T26" fmla="*/ 1106 w 1293"/>
                  <a:gd name="T27" fmla="*/ 121 h 190"/>
                  <a:gd name="T28" fmla="*/ 1129 w 1293"/>
                  <a:gd name="T29" fmla="*/ 119 h 190"/>
                  <a:gd name="T30" fmla="*/ 1162 w 1293"/>
                  <a:gd name="T31" fmla="*/ 119 h 190"/>
                  <a:gd name="T32" fmla="*/ 1197 w 1293"/>
                  <a:gd name="T33" fmla="*/ 119 h 190"/>
                  <a:gd name="T34" fmla="*/ 1224 w 1293"/>
                  <a:gd name="T35" fmla="*/ 122 h 190"/>
                  <a:gd name="T36" fmla="*/ 1248 w 1293"/>
                  <a:gd name="T37" fmla="*/ 124 h 190"/>
                  <a:gd name="T38" fmla="*/ 1270 w 1293"/>
                  <a:gd name="T39" fmla="*/ 130 h 190"/>
                  <a:gd name="T40" fmla="*/ 1286 w 1293"/>
                  <a:gd name="T41" fmla="*/ 140 h 190"/>
                  <a:gd name="T42" fmla="*/ 1293 w 1293"/>
                  <a:gd name="T43" fmla="*/ 161 h 190"/>
                  <a:gd name="T44" fmla="*/ 1281 w 1293"/>
                  <a:gd name="T45" fmla="*/ 181 h 190"/>
                  <a:gd name="T46" fmla="*/ 1256 w 1293"/>
                  <a:gd name="T47" fmla="*/ 188 h 190"/>
                  <a:gd name="T48" fmla="*/ 1217 w 1293"/>
                  <a:gd name="T49" fmla="*/ 174 h 190"/>
                  <a:gd name="T50" fmla="*/ 1153 w 1293"/>
                  <a:gd name="T51" fmla="*/ 151 h 190"/>
                  <a:gd name="T52" fmla="*/ 1076 w 1293"/>
                  <a:gd name="T53" fmla="*/ 130 h 190"/>
                  <a:gd name="T54" fmla="*/ 972 w 1293"/>
                  <a:gd name="T55" fmla="*/ 111 h 190"/>
                  <a:gd name="T56" fmla="*/ 834 w 1293"/>
                  <a:gd name="T57" fmla="*/ 92 h 190"/>
                  <a:gd name="T58" fmla="*/ 687 w 1293"/>
                  <a:gd name="T59" fmla="*/ 72 h 190"/>
                  <a:gd name="T60" fmla="*/ 542 w 1293"/>
                  <a:gd name="T61" fmla="*/ 53 h 190"/>
                  <a:gd name="T62" fmla="*/ 406 w 1293"/>
                  <a:gd name="T63" fmla="*/ 36 h 190"/>
                  <a:gd name="T64" fmla="*/ 290 w 1293"/>
                  <a:gd name="T65" fmla="*/ 22 h 190"/>
                  <a:gd name="T66" fmla="*/ 203 w 1293"/>
                  <a:gd name="T67" fmla="*/ 10 h 190"/>
                  <a:gd name="T68" fmla="*/ 154 w 1293"/>
                  <a:gd name="T69" fmla="*/ 6 h 190"/>
                  <a:gd name="T70" fmla="*/ 141 w 1293"/>
                  <a:gd name="T71" fmla="*/ 4 h 190"/>
                  <a:gd name="T72" fmla="*/ 98 w 1293"/>
                  <a:gd name="T73" fmla="*/ 9 h 190"/>
                  <a:gd name="T74" fmla="*/ 42 w 1293"/>
                  <a:gd name="T75" fmla="*/ 13 h 190"/>
                  <a:gd name="T76" fmla="*/ 3 w 1293"/>
                  <a:gd name="T77" fmla="*/ 14 h 19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93"/>
                  <a:gd name="T118" fmla="*/ 0 h 190"/>
                  <a:gd name="T119" fmla="*/ 1293 w 1293"/>
                  <a:gd name="T120" fmla="*/ 190 h 19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93" h="190">
                    <a:moveTo>
                      <a:pt x="0" y="13"/>
                    </a:moveTo>
                    <a:lnTo>
                      <a:pt x="6" y="13"/>
                    </a:lnTo>
                    <a:lnTo>
                      <a:pt x="20" y="10"/>
                    </a:lnTo>
                    <a:lnTo>
                      <a:pt x="44" y="9"/>
                    </a:lnTo>
                    <a:lnTo>
                      <a:pt x="69" y="6"/>
                    </a:lnTo>
                    <a:lnTo>
                      <a:pt x="97" y="3"/>
                    </a:lnTo>
                    <a:lnTo>
                      <a:pt x="124" y="2"/>
                    </a:lnTo>
                    <a:lnTo>
                      <a:pt x="149" y="0"/>
                    </a:lnTo>
                    <a:lnTo>
                      <a:pt x="166" y="2"/>
                    </a:lnTo>
                    <a:lnTo>
                      <a:pt x="177" y="3"/>
                    </a:lnTo>
                    <a:lnTo>
                      <a:pt x="199" y="6"/>
                    </a:lnTo>
                    <a:lnTo>
                      <a:pt x="229" y="9"/>
                    </a:lnTo>
                    <a:lnTo>
                      <a:pt x="267" y="14"/>
                    </a:lnTo>
                    <a:lnTo>
                      <a:pt x="308" y="19"/>
                    </a:lnTo>
                    <a:lnTo>
                      <a:pt x="354" y="26"/>
                    </a:lnTo>
                    <a:lnTo>
                      <a:pt x="403" y="32"/>
                    </a:lnTo>
                    <a:lnTo>
                      <a:pt x="452" y="39"/>
                    </a:lnTo>
                    <a:lnTo>
                      <a:pt x="501" y="45"/>
                    </a:lnTo>
                    <a:lnTo>
                      <a:pt x="549" y="52"/>
                    </a:lnTo>
                    <a:lnTo>
                      <a:pt x="592" y="58"/>
                    </a:lnTo>
                    <a:lnTo>
                      <a:pt x="631" y="62"/>
                    </a:lnTo>
                    <a:lnTo>
                      <a:pt x="664" y="68"/>
                    </a:lnTo>
                    <a:lnTo>
                      <a:pt x="690" y="71"/>
                    </a:lnTo>
                    <a:lnTo>
                      <a:pt x="706" y="72"/>
                    </a:lnTo>
                    <a:lnTo>
                      <a:pt x="711" y="73"/>
                    </a:lnTo>
                    <a:lnTo>
                      <a:pt x="999" y="109"/>
                    </a:lnTo>
                    <a:lnTo>
                      <a:pt x="1103" y="121"/>
                    </a:lnTo>
                    <a:lnTo>
                      <a:pt x="1106" y="121"/>
                    </a:lnTo>
                    <a:lnTo>
                      <a:pt x="1114" y="121"/>
                    </a:lnTo>
                    <a:lnTo>
                      <a:pt x="1129" y="119"/>
                    </a:lnTo>
                    <a:lnTo>
                      <a:pt x="1145" y="119"/>
                    </a:lnTo>
                    <a:lnTo>
                      <a:pt x="1162" y="119"/>
                    </a:lnTo>
                    <a:lnTo>
                      <a:pt x="1181" y="119"/>
                    </a:lnTo>
                    <a:lnTo>
                      <a:pt x="1197" y="119"/>
                    </a:lnTo>
                    <a:lnTo>
                      <a:pt x="1211" y="121"/>
                    </a:lnTo>
                    <a:lnTo>
                      <a:pt x="1224" y="122"/>
                    </a:lnTo>
                    <a:lnTo>
                      <a:pt x="1237" y="122"/>
                    </a:lnTo>
                    <a:lnTo>
                      <a:pt x="1248" y="124"/>
                    </a:lnTo>
                    <a:lnTo>
                      <a:pt x="1260" y="127"/>
                    </a:lnTo>
                    <a:lnTo>
                      <a:pt x="1270" y="130"/>
                    </a:lnTo>
                    <a:lnTo>
                      <a:pt x="1279" y="134"/>
                    </a:lnTo>
                    <a:lnTo>
                      <a:pt x="1286" y="140"/>
                    </a:lnTo>
                    <a:lnTo>
                      <a:pt x="1290" y="147"/>
                    </a:lnTo>
                    <a:lnTo>
                      <a:pt x="1293" y="161"/>
                    </a:lnTo>
                    <a:lnTo>
                      <a:pt x="1290" y="173"/>
                    </a:lnTo>
                    <a:lnTo>
                      <a:pt x="1281" y="181"/>
                    </a:lnTo>
                    <a:lnTo>
                      <a:pt x="1263" y="190"/>
                    </a:lnTo>
                    <a:lnTo>
                      <a:pt x="1256" y="188"/>
                    </a:lnTo>
                    <a:lnTo>
                      <a:pt x="1240" y="183"/>
                    </a:lnTo>
                    <a:lnTo>
                      <a:pt x="1217" y="174"/>
                    </a:lnTo>
                    <a:lnTo>
                      <a:pt x="1188" y="163"/>
                    </a:lnTo>
                    <a:lnTo>
                      <a:pt x="1153" y="151"/>
                    </a:lnTo>
                    <a:lnTo>
                      <a:pt x="1116" y="140"/>
                    </a:lnTo>
                    <a:lnTo>
                      <a:pt x="1076" y="130"/>
                    </a:lnTo>
                    <a:lnTo>
                      <a:pt x="1034" y="121"/>
                    </a:lnTo>
                    <a:lnTo>
                      <a:pt x="972" y="111"/>
                    </a:lnTo>
                    <a:lnTo>
                      <a:pt x="904" y="101"/>
                    </a:lnTo>
                    <a:lnTo>
                      <a:pt x="834" y="92"/>
                    </a:lnTo>
                    <a:lnTo>
                      <a:pt x="762" y="82"/>
                    </a:lnTo>
                    <a:lnTo>
                      <a:pt x="687" y="72"/>
                    </a:lnTo>
                    <a:lnTo>
                      <a:pt x="614" y="62"/>
                    </a:lnTo>
                    <a:lnTo>
                      <a:pt x="542" y="53"/>
                    </a:lnTo>
                    <a:lnTo>
                      <a:pt x="472" y="43"/>
                    </a:lnTo>
                    <a:lnTo>
                      <a:pt x="406" y="36"/>
                    </a:lnTo>
                    <a:lnTo>
                      <a:pt x="344" y="27"/>
                    </a:lnTo>
                    <a:lnTo>
                      <a:pt x="290" y="22"/>
                    </a:lnTo>
                    <a:lnTo>
                      <a:pt x="242" y="16"/>
                    </a:lnTo>
                    <a:lnTo>
                      <a:pt x="203" y="10"/>
                    </a:lnTo>
                    <a:lnTo>
                      <a:pt x="173" y="7"/>
                    </a:lnTo>
                    <a:lnTo>
                      <a:pt x="154" y="6"/>
                    </a:lnTo>
                    <a:lnTo>
                      <a:pt x="149" y="4"/>
                    </a:lnTo>
                    <a:lnTo>
                      <a:pt x="141" y="4"/>
                    </a:lnTo>
                    <a:lnTo>
                      <a:pt x="124" y="6"/>
                    </a:lnTo>
                    <a:lnTo>
                      <a:pt x="98" y="9"/>
                    </a:lnTo>
                    <a:lnTo>
                      <a:pt x="69" y="10"/>
                    </a:lnTo>
                    <a:lnTo>
                      <a:pt x="42" y="13"/>
                    </a:lnTo>
                    <a:lnTo>
                      <a:pt x="18" y="14"/>
                    </a:lnTo>
                    <a:lnTo>
                      <a:pt x="3" y="14"/>
                    </a:lnTo>
                    <a:lnTo>
                      <a:pt x="0" y="13"/>
                    </a:lnTo>
                    <a:close/>
                  </a:path>
                </a:pathLst>
              </a:custGeom>
              <a:solidFill>
                <a:srgbClr val="FFFFFF"/>
              </a:solidFill>
              <a:ln w="9525">
                <a:solidFill>
                  <a:srgbClr val="000000"/>
                </a:solidFill>
                <a:round/>
                <a:headEnd/>
                <a:tailEnd/>
              </a:ln>
            </p:spPr>
            <p:txBody>
              <a:bodyPr/>
              <a:lstStyle/>
              <a:p>
                <a:endParaRPr lang="en-US"/>
              </a:p>
            </p:txBody>
          </p:sp>
          <p:sp>
            <p:nvSpPr>
              <p:cNvPr id="104469" name="Freeform 76"/>
              <p:cNvSpPr>
                <a:spLocks/>
              </p:cNvSpPr>
              <p:nvPr/>
            </p:nvSpPr>
            <p:spPr bwMode="auto">
              <a:xfrm>
                <a:off x="2885" y="2721"/>
                <a:ext cx="575" cy="76"/>
              </a:xfrm>
              <a:custGeom>
                <a:avLst/>
                <a:gdLst>
                  <a:gd name="T0" fmla="*/ 575 w 575"/>
                  <a:gd name="T1" fmla="*/ 57 h 76"/>
                  <a:gd name="T2" fmla="*/ 293 w 575"/>
                  <a:gd name="T3" fmla="*/ 0 h 76"/>
                  <a:gd name="T4" fmla="*/ 291 w 575"/>
                  <a:gd name="T5" fmla="*/ 0 h 76"/>
                  <a:gd name="T6" fmla="*/ 287 w 575"/>
                  <a:gd name="T7" fmla="*/ 3 h 76"/>
                  <a:gd name="T8" fmla="*/ 281 w 575"/>
                  <a:gd name="T9" fmla="*/ 4 h 76"/>
                  <a:gd name="T10" fmla="*/ 274 w 575"/>
                  <a:gd name="T11" fmla="*/ 7 h 76"/>
                  <a:gd name="T12" fmla="*/ 265 w 575"/>
                  <a:gd name="T13" fmla="*/ 11 h 76"/>
                  <a:gd name="T14" fmla="*/ 258 w 575"/>
                  <a:gd name="T15" fmla="*/ 13 h 76"/>
                  <a:gd name="T16" fmla="*/ 249 w 575"/>
                  <a:gd name="T17" fmla="*/ 16 h 76"/>
                  <a:gd name="T18" fmla="*/ 242 w 575"/>
                  <a:gd name="T19" fmla="*/ 16 h 76"/>
                  <a:gd name="T20" fmla="*/ 237 w 575"/>
                  <a:gd name="T21" fmla="*/ 16 h 76"/>
                  <a:gd name="T22" fmla="*/ 226 w 575"/>
                  <a:gd name="T23" fmla="*/ 16 h 76"/>
                  <a:gd name="T24" fmla="*/ 213 w 575"/>
                  <a:gd name="T25" fmla="*/ 17 h 76"/>
                  <a:gd name="T26" fmla="*/ 198 w 575"/>
                  <a:gd name="T27" fmla="*/ 17 h 76"/>
                  <a:gd name="T28" fmla="*/ 179 w 575"/>
                  <a:gd name="T29" fmla="*/ 17 h 76"/>
                  <a:gd name="T30" fmla="*/ 159 w 575"/>
                  <a:gd name="T31" fmla="*/ 18 h 76"/>
                  <a:gd name="T32" fmla="*/ 137 w 575"/>
                  <a:gd name="T33" fmla="*/ 18 h 76"/>
                  <a:gd name="T34" fmla="*/ 116 w 575"/>
                  <a:gd name="T35" fmla="*/ 20 h 76"/>
                  <a:gd name="T36" fmla="*/ 93 w 575"/>
                  <a:gd name="T37" fmla="*/ 21 h 76"/>
                  <a:gd name="T38" fmla="*/ 72 w 575"/>
                  <a:gd name="T39" fmla="*/ 21 h 76"/>
                  <a:gd name="T40" fmla="*/ 54 w 575"/>
                  <a:gd name="T41" fmla="*/ 23 h 76"/>
                  <a:gd name="T42" fmla="*/ 36 w 575"/>
                  <a:gd name="T43" fmla="*/ 23 h 76"/>
                  <a:gd name="T44" fmla="*/ 21 w 575"/>
                  <a:gd name="T45" fmla="*/ 23 h 76"/>
                  <a:gd name="T46" fmla="*/ 11 w 575"/>
                  <a:gd name="T47" fmla="*/ 24 h 76"/>
                  <a:gd name="T48" fmla="*/ 3 w 575"/>
                  <a:gd name="T49" fmla="*/ 24 h 76"/>
                  <a:gd name="T50" fmla="*/ 0 w 575"/>
                  <a:gd name="T51" fmla="*/ 24 h 76"/>
                  <a:gd name="T52" fmla="*/ 264 w 575"/>
                  <a:gd name="T53" fmla="*/ 76 h 76"/>
                  <a:gd name="T54" fmla="*/ 575 w 575"/>
                  <a:gd name="T55" fmla="*/ 57 h 7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575"/>
                  <a:gd name="T85" fmla="*/ 0 h 76"/>
                  <a:gd name="T86" fmla="*/ 575 w 575"/>
                  <a:gd name="T87" fmla="*/ 76 h 7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575" h="76">
                    <a:moveTo>
                      <a:pt x="575" y="57"/>
                    </a:moveTo>
                    <a:lnTo>
                      <a:pt x="293" y="0"/>
                    </a:lnTo>
                    <a:lnTo>
                      <a:pt x="291" y="0"/>
                    </a:lnTo>
                    <a:lnTo>
                      <a:pt x="287" y="3"/>
                    </a:lnTo>
                    <a:lnTo>
                      <a:pt x="281" y="4"/>
                    </a:lnTo>
                    <a:lnTo>
                      <a:pt x="274" y="7"/>
                    </a:lnTo>
                    <a:lnTo>
                      <a:pt x="265" y="11"/>
                    </a:lnTo>
                    <a:lnTo>
                      <a:pt x="258" y="13"/>
                    </a:lnTo>
                    <a:lnTo>
                      <a:pt x="249" y="16"/>
                    </a:lnTo>
                    <a:lnTo>
                      <a:pt x="242" y="16"/>
                    </a:lnTo>
                    <a:lnTo>
                      <a:pt x="237" y="16"/>
                    </a:lnTo>
                    <a:lnTo>
                      <a:pt x="226" y="16"/>
                    </a:lnTo>
                    <a:lnTo>
                      <a:pt x="213" y="17"/>
                    </a:lnTo>
                    <a:lnTo>
                      <a:pt x="198" y="17"/>
                    </a:lnTo>
                    <a:lnTo>
                      <a:pt x="179" y="17"/>
                    </a:lnTo>
                    <a:lnTo>
                      <a:pt x="159" y="18"/>
                    </a:lnTo>
                    <a:lnTo>
                      <a:pt x="137" y="18"/>
                    </a:lnTo>
                    <a:lnTo>
                      <a:pt x="116" y="20"/>
                    </a:lnTo>
                    <a:lnTo>
                      <a:pt x="93" y="21"/>
                    </a:lnTo>
                    <a:lnTo>
                      <a:pt x="72" y="21"/>
                    </a:lnTo>
                    <a:lnTo>
                      <a:pt x="54" y="23"/>
                    </a:lnTo>
                    <a:lnTo>
                      <a:pt x="36" y="23"/>
                    </a:lnTo>
                    <a:lnTo>
                      <a:pt x="21" y="23"/>
                    </a:lnTo>
                    <a:lnTo>
                      <a:pt x="11" y="24"/>
                    </a:lnTo>
                    <a:lnTo>
                      <a:pt x="3" y="24"/>
                    </a:lnTo>
                    <a:lnTo>
                      <a:pt x="0" y="24"/>
                    </a:lnTo>
                    <a:lnTo>
                      <a:pt x="264" y="76"/>
                    </a:lnTo>
                    <a:lnTo>
                      <a:pt x="575" y="57"/>
                    </a:lnTo>
                    <a:close/>
                  </a:path>
                </a:pathLst>
              </a:custGeom>
              <a:solidFill>
                <a:srgbClr val="000000"/>
              </a:solidFill>
              <a:ln w="9525">
                <a:noFill/>
                <a:round/>
                <a:headEnd/>
                <a:tailEnd/>
              </a:ln>
            </p:spPr>
            <p:txBody>
              <a:bodyPr/>
              <a:lstStyle/>
              <a:p>
                <a:endParaRPr lang="en-US"/>
              </a:p>
            </p:txBody>
          </p:sp>
          <p:sp>
            <p:nvSpPr>
              <p:cNvPr id="104470" name="Freeform 77"/>
              <p:cNvSpPr>
                <a:spLocks/>
              </p:cNvSpPr>
              <p:nvPr/>
            </p:nvSpPr>
            <p:spPr bwMode="auto">
              <a:xfrm>
                <a:off x="2949" y="2729"/>
                <a:ext cx="491" cy="56"/>
              </a:xfrm>
              <a:custGeom>
                <a:avLst/>
                <a:gdLst>
                  <a:gd name="T0" fmla="*/ 491 w 491"/>
                  <a:gd name="T1" fmla="*/ 52 h 56"/>
                  <a:gd name="T2" fmla="*/ 227 w 491"/>
                  <a:gd name="T3" fmla="*/ 0 h 56"/>
                  <a:gd name="T4" fmla="*/ 226 w 491"/>
                  <a:gd name="T5" fmla="*/ 0 h 56"/>
                  <a:gd name="T6" fmla="*/ 221 w 491"/>
                  <a:gd name="T7" fmla="*/ 3 h 56"/>
                  <a:gd name="T8" fmla="*/ 216 w 491"/>
                  <a:gd name="T9" fmla="*/ 5 h 56"/>
                  <a:gd name="T10" fmla="*/ 210 w 491"/>
                  <a:gd name="T11" fmla="*/ 8 h 56"/>
                  <a:gd name="T12" fmla="*/ 201 w 491"/>
                  <a:gd name="T13" fmla="*/ 12 h 56"/>
                  <a:gd name="T14" fmla="*/ 193 w 491"/>
                  <a:gd name="T15" fmla="*/ 13 h 56"/>
                  <a:gd name="T16" fmla="*/ 185 w 491"/>
                  <a:gd name="T17" fmla="*/ 16 h 56"/>
                  <a:gd name="T18" fmla="*/ 178 w 491"/>
                  <a:gd name="T19" fmla="*/ 16 h 56"/>
                  <a:gd name="T20" fmla="*/ 165 w 491"/>
                  <a:gd name="T21" fmla="*/ 16 h 56"/>
                  <a:gd name="T22" fmla="*/ 144 w 491"/>
                  <a:gd name="T23" fmla="*/ 16 h 56"/>
                  <a:gd name="T24" fmla="*/ 114 w 491"/>
                  <a:gd name="T25" fmla="*/ 18 h 56"/>
                  <a:gd name="T26" fmla="*/ 83 w 491"/>
                  <a:gd name="T27" fmla="*/ 18 h 56"/>
                  <a:gd name="T28" fmla="*/ 52 w 491"/>
                  <a:gd name="T29" fmla="*/ 19 h 56"/>
                  <a:gd name="T30" fmla="*/ 26 w 491"/>
                  <a:gd name="T31" fmla="*/ 21 h 56"/>
                  <a:gd name="T32" fmla="*/ 7 w 491"/>
                  <a:gd name="T33" fmla="*/ 21 h 56"/>
                  <a:gd name="T34" fmla="*/ 0 w 491"/>
                  <a:gd name="T35" fmla="*/ 21 h 56"/>
                  <a:gd name="T36" fmla="*/ 201 w 491"/>
                  <a:gd name="T37" fmla="*/ 56 h 56"/>
                  <a:gd name="T38" fmla="*/ 491 w 491"/>
                  <a:gd name="T39" fmla="*/ 52 h 5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91"/>
                  <a:gd name="T61" fmla="*/ 0 h 56"/>
                  <a:gd name="T62" fmla="*/ 491 w 491"/>
                  <a:gd name="T63" fmla="*/ 56 h 5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91" h="56">
                    <a:moveTo>
                      <a:pt x="491" y="52"/>
                    </a:moveTo>
                    <a:lnTo>
                      <a:pt x="227" y="0"/>
                    </a:lnTo>
                    <a:lnTo>
                      <a:pt x="226" y="0"/>
                    </a:lnTo>
                    <a:lnTo>
                      <a:pt x="221" y="3"/>
                    </a:lnTo>
                    <a:lnTo>
                      <a:pt x="216" y="5"/>
                    </a:lnTo>
                    <a:lnTo>
                      <a:pt x="210" y="8"/>
                    </a:lnTo>
                    <a:lnTo>
                      <a:pt x="201" y="12"/>
                    </a:lnTo>
                    <a:lnTo>
                      <a:pt x="193" y="13"/>
                    </a:lnTo>
                    <a:lnTo>
                      <a:pt x="185" y="16"/>
                    </a:lnTo>
                    <a:lnTo>
                      <a:pt x="178" y="16"/>
                    </a:lnTo>
                    <a:lnTo>
                      <a:pt x="165" y="16"/>
                    </a:lnTo>
                    <a:lnTo>
                      <a:pt x="144" y="16"/>
                    </a:lnTo>
                    <a:lnTo>
                      <a:pt x="114" y="18"/>
                    </a:lnTo>
                    <a:lnTo>
                      <a:pt x="83" y="18"/>
                    </a:lnTo>
                    <a:lnTo>
                      <a:pt x="52" y="19"/>
                    </a:lnTo>
                    <a:lnTo>
                      <a:pt x="26" y="21"/>
                    </a:lnTo>
                    <a:lnTo>
                      <a:pt x="7" y="21"/>
                    </a:lnTo>
                    <a:lnTo>
                      <a:pt x="0" y="21"/>
                    </a:lnTo>
                    <a:lnTo>
                      <a:pt x="201" y="56"/>
                    </a:lnTo>
                    <a:lnTo>
                      <a:pt x="491" y="52"/>
                    </a:lnTo>
                    <a:close/>
                  </a:path>
                </a:pathLst>
              </a:custGeom>
              <a:solidFill>
                <a:srgbClr val="FFFFFF"/>
              </a:solidFill>
              <a:ln w="9525">
                <a:noFill/>
                <a:round/>
                <a:headEnd/>
                <a:tailEnd/>
              </a:ln>
            </p:spPr>
            <p:txBody>
              <a:bodyPr/>
              <a:lstStyle/>
              <a:p>
                <a:endParaRPr lang="en-US"/>
              </a:p>
            </p:txBody>
          </p:sp>
          <p:sp>
            <p:nvSpPr>
              <p:cNvPr id="104471" name="Freeform 78"/>
              <p:cNvSpPr>
                <a:spLocks/>
              </p:cNvSpPr>
              <p:nvPr/>
            </p:nvSpPr>
            <p:spPr bwMode="auto">
              <a:xfrm>
                <a:off x="3122" y="2762"/>
                <a:ext cx="341" cy="103"/>
              </a:xfrm>
              <a:custGeom>
                <a:avLst/>
                <a:gdLst>
                  <a:gd name="T0" fmla="*/ 336 w 341"/>
                  <a:gd name="T1" fmla="*/ 8 h 103"/>
                  <a:gd name="T2" fmla="*/ 321 w 341"/>
                  <a:gd name="T3" fmla="*/ 6 h 103"/>
                  <a:gd name="T4" fmla="*/ 303 w 341"/>
                  <a:gd name="T5" fmla="*/ 3 h 103"/>
                  <a:gd name="T6" fmla="*/ 286 w 341"/>
                  <a:gd name="T7" fmla="*/ 2 h 103"/>
                  <a:gd name="T8" fmla="*/ 267 w 341"/>
                  <a:gd name="T9" fmla="*/ 2 h 103"/>
                  <a:gd name="T10" fmla="*/ 247 w 341"/>
                  <a:gd name="T11" fmla="*/ 0 h 103"/>
                  <a:gd name="T12" fmla="*/ 228 w 341"/>
                  <a:gd name="T13" fmla="*/ 0 h 103"/>
                  <a:gd name="T14" fmla="*/ 207 w 341"/>
                  <a:gd name="T15" fmla="*/ 0 h 103"/>
                  <a:gd name="T16" fmla="*/ 187 w 341"/>
                  <a:gd name="T17" fmla="*/ 0 h 103"/>
                  <a:gd name="T18" fmla="*/ 159 w 341"/>
                  <a:gd name="T19" fmla="*/ 2 h 103"/>
                  <a:gd name="T20" fmla="*/ 133 w 341"/>
                  <a:gd name="T21" fmla="*/ 2 h 103"/>
                  <a:gd name="T22" fmla="*/ 107 w 341"/>
                  <a:gd name="T23" fmla="*/ 5 h 103"/>
                  <a:gd name="T24" fmla="*/ 83 w 341"/>
                  <a:gd name="T25" fmla="*/ 6 h 103"/>
                  <a:gd name="T26" fmla="*/ 60 w 341"/>
                  <a:gd name="T27" fmla="*/ 9 h 103"/>
                  <a:gd name="T28" fmla="*/ 38 w 341"/>
                  <a:gd name="T29" fmla="*/ 13 h 103"/>
                  <a:gd name="T30" fmla="*/ 18 w 341"/>
                  <a:gd name="T31" fmla="*/ 16 h 103"/>
                  <a:gd name="T32" fmla="*/ 0 w 341"/>
                  <a:gd name="T33" fmla="*/ 21 h 103"/>
                  <a:gd name="T34" fmla="*/ 0 w 341"/>
                  <a:gd name="T35" fmla="*/ 36 h 103"/>
                  <a:gd name="T36" fmla="*/ 1 w 341"/>
                  <a:gd name="T37" fmla="*/ 54 h 103"/>
                  <a:gd name="T38" fmla="*/ 1 w 341"/>
                  <a:gd name="T39" fmla="*/ 72 h 103"/>
                  <a:gd name="T40" fmla="*/ 2 w 341"/>
                  <a:gd name="T41" fmla="*/ 88 h 103"/>
                  <a:gd name="T42" fmla="*/ 21 w 341"/>
                  <a:gd name="T43" fmla="*/ 91 h 103"/>
                  <a:gd name="T44" fmla="*/ 41 w 341"/>
                  <a:gd name="T45" fmla="*/ 95 h 103"/>
                  <a:gd name="T46" fmla="*/ 63 w 341"/>
                  <a:gd name="T47" fmla="*/ 98 h 103"/>
                  <a:gd name="T48" fmla="*/ 86 w 341"/>
                  <a:gd name="T49" fmla="*/ 100 h 103"/>
                  <a:gd name="T50" fmla="*/ 110 w 341"/>
                  <a:gd name="T51" fmla="*/ 101 h 103"/>
                  <a:gd name="T52" fmla="*/ 135 w 341"/>
                  <a:gd name="T53" fmla="*/ 103 h 103"/>
                  <a:gd name="T54" fmla="*/ 161 w 341"/>
                  <a:gd name="T55" fmla="*/ 103 h 103"/>
                  <a:gd name="T56" fmla="*/ 188 w 341"/>
                  <a:gd name="T57" fmla="*/ 103 h 103"/>
                  <a:gd name="T58" fmla="*/ 210 w 341"/>
                  <a:gd name="T59" fmla="*/ 103 h 103"/>
                  <a:gd name="T60" fmla="*/ 230 w 341"/>
                  <a:gd name="T61" fmla="*/ 101 h 103"/>
                  <a:gd name="T62" fmla="*/ 250 w 341"/>
                  <a:gd name="T63" fmla="*/ 100 h 103"/>
                  <a:gd name="T64" fmla="*/ 270 w 341"/>
                  <a:gd name="T65" fmla="*/ 98 h 103"/>
                  <a:gd name="T66" fmla="*/ 289 w 341"/>
                  <a:gd name="T67" fmla="*/ 97 h 103"/>
                  <a:gd name="T68" fmla="*/ 306 w 341"/>
                  <a:gd name="T69" fmla="*/ 94 h 103"/>
                  <a:gd name="T70" fmla="*/ 323 w 341"/>
                  <a:gd name="T71" fmla="*/ 92 h 103"/>
                  <a:gd name="T72" fmla="*/ 339 w 341"/>
                  <a:gd name="T73" fmla="*/ 90 h 103"/>
                  <a:gd name="T74" fmla="*/ 341 w 341"/>
                  <a:gd name="T75" fmla="*/ 65 h 103"/>
                  <a:gd name="T76" fmla="*/ 341 w 341"/>
                  <a:gd name="T77" fmla="*/ 42 h 103"/>
                  <a:gd name="T78" fmla="*/ 339 w 341"/>
                  <a:gd name="T79" fmla="*/ 23 h 103"/>
                  <a:gd name="T80" fmla="*/ 336 w 341"/>
                  <a:gd name="T81" fmla="*/ 8 h 10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41"/>
                  <a:gd name="T124" fmla="*/ 0 h 103"/>
                  <a:gd name="T125" fmla="*/ 341 w 341"/>
                  <a:gd name="T126" fmla="*/ 103 h 10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41" h="103">
                    <a:moveTo>
                      <a:pt x="336" y="8"/>
                    </a:moveTo>
                    <a:lnTo>
                      <a:pt x="321" y="6"/>
                    </a:lnTo>
                    <a:lnTo>
                      <a:pt x="303" y="3"/>
                    </a:lnTo>
                    <a:lnTo>
                      <a:pt x="286" y="2"/>
                    </a:lnTo>
                    <a:lnTo>
                      <a:pt x="267" y="2"/>
                    </a:lnTo>
                    <a:lnTo>
                      <a:pt x="247" y="0"/>
                    </a:lnTo>
                    <a:lnTo>
                      <a:pt x="228" y="0"/>
                    </a:lnTo>
                    <a:lnTo>
                      <a:pt x="207" y="0"/>
                    </a:lnTo>
                    <a:lnTo>
                      <a:pt x="187" y="0"/>
                    </a:lnTo>
                    <a:lnTo>
                      <a:pt x="159" y="2"/>
                    </a:lnTo>
                    <a:lnTo>
                      <a:pt x="133" y="2"/>
                    </a:lnTo>
                    <a:lnTo>
                      <a:pt x="107" y="5"/>
                    </a:lnTo>
                    <a:lnTo>
                      <a:pt x="83" y="6"/>
                    </a:lnTo>
                    <a:lnTo>
                      <a:pt x="60" y="9"/>
                    </a:lnTo>
                    <a:lnTo>
                      <a:pt x="38" y="13"/>
                    </a:lnTo>
                    <a:lnTo>
                      <a:pt x="18" y="16"/>
                    </a:lnTo>
                    <a:lnTo>
                      <a:pt x="0" y="21"/>
                    </a:lnTo>
                    <a:lnTo>
                      <a:pt x="0" y="36"/>
                    </a:lnTo>
                    <a:lnTo>
                      <a:pt x="1" y="54"/>
                    </a:lnTo>
                    <a:lnTo>
                      <a:pt x="1" y="72"/>
                    </a:lnTo>
                    <a:lnTo>
                      <a:pt x="2" y="88"/>
                    </a:lnTo>
                    <a:lnTo>
                      <a:pt x="21" y="91"/>
                    </a:lnTo>
                    <a:lnTo>
                      <a:pt x="41" y="95"/>
                    </a:lnTo>
                    <a:lnTo>
                      <a:pt x="63" y="98"/>
                    </a:lnTo>
                    <a:lnTo>
                      <a:pt x="86" y="100"/>
                    </a:lnTo>
                    <a:lnTo>
                      <a:pt x="110" y="101"/>
                    </a:lnTo>
                    <a:lnTo>
                      <a:pt x="135" y="103"/>
                    </a:lnTo>
                    <a:lnTo>
                      <a:pt x="161" y="103"/>
                    </a:lnTo>
                    <a:lnTo>
                      <a:pt x="188" y="103"/>
                    </a:lnTo>
                    <a:lnTo>
                      <a:pt x="210" y="103"/>
                    </a:lnTo>
                    <a:lnTo>
                      <a:pt x="230" y="101"/>
                    </a:lnTo>
                    <a:lnTo>
                      <a:pt x="250" y="100"/>
                    </a:lnTo>
                    <a:lnTo>
                      <a:pt x="270" y="98"/>
                    </a:lnTo>
                    <a:lnTo>
                      <a:pt x="289" y="97"/>
                    </a:lnTo>
                    <a:lnTo>
                      <a:pt x="306" y="94"/>
                    </a:lnTo>
                    <a:lnTo>
                      <a:pt x="323" y="92"/>
                    </a:lnTo>
                    <a:lnTo>
                      <a:pt x="339" y="90"/>
                    </a:lnTo>
                    <a:lnTo>
                      <a:pt x="341" y="65"/>
                    </a:lnTo>
                    <a:lnTo>
                      <a:pt x="341" y="42"/>
                    </a:lnTo>
                    <a:lnTo>
                      <a:pt x="339" y="23"/>
                    </a:lnTo>
                    <a:lnTo>
                      <a:pt x="336" y="8"/>
                    </a:lnTo>
                    <a:close/>
                  </a:path>
                </a:pathLst>
              </a:custGeom>
              <a:solidFill>
                <a:srgbClr val="000000"/>
              </a:solidFill>
              <a:ln w="9525">
                <a:noFill/>
                <a:round/>
                <a:headEnd/>
                <a:tailEnd/>
              </a:ln>
            </p:spPr>
            <p:txBody>
              <a:bodyPr/>
              <a:lstStyle/>
              <a:p>
                <a:endParaRPr lang="en-US"/>
              </a:p>
            </p:txBody>
          </p:sp>
          <p:sp>
            <p:nvSpPr>
              <p:cNvPr id="104472" name="Freeform 79"/>
              <p:cNvSpPr>
                <a:spLocks/>
              </p:cNvSpPr>
              <p:nvPr/>
            </p:nvSpPr>
            <p:spPr bwMode="auto">
              <a:xfrm>
                <a:off x="3139" y="2773"/>
                <a:ext cx="306" cy="66"/>
              </a:xfrm>
              <a:custGeom>
                <a:avLst/>
                <a:gdLst>
                  <a:gd name="T0" fmla="*/ 306 w 306"/>
                  <a:gd name="T1" fmla="*/ 50 h 66"/>
                  <a:gd name="T2" fmla="*/ 306 w 306"/>
                  <a:gd name="T3" fmla="*/ 37 h 66"/>
                  <a:gd name="T4" fmla="*/ 305 w 306"/>
                  <a:gd name="T5" fmla="*/ 24 h 66"/>
                  <a:gd name="T6" fmla="*/ 304 w 306"/>
                  <a:gd name="T7" fmla="*/ 14 h 66"/>
                  <a:gd name="T8" fmla="*/ 302 w 306"/>
                  <a:gd name="T9" fmla="*/ 5 h 66"/>
                  <a:gd name="T10" fmla="*/ 288 w 306"/>
                  <a:gd name="T11" fmla="*/ 4 h 66"/>
                  <a:gd name="T12" fmla="*/ 272 w 306"/>
                  <a:gd name="T13" fmla="*/ 2 h 66"/>
                  <a:gd name="T14" fmla="*/ 256 w 306"/>
                  <a:gd name="T15" fmla="*/ 1 h 66"/>
                  <a:gd name="T16" fmla="*/ 240 w 306"/>
                  <a:gd name="T17" fmla="*/ 0 h 66"/>
                  <a:gd name="T18" fmla="*/ 223 w 306"/>
                  <a:gd name="T19" fmla="*/ 0 h 66"/>
                  <a:gd name="T20" fmla="*/ 206 w 306"/>
                  <a:gd name="T21" fmla="*/ 0 h 66"/>
                  <a:gd name="T22" fmla="*/ 187 w 306"/>
                  <a:gd name="T23" fmla="*/ 0 h 66"/>
                  <a:gd name="T24" fmla="*/ 168 w 306"/>
                  <a:gd name="T25" fmla="*/ 0 h 66"/>
                  <a:gd name="T26" fmla="*/ 144 w 306"/>
                  <a:gd name="T27" fmla="*/ 0 h 66"/>
                  <a:gd name="T28" fmla="*/ 119 w 306"/>
                  <a:gd name="T29" fmla="*/ 1 h 66"/>
                  <a:gd name="T30" fmla="*/ 96 w 306"/>
                  <a:gd name="T31" fmla="*/ 2 h 66"/>
                  <a:gd name="T32" fmla="*/ 75 w 306"/>
                  <a:gd name="T33" fmla="*/ 4 h 66"/>
                  <a:gd name="T34" fmla="*/ 53 w 306"/>
                  <a:gd name="T35" fmla="*/ 7 h 66"/>
                  <a:gd name="T36" fmla="*/ 34 w 306"/>
                  <a:gd name="T37" fmla="*/ 10 h 66"/>
                  <a:gd name="T38" fmla="*/ 16 w 306"/>
                  <a:gd name="T39" fmla="*/ 12 h 66"/>
                  <a:gd name="T40" fmla="*/ 0 w 306"/>
                  <a:gd name="T41" fmla="*/ 17 h 66"/>
                  <a:gd name="T42" fmla="*/ 0 w 306"/>
                  <a:gd name="T43" fmla="*/ 28 h 66"/>
                  <a:gd name="T44" fmla="*/ 0 w 306"/>
                  <a:gd name="T45" fmla="*/ 40 h 66"/>
                  <a:gd name="T46" fmla="*/ 0 w 306"/>
                  <a:gd name="T47" fmla="*/ 51 h 66"/>
                  <a:gd name="T48" fmla="*/ 1 w 306"/>
                  <a:gd name="T49" fmla="*/ 63 h 66"/>
                  <a:gd name="T50" fmla="*/ 19 w 306"/>
                  <a:gd name="T51" fmla="*/ 64 h 66"/>
                  <a:gd name="T52" fmla="*/ 37 w 306"/>
                  <a:gd name="T53" fmla="*/ 66 h 66"/>
                  <a:gd name="T54" fmla="*/ 56 w 306"/>
                  <a:gd name="T55" fmla="*/ 66 h 66"/>
                  <a:gd name="T56" fmla="*/ 76 w 306"/>
                  <a:gd name="T57" fmla="*/ 66 h 66"/>
                  <a:gd name="T58" fmla="*/ 96 w 306"/>
                  <a:gd name="T59" fmla="*/ 66 h 66"/>
                  <a:gd name="T60" fmla="*/ 118 w 306"/>
                  <a:gd name="T61" fmla="*/ 66 h 66"/>
                  <a:gd name="T62" fmla="*/ 138 w 306"/>
                  <a:gd name="T63" fmla="*/ 64 h 66"/>
                  <a:gd name="T64" fmla="*/ 160 w 306"/>
                  <a:gd name="T65" fmla="*/ 63 h 66"/>
                  <a:gd name="T66" fmla="*/ 181 w 306"/>
                  <a:gd name="T67" fmla="*/ 61 h 66"/>
                  <a:gd name="T68" fmla="*/ 201 w 306"/>
                  <a:gd name="T69" fmla="*/ 60 h 66"/>
                  <a:gd name="T70" fmla="*/ 221 w 306"/>
                  <a:gd name="T71" fmla="*/ 58 h 66"/>
                  <a:gd name="T72" fmla="*/ 240 w 306"/>
                  <a:gd name="T73" fmla="*/ 57 h 66"/>
                  <a:gd name="T74" fmla="*/ 259 w 306"/>
                  <a:gd name="T75" fmla="*/ 56 h 66"/>
                  <a:gd name="T76" fmla="*/ 276 w 306"/>
                  <a:gd name="T77" fmla="*/ 53 h 66"/>
                  <a:gd name="T78" fmla="*/ 292 w 306"/>
                  <a:gd name="T79" fmla="*/ 51 h 66"/>
                  <a:gd name="T80" fmla="*/ 306 w 306"/>
                  <a:gd name="T81" fmla="*/ 50 h 6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06"/>
                  <a:gd name="T124" fmla="*/ 0 h 66"/>
                  <a:gd name="T125" fmla="*/ 306 w 306"/>
                  <a:gd name="T126" fmla="*/ 66 h 6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06" h="66">
                    <a:moveTo>
                      <a:pt x="306" y="50"/>
                    </a:moveTo>
                    <a:lnTo>
                      <a:pt x="306" y="37"/>
                    </a:lnTo>
                    <a:lnTo>
                      <a:pt x="305" y="24"/>
                    </a:lnTo>
                    <a:lnTo>
                      <a:pt x="304" y="14"/>
                    </a:lnTo>
                    <a:lnTo>
                      <a:pt x="302" y="5"/>
                    </a:lnTo>
                    <a:lnTo>
                      <a:pt x="288" y="4"/>
                    </a:lnTo>
                    <a:lnTo>
                      <a:pt x="272" y="2"/>
                    </a:lnTo>
                    <a:lnTo>
                      <a:pt x="256" y="1"/>
                    </a:lnTo>
                    <a:lnTo>
                      <a:pt x="240" y="0"/>
                    </a:lnTo>
                    <a:lnTo>
                      <a:pt x="223" y="0"/>
                    </a:lnTo>
                    <a:lnTo>
                      <a:pt x="206" y="0"/>
                    </a:lnTo>
                    <a:lnTo>
                      <a:pt x="187" y="0"/>
                    </a:lnTo>
                    <a:lnTo>
                      <a:pt x="168" y="0"/>
                    </a:lnTo>
                    <a:lnTo>
                      <a:pt x="144" y="0"/>
                    </a:lnTo>
                    <a:lnTo>
                      <a:pt x="119" y="1"/>
                    </a:lnTo>
                    <a:lnTo>
                      <a:pt x="96" y="2"/>
                    </a:lnTo>
                    <a:lnTo>
                      <a:pt x="75" y="4"/>
                    </a:lnTo>
                    <a:lnTo>
                      <a:pt x="53" y="7"/>
                    </a:lnTo>
                    <a:lnTo>
                      <a:pt x="34" y="10"/>
                    </a:lnTo>
                    <a:lnTo>
                      <a:pt x="16" y="12"/>
                    </a:lnTo>
                    <a:lnTo>
                      <a:pt x="0" y="17"/>
                    </a:lnTo>
                    <a:lnTo>
                      <a:pt x="0" y="28"/>
                    </a:lnTo>
                    <a:lnTo>
                      <a:pt x="0" y="40"/>
                    </a:lnTo>
                    <a:lnTo>
                      <a:pt x="0" y="51"/>
                    </a:lnTo>
                    <a:lnTo>
                      <a:pt x="1" y="63"/>
                    </a:lnTo>
                    <a:lnTo>
                      <a:pt x="19" y="64"/>
                    </a:lnTo>
                    <a:lnTo>
                      <a:pt x="37" y="66"/>
                    </a:lnTo>
                    <a:lnTo>
                      <a:pt x="56" y="66"/>
                    </a:lnTo>
                    <a:lnTo>
                      <a:pt x="76" y="66"/>
                    </a:lnTo>
                    <a:lnTo>
                      <a:pt x="96" y="66"/>
                    </a:lnTo>
                    <a:lnTo>
                      <a:pt x="118" y="66"/>
                    </a:lnTo>
                    <a:lnTo>
                      <a:pt x="138" y="64"/>
                    </a:lnTo>
                    <a:lnTo>
                      <a:pt x="160" y="63"/>
                    </a:lnTo>
                    <a:lnTo>
                      <a:pt x="181" y="61"/>
                    </a:lnTo>
                    <a:lnTo>
                      <a:pt x="201" y="60"/>
                    </a:lnTo>
                    <a:lnTo>
                      <a:pt x="221" y="58"/>
                    </a:lnTo>
                    <a:lnTo>
                      <a:pt x="240" y="57"/>
                    </a:lnTo>
                    <a:lnTo>
                      <a:pt x="259" y="56"/>
                    </a:lnTo>
                    <a:lnTo>
                      <a:pt x="276" y="53"/>
                    </a:lnTo>
                    <a:lnTo>
                      <a:pt x="292" y="51"/>
                    </a:lnTo>
                    <a:lnTo>
                      <a:pt x="306" y="50"/>
                    </a:lnTo>
                    <a:close/>
                  </a:path>
                </a:pathLst>
              </a:custGeom>
              <a:solidFill>
                <a:srgbClr val="FFFFFF"/>
              </a:solidFill>
              <a:ln w="9525">
                <a:solidFill>
                  <a:srgbClr val="000000"/>
                </a:solidFill>
                <a:round/>
                <a:headEnd/>
                <a:tailEnd/>
              </a:ln>
            </p:spPr>
            <p:txBody>
              <a:bodyPr/>
              <a:lstStyle/>
              <a:p>
                <a:endParaRPr lang="en-US"/>
              </a:p>
            </p:txBody>
          </p:sp>
          <p:sp>
            <p:nvSpPr>
              <p:cNvPr id="104473" name="Freeform 80"/>
              <p:cNvSpPr>
                <a:spLocks/>
              </p:cNvSpPr>
              <p:nvPr/>
            </p:nvSpPr>
            <p:spPr bwMode="auto">
              <a:xfrm>
                <a:off x="2575" y="2682"/>
                <a:ext cx="575" cy="76"/>
              </a:xfrm>
              <a:custGeom>
                <a:avLst/>
                <a:gdLst>
                  <a:gd name="T0" fmla="*/ 575 w 575"/>
                  <a:gd name="T1" fmla="*/ 59 h 76"/>
                  <a:gd name="T2" fmla="*/ 292 w 575"/>
                  <a:gd name="T3" fmla="*/ 0 h 76"/>
                  <a:gd name="T4" fmla="*/ 290 w 575"/>
                  <a:gd name="T5" fmla="*/ 1 h 76"/>
                  <a:gd name="T6" fmla="*/ 286 w 575"/>
                  <a:gd name="T7" fmla="*/ 3 h 76"/>
                  <a:gd name="T8" fmla="*/ 280 w 575"/>
                  <a:gd name="T9" fmla="*/ 6 h 76"/>
                  <a:gd name="T10" fmla="*/ 273 w 575"/>
                  <a:gd name="T11" fmla="*/ 9 h 76"/>
                  <a:gd name="T12" fmla="*/ 264 w 575"/>
                  <a:gd name="T13" fmla="*/ 11 h 76"/>
                  <a:gd name="T14" fmla="*/ 256 w 575"/>
                  <a:gd name="T15" fmla="*/ 14 h 76"/>
                  <a:gd name="T16" fmla="*/ 249 w 575"/>
                  <a:gd name="T17" fmla="*/ 16 h 76"/>
                  <a:gd name="T18" fmla="*/ 241 w 575"/>
                  <a:gd name="T19" fmla="*/ 17 h 76"/>
                  <a:gd name="T20" fmla="*/ 236 w 575"/>
                  <a:gd name="T21" fmla="*/ 17 h 76"/>
                  <a:gd name="T22" fmla="*/ 226 w 575"/>
                  <a:gd name="T23" fmla="*/ 17 h 76"/>
                  <a:gd name="T24" fmla="*/ 213 w 575"/>
                  <a:gd name="T25" fmla="*/ 19 h 76"/>
                  <a:gd name="T26" fmla="*/ 197 w 575"/>
                  <a:gd name="T27" fmla="*/ 19 h 76"/>
                  <a:gd name="T28" fmla="*/ 178 w 575"/>
                  <a:gd name="T29" fmla="*/ 19 h 76"/>
                  <a:gd name="T30" fmla="*/ 158 w 575"/>
                  <a:gd name="T31" fmla="*/ 20 h 76"/>
                  <a:gd name="T32" fmla="*/ 136 w 575"/>
                  <a:gd name="T33" fmla="*/ 20 h 76"/>
                  <a:gd name="T34" fmla="*/ 115 w 575"/>
                  <a:gd name="T35" fmla="*/ 21 h 76"/>
                  <a:gd name="T36" fmla="*/ 92 w 575"/>
                  <a:gd name="T37" fmla="*/ 23 h 76"/>
                  <a:gd name="T38" fmla="*/ 71 w 575"/>
                  <a:gd name="T39" fmla="*/ 23 h 76"/>
                  <a:gd name="T40" fmla="*/ 53 w 575"/>
                  <a:gd name="T41" fmla="*/ 24 h 76"/>
                  <a:gd name="T42" fmla="*/ 36 w 575"/>
                  <a:gd name="T43" fmla="*/ 24 h 76"/>
                  <a:gd name="T44" fmla="*/ 20 w 575"/>
                  <a:gd name="T45" fmla="*/ 24 h 76"/>
                  <a:gd name="T46" fmla="*/ 10 w 575"/>
                  <a:gd name="T47" fmla="*/ 26 h 76"/>
                  <a:gd name="T48" fmla="*/ 2 w 575"/>
                  <a:gd name="T49" fmla="*/ 26 h 76"/>
                  <a:gd name="T50" fmla="*/ 0 w 575"/>
                  <a:gd name="T51" fmla="*/ 26 h 76"/>
                  <a:gd name="T52" fmla="*/ 262 w 575"/>
                  <a:gd name="T53" fmla="*/ 76 h 76"/>
                  <a:gd name="T54" fmla="*/ 575 w 575"/>
                  <a:gd name="T55" fmla="*/ 59 h 7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575"/>
                  <a:gd name="T85" fmla="*/ 0 h 76"/>
                  <a:gd name="T86" fmla="*/ 575 w 575"/>
                  <a:gd name="T87" fmla="*/ 76 h 7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575" h="76">
                    <a:moveTo>
                      <a:pt x="575" y="59"/>
                    </a:moveTo>
                    <a:lnTo>
                      <a:pt x="292" y="0"/>
                    </a:lnTo>
                    <a:lnTo>
                      <a:pt x="290" y="1"/>
                    </a:lnTo>
                    <a:lnTo>
                      <a:pt x="286" y="3"/>
                    </a:lnTo>
                    <a:lnTo>
                      <a:pt x="280" y="6"/>
                    </a:lnTo>
                    <a:lnTo>
                      <a:pt x="273" y="9"/>
                    </a:lnTo>
                    <a:lnTo>
                      <a:pt x="264" y="11"/>
                    </a:lnTo>
                    <a:lnTo>
                      <a:pt x="256" y="14"/>
                    </a:lnTo>
                    <a:lnTo>
                      <a:pt x="249" y="16"/>
                    </a:lnTo>
                    <a:lnTo>
                      <a:pt x="241" y="17"/>
                    </a:lnTo>
                    <a:lnTo>
                      <a:pt x="236" y="17"/>
                    </a:lnTo>
                    <a:lnTo>
                      <a:pt x="226" y="17"/>
                    </a:lnTo>
                    <a:lnTo>
                      <a:pt x="213" y="19"/>
                    </a:lnTo>
                    <a:lnTo>
                      <a:pt x="197" y="19"/>
                    </a:lnTo>
                    <a:lnTo>
                      <a:pt x="178" y="19"/>
                    </a:lnTo>
                    <a:lnTo>
                      <a:pt x="158" y="20"/>
                    </a:lnTo>
                    <a:lnTo>
                      <a:pt x="136" y="20"/>
                    </a:lnTo>
                    <a:lnTo>
                      <a:pt x="115" y="21"/>
                    </a:lnTo>
                    <a:lnTo>
                      <a:pt x="92" y="23"/>
                    </a:lnTo>
                    <a:lnTo>
                      <a:pt x="71" y="23"/>
                    </a:lnTo>
                    <a:lnTo>
                      <a:pt x="53" y="24"/>
                    </a:lnTo>
                    <a:lnTo>
                      <a:pt x="36" y="24"/>
                    </a:lnTo>
                    <a:lnTo>
                      <a:pt x="20" y="24"/>
                    </a:lnTo>
                    <a:lnTo>
                      <a:pt x="10" y="26"/>
                    </a:lnTo>
                    <a:lnTo>
                      <a:pt x="2" y="26"/>
                    </a:lnTo>
                    <a:lnTo>
                      <a:pt x="0" y="26"/>
                    </a:lnTo>
                    <a:lnTo>
                      <a:pt x="262" y="76"/>
                    </a:lnTo>
                    <a:lnTo>
                      <a:pt x="575" y="59"/>
                    </a:lnTo>
                    <a:close/>
                  </a:path>
                </a:pathLst>
              </a:custGeom>
              <a:solidFill>
                <a:srgbClr val="000000"/>
              </a:solidFill>
              <a:ln w="9525">
                <a:solidFill>
                  <a:srgbClr val="000000"/>
                </a:solidFill>
                <a:round/>
                <a:headEnd/>
                <a:tailEnd/>
              </a:ln>
            </p:spPr>
            <p:txBody>
              <a:bodyPr/>
              <a:lstStyle/>
              <a:p>
                <a:endParaRPr lang="en-US"/>
              </a:p>
            </p:txBody>
          </p:sp>
          <p:sp>
            <p:nvSpPr>
              <p:cNvPr id="104474" name="Freeform 81"/>
              <p:cNvSpPr>
                <a:spLocks/>
              </p:cNvSpPr>
              <p:nvPr/>
            </p:nvSpPr>
            <p:spPr bwMode="auto">
              <a:xfrm>
                <a:off x="2638" y="2691"/>
                <a:ext cx="491" cy="57"/>
              </a:xfrm>
              <a:custGeom>
                <a:avLst/>
                <a:gdLst>
                  <a:gd name="T0" fmla="*/ 491 w 491"/>
                  <a:gd name="T1" fmla="*/ 53 h 57"/>
                  <a:gd name="T2" fmla="*/ 226 w 491"/>
                  <a:gd name="T3" fmla="*/ 0 h 57"/>
                  <a:gd name="T4" fmla="*/ 224 w 491"/>
                  <a:gd name="T5" fmla="*/ 1 h 57"/>
                  <a:gd name="T6" fmla="*/ 220 w 491"/>
                  <a:gd name="T7" fmla="*/ 2 h 57"/>
                  <a:gd name="T8" fmla="*/ 214 w 491"/>
                  <a:gd name="T9" fmla="*/ 5 h 57"/>
                  <a:gd name="T10" fmla="*/ 209 w 491"/>
                  <a:gd name="T11" fmla="*/ 8 h 57"/>
                  <a:gd name="T12" fmla="*/ 200 w 491"/>
                  <a:gd name="T13" fmla="*/ 11 h 57"/>
                  <a:gd name="T14" fmla="*/ 193 w 491"/>
                  <a:gd name="T15" fmla="*/ 14 h 57"/>
                  <a:gd name="T16" fmla="*/ 186 w 491"/>
                  <a:gd name="T17" fmla="*/ 15 h 57"/>
                  <a:gd name="T18" fmla="*/ 178 w 491"/>
                  <a:gd name="T19" fmla="*/ 17 h 57"/>
                  <a:gd name="T20" fmla="*/ 165 w 491"/>
                  <a:gd name="T21" fmla="*/ 17 h 57"/>
                  <a:gd name="T22" fmla="*/ 144 w 491"/>
                  <a:gd name="T23" fmla="*/ 17 h 57"/>
                  <a:gd name="T24" fmla="*/ 114 w 491"/>
                  <a:gd name="T25" fmla="*/ 18 h 57"/>
                  <a:gd name="T26" fmla="*/ 83 w 491"/>
                  <a:gd name="T27" fmla="*/ 18 h 57"/>
                  <a:gd name="T28" fmla="*/ 52 w 491"/>
                  <a:gd name="T29" fmla="*/ 20 h 57"/>
                  <a:gd name="T30" fmla="*/ 26 w 491"/>
                  <a:gd name="T31" fmla="*/ 21 h 57"/>
                  <a:gd name="T32" fmla="*/ 7 w 491"/>
                  <a:gd name="T33" fmla="*/ 21 h 57"/>
                  <a:gd name="T34" fmla="*/ 0 w 491"/>
                  <a:gd name="T35" fmla="*/ 21 h 57"/>
                  <a:gd name="T36" fmla="*/ 201 w 491"/>
                  <a:gd name="T37" fmla="*/ 57 h 57"/>
                  <a:gd name="T38" fmla="*/ 491 w 491"/>
                  <a:gd name="T39" fmla="*/ 53 h 5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91"/>
                  <a:gd name="T61" fmla="*/ 0 h 57"/>
                  <a:gd name="T62" fmla="*/ 491 w 491"/>
                  <a:gd name="T63" fmla="*/ 57 h 5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91" h="57">
                    <a:moveTo>
                      <a:pt x="491" y="53"/>
                    </a:moveTo>
                    <a:lnTo>
                      <a:pt x="226" y="0"/>
                    </a:lnTo>
                    <a:lnTo>
                      <a:pt x="224" y="1"/>
                    </a:lnTo>
                    <a:lnTo>
                      <a:pt x="220" y="2"/>
                    </a:lnTo>
                    <a:lnTo>
                      <a:pt x="214" y="5"/>
                    </a:lnTo>
                    <a:lnTo>
                      <a:pt x="209" y="8"/>
                    </a:lnTo>
                    <a:lnTo>
                      <a:pt x="200" y="11"/>
                    </a:lnTo>
                    <a:lnTo>
                      <a:pt x="193" y="14"/>
                    </a:lnTo>
                    <a:lnTo>
                      <a:pt x="186" y="15"/>
                    </a:lnTo>
                    <a:lnTo>
                      <a:pt x="178" y="17"/>
                    </a:lnTo>
                    <a:lnTo>
                      <a:pt x="165" y="17"/>
                    </a:lnTo>
                    <a:lnTo>
                      <a:pt x="144" y="17"/>
                    </a:lnTo>
                    <a:lnTo>
                      <a:pt x="114" y="18"/>
                    </a:lnTo>
                    <a:lnTo>
                      <a:pt x="83" y="18"/>
                    </a:lnTo>
                    <a:lnTo>
                      <a:pt x="52" y="20"/>
                    </a:lnTo>
                    <a:lnTo>
                      <a:pt x="26" y="21"/>
                    </a:lnTo>
                    <a:lnTo>
                      <a:pt x="7" y="21"/>
                    </a:lnTo>
                    <a:lnTo>
                      <a:pt x="0" y="21"/>
                    </a:lnTo>
                    <a:lnTo>
                      <a:pt x="201" y="57"/>
                    </a:lnTo>
                    <a:lnTo>
                      <a:pt x="491" y="53"/>
                    </a:lnTo>
                    <a:close/>
                  </a:path>
                </a:pathLst>
              </a:custGeom>
              <a:solidFill>
                <a:srgbClr val="FFFFFF"/>
              </a:solidFill>
              <a:ln w="9525">
                <a:noFill/>
                <a:round/>
                <a:headEnd/>
                <a:tailEnd/>
              </a:ln>
            </p:spPr>
            <p:txBody>
              <a:bodyPr/>
              <a:lstStyle/>
              <a:p>
                <a:endParaRPr lang="en-US"/>
              </a:p>
            </p:txBody>
          </p:sp>
          <p:sp>
            <p:nvSpPr>
              <p:cNvPr id="104475" name="Freeform 82"/>
              <p:cNvSpPr>
                <a:spLocks/>
              </p:cNvSpPr>
              <p:nvPr/>
            </p:nvSpPr>
            <p:spPr bwMode="auto">
              <a:xfrm>
                <a:off x="2829" y="2725"/>
                <a:ext cx="343" cy="101"/>
              </a:xfrm>
              <a:custGeom>
                <a:avLst/>
                <a:gdLst>
                  <a:gd name="T0" fmla="*/ 337 w 343"/>
                  <a:gd name="T1" fmla="*/ 7 h 101"/>
                  <a:gd name="T2" fmla="*/ 321 w 343"/>
                  <a:gd name="T3" fmla="*/ 6 h 101"/>
                  <a:gd name="T4" fmla="*/ 304 w 343"/>
                  <a:gd name="T5" fmla="*/ 3 h 101"/>
                  <a:gd name="T6" fmla="*/ 287 w 343"/>
                  <a:gd name="T7" fmla="*/ 2 h 101"/>
                  <a:gd name="T8" fmla="*/ 268 w 343"/>
                  <a:gd name="T9" fmla="*/ 2 h 101"/>
                  <a:gd name="T10" fmla="*/ 249 w 343"/>
                  <a:gd name="T11" fmla="*/ 0 h 101"/>
                  <a:gd name="T12" fmla="*/ 229 w 343"/>
                  <a:gd name="T13" fmla="*/ 0 h 101"/>
                  <a:gd name="T14" fmla="*/ 209 w 343"/>
                  <a:gd name="T15" fmla="*/ 0 h 101"/>
                  <a:gd name="T16" fmla="*/ 189 w 343"/>
                  <a:gd name="T17" fmla="*/ 0 h 101"/>
                  <a:gd name="T18" fmla="*/ 162 w 343"/>
                  <a:gd name="T19" fmla="*/ 0 h 101"/>
                  <a:gd name="T20" fmla="*/ 134 w 343"/>
                  <a:gd name="T21" fmla="*/ 2 h 101"/>
                  <a:gd name="T22" fmla="*/ 108 w 343"/>
                  <a:gd name="T23" fmla="*/ 3 h 101"/>
                  <a:gd name="T24" fmla="*/ 84 w 343"/>
                  <a:gd name="T25" fmla="*/ 6 h 101"/>
                  <a:gd name="T26" fmla="*/ 61 w 343"/>
                  <a:gd name="T27" fmla="*/ 9 h 101"/>
                  <a:gd name="T28" fmla="*/ 39 w 343"/>
                  <a:gd name="T29" fmla="*/ 12 h 101"/>
                  <a:gd name="T30" fmla="*/ 19 w 343"/>
                  <a:gd name="T31" fmla="*/ 16 h 101"/>
                  <a:gd name="T32" fmla="*/ 0 w 343"/>
                  <a:gd name="T33" fmla="*/ 20 h 101"/>
                  <a:gd name="T34" fmla="*/ 0 w 343"/>
                  <a:gd name="T35" fmla="*/ 36 h 101"/>
                  <a:gd name="T36" fmla="*/ 2 w 343"/>
                  <a:gd name="T37" fmla="*/ 53 h 101"/>
                  <a:gd name="T38" fmla="*/ 2 w 343"/>
                  <a:gd name="T39" fmla="*/ 72 h 101"/>
                  <a:gd name="T40" fmla="*/ 3 w 343"/>
                  <a:gd name="T41" fmla="*/ 88 h 101"/>
                  <a:gd name="T42" fmla="*/ 22 w 343"/>
                  <a:gd name="T43" fmla="*/ 91 h 101"/>
                  <a:gd name="T44" fmla="*/ 42 w 343"/>
                  <a:gd name="T45" fmla="*/ 94 h 101"/>
                  <a:gd name="T46" fmla="*/ 64 w 343"/>
                  <a:gd name="T47" fmla="*/ 96 h 101"/>
                  <a:gd name="T48" fmla="*/ 87 w 343"/>
                  <a:gd name="T49" fmla="*/ 98 h 101"/>
                  <a:gd name="T50" fmla="*/ 111 w 343"/>
                  <a:gd name="T51" fmla="*/ 99 h 101"/>
                  <a:gd name="T52" fmla="*/ 137 w 343"/>
                  <a:gd name="T53" fmla="*/ 101 h 101"/>
                  <a:gd name="T54" fmla="*/ 163 w 343"/>
                  <a:gd name="T55" fmla="*/ 101 h 101"/>
                  <a:gd name="T56" fmla="*/ 190 w 343"/>
                  <a:gd name="T57" fmla="*/ 101 h 101"/>
                  <a:gd name="T58" fmla="*/ 212 w 343"/>
                  <a:gd name="T59" fmla="*/ 101 h 101"/>
                  <a:gd name="T60" fmla="*/ 232 w 343"/>
                  <a:gd name="T61" fmla="*/ 99 h 101"/>
                  <a:gd name="T62" fmla="*/ 252 w 343"/>
                  <a:gd name="T63" fmla="*/ 98 h 101"/>
                  <a:gd name="T64" fmla="*/ 272 w 343"/>
                  <a:gd name="T65" fmla="*/ 96 h 101"/>
                  <a:gd name="T66" fmla="*/ 291 w 343"/>
                  <a:gd name="T67" fmla="*/ 95 h 101"/>
                  <a:gd name="T68" fmla="*/ 308 w 343"/>
                  <a:gd name="T69" fmla="*/ 94 h 101"/>
                  <a:gd name="T70" fmla="*/ 326 w 343"/>
                  <a:gd name="T71" fmla="*/ 91 h 101"/>
                  <a:gd name="T72" fmla="*/ 341 w 343"/>
                  <a:gd name="T73" fmla="*/ 88 h 101"/>
                  <a:gd name="T74" fmla="*/ 343 w 343"/>
                  <a:gd name="T75" fmla="*/ 63 h 101"/>
                  <a:gd name="T76" fmla="*/ 343 w 343"/>
                  <a:gd name="T77" fmla="*/ 40 h 101"/>
                  <a:gd name="T78" fmla="*/ 340 w 343"/>
                  <a:gd name="T79" fmla="*/ 22 h 101"/>
                  <a:gd name="T80" fmla="*/ 337 w 343"/>
                  <a:gd name="T81" fmla="*/ 7 h 10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43"/>
                  <a:gd name="T124" fmla="*/ 0 h 101"/>
                  <a:gd name="T125" fmla="*/ 343 w 343"/>
                  <a:gd name="T126" fmla="*/ 101 h 101"/>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43" h="101">
                    <a:moveTo>
                      <a:pt x="337" y="7"/>
                    </a:moveTo>
                    <a:lnTo>
                      <a:pt x="321" y="6"/>
                    </a:lnTo>
                    <a:lnTo>
                      <a:pt x="304" y="3"/>
                    </a:lnTo>
                    <a:lnTo>
                      <a:pt x="287" y="2"/>
                    </a:lnTo>
                    <a:lnTo>
                      <a:pt x="268" y="2"/>
                    </a:lnTo>
                    <a:lnTo>
                      <a:pt x="249" y="0"/>
                    </a:lnTo>
                    <a:lnTo>
                      <a:pt x="229" y="0"/>
                    </a:lnTo>
                    <a:lnTo>
                      <a:pt x="209" y="0"/>
                    </a:lnTo>
                    <a:lnTo>
                      <a:pt x="189" y="0"/>
                    </a:lnTo>
                    <a:lnTo>
                      <a:pt x="162" y="0"/>
                    </a:lnTo>
                    <a:lnTo>
                      <a:pt x="134" y="2"/>
                    </a:lnTo>
                    <a:lnTo>
                      <a:pt x="108" y="3"/>
                    </a:lnTo>
                    <a:lnTo>
                      <a:pt x="84" y="6"/>
                    </a:lnTo>
                    <a:lnTo>
                      <a:pt x="61" y="9"/>
                    </a:lnTo>
                    <a:lnTo>
                      <a:pt x="39" y="12"/>
                    </a:lnTo>
                    <a:lnTo>
                      <a:pt x="19" y="16"/>
                    </a:lnTo>
                    <a:lnTo>
                      <a:pt x="0" y="20"/>
                    </a:lnTo>
                    <a:lnTo>
                      <a:pt x="0" y="36"/>
                    </a:lnTo>
                    <a:lnTo>
                      <a:pt x="2" y="53"/>
                    </a:lnTo>
                    <a:lnTo>
                      <a:pt x="2" y="72"/>
                    </a:lnTo>
                    <a:lnTo>
                      <a:pt x="3" y="88"/>
                    </a:lnTo>
                    <a:lnTo>
                      <a:pt x="22" y="91"/>
                    </a:lnTo>
                    <a:lnTo>
                      <a:pt x="42" y="94"/>
                    </a:lnTo>
                    <a:lnTo>
                      <a:pt x="64" y="96"/>
                    </a:lnTo>
                    <a:lnTo>
                      <a:pt x="87" y="98"/>
                    </a:lnTo>
                    <a:lnTo>
                      <a:pt x="111" y="99"/>
                    </a:lnTo>
                    <a:lnTo>
                      <a:pt x="137" y="101"/>
                    </a:lnTo>
                    <a:lnTo>
                      <a:pt x="163" y="101"/>
                    </a:lnTo>
                    <a:lnTo>
                      <a:pt x="190" y="101"/>
                    </a:lnTo>
                    <a:lnTo>
                      <a:pt x="212" y="101"/>
                    </a:lnTo>
                    <a:lnTo>
                      <a:pt x="232" y="99"/>
                    </a:lnTo>
                    <a:lnTo>
                      <a:pt x="252" y="98"/>
                    </a:lnTo>
                    <a:lnTo>
                      <a:pt x="272" y="96"/>
                    </a:lnTo>
                    <a:lnTo>
                      <a:pt x="291" y="95"/>
                    </a:lnTo>
                    <a:lnTo>
                      <a:pt x="308" y="94"/>
                    </a:lnTo>
                    <a:lnTo>
                      <a:pt x="326" y="91"/>
                    </a:lnTo>
                    <a:lnTo>
                      <a:pt x="341" y="88"/>
                    </a:lnTo>
                    <a:lnTo>
                      <a:pt x="343" y="63"/>
                    </a:lnTo>
                    <a:lnTo>
                      <a:pt x="343" y="40"/>
                    </a:lnTo>
                    <a:lnTo>
                      <a:pt x="340" y="22"/>
                    </a:lnTo>
                    <a:lnTo>
                      <a:pt x="337" y="7"/>
                    </a:lnTo>
                    <a:close/>
                  </a:path>
                </a:pathLst>
              </a:custGeom>
              <a:solidFill>
                <a:srgbClr val="000000"/>
              </a:solidFill>
              <a:ln w="9525">
                <a:noFill/>
                <a:round/>
                <a:headEnd/>
                <a:tailEnd/>
              </a:ln>
            </p:spPr>
            <p:txBody>
              <a:bodyPr/>
              <a:lstStyle/>
              <a:p>
                <a:endParaRPr lang="en-US"/>
              </a:p>
            </p:txBody>
          </p:sp>
          <p:sp>
            <p:nvSpPr>
              <p:cNvPr id="104476" name="Freeform 83"/>
              <p:cNvSpPr>
                <a:spLocks/>
              </p:cNvSpPr>
              <p:nvPr/>
            </p:nvSpPr>
            <p:spPr bwMode="auto">
              <a:xfrm>
                <a:off x="2847" y="2734"/>
                <a:ext cx="308" cy="67"/>
              </a:xfrm>
              <a:custGeom>
                <a:avLst/>
                <a:gdLst>
                  <a:gd name="T0" fmla="*/ 308 w 308"/>
                  <a:gd name="T1" fmla="*/ 51 h 67"/>
                  <a:gd name="T2" fmla="*/ 308 w 308"/>
                  <a:gd name="T3" fmla="*/ 39 h 67"/>
                  <a:gd name="T4" fmla="*/ 306 w 308"/>
                  <a:gd name="T5" fmla="*/ 26 h 67"/>
                  <a:gd name="T6" fmla="*/ 305 w 308"/>
                  <a:gd name="T7" fmla="*/ 16 h 67"/>
                  <a:gd name="T8" fmla="*/ 303 w 308"/>
                  <a:gd name="T9" fmla="*/ 7 h 67"/>
                  <a:gd name="T10" fmla="*/ 289 w 308"/>
                  <a:gd name="T11" fmla="*/ 5 h 67"/>
                  <a:gd name="T12" fmla="*/ 273 w 308"/>
                  <a:gd name="T13" fmla="*/ 3 h 67"/>
                  <a:gd name="T14" fmla="*/ 257 w 308"/>
                  <a:gd name="T15" fmla="*/ 1 h 67"/>
                  <a:gd name="T16" fmla="*/ 241 w 308"/>
                  <a:gd name="T17" fmla="*/ 1 h 67"/>
                  <a:gd name="T18" fmla="*/ 224 w 308"/>
                  <a:gd name="T19" fmla="*/ 0 h 67"/>
                  <a:gd name="T20" fmla="*/ 207 w 308"/>
                  <a:gd name="T21" fmla="*/ 0 h 67"/>
                  <a:gd name="T22" fmla="*/ 188 w 308"/>
                  <a:gd name="T23" fmla="*/ 0 h 67"/>
                  <a:gd name="T24" fmla="*/ 169 w 308"/>
                  <a:gd name="T25" fmla="*/ 0 h 67"/>
                  <a:gd name="T26" fmla="*/ 145 w 308"/>
                  <a:gd name="T27" fmla="*/ 1 h 67"/>
                  <a:gd name="T28" fmla="*/ 120 w 308"/>
                  <a:gd name="T29" fmla="*/ 1 h 67"/>
                  <a:gd name="T30" fmla="*/ 96 w 308"/>
                  <a:gd name="T31" fmla="*/ 4 h 67"/>
                  <a:gd name="T32" fmla="*/ 74 w 308"/>
                  <a:gd name="T33" fmla="*/ 5 h 67"/>
                  <a:gd name="T34" fmla="*/ 53 w 308"/>
                  <a:gd name="T35" fmla="*/ 8 h 67"/>
                  <a:gd name="T36" fmla="*/ 34 w 308"/>
                  <a:gd name="T37" fmla="*/ 11 h 67"/>
                  <a:gd name="T38" fmla="*/ 15 w 308"/>
                  <a:gd name="T39" fmla="*/ 14 h 67"/>
                  <a:gd name="T40" fmla="*/ 0 w 308"/>
                  <a:gd name="T41" fmla="*/ 18 h 67"/>
                  <a:gd name="T42" fmla="*/ 0 w 308"/>
                  <a:gd name="T43" fmla="*/ 28 h 67"/>
                  <a:gd name="T44" fmla="*/ 0 w 308"/>
                  <a:gd name="T45" fmla="*/ 40 h 67"/>
                  <a:gd name="T46" fmla="*/ 0 w 308"/>
                  <a:gd name="T47" fmla="*/ 53 h 67"/>
                  <a:gd name="T48" fmla="*/ 1 w 308"/>
                  <a:gd name="T49" fmla="*/ 64 h 67"/>
                  <a:gd name="T50" fmla="*/ 18 w 308"/>
                  <a:gd name="T51" fmla="*/ 66 h 67"/>
                  <a:gd name="T52" fmla="*/ 36 w 308"/>
                  <a:gd name="T53" fmla="*/ 67 h 67"/>
                  <a:gd name="T54" fmla="*/ 56 w 308"/>
                  <a:gd name="T55" fmla="*/ 67 h 67"/>
                  <a:gd name="T56" fmla="*/ 76 w 308"/>
                  <a:gd name="T57" fmla="*/ 67 h 67"/>
                  <a:gd name="T58" fmla="*/ 96 w 308"/>
                  <a:gd name="T59" fmla="*/ 67 h 67"/>
                  <a:gd name="T60" fmla="*/ 118 w 308"/>
                  <a:gd name="T61" fmla="*/ 66 h 67"/>
                  <a:gd name="T62" fmla="*/ 138 w 308"/>
                  <a:gd name="T63" fmla="*/ 64 h 67"/>
                  <a:gd name="T64" fmla="*/ 159 w 308"/>
                  <a:gd name="T65" fmla="*/ 64 h 67"/>
                  <a:gd name="T66" fmla="*/ 181 w 308"/>
                  <a:gd name="T67" fmla="*/ 63 h 67"/>
                  <a:gd name="T68" fmla="*/ 201 w 308"/>
                  <a:gd name="T69" fmla="*/ 62 h 67"/>
                  <a:gd name="T70" fmla="*/ 223 w 308"/>
                  <a:gd name="T71" fmla="*/ 60 h 67"/>
                  <a:gd name="T72" fmla="*/ 241 w 308"/>
                  <a:gd name="T73" fmla="*/ 57 h 67"/>
                  <a:gd name="T74" fmla="*/ 260 w 308"/>
                  <a:gd name="T75" fmla="*/ 56 h 67"/>
                  <a:gd name="T76" fmla="*/ 277 w 308"/>
                  <a:gd name="T77" fmla="*/ 54 h 67"/>
                  <a:gd name="T78" fmla="*/ 293 w 308"/>
                  <a:gd name="T79" fmla="*/ 53 h 67"/>
                  <a:gd name="T80" fmla="*/ 308 w 308"/>
                  <a:gd name="T81" fmla="*/ 51 h 6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08"/>
                  <a:gd name="T124" fmla="*/ 0 h 67"/>
                  <a:gd name="T125" fmla="*/ 308 w 308"/>
                  <a:gd name="T126" fmla="*/ 67 h 6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08" h="67">
                    <a:moveTo>
                      <a:pt x="308" y="51"/>
                    </a:moveTo>
                    <a:lnTo>
                      <a:pt x="308" y="39"/>
                    </a:lnTo>
                    <a:lnTo>
                      <a:pt x="306" y="26"/>
                    </a:lnTo>
                    <a:lnTo>
                      <a:pt x="305" y="16"/>
                    </a:lnTo>
                    <a:lnTo>
                      <a:pt x="303" y="7"/>
                    </a:lnTo>
                    <a:lnTo>
                      <a:pt x="289" y="5"/>
                    </a:lnTo>
                    <a:lnTo>
                      <a:pt x="273" y="3"/>
                    </a:lnTo>
                    <a:lnTo>
                      <a:pt x="257" y="1"/>
                    </a:lnTo>
                    <a:lnTo>
                      <a:pt x="241" y="1"/>
                    </a:lnTo>
                    <a:lnTo>
                      <a:pt x="224" y="0"/>
                    </a:lnTo>
                    <a:lnTo>
                      <a:pt x="207" y="0"/>
                    </a:lnTo>
                    <a:lnTo>
                      <a:pt x="188" y="0"/>
                    </a:lnTo>
                    <a:lnTo>
                      <a:pt x="169" y="0"/>
                    </a:lnTo>
                    <a:lnTo>
                      <a:pt x="145" y="1"/>
                    </a:lnTo>
                    <a:lnTo>
                      <a:pt x="120" y="1"/>
                    </a:lnTo>
                    <a:lnTo>
                      <a:pt x="96" y="4"/>
                    </a:lnTo>
                    <a:lnTo>
                      <a:pt x="74" y="5"/>
                    </a:lnTo>
                    <a:lnTo>
                      <a:pt x="53" y="8"/>
                    </a:lnTo>
                    <a:lnTo>
                      <a:pt x="34" y="11"/>
                    </a:lnTo>
                    <a:lnTo>
                      <a:pt x="15" y="14"/>
                    </a:lnTo>
                    <a:lnTo>
                      <a:pt x="0" y="18"/>
                    </a:lnTo>
                    <a:lnTo>
                      <a:pt x="0" y="28"/>
                    </a:lnTo>
                    <a:lnTo>
                      <a:pt x="0" y="40"/>
                    </a:lnTo>
                    <a:lnTo>
                      <a:pt x="0" y="53"/>
                    </a:lnTo>
                    <a:lnTo>
                      <a:pt x="1" y="64"/>
                    </a:lnTo>
                    <a:lnTo>
                      <a:pt x="18" y="66"/>
                    </a:lnTo>
                    <a:lnTo>
                      <a:pt x="36" y="67"/>
                    </a:lnTo>
                    <a:lnTo>
                      <a:pt x="56" y="67"/>
                    </a:lnTo>
                    <a:lnTo>
                      <a:pt x="76" y="67"/>
                    </a:lnTo>
                    <a:lnTo>
                      <a:pt x="96" y="67"/>
                    </a:lnTo>
                    <a:lnTo>
                      <a:pt x="118" y="66"/>
                    </a:lnTo>
                    <a:lnTo>
                      <a:pt x="138" y="64"/>
                    </a:lnTo>
                    <a:lnTo>
                      <a:pt x="159" y="64"/>
                    </a:lnTo>
                    <a:lnTo>
                      <a:pt x="181" y="63"/>
                    </a:lnTo>
                    <a:lnTo>
                      <a:pt x="201" y="62"/>
                    </a:lnTo>
                    <a:lnTo>
                      <a:pt x="223" y="60"/>
                    </a:lnTo>
                    <a:lnTo>
                      <a:pt x="241" y="57"/>
                    </a:lnTo>
                    <a:lnTo>
                      <a:pt x="260" y="56"/>
                    </a:lnTo>
                    <a:lnTo>
                      <a:pt x="277" y="54"/>
                    </a:lnTo>
                    <a:lnTo>
                      <a:pt x="293" y="53"/>
                    </a:lnTo>
                    <a:lnTo>
                      <a:pt x="308" y="51"/>
                    </a:lnTo>
                    <a:close/>
                  </a:path>
                </a:pathLst>
              </a:custGeom>
              <a:solidFill>
                <a:srgbClr val="FFFFFF"/>
              </a:solidFill>
              <a:ln w="9525">
                <a:solidFill>
                  <a:srgbClr val="000000"/>
                </a:solidFill>
                <a:round/>
                <a:headEnd/>
                <a:tailEnd/>
              </a:ln>
            </p:spPr>
            <p:txBody>
              <a:bodyPr/>
              <a:lstStyle/>
              <a:p>
                <a:endParaRPr lang="en-US"/>
              </a:p>
            </p:txBody>
          </p:sp>
          <p:sp>
            <p:nvSpPr>
              <p:cNvPr id="104477" name="Freeform 84"/>
              <p:cNvSpPr>
                <a:spLocks/>
              </p:cNvSpPr>
              <p:nvPr/>
            </p:nvSpPr>
            <p:spPr bwMode="auto">
              <a:xfrm>
                <a:off x="4093" y="2643"/>
                <a:ext cx="28" cy="16"/>
              </a:xfrm>
              <a:custGeom>
                <a:avLst/>
                <a:gdLst>
                  <a:gd name="T0" fmla="*/ 0 w 28"/>
                  <a:gd name="T1" fmla="*/ 4 h 16"/>
                  <a:gd name="T2" fmla="*/ 10 w 28"/>
                  <a:gd name="T3" fmla="*/ 16 h 16"/>
                  <a:gd name="T4" fmla="*/ 28 w 28"/>
                  <a:gd name="T5" fmla="*/ 16 h 16"/>
                  <a:gd name="T6" fmla="*/ 17 w 28"/>
                  <a:gd name="T7" fmla="*/ 0 h 16"/>
                  <a:gd name="T8" fmla="*/ 15 w 28"/>
                  <a:gd name="T9" fmla="*/ 0 h 16"/>
                  <a:gd name="T10" fmla="*/ 7 w 28"/>
                  <a:gd name="T11" fmla="*/ 0 h 16"/>
                  <a:gd name="T12" fmla="*/ 2 w 28"/>
                  <a:gd name="T13" fmla="*/ 2 h 16"/>
                  <a:gd name="T14" fmla="*/ 0 w 28"/>
                  <a:gd name="T15" fmla="*/ 4 h 16"/>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16"/>
                  <a:gd name="T26" fmla="*/ 28 w 28"/>
                  <a:gd name="T27" fmla="*/ 16 h 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16">
                    <a:moveTo>
                      <a:pt x="0" y="4"/>
                    </a:moveTo>
                    <a:lnTo>
                      <a:pt x="10" y="16"/>
                    </a:lnTo>
                    <a:lnTo>
                      <a:pt x="28" y="16"/>
                    </a:lnTo>
                    <a:lnTo>
                      <a:pt x="17" y="0"/>
                    </a:lnTo>
                    <a:lnTo>
                      <a:pt x="15" y="0"/>
                    </a:lnTo>
                    <a:lnTo>
                      <a:pt x="7" y="0"/>
                    </a:lnTo>
                    <a:lnTo>
                      <a:pt x="2" y="2"/>
                    </a:lnTo>
                    <a:lnTo>
                      <a:pt x="0" y="4"/>
                    </a:lnTo>
                    <a:close/>
                  </a:path>
                </a:pathLst>
              </a:custGeom>
              <a:solidFill>
                <a:srgbClr val="000000"/>
              </a:solidFill>
              <a:ln w="9525">
                <a:noFill/>
                <a:round/>
                <a:headEnd/>
                <a:tailEnd/>
              </a:ln>
            </p:spPr>
            <p:txBody>
              <a:bodyPr/>
              <a:lstStyle/>
              <a:p>
                <a:endParaRPr lang="en-US"/>
              </a:p>
            </p:txBody>
          </p:sp>
          <p:sp>
            <p:nvSpPr>
              <p:cNvPr id="104478" name="Freeform 85"/>
              <p:cNvSpPr>
                <a:spLocks/>
              </p:cNvSpPr>
              <p:nvPr/>
            </p:nvSpPr>
            <p:spPr bwMode="auto">
              <a:xfrm>
                <a:off x="4123" y="2640"/>
                <a:ext cx="29" cy="19"/>
              </a:xfrm>
              <a:custGeom>
                <a:avLst/>
                <a:gdLst>
                  <a:gd name="T0" fmla="*/ 2 w 29"/>
                  <a:gd name="T1" fmla="*/ 3 h 19"/>
                  <a:gd name="T2" fmla="*/ 8 w 29"/>
                  <a:gd name="T3" fmla="*/ 19 h 19"/>
                  <a:gd name="T4" fmla="*/ 10 w 29"/>
                  <a:gd name="T5" fmla="*/ 19 h 19"/>
                  <a:gd name="T6" fmla="*/ 16 w 29"/>
                  <a:gd name="T7" fmla="*/ 17 h 19"/>
                  <a:gd name="T8" fmla="*/ 23 w 29"/>
                  <a:gd name="T9" fmla="*/ 16 h 19"/>
                  <a:gd name="T10" fmla="*/ 28 w 29"/>
                  <a:gd name="T11" fmla="*/ 15 h 19"/>
                  <a:gd name="T12" fmla="*/ 29 w 29"/>
                  <a:gd name="T13" fmla="*/ 12 h 19"/>
                  <a:gd name="T14" fmla="*/ 28 w 29"/>
                  <a:gd name="T15" fmla="*/ 7 h 19"/>
                  <a:gd name="T16" fmla="*/ 22 w 29"/>
                  <a:gd name="T17" fmla="*/ 5 h 19"/>
                  <a:gd name="T18" fmla="*/ 18 w 29"/>
                  <a:gd name="T19" fmla="*/ 2 h 19"/>
                  <a:gd name="T20" fmla="*/ 12 w 29"/>
                  <a:gd name="T21" fmla="*/ 0 h 19"/>
                  <a:gd name="T22" fmla="*/ 5 w 29"/>
                  <a:gd name="T23" fmla="*/ 0 h 19"/>
                  <a:gd name="T24" fmla="*/ 0 w 29"/>
                  <a:gd name="T25" fmla="*/ 2 h 19"/>
                  <a:gd name="T26" fmla="*/ 2 w 29"/>
                  <a:gd name="T27" fmla="*/ 3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
                  <a:gd name="T43" fmla="*/ 0 h 19"/>
                  <a:gd name="T44" fmla="*/ 29 w 29"/>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 h="19">
                    <a:moveTo>
                      <a:pt x="2" y="3"/>
                    </a:moveTo>
                    <a:lnTo>
                      <a:pt x="8" y="19"/>
                    </a:lnTo>
                    <a:lnTo>
                      <a:pt x="10" y="19"/>
                    </a:lnTo>
                    <a:lnTo>
                      <a:pt x="16" y="17"/>
                    </a:lnTo>
                    <a:lnTo>
                      <a:pt x="23" y="16"/>
                    </a:lnTo>
                    <a:lnTo>
                      <a:pt x="28" y="15"/>
                    </a:lnTo>
                    <a:lnTo>
                      <a:pt x="29" y="12"/>
                    </a:lnTo>
                    <a:lnTo>
                      <a:pt x="28" y="7"/>
                    </a:lnTo>
                    <a:lnTo>
                      <a:pt x="22" y="5"/>
                    </a:lnTo>
                    <a:lnTo>
                      <a:pt x="18" y="2"/>
                    </a:lnTo>
                    <a:lnTo>
                      <a:pt x="12" y="0"/>
                    </a:lnTo>
                    <a:lnTo>
                      <a:pt x="5" y="0"/>
                    </a:lnTo>
                    <a:lnTo>
                      <a:pt x="0" y="2"/>
                    </a:lnTo>
                    <a:lnTo>
                      <a:pt x="2" y="3"/>
                    </a:lnTo>
                    <a:close/>
                  </a:path>
                </a:pathLst>
              </a:custGeom>
              <a:solidFill>
                <a:srgbClr val="000000"/>
              </a:solidFill>
              <a:ln w="9525">
                <a:noFill/>
                <a:round/>
                <a:headEnd/>
                <a:tailEnd/>
              </a:ln>
            </p:spPr>
            <p:txBody>
              <a:bodyPr/>
              <a:lstStyle/>
              <a:p>
                <a:endParaRPr lang="en-US"/>
              </a:p>
            </p:txBody>
          </p:sp>
          <p:sp>
            <p:nvSpPr>
              <p:cNvPr id="104479" name="Freeform 86"/>
              <p:cNvSpPr>
                <a:spLocks/>
              </p:cNvSpPr>
              <p:nvPr/>
            </p:nvSpPr>
            <p:spPr bwMode="auto">
              <a:xfrm>
                <a:off x="3391" y="2774"/>
                <a:ext cx="7" cy="62"/>
              </a:xfrm>
              <a:custGeom>
                <a:avLst/>
                <a:gdLst>
                  <a:gd name="T0" fmla="*/ 4 w 7"/>
                  <a:gd name="T1" fmla="*/ 0 h 62"/>
                  <a:gd name="T2" fmla="*/ 4 w 7"/>
                  <a:gd name="T3" fmla="*/ 9 h 62"/>
                  <a:gd name="T4" fmla="*/ 5 w 7"/>
                  <a:gd name="T5" fmla="*/ 26 h 62"/>
                  <a:gd name="T6" fmla="*/ 7 w 7"/>
                  <a:gd name="T7" fmla="*/ 47 h 62"/>
                  <a:gd name="T8" fmla="*/ 5 w 7"/>
                  <a:gd name="T9" fmla="*/ 62 h 62"/>
                  <a:gd name="T10" fmla="*/ 4 w 7"/>
                  <a:gd name="T11" fmla="*/ 57 h 62"/>
                  <a:gd name="T12" fmla="*/ 1 w 7"/>
                  <a:gd name="T13" fmla="*/ 34 h 62"/>
                  <a:gd name="T14" fmla="*/ 0 w 7"/>
                  <a:gd name="T15" fmla="*/ 11 h 62"/>
                  <a:gd name="T16" fmla="*/ 0 w 7"/>
                  <a:gd name="T17" fmla="*/ 0 h 62"/>
                  <a:gd name="T18" fmla="*/ 4 w 7"/>
                  <a:gd name="T19" fmla="*/ 0 h 6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
                  <a:gd name="T31" fmla="*/ 0 h 62"/>
                  <a:gd name="T32" fmla="*/ 7 w 7"/>
                  <a:gd name="T33" fmla="*/ 62 h 6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 h="62">
                    <a:moveTo>
                      <a:pt x="4" y="0"/>
                    </a:moveTo>
                    <a:lnTo>
                      <a:pt x="4" y="9"/>
                    </a:lnTo>
                    <a:lnTo>
                      <a:pt x="5" y="26"/>
                    </a:lnTo>
                    <a:lnTo>
                      <a:pt x="7" y="47"/>
                    </a:lnTo>
                    <a:lnTo>
                      <a:pt x="5" y="62"/>
                    </a:lnTo>
                    <a:lnTo>
                      <a:pt x="4" y="57"/>
                    </a:lnTo>
                    <a:lnTo>
                      <a:pt x="1" y="34"/>
                    </a:lnTo>
                    <a:lnTo>
                      <a:pt x="0" y="11"/>
                    </a:lnTo>
                    <a:lnTo>
                      <a:pt x="0" y="0"/>
                    </a:lnTo>
                    <a:lnTo>
                      <a:pt x="4" y="0"/>
                    </a:lnTo>
                    <a:close/>
                  </a:path>
                </a:pathLst>
              </a:custGeom>
              <a:solidFill>
                <a:srgbClr val="000000"/>
              </a:solidFill>
              <a:ln w="9525">
                <a:noFill/>
                <a:round/>
                <a:headEnd/>
                <a:tailEnd/>
              </a:ln>
            </p:spPr>
            <p:txBody>
              <a:bodyPr/>
              <a:lstStyle/>
              <a:p>
                <a:endParaRPr lang="en-US"/>
              </a:p>
            </p:txBody>
          </p:sp>
          <p:sp>
            <p:nvSpPr>
              <p:cNvPr id="104480" name="Freeform 87"/>
              <p:cNvSpPr>
                <a:spLocks/>
              </p:cNvSpPr>
              <p:nvPr/>
            </p:nvSpPr>
            <p:spPr bwMode="auto">
              <a:xfrm>
                <a:off x="3113" y="2735"/>
                <a:ext cx="9" cy="62"/>
              </a:xfrm>
              <a:custGeom>
                <a:avLst/>
                <a:gdLst>
                  <a:gd name="T0" fmla="*/ 6 w 9"/>
                  <a:gd name="T1" fmla="*/ 0 h 62"/>
                  <a:gd name="T2" fmla="*/ 6 w 9"/>
                  <a:gd name="T3" fmla="*/ 9 h 62"/>
                  <a:gd name="T4" fmla="*/ 7 w 9"/>
                  <a:gd name="T5" fmla="*/ 27 h 62"/>
                  <a:gd name="T6" fmla="*/ 9 w 9"/>
                  <a:gd name="T7" fmla="*/ 48 h 62"/>
                  <a:gd name="T8" fmla="*/ 7 w 9"/>
                  <a:gd name="T9" fmla="*/ 62 h 62"/>
                  <a:gd name="T10" fmla="*/ 4 w 9"/>
                  <a:gd name="T11" fmla="*/ 58 h 62"/>
                  <a:gd name="T12" fmla="*/ 3 w 9"/>
                  <a:gd name="T13" fmla="*/ 35 h 62"/>
                  <a:gd name="T14" fmla="*/ 1 w 9"/>
                  <a:gd name="T15" fmla="*/ 12 h 62"/>
                  <a:gd name="T16" fmla="*/ 0 w 9"/>
                  <a:gd name="T17" fmla="*/ 0 h 62"/>
                  <a:gd name="T18" fmla="*/ 6 w 9"/>
                  <a:gd name="T19" fmla="*/ 0 h 6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62"/>
                  <a:gd name="T32" fmla="*/ 9 w 9"/>
                  <a:gd name="T33" fmla="*/ 62 h 6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62">
                    <a:moveTo>
                      <a:pt x="6" y="0"/>
                    </a:moveTo>
                    <a:lnTo>
                      <a:pt x="6" y="9"/>
                    </a:lnTo>
                    <a:lnTo>
                      <a:pt x="7" y="27"/>
                    </a:lnTo>
                    <a:lnTo>
                      <a:pt x="9" y="48"/>
                    </a:lnTo>
                    <a:lnTo>
                      <a:pt x="7" y="62"/>
                    </a:lnTo>
                    <a:lnTo>
                      <a:pt x="4" y="58"/>
                    </a:lnTo>
                    <a:lnTo>
                      <a:pt x="3" y="35"/>
                    </a:lnTo>
                    <a:lnTo>
                      <a:pt x="1" y="12"/>
                    </a:lnTo>
                    <a:lnTo>
                      <a:pt x="0" y="0"/>
                    </a:lnTo>
                    <a:lnTo>
                      <a:pt x="6" y="0"/>
                    </a:lnTo>
                    <a:close/>
                  </a:path>
                </a:pathLst>
              </a:custGeom>
              <a:solidFill>
                <a:srgbClr val="000000"/>
              </a:solidFill>
              <a:ln w="9525">
                <a:noFill/>
                <a:round/>
                <a:headEnd/>
                <a:tailEnd/>
              </a:ln>
            </p:spPr>
            <p:txBody>
              <a:bodyPr/>
              <a:lstStyle/>
              <a:p>
                <a:endParaRPr lang="en-US"/>
              </a:p>
            </p:txBody>
          </p:sp>
          <p:sp>
            <p:nvSpPr>
              <p:cNvPr id="104481" name="Freeform 88"/>
              <p:cNvSpPr>
                <a:spLocks/>
              </p:cNvSpPr>
              <p:nvPr/>
            </p:nvSpPr>
            <p:spPr bwMode="auto">
              <a:xfrm>
                <a:off x="1482" y="2586"/>
                <a:ext cx="474" cy="93"/>
              </a:xfrm>
              <a:custGeom>
                <a:avLst/>
                <a:gdLst>
                  <a:gd name="T0" fmla="*/ 474 w 474"/>
                  <a:gd name="T1" fmla="*/ 93 h 93"/>
                  <a:gd name="T2" fmla="*/ 468 w 474"/>
                  <a:gd name="T3" fmla="*/ 92 h 93"/>
                  <a:gd name="T4" fmla="*/ 453 w 474"/>
                  <a:gd name="T5" fmla="*/ 90 h 93"/>
                  <a:gd name="T6" fmla="*/ 430 w 474"/>
                  <a:gd name="T7" fmla="*/ 86 h 93"/>
                  <a:gd name="T8" fmla="*/ 403 w 474"/>
                  <a:gd name="T9" fmla="*/ 82 h 93"/>
                  <a:gd name="T10" fmla="*/ 374 w 474"/>
                  <a:gd name="T11" fmla="*/ 76 h 93"/>
                  <a:gd name="T12" fmla="*/ 345 w 474"/>
                  <a:gd name="T13" fmla="*/ 71 h 93"/>
                  <a:gd name="T14" fmla="*/ 320 w 474"/>
                  <a:gd name="T15" fmla="*/ 66 h 93"/>
                  <a:gd name="T16" fmla="*/ 298 w 474"/>
                  <a:gd name="T17" fmla="*/ 61 h 93"/>
                  <a:gd name="T18" fmla="*/ 275 w 474"/>
                  <a:gd name="T19" fmla="*/ 56 h 93"/>
                  <a:gd name="T20" fmla="*/ 243 w 474"/>
                  <a:gd name="T21" fmla="*/ 47 h 93"/>
                  <a:gd name="T22" fmla="*/ 207 w 474"/>
                  <a:gd name="T23" fmla="*/ 37 h 93"/>
                  <a:gd name="T24" fmla="*/ 171 w 474"/>
                  <a:gd name="T25" fmla="*/ 27 h 93"/>
                  <a:gd name="T26" fmla="*/ 135 w 474"/>
                  <a:gd name="T27" fmla="*/ 18 h 93"/>
                  <a:gd name="T28" fmla="*/ 105 w 474"/>
                  <a:gd name="T29" fmla="*/ 10 h 93"/>
                  <a:gd name="T30" fmla="*/ 83 w 474"/>
                  <a:gd name="T31" fmla="*/ 4 h 93"/>
                  <a:gd name="T32" fmla="*/ 73 w 474"/>
                  <a:gd name="T33" fmla="*/ 2 h 93"/>
                  <a:gd name="T34" fmla="*/ 70 w 474"/>
                  <a:gd name="T35" fmla="*/ 2 h 93"/>
                  <a:gd name="T36" fmla="*/ 65 w 474"/>
                  <a:gd name="T37" fmla="*/ 1 h 93"/>
                  <a:gd name="T38" fmla="*/ 59 w 474"/>
                  <a:gd name="T39" fmla="*/ 1 h 93"/>
                  <a:gd name="T40" fmla="*/ 50 w 474"/>
                  <a:gd name="T41" fmla="*/ 0 h 93"/>
                  <a:gd name="T42" fmla="*/ 40 w 474"/>
                  <a:gd name="T43" fmla="*/ 0 h 93"/>
                  <a:gd name="T44" fmla="*/ 29 w 474"/>
                  <a:gd name="T45" fmla="*/ 1 h 93"/>
                  <a:gd name="T46" fmla="*/ 14 w 474"/>
                  <a:gd name="T47" fmla="*/ 4 h 93"/>
                  <a:gd name="T48" fmla="*/ 0 w 474"/>
                  <a:gd name="T49" fmla="*/ 8 h 93"/>
                  <a:gd name="T50" fmla="*/ 3 w 474"/>
                  <a:gd name="T51" fmla="*/ 8 h 93"/>
                  <a:gd name="T52" fmla="*/ 9 w 474"/>
                  <a:gd name="T53" fmla="*/ 7 h 93"/>
                  <a:gd name="T54" fmla="*/ 17 w 474"/>
                  <a:gd name="T55" fmla="*/ 5 h 93"/>
                  <a:gd name="T56" fmla="*/ 29 w 474"/>
                  <a:gd name="T57" fmla="*/ 4 h 93"/>
                  <a:gd name="T58" fmla="*/ 40 w 474"/>
                  <a:gd name="T59" fmla="*/ 4 h 93"/>
                  <a:gd name="T60" fmla="*/ 50 w 474"/>
                  <a:gd name="T61" fmla="*/ 2 h 93"/>
                  <a:gd name="T62" fmla="*/ 59 w 474"/>
                  <a:gd name="T63" fmla="*/ 2 h 93"/>
                  <a:gd name="T64" fmla="*/ 65 w 474"/>
                  <a:gd name="T65" fmla="*/ 4 h 93"/>
                  <a:gd name="T66" fmla="*/ 69 w 474"/>
                  <a:gd name="T67" fmla="*/ 5 h 93"/>
                  <a:gd name="T68" fmla="*/ 78 w 474"/>
                  <a:gd name="T69" fmla="*/ 8 h 93"/>
                  <a:gd name="T70" fmla="*/ 89 w 474"/>
                  <a:gd name="T71" fmla="*/ 11 h 93"/>
                  <a:gd name="T72" fmla="*/ 105 w 474"/>
                  <a:gd name="T73" fmla="*/ 15 h 93"/>
                  <a:gd name="T74" fmla="*/ 122 w 474"/>
                  <a:gd name="T75" fmla="*/ 20 h 93"/>
                  <a:gd name="T76" fmla="*/ 142 w 474"/>
                  <a:gd name="T77" fmla="*/ 25 h 93"/>
                  <a:gd name="T78" fmla="*/ 163 w 474"/>
                  <a:gd name="T79" fmla="*/ 31 h 93"/>
                  <a:gd name="T80" fmla="*/ 184 w 474"/>
                  <a:gd name="T81" fmla="*/ 37 h 93"/>
                  <a:gd name="T82" fmla="*/ 206 w 474"/>
                  <a:gd name="T83" fmla="*/ 41 h 93"/>
                  <a:gd name="T84" fmla="*/ 226 w 474"/>
                  <a:gd name="T85" fmla="*/ 47 h 93"/>
                  <a:gd name="T86" fmla="*/ 246 w 474"/>
                  <a:gd name="T87" fmla="*/ 53 h 93"/>
                  <a:gd name="T88" fmla="*/ 263 w 474"/>
                  <a:gd name="T89" fmla="*/ 57 h 93"/>
                  <a:gd name="T90" fmla="*/ 278 w 474"/>
                  <a:gd name="T91" fmla="*/ 60 h 93"/>
                  <a:gd name="T92" fmla="*/ 288 w 474"/>
                  <a:gd name="T93" fmla="*/ 63 h 93"/>
                  <a:gd name="T94" fmla="*/ 295 w 474"/>
                  <a:gd name="T95" fmla="*/ 66 h 93"/>
                  <a:gd name="T96" fmla="*/ 298 w 474"/>
                  <a:gd name="T97" fmla="*/ 66 h 93"/>
                  <a:gd name="T98" fmla="*/ 305 w 474"/>
                  <a:gd name="T99" fmla="*/ 67 h 93"/>
                  <a:gd name="T100" fmla="*/ 322 w 474"/>
                  <a:gd name="T101" fmla="*/ 70 h 93"/>
                  <a:gd name="T102" fmla="*/ 348 w 474"/>
                  <a:gd name="T103" fmla="*/ 76 h 93"/>
                  <a:gd name="T104" fmla="*/ 379 w 474"/>
                  <a:gd name="T105" fmla="*/ 82 h 93"/>
                  <a:gd name="T106" fmla="*/ 409 w 474"/>
                  <a:gd name="T107" fmla="*/ 86 h 93"/>
                  <a:gd name="T108" fmla="*/ 438 w 474"/>
                  <a:gd name="T109" fmla="*/ 90 h 93"/>
                  <a:gd name="T110" fmla="*/ 461 w 474"/>
                  <a:gd name="T111" fmla="*/ 93 h 93"/>
                  <a:gd name="T112" fmla="*/ 474 w 474"/>
                  <a:gd name="T113" fmla="*/ 93 h 9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74"/>
                  <a:gd name="T172" fmla="*/ 0 h 93"/>
                  <a:gd name="T173" fmla="*/ 474 w 474"/>
                  <a:gd name="T174" fmla="*/ 93 h 9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74" h="93">
                    <a:moveTo>
                      <a:pt x="474" y="93"/>
                    </a:moveTo>
                    <a:lnTo>
                      <a:pt x="468" y="92"/>
                    </a:lnTo>
                    <a:lnTo>
                      <a:pt x="453" y="90"/>
                    </a:lnTo>
                    <a:lnTo>
                      <a:pt x="430" y="86"/>
                    </a:lnTo>
                    <a:lnTo>
                      <a:pt x="403" y="82"/>
                    </a:lnTo>
                    <a:lnTo>
                      <a:pt x="374" y="76"/>
                    </a:lnTo>
                    <a:lnTo>
                      <a:pt x="345" y="71"/>
                    </a:lnTo>
                    <a:lnTo>
                      <a:pt x="320" y="66"/>
                    </a:lnTo>
                    <a:lnTo>
                      <a:pt x="298" y="61"/>
                    </a:lnTo>
                    <a:lnTo>
                      <a:pt x="275" y="56"/>
                    </a:lnTo>
                    <a:lnTo>
                      <a:pt x="243" y="47"/>
                    </a:lnTo>
                    <a:lnTo>
                      <a:pt x="207" y="37"/>
                    </a:lnTo>
                    <a:lnTo>
                      <a:pt x="171" y="27"/>
                    </a:lnTo>
                    <a:lnTo>
                      <a:pt x="135" y="18"/>
                    </a:lnTo>
                    <a:lnTo>
                      <a:pt x="105" y="10"/>
                    </a:lnTo>
                    <a:lnTo>
                      <a:pt x="83" y="4"/>
                    </a:lnTo>
                    <a:lnTo>
                      <a:pt x="73" y="2"/>
                    </a:lnTo>
                    <a:lnTo>
                      <a:pt x="70" y="2"/>
                    </a:lnTo>
                    <a:lnTo>
                      <a:pt x="65" y="1"/>
                    </a:lnTo>
                    <a:lnTo>
                      <a:pt x="59" y="1"/>
                    </a:lnTo>
                    <a:lnTo>
                      <a:pt x="50" y="0"/>
                    </a:lnTo>
                    <a:lnTo>
                      <a:pt x="40" y="0"/>
                    </a:lnTo>
                    <a:lnTo>
                      <a:pt x="29" y="1"/>
                    </a:lnTo>
                    <a:lnTo>
                      <a:pt x="14" y="4"/>
                    </a:lnTo>
                    <a:lnTo>
                      <a:pt x="0" y="8"/>
                    </a:lnTo>
                    <a:lnTo>
                      <a:pt x="3" y="8"/>
                    </a:lnTo>
                    <a:lnTo>
                      <a:pt x="9" y="7"/>
                    </a:lnTo>
                    <a:lnTo>
                      <a:pt x="17" y="5"/>
                    </a:lnTo>
                    <a:lnTo>
                      <a:pt x="29" y="4"/>
                    </a:lnTo>
                    <a:lnTo>
                      <a:pt x="40" y="4"/>
                    </a:lnTo>
                    <a:lnTo>
                      <a:pt x="50" y="2"/>
                    </a:lnTo>
                    <a:lnTo>
                      <a:pt x="59" y="2"/>
                    </a:lnTo>
                    <a:lnTo>
                      <a:pt x="65" y="4"/>
                    </a:lnTo>
                    <a:lnTo>
                      <a:pt x="69" y="5"/>
                    </a:lnTo>
                    <a:lnTo>
                      <a:pt x="78" y="8"/>
                    </a:lnTo>
                    <a:lnTo>
                      <a:pt x="89" y="11"/>
                    </a:lnTo>
                    <a:lnTo>
                      <a:pt x="105" y="15"/>
                    </a:lnTo>
                    <a:lnTo>
                      <a:pt x="122" y="20"/>
                    </a:lnTo>
                    <a:lnTo>
                      <a:pt x="142" y="25"/>
                    </a:lnTo>
                    <a:lnTo>
                      <a:pt x="163" y="31"/>
                    </a:lnTo>
                    <a:lnTo>
                      <a:pt x="184" y="37"/>
                    </a:lnTo>
                    <a:lnTo>
                      <a:pt x="206" y="41"/>
                    </a:lnTo>
                    <a:lnTo>
                      <a:pt x="226" y="47"/>
                    </a:lnTo>
                    <a:lnTo>
                      <a:pt x="246" y="53"/>
                    </a:lnTo>
                    <a:lnTo>
                      <a:pt x="263" y="57"/>
                    </a:lnTo>
                    <a:lnTo>
                      <a:pt x="278" y="60"/>
                    </a:lnTo>
                    <a:lnTo>
                      <a:pt x="288" y="63"/>
                    </a:lnTo>
                    <a:lnTo>
                      <a:pt x="295" y="66"/>
                    </a:lnTo>
                    <a:lnTo>
                      <a:pt x="298" y="66"/>
                    </a:lnTo>
                    <a:lnTo>
                      <a:pt x="305" y="67"/>
                    </a:lnTo>
                    <a:lnTo>
                      <a:pt x="322" y="70"/>
                    </a:lnTo>
                    <a:lnTo>
                      <a:pt x="348" y="76"/>
                    </a:lnTo>
                    <a:lnTo>
                      <a:pt x="379" y="82"/>
                    </a:lnTo>
                    <a:lnTo>
                      <a:pt x="409" y="86"/>
                    </a:lnTo>
                    <a:lnTo>
                      <a:pt x="438" y="90"/>
                    </a:lnTo>
                    <a:lnTo>
                      <a:pt x="461" y="93"/>
                    </a:lnTo>
                    <a:lnTo>
                      <a:pt x="474" y="93"/>
                    </a:lnTo>
                    <a:close/>
                  </a:path>
                </a:pathLst>
              </a:custGeom>
              <a:solidFill>
                <a:srgbClr val="FFFFFF"/>
              </a:solidFill>
              <a:ln w="9525">
                <a:noFill/>
                <a:round/>
                <a:headEnd/>
                <a:tailEnd/>
              </a:ln>
            </p:spPr>
            <p:txBody>
              <a:bodyPr/>
              <a:lstStyle/>
              <a:p>
                <a:endParaRPr lang="en-US"/>
              </a:p>
            </p:txBody>
          </p:sp>
          <p:sp>
            <p:nvSpPr>
              <p:cNvPr id="104482" name="Freeform 89"/>
              <p:cNvSpPr>
                <a:spLocks/>
              </p:cNvSpPr>
              <p:nvPr/>
            </p:nvSpPr>
            <p:spPr bwMode="auto">
              <a:xfrm>
                <a:off x="1671" y="2219"/>
                <a:ext cx="184" cy="420"/>
              </a:xfrm>
              <a:custGeom>
                <a:avLst/>
                <a:gdLst>
                  <a:gd name="T0" fmla="*/ 67 w 184"/>
                  <a:gd name="T1" fmla="*/ 6 h 420"/>
                  <a:gd name="T2" fmla="*/ 164 w 184"/>
                  <a:gd name="T3" fmla="*/ 375 h 420"/>
                  <a:gd name="T4" fmla="*/ 184 w 184"/>
                  <a:gd name="T5" fmla="*/ 420 h 420"/>
                  <a:gd name="T6" fmla="*/ 73 w 184"/>
                  <a:gd name="T7" fmla="*/ 0 h 420"/>
                  <a:gd name="T8" fmla="*/ 0 w 184"/>
                  <a:gd name="T9" fmla="*/ 0 h 420"/>
                  <a:gd name="T10" fmla="*/ 2 w 184"/>
                  <a:gd name="T11" fmla="*/ 6 h 420"/>
                  <a:gd name="T12" fmla="*/ 67 w 184"/>
                  <a:gd name="T13" fmla="*/ 6 h 420"/>
                  <a:gd name="T14" fmla="*/ 0 60000 65536"/>
                  <a:gd name="T15" fmla="*/ 0 60000 65536"/>
                  <a:gd name="T16" fmla="*/ 0 60000 65536"/>
                  <a:gd name="T17" fmla="*/ 0 60000 65536"/>
                  <a:gd name="T18" fmla="*/ 0 60000 65536"/>
                  <a:gd name="T19" fmla="*/ 0 60000 65536"/>
                  <a:gd name="T20" fmla="*/ 0 60000 65536"/>
                  <a:gd name="T21" fmla="*/ 0 w 184"/>
                  <a:gd name="T22" fmla="*/ 0 h 420"/>
                  <a:gd name="T23" fmla="*/ 184 w 184"/>
                  <a:gd name="T24" fmla="*/ 420 h 4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4" h="420">
                    <a:moveTo>
                      <a:pt x="67" y="6"/>
                    </a:moveTo>
                    <a:lnTo>
                      <a:pt x="164" y="375"/>
                    </a:lnTo>
                    <a:lnTo>
                      <a:pt x="184" y="420"/>
                    </a:lnTo>
                    <a:lnTo>
                      <a:pt x="73" y="0"/>
                    </a:lnTo>
                    <a:lnTo>
                      <a:pt x="0" y="0"/>
                    </a:lnTo>
                    <a:lnTo>
                      <a:pt x="2" y="6"/>
                    </a:lnTo>
                    <a:lnTo>
                      <a:pt x="67" y="6"/>
                    </a:lnTo>
                    <a:close/>
                  </a:path>
                </a:pathLst>
              </a:custGeom>
              <a:solidFill>
                <a:srgbClr val="000000"/>
              </a:solidFill>
              <a:ln w="9525">
                <a:noFill/>
                <a:round/>
                <a:headEnd/>
                <a:tailEnd/>
              </a:ln>
            </p:spPr>
            <p:txBody>
              <a:bodyPr/>
              <a:lstStyle/>
              <a:p>
                <a:endParaRPr lang="en-US"/>
              </a:p>
            </p:txBody>
          </p:sp>
          <p:sp>
            <p:nvSpPr>
              <p:cNvPr id="104483" name="Freeform 90"/>
              <p:cNvSpPr>
                <a:spLocks/>
              </p:cNvSpPr>
              <p:nvPr/>
            </p:nvSpPr>
            <p:spPr bwMode="auto">
              <a:xfrm>
                <a:off x="3779" y="2668"/>
                <a:ext cx="18" cy="27"/>
              </a:xfrm>
              <a:custGeom>
                <a:avLst/>
                <a:gdLst>
                  <a:gd name="T0" fmla="*/ 9 w 18"/>
                  <a:gd name="T1" fmla="*/ 27 h 27"/>
                  <a:gd name="T2" fmla="*/ 12 w 18"/>
                  <a:gd name="T3" fmla="*/ 27 h 27"/>
                  <a:gd name="T4" fmla="*/ 15 w 18"/>
                  <a:gd name="T5" fmla="*/ 24 h 27"/>
                  <a:gd name="T6" fmla="*/ 16 w 18"/>
                  <a:gd name="T7" fmla="*/ 23 h 27"/>
                  <a:gd name="T8" fmla="*/ 18 w 18"/>
                  <a:gd name="T9" fmla="*/ 18 h 27"/>
                  <a:gd name="T10" fmla="*/ 18 w 18"/>
                  <a:gd name="T11" fmla="*/ 10 h 27"/>
                  <a:gd name="T12" fmla="*/ 16 w 18"/>
                  <a:gd name="T13" fmla="*/ 5 h 27"/>
                  <a:gd name="T14" fmla="*/ 15 w 18"/>
                  <a:gd name="T15" fmla="*/ 2 h 27"/>
                  <a:gd name="T16" fmla="*/ 12 w 18"/>
                  <a:gd name="T17" fmla="*/ 1 h 27"/>
                  <a:gd name="T18" fmla="*/ 9 w 18"/>
                  <a:gd name="T19" fmla="*/ 0 h 27"/>
                  <a:gd name="T20" fmla="*/ 9 w 18"/>
                  <a:gd name="T21" fmla="*/ 0 h 27"/>
                  <a:gd name="T22" fmla="*/ 5 w 18"/>
                  <a:gd name="T23" fmla="*/ 1 h 27"/>
                  <a:gd name="T24" fmla="*/ 3 w 18"/>
                  <a:gd name="T25" fmla="*/ 2 h 27"/>
                  <a:gd name="T26" fmla="*/ 0 w 18"/>
                  <a:gd name="T27" fmla="*/ 5 h 27"/>
                  <a:gd name="T28" fmla="*/ 0 w 18"/>
                  <a:gd name="T29" fmla="*/ 10 h 27"/>
                  <a:gd name="T30" fmla="*/ 0 w 18"/>
                  <a:gd name="T31" fmla="*/ 18 h 27"/>
                  <a:gd name="T32" fmla="*/ 0 w 18"/>
                  <a:gd name="T33" fmla="*/ 23 h 27"/>
                  <a:gd name="T34" fmla="*/ 3 w 18"/>
                  <a:gd name="T35" fmla="*/ 24 h 27"/>
                  <a:gd name="T36" fmla="*/ 5 w 18"/>
                  <a:gd name="T37" fmla="*/ 27 h 27"/>
                  <a:gd name="T38" fmla="*/ 9 w 18"/>
                  <a:gd name="T39" fmla="*/ 27 h 27"/>
                  <a:gd name="T40" fmla="*/ 9 w 18"/>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8"/>
                  <a:gd name="T64" fmla="*/ 0 h 27"/>
                  <a:gd name="T65" fmla="*/ 18 w 18"/>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8" h="27">
                    <a:moveTo>
                      <a:pt x="9" y="27"/>
                    </a:moveTo>
                    <a:lnTo>
                      <a:pt x="12" y="27"/>
                    </a:lnTo>
                    <a:lnTo>
                      <a:pt x="15" y="24"/>
                    </a:lnTo>
                    <a:lnTo>
                      <a:pt x="16" y="23"/>
                    </a:lnTo>
                    <a:lnTo>
                      <a:pt x="18" y="18"/>
                    </a:lnTo>
                    <a:lnTo>
                      <a:pt x="18" y="10"/>
                    </a:lnTo>
                    <a:lnTo>
                      <a:pt x="16" y="5"/>
                    </a:lnTo>
                    <a:lnTo>
                      <a:pt x="15" y="2"/>
                    </a:lnTo>
                    <a:lnTo>
                      <a:pt x="12" y="1"/>
                    </a:lnTo>
                    <a:lnTo>
                      <a:pt x="9" y="0"/>
                    </a:lnTo>
                    <a:lnTo>
                      <a:pt x="5" y="1"/>
                    </a:lnTo>
                    <a:lnTo>
                      <a:pt x="3" y="2"/>
                    </a:lnTo>
                    <a:lnTo>
                      <a:pt x="0" y="5"/>
                    </a:lnTo>
                    <a:lnTo>
                      <a:pt x="0" y="10"/>
                    </a:lnTo>
                    <a:lnTo>
                      <a:pt x="0" y="18"/>
                    </a:lnTo>
                    <a:lnTo>
                      <a:pt x="0" y="23"/>
                    </a:lnTo>
                    <a:lnTo>
                      <a:pt x="3" y="24"/>
                    </a:lnTo>
                    <a:lnTo>
                      <a:pt x="5" y="27"/>
                    </a:lnTo>
                    <a:lnTo>
                      <a:pt x="9" y="27"/>
                    </a:lnTo>
                    <a:close/>
                  </a:path>
                </a:pathLst>
              </a:custGeom>
              <a:solidFill>
                <a:srgbClr val="FFFFFF"/>
              </a:solidFill>
              <a:ln w="9525">
                <a:noFill/>
                <a:round/>
                <a:headEnd/>
                <a:tailEnd/>
              </a:ln>
            </p:spPr>
            <p:txBody>
              <a:bodyPr/>
              <a:lstStyle/>
              <a:p>
                <a:endParaRPr lang="en-US"/>
              </a:p>
            </p:txBody>
          </p:sp>
          <p:sp>
            <p:nvSpPr>
              <p:cNvPr id="104484" name="Freeform 91"/>
              <p:cNvSpPr>
                <a:spLocks/>
              </p:cNvSpPr>
              <p:nvPr/>
            </p:nvSpPr>
            <p:spPr bwMode="auto">
              <a:xfrm>
                <a:off x="3748" y="2668"/>
                <a:ext cx="17" cy="27"/>
              </a:xfrm>
              <a:custGeom>
                <a:avLst/>
                <a:gdLst>
                  <a:gd name="T0" fmla="*/ 8 w 17"/>
                  <a:gd name="T1" fmla="*/ 27 h 27"/>
                  <a:gd name="T2" fmla="*/ 11 w 17"/>
                  <a:gd name="T3" fmla="*/ 27 h 27"/>
                  <a:gd name="T4" fmla="*/ 14 w 17"/>
                  <a:gd name="T5" fmla="*/ 24 h 27"/>
                  <a:gd name="T6" fmla="*/ 16 w 17"/>
                  <a:gd name="T7" fmla="*/ 23 h 27"/>
                  <a:gd name="T8" fmla="*/ 17 w 17"/>
                  <a:gd name="T9" fmla="*/ 18 h 27"/>
                  <a:gd name="T10" fmla="*/ 17 w 17"/>
                  <a:gd name="T11" fmla="*/ 10 h 27"/>
                  <a:gd name="T12" fmla="*/ 16 w 17"/>
                  <a:gd name="T13" fmla="*/ 5 h 27"/>
                  <a:gd name="T14" fmla="*/ 14 w 17"/>
                  <a:gd name="T15" fmla="*/ 2 h 27"/>
                  <a:gd name="T16" fmla="*/ 11 w 17"/>
                  <a:gd name="T17" fmla="*/ 1 h 27"/>
                  <a:gd name="T18" fmla="*/ 8 w 17"/>
                  <a:gd name="T19" fmla="*/ 0 h 27"/>
                  <a:gd name="T20" fmla="*/ 8 w 17"/>
                  <a:gd name="T21" fmla="*/ 0 h 27"/>
                  <a:gd name="T22" fmla="*/ 4 w 17"/>
                  <a:gd name="T23" fmla="*/ 1 h 27"/>
                  <a:gd name="T24" fmla="*/ 3 w 17"/>
                  <a:gd name="T25" fmla="*/ 2 h 27"/>
                  <a:gd name="T26" fmla="*/ 0 w 17"/>
                  <a:gd name="T27" fmla="*/ 5 h 27"/>
                  <a:gd name="T28" fmla="*/ 0 w 17"/>
                  <a:gd name="T29" fmla="*/ 10 h 27"/>
                  <a:gd name="T30" fmla="*/ 0 w 17"/>
                  <a:gd name="T31" fmla="*/ 18 h 27"/>
                  <a:gd name="T32" fmla="*/ 0 w 17"/>
                  <a:gd name="T33" fmla="*/ 23 h 27"/>
                  <a:gd name="T34" fmla="*/ 3 w 17"/>
                  <a:gd name="T35" fmla="*/ 24 h 27"/>
                  <a:gd name="T36" fmla="*/ 4 w 17"/>
                  <a:gd name="T37" fmla="*/ 27 h 27"/>
                  <a:gd name="T38" fmla="*/ 8 w 17"/>
                  <a:gd name="T39" fmla="*/ 27 h 27"/>
                  <a:gd name="T40" fmla="*/ 8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8" y="27"/>
                    </a:moveTo>
                    <a:lnTo>
                      <a:pt x="11" y="27"/>
                    </a:lnTo>
                    <a:lnTo>
                      <a:pt x="14" y="24"/>
                    </a:lnTo>
                    <a:lnTo>
                      <a:pt x="16" y="23"/>
                    </a:lnTo>
                    <a:lnTo>
                      <a:pt x="17" y="18"/>
                    </a:lnTo>
                    <a:lnTo>
                      <a:pt x="17" y="10"/>
                    </a:lnTo>
                    <a:lnTo>
                      <a:pt x="16" y="5"/>
                    </a:lnTo>
                    <a:lnTo>
                      <a:pt x="14" y="2"/>
                    </a:lnTo>
                    <a:lnTo>
                      <a:pt x="11" y="1"/>
                    </a:lnTo>
                    <a:lnTo>
                      <a:pt x="8" y="0"/>
                    </a:lnTo>
                    <a:lnTo>
                      <a:pt x="4" y="1"/>
                    </a:lnTo>
                    <a:lnTo>
                      <a:pt x="3" y="2"/>
                    </a:lnTo>
                    <a:lnTo>
                      <a:pt x="0" y="5"/>
                    </a:lnTo>
                    <a:lnTo>
                      <a:pt x="0" y="10"/>
                    </a:lnTo>
                    <a:lnTo>
                      <a:pt x="0" y="18"/>
                    </a:lnTo>
                    <a:lnTo>
                      <a:pt x="0" y="23"/>
                    </a:lnTo>
                    <a:lnTo>
                      <a:pt x="3" y="24"/>
                    </a:lnTo>
                    <a:lnTo>
                      <a:pt x="4" y="27"/>
                    </a:lnTo>
                    <a:lnTo>
                      <a:pt x="8" y="27"/>
                    </a:lnTo>
                    <a:close/>
                  </a:path>
                </a:pathLst>
              </a:custGeom>
              <a:solidFill>
                <a:srgbClr val="FFFFFF"/>
              </a:solidFill>
              <a:ln w="9525">
                <a:noFill/>
                <a:round/>
                <a:headEnd/>
                <a:tailEnd/>
              </a:ln>
            </p:spPr>
            <p:txBody>
              <a:bodyPr/>
              <a:lstStyle/>
              <a:p>
                <a:endParaRPr lang="en-US"/>
              </a:p>
            </p:txBody>
          </p:sp>
          <p:sp>
            <p:nvSpPr>
              <p:cNvPr id="104485" name="Freeform 92"/>
              <p:cNvSpPr>
                <a:spLocks/>
              </p:cNvSpPr>
              <p:nvPr/>
            </p:nvSpPr>
            <p:spPr bwMode="auto">
              <a:xfrm>
                <a:off x="3715" y="2668"/>
                <a:ext cx="18" cy="27"/>
              </a:xfrm>
              <a:custGeom>
                <a:avLst/>
                <a:gdLst>
                  <a:gd name="T0" fmla="*/ 10 w 18"/>
                  <a:gd name="T1" fmla="*/ 27 h 27"/>
                  <a:gd name="T2" fmla="*/ 13 w 18"/>
                  <a:gd name="T3" fmla="*/ 27 h 27"/>
                  <a:gd name="T4" fmla="*/ 15 w 18"/>
                  <a:gd name="T5" fmla="*/ 24 h 27"/>
                  <a:gd name="T6" fmla="*/ 17 w 18"/>
                  <a:gd name="T7" fmla="*/ 23 h 27"/>
                  <a:gd name="T8" fmla="*/ 18 w 18"/>
                  <a:gd name="T9" fmla="*/ 18 h 27"/>
                  <a:gd name="T10" fmla="*/ 18 w 18"/>
                  <a:gd name="T11" fmla="*/ 10 h 27"/>
                  <a:gd name="T12" fmla="*/ 17 w 18"/>
                  <a:gd name="T13" fmla="*/ 5 h 27"/>
                  <a:gd name="T14" fmla="*/ 15 w 18"/>
                  <a:gd name="T15" fmla="*/ 2 h 27"/>
                  <a:gd name="T16" fmla="*/ 13 w 18"/>
                  <a:gd name="T17" fmla="*/ 1 h 27"/>
                  <a:gd name="T18" fmla="*/ 10 w 18"/>
                  <a:gd name="T19" fmla="*/ 0 h 27"/>
                  <a:gd name="T20" fmla="*/ 10 w 18"/>
                  <a:gd name="T21" fmla="*/ 0 h 27"/>
                  <a:gd name="T22" fmla="*/ 5 w 18"/>
                  <a:gd name="T23" fmla="*/ 1 h 27"/>
                  <a:gd name="T24" fmla="*/ 2 w 18"/>
                  <a:gd name="T25" fmla="*/ 2 h 27"/>
                  <a:gd name="T26" fmla="*/ 1 w 18"/>
                  <a:gd name="T27" fmla="*/ 5 h 27"/>
                  <a:gd name="T28" fmla="*/ 0 w 18"/>
                  <a:gd name="T29" fmla="*/ 10 h 27"/>
                  <a:gd name="T30" fmla="*/ 0 w 18"/>
                  <a:gd name="T31" fmla="*/ 18 h 27"/>
                  <a:gd name="T32" fmla="*/ 1 w 18"/>
                  <a:gd name="T33" fmla="*/ 23 h 27"/>
                  <a:gd name="T34" fmla="*/ 2 w 18"/>
                  <a:gd name="T35" fmla="*/ 24 h 27"/>
                  <a:gd name="T36" fmla="*/ 5 w 18"/>
                  <a:gd name="T37" fmla="*/ 27 h 27"/>
                  <a:gd name="T38" fmla="*/ 10 w 18"/>
                  <a:gd name="T39" fmla="*/ 27 h 27"/>
                  <a:gd name="T40" fmla="*/ 10 w 18"/>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8"/>
                  <a:gd name="T64" fmla="*/ 0 h 27"/>
                  <a:gd name="T65" fmla="*/ 18 w 18"/>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8" h="27">
                    <a:moveTo>
                      <a:pt x="10" y="27"/>
                    </a:moveTo>
                    <a:lnTo>
                      <a:pt x="13" y="27"/>
                    </a:lnTo>
                    <a:lnTo>
                      <a:pt x="15" y="24"/>
                    </a:lnTo>
                    <a:lnTo>
                      <a:pt x="17" y="23"/>
                    </a:lnTo>
                    <a:lnTo>
                      <a:pt x="18" y="18"/>
                    </a:lnTo>
                    <a:lnTo>
                      <a:pt x="18" y="10"/>
                    </a:lnTo>
                    <a:lnTo>
                      <a:pt x="17" y="5"/>
                    </a:lnTo>
                    <a:lnTo>
                      <a:pt x="15" y="2"/>
                    </a:lnTo>
                    <a:lnTo>
                      <a:pt x="13" y="1"/>
                    </a:lnTo>
                    <a:lnTo>
                      <a:pt x="10" y="0"/>
                    </a:lnTo>
                    <a:lnTo>
                      <a:pt x="5" y="1"/>
                    </a:lnTo>
                    <a:lnTo>
                      <a:pt x="2" y="2"/>
                    </a:lnTo>
                    <a:lnTo>
                      <a:pt x="1" y="5"/>
                    </a:lnTo>
                    <a:lnTo>
                      <a:pt x="0" y="10"/>
                    </a:lnTo>
                    <a:lnTo>
                      <a:pt x="0" y="18"/>
                    </a:lnTo>
                    <a:lnTo>
                      <a:pt x="1" y="23"/>
                    </a:lnTo>
                    <a:lnTo>
                      <a:pt x="2" y="24"/>
                    </a:lnTo>
                    <a:lnTo>
                      <a:pt x="5" y="27"/>
                    </a:lnTo>
                    <a:lnTo>
                      <a:pt x="10" y="27"/>
                    </a:lnTo>
                    <a:close/>
                  </a:path>
                </a:pathLst>
              </a:custGeom>
              <a:solidFill>
                <a:srgbClr val="FFFFFF"/>
              </a:solidFill>
              <a:ln w="9525">
                <a:noFill/>
                <a:round/>
                <a:headEnd/>
                <a:tailEnd/>
              </a:ln>
            </p:spPr>
            <p:txBody>
              <a:bodyPr/>
              <a:lstStyle/>
              <a:p>
                <a:endParaRPr lang="en-US"/>
              </a:p>
            </p:txBody>
          </p:sp>
          <p:sp>
            <p:nvSpPr>
              <p:cNvPr id="104486" name="Freeform 93"/>
              <p:cNvSpPr>
                <a:spLocks/>
              </p:cNvSpPr>
              <p:nvPr/>
            </p:nvSpPr>
            <p:spPr bwMode="auto">
              <a:xfrm>
                <a:off x="3683" y="2668"/>
                <a:ext cx="19" cy="27"/>
              </a:xfrm>
              <a:custGeom>
                <a:avLst/>
                <a:gdLst>
                  <a:gd name="T0" fmla="*/ 9 w 19"/>
                  <a:gd name="T1" fmla="*/ 27 h 27"/>
                  <a:gd name="T2" fmla="*/ 13 w 19"/>
                  <a:gd name="T3" fmla="*/ 27 h 27"/>
                  <a:gd name="T4" fmla="*/ 16 w 19"/>
                  <a:gd name="T5" fmla="*/ 24 h 27"/>
                  <a:gd name="T6" fmla="*/ 17 w 19"/>
                  <a:gd name="T7" fmla="*/ 23 h 27"/>
                  <a:gd name="T8" fmla="*/ 19 w 19"/>
                  <a:gd name="T9" fmla="*/ 18 h 27"/>
                  <a:gd name="T10" fmla="*/ 19 w 19"/>
                  <a:gd name="T11" fmla="*/ 10 h 27"/>
                  <a:gd name="T12" fmla="*/ 17 w 19"/>
                  <a:gd name="T13" fmla="*/ 5 h 27"/>
                  <a:gd name="T14" fmla="*/ 16 w 19"/>
                  <a:gd name="T15" fmla="*/ 2 h 27"/>
                  <a:gd name="T16" fmla="*/ 13 w 19"/>
                  <a:gd name="T17" fmla="*/ 1 h 27"/>
                  <a:gd name="T18" fmla="*/ 9 w 19"/>
                  <a:gd name="T19" fmla="*/ 0 h 27"/>
                  <a:gd name="T20" fmla="*/ 9 w 19"/>
                  <a:gd name="T21" fmla="*/ 0 h 27"/>
                  <a:gd name="T22" fmla="*/ 6 w 19"/>
                  <a:gd name="T23" fmla="*/ 1 h 27"/>
                  <a:gd name="T24" fmla="*/ 3 w 19"/>
                  <a:gd name="T25" fmla="*/ 2 h 27"/>
                  <a:gd name="T26" fmla="*/ 1 w 19"/>
                  <a:gd name="T27" fmla="*/ 5 h 27"/>
                  <a:gd name="T28" fmla="*/ 0 w 19"/>
                  <a:gd name="T29" fmla="*/ 10 h 27"/>
                  <a:gd name="T30" fmla="*/ 0 w 19"/>
                  <a:gd name="T31" fmla="*/ 18 h 27"/>
                  <a:gd name="T32" fmla="*/ 1 w 19"/>
                  <a:gd name="T33" fmla="*/ 23 h 27"/>
                  <a:gd name="T34" fmla="*/ 3 w 19"/>
                  <a:gd name="T35" fmla="*/ 24 h 27"/>
                  <a:gd name="T36" fmla="*/ 6 w 19"/>
                  <a:gd name="T37" fmla="*/ 27 h 27"/>
                  <a:gd name="T38" fmla="*/ 9 w 19"/>
                  <a:gd name="T39" fmla="*/ 27 h 27"/>
                  <a:gd name="T40" fmla="*/ 9 w 19"/>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
                  <a:gd name="T64" fmla="*/ 0 h 27"/>
                  <a:gd name="T65" fmla="*/ 19 w 19"/>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 h="27">
                    <a:moveTo>
                      <a:pt x="9" y="27"/>
                    </a:moveTo>
                    <a:lnTo>
                      <a:pt x="13" y="27"/>
                    </a:lnTo>
                    <a:lnTo>
                      <a:pt x="16" y="24"/>
                    </a:lnTo>
                    <a:lnTo>
                      <a:pt x="17" y="23"/>
                    </a:lnTo>
                    <a:lnTo>
                      <a:pt x="19" y="18"/>
                    </a:lnTo>
                    <a:lnTo>
                      <a:pt x="19" y="10"/>
                    </a:lnTo>
                    <a:lnTo>
                      <a:pt x="17" y="5"/>
                    </a:lnTo>
                    <a:lnTo>
                      <a:pt x="16" y="2"/>
                    </a:lnTo>
                    <a:lnTo>
                      <a:pt x="13" y="1"/>
                    </a:lnTo>
                    <a:lnTo>
                      <a:pt x="9" y="0"/>
                    </a:lnTo>
                    <a:lnTo>
                      <a:pt x="6" y="1"/>
                    </a:lnTo>
                    <a:lnTo>
                      <a:pt x="3" y="2"/>
                    </a:lnTo>
                    <a:lnTo>
                      <a:pt x="1" y="5"/>
                    </a:lnTo>
                    <a:lnTo>
                      <a:pt x="0" y="10"/>
                    </a:lnTo>
                    <a:lnTo>
                      <a:pt x="0" y="18"/>
                    </a:lnTo>
                    <a:lnTo>
                      <a:pt x="1" y="23"/>
                    </a:lnTo>
                    <a:lnTo>
                      <a:pt x="3" y="24"/>
                    </a:lnTo>
                    <a:lnTo>
                      <a:pt x="6" y="27"/>
                    </a:lnTo>
                    <a:lnTo>
                      <a:pt x="9" y="27"/>
                    </a:lnTo>
                    <a:close/>
                  </a:path>
                </a:pathLst>
              </a:custGeom>
              <a:solidFill>
                <a:srgbClr val="FFFFFF"/>
              </a:solidFill>
              <a:ln w="9525">
                <a:noFill/>
                <a:round/>
                <a:headEnd/>
                <a:tailEnd/>
              </a:ln>
            </p:spPr>
            <p:txBody>
              <a:bodyPr/>
              <a:lstStyle/>
              <a:p>
                <a:endParaRPr lang="en-US"/>
              </a:p>
            </p:txBody>
          </p:sp>
          <p:sp>
            <p:nvSpPr>
              <p:cNvPr id="104487" name="Freeform 94"/>
              <p:cNvSpPr>
                <a:spLocks/>
              </p:cNvSpPr>
              <p:nvPr/>
            </p:nvSpPr>
            <p:spPr bwMode="auto">
              <a:xfrm>
                <a:off x="3651" y="2668"/>
                <a:ext cx="18" cy="27"/>
              </a:xfrm>
              <a:custGeom>
                <a:avLst/>
                <a:gdLst>
                  <a:gd name="T0" fmla="*/ 9 w 18"/>
                  <a:gd name="T1" fmla="*/ 27 h 27"/>
                  <a:gd name="T2" fmla="*/ 13 w 18"/>
                  <a:gd name="T3" fmla="*/ 27 h 27"/>
                  <a:gd name="T4" fmla="*/ 16 w 18"/>
                  <a:gd name="T5" fmla="*/ 24 h 27"/>
                  <a:gd name="T6" fmla="*/ 18 w 18"/>
                  <a:gd name="T7" fmla="*/ 23 h 27"/>
                  <a:gd name="T8" fmla="*/ 18 w 18"/>
                  <a:gd name="T9" fmla="*/ 18 h 27"/>
                  <a:gd name="T10" fmla="*/ 18 w 18"/>
                  <a:gd name="T11" fmla="*/ 10 h 27"/>
                  <a:gd name="T12" fmla="*/ 18 w 18"/>
                  <a:gd name="T13" fmla="*/ 5 h 27"/>
                  <a:gd name="T14" fmla="*/ 16 w 18"/>
                  <a:gd name="T15" fmla="*/ 2 h 27"/>
                  <a:gd name="T16" fmla="*/ 13 w 18"/>
                  <a:gd name="T17" fmla="*/ 1 h 27"/>
                  <a:gd name="T18" fmla="*/ 9 w 18"/>
                  <a:gd name="T19" fmla="*/ 0 h 27"/>
                  <a:gd name="T20" fmla="*/ 9 w 18"/>
                  <a:gd name="T21" fmla="*/ 0 h 27"/>
                  <a:gd name="T22" fmla="*/ 6 w 18"/>
                  <a:gd name="T23" fmla="*/ 1 h 27"/>
                  <a:gd name="T24" fmla="*/ 3 w 18"/>
                  <a:gd name="T25" fmla="*/ 2 h 27"/>
                  <a:gd name="T26" fmla="*/ 2 w 18"/>
                  <a:gd name="T27" fmla="*/ 5 h 27"/>
                  <a:gd name="T28" fmla="*/ 0 w 18"/>
                  <a:gd name="T29" fmla="*/ 10 h 27"/>
                  <a:gd name="T30" fmla="*/ 0 w 18"/>
                  <a:gd name="T31" fmla="*/ 18 h 27"/>
                  <a:gd name="T32" fmla="*/ 2 w 18"/>
                  <a:gd name="T33" fmla="*/ 23 h 27"/>
                  <a:gd name="T34" fmla="*/ 3 w 18"/>
                  <a:gd name="T35" fmla="*/ 24 h 27"/>
                  <a:gd name="T36" fmla="*/ 6 w 18"/>
                  <a:gd name="T37" fmla="*/ 27 h 27"/>
                  <a:gd name="T38" fmla="*/ 9 w 18"/>
                  <a:gd name="T39" fmla="*/ 27 h 27"/>
                  <a:gd name="T40" fmla="*/ 9 w 18"/>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8"/>
                  <a:gd name="T64" fmla="*/ 0 h 27"/>
                  <a:gd name="T65" fmla="*/ 18 w 18"/>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8" h="27">
                    <a:moveTo>
                      <a:pt x="9" y="27"/>
                    </a:moveTo>
                    <a:lnTo>
                      <a:pt x="13" y="27"/>
                    </a:lnTo>
                    <a:lnTo>
                      <a:pt x="16" y="24"/>
                    </a:lnTo>
                    <a:lnTo>
                      <a:pt x="18" y="23"/>
                    </a:lnTo>
                    <a:lnTo>
                      <a:pt x="18" y="18"/>
                    </a:lnTo>
                    <a:lnTo>
                      <a:pt x="18" y="10"/>
                    </a:lnTo>
                    <a:lnTo>
                      <a:pt x="18" y="5"/>
                    </a:lnTo>
                    <a:lnTo>
                      <a:pt x="16" y="2"/>
                    </a:lnTo>
                    <a:lnTo>
                      <a:pt x="13" y="1"/>
                    </a:lnTo>
                    <a:lnTo>
                      <a:pt x="9" y="0"/>
                    </a:lnTo>
                    <a:lnTo>
                      <a:pt x="6" y="1"/>
                    </a:lnTo>
                    <a:lnTo>
                      <a:pt x="3" y="2"/>
                    </a:lnTo>
                    <a:lnTo>
                      <a:pt x="2" y="5"/>
                    </a:lnTo>
                    <a:lnTo>
                      <a:pt x="0" y="10"/>
                    </a:lnTo>
                    <a:lnTo>
                      <a:pt x="0" y="18"/>
                    </a:lnTo>
                    <a:lnTo>
                      <a:pt x="2" y="23"/>
                    </a:lnTo>
                    <a:lnTo>
                      <a:pt x="3" y="24"/>
                    </a:lnTo>
                    <a:lnTo>
                      <a:pt x="6" y="27"/>
                    </a:lnTo>
                    <a:lnTo>
                      <a:pt x="9" y="27"/>
                    </a:lnTo>
                    <a:close/>
                  </a:path>
                </a:pathLst>
              </a:custGeom>
              <a:solidFill>
                <a:srgbClr val="FFFFFF"/>
              </a:solidFill>
              <a:ln w="9525">
                <a:noFill/>
                <a:round/>
                <a:headEnd/>
                <a:tailEnd/>
              </a:ln>
            </p:spPr>
            <p:txBody>
              <a:bodyPr/>
              <a:lstStyle/>
              <a:p>
                <a:endParaRPr lang="en-US"/>
              </a:p>
            </p:txBody>
          </p:sp>
          <p:sp>
            <p:nvSpPr>
              <p:cNvPr id="104488" name="Freeform 95"/>
              <p:cNvSpPr>
                <a:spLocks/>
              </p:cNvSpPr>
              <p:nvPr/>
            </p:nvSpPr>
            <p:spPr bwMode="auto">
              <a:xfrm>
                <a:off x="3620" y="2668"/>
                <a:ext cx="17" cy="27"/>
              </a:xfrm>
              <a:custGeom>
                <a:avLst/>
                <a:gdLst>
                  <a:gd name="T0" fmla="*/ 8 w 17"/>
                  <a:gd name="T1" fmla="*/ 27 h 27"/>
                  <a:gd name="T2" fmla="*/ 13 w 17"/>
                  <a:gd name="T3" fmla="*/ 27 h 27"/>
                  <a:gd name="T4" fmla="*/ 15 w 17"/>
                  <a:gd name="T5" fmla="*/ 24 h 27"/>
                  <a:gd name="T6" fmla="*/ 17 w 17"/>
                  <a:gd name="T7" fmla="*/ 23 h 27"/>
                  <a:gd name="T8" fmla="*/ 17 w 17"/>
                  <a:gd name="T9" fmla="*/ 18 h 27"/>
                  <a:gd name="T10" fmla="*/ 17 w 17"/>
                  <a:gd name="T11" fmla="*/ 10 h 27"/>
                  <a:gd name="T12" fmla="*/ 17 w 17"/>
                  <a:gd name="T13" fmla="*/ 5 h 27"/>
                  <a:gd name="T14" fmla="*/ 15 w 17"/>
                  <a:gd name="T15" fmla="*/ 2 h 27"/>
                  <a:gd name="T16" fmla="*/ 13 w 17"/>
                  <a:gd name="T17" fmla="*/ 1 h 27"/>
                  <a:gd name="T18" fmla="*/ 8 w 17"/>
                  <a:gd name="T19" fmla="*/ 0 h 27"/>
                  <a:gd name="T20" fmla="*/ 8 w 17"/>
                  <a:gd name="T21" fmla="*/ 0 h 27"/>
                  <a:gd name="T22" fmla="*/ 5 w 17"/>
                  <a:gd name="T23" fmla="*/ 1 h 27"/>
                  <a:gd name="T24" fmla="*/ 2 w 17"/>
                  <a:gd name="T25" fmla="*/ 2 h 27"/>
                  <a:gd name="T26" fmla="*/ 1 w 17"/>
                  <a:gd name="T27" fmla="*/ 5 h 27"/>
                  <a:gd name="T28" fmla="*/ 0 w 17"/>
                  <a:gd name="T29" fmla="*/ 10 h 27"/>
                  <a:gd name="T30" fmla="*/ 0 w 17"/>
                  <a:gd name="T31" fmla="*/ 18 h 27"/>
                  <a:gd name="T32" fmla="*/ 1 w 17"/>
                  <a:gd name="T33" fmla="*/ 23 h 27"/>
                  <a:gd name="T34" fmla="*/ 2 w 17"/>
                  <a:gd name="T35" fmla="*/ 24 h 27"/>
                  <a:gd name="T36" fmla="*/ 5 w 17"/>
                  <a:gd name="T37" fmla="*/ 27 h 27"/>
                  <a:gd name="T38" fmla="*/ 8 w 17"/>
                  <a:gd name="T39" fmla="*/ 27 h 27"/>
                  <a:gd name="T40" fmla="*/ 8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8" y="27"/>
                    </a:moveTo>
                    <a:lnTo>
                      <a:pt x="13" y="27"/>
                    </a:lnTo>
                    <a:lnTo>
                      <a:pt x="15" y="24"/>
                    </a:lnTo>
                    <a:lnTo>
                      <a:pt x="17" y="23"/>
                    </a:lnTo>
                    <a:lnTo>
                      <a:pt x="17" y="18"/>
                    </a:lnTo>
                    <a:lnTo>
                      <a:pt x="17" y="10"/>
                    </a:lnTo>
                    <a:lnTo>
                      <a:pt x="17" y="5"/>
                    </a:lnTo>
                    <a:lnTo>
                      <a:pt x="15" y="2"/>
                    </a:lnTo>
                    <a:lnTo>
                      <a:pt x="13" y="1"/>
                    </a:lnTo>
                    <a:lnTo>
                      <a:pt x="8" y="0"/>
                    </a:lnTo>
                    <a:lnTo>
                      <a:pt x="5" y="1"/>
                    </a:lnTo>
                    <a:lnTo>
                      <a:pt x="2" y="2"/>
                    </a:lnTo>
                    <a:lnTo>
                      <a:pt x="1" y="5"/>
                    </a:lnTo>
                    <a:lnTo>
                      <a:pt x="0" y="10"/>
                    </a:lnTo>
                    <a:lnTo>
                      <a:pt x="0" y="18"/>
                    </a:lnTo>
                    <a:lnTo>
                      <a:pt x="1" y="23"/>
                    </a:lnTo>
                    <a:lnTo>
                      <a:pt x="2" y="24"/>
                    </a:lnTo>
                    <a:lnTo>
                      <a:pt x="5" y="27"/>
                    </a:lnTo>
                    <a:lnTo>
                      <a:pt x="8" y="27"/>
                    </a:lnTo>
                    <a:close/>
                  </a:path>
                </a:pathLst>
              </a:custGeom>
              <a:solidFill>
                <a:srgbClr val="FFFFFF"/>
              </a:solidFill>
              <a:ln w="9525">
                <a:noFill/>
                <a:round/>
                <a:headEnd/>
                <a:tailEnd/>
              </a:ln>
            </p:spPr>
            <p:txBody>
              <a:bodyPr/>
              <a:lstStyle/>
              <a:p>
                <a:endParaRPr lang="en-US"/>
              </a:p>
            </p:txBody>
          </p:sp>
          <p:sp>
            <p:nvSpPr>
              <p:cNvPr id="104489" name="Freeform 96"/>
              <p:cNvSpPr>
                <a:spLocks/>
              </p:cNvSpPr>
              <p:nvPr/>
            </p:nvSpPr>
            <p:spPr bwMode="auto">
              <a:xfrm>
                <a:off x="3588" y="2668"/>
                <a:ext cx="17" cy="27"/>
              </a:xfrm>
              <a:custGeom>
                <a:avLst/>
                <a:gdLst>
                  <a:gd name="T0" fmla="*/ 9 w 17"/>
                  <a:gd name="T1" fmla="*/ 27 h 27"/>
                  <a:gd name="T2" fmla="*/ 13 w 17"/>
                  <a:gd name="T3" fmla="*/ 27 h 27"/>
                  <a:gd name="T4" fmla="*/ 16 w 17"/>
                  <a:gd name="T5" fmla="*/ 24 h 27"/>
                  <a:gd name="T6" fmla="*/ 17 w 17"/>
                  <a:gd name="T7" fmla="*/ 23 h 27"/>
                  <a:gd name="T8" fmla="*/ 17 w 17"/>
                  <a:gd name="T9" fmla="*/ 18 h 27"/>
                  <a:gd name="T10" fmla="*/ 17 w 17"/>
                  <a:gd name="T11" fmla="*/ 10 h 27"/>
                  <a:gd name="T12" fmla="*/ 17 w 17"/>
                  <a:gd name="T13" fmla="*/ 5 h 27"/>
                  <a:gd name="T14" fmla="*/ 16 w 17"/>
                  <a:gd name="T15" fmla="*/ 2 h 27"/>
                  <a:gd name="T16" fmla="*/ 13 w 17"/>
                  <a:gd name="T17" fmla="*/ 1 h 27"/>
                  <a:gd name="T18" fmla="*/ 9 w 17"/>
                  <a:gd name="T19" fmla="*/ 0 h 27"/>
                  <a:gd name="T20" fmla="*/ 9 w 17"/>
                  <a:gd name="T21" fmla="*/ 0 h 27"/>
                  <a:gd name="T22" fmla="*/ 6 w 17"/>
                  <a:gd name="T23" fmla="*/ 1 h 27"/>
                  <a:gd name="T24" fmla="*/ 3 w 17"/>
                  <a:gd name="T25" fmla="*/ 2 h 27"/>
                  <a:gd name="T26" fmla="*/ 1 w 17"/>
                  <a:gd name="T27" fmla="*/ 5 h 27"/>
                  <a:gd name="T28" fmla="*/ 0 w 17"/>
                  <a:gd name="T29" fmla="*/ 10 h 27"/>
                  <a:gd name="T30" fmla="*/ 0 w 17"/>
                  <a:gd name="T31" fmla="*/ 18 h 27"/>
                  <a:gd name="T32" fmla="*/ 1 w 17"/>
                  <a:gd name="T33" fmla="*/ 23 h 27"/>
                  <a:gd name="T34" fmla="*/ 3 w 17"/>
                  <a:gd name="T35" fmla="*/ 24 h 27"/>
                  <a:gd name="T36" fmla="*/ 6 w 17"/>
                  <a:gd name="T37" fmla="*/ 27 h 27"/>
                  <a:gd name="T38" fmla="*/ 9 w 17"/>
                  <a:gd name="T39" fmla="*/ 27 h 27"/>
                  <a:gd name="T40" fmla="*/ 9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9" y="27"/>
                    </a:moveTo>
                    <a:lnTo>
                      <a:pt x="13" y="27"/>
                    </a:lnTo>
                    <a:lnTo>
                      <a:pt x="16" y="24"/>
                    </a:lnTo>
                    <a:lnTo>
                      <a:pt x="17" y="23"/>
                    </a:lnTo>
                    <a:lnTo>
                      <a:pt x="17" y="18"/>
                    </a:lnTo>
                    <a:lnTo>
                      <a:pt x="17" y="10"/>
                    </a:lnTo>
                    <a:lnTo>
                      <a:pt x="17" y="5"/>
                    </a:lnTo>
                    <a:lnTo>
                      <a:pt x="16" y="2"/>
                    </a:lnTo>
                    <a:lnTo>
                      <a:pt x="13" y="1"/>
                    </a:lnTo>
                    <a:lnTo>
                      <a:pt x="9" y="0"/>
                    </a:lnTo>
                    <a:lnTo>
                      <a:pt x="6" y="1"/>
                    </a:lnTo>
                    <a:lnTo>
                      <a:pt x="3" y="2"/>
                    </a:lnTo>
                    <a:lnTo>
                      <a:pt x="1" y="5"/>
                    </a:lnTo>
                    <a:lnTo>
                      <a:pt x="0" y="10"/>
                    </a:lnTo>
                    <a:lnTo>
                      <a:pt x="0" y="18"/>
                    </a:lnTo>
                    <a:lnTo>
                      <a:pt x="1" y="23"/>
                    </a:lnTo>
                    <a:lnTo>
                      <a:pt x="3" y="24"/>
                    </a:lnTo>
                    <a:lnTo>
                      <a:pt x="6" y="27"/>
                    </a:lnTo>
                    <a:lnTo>
                      <a:pt x="9" y="27"/>
                    </a:lnTo>
                    <a:close/>
                  </a:path>
                </a:pathLst>
              </a:custGeom>
              <a:solidFill>
                <a:srgbClr val="FFFFFF"/>
              </a:solidFill>
              <a:ln w="9525">
                <a:noFill/>
                <a:round/>
                <a:headEnd/>
                <a:tailEnd/>
              </a:ln>
            </p:spPr>
            <p:txBody>
              <a:bodyPr/>
              <a:lstStyle/>
              <a:p>
                <a:endParaRPr lang="en-US"/>
              </a:p>
            </p:txBody>
          </p:sp>
          <p:sp>
            <p:nvSpPr>
              <p:cNvPr id="104490" name="Freeform 97"/>
              <p:cNvSpPr>
                <a:spLocks/>
              </p:cNvSpPr>
              <p:nvPr/>
            </p:nvSpPr>
            <p:spPr bwMode="auto">
              <a:xfrm>
                <a:off x="3556" y="2668"/>
                <a:ext cx="18" cy="27"/>
              </a:xfrm>
              <a:custGeom>
                <a:avLst/>
                <a:gdLst>
                  <a:gd name="T0" fmla="*/ 9 w 18"/>
                  <a:gd name="T1" fmla="*/ 27 h 27"/>
                  <a:gd name="T2" fmla="*/ 13 w 18"/>
                  <a:gd name="T3" fmla="*/ 27 h 27"/>
                  <a:gd name="T4" fmla="*/ 16 w 18"/>
                  <a:gd name="T5" fmla="*/ 24 h 27"/>
                  <a:gd name="T6" fmla="*/ 18 w 18"/>
                  <a:gd name="T7" fmla="*/ 23 h 27"/>
                  <a:gd name="T8" fmla="*/ 18 w 18"/>
                  <a:gd name="T9" fmla="*/ 18 h 27"/>
                  <a:gd name="T10" fmla="*/ 18 w 18"/>
                  <a:gd name="T11" fmla="*/ 10 h 27"/>
                  <a:gd name="T12" fmla="*/ 18 w 18"/>
                  <a:gd name="T13" fmla="*/ 5 h 27"/>
                  <a:gd name="T14" fmla="*/ 16 w 18"/>
                  <a:gd name="T15" fmla="*/ 2 h 27"/>
                  <a:gd name="T16" fmla="*/ 13 w 18"/>
                  <a:gd name="T17" fmla="*/ 1 h 27"/>
                  <a:gd name="T18" fmla="*/ 9 w 18"/>
                  <a:gd name="T19" fmla="*/ 0 h 27"/>
                  <a:gd name="T20" fmla="*/ 9 w 18"/>
                  <a:gd name="T21" fmla="*/ 0 h 27"/>
                  <a:gd name="T22" fmla="*/ 6 w 18"/>
                  <a:gd name="T23" fmla="*/ 1 h 27"/>
                  <a:gd name="T24" fmla="*/ 3 w 18"/>
                  <a:gd name="T25" fmla="*/ 2 h 27"/>
                  <a:gd name="T26" fmla="*/ 2 w 18"/>
                  <a:gd name="T27" fmla="*/ 5 h 27"/>
                  <a:gd name="T28" fmla="*/ 0 w 18"/>
                  <a:gd name="T29" fmla="*/ 10 h 27"/>
                  <a:gd name="T30" fmla="*/ 0 w 18"/>
                  <a:gd name="T31" fmla="*/ 18 h 27"/>
                  <a:gd name="T32" fmla="*/ 2 w 18"/>
                  <a:gd name="T33" fmla="*/ 23 h 27"/>
                  <a:gd name="T34" fmla="*/ 3 w 18"/>
                  <a:gd name="T35" fmla="*/ 24 h 27"/>
                  <a:gd name="T36" fmla="*/ 6 w 18"/>
                  <a:gd name="T37" fmla="*/ 27 h 27"/>
                  <a:gd name="T38" fmla="*/ 9 w 18"/>
                  <a:gd name="T39" fmla="*/ 27 h 27"/>
                  <a:gd name="T40" fmla="*/ 9 w 18"/>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8"/>
                  <a:gd name="T64" fmla="*/ 0 h 27"/>
                  <a:gd name="T65" fmla="*/ 18 w 18"/>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8" h="27">
                    <a:moveTo>
                      <a:pt x="9" y="27"/>
                    </a:moveTo>
                    <a:lnTo>
                      <a:pt x="13" y="27"/>
                    </a:lnTo>
                    <a:lnTo>
                      <a:pt x="16" y="24"/>
                    </a:lnTo>
                    <a:lnTo>
                      <a:pt x="18" y="23"/>
                    </a:lnTo>
                    <a:lnTo>
                      <a:pt x="18" y="18"/>
                    </a:lnTo>
                    <a:lnTo>
                      <a:pt x="18" y="10"/>
                    </a:lnTo>
                    <a:lnTo>
                      <a:pt x="18" y="5"/>
                    </a:lnTo>
                    <a:lnTo>
                      <a:pt x="16" y="2"/>
                    </a:lnTo>
                    <a:lnTo>
                      <a:pt x="13" y="1"/>
                    </a:lnTo>
                    <a:lnTo>
                      <a:pt x="9" y="0"/>
                    </a:lnTo>
                    <a:lnTo>
                      <a:pt x="6" y="1"/>
                    </a:lnTo>
                    <a:lnTo>
                      <a:pt x="3" y="2"/>
                    </a:lnTo>
                    <a:lnTo>
                      <a:pt x="2" y="5"/>
                    </a:lnTo>
                    <a:lnTo>
                      <a:pt x="0" y="10"/>
                    </a:lnTo>
                    <a:lnTo>
                      <a:pt x="0" y="18"/>
                    </a:lnTo>
                    <a:lnTo>
                      <a:pt x="2" y="23"/>
                    </a:lnTo>
                    <a:lnTo>
                      <a:pt x="3" y="24"/>
                    </a:lnTo>
                    <a:lnTo>
                      <a:pt x="6" y="27"/>
                    </a:lnTo>
                    <a:lnTo>
                      <a:pt x="9" y="27"/>
                    </a:lnTo>
                    <a:close/>
                  </a:path>
                </a:pathLst>
              </a:custGeom>
              <a:solidFill>
                <a:srgbClr val="FFFFFF"/>
              </a:solidFill>
              <a:ln w="9525">
                <a:noFill/>
                <a:round/>
                <a:headEnd/>
                <a:tailEnd/>
              </a:ln>
            </p:spPr>
            <p:txBody>
              <a:bodyPr/>
              <a:lstStyle/>
              <a:p>
                <a:endParaRPr lang="en-US"/>
              </a:p>
            </p:txBody>
          </p:sp>
          <p:sp>
            <p:nvSpPr>
              <p:cNvPr id="104491" name="Freeform 98"/>
              <p:cNvSpPr>
                <a:spLocks/>
              </p:cNvSpPr>
              <p:nvPr/>
            </p:nvSpPr>
            <p:spPr bwMode="auto">
              <a:xfrm>
                <a:off x="3525" y="2668"/>
                <a:ext cx="17" cy="27"/>
              </a:xfrm>
              <a:custGeom>
                <a:avLst/>
                <a:gdLst>
                  <a:gd name="T0" fmla="*/ 8 w 17"/>
                  <a:gd name="T1" fmla="*/ 27 h 27"/>
                  <a:gd name="T2" fmla="*/ 11 w 17"/>
                  <a:gd name="T3" fmla="*/ 27 h 27"/>
                  <a:gd name="T4" fmla="*/ 14 w 17"/>
                  <a:gd name="T5" fmla="*/ 24 h 27"/>
                  <a:gd name="T6" fmla="*/ 15 w 17"/>
                  <a:gd name="T7" fmla="*/ 23 h 27"/>
                  <a:gd name="T8" fmla="*/ 17 w 17"/>
                  <a:gd name="T9" fmla="*/ 18 h 27"/>
                  <a:gd name="T10" fmla="*/ 17 w 17"/>
                  <a:gd name="T11" fmla="*/ 10 h 27"/>
                  <a:gd name="T12" fmla="*/ 15 w 17"/>
                  <a:gd name="T13" fmla="*/ 5 h 27"/>
                  <a:gd name="T14" fmla="*/ 14 w 17"/>
                  <a:gd name="T15" fmla="*/ 2 h 27"/>
                  <a:gd name="T16" fmla="*/ 11 w 17"/>
                  <a:gd name="T17" fmla="*/ 1 h 27"/>
                  <a:gd name="T18" fmla="*/ 8 w 17"/>
                  <a:gd name="T19" fmla="*/ 0 h 27"/>
                  <a:gd name="T20" fmla="*/ 8 w 17"/>
                  <a:gd name="T21" fmla="*/ 0 h 27"/>
                  <a:gd name="T22" fmla="*/ 5 w 17"/>
                  <a:gd name="T23" fmla="*/ 1 h 27"/>
                  <a:gd name="T24" fmla="*/ 2 w 17"/>
                  <a:gd name="T25" fmla="*/ 2 h 27"/>
                  <a:gd name="T26" fmla="*/ 1 w 17"/>
                  <a:gd name="T27" fmla="*/ 5 h 27"/>
                  <a:gd name="T28" fmla="*/ 0 w 17"/>
                  <a:gd name="T29" fmla="*/ 10 h 27"/>
                  <a:gd name="T30" fmla="*/ 0 w 17"/>
                  <a:gd name="T31" fmla="*/ 18 h 27"/>
                  <a:gd name="T32" fmla="*/ 1 w 17"/>
                  <a:gd name="T33" fmla="*/ 23 h 27"/>
                  <a:gd name="T34" fmla="*/ 2 w 17"/>
                  <a:gd name="T35" fmla="*/ 24 h 27"/>
                  <a:gd name="T36" fmla="*/ 5 w 17"/>
                  <a:gd name="T37" fmla="*/ 27 h 27"/>
                  <a:gd name="T38" fmla="*/ 8 w 17"/>
                  <a:gd name="T39" fmla="*/ 27 h 27"/>
                  <a:gd name="T40" fmla="*/ 8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8" y="27"/>
                    </a:moveTo>
                    <a:lnTo>
                      <a:pt x="11" y="27"/>
                    </a:lnTo>
                    <a:lnTo>
                      <a:pt x="14" y="24"/>
                    </a:lnTo>
                    <a:lnTo>
                      <a:pt x="15" y="23"/>
                    </a:lnTo>
                    <a:lnTo>
                      <a:pt x="17" y="18"/>
                    </a:lnTo>
                    <a:lnTo>
                      <a:pt x="17" y="10"/>
                    </a:lnTo>
                    <a:lnTo>
                      <a:pt x="15" y="5"/>
                    </a:lnTo>
                    <a:lnTo>
                      <a:pt x="14" y="2"/>
                    </a:lnTo>
                    <a:lnTo>
                      <a:pt x="11" y="1"/>
                    </a:lnTo>
                    <a:lnTo>
                      <a:pt x="8" y="0"/>
                    </a:lnTo>
                    <a:lnTo>
                      <a:pt x="5" y="1"/>
                    </a:lnTo>
                    <a:lnTo>
                      <a:pt x="2" y="2"/>
                    </a:lnTo>
                    <a:lnTo>
                      <a:pt x="1" y="5"/>
                    </a:lnTo>
                    <a:lnTo>
                      <a:pt x="0" y="10"/>
                    </a:lnTo>
                    <a:lnTo>
                      <a:pt x="0" y="18"/>
                    </a:lnTo>
                    <a:lnTo>
                      <a:pt x="1" y="23"/>
                    </a:lnTo>
                    <a:lnTo>
                      <a:pt x="2" y="24"/>
                    </a:lnTo>
                    <a:lnTo>
                      <a:pt x="5" y="27"/>
                    </a:lnTo>
                    <a:lnTo>
                      <a:pt x="8" y="27"/>
                    </a:lnTo>
                    <a:close/>
                  </a:path>
                </a:pathLst>
              </a:custGeom>
              <a:solidFill>
                <a:srgbClr val="FFFFFF"/>
              </a:solidFill>
              <a:ln w="9525">
                <a:noFill/>
                <a:round/>
                <a:headEnd/>
                <a:tailEnd/>
              </a:ln>
            </p:spPr>
            <p:txBody>
              <a:bodyPr/>
              <a:lstStyle/>
              <a:p>
                <a:endParaRPr lang="en-US"/>
              </a:p>
            </p:txBody>
          </p:sp>
          <p:sp>
            <p:nvSpPr>
              <p:cNvPr id="104492" name="Freeform 99"/>
              <p:cNvSpPr>
                <a:spLocks/>
              </p:cNvSpPr>
              <p:nvPr/>
            </p:nvSpPr>
            <p:spPr bwMode="auto">
              <a:xfrm>
                <a:off x="3493" y="2668"/>
                <a:ext cx="17" cy="27"/>
              </a:xfrm>
              <a:custGeom>
                <a:avLst/>
                <a:gdLst>
                  <a:gd name="T0" fmla="*/ 9 w 17"/>
                  <a:gd name="T1" fmla="*/ 27 h 27"/>
                  <a:gd name="T2" fmla="*/ 11 w 17"/>
                  <a:gd name="T3" fmla="*/ 27 h 27"/>
                  <a:gd name="T4" fmla="*/ 14 w 17"/>
                  <a:gd name="T5" fmla="*/ 24 h 27"/>
                  <a:gd name="T6" fmla="*/ 16 w 17"/>
                  <a:gd name="T7" fmla="*/ 23 h 27"/>
                  <a:gd name="T8" fmla="*/ 17 w 17"/>
                  <a:gd name="T9" fmla="*/ 18 h 27"/>
                  <a:gd name="T10" fmla="*/ 17 w 17"/>
                  <a:gd name="T11" fmla="*/ 10 h 27"/>
                  <a:gd name="T12" fmla="*/ 16 w 17"/>
                  <a:gd name="T13" fmla="*/ 5 h 27"/>
                  <a:gd name="T14" fmla="*/ 14 w 17"/>
                  <a:gd name="T15" fmla="*/ 2 h 27"/>
                  <a:gd name="T16" fmla="*/ 11 w 17"/>
                  <a:gd name="T17" fmla="*/ 1 h 27"/>
                  <a:gd name="T18" fmla="*/ 9 w 17"/>
                  <a:gd name="T19" fmla="*/ 0 h 27"/>
                  <a:gd name="T20" fmla="*/ 9 w 17"/>
                  <a:gd name="T21" fmla="*/ 0 h 27"/>
                  <a:gd name="T22" fmla="*/ 6 w 17"/>
                  <a:gd name="T23" fmla="*/ 1 h 27"/>
                  <a:gd name="T24" fmla="*/ 3 w 17"/>
                  <a:gd name="T25" fmla="*/ 2 h 27"/>
                  <a:gd name="T26" fmla="*/ 1 w 17"/>
                  <a:gd name="T27" fmla="*/ 5 h 27"/>
                  <a:gd name="T28" fmla="*/ 0 w 17"/>
                  <a:gd name="T29" fmla="*/ 10 h 27"/>
                  <a:gd name="T30" fmla="*/ 0 w 17"/>
                  <a:gd name="T31" fmla="*/ 18 h 27"/>
                  <a:gd name="T32" fmla="*/ 1 w 17"/>
                  <a:gd name="T33" fmla="*/ 23 h 27"/>
                  <a:gd name="T34" fmla="*/ 3 w 17"/>
                  <a:gd name="T35" fmla="*/ 24 h 27"/>
                  <a:gd name="T36" fmla="*/ 6 w 17"/>
                  <a:gd name="T37" fmla="*/ 27 h 27"/>
                  <a:gd name="T38" fmla="*/ 9 w 17"/>
                  <a:gd name="T39" fmla="*/ 27 h 27"/>
                  <a:gd name="T40" fmla="*/ 9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9" y="27"/>
                    </a:moveTo>
                    <a:lnTo>
                      <a:pt x="11" y="27"/>
                    </a:lnTo>
                    <a:lnTo>
                      <a:pt x="14" y="24"/>
                    </a:lnTo>
                    <a:lnTo>
                      <a:pt x="16" y="23"/>
                    </a:lnTo>
                    <a:lnTo>
                      <a:pt x="17" y="18"/>
                    </a:lnTo>
                    <a:lnTo>
                      <a:pt x="17" y="10"/>
                    </a:lnTo>
                    <a:lnTo>
                      <a:pt x="16" y="5"/>
                    </a:lnTo>
                    <a:lnTo>
                      <a:pt x="14" y="2"/>
                    </a:lnTo>
                    <a:lnTo>
                      <a:pt x="11" y="1"/>
                    </a:lnTo>
                    <a:lnTo>
                      <a:pt x="9" y="0"/>
                    </a:lnTo>
                    <a:lnTo>
                      <a:pt x="6" y="1"/>
                    </a:lnTo>
                    <a:lnTo>
                      <a:pt x="3" y="2"/>
                    </a:lnTo>
                    <a:lnTo>
                      <a:pt x="1" y="5"/>
                    </a:lnTo>
                    <a:lnTo>
                      <a:pt x="0" y="10"/>
                    </a:lnTo>
                    <a:lnTo>
                      <a:pt x="0" y="18"/>
                    </a:lnTo>
                    <a:lnTo>
                      <a:pt x="1" y="23"/>
                    </a:lnTo>
                    <a:lnTo>
                      <a:pt x="3" y="24"/>
                    </a:lnTo>
                    <a:lnTo>
                      <a:pt x="6" y="27"/>
                    </a:lnTo>
                    <a:lnTo>
                      <a:pt x="9" y="27"/>
                    </a:lnTo>
                    <a:close/>
                  </a:path>
                </a:pathLst>
              </a:custGeom>
              <a:solidFill>
                <a:srgbClr val="FFFFFF"/>
              </a:solidFill>
              <a:ln w="9525">
                <a:noFill/>
                <a:round/>
                <a:headEnd/>
                <a:tailEnd/>
              </a:ln>
            </p:spPr>
            <p:txBody>
              <a:bodyPr/>
              <a:lstStyle/>
              <a:p>
                <a:endParaRPr lang="en-US"/>
              </a:p>
            </p:txBody>
          </p:sp>
          <p:sp>
            <p:nvSpPr>
              <p:cNvPr id="104493" name="Freeform 100"/>
              <p:cNvSpPr>
                <a:spLocks/>
              </p:cNvSpPr>
              <p:nvPr/>
            </p:nvSpPr>
            <p:spPr bwMode="auto">
              <a:xfrm>
                <a:off x="3461" y="2668"/>
                <a:ext cx="18" cy="27"/>
              </a:xfrm>
              <a:custGeom>
                <a:avLst/>
                <a:gdLst>
                  <a:gd name="T0" fmla="*/ 9 w 18"/>
                  <a:gd name="T1" fmla="*/ 27 h 27"/>
                  <a:gd name="T2" fmla="*/ 12 w 18"/>
                  <a:gd name="T3" fmla="*/ 27 h 27"/>
                  <a:gd name="T4" fmla="*/ 15 w 18"/>
                  <a:gd name="T5" fmla="*/ 24 h 27"/>
                  <a:gd name="T6" fmla="*/ 16 w 18"/>
                  <a:gd name="T7" fmla="*/ 23 h 27"/>
                  <a:gd name="T8" fmla="*/ 18 w 18"/>
                  <a:gd name="T9" fmla="*/ 18 h 27"/>
                  <a:gd name="T10" fmla="*/ 18 w 18"/>
                  <a:gd name="T11" fmla="*/ 10 h 27"/>
                  <a:gd name="T12" fmla="*/ 16 w 18"/>
                  <a:gd name="T13" fmla="*/ 5 h 27"/>
                  <a:gd name="T14" fmla="*/ 15 w 18"/>
                  <a:gd name="T15" fmla="*/ 2 h 27"/>
                  <a:gd name="T16" fmla="*/ 12 w 18"/>
                  <a:gd name="T17" fmla="*/ 1 h 27"/>
                  <a:gd name="T18" fmla="*/ 9 w 18"/>
                  <a:gd name="T19" fmla="*/ 0 h 27"/>
                  <a:gd name="T20" fmla="*/ 9 w 18"/>
                  <a:gd name="T21" fmla="*/ 0 h 27"/>
                  <a:gd name="T22" fmla="*/ 6 w 18"/>
                  <a:gd name="T23" fmla="*/ 1 h 27"/>
                  <a:gd name="T24" fmla="*/ 3 w 18"/>
                  <a:gd name="T25" fmla="*/ 2 h 27"/>
                  <a:gd name="T26" fmla="*/ 2 w 18"/>
                  <a:gd name="T27" fmla="*/ 5 h 27"/>
                  <a:gd name="T28" fmla="*/ 0 w 18"/>
                  <a:gd name="T29" fmla="*/ 10 h 27"/>
                  <a:gd name="T30" fmla="*/ 0 w 18"/>
                  <a:gd name="T31" fmla="*/ 18 h 27"/>
                  <a:gd name="T32" fmla="*/ 2 w 18"/>
                  <a:gd name="T33" fmla="*/ 23 h 27"/>
                  <a:gd name="T34" fmla="*/ 3 w 18"/>
                  <a:gd name="T35" fmla="*/ 24 h 27"/>
                  <a:gd name="T36" fmla="*/ 6 w 18"/>
                  <a:gd name="T37" fmla="*/ 27 h 27"/>
                  <a:gd name="T38" fmla="*/ 9 w 18"/>
                  <a:gd name="T39" fmla="*/ 27 h 27"/>
                  <a:gd name="T40" fmla="*/ 9 w 18"/>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8"/>
                  <a:gd name="T64" fmla="*/ 0 h 27"/>
                  <a:gd name="T65" fmla="*/ 18 w 18"/>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8" h="27">
                    <a:moveTo>
                      <a:pt x="9" y="27"/>
                    </a:moveTo>
                    <a:lnTo>
                      <a:pt x="12" y="27"/>
                    </a:lnTo>
                    <a:lnTo>
                      <a:pt x="15" y="24"/>
                    </a:lnTo>
                    <a:lnTo>
                      <a:pt x="16" y="23"/>
                    </a:lnTo>
                    <a:lnTo>
                      <a:pt x="18" y="18"/>
                    </a:lnTo>
                    <a:lnTo>
                      <a:pt x="18" y="10"/>
                    </a:lnTo>
                    <a:lnTo>
                      <a:pt x="16" y="5"/>
                    </a:lnTo>
                    <a:lnTo>
                      <a:pt x="15" y="2"/>
                    </a:lnTo>
                    <a:lnTo>
                      <a:pt x="12" y="1"/>
                    </a:lnTo>
                    <a:lnTo>
                      <a:pt x="9" y="0"/>
                    </a:lnTo>
                    <a:lnTo>
                      <a:pt x="6" y="1"/>
                    </a:lnTo>
                    <a:lnTo>
                      <a:pt x="3" y="2"/>
                    </a:lnTo>
                    <a:lnTo>
                      <a:pt x="2" y="5"/>
                    </a:lnTo>
                    <a:lnTo>
                      <a:pt x="0" y="10"/>
                    </a:lnTo>
                    <a:lnTo>
                      <a:pt x="0" y="18"/>
                    </a:lnTo>
                    <a:lnTo>
                      <a:pt x="2" y="23"/>
                    </a:lnTo>
                    <a:lnTo>
                      <a:pt x="3" y="24"/>
                    </a:lnTo>
                    <a:lnTo>
                      <a:pt x="6" y="27"/>
                    </a:lnTo>
                    <a:lnTo>
                      <a:pt x="9" y="27"/>
                    </a:lnTo>
                    <a:close/>
                  </a:path>
                </a:pathLst>
              </a:custGeom>
              <a:solidFill>
                <a:srgbClr val="FFFFFF"/>
              </a:solidFill>
              <a:ln w="9525">
                <a:noFill/>
                <a:round/>
                <a:headEnd/>
                <a:tailEnd/>
              </a:ln>
            </p:spPr>
            <p:txBody>
              <a:bodyPr/>
              <a:lstStyle/>
              <a:p>
                <a:endParaRPr lang="en-US"/>
              </a:p>
            </p:txBody>
          </p:sp>
          <p:sp>
            <p:nvSpPr>
              <p:cNvPr id="104494" name="Freeform 101"/>
              <p:cNvSpPr>
                <a:spLocks/>
              </p:cNvSpPr>
              <p:nvPr/>
            </p:nvSpPr>
            <p:spPr bwMode="auto">
              <a:xfrm>
                <a:off x="3430" y="2668"/>
                <a:ext cx="17" cy="27"/>
              </a:xfrm>
              <a:custGeom>
                <a:avLst/>
                <a:gdLst>
                  <a:gd name="T0" fmla="*/ 8 w 17"/>
                  <a:gd name="T1" fmla="*/ 27 h 27"/>
                  <a:gd name="T2" fmla="*/ 11 w 17"/>
                  <a:gd name="T3" fmla="*/ 27 h 27"/>
                  <a:gd name="T4" fmla="*/ 14 w 17"/>
                  <a:gd name="T5" fmla="*/ 24 h 27"/>
                  <a:gd name="T6" fmla="*/ 15 w 17"/>
                  <a:gd name="T7" fmla="*/ 23 h 27"/>
                  <a:gd name="T8" fmla="*/ 17 w 17"/>
                  <a:gd name="T9" fmla="*/ 18 h 27"/>
                  <a:gd name="T10" fmla="*/ 17 w 17"/>
                  <a:gd name="T11" fmla="*/ 10 h 27"/>
                  <a:gd name="T12" fmla="*/ 15 w 17"/>
                  <a:gd name="T13" fmla="*/ 5 h 27"/>
                  <a:gd name="T14" fmla="*/ 14 w 17"/>
                  <a:gd name="T15" fmla="*/ 2 h 27"/>
                  <a:gd name="T16" fmla="*/ 11 w 17"/>
                  <a:gd name="T17" fmla="*/ 1 h 27"/>
                  <a:gd name="T18" fmla="*/ 8 w 17"/>
                  <a:gd name="T19" fmla="*/ 0 h 27"/>
                  <a:gd name="T20" fmla="*/ 8 w 17"/>
                  <a:gd name="T21" fmla="*/ 0 h 27"/>
                  <a:gd name="T22" fmla="*/ 5 w 17"/>
                  <a:gd name="T23" fmla="*/ 1 h 27"/>
                  <a:gd name="T24" fmla="*/ 2 w 17"/>
                  <a:gd name="T25" fmla="*/ 2 h 27"/>
                  <a:gd name="T26" fmla="*/ 1 w 17"/>
                  <a:gd name="T27" fmla="*/ 5 h 27"/>
                  <a:gd name="T28" fmla="*/ 0 w 17"/>
                  <a:gd name="T29" fmla="*/ 10 h 27"/>
                  <a:gd name="T30" fmla="*/ 0 w 17"/>
                  <a:gd name="T31" fmla="*/ 18 h 27"/>
                  <a:gd name="T32" fmla="*/ 1 w 17"/>
                  <a:gd name="T33" fmla="*/ 23 h 27"/>
                  <a:gd name="T34" fmla="*/ 2 w 17"/>
                  <a:gd name="T35" fmla="*/ 24 h 27"/>
                  <a:gd name="T36" fmla="*/ 5 w 17"/>
                  <a:gd name="T37" fmla="*/ 27 h 27"/>
                  <a:gd name="T38" fmla="*/ 8 w 17"/>
                  <a:gd name="T39" fmla="*/ 27 h 27"/>
                  <a:gd name="T40" fmla="*/ 8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8" y="27"/>
                    </a:moveTo>
                    <a:lnTo>
                      <a:pt x="11" y="27"/>
                    </a:lnTo>
                    <a:lnTo>
                      <a:pt x="14" y="24"/>
                    </a:lnTo>
                    <a:lnTo>
                      <a:pt x="15" y="23"/>
                    </a:lnTo>
                    <a:lnTo>
                      <a:pt x="17" y="18"/>
                    </a:lnTo>
                    <a:lnTo>
                      <a:pt x="17" y="10"/>
                    </a:lnTo>
                    <a:lnTo>
                      <a:pt x="15" y="5"/>
                    </a:lnTo>
                    <a:lnTo>
                      <a:pt x="14" y="2"/>
                    </a:lnTo>
                    <a:lnTo>
                      <a:pt x="11" y="1"/>
                    </a:lnTo>
                    <a:lnTo>
                      <a:pt x="8" y="0"/>
                    </a:lnTo>
                    <a:lnTo>
                      <a:pt x="5" y="1"/>
                    </a:lnTo>
                    <a:lnTo>
                      <a:pt x="2" y="2"/>
                    </a:lnTo>
                    <a:lnTo>
                      <a:pt x="1" y="5"/>
                    </a:lnTo>
                    <a:lnTo>
                      <a:pt x="0" y="10"/>
                    </a:lnTo>
                    <a:lnTo>
                      <a:pt x="0" y="18"/>
                    </a:lnTo>
                    <a:lnTo>
                      <a:pt x="1" y="23"/>
                    </a:lnTo>
                    <a:lnTo>
                      <a:pt x="2" y="24"/>
                    </a:lnTo>
                    <a:lnTo>
                      <a:pt x="5" y="27"/>
                    </a:lnTo>
                    <a:lnTo>
                      <a:pt x="8" y="27"/>
                    </a:lnTo>
                    <a:close/>
                  </a:path>
                </a:pathLst>
              </a:custGeom>
              <a:solidFill>
                <a:srgbClr val="FFFFFF"/>
              </a:solidFill>
              <a:ln w="9525">
                <a:noFill/>
                <a:round/>
                <a:headEnd/>
                <a:tailEnd/>
              </a:ln>
            </p:spPr>
            <p:txBody>
              <a:bodyPr/>
              <a:lstStyle/>
              <a:p>
                <a:endParaRPr lang="en-US"/>
              </a:p>
            </p:txBody>
          </p:sp>
          <p:sp>
            <p:nvSpPr>
              <p:cNvPr id="104495" name="Freeform 102"/>
              <p:cNvSpPr>
                <a:spLocks/>
              </p:cNvSpPr>
              <p:nvPr/>
            </p:nvSpPr>
            <p:spPr bwMode="auto">
              <a:xfrm>
                <a:off x="3398" y="2668"/>
                <a:ext cx="17" cy="27"/>
              </a:xfrm>
              <a:custGeom>
                <a:avLst/>
                <a:gdLst>
                  <a:gd name="T0" fmla="*/ 9 w 17"/>
                  <a:gd name="T1" fmla="*/ 27 h 27"/>
                  <a:gd name="T2" fmla="*/ 11 w 17"/>
                  <a:gd name="T3" fmla="*/ 27 h 27"/>
                  <a:gd name="T4" fmla="*/ 14 w 17"/>
                  <a:gd name="T5" fmla="*/ 24 h 27"/>
                  <a:gd name="T6" fmla="*/ 16 w 17"/>
                  <a:gd name="T7" fmla="*/ 23 h 27"/>
                  <a:gd name="T8" fmla="*/ 17 w 17"/>
                  <a:gd name="T9" fmla="*/ 18 h 27"/>
                  <a:gd name="T10" fmla="*/ 17 w 17"/>
                  <a:gd name="T11" fmla="*/ 10 h 27"/>
                  <a:gd name="T12" fmla="*/ 16 w 17"/>
                  <a:gd name="T13" fmla="*/ 5 h 27"/>
                  <a:gd name="T14" fmla="*/ 14 w 17"/>
                  <a:gd name="T15" fmla="*/ 2 h 27"/>
                  <a:gd name="T16" fmla="*/ 11 w 17"/>
                  <a:gd name="T17" fmla="*/ 1 h 27"/>
                  <a:gd name="T18" fmla="*/ 9 w 17"/>
                  <a:gd name="T19" fmla="*/ 0 h 27"/>
                  <a:gd name="T20" fmla="*/ 9 w 17"/>
                  <a:gd name="T21" fmla="*/ 0 h 27"/>
                  <a:gd name="T22" fmla="*/ 4 w 17"/>
                  <a:gd name="T23" fmla="*/ 1 h 27"/>
                  <a:gd name="T24" fmla="*/ 3 w 17"/>
                  <a:gd name="T25" fmla="*/ 2 h 27"/>
                  <a:gd name="T26" fmla="*/ 0 w 17"/>
                  <a:gd name="T27" fmla="*/ 5 h 27"/>
                  <a:gd name="T28" fmla="*/ 0 w 17"/>
                  <a:gd name="T29" fmla="*/ 10 h 27"/>
                  <a:gd name="T30" fmla="*/ 0 w 17"/>
                  <a:gd name="T31" fmla="*/ 18 h 27"/>
                  <a:gd name="T32" fmla="*/ 0 w 17"/>
                  <a:gd name="T33" fmla="*/ 23 h 27"/>
                  <a:gd name="T34" fmla="*/ 3 w 17"/>
                  <a:gd name="T35" fmla="*/ 24 h 27"/>
                  <a:gd name="T36" fmla="*/ 4 w 17"/>
                  <a:gd name="T37" fmla="*/ 27 h 27"/>
                  <a:gd name="T38" fmla="*/ 9 w 17"/>
                  <a:gd name="T39" fmla="*/ 27 h 27"/>
                  <a:gd name="T40" fmla="*/ 9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9" y="27"/>
                    </a:moveTo>
                    <a:lnTo>
                      <a:pt x="11" y="27"/>
                    </a:lnTo>
                    <a:lnTo>
                      <a:pt x="14" y="24"/>
                    </a:lnTo>
                    <a:lnTo>
                      <a:pt x="16" y="23"/>
                    </a:lnTo>
                    <a:lnTo>
                      <a:pt x="17" y="18"/>
                    </a:lnTo>
                    <a:lnTo>
                      <a:pt x="17" y="10"/>
                    </a:lnTo>
                    <a:lnTo>
                      <a:pt x="16" y="5"/>
                    </a:lnTo>
                    <a:lnTo>
                      <a:pt x="14" y="2"/>
                    </a:lnTo>
                    <a:lnTo>
                      <a:pt x="11" y="1"/>
                    </a:lnTo>
                    <a:lnTo>
                      <a:pt x="9" y="0"/>
                    </a:lnTo>
                    <a:lnTo>
                      <a:pt x="4" y="1"/>
                    </a:lnTo>
                    <a:lnTo>
                      <a:pt x="3" y="2"/>
                    </a:lnTo>
                    <a:lnTo>
                      <a:pt x="0" y="5"/>
                    </a:lnTo>
                    <a:lnTo>
                      <a:pt x="0" y="10"/>
                    </a:lnTo>
                    <a:lnTo>
                      <a:pt x="0" y="18"/>
                    </a:lnTo>
                    <a:lnTo>
                      <a:pt x="0" y="23"/>
                    </a:lnTo>
                    <a:lnTo>
                      <a:pt x="3" y="24"/>
                    </a:lnTo>
                    <a:lnTo>
                      <a:pt x="4" y="27"/>
                    </a:lnTo>
                    <a:lnTo>
                      <a:pt x="9" y="27"/>
                    </a:lnTo>
                    <a:close/>
                  </a:path>
                </a:pathLst>
              </a:custGeom>
              <a:solidFill>
                <a:srgbClr val="FFFFFF"/>
              </a:solidFill>
              <a:ln w="9525">
                <a:noFill/>
                <a:round/>
                <a:headEnd/>
                <a:tailEnd/>
              </a:ln>
            </p:spPr>
            <p:txBody>
              <a:bodyPr/>
              <a:lstStyle/>
              <a:p>
                <a:endParaRPr lang="en-US"/>
              </a:p>
            </p:txBody>
          </p:sp>
          <p:sp>
            <p:nvSpPr>
              <p:cNvPr id="104496" name="Freeform 103"/>
              <p:cNvSpPr>
                <a:spLocks/>
              </p:cNvSpPr>
              <p:nvPr/>
            </p:nvSpPr>
            <p:spPr bwMode="auto">
              <a:xfrm>
                <a:off x="3366" y="2668"/>
                <a:ext cx="18" cy="27"/>
              </a:xfrm>
              <a:custGeom>
                <a:avLst/>
                <a:gdLst>
                  <a:gd name="T0" fmla="*/ 9 w 18"/>
                  <a:gd name="T1" fmla="*/ 27 h 27"/>
                  <a:gd name="T2" fmla="*/ 12 w 18"/>
                  <a:gd name="T3" fmla="*/ 27 h 27"/>
                  <a:gd name="T4" fmla="*/ 15 w 18"/>
                  <a:gd name="T5" fmla="*/ 24 h 27"/>
                  <a:gd name="T6" fmla="*/ 16 w 18"/>
                  <a:gd name="T7" fmla="*/ 23 h 27"/>
                  <a:gd name="T8" fmla="*/ 18 w 18"/>
                  <a:gd name="T9" fmla="*/ 18 h 27"/>
                  <a:gd name="T10" fmla="*/ 18 w 18"/>
                  <a:gd name="T11" fmla="*/ 10 h 27"/>
                  <a:gd name="T12" fmla="*/ 16 w 18"/>
                  <a:gd name="T13" fmla="*/ 5 h 27"/>
                  <a:gd name="T14" fmla="*/ 15 w 18"/>
                  <a:gd name="T15" fmla="*/ 2 h 27"/>
                  <a:gd name="T16" fmla="*/ 12 w 18"/>
                  <a:gd name="T17" fmla="*/ 1 h 27"/>
                  <a:gd name="T18" fmla="*/ 9 w 18"/>
                  <a:gd name="T19" fmla="*/ 0 h 27"/>
                  <a:gd name="T20" fmla="*/ 9 w 18"/>
                  <a:gd name="T21" fmla="*/ 0 h 27"/>
                  <a:gd name="T22" fmla="*/ 5 w 18"/>
                  <a:gd name="T23" fmla="*/ 1 h 27"/>
                  <a:gd name="T24" fmla="*/ 3 w 18"/>
                  <a:gd name="T25" fmla="*/ 2 h 27"/>
                  <a:gd name="T26" fmla="*/ 0 w 18"/>
                  <a:gd name="T27" fmla="*/ 5 h 27"/>
                  <a:gd name="T28" fmla="*/ 0 w 18"/>
                  <a:gd name="T29" fmla="*/ 10 h 27"/>
                  <a:gd name="T30" fmla="*/ 0 w 18"/>
                  <a:gd name="T31" fmla="*/ 18 h 27"/>
                  <a:gd name="T32" fmla="*/ 0 w 18"/>
                  <a:gd name="T33" fmla="*/ 23 h 27"/>
                  <a:gd name="T34" fmla="*/ 3 w 18"/>
                  <a:gd name="T35" fmla="*/ 24 h 27"/>
                  <a:gd name="T36" fmla="*/ 5 w 18"/>
                  <a:gd name="T37" fmla="*/ 27 h 27"/>
                  <a:gd name="T38" fmla="*/ 9 w 18"/>
                  <a:gd name="T39" fmla="*/ 27 h 27"/>
                  <a:gd name="T40" fmla="*/ 9 w 18"/>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8"/>
                  <a:gd name="T64" fmla="*/ 0 h 27"/>
                  <a:gd name="T65" fmla="*/ 18 w 18"/>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8" h="27">
                    <a:moveTo>
                      <a:pt x="9" y="27"/>
                    </a:moveTo>
                    <a:lnTo>
                      <a:pt x="12" y="27"/>
                    </a:lnTo>
                    <a:lnTo>
                      <a:pt x="15" y="24"/>
                    </a:lnTo>
                    <a:lnTo>
                      <a:pt x="16" y="23"/>
                    </a:lnTo>
                    <a:lnTo>
                      <a:pt x="18" y="18"/>
                    </a:lnTo>
                    <a:lnTo>
                      <a:pt x="18" y="10"/>
                    </a:lnTo>
                    <a:lnTo>
                      <a:pt x="16" y="5"/>
                    </a:lnTo>
                    <a:lnTo>
                      <a:pt x="15" y="2"/>
                    </a:lnTo>
                    <a:lnTo>
                      <a:pt x="12" y="1"/>
                    </a:lnTo>
                    <a:lnTo>
                      <a:pt x="9" y="0"/>
                    </a:lnTo>
                    <a:lnTo>
                      <a:pt x="5" y="1"/>
                    </a:lnTo>
                    <a:lnTo>
                      <a:pt x="3" y="2"/>
                    </a:lnTo>
                    <a:lnTo>
                      <a:pt x="0" y="5"/>
                    </a:lnTo>
                    <a:lnTo>
                      <a:pt x="0" y="10"/>
                    </a:lnTo>
                    <a:lnTo>
                      <a:pt x="0" y="18"/>
                    </a:lnTo>
                    <a:lnTo>
                      <a:pt x="0" y="23"/>
                    </a:lnTo>
                    <a:lnTo>
                      <a:pt x="3" y="24"/>
                    </a:lnTo>
                    <a:lnTo>
                      <a:pt x="5" y="27"/>
                    </a:lnTo>
                    <a:lnTo>
                      <a:pt x="9" y="27"/>
                    </a:lnTo>
                    <a:close/>
                  </a:path>
                </a:pathLst>
              </a:custGeom>
              <a:solidFill>
                <a:srgbClr val="FFFFFF"/>
              </a:solidFill>
              <a:ln w="9525">
                <a:noFill/>
                <a:round/>
                <a:headEnd/>
                <a:tailEnd/>
              </a:ln>
            </p:spPr>
            <p:txBody>
              <a:bodyPr/>
              <a:lstStyle/>
              <a:p>
                <a:endParaRPr lang="en-US"/>
              </a:p>
            </p:txBody>
          </p:sp>
          <p:sp>
            <p:nvSpPr>
              <p:cNvPr id="104497" name="Freeform 104"/>
              <p:cNvSpPr>
                <a:spLocks/>
              </p:cNvSpPr>
              <p:nvPr/>
            </p:nvSpPr>
            <p:spPr bwMode="auto">
              <a:xfrm>
                <a:off x="3335" y="2668"/>
                <a:ext cx="17" cy="27"/>
              </a:xfrm>
              <a:custGeom>
                <a:avLst/>
                <a:gdLst>
                  <a:gd name="T0" fmla="*/ 8 w 17"/>
                  <a:gd name="T1" fmla="*/ 27 h 27"/>
                  <a:gd name="T2" fmla="*/ 11 w 17"/>
                  <a:gd name="T3" fmla="*/ 27 h 27"/>
                  <a:gd name="T4" fmla="*/ 14 w 17"/>
                  <a:gd name="T5" fmla="*/ 24 h 27"/>
                  <a:gd name="T6" fmla="*/ 15 w 17"/>
                  <a:gd name="T7" fmla="*/ 23 h 27"/>
                  <a:gd name="T8" fmla="*/ 17 w 17"/>
                  <a:gd name="T9" fmla="*/ 18 h 27"/>
                  <a:gd name="T10" fmla="*/ 17 w 17"/>
                  <a:gd name="T11" fmla="*/ 10 h 27"/>
                  <a:gd name="T12" fmla="*/ 15 w 17"/>
                  <a:gd name="T13" fmla="*/ 5 h 27"/>
                  <a:gd name="T14" fmla="*/ 14 w 17"/>
                  <a:gd name="T15" fmla="*/ 2 h 27"/>
                  <a:gd name="T16" fmla="*/ 11 w 17"/>
                  <a:gd name="T17" fmla="*/ 1 h 27"/>
                  <a:gd name="T18" fmla="*/ 8 w 17"/>
                  <a:gd name="T19" fmla="*/ 0 h 27"/>
                  <a:gd name="T20" fmla="*/ 8 w 17"/>
                  <a:gd name="T21" fmla="*/ 0 h 27"/>
                  <a:gd name="T22" fmla="*/ 4 w 17"/>
                  <a:gd name="T23" fmla="*/ 1 h 27"/>
                  <a:gd name="T24" fmla="*/ 2 w 17"/>
                  <a:gd name="T25" fmla="*/ 2 h 27"/>
                  <a:gd name="T26" fmla="*/ 0 w 17"/>
                  <a:gd name="T27" fmla="*/ 5 h 27"/>
                  <a:gd name="T28" fmla="*/ 0 w 17"/>
                  <a:gd name="T29" fmla="*/ 10 h 27"/>
                  <a:gd name="T30" fmla="*/ 0 w 17"/>
                  <a:gd name="T31" fmla="*/ 18 h 27"/>
                  <a:gd name="T32" fmla="*/ 0 w 17"/>
                  <a:gd name="T33" fmla="*/ 23 h 27"/>
                  <a:gd name="T34" fmla="*/ 2 w 17"/>
                  <a:gd name="T35" fmla="*/ 24 h 27"/>
                  <a:gd name="T36" fmla="*/ 4 w 17"/>
                  <a:gd name="T37" fmla="*/ 27 h 27"/>
                  <a:gd name="T38" fmla="*/ 8 w 17"/>
                  <a:gd name="T39" fmla="*/ 27 h 27"/>
                  <a:gd name="T40" fmla="*/ 8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8" y="27"/>
                    </a:moveTo>
                    <a:lnTo>
                      <a:pt x="11" y="27"/>
                    </a:lnTo>
                    <a:lnTo>
                      <a:pt x="14" y="24"/>
                    </a:lnTo>
                    <a:lnTo>
                      <a:pt x="15" y="23"/>
                    </a:lnTo>
                    <a:lnTo>
                      <a:pt x="17" y="18"/>
                    </a:lnTo>
                    <a:lnTo>
                      <a:pt x="17" y="10"/>
                    </a:lnTo>
                    <a:lnTo>
                      <a:pt x="15" y="5"/>
                    </a:lnTo>
                    <a:lnTo>
                      <a:pt x="14" y="2"/>
                    </a:lnTo>
                    <a:lnTo>
                      <a:pt x="11" y="1"/>
                    </a:lnTo>
                    <a:lnTo>
                      <a:pt x="8" y="0"/>
                    </a:lnTo>
                    <a:lnTo>
                      <a:pt x="4" y="1"/>
                    </a:lnTo>
                    <a:lnTo>
                      <a:pt x="2" y="2"/>
                    </a:lnTo>
                    <a:lnTo>
                      <a:pt x="0" y="5"/>
                    </a:lnTo>
                    <a:lnTo>
                      <a:pt x="0" y="10"/>
                    </a:lnTo>
                    <a:lnTo>
                      <a:pt x="0" y="18"/>
                    </a:lnTo>
                    <a:lnTo>
                      <a:pt x="0" y="23"/>
                    </a:lnTo>
                    <a:lnTo>
                      <a:pt x="2" y="24"/>
                    </a:lnTo>
                    <a:lnTo>
                      <a:pt x="4" y="27"/>
                    </a:lnTo>
                    <a:lnTo>
                      <a:pt x="8" y="27"/>
                    </a:lnTo>
                    <a:close/>
                  </a:path>
                </a:pathLst>
              </a:custGeom>
              <a:solidFill>
                <a:srgbClr val="FFFFFF"/>
              </a:solidFill>
              <a:ln w="9525">
                <a:noFill/>
                <a:round/>
                <a:headEnd/>
                <a:tailEnd/>
              </a:ln>
            </p:spPr>
            <p:txBody>
              <a:bodyPr/>
              <a:lstStyle/>
              <a:p>
                <a:endParaRPr lang="en-US"/>
              </a:p>
            </p:txBody>
          </p:sp>
          <p:sp>
            <p:nvSpPr>
              <p:cNvPr id="104498" name="Freeform 105"/>
              <p:cNvSpPr>
                <a:spLocks/>
              </p:cNvSpPr>
              <p:nvPr/>
            </p:nvSpPr>
            <p:spPr bwMode="auto">
              <a:xfrm>
                <a:off x="3303" y="2668"/>
                <a:ext cx="17" cy="27"/>
              </a:xfrm>
              <a:custGeom>
                <a:avLst/>
                <a:gdLst>
                  <a:gd name="T0" fmla="*/ 9 w 17"/>
                  <a:gd name="T1" fmla="*/ 27 h 27"/>
                  <a:gd name="T2" fmla="*/ 11 w 17"/>
                  <a:gd name="T3" fmla="*/ 27 h 27"/>
                  <a:gd name="T4" fmla="*/ 14 w 17"/>
                  <a:gd name="T5" fmla="*/ 24 h 27"/>
                  <a:gd name="T6" fmla="*/ 16 w 17"/>
                  <a:gd name="T7" fmla="*/ 23 h 27"/>
                  <a:gd name="T8" fmla="*/ 17 w 17"/>
                  <a:gd name="T9" fmla="*/ 18 h 27"/>
                  <a:gd name="T10" fmla="*/ 17 w 17"/>
                  <a:gd name="T11" fmla="*/ 10 h 27"/>
                  <a:gd name="T12" fmla="*/ 16 w 17"/>
                  <a:gd name="T13" fmla="*/ 5 h 27"/>
                  <a:gd name="T14" fmla="*/ 14 w 17"/>
                  <a:gd name="T15" fmla="*/ 2 h 27"/>
                  <a:gd name="T16" fmla="*/ 11 w 17"/>
                  <a:gd name="T17" fmla="*/ 1 h 27"/>
                  <a:gd name="T18" fmla="*/ 9 w 17"/>
                  <a:gd name="T19" fmla="*/ 0 h 27"/>
                  <a:gd name="T20" fmla="*/ 9 w 17"/>
                  <a:gd name="T21" fmla="*/ 0 h 27"/>
                  <a:gd name="T22" fmla="*/ 4 w 17"/>
                  <a:gd name="T23" fmla="*/ 1 h 27"/>
                  <a:gd name="T24" fmla="*/ 3 w 17"/>
                  <a:gd name="T25" fmla="*/ 2 h 27"/>
                  <a:gd name="T26" fmla="*/ 0 w 17"/>
                  <a:gd name="T27" fmla="*/ 5 h 27"/>
                  <a:gd name="T28" fmla="*/ 0 w 17"/>
                  <a:gd name="T29" fmla="*/ 10 h 27"/>
                  <a:gd name="T30" fmla="*/ 0 w 17"/>
                  <a:gd name="T31" fmla="*/ 18 h 27"/>
                  <a:gd name="T32" fmla="*/ 0 w 17"/>
                  <a:gd name="T33" fmla="*/ 23 h 27"/>
                  <a:gd name="T34" fmla="*/ 3 w 17"/>
                  <a:gd name="T35" fmla="*/ 24 h 27"/>
                  <a:gd name="T36" fmla="*/ 4 w 17"/>
                  <a:gd name="T37" fmla="*/ 27 h 27"/>
                  <a:gd name="T38" fmla="*/ 9 w 17"/>
                  <a:gd name="T39" fmla="*/ 27 h 27"/>
                  <a:gd name="T40" fmla="*/ 9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9" y="27"/>
                    </a:moveTo>
                    <a:lnTo>
                      <a:pt x="11" y="27"/>
                    </a:lnTo>
                    <a:lnTo>
                      <a:pt x="14" y="24"/>
                    </a:lnTo>
                    <a:lnTo>
                      <a:pt x="16" y="23"/>
                    </a:lnTo>
                    <a:lnTo>
                      <a:pt x="17" y="18"/>
                    </a:lnTo>
                    <a:lnTo>
                      <a:pt x="17" y="10"/>
                    </a:lnTo>
                    <a:lnTo>
                      <a:pt x="16" y="5"/>
                    </a:lnTo>
                    <a:lnTo>
                      <a:pt x="14" y="2"/>
                    </a:lnTo>
                    <a:lnTo>
                      <a:pt x="11" y="1"/>
                    </a:lnTo>
                    <a:lnTo>
                      <a:pt x="9" y="0"/>
                    </a:lnTo>
                    <a:lnTo>
                      <a:pt x="4" y="1"/>
                    </a:lnTo>
                    <a:lnTo>
                      <a:pt x="3" y="2"/>
                    </a:lnTo>
                    <a:lnTo>
                      <a:pt x="0" y="5"/>
                    </a:lnTo>
                    <a:lnTo>
                      <a:pt x="0" y="10"/>
                    </a:lnTo>
                    <a:lnTo>
                      <a:pt x="0" y="18"/>
                    </a:lnTo>
                    <a:lnTo>
                      <a:pt x="0" y="23"/>
                    </a:lnTo>
                    <a:lnTo>
                      <a:pt x="3" y="24"/>
                    </a:lnTo>
                    <a:lnTo>
                      <a:pt x="4" y="27"/>
                    </a:lnTo>
                    <a:lnTo>
                      <a:pt x="9" y="27"/>
                    </a:lnTo>
                    <a:close/>
                  </a:path>
                </a:pathLst>
              </a:custGeom>
              <a:solidFill>
                <a:srgbClr val="FFFFFF"/>
              </a:solidFill>
              <a:ln w="9525">
                <a:noFill/>
                <a:round/>
                <a:headEnd/>
                <a:tailEnd/>
              </a:ln>
            </p:spPr>
            <p:txBody>
              <a:bodyPr/>
              <a:lstStyle/>
              <a:p>
                <a:endParaRPr lang="en-US"/>
              </a:p>
            </p:txBody>
          </p:sp>
          <p:sp>
            <p:nvSpPr>
              <p:cNvPr id="104499" name="Freeform 106"/>
              <p:cNvSpPr>
                <a:spLocks/>
              </p:cNvSpPr>
              <p:nvPr/>
            </p:nvSpPr>
            <p:spPr bwMode="auto">
              <a:xfrm>
                <a:off x="3270" y="2668"/>
                <a:ext cx="18" cy="27"/>
              </a:xfrm>
              <a:custGeom>
                <a:avLst/>
                <a:gdLst>
                  <a:gd name="T0" fmla="*/ 10 w 18"/>
                  <a:gd name="T1" fmla="*/ 27 h 27"/>
                  <a:gd name="T2" fmla="*/ 13 w 18"/>
                  <a:gd name="T3" fmla="*/ 27 h 27"/>
                  <a:gd name="T4" fmla="*/ 16 w 18"/>
                  <a:gd name="T5" fmla="*/ 24 h 27"/>
                  <a:gd name="T6" fmla="*/ 17 w 18"/>
                  <a:gd name="T7" fmla="*/ 23 h 27"/>
                  <a:gd name="T8" fmla="*/ 18 w 18"/>
                  <a:gd name="T9" fmla="*/ 18 h 27"/>
                  <a:gd name="T10" fmla="*/ 18 w 18"/>
                  <a:gd name="T11" fmla="*/ 10 h 27"/>
                  <a:gd name="T12" fmla="*/ 17 w 18"/>
                  <a:gd name="T13" fmla="*/ 5 h 27"/>
                  <a:gd name="T14" fmla="*/ 16 w 18"/>
                  <a:gd name="T15" fmla="*/ 2 h 27"/>
                  <a:gd name="T16" fmla="*/ 13 w 18"/>
                  <a:gd name="T17" fmla="*/ 1 h 27"/>
                  <a:gd name="T18" fmla="*/ 10 w 18"/>
                  <a:gd name="T19" fmla="*/ 0 h 27"/>
                  <a:gd name="T20" fmla="*/ 10 w 18"/>
                  <a:gd name="T21" fmla="*/ 0 h 27"/>
                  <a:gd name="T22" fmla="*/ 6 w 18"/>
                  <a:gd name="T23" fmla="*/ 1 h 27"/>
                  <a:gd name="T24" fmla="*/ 3 w 18"/>
                  <a:gd name="T25" fmla="*/ 2 h 27"/>
                  <a:gd name="T26" fmla="*/ 1 w 18"/>
                  <a:gd name="T27" fmla="*/ 5 h 27"/>
                  <a:gd name="T28" fmla="*/ 0 w 18"/>
                  <a:gd name="T29" fmla="*/ 10 h 27"/>
                  <a:gd name="T30" fmla="*/ 0 w 18"/>
                  <a:gd name="T31" fmla="*/ 18 h 27"/>
                  <a:gd name="T32" fmla="*/ 1 w 18"/>
                  <a:gd name="T33" fmla="*/ 23 h 27"/>
                  <a:gd name="T34" fmla="*/ 3 w 18"/>
                  <a:gd name="T35" fmla="*/ 24 h 27"/>
                  <a:gd name="T36" fmla="*/ 6 w 18"/>
                  <a:gd name="T37" fmla="*/ 27 h 27"/>
                  <a:gd name="T38" fmla="*/ 10 w 18"/>
                  <a:gd name="T39" fmla="*/ 27 h 27"/>
                  <a:gd name="T40" fmla="*/ 10 w 18"/>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8"/>
                  <a:gd name="T64" fmla="*/ 0 h 27"/>
                  <a:gd name="T65" fmla="*/ 18 w 18"/>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8" h="27">
                    <a:moveTo>
                      <a:pt x="10" y="27"/>
                    </a:moveTo>
                    <a:lnTo>
                      <a:pt x="13" y="27"/>
                    </a:lnTo>
                    <a:lnTo>
                      <a:pt x="16" y="24"/>
                    </a:lnTo>
                    <a:lnTo>
                      <a:pt x="17" y="23"/>
                    </a:lnTo>
                    <a:lnTo>
                      <a:pt x="18" y="18"/>
                    </a:lnTo>
                    <a:lnTo>
                      <a:pt x="18" y="10"/>
                    </a:lnTo>
                    <a:lnTo>
                      <a:pt x="17" y="5"/>
                    </a:lnTo>
                    <a:lnTo>
                      <a:pt x="16" y="2"/>
                    </a:lnTo>
                    <a:lnTo>
                      <a:pt x="13" y="1"/>
                    </a:lnTo>
                    <a:lnTo>
                      <a:pt x="10" y="0"/>
                    </a:lnTo>
                    <a:lnTo>
                      <a:pt x="6" y="1"/>
                    </a:lnTo>
                    <a:lnTo>
                      <a:pt x="3" y="2"/>
                    </a:lnTo>
                    <a:lnTo>
                      <a:pt x="1" y="5"/>
                    </a:lnTo>
                    <a:lnTo>
                      <a:pt x="0" y="10"/>
                    </a:lnTo>
                    <a:lnTo>
                      <a:pt x="0" y="18"/>
                    </a:lnTo>
                    <a:lnTo>
                      <a:pt x="1" y="23"/>
                    </a:lnTo>
                    <a:lnTo>
                      <a:pt x="3" y="24"/>
                    </a:lnTo>
                    <a:lnTo>
                      <a:pt x="6" y="27"/>
                    </a:lnTo>
                    <a:lnTo>
                      <a:pt x="10" y="27"/>
                    </a:lnTo>
                    <a:close/>
                  </a:path>
                </a:pathLst>
              </a:custGeom>
              <a:solidFill>
                <a:srgbClr val="FFFFFF"/>
              </a:solidFill>
              <a:ln w="9525">
                <a:noFill/>
                <a:round/>
                <a:headEnd/>
                <a:tailEnd/>
              </a:ln>
            </p:spPr>
            <p:txBody>
              <a:bodyPr/>
              <a:lstStyle/>
              <a:p>
                <a:endParaRPr lang="en-US"/>
              </a:p>
            </p:txBody>
          </p:sp>
          <p:sp>
            <p:nvSpPr>
              <p:cNvPr id="104500" name="Freeform 107"/>
              <p:cNvSpPr>
                <a:spLocks/>
              </p:cNvSpPr>
              <p:nvPr/>
            </p:nvSpPr>
            <p:spPr bwMode="auto">
              <a:xfrm>
                <a:off x="3240" y="2668"/>
                <a:ext cx="17" cy="27"/>
              </a:xfrm>
              <a:custGeom>
                <a:avLst/>
                <a:gdLst>
                  <a:gd name="T0" fmla="*/ 7 w 17"/>
                  <a:gd name="T1" fmla="*/ 27 h 27"/>
                  <a:gd name="T2" fmla="*/ 11 w 17"/>
                  <a:gd name="T3" fmla="*/ 27 h 27"/>
                  <a:gd name="T4" fmla="*/ 14 w 17"/>
                  <a:gd name="T5" fmla="*/ 24 h 27"/>
                  <a:gd name="T6" fmla="*/ 15 w 17"/>
                  <a:gd name="T7" fmla="*/ 23 h 27"/>
                  <a:gd name="T8" fmla="*/ 17 w 17"/>
                  <a:gd name="T9" fmla="*/ 18 h 27"/>
                  <a:gd name="T10" fmla="*/ 17 w 17"/>
                  <a:gd name="T11" fmla="*/ 10 h 27"/>
                  <a:gd name="T12" fmla="*/ 15 w 17"/>
                  <a:gd name="T13" fmla="*/ 5 h 27"/>
                  <a:gd name="T14" fmla="*/ 14 w 17"/>
                  <a:gd name="T15" fmla="*/ 2 h 27"/>
                  <a:gd name="T16" fmla="*/ 11 w 17"/>
                  <a:gd name="T17" fmla="*/ 1 h 27"/>
                  <a:gd name="T18" fmla="*/ 7 w 17"/>
                  <a:gd name="T19" fmla="*/ 0 h 27"/>
                  <a:gd name="T20" fmla="*/ 7 w 17"/>
                  <a:gd name="T21" fmla="*/ 0 h 27"/>
                  <a:gd name="T22" fmla="*/ 4 w 17"/>
                  <a:gd name="T23" fmla="*/ 1 h 27"/>
                  <a:gd name="T24" fmla="*/ 1 w 17"/>
                  <a:gd name="T25" fmla="*/ 2 h 27"/>
                  <a:gd name="T26" fmla="*/ 0 w 17"/>
                  <a:gd name="T27" fmla="*/ 5 h 27"/>
                  <a:gd name="T28" fmla="*/ 0 w 17"/>
                  <a:gd name="T29" fmla="*/ 10 h 27"/>
                  <a:gd name="T30" fmla="*/ 0 w 17"/>
                  <a:gd name="T31" fmla="*/ 18 h 27"/>
                  <a:gd name="T32" fmla="*/ 0 w 17"/>
                  <a:gd name="T33" fmla="*/ 23 h 27"/>
                  <a:gd name="T34" fmla="*/ 1 w 17"/>
                  <a:gd name="T35" fmla="*/ 24 h 27"/>
                  <a:gd name="T36" fmla="*/ 4 w 17"/>
                  <a:gd name="T37" fmla="*/ 27 h 27"/>
                  <a:gd name="T38" fmla="*/ 7 w 17"/>
                  <a:gd name="T39" fmla="*/ 27 h 27"/>
                  <a:gd name="T40" fmla="*/ 7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7" y="27"/>
                    </a:moveTo>
                    <a:lnTo>
                      <a:pt x="11" y="27"/>
                    </a:lnTo>
                    <a:lnTo>
                      <a:pt x="14" y="24"/>
                    </a:lnTo>
                    <a:lnTo>
                      <a:pt x="15" y="23"/>
                    </a:lnTo>
                    <a:lnTo>
                      <a:pt x="17" y="18"/>
                    </a:lnTo>
                    <a:lnTo>
                      <a:pt x="17" y="10"/>
                    </a:lnTo>
                    <a:lnTo>
                      <a:pt x="15" y="5"/>
                    </a:lnTo>
                    <a:lnTo>
                      <a:pt x="14" y="2"/>
                    </a:lnTo>
                    <a:lnTo>
                      <a:pt x="11" y="1"/>
                    </a:lnTo>
                    <a:lnTo>
                      <a:pt x="7" y="0"/>
                    </a:lnTo>
                    <a:lnTo>
                      <a:pt x="4" y="1"/>
                    </a:lnTo>
                    <a:lnTo>
                      <a:pt x="1" y="2"/>
                    </a:lnTo>
                    <a:lnTo>
                      <a:pt x="0" y="5"/>
                    </a:lnTo>
                    <a:lnTo>
                      <a:pt x="0" y="10"/>
                    </a:lnTo>
                    <a:lnTo>
                      <a:pt x="0" y="18"/>
                    </a:lnTo>
                    <a:lnTo>
                      <a:pt x="0" y="23"/>
                    </a:lnTo>
                    <a:lnTo>
                      <a:pt x="1" y="24"/>
                    </a:lnTo>
                    <a:lnTo>
                      <a:pt x="4" y="27"/>
                    </a:lnTo>
                    <a:lnTo>
                      <a:pt x="7" y="27"/>
                    </a:lnTo>
                    <a:close/>
                  </a:path>
                </a:pathLst>
              </a:custGeom>
              <a:solidFill>
                <a:srgbClr val="FFFFFF"/>
              </a:solidFill>
              <a:ln w="9525">
                <a:noFill/>
                <a:round/>
                <a:headEnd/>
                <a:tailEnd/>
              </a:ln>
            </p:spPr>
            <p:txBody>
              <a:bodyPr/>
              <a:lstStyle/>
              <a:p>
                <a:endParaRPr lang="en-US"/>
              </a:p>
            </p:txBody>
          </p:sp>
          <p:sp>
            <p:nvSpPr>
              <p:cNvPr id="104501" name="Freeform 108"/>
              <p:cNvSpPr>
                <a:spLocks/>
              </p:cNvSpPr>
              <p:nvPr/>
            </p:nvSpPr>
            <p:spPr bwMode="auto">
              <a:xfrm>
                <a:off x="3208" y="2668"/>
                <a:ext cx="17" cy="27"/>
              </a:xfrm>
              <a:custGeom>
                <a:avLst/>
                <a:gdLst>
                  <a:gd name="T0" fmla="*/ 9 w 17"/>
                  <a:gd name="T1" fmla="*/ 27 h 27"/>
                  <a:gd name="T2" fmla="*/ 13 w 17"/>
                  <a:gd name="T3" fmla="*/ 27 h 27"/>
                  <a:gd name="T4" fmla="*/ 16 w 17"/>
                  <a:gd name="T5" fmla="*/ 24 h 27"/>
                  <a:gd name="T6" fmla="*/ 17 w 17"/>
                  <a:gd name="T7" fmla="*/ 23 h 27"/>
                  <a:gd name="T8" fmla="*/ 17 w 17"/>
                  <a:gd name="T9" fmla="*/ 18 h 27"/>
                  <a:gd name="T10" fmla="*/ 17 w 17"/>
                  <a:gd name="T11" fmla="*/ 10 h 27"/>
                  <a:gd name="T12" fmla="*/ 17 w 17"/>
                  <a:gd name="T13" fmla="*/ 5 h 27"/>
                  <a:gd name="T14" fmla="*/ 16 w 17"/>
                  <a:gd name="T15" fmla="*/ 2 h 27"/>
                  <a:gd name="T16" fmla="*/ 13 w 17"/>
                  <a:gd name="T17" fmla="*/ 1 h 27"/>
                  <a:gd name="T18" fmla="*/ 9 w 17"/>
                  <a:gd name="T19" fmla="*/ 0 h 27"/>
                  <a:gd name="T20" fmla="*/ 9 w 17"/>
                  <a:gd name="T21" fmla="*/ 0 h 27"/>
                  <a:gd name="T22" fmla="*/ 6 w 17"/>
                  <a:gd name="T23" fmla="*/ 1 h 27"/>
                  <a:gd name="T24" fmla="*/ 3 w 17"/>
                  <a:gd name="T25" fmla="*/ 2 h 27"/>
                  <a:gd name="T26" fmla="*/ 1 w 17"/>
                  <a:gd name="T27" fmla="*/ 5 h 27"/>
                  <a:gd name="T28" fmla="*/ 0 w 17"/>
                  <a:gd name="T29" fmla="*/ 10 h 27"/>
                  <a:gd name="T30" fmla="*/ 0 w 17"/>
                  <a:gd name="T31" fmla="*/ 18 h 27"/>
                  <a:gd name="T32" fmla="*/ 1 w 17"/>
                  <a:gd name="T33" fmla="*/ 23 h 27"/>
                  <a:gd name="T34" fmla="*/ 3 w 17"/>
                  <a:gd name="T35" fmla="*/ 24 h 27"/>
                  <a:gd name="T36" fmla="*/ 6 w 17"/>
                  <a:gd name="T37" fmla="*/ 27 h 27"/>
                  <a:gd name="T38" fmla="*/ 9 w 17"/>
                  <a:gd name="T39" fmla="*/ 27 h 27"/>
                  <a:gd name="T40" fmla="*/ 9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9" y="27"/>
                    </a:moveTo>
                    <a:lnTo>
                      <a:pt x="13" y="27"/>
                    </a:lnTo>
                    <a:lnTo>
                      <a:pt x="16" y="24"/>
                    </a:lnTo>
                    <a:lnTo>
                      <a:pt x="17" y="23"/>
                    </a:lnTo>
                    <a:lnTo>
                      <a:pt x="17" y="18"/>
                    </a:lnTo>
                    <a:lnTo>
                      <a:pt x="17" y="10"/>
                    </a:lnTo>
                    <a:lnTo>
                      <a:pt x="17" y="5"/>
                    </a:lnTo>
                    <a:lnTo>
                      <a:pt x="16" y="2"/>
                    </a:lnTo>
                    <a:lnTo>
                      <a:pt x="13" y="1"/>
                    </a:lnTo>
                    <a:lnTo>
                      <a:pt x="9" y="0"/>
                    </a:lnTo>
                    <a:lnTo>
                      <a:pt x="6" y="1"/>
                    </a:lnTo>
                    <a:lnTo>
                      <a:pt x="3" y="2"/>
                    </a:lnTo>
                    <a:lnTo>
                      <a:pt x="1" y="5"/>
                    </a:lnTo>
                    <a:lnTo>
                      <a:pt x="0" y="10"/>
                    </a:lnTo>
                    <a:lnTo>
                      <a:pt x="0" y="18"/>
                    </a:lnTo>
                    <a:lnTo>
                      <a:pt x="1" y="23"/>
                    </a:lnTo>
                    <a:lnTo>
                      <a:pt x="3" y="24"/>
                    </a:lnTo>
                    <a:lnTo>
                      <a:pt x="6" y="27"/>
                    </a:lnTo>
                    <a:lnTo>
                      <a:pt x="9" y="27"/>
                    </a:lnTo>
                    <a:close/>
                  </a:path>
                </a:pathLst>
              </a:custGeom>
              <a:solidFill>
                <a:srgbClr val="FFFFFF"/>
              </a:solidFill>
              <a:ln w="9525">
                <a:noFill/>
                <a:round/>
                <a:headEnd/>
                <a:tailEnd/>
              </a:ln>
            </p:spPr>
            <p:txBody>
              <a:bodyPr/>
              <a:lstStyle/>
              <a:p>
                <a:endParaRPr lang="en-US"/>
              </a:p>
            </p:txBody>
          </p:sp>
          <p:sp>
            <p:nvSpPr>
              <p:cNvPr id="104502" name="Freeform 109"/>
              <p:cNvSpPr>
                <a:spLocks/>
              </p:cNvSpPr>
              <p:nvPr/>
            </p:nvSpPr>
            <p:spPr bwMode="auto">
              <a:xfrm>
                <a:off x="3176" y="2668"/>
                <a:ext cx="17" cy="27"/>
              </a:xfrm>
              <a:custGeom>
                <a:avLst/>
                <a:gdLst>
                  <a:gd name="T0" fmla="*/ 9 w 17"/>
                  <a:gd name="T1" fmla="*/ 27 h 27"/>
                  <a:gd name="T2" fmla="*/ 13 w 17"/>
                  <a:gd name="T3" fmla="*/ 27 h 27"/>
                  <a:gd name="T4" fmla="*/ 16 w 17"/>
                  <a:gd name="T5" fmla="*/ 24 h 27"/>
                  <a:gd name="T6" fmla="*/ 17 w 17"/>
                  <a:gd name="T7" fmla="*/ 23 h 27"/>
                  <a:gd name="T8" fmla="*/ 17 w 17"/>
                  <a:gd name="T9" fmla="*/ 18 h 27"/>
                  <a:gd name="T10" fmla="*/ 17 w 17"/>
                  <a:gd name="T11" fmla="*/ 10 h 27"/>
                  <a:gd name="T12" fmla="*/ 17 w 17"/>
                  <a:gd name="T13" fmla="*/ 5 h 27"/>
                  <a:gd name="T14" fmla="*/ 16 w 17"/>
                  <a:gd name="T15" fmla="*/ 2 h 27"/>
                  <a:gd name="T16" fmla="*/ 13 w 17"/>
                  <a:gd name="T17" fmla="*/ 1 h 27"/>
                  <a:gd name="T18" fmla="*/ 9 w 17"/>
                  <a:gd name="T19" fmla="*/ 0 h 27"/>
                  <a:gd name="T20" fmla="*/ 9 w 17"/>
                  <a:gd name="T21" fmla="*/ 0 h 27"/>
                  <a:gd name="T22" fmla="*/ 6 w 17"/>
                  <a:gd name="T23" fmla="*/ 1 h 27"/>
                  <a:gd name="T24" fmla="*/ 3 w 17"/>
                  <a:gd name="T25" fmla="*/ 2 h 27"/>
                  <a:gd name="T26" fmla="*/ 2 w 17"/>
                  <a:gd name="T27" fmla="*/ 5 h 27"/>
                  <a:gd name="T28" fmla="*/ 0 w 17"/>
                  <a:gd name="T29" fmla="*/ 10 h 27"/>
                  <a:gd name="T30" fmla="*/ 0 w 17"/>
                  <a:gd name="T31" fmla="*/ 18 h 27"/>
                  <a:gd name="T32" fmla="*/ 2 w 17"/>
                  <a:gd name="T33" fmla="*/ 23 h 27"/>
                  <a:gd name="T34" fmla="*/ 3 w 17"/>
                  <a:gd name="T35" fmla="*/ 24 h 27"/>
                  <a:gd name="T36" fmla="*/ 6 w 17"/>
                  <a:gd name="T37" fmla="*/ 27 h 27"/>
                  <a:gd name="T38" fmla="*/ 9 w 17"/>
                  <a:gd name="T39" fmla="*/ 27 h 27"/>
                  <a:gd name="T40" fmla="*/ 9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9" y="27"/>
                    </a:moveTo>
                    <a:lnTo>
                      <a:pt x="13" y="27"/>
                    </a:lnTo>
                    <a:lnTo>
                      <a:pt x="16" y="24"/>
                    </a:lnTo>
                    <a:lnTo>
                      <a:pt x="17" y="23"/>
                    </a:lnTo>
                    <a:lnTo>
                      <a:pt x="17" y="18"/>
                    </a:lnTo>
                    <a:lnTo>
                      <a:pt x="17" y="10"/>
                    </a:lnTo>
                    <a:lnTo>
                      <a:pt x="17" y="5"/>
                    </a:lnTo>
                    <a:lnTo>
                      <a:pt x="16" y="2"/>
                    </a:lnTo>
                    <a:lnTo>
                      <a:pt x="13" y="1"/>
                    </a:lnTo>
                    <a:lnTo>
                      <a:pt x="9" y="0"/>
                    </a:lnTo>
                    <a:lnTo>
                      <a:pt x="6" y="1"/>
                    </a:lnTo>
                    <a:lnTo>
                      <a:pt x="3" y="2"/>
                    </a:lnTo>
                    <a:lnTo>
                      <a:pt x="2" y="5"/>
                    </a:lnTo>
                    <a:lnTo>
                      <a:pt x="0" y="10"/>
                    </a:lnTo>
                    <a:lnTo>
                      <a:pt x="0" y="18"/>
                    </a:lnTo>
                    <a:lnTo>
                      <a:pt x="2" y="23"/>
                    </a:lnTo>
                    <a:lnTo>
                      <a:pt x="3" y="24"/>
                    </a:lnTo>
                    <a:lnTo>
                      <a:pt x="6" y="27"/>
                    </a:lnTo>
                    <a:lnTo>
                      <a:pt x="9" y="27"/>
                    </a:lnTo>
                    <a:close/>
                  </a:path>
                </a:pathLst>
              </a:custGeom>
              <a:solidFill>
                <a:srgbClr val="FFFFFF"/>
              </a:solidFill>
              <a:ln w="9525">
                <a:noFill/>
                <a:round/>
                <a:headEnd/>
                <a:tailEnd/>
              </a:ln>
            </p:spPr>
            <p:txBody>
              <a:bodyPr/>
              <a:lstStyle/>
              <a:p>
                <a:endParaRPr lang="en-US"/>
              </a:p>
            </p:txBody>
          </p:sp>
          <p:sp>
            <p:nvSpPr>
              <p:cNvPr id="104503" name="Freeform 110"/>
              <p:cNvSpPr>
                <a:spLocks/>
              </p:cNvSpPr>
              <p:nvPr/>
            </p:nvSpPr>
            <p:spPr bwMode="auto">
              <a:xfrm>
                <a:off x="3145" y="2668"/>
                <a:ext cx="17" cy="27"/>
              </a:xfrm>
              <a:custGeom>
                <a:avLst/>
                <a:gdLst>
                  <a:gd name="T0" fmla="*/ 8 w 17"/>
                  <a:gd name="T1" fmla="*/ 27 h 27"/>
                  <a:gd name="T2" fmla="*/ 13 w 17"/>
                  <a:gd name="T3" fmla="*/ 27 h 27"/>
                  <a:gd name="T4" fmla="*/ 15 w 17"/>
                  <a:gd name="T5" fmla="*/ 24 h 27"/>
                  <a:gd name="T6" fmla="*/ 17 w 17"/>
                  <a:gd name="T7" fmla="*/ 23 h 27"/>
                  <a:gd name="T8" fmla="*/ 17 w 17"/>
                  <a:gd name="T9" fmla="*/ 18 h 27"/>
                  <a:gd name="T10" fmla="*/ 17 w 17"/>
                  <a:gd name="T11" fmla="*/ 10 h 27"/>
                  <a:gd name="T12" fmla="*/ 17 w 17"/>
                  <a:gd name="T13" fmla="*/ 5 h 27"/>
                  <a:gd name="T14" fmla="*/ 15 w 17"/>
                  <a:gd name="T15" fmla="*/ 2 h 27"/>
                  <a:gd name="T16" fmla="*/ 13 w 17"/>
                  <a:gd name="T17" fmla="*/ 1 h 27"/>
                  <a:gd name="T18" fmla="*/ 8 w 17"/>
                  <a:gd name="T19" fmla="*/ 0 h 27"/>
                  <a:gd name="T20" fmla="*/ 8 w 17"/>
                  <a:gd name="T21" fmla="*/ 0 h 27"/>
                  <a:gd name="T22" fmla="*/ 5 w 17"/>
                  <a:gd name="T23" fmla="*/ 1 h 27"/>
                  <a:gd name="T24" fmla="*/ 2 w 17"/>
                  <a:gd name="T25" fmla="*/ 2 h 27"/>
                  <a:gd name="T26" fmla="*/ 1 w 17"/>
                  <a:gd name="T27" fmla="*/ 5 h 27"/>
                  <a:gd name="T28" fmla="*/ 0 w 17"/>
                  <a:gd name="T29" fmla="*/ 10 h 27"/>
                  <a:gd name="T30" fmla="*/ 0 w 17"/>
                  <a:gd name="T31" fmla="*/ 18 h 27"/>
                  <a:gd name="T32" fmla="*/ 1 w 17"/>
                  <a:gd name="T33" fmla="*/ 23 h 27"/>
                  <a:gd name="T34" fmla="*/ 2 w 17"/>
                  <a:gd name="T35" fmla="*/ 24 h 27"/>
                  <a:gd name="T36" fmla="*/ 5 w 17"/>
                  <a:gd name="T37" fmla="*/ 27 h 27"/>
                  <a:gd name="T38" fmla="*/ 8 w 17"/>
                  <a:gd name="T39" fmla="*/ 27 h 27"/>
                  <a:gd name="T40" fmla="*/ 8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8" y="27"/>
                    </a:moveTo>
                    <a:lnTo>
                      <a:pt x="13" y="27"/>
                    </a:lnTo>
                    <a:lnTo>
                      <a:pt x="15" y="24"/>
                    </a:lnTo>
                    <a:lnTo>
                      <a:pt x="17" y="23"/>
                    </a:lnTo>
                    <a:lnTo>
                      <a:pt x="17" y="18"/>
                    </a:lnTo>
                    <a:lnTo>
                      <a:pt x="17" y="10"/>
                    </a:lnTo>
                    <a:lnTo>
                      <a:pt x="17" y="5"/>
                    </a:lnTo>
                    <a:lnTo>
                      <a:pt x="15" y="2"/>
                    </a:lnTo>
                    <a:lnTo>
                      <a:pt x="13" y="1"/>
                    </a:lnTo>
                    <a:lnTo>
                      <a:pt x="8" y="0"/>
                    </a:lnTo>
                    <a:lnTo>
                      <a:pt x="5" y="1"/>
                    </a:lnTo>
                    <a:lnTo>
                      <a:pt x="2" y="2"/>
                    </a:lnTo>
                    <a:lnTo>
                      <a:pt x="1" y="5"/>
                    </a:lnTo>
                    <a:lnTo>
                      <a:pt x="0" y="10"/>
                    </a:lnTo>
                    <a:lnTo>
                      <a:pt x="0" y="18"/>
                    </a:lnTo>
                    <a:lnTo>
                      <a:pt x="1" y="23"/>
                    </a:lnTo>
                    <a:lnTo>
                      <a:pt x="2" y="24"/>
                    </a:lnTo>
                    <a:lnTo>
                      <a:pt x="5" y="27"/>
                    </a:lnTo>
                    <a:lnTo>
                      <a:pt x="8" y="27"/>
                    </a:lnTo>
                    <a:close/>
                  </a:path>
                </a:pathLst>
              </a:custGeom>
              <a:solidFill>
                <a:srgbClr val="FFFFFF"/>
              </a:solidFill>
              <a:ln w="9525">
                <a:noFill/>
                <a:round/>
                <a:headEnd/>
                <a:tailEnd/>
              </a:ln>
            </p:spPr>
            <p:txBody>
              <a:bodyPr/>
              <a:lstStyle/>
              <a:p>
                <a:endParaRPr lang="en-US"/>
              </a:p>
            </p:txBody>
          </p:sp>
          <p:sp>
            <p:nvSpPr>
              <p:cNvPr id="104504" name="Freeform 111"/>
              <p:cNvSpPr>
                <a:spLocks/>
              </p:cNvSpPr>
              <p:nvPr/>
            </p:nvSpPr>
            <p:spPr bwMode="auto">
              <a:xfrm>
                <a:off x="3113" y="2668"/>
                <a:ext cx="17" cy="27"/>
              </a:xfrm>
              <a:custGeom>
                <a:avLst/>
                <a:gdLst>
                  <a:gd name="T0" fmla="*/ 9 w 17"/>
                  <a:gd name="T1" fmla="*/ 27 h 27"/>
                  <a:gd name="T2" fmla="*/ 13 w 17"/>
                  <a:gd name="T3" fmla="*/ 27 h 27"/>
                  <a:gd name="T4" fmla="*/ 16 w 17"/>
                  <a:gd name="T5" fmla="*/ 24 h 27"/>
                  <a:gd name="T6" fmla="*/ 17 w 17"/>
                  <a:gd name="T7" fmla="*/ 23 h 27"/>
                  <a:gd name="T8" fmla="*/ 17 w 17"/>
                  <a:gd name="T9" fmla="*/ 18 h 27"/>
                  <a:gd name="T10" fmla="*/ 17 w 17"/>
                  <a:gd name="T11" fmla="*/ 10 h 27"/>
                  <a:gd name="T12" fmla="*/ 17 w 17"/>
                  <a:gd name="T13" fmla="*/ 5 h 27"/>
                  <a:gd name="T14" fmla="*/ 16 w 17"/>
                  <a:gd name="T15" fmla="*/ 2 h 27"/>
                  <a:gd name="T16" fmla="*/ 13 w 17"/>
                  <a:gd name="T17" fmla="*/ 1 h 27"/>
                  <a:gd name="T18" fmla="*/ 9 w 17"/>
                  <a:gd name="T19" fmla="*/ 0 h 27"/>
                  <a:gd name="T20" fmla="*/ 9 w 17"/>
                  <a:gd name="T21" fmla="*/ 0 h 27"/>
                  <a:gd name="T22" fmla="*/ 6 w 17"/>
                  <a:gd name="T23" fmla="*/ 1 h 27"/>
                  <a:gd name="T24" fmla="*/ 3 w 17"/>
                  <a:gd name="T25" fmla="*/ 2 h 27"/>
                  <a:gd name="T26" fmla="*/ 1 w 17"/>
                  <a:gd name="T27" fmla="*/ 5 h 27"/>
                  <a:gd name="T28" fmla="*/ 0 w 17"/>
                  <a:gd name="T29" fmla="*/ 10 h 27"/>
                  <a:gd name="T30" fmla="*/ 0 w 17"/>
                  <a:gd name="T31" fmla="*/ 18 h 27"/>
                  <a:gd name="T32" fmla="*/ 1 w 17"/>
                  <a:gd name="T33" fmla="*/ 23 h 27"/>
                  <a:gd name="T34" fmla="*/ 3 w 17"/>
                  <a:gd name="T35" fmla="*/ 24 h 27"/>
                  <a:gd name="T36" fmla="*/ 6 w 17"/>
                  <a:gd name="T37" fmla="*/ 27 h 27"/>
                  <a:gd name="T38" fmla="*/ 9 w 17"/>
                  <a:gd name="T39" fmla="*/ 27 h 27"/>
                  <a:gd name="T40" fmla="*/ 9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9" y="27"/>
                    </a:moveTo>
                    <a:lnTo>
                      <a:pt x="13" y="27"/>
                    </a:lnTo>
                    <a:lnTo>
                      <a:pt x="16" y="24"/>
                    </a:lnTo>
                    <a:lnTo>
                      <a:pt x="17" y="23"/>
                    </a:lnTo>
                    <a:lnTo>
                      <a:pt x="17" y="18"/>
                    </a:lnTo>
                    <a:lnTo>
                      <a:pt x="17" y="10"/>
                    </a:lnTo>
                    <a:lnTo>
                      <a:pt x="17" y="5"/>
                    </a:lnTo>
                    <a:lnTo>
                      <a:pt x="16" y="2"/>
                    </a:lnTo>
                    <a:lnTo>
                      <a:pt x="13" y="1"/>
                    </a:lnTo>
                    <a:lnTo>
                      <a:pt x="9" y="0"/>
                    </a:lnTo>
                    <a:lnTo>
                      <a:pt x="6" y="1"/>
                    </a:lnTo>
                    <a:lnTo>
                      <a:pt x="3" y="2"/>
                    </a:lnTo>
                    <a:lnTo>
                      <a:pt x="1" y="5"/>
                    </a:lnTo>
                    <a:lnTo>
                      <a:pt x="0" y="10"/>
                    </a:lnTo>
                    <a:lnTo>
                      <a:pt x="0" y="18"/>
                    </a:lnTo>
                    <a:lnTo>
                      <a:pt x="1" y="23"/>
                    </a:lnTo>
                    <a:lnTo>
                      <a:pt x="3" y="24"/>
                    </a:lnTo>
                    <a:lnTo>
                      <a:pt x="6" y="27"/>
                    </a:lnTo>
                    <a:lnTo>
                      <a:pt x="9" y="27"/>
                    </a:lnTo>
                    <a:close/>
                  </a:path>
                </a:pathLst>
              </a:custGeom>
              <a:solidFill>
                <a:srgbClr val="FFFFFF"/>
              </a:solidFill>
              <a:ln w="9525">
                <a:noFill/>
                <a:round/>
                <a:headEnd/>
                <a:tailEnd/>
              </a:ln>
            </p:spPr>
            <p:txBody>
              <a:bodyPr/>
              <a:lstStyle/>
              <a:p>
                <a:endParaRPr lang="en-US"/>
              </a:p>
            </p:txBody>
          </p:sp>
          <p:sp>
            <p:nvSpPr>
              <p:cNvPr id="104505" name="Freeform 112"/>
              <p:cNvSpPr>
                <a:spLocks/>
              </p:cNvSpPr>
              <p:nvPr/>
            </p:nvSpPr>
            <p:spPr bwMode="auto">
              <a:xfrm>
                <a:off x="3081" y="2668"/>
                <a:ext cx="17" cy="27"/>
              </a:xfrm>
              <a:custGeom>
                <a:avLst/>
                <a:gdLst>
                  <a:gd name="T0" fmla="*/ 9 w 17"/>
                  <a:gd name="T1" fmla="*/ 27 h 27"/>
                  <a:gd name="T2" fmla="*/ 12 w 17"/>
                  <a:gd name="T3" fmla="*/ 27 h 27"/>
                  <a:gd name="T4" fmla="*/ 15 w 17"/>
                  <a:gd name="T5" fmla="*/ 24 h 27"/>
                  <a:gd name="T6" fmla="*/ 16 w 17"/>
                  <a:gd name="T7" fmla="*/ 23 h 27"/>
                  <a:gd name="T8" fmla="*/ 17 w 17"/>
                  <a:gd name="T9" fmla="*/ 18 h 27"/>
                  <a:gd name="T10" fmla="*/ 17 w 17"/>
                  <a:gd name="T11" fmla="*/ 10 h 27"/>
                  <a:gd name="T12" fmla="*/ 16 w 17"/>
                  <a:gd name="T13" fmla="*/ 5 h 27"/>
                  <a:gd name="T14" fmla="*/ 15 w 17"/>
                  <a:gd name="T15" fmla="*/ 2 h 27"/>
                  <a:gd name="T16" fmla="*/ 12 w 17"/>
                  <a:gd name="T17" fmla="*/ 1 h 27"/>
                  <a:gd name="T18" fmla="*/ 9 w 17"/>
                  <a:gd name="T19" fmla="*/ 0 h 27"/>
                  <a:gd name="T20" fmla="*/ 9 w 17"/>
                  <a:gd name="T21" fmla="*/ 0 h 27"/>
                  <a:gd name="T22" fmla="*/ 6 w 17"/>
                  <a:gd name="T23" fmla="*/ 1 h 27"/>
                  <a:gd name="T24" fmla="*/ 3 w 17"/>
                  <a:gd name="T25" fmla="*/ 2 h 27"/>
                  <a:gd name="T26" fmla="*/ 2 w 17"/>
                  <a:gd name="T27" fmla="*/ 5 h 27"/>
                  <a:gd name="T28" fmla="*/ 0 w 17"/>
                  <a:gd name="T29" fmla="*/ 10 h 27"/>
                  <a:gd name="T30" fmla="*/ 0 w 17"/>
                  <a:gd name="T31" fmla="*/ 18 h 27"/>
                  <a:gd name="T32" fmla="*/ 2 w 17"/>
                  <a:gd name="T33" fmla="*/ 23 h 27"/>
                  <a:gd name="T34" fmla="*/ 3 w 17"/>
                  <a:gd name="T35" fmla="*/ 24 h 27"/>
                  <a:gd name="T36" fmla="*/ 6 w 17"/>
                  <a:gd name="T37" fmla="*/ 27 h 27"/>
                  <a:gd name="T38" fmla="*/ 9 w 17"/>
                  <a:gd name="T39" fmla="*/ 27 h 27"/>
                  <a:gd name="T40" fmla="*/ 9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9" y="27"/>
                    </a:moveTo>
                    <a:lnTo>
                      <a:pt x="12" y="27"/>
                    </a:lnTo>
                    <a:lnTo>
                      <a:pt x="15" y="24"/>
                    </a:lnTo>
                    <a:lnTo>
                      <a:pt x="16" y="23"/>
                    </a:lnTo>
                    <a:lnTo>
                      <a:pt x="17" y="18"/>
                    </a:lnTo>
                    <a:lnTo>
                      <a:pt x="17" y="10"/>
                    </a:lnTo>
                    <a:lnTo>
                      <a:pt x="16" y="5"/>
                    </a:lnTo>
                    <a:lnTo>
                      <a:pt x="15" y="2"/>
                    </a:lnTo>
                    <a:lnTo>
                      <a:pt x="12" y="1"/>
                    </a:lnTo>
                    <a:lnTo>
                      <a:pt x="9" y="0"/>
                    </a:lnTo>
                    <a:lnTo>
                      <a:pt x="6" y="1"/>
                    </a:lnTo>
                    <a:lnTo>
                      <a:pt x="3" y="2"/>
                    </a:lnTo>
                    <a:lnTo>
                      <a:pt x="2" y="5"/>
                    </a:lnTo>
                    <a:lnTo>
                      <a:pt x="0" y="10"/>
                    </a:lnTo>
                    <a:lnTo>
                      <a:pt x="0" y="18"/>
                    </a:lnTo>
                    <a:lnTo>
                      <a:pt x="2" y="23"/>
                    </a:lnTo>
                    <a:lnTo>
                      <a:pt x="3" y="24"/>
                    </a:lnTo>
                    <a:lnTo>
                      <a:pt x="6" y="27"/>
                    </a:lnTo>
                    <a:lnTo>
                      <a:pt x="9" y="27"/>
                    </a:lnTo>
                    <a:close/>
                  </a:path>
                </a:pathLst>
              </a:custGeom>
              <a:solidFill>
                <a:srgbClr val="FFFFFF"/>
              </a:solidFill>
              <a:ln w="9525">
                <a:noFill/>
                <a:round/>
                <a:headEnd/>
                <a:tailEnd/>
              </a:ln>
            </p:spPr>
            <p:txBody>
              <a:bodyPr/>
              <a:lstStyle/>
              <a:p>
                <a:endParaRPr lang="en-US"/>
              </a:p>
            </p:txBody>
          </p:sp>
          <p:sp>
            <p:nvSpPr>
              <p:cNvPr id="104506" name="Freeform 113"/>
              <p:cNvSpPr>
                <a:spLocks/>
              </p:cNvSpPr>
              <p:nvPr/>
            </p:nvSpPr>
            <p:spPr bwMode="auto">
              <a:xfrm>
                <a:off x="3050" y="2668"/>
                <a:ext cx="17" cy="27"/>
              </a:xfrm>
              <a:custGeom>
                <a:avLst/>
                <a:gdLst>
                  <a:gd name="T0" fmla="*/ 8 w 17"/>
                  <a:gd name="T1" fmla="*/ 27 h 27"/>
                  <a:gd name="T2" fmla="*/ 11 w 17"/>
                  <a:gd name="T3" fmla="*/ 27 h 27"/>
                  <a:gd name="T4" fmla="*/ 14 w 17"/>
                  <a:gd name="T5" fmla="*/ 24 h 27"/>
                  <a:gd name="T6" fmla="*/ 15 w 17"/>
                  <a:gd name="T7" fmla="*/ 23 h 27"/>
                  <a:gd name="T8" fmla="*/ 17 w 17"/>
                  <a:gd name="T9" fmla="*/ 18 h 27"/>
                  <a:gd name="T10" fmla="*/ 17 w 17"/>
                  <a:gd name="T11" fmla="*/ 10 h 27"/>
                  <a:gd name="T12" fmla="*/ 15 w 17"/>
                  <a:gd name="T13" fmla="*/ 5 h 27"/>
                  <a:gd name="T14" fmla="*/ 14 w 17"/>
                  <a:gd name="T15" fmla="*/ 2 h 27"/>
                  <a:gd name="T16" fmla="*/ 11 w 17"/>
                  <a:gd name="T17" fmla="*/ 1 h 27"/>
                  <a:gd name="T18" fmla="*/ 8 w 17"/>
                  <a:gd name="T19" fmla="*/ 0 h 27"/>
                  <a:gd name="T20" fmla="*/ 8 w 17"/>
                  <a:gd name="T21" fmla="*/ 0 h 27"/>
                  <a:gd name="T22" fmla="*/ 5 w 17"/>
                  <a:gd name="T23" fmla="*/ 1 h 27"/>
                  <a:gd name="T24" fmla="*/ 2 w 17"/>
                  <a:gd name="T25" fmla="*/ 2 h 27"/>
                  <a:gd name="T26" fmla="*/ 1 w 17"/>
                  <a:gd name="T27" fmla="*/ 5 h 27"/>
                  <a:gd name="T28" fmla="*/ 0 w 17"/>
                  <a:gd name="T29" fmla="*/ 10 h 27"/>
                  <a:gd name="T30" fmla="*/ 0 w 17"/>
                  <a:gd name="T31" fmla="*/ 18 h 27"/>
                  <a:gd name="T32" fmla="*/ 1 w 17"/>
                  <a:gd name="T33" fmla="*/ 23 h 27"/>
                  <a:gd name="T34" fmla="*/ 2 w 17"/>
                  <a:gd name="T35" fmla="*/ 24 h 27"/>
                  <a:gd name="T36" fmla="*/ 5 w 17"/>
                  <a:gd name="T37" fmla="*/ 27 h 27"/>
                  <a:gd name="T38" fmla="*/ 8 w 17"/>
                  <a:gd name="T39" fmla="*/ 27 h 27"/>
                  <a:gd name="T40" fmla="*/ 8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8" y="27"/>
                    </a:moveTo>
                    <a:lnTo>
                      <a:pt x="11" y="27"/>
                    </a:lnTo>
                    <a:lnTo>
                      <a:pt x="14" y="24"/>
                    </a:lnTo>
                    <a:lnTo>
                      <a:pt x="15" y="23"/>
                    </a:lnTo>
                    <a:lnTo>
                      <a:pt x="17" y="18"/>
                    </a:lnTo>
                    <a:lnTo>
                      <a:pt x="17" y="10"/>
                    </a:lnTo>
                    <a:lnTo>
                      <a:pt x="15" y="5"/>
                    </a:lnTo>
                    <a:lnTo>
                      <a:pt x="14" y="2"/>
                    </a:lnTo>
                    <a:lnTo>
                      <a:pt x="11" y="1"/>
                    </a:lnTo>
                    <a:lnTo>
                      <a:pt x="8" y="0"/>
                    </a:lnTo>
                    <a:lnTo>
                      <a:pt x="5" y="1"/>
                    </a:lnTo>
                    <a:lnTo>
                      <a:pt x="2" y="2"/>
                    </a:lnTo>
                    <a:lnTo>
                      <a:pt x="1" y="5"/>
                    </a:lnTo>
                    <a:lnTo>
                      <a:pt x="0" y="10"/>
                    </a:lnTo>
                    <a:lnTo>
                      <a:pt x="0" y="18"/>
                    </a:lnTo>
                    <a:lnTo>
                      <a:pt x="1" y="23"/>
                    </a:lnTo>
                    <a:lnTo>
                      <a:pt x="2" y="24"/>
                    </a:lnTo>
                    <a:lnTo>
                      <a:pt x="5" y="27"/>
                    </a:lnTo>
                    <a:lnTo>
                      <a:pt x="8" y="27"/>
                    </a:lnTo>
                    <a:close/>
                  </a:path>
                </a:pathLst>
              </a:custGeom>
              <a:solidFill>
                <a:srgbClr val="FFFFFF"/>
              </a:solidFill>
              <a:ln w="9525">
                <a:noFill/>
                <a:round/>
                <a:headEnd/>
                <a:tailEnd/>
              </a:ln>
            </p:spPr>
            <p:txBody>
              <a:bodyPr/>
              <a:lstStyle/>
              <a:p>
                <a:endParaRPr lang="en-US"/>
              </a:p>
            </p:txBody>
          </p:sp>
          <p:sp>
            <p:nvSpPr>
              <p:cNvPr id="104507" name="Freeform 114"/>
              <p:cNvSpPr>
                <a:spLocks/>
              </p:cNvSpPr>
              <p:nvPr/>
            </p:nvSpPr>
            <p:spPr bwMode="auto">
              <a:xfrm>
                <a:off x="3018" y="2668"/>
                <a:ext cx="17" cy="27"/>
              </a:xfrm>
              <a:custGeom>
                <a:avLst/>
                <a:gdLst>
                  <a:gd name="T0" fmla="*/ 9 w 17"/>
                  <a:gd name="T1" fmla="*/ 27 h 27"/>
                  <a:gd name="T2" fmla="*/ 11 w 17"/>
                  <a:gd name="T3" fmla="*/ 27 h 27"/>
                  <a:gd name="T4" fmla="*/ 14 w 17"/>
                  <a:gd name="T5" fmla="*/ 24 h 27"/>
                  <a:gd name="T6" fmla="*/ 16 w 17"/>
                  <a:gd name="T7" fmla="*/ 23 h 27"/>
                  <a:gd name="T8" fmla="*/ 17 w 17"/>
                  <a:gd name="T9" fmla="*/ 18 h 27"/>
                  <a:gd name="T10" fmla="*/ 17 w 17"/>
                  <a:gd name="T11" fmla="*/ 10 h 27"/>
                  <a:gd name="T12" fmla="*/ 16 w 17"/>
                  <a:gd name="T13" fmla="*/ 5 h 27"/>
                  <a:gd name="T14" fmla="*/ 14 w 17"/>
                  <a:gd name="T15" fmla="*/ 2 h 27"/>
                  <a:gd name="T16" fmla="*/ 11 w 17"/>
                  <a:gd name="T17" fmla="*/ 1 h 27"/>
                  <a:gd name="T18" fmla="*/ 9 w 17"/>
                  <a:gd name="T19" fmla="*/ 0 h 27"/>
                  <a:gd name="T20" fmla="*/ 9 w 17"/>
                  <a:gd name="T21" fmla="*/ 0 h 27"/>
                  <a:gd name="T22" fmla="*/ 6 w 17"/>
                  <a:gd name="T23" fmla="*/ 1 h 27"/>
                  <a:gd name="T24" fmla="*/ 3 w 17"/>
                  <a:gd name="T25" fmla="*/ 2 h 27"/>
                  <a:gd name="T26" fmla="*/ 1 w 17"/>
                  <a:gd name="T27" fmla="*/ 5 h 27"/>
                  <a:gd name="T28" fmla="*/ 0 w 17"/>
                  <a:gd name="T29" fmla="*/ 10 h 27"/>
                  <a:gd name="T30" fmla="*/ 0 w 17"/>
                  <a:gd name="T31" fmla="*/ 18 h 27"/>
                  <a:gd name="T32" fmla="*/ 1 w 17"/>
                  <a:gd name="T33" fmla="*/ 23 h 27"/>
                  <a:gd name="T34" fmla="*/ 3 w 17"/>
                  <a:gd name="T35" fmla="*/ 24 h 27"/>
                  <a:gd name="T36" fmla="*/ 6 w 17"/>
                  <a:gd name="T37" fmla="*/ 27 h 27"/>
                  <a:gd name="T38" fmla="*/ 9 w 17"/>
                  <a:gd name="T39" fmla="*/ 27 h 27"/>
                  <a:gd name="T40" fmla="*/ 9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9" y="27"/>
                    </a:moveTo>
                    <a:lnTo>
                      <a:pt x="11" y="27"/>
                    </a:lnTo>
                    <a:lnTo>
                      <a:pt x="14" y="24"/>
                    </a:lnTo>
                    <a:lnTo>
                      <a:pt x="16" y="23"/>
                    </a:lnTo>
                    <a:lnTo>
                      <a:pt x="17" y="18"/>
                    </a:lnTo>
                    <a:lnTo>
                      <a:pt x="17" y="10"/>
                    </a:lnTo>
                    <a:lnTo>
                      <a:pt x="16" y="5"/>
                    </a:lnTo>
                    <a:lnTo>
                      <a:pt x="14" y="2"/>
                    </a:lnTo>
                    <a:lnTo>
                      <a:pt x="11" y="1"/>
                    </a:lnTo>
                    <a:lnTo>
                      <a:pt x="9" y="0"/>
                    </a:lnTo>
                    <a:lnTo>
                      <a:pt x="6" y="1"/>
                    </a:lnTo>
                    <a:lnTo>
                      <a:pt x="3" y="2"/>
                    </a:lnTo>
                    <a:lnTo>
                      <a:pt x="1" y="5"/>
                    </a:lnTo>
                    <a:lnTo>
                      <a:pt x="0" y="10"/>
                    </a:lnTo>
                    <a:lnTo>
                      <a:pt x="0" y="18"/>
                    </a:lnTo>
                    <a:lnTo>
                      <a:pt x="1" y="23"/>
                    </a:lnTo>
                    <a:lnTo>
                      <a:pt x="3" y="24"/>
                    </a:lnTo>
                    <a:lnTo>
                      <a:pt x="6" y="27"/>
                    </a:lnTo>
                    <a:lnTo>
                      <a:pt x="9" y="27"/>
                    </a:lnTo>
                    <a:close/>
                  </a:path>
                </a:pathLst>
              </a:custGeom>
              <a:solidFill>
                <a:srgbClr val="FFFFFF"/>
              </a:solidFill>
              <a:ln w="9525">
                <a:noFill/>
                <a:round/>
                <a:headEnd/>
                <a:tailEnd/>
              </a:ln>
            </p:spPr>
            <p:txBody>
              <a:bodyPr/>
              <a:lstStyle/>
              <a:p>
                <a:endParaRPr lang="en-US"/>
              </a:p>
            </p:txBody>
          </p:sp>
          <p:sp>
            <p:nvSpPr>
              <p:cNvPr id="104508" name="Freeform 115"/>
              <p:cNvSpPr>
                <a:spLocks/>
              </p:cNvSpPr>
              <p:nvPr/>
            </p:nvSpPr>
            <p:spPr bwMode="auto">
              <a:xfrm>
                <a:off x="2986" y="2668"/>
                <a:ext cx="17" cy="27"/>
              </a:xfrm>
              <a:custGeom>
                <a:avLst/>
                <a:gdLst>
                  <a:gd name="T0" fmla="*/ 9 w 17"/>
                  <a:gd name="T1" fmla="*/ 27 h 27"/>
                  <a:gd name="T2" fmla="*/ 12 w 17"/>
                  <a:gd name="T3" fmla="*/ 27 h 27"/>
                  <a:gd name="T4" fmla="*/ 15 w 17"/>
                  <a:gd name="T5" fmla="*/ 24 h 27"/>
                  <a:gd name="T6" fmla="*/ 16 w 17"/>
                  <a:gd name="T7" fmla="*/ 23 h 27"/>
                  <a:gd name="T8" fmla="*/ 17 w 17"/>
                  <a:gd name="T9" fmla="*/ 18 h 27"/>
                  <a:gd name="T10" fmla="*/ 17 w 17"/>
                  <a:gd name="T11" fmla="*/ 10 h 27"/>
                  <a:gd name="T12" fmla="*/ 16 w 17"/>
                  <a:gd name="T13" fmla="*/ 5 h 27"/>
                  <a:gd name="T14" fmla="*/ 15 w 17"/>
                  <a:gd name="T15" fmla="*/ 2 h 27"/>
                  <a:gd name="T16" fmla="*/ 12 w 17"/>
                  <a:gd name="T17" fmla="*/ 1 h 27"/>
                  <a:gd name="T18" fmla="*/ 9 w 17"/>
                  <a:gd name="T19" fmla="*/ 0 h 27"/>
                  <a:gd name="T20" fmla="*/ 9 w 17"/>
                  <a:gd name="T21" fmla="*/ 0 h 27"/>
                  <a:gd name="T22" fmla="*/ 6 w 17"/>
                  <a:gd name="T23" fmla="*/ 1 h 27"/>
                  <a:gd name="T24" fmla="*/ 3 w 17"/>
                  <a:gd name="T25" fmla="*/ 2 h 27"/>
                  <a:gd name="T26" fmla="*/ 2 w 17"/>
                  <a:gd name="T27" fmla="*/ 5 h 27"/>
                  <a:gd name="T28" fmla="*/ 0 w 17"/>
                  <a:gd name="T29" fmla="*/ 10 h 27"/>
                  <a:gd name="T30" fmla="*/ 0 w 17"/>
                  <a:gd name="T31" fmla="*/ 18 h 27"/>
                  <a:gd name="T32" fmla="*/ 2 w 17"/>
                  <a:gd name="T33" fmla="*/ 23 h 27"/>
                  <a:gd name="T34" fmla="*/ 3 w 17"/>
                  <a:gd name="T35" fmla="*/ 24 h 27"/>
                  <a:gd name="T36" fmla="*/ 6 w 17"/>
                  <a:gd name="T37" fmla="*/ 27 h 27"/>
                  <a:gd name="T38" fmla="*/ 9 w 17"/>
                  <a:gd name="T39" fmla="*/ 27 h 27"/>
                  <a:gd name="T40" fmla="*/ 9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9" y="27"/>
                    </a:moveTo>
                    <a:lnTo>
                      <a:pt x="12" y="27"/>
                    </a:lnTo>
                    <a:lnTo>
                      <a:pt x="15" y="24"/>
                    </a:lnTo>
                    <a:lnTo>
                      <a:pt x="16" y="23"/>
                    </a:lnTo>
                    <a:lnTo>
                      <a:pt x="17" y="18"/>
                    </a:lnTo>
                    <a:lnTo>
                      <a:pt x="17" y="10"/>
                    </a:lnTo>
                    <a:lnTo>
                      <a:pt x="16" y="5"/>
                    </a:lnTo>
                    <a:lnTo>
                      <a:pt x="15" y="2"/>
                    </a:lnTo>
                    <a:lnTo>
                      <a:pt x="12" y="1"/>
                    </a:lnTo>
                    <a:lnTo>
                      <a:pt x="9" y="0"/>
                    </a:lnTo>
                    <a:lnTo>
                      <a:pt x="6" y="1"/>
                    </a:lnTo>
                    <a:lnTo>
                      <a:pt x="3" y="2"/>
                    </a:lnTo>
                    <a:lnTo>
                      <a:pt x="2" y="5"/>
                    </a:lnTo>
                    <a:lnTo>
                      <a:pt x="0" y="10"/>
                    </a:lnTo>
                    <a:lnTo>
                      <a:pt x="0" y="18"/>
                    </a:lnTo>
                    <a:lnTo>
                      <a:pt x="2" y="23"/>
                    </a:lnTo>
                    <a:lnTo>
                      <a:pt x="3" y="24"/>
                    </a:lnTo>
                    <a:lnTo>
                      <a:pt x="6" y="27"/>
                    </a:lnTo>
                    <a:lnTo>
                      <a:pt x="9" y="27"/>
                    </a:lnTo>
                    <a:close/>
                  </a:path>
                </a:pathLst>
              </a:custGeom>
              <a:solidFill>
                <a:srgbClr val="FFFFFF"/>
              </a:solidFill>
              <a:ln w="9525">
                <a:noFill/>
                <a:round/>
                <a:headEnd/>
                <a:tailEnd/>
              </a:ln>
            </p:spPr>
            <p:txBody>
              <a:bodyPr/>
              <a:lstStyle/>
              <a:p>
                <a:endParaRPr lang="en-US"/>
              </a:p>
            </p:txBody>
          </p:sp>
          <p:sp>
            <p:nvSpPr>
              <p:cNvPr id="104509" name="Freeform 116"/>
              <p:cNvSpPr>
                <a:spLocks/>
              </p:cNvSpPr>
              <p:nvPr/>
            </p:nvSpPr>
            <p:spPr bwMode="auto">
              <a:xfrm>
                <a:off x="2363" y="2680"/>
                <a:ext cx="17" cy="28"/>
              </a:xfrm>
              <a:custGeom>
                <a:avLst/>
                <a:gdLst>
                  <a:gd name="T0" fmla="*/ 9 w 17"/>
                  <a:gd name="T1" fmla="*/ 28 h 28"/>
                  <a:gd name="T2" fmla="*/ 13 w 17"/>
                  <a:gd name="T3" fmla="*/ 26 h 28"/>
                  <a:gd name="T4" fmla="*/ 16 w 17"/>
                  <a:gd name="T5" fmla="*/ 25 h 28"/>
                  <a:gd name="T6" fmla="*/ 17 w 17"/>
                  <a:gd name="T7" fmla="*/ 22 h 28"/>
                  <a:gd name="T8" fmla="*/ 17 w 17"/>
                  <a:gd name="T9" fmla="*/ 19 h 28"/>
                  <a:gd name="T10" fmla="*/ 17 w 17"/>
                  <a:gd name="T11" fmla="*/ 9 h 28"/>
                  <a:gd name="T12" fmla="*/ 17 w 17"/>
                  <a:gd name="T13" fmla="*/ 6 h 28"/>
                  <a:gd name="T14" fmla="*/ 16 w 17"/>
                  <a:gd name="T15" fmla="*/ 3 h 28"/>
                  <a:gd name="T16" fmla="*/ 13 w 17"/>
                  <a:gd name="T17" fmla="*/ 2 h 28"/>
                  <a:gd name="T18" fmla="*/ 9 w 17"/>
                  <a:gd name="T19" fmla="*/ 0 h 28"/>
                  <a:gd name="T20" fmla="*/ 9 w 17"/>
                  <a:gd name="T21" fmla="*/ 0 h 28"/>
                  <a:gd name="T22" fmla="*/ 6 w 17"/>
                  <a:gd name="T23" fmla="*/ 2 h 28"/>
                  <a:gd name="T24" fmla="*/ 3 w 17"/>
                  <a:gd name="T25" fmla="*/ 3 h 28"/>
                  <a:gd name="T26" fmla="*/ 1 w 17"/>
                  <a:gd name="T27" fmla="*/ 6 h 28"/>
                  <a:gd name="T28" fmla="*/ 0 w 17"/>
                  <a:gd name="T29" fmla="*/ 9 h 28"/>
                  <a:gd name="T30" fmla="*/ 0 w 17"/>
                  <a:gd name="T31" fmla="*/ 19 h 28"/>
                  <a:gd name="T32" fmla="*/ 1 w 17"/>
                  <a:gd name="T33" fmla="*/ 22 h 28"/>
                  <a:gd name="T34" fmla="*/ 3 w 17"/>
                  <a:gd name="T35" fmla="*/ 25 h 28"/>
                  <a:gd name="T36" fmla="*/ 6 w 17"/>
                  <a:gd name="T37" fmla="*/ 26 h 28"/>
                  <a:gd name="T38" fmla="*/ 9 w 17"/>
                  <a:gd name="T39" fmla="*/ 28 h 28"/>
                  <a:gd name="T40" fmla="*/ 9 w 17"/>
                  <a:gd name="T41" fmla="*/ 28 h 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8"/>
                  <a:gd name="T65" fmla="*/ 17 w 17"/>
                  <a:gd name="T66" fmla="*/ 28 h 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8">
                    <a:moveTo>
                      <a:pt x="9" y="28"/>
                    </a:moveTo>
                    <a:lnTo>
                      <a:pt x="13" y="26"/>
                    </a:lnTo>
                    <a:lnTo>
                      <a:pt x="16" y="25"/>
                    </a:lnTo>
                    <a:lnTo>
                      <a:pt x="17" y="22"/>
                    </a:lnTo>
                    <a:lnTo>
                      <a:pt x="17" y="19"/>
                    </a:lnTo>
                    <a:lnTo>
                      <a:pt x="17" y="9"/>
                    </a:lnTo>
                    <a:lnTo>
                      <a:pt x="17" y="6"/>
                    </a:lnTo>
                    <a:lnTo>
                      <a:pt x="16" y="3"/>
                    </a:lnTo>
                    <a:lnTo>
                      <a:pt x="13" y="2"/>
                    </a:lnTo>
                    <a:lnTo>
                      <a:pt x="9" y="0"/>
                    </a:lnTo>
                    <a:lnTo>
                      <a:pt x="6" y="2"/>
                    </a:lnTo>
                    <a:lnTo>
                      <a:pt x="3" y="3"/>
                    </a:lnTo>
                    <a:lnTo>
                      <a:pt x="1" y="6"/>
                    </a:lnTo>
                    <a:lnTo>
                      <a:pt x="0" y="9"/>
                    </a:lnTo>
                    <a:lnTo>
                      <a:pt x="0" y="19"/>
                    </a:lnTo>
                    <a:lnTo>
                      <a:pt x="1" y="22"/>
                    </a:lnTo>
                    <a:lnTo>
                      <a:pt x="3" y="25"/>
                    </a:lnTo>
                    <a:lnTo>
                      <a:pt x="6" y="26"/>
                    </a:lnTo>
                    <a:lnTo>
                      <a:pt x="9" y="28"/>
                    </a:lnTo>
                    <a:close/>
                  </a:path>
                </a:pathLst>
              </a:custGeom>
              <a:solidFill>
                <a:srgbClr val="FFFFFF"/>
              </a:solidFill>
              <a:ln w="9525">
                <a:noFill/>
                <a:round/>
                <a:headEnd/>
                <a:tailEnd/>
              </a:ln>
            </p:spPr>
            <p:txBody>
              <a:bodyPr/>
              <a:lstStyle/>
              <a:p>
                <a:endParaRPr lang="en-US"/>
              </a:p>
            </p:txBody>
          </p:sp>
          <p:sp>
            <p:nvSpPr>
              <p:cNvPr id="104510" name="Freeform 117"/>
              <p:cNvSpPr>
                <a:spLocks/>
              </p:cNvSpPr>
              <p:nvPr/>
            </p:nvSpPr>
            <p:spPr bwMode="auto">
              <a:xfrm>
                <a:off x="2331" y="2680"/>
                <a:ext cx="18" cy="28"/>
              </a:xfrm>
              <a:custGeom>
                <a:avLst/>
                <a:gdLst>
                  <a:gd name="T0" fmla="*/ 9 w 18"/>
                  <a:gd name="T1" fmla="*/ 28 h 28"/>
                  <a:gd name="T2" fmla="*/ 13 w 18"/>
                  <a:gd name="T3" fmla="*/ 26 h 28"/>
                  <a:gd name="T4" fmla="*/ 16 w 18"/>
                  <a:gd name="T5" fmla="*/ 25 h 28"/>
                  <a:gd name="T6" fmla="*/ 18 w 18"/>
                  <a:gd name="T7" fmla="*/ 22 h 28"/>
                  <a:gd name="T8" fmla="*/ 18 w 18"/>
                  <a:gd name="T9" fmla="*/ 19 h 28"/>
                  <a:gd name="T10" fmla="*/ 18 w 18"/>
                  <a:gd name="T11" fmla="*/ 9 h 28"/>
                  <a:gd name="T12" fmla="*/ 18 w 18"/>
                  <a:gd name="T13" fmla="*/ 6 h 28"/>
                  <a:gd name="T14" fmla="*/ 16 w 18"/>
                  <a:gd name="T15" fmla="*/ 3 h 28"/>
                  <a:gd name="T16" fmla="*/ 13 w 18"/>
                  <a:gd name="T17" fmla="*/ 2 h 28"/>
                  <a:gd name="T18" fmla="*/ 9 w 18"/>
                  <a:gd name="T19" fmla="*/ 0 h 28"/>
                  <a:gd name="T20" fmla="*/ 9 w 18"/>
                  <a:gd name="T21" fmla="*/ 0 h 28"/>
                  <a:gd name="T22" fmla="*/ 6 w 18"/>
                  <a:gd name="T23" fmla="*/ 2 h 28"/>
                  <a:gd name="T24" fmla="*/ 3 w 18"/>
                  <a:gd name="T25" fmla="*/ 3 h 28"/>
                  <a:gd name="T26" fmla="*/ 2 w 18"/>
                  <a:gd name="T27" fmla="*/ 6 h 28"/>
                  <a:gd name="T28" fmla="*/ 0 w 18"/>
                  <a:gd name="T29" fmla="*/ 9 h 28"/>
                  <a:gd name="T30" fmla="*/ 0 w 18"/>
                  <a:gd name="T31" fmla="*/ 19 h 28"/>
                  <a:gd name="T32" fmla="*/ 2 w 18"/>
                  <a:gd name="T33" fmla="*/ 22 h 28"/>
                  <a:gd name="T34" fmla="*/ 3 w 18"/>
                  <a:gd name="T35" fmla="*/ 25 h 28"/>
                  <a:gd name="T36" fmla="*/ 6 w 18"/>
                  <a:gd name="T37" fmla="*/ 26 h 28"/>
                  <a:gd name="T38" fmla="*/ 9 w 18"/>
                  <a:gd name="T39" fmla="*/ 28 h 28"/>
                  <a:gd name="T40" fmla="*/ 9 w 18"/>
                  <a:gd name="T41" fmla="*/ 28 h 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8"/>
                  <a:gd name="T64" fmla="*/ 0 h 28"/>
                  <a:gd name="T65" fmla="*/ 18 w 18"/>
                  <a:gd name="T66" fmla="*/ 28 h 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8" h="28">
                    <a:moveTo>
                      <a:pt x="9" y="28"/>
                    </a:moveTo>
                    <a:lnTo>
                      <a:pt x="13" y="26"/>
                    </a:lnTo>
                    <a:lnTo>
                      <a:pt x="16" y="25"/>
                    </a:lnTo>
                    <a:lnTo>
                      <a:pt x="18" y="22"/>
                    </a:lnTo>
                    <a:lnTo>
                      <a:pt x="18" y="19"/>
                    </a:lnTo>
                    <a:lnTo>
                      <a:pt x="18" y="9"/>
                    </a:lnTo>
                    <a:lnTo>
                      <a:pt x="18" y="6"/>
                    </a:lnTo>
                    <a:lnTo>
                      <a:pt x="16" y="3"/>
                    </a:lnTo>
                    <a:lnTo>
                      <a:pt x="13" y="2"/>
                    </a:lnTo>
                    <a:lnTo>
                      <a:pt x="9" y="0"/>
                    </a:lnTo>
                    <a:lnTo>
                      <a:pt x="6" y="2"/>
                    </a:lnTo>
                    <a:lnTo>
                      <a:pt x="3" y="3"/>
                    </a:lnTo>
                    <a:lnTo>
                      <a:pt x="2" y="6"/>
                    </a:lnTo>
                    <a:lnTo>
                      <a:pt x="0" y="9"/>
                    </a:lnTo>
                    <a:lnTo>
                      <a:pt x="0" y="19"/>
                    </a:lnTo>
                    <a:lnTo>
                      <a:pt x="2" y="22"/>
                    </a:lnTo>
                    <a:lnTo>
                      <a:pt x="3" y="25"/>
                    </a:lnTo>
                    <a:lnTo>
                      <a:pt x="6" y="26"/>
                    </a:lnTo>
                    <a:lnTo>
                      <a:pt x="9" y="28"/>
                    </a:lnTo>
                    <a:close/>
                  </a:path>
                </a:pathLst>
              </a:custGeom>
              <a:solidFill>
                <a:srgbClr val="FFFFFF"/>
              </a:solidFill>
              <a:ln w="9525">
                <a:noFill/>
                <a:round/>
                <a:headEnd/>
                <a:tailEnd/>
              </a:ln>
            </p:spPr>
            <p:txBody>
              <a:bodyPr/>
              <a:lstStyle/>
              <a:p>
                <a:endParaRPr lang="en-US"/>
              </a:p>
            </p:txBody>
          </p:sp>
          <p:sp>
            <p:nvSpPr>
              <p:cNvPr id="104511" name="Freeform 118"/>
              <p:cNvSpPr>
                <a:spLocks/>
              </p:cNvSpPr>
              <p:nvPr/>
            </p:nvSpPr>
            <p:spPr bwMode="auto">
              <a:xfrm>
                <a:off x="2300" y="2680"/>
                <a:ext cx="17" cy="28"/>
              </a:xfrm>
              <a:custGeom>
                <a:avLst/>
                <a:gdLst>
                  <a:gd name="T0" fmla="*/ 8 w 17"/>
                  <a:gd name="T1" fmla="*/ 28 h 28"/>
                  <a:gd name="T2" fmla="*/ 13 w 17"/>
                  <a:gd name="T3" fmla="*/ 26 h 28"/>
                  <a:gd name="T4" fmla="*/ 15 w 17"/>
                  <a:gd name="T5" fmla="*/ 25 h 28"/>
                  <a:gd name="T6" fmla="*/ 17 w 17"/>
                  <a:gd name="T7" fmla="*/ 22 h 28"/>
                  <a:gd name="T8" fmla="*/ 17 w 17"/>
                  <a:gd name="T9" fmla="*/ 19 h 28"/>
                  <a:gd name="T10" fmla="*/ 17 w 17"/>
                  <a:gd name="T11" fmla="*/ 9 h 28"/>
                  <a:gd name="T12" fmla="*/ 17 w 17"/>
                  <a:gd name="T13" fmla="*/ 6 h 28"/>
                  <a:gd name="T14" fmla="*/ 15 w 17"/>
                  <a:gd name="T15" fmla="*/ 3 h 28"/>
                  <a:gd name="T16" fmla="*/ 13 w 17"/>
                  <a:gd name="T17" fmla="*/ 2 h 28"/>
                  <a:gd name="T18" fmla="*/ 8 w 17"/>
                  <a:gd name="T19" fmla="*/ 0 h 28"/>
                  <a:gd name="T20" fmla="*/ 8 w 17"/>
                  <a:gd name="T21" fmla="*/ 0 h 28"/>
                  <a:gd name="T22" fmla="*/ 5 w 17"/>
                  <a:gd name="T23" fmla="*/ 2 h 28"/>
                  <a:gd name="T24" fmla="*/ 2 w 17"/>
                  <a:gd name="T25" fmla="*/ 3 h 28"/>
                  <a:gd name="T26" fmla="*/ 1 w 17"/>
                  <a:gd name="T27" fmla="*/ 6 h 28"/>
                  <a:gd name="T28" fmla="*/ 0 w 17"/>
                  <a:gd name="T29" fmla="*/ 9 h 28"/>
                  <a:gd name="T30" fmla="*/ 0 w 17"/>
                  <a:gd name="T31" fmla="*/ 19 h 28"/>
                  <a:gd name="T32" fmla="*/ 1 w 17"/>
                  <a:gd name="T33" fmla="*/ 22 h 28"/>
                  <a:gd name="T34" fmla="*/ 2 w 17"/>
                  <a:gd name="T35" fmla="*/ 25 h 28"/>
                  <a:gd name="T36" fmla="*/ 5 w 17"/>
                  <a:gd name="T37" fmla="*/ 26 h 28"/>
                  <a:gd name="T38" fmla="*/ 8 w 17"/>
                  <a:gd name="T39" fmla="*/ 28 h 28"/>
                  <a:gd name="T40" fmla="*/ 8 w 17"/>
                  <a:gd name="T41" fmla="*/ 28 h 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8"/>
                  <a:gd name="T65" fmla="*/ 17 w 17"/>
                  <a:gd name="T66" fmla="*/ 28 h 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8">
                    <a:moveTo>
                      <a:pt x="8" y="28"/>
                    </a:moveTo>
                    <a:lnTo>
                      <a:pt x="13" y="26"/>
                    </a:lnTo>
                    <a:lnTo>
                      <a:pt x="15" y="25"/>
                    </a:lnTo>
                    <a:lnTo>
                      <a:pt x="17" y="22"/>
                    </a:lnTo>
                    <a:lnTo>
                      <a:pt x="17" y="19"/>
                    </a:lnTo>
                    <a:lnTo>
                      <a:pt x="17" y="9"/>
                    </a:lnTo>
                    <a:lnTo>
                      <a:pt x="17" y="6"/>
                    </a:lnTo>
                    <a:lnTo>
                      <a:pt x="15" y="3"/>
                    </a:lnTo>
                    <a:lnTo>
                      <a:pt x="13" y="2"/>
                    </a:lnTo>
                    <a:lnTo>
                      <a:pt x="8" y="0"/>
                    </a:lnTo>
                    <a:lnTo>
                      <a:pt x="5" y="2"/>
                    </a:lnTo>
                    <a:lnTo>
                      <a:pt x="2" y="3"/>
                    </a:lnTo>
                    <a:lnTo>
                      <a:pt x="1" y="6"/>
                    </a:lnTo>
                    <a:lnTo>
                      <a:pt x="0" y="9"/>
                    </a:lnTo>
                    <a:lnTo>
                      <a:pt x="0" y="19"/>
                    </a:lnTo>
                    <a:lnTo>
                      <a:pt x="1" y="22"/>
                    </a:lnTo>
                    <a:lnTo>
                      <a:pt x="2" y="25"/>
                    </a:lnTo>
                    <a:lnTo>
                      <a:pt x="5" y="26"/>
                    </a:lnTo>
                    <a:lnTo>
                      <a:pt x="8" y="28"/>
                    </a:lnTo>
                    <a:close/>
                  </a:path>
                </a:pathLst>
              </a:custGeom>
              <a:solidFill>
                <a:srgbClr val="FFFFFF"/>
              </a:solidFill>
              <a:ln w="9525">
                <a:noFill/>
                <a:round/>
                <a:headEnd/>
                <a:tailEnd/>
              </a:ln>
            </p:spPr>
            <p:txBody>
              <a:bodyPr/>
              <a:lstStyle/>
              <a:p>
                <a:endParaRPr lang="en-US"/>
              </a:p>
            </p:txBody>
          </p:sp>
          <p:sp>
            <p:nvSpPr>
              <p:cNvPr id="104512" name="Freeform 119"/>
              <p:cNvSpPr>
                <a:spLocks/>
              </p:cNvSpPr>
              <p:nvPr/>
            </p:nvSpPr>
            <p:spPr bwMode="auto">
              <a:xfrm>
                <a:off x="2268" y="2680"/>
                <a:ext cx="17" cy="28"/>
              </a:xfrm>
              <a:custGeom>
                <a:avLst/>
                <a:gdLst>
                  <a:gd name="T0" fmla="*/ 9 w 17"/>
                  <a:gd name="T1" fmla="*/ 28 h 28"/>
                  <a:gd name="T2" fmla="*/ 11 w 17"/>
                  <a:gd name="T3" fmla="*/ 26 h 28"/>
                  <a:gd name="T4" fmla="*/ 14 w 17"/>
                  <a:gd name="T5" fmla="*/ 25 h 28"/>
                  <a:gd name="T6" fmla="*/ 16 w 17"/>
                  <a:gd name="T7" fmla="*/ 22 h 28"/>
                  <a:gd name="T8" fmla="*/ 17 w 17"/>
                  <a:gd name="T9" fmla="*/ 19 h 28"/>
                  <a:gd name="T10" fmla="*/ 17 w 17"/>
                  <a:gd name="T11" fmla="*/ 9 h 28"/>
                  <a:gd name="T12" fmla="*/ 16 w 17"/>
                  <a:gd name="T13" fmla="*/ 6 h 28"/>
                  <a:gd name="T14" fmla="*/ 14 w 17"/>
                  <a:gd name="T15" fmla="*/ 3 h 28"/>
                  <a:gd name="T16" fmla="*/ 11 w 17"/>
                  <a:gd name="T17" fmla="*/ 2 h 28"/>
                  <a:gd name="T18" fmla="*/ 9 w 17"/>
                  <a:gd name="T19" fmla="*/ 0 h 28"/>
                  <a:gd name="T20" fmla="*/ 9 w 17"/>
                  <a:gd name="T21" fmla="*/ 0 h 28"/>
                  <a:gd name="T22" fmla="*/ 6 w 17"/>
                  <a:gd name="T23" fmla="*/ 2 h 28"/>
                  <a:gd name="T24" fmla="*/ 3 w 17"/>
                  <a:gd name="T25" fmla="*/ 3 h 28"/>
                  <a:gd name="T26" fmla="*/ 1 w 17"/>
                  <a:gd name="T27" fmla="*/ 6 h 28"/>
                  <a:gd name="T28" fmla="*/ 0 w 17"/>
                  <a:gd name="T29" fmla="*/ 9 h 28"/>
                  <a:gd name="T30" fmla="*/ 0 w 17"/>
                  <a:gd name="T31" fmla="*/ 19 h 28"/>
                  <a:gd name="T32" fmla="*/ 1 w 17"/>
                  <a:gd name="T33" fmla="*/ 22 h 28"/>
                  <a:gd name="T34" fmla="*/ 3 w 17"/>
                  <a:gd name="T35" fmla="*/ 25 h 28"/>
                  <a:gd name="T36" fmla="*/ 6 w 17"/>
                  <a:gd name="T37" fmla="*/ 26 h 28"/>
                  <a:gd name="T38" fmla="*/ 9 w 17"/>
                  <a:gd name="T39" fmla="*/ 28 h 28"/>
                  <a:gd name="T40" fmla="*/ 9 w 17"/>
                  <a:gd name="T41" fmla="*/ 28 h 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8"/>
                  <a:gd name="T65" fmla="*/ 17 w 17"/>
                  <a:gd name="T66" fmla="*/ 28 h 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8">
                    <a:moveTo>
                      <a:pt x="9" y="28"/>
                    </a:moveTo>
                    <a:lnTo>
                      <a:pt x="11" y="26"/>
                    </a:lnTo>
                    <a:lnTo>
                      <a:pt x="14" y="25"/>
                    </a:lnTo>
                    <a:lnTo>
                      <a:pt x="16" y="22"/>
                    </a:lnTo>
                    <a:lnTo>
                      <a:pt x="17" y="19"/>
                    </a:lnTo>
                    <a:lnTo>
                      <a:pt x="17" y="9"/>
                    </a:lnTo>
                    <a:lnTo>
                      <a:pt x="16" y="6"/>
                    </a:lnTo>
                    <a:lnTo>
                      <a:pt x="14" y="3"/>
                    </a:lnTo>
                    <a:lnTo>
                      <a:pt x="11" y="2"/>
                    </a:lnTo>
                    <a:lnTo>
                      <a:pt x="9" y="0"/>
                    </a:lnTo>
                    <a:lnTo>
                      <a:pt x="6" y="2"/>
                    </a:lnTo>
                    <a:lnTo>
                      <a:pt x="3" y="3"/>
                    </a:lnTo>
                    <a:lnTo>
                      <a:pt x="1" y="6"/>
                    </a:lnTo>
                    <a:lnTo>
                      <a:pt x="0" y="9"/>
                    </a:lnTo>
                    <a:lnTo>
                      <a:pt x="0" y="19"/>
                    </a:lnTo>
                    <a:lnTo>
                      <a:pt x="1" y="22"/>
                    </a:lnTo>
                    <a:lnTo>
                      <a:pt x="3" y="25"/>
                    </a:lnTo>
                    <a:lnTo>
                      <a:pt x="6" y="26"/>
                    </a:lnTo>
                    <a:lnTo>
                      <a:pt x="9" y="28"/>
                    </a:lnTo>
                    <a:close/>
                  </a:path>
                </a:pathLst>
              </a:custGeom>
              <a:solidFill>
                <a:srgbClr val="FFFFFF"/>
              </a:solidFill>
              <a:ln w="9525">
                <a:noFill/>
                <a:round/>
                <a:headEnd/>
                <a:tailEnd/>
              </a:ln>
            </p:spPr>
            <p:txBody>
              <a:bodyPr/>
              <a:lstStyle/>
              <a:p>
                <a:endParaRPr lang="en-US"/>
              </a:p>
            </p:txBody>
          </p:sp>
          <p:sp>
            <p:nvSpPr>
              <p:cNvPr id="104513" name="Freeform 120"/>
              <p:cNvSpPr>
                <a:spLocks/>
              </p:cNvSpPr>
              <p:nvPr/>
            </p:nvSpPr>
            <p:spPr bwMode="auto">
              <a:xfrm>
                <a:off x="2236" y="2680"/>
                <a:ext cx="18" cy="28"/>
              </a:xfrm>
              <a:custGeom>
                <a:avLst/>
                <a:gdLst>
                  <a:gd name="T0" fmla="*/ 9 w 18"/>
                  <a:gd name="T1" fmla="*/ 28 h 28"/>
                  <a:gd name="T2" fmla="*/ 12 w 18"/>
                  <a:gd name="T3" fmla="*/ 26 h 28"/>
                  <a:gd name="T4" fmla="*/ 15 w 18"/>
                  <a:gd name="T5" fmla="*/ 25 h 28"/>
                  <a:gd name="T6" fmla="*/ 16 w 18"/>
                  <a:gd name="T7" fmla="*/ 22 h 28"/>
                  <a:gd name="T8" fmla="*/ 18 w 18"/>
                  <a:gd name="T9" fmla="*/ 19 h 28"/>
                  <a:gd name="T10" fmla="*/ 18 w 18"/>
                  <a:gd name="T11" fmla="*/ 9 h 28"/>
                  <a:gd name="T12" fmla="*/ 16 w 18"/>
                  <a:gd name="T13" fmla="*/ 6 h 28"/>
                  <a:gd name="T14" fmla="*/ 15 w 18"/>
                  <a:gd name="T15" fmla="*/ 3 h 28"/>
                  <a:gd name="T16" fmla="*/ 12 w 18"/>
                  <a:gd name="T17" fmla="*/ 2 h 28"/>
                  <a:gd name="T18" fmla="*/ 9 w 18"/>
                  <a:gd name="T19" fmla="*/ 0 h 28"/>
                  <a:gd name="T20" fmla="*/ 9 w 18"/>
                  <a:gd name="T21" fmla="*/ 0 h 28"/>
                  <a:gd name="T22" fmla="*/ 6 w 18"/>
                  <a:gd name="T23" fmla="*/ 2 h 28"/>
                  <a:gd name="T24" fmla="*/ 3 w 18"/>
                  <a:gd name="T25" fmla="*/ 3 h 28"/>
                  <a:gd name="T26" fmla="*/ 2 w 18"/>
                  <a:gd name="T27" fmla="*/ 6 h 28"/>
                  <a:gd name="T28" fmla="*/ 0 w 18"/>
                  <a:gd name="T29" fmla="*/ 9 h 28"/>
                  <a:gd name="T30" fmla="*/ 0 w 18"/>
                  <a:gd name="T31" fmla="*/ 19 h 28"/>
                  <a:gd name="T32" fmla="*/ 2 w 18"/>
                  <a:gd name="T33" fmla="*/ 22 h 28"/>
                  <a:gd name="T34" fmla="*/ 3 w 18"/>
                  <a:gd name="T35" fmla="*/ 25 h 28"/>
                  <a:gd name="T36" fmla="*/ 6 w 18"/>
                  <a:gd name="T37" fmla="*/ 26 h 28"/>
                  <a:gd name="T38" fmla="*/ 9 w 18"/>
                  <a:gd name="T39" fmla="*/ 28 h 28"/>
                  <a:gd name="T40" fmla="*/ 9 w 18"/>
                  <a:gd name="T41" fmla="*/ 28 h 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8"/>
                  <a:gd name="T64" fmla="*/ 0 h 28"/>
                  <a:gd name="T65" fmla="*/ 18 w 18"/>
                  <a:gd name="T66" fmla="*/ 28 h 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8" h="28">
                    <a:moveTo>
                      <a:pt x="9" y="28"/>
                    </a:moveTo>
                    <a:lnTo>
                      <a:pt x="12" y="26"/>
                    </a:lnTo>
                    <a:lnTo>
                      <a:pt x="15" y="25"/>
                    </a:lnTo>
                    <a:lnTo>
                      <a:pt x="16" y="22"/>
                    </a:lnTo>
                    <a:lnTo>
                      <a:pt x="18" y="19"/>
                    </a:lnTo>
                    <a:lnTo>
                      <a:pt x="18" y="9"/>
                    </a:lnTo>
                    <a:lnTo>
                      <a:pt x="16" y="6"/>
                    </a:lnTo>
                    <a:lnTo>
                      <a:pt x="15" y="3"/>
                    </a:lnTo>
                    <a:lnTo>
                      <a:pt x="12" y="2"/>
                    </a:lnTo>
                    <a:lnTo>
                      <a:pt x="9" y="0"/>
                    </a:lnTo>
                    <a:lnTo>
                      <a:pt x="6" y="2"/>
                    </a:lnTo>
                    <a:lnTo>
                      <a:pt x="3" y="3"/>
                    </a:lnTo>
                    <a:lnTo>
                      <a:pt x="2" y="6"/>
                    </a:lnTo>
                    <a:lnTo>
                      <a:pt x="0" y="9"/>
                    </a:lnTo>
                    <a:lnTo>
                      <a:pt x="0" y="19"/>
                    </a:lnTo>
                    <a:lnTo>
                      <a:pt x="2" y="22"/>
                    </a:lnTo>
                    <a:lnTo>
                      <a:pt x="3" y="25"/>
                    </a:lnTo>
                    <a:lnTo>
                      <a:pt x="6" y="26"/>
                    </a:lnTo>
                    <a:lnTo>
                      <a:pt x="9" y="28"/>
                    </a:lnTo>
                    <a:close/>
                  </a:path>
                </a:pathLst>
              </a:custGeom>
              <a:solidFill>
                <a:srgbClr val="FFFFFF"/>
              </a:solidFill>
              <a:ln w="9525">
                <a:noFill/>
                <a:round/>
                <a:headEnd/>
                <a:tailEnd/>
              </a:ln>
            </p:spPr>
            <p:txBody>
              <a:bodyPr/>
              <a:lstStyle/>
              <a:p>
                <a:endParaRPr lang="en-US"/>
              </a:p>
            </p:txBody>
          </p:sp>
          <p:sp>
            <p:nvSpPr>
              <p:cNvPr id="104514" name="Freeform 121"/>
              <p:cNvSpPr>
                <a:spLocks/>
              </p:cNvSpPr>
              <p:nvPr/>
            </p:nvSpPr>
            <p:spPr bwMode="auto">
              <a:xfrm>
                <a:off x="2205" y="2680"/>
                <a:ext cx="17" cy="28"/>
              </a:xfrm>
              <a:custGeom>
                <a:avLst/>
                <a:gdLst>
                  <a:gd name="T0" fmla="*/ 8 w 17"/>
                  <a:gd name="T1" fmla="*/ 28 h 28"/>
                  <a:gd name="T2" fmla="*/ 11 w 17"/>
                  <a:gd name="T3" fmla="*/ 26 h 28"/>
                  <a:gd name="T4" fmla="*/ 14 w 17"/>
                  <a:gd name="T5" fmla="*/ 25 h 28"/>
                  <a:gd name="T6" fmla="*/ 15 w 17"/>
                  <a:gd name="T7" fmla="*/ 22 h 28"/>
                  <a:gd name="T8" fmla="*/ 17 w 17"/>
                  <a:gd name="T9" fmla="*/ 19 h 28"/>
                  <a:gd name="T10" fmla="*/ 17 w 17"/>
                  <a:gd name="T11" fmla="*/ 9 h 28"/>
                  <a:gd name="T12" fmla="*/ 15 w 17"/>
                  <a:gd name="T13" fmla="*/ 6 h 28"/>
                  <a:gd name="T14" fmla="*/ 14 w 17"/>
                  <a:gd name="T15" fmla="*/ 3 h 28"/>
                  <a:gd name="T16" fmla="*/ 11 w 17"/>
                  <a:gd name="T17" fmla="*/ 2 h 28"/>
                  <a:gd name="T18" fmla="*/ 8 w 17"/>
                  <a:gd name="T19" fmla="*/ 0 h 28"/>
                  <a:gd name="T20" fmla="*/ 8 w 17"/>
                  <a:gd name="T21" fmla="*/ 0 h 28"/>
                  <a:gd name="T22" fmla="*/ 5 w 17"/>
                  <a:gd name="T23" fmla="*/ 2 h 28"/>
                  <a:gd name="T24" fmla="*/ 2 w 17"/>
                  <a:gd name="T25" fmla="*/ 3 h 28"/>
                  <a:gd name="T26" fmla="*/ 1 w 17"/>
                  <a:gd name="T27" fmla="*/ 6 h 28"/>
                  <a:gd name="T28" fmla="*/ 0 w 17"/>
                  <a:gd name="T29" fmla="*/ 9 h 28"/>
                  <a:gd name="T30" fmla="*/ 0 w 17"/>
                  <a:gd name="T31" fmla="*/ 19 h 28"/>
                  <a:gd name="T32" fmla="*/ 1 w 17"/>
                  <a:gd name="T33" fmla="*/ 22 h 28"/>
                  <a:gd name="T34" fmla="*/ 2 w 17"/>
                  <a:gd name="T35" fmla="*/ 25 h 28"/>
                  <a:gd name="T36" fmla="*/ 5 w 17"/>
                  <a:gd name="T37" fmla="*/ 26 h 28"/>
                  <a:gd name="T38" fmla="*/ 8 w 17"/>
                  <a:gd name="T39" fmla="*/ 28 h 28"/>
                  <a:gd name="T40" fmla="*/ 8 w 17"/>
                  <a:gd name="T41" fmla="*/ 28 h 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8"/>
                  <a:gd name="T65" fmla="*/ 17 w 17"/>
                  <a:gd name="T66" fmla="*/ 28 h 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8">
                    <a:moveTo>
                      <a:pt x="8" y="28"/>
                    </a:moveTo>
                    <a:lnTo>
                      <a:pt x="11" y="26"/>
                    </a:lnTo>
                    <a:lnTo>
                      <a:pt x="14" y="25"/>
                    </a:lnTo>
                    <a:lnTo>
                      <a:pt x="15" y="22"/>
                    </a:lnTo>
                    <a:lnTo>
                      <a:pt x="17" y="19"/>
                    </a:lnTo>
                    <a:lnTo>
                      <a:pt x="17" y="9"/>
                    </a:lnTo>
                    <a:lnTo>
                      <a:pt x="15" y="6"/>
                    </a:lnTo>
                    <a:lnTo>
                      <a:pt x="14" y="3"/>
                    </a:lnTo>
                    <a:lnTo>
                      <a:pt x="11" y="2"/>
                    </a:lnTo>
                    <a:lnTo>
                      <a:pt x="8" y="0"/>
                    </a:lnTo>
                    <a:lnTo>
                      <a:pt x="5" y="2"/>
                    </a:lnTo>
                    <a:lnTo>
                      <a:pt x="2" y="3"/>
                    </a:lnTo>
                    <a:lnTo>
                      <a:pt x="1" y="6"/>
                    </a:lnTo>
                    <a:lnTo>
                      <a:pt x="0" y="9"/>
                    </a:lnTo>
                    <a:lnTo>
                      <a:pt x="0" y="19"/>
                    </a:lnTo>
                    <a:lnTo>
                      <a:pt x="1" y="22"/>
                    </a:lnTo>
                    <a:lnTo>
                      <a:pt x="2" y="25"/>
                    </a:lnTo>
                    <a:lnTo>
                      <a:pt x="5" y="26"/>
                    </a:lnTo>
                    <a:lnTo>
                      <a:pt x="8" y="28"/>
                    </a:lnTo>
                    <a:close/>
                  </a:path>
                </a:pathLst>
              </a:custGeom>
              <a:solidFill>
                <a:srgbClr val="FFFFFF"/>
              </a:solidFill>
              <a:ln w="9525">
                <a:noFill/>
                <a:round/>
                <a:headEnd/>
                <a:tailEnd/>
              </a:ln>
            </p:spPr>
            <p:txBody>
              <a:bodyPr/>
              <a:lstStyle/>
              <a:p>
                <a:endParaRPr lang="en-US"/>
              </a:p>
            </p:txBody>
          </p:sp>
          <p:sp>
            <p:nvSpPr>
              <p:cNvPr id="104515" name="Freeform 122"/>
              <p:cNvSpPr>
                <a:spLocks/>
              </p:cNvSpPr>
              <p:nvPr/>
            </p:nvSpPr>
            <p:spPr bwMode="auto">
              <a:xfrm>
                <a:off x="2426" y="2685"/>
                <a:ext cx="19" cy="23"/>
              </a:xfrm>
              <a:custGeom>
                <a:avLst/>
                <a:gdLst>
                  <a:gd name="T0" fmla="*/ 3 w 19"/>
                  <a:gd name="T1" fmla="*/ 0 h 23"/>
                  <a:gd name="T2" fmla="*/ 2 w 19"/>
                  <a:gd name="T3" fmla="*/ 1 h 23"/>
                  <a:gd name="T4" fmla="*/ 2 w 19"/>
                  <a:gd name="T5" fmla="*/ 1 h 23"/>
                  <a:gd name="T6" fmla="*/ 0 w 19"/>
                  <a:gd name="T7" fmla="*/ 3 h 23"/>
                  <a:gd name="T8" fmla="*/ 0 w 19"/>
                  <a:gd name="T9" fmla="*/ 4 h 23"/>
                  <a:gd name="T10" fmla="*/ 0 w 19"/>
                  <a:gd name="T11" fmla="*/ 14 h 23"/>
                  <a:gd name="T12" fmla="*/ 2 w 19"/>
                  <a:gd name="T13" fmla="*/ 17 h 23"/>
                  <a:gd name="T14" fmla="*/ 3 w 19"/>
                  <a:gd name="T15" fmla="*/ 20 h 23"/>
                  <a:gd name="T16" fmla="*/ 6 w 19"/>
                  <a:gd name="T17" fmla="*/ 21 h 23"/>
                  <a:gd name="T18" fmla="*/ 9 w 19"/>
                  <a:gd name="T19" fmla="*/ 23 h 23"/>
                  <a:gd name="T20" fmla="*/ 13 w 19"/>
                  <a:gd name="T21" fmla="*/ 21 h 23"/>
                  <a:gd name="T22" fmla="*/ 16 w 19"/>
                  <a:gd name="T23" fmla="*/ 20 h 23"/>
                  <a:gd name="T24" fmla="*/ 18 w 19"/>
                  <a:gd name="T25" fmla="*/ 17 h 23"/>
                  <a:gd name="T26" fmla="*/ 19 w 19"/>
                  <a:gd name="T27" fmla="*/ 14 h 23"/>
                  <a:gd name="T28" fmla="*/ 19 w 19"/>
                  <a:gd name="T29" fmla="*/ 4 h 23"/>
                  <a:gd name="T30" fmla="*/ 19 w 19"/>
                  <a:gd name="T31" fmla="*/ 4 h 23"/>
                  <a:gd name="T32" fmla="*/ 19 w 19"/>
                  <a:gd name="T33" fmla="*/ 3 h 23"/>
                  <a:gd name="T34" fmla="*/ 18 w 19"/>
                  <a:gd name="T35" fmla="*/ 3 h 23"/>
                  <a:gd name="T36" fmla="*/ 18 w 19"/>
                  <a:gd name="T37" fmla="*/ 3 h 23"/>
                  <a:gd name="T38" fmla="*/ 15 w 19"/>
                  <a:gd name="T39" fmla="*/ 1 h 23"/>
                  <a:gd name="T40" fmla="*/ 10 w 19"/>
                  <a:gd name="T41" fmla="*/ 1 h 23"/>
                  <a:gd name="T42" fmla="*/ 6 w 19"/>
                  <a:gd name="T43" fmla="*/ 0 h 23"/>
                  <a:gd name="T44" fmla="*/ 3 w 19"/>
                  <a:gd name="T45" fmla="*/ 0 h 2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9"/>
                  <a:gd name="T70" fmla="*/ 0 h 23"/>
                  <a:gd name="T71" fmla="*/ 19 w 19"/>
                  <a:gd name="T72" fmla="*/ 23 h 2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9" h="23">
                    <a:moveTo>
                      <a:pt x="3" y="0"/>
                    </a:moveTo>
                    <a:lnTo>
                      <a:pt x="2" y="1"/>
                    </a:lnTo>
                    <a:lnTo>
                      <a:pt x="0" y="3"/>
                    </a:lnTo>
                    <a:lnTo>
                      <a:pt x="0" y="4"/>
                    </a:lnTo>
                    <a:lnTo>
                      <a:pt x="0" y="14"/>
                    </a:lnTo>
                    <a:lnTo>
                      <a:pt x="2" y="17"/>
                    </a:lnTo>
                    <a:lnTo>
                      <a:pt x="3" y="20"/>
                    </a:lnTo>
                    <a:lnTo>
                      <a:pt x="6" y="21"/>
                    </a:lnTo>
                    <a:lnTo>
                      <a:pt x="9" y="23"/>
                    </a:lnTo>
                    <a:lnTo>
                      <a:pt x="13" y="21"/>
                    </a:lnTo>
                    <a:lnTo>
                      <a:pt x="16" y="20"/>
                    </a:lnTo>
                    <a:lnTo>
                      <a:pt x="18" y="17"/>
                    </a:lnTo>
                    <a:lnTo>
                      <a:pt x="19" y="14"/>
                    </a:lnTo>
                    <a:lnTo>
                      <a:pt x="19" y="4"/>
                    </a:lnTo>
                    <a:lnTo>
                      <a:pt x="19" y="3"/>
                    </a:lnTo>
                    <a:lnTo>
                      <a:pt x="18" y="3"/>
                    </a:lnTo>
                    <a:lnTo>
                      <a:pt x="15" y="1"/>
                    </a:lnTo>
                    <a:lnTo>
                      <a:pt x="10" y="1"/>
                    </a:lnTo>
                    <a:lnTo>
                      <a:pt x="6" y="0"/>
                    </a:lnTo>
                    <a:lnTo>
                      <a:pt x="3" y="0"/>
                    </a:lnTo>
                    <a:close/>
                  </a:path>
                </a:pathLst>
              </a:custGeom>
              <a:solidFill>
                <a:srgbClr val="FFFFFF"/>
              </a:solidFill>
              <a:ln w="9525">
                <a:noFill/>
                <a:round/>
                <a:headEnd/>
                <a:tailEnd/>
              </a:ln>
            </p:spPr>
            <p:txBody>
              <a:bodyPr/>
              <a:lstStyle/>
              <a:p>
                <a:endParaRPr lang="en-US"/>
              </a:p>
            </p:txBody>
          </p:sp>
          <p:sp>
            <p:nvSpPr>
              <p:cNvPr id="104516" name="Freeform 123"/>
              <p:cNvSpPr>
                <a:spLocks/>
              </p:cNvSpPr>
              <p:nvPr/>
            </p:nvSpPr>
            <p:spPr bwMode="auto">
              <a:xfrm>
                <a:off x="2395" y="2680"/>
                <a:ext cx="17" cy="28"/>
              </a:xfrm>
              <a:custGeom>
                <a:avLst/>
                <a:gdLst>
                  <a:gd name="T0" fmla="*/ 8 w 17"/>
                  <a:gd name="T1" fmla="*/ 0 h 28"/>
                  <a:gd name="T2" fmla="*/ 5 w 17"/>
                  <a:gd name="T3" fmla="*/ 2 h 28"/>
                  <a:gd name="T4" fmla="*/ 2 w 17"/>
                  <a:gd name="T5" fmla="*/ 3 h 28"/>
                  <a:gd name="T6" fmla="*/ 1 w 17"/>
                  <a:gd name="T7" fmla="*/ 6 h 28"/>
                  <a:gd name="T8" fmla="*/ 0 w 17"/>
                  <a:gd name="T9" fmla="*/ 9 h 28"/>
                  <a:gd name="T10" fmla="*/ 0 w 17"/>
                  <a:gd name="T11" fmla="*/ 19 h 28"/>
                  <a:gd name="T12" fmla="*/ 1 w 17"/>
                  <a:gd name="T13" fmla="*/ 22 h 28"/>
                  <a:gd name="T14" fmla="*/ 2 w 17"/>
                  <a:gd name="T15" fmla="*/ 25 h 28"/>
                  <a:gd name="T16" fmla="*/ 5 w 17"/>
                  <a:gd name="T17" fmla="*/ 26 h 28"/>
                  <a:gd name="T18" fmla="*/ 8 w 17"/>
                  <a:gd name="T19" fmla="*/ 28 h 28"/>
                  <a:gd name="T20" fmla="*/ 13 w 17"/>
                  <a:gd name="T21" fmla="*/ 26 h 28"/>
                  <a:gd name="T22" fmla="*/ 15 w 17"/>
                  <a:gd name="T23" fmla="*/ 25 h 28"/>
                  <a:gd name="T24" fmla="*/ 17 w 17"/>
                  <a:gd name="T25" fmla="*/ 22 h 28"/>
                  <a:gd name="T26" fmla="*/ 17 w 17"/>
                  <a:gd name="T27" fmla="*/ 19 h 28"/>
                  <a:gd name="T28" fmla="*/ 17 w 17"/>
                  <a:gd name="T29" fmla="*/ 9 h 28"/>
                  <a:gd name="T30" fmla="*/ 17 w 17"/>
                  <a:gd name="T31" fmla="*/ 6 h 28"/>
                  <a:gd name="T32" fmla="*/ 15 w 17"/>
                  <a:gd name="T33" fmla="*/ 3 h 28"/>
                  <a:gd name="T34" fmla="*/ 13 w 17"/>
                  <a:gd name="T35" fmla="*/ 2 h 28"/>
                  <a:gd name="T36" fmla="*/ 8 w 17"/>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7"/>
                  <a:gd name="T58" fmla="*/ 0 h 28"/>
                  <a:gd name="T59" fmla="*/ 17 w 17"/>
                  <a:gd name="T60" fmla="*/ 28 h 2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7" h="28">
                    <a:moveTo>
                      <a:pt x="8" y="0"/>
                    </a:moveTo>
                    <a:lnTo>
                      <a:pt x="5" y="2"/>
                    </a:lnTo>
                    <a:lnTo>
                      <a:pt x="2" y="3"/>
                    </a:lnTo>
                    <a:lnTo>
                      <a:pt x="1" y="6"/>
                    </a:lnTo>
                    <a:lnTo>
                      <a:pt x="0" y="9"/>
                    </a:lnTo>
                    <a:lnTo>
                      <a:pt x="0" y="19"/>
                    </a:lnTo>
                    <a:lnTo>
                      <a:pt x="1" y="22"/>
                    </a:lnTo>
                    <a:lnTo>
                      <a:pt x="2" y="25"/>
                    </a:lnTo>
                    <a:lnTo>
                      <a:pt x="5" y="26"/>
                    </a:lnTo>
                    <a:lnTo>
                      <a:pt x="8" y="28"/>
                    </a:lnTo>
                    <a:lnTo>
                      <a:pt x="13" y="26"/>
                    </a:lnTo>
                    <a:lnTo>
                      <a:pt x="15" y="25"/>
                    </a:lnTo>
                    <a:lnTo>
                      <a:pt x="17" y="22"/>
                    </a:lnTo>
                    <a:lnTo>
                      <a:pt x="17" y="19"/>
                    </a:lnTo>
                    <a:lnTo>
                      <a:pt x="17" y="9"/>
                    </a:lnTo>
                    <a:lnTo>
                      <a:pt x="17" y="6"/>
                    </a:lnTo>
                    <a:lnTo>
                      <a:pt x="15" y="3"/>
                    </a:lnTo>
                    <a:lnTo>
                      <a:pt x="13" y="2"/>
                    </a:lnTo>
                    <a:lnTo>
                      <a:pt x="8" y="0"/>
                    </a:lnTo>
                    <a:close/>
                  </a:path>
                </a:pathLst>
              </a:custGeom>
              <a:solidFill>
                <a:srgbClr val="FFFFFF"/>
              </a:solidFill>
              <a:ln w="9525">
                <a:noFill/>
                <a:round/>
                <a:headEnd/>
                <a:tailEnd/>
              </a:ln>
            </p:spPr>
            <p:txBody>
              <a:bodyPr/>
              <a:lstStyle/>
              <a:p>
                <a:endParaRPr lang="en-US"/>
              </a:p>
            </p:txBody>
          </p:sp>
        </p:grpSp>
        <p:sp>
          <p:nvSpPr>
            <p:cNvPr id="104462" name="Text Box 124"/>
            <p:cNvSpPr txBox="1">
              <a:spLocks noChangeArrowheads="1"/>
            </p:cNvSpPr>
            <p:nvPr/>
          </p:nvSpPr>
          <p:spPr bwMode="auto">
            <a:xfrm>
              <a:off x="2381" y="981"/>
              <a:ext cx="997" cy="250"/>
            </a:xfrm>
            <a:prstGeom prst="rect">
              <a:avLst/>
            </a:prstGeom>
            <a:noFill/>
            <a:ln w="9525">
              <a:noFill/>
              <a:miter lim="800000"/>
              <a:headEnd/>
              <a:tailEnd/>
            </a:ln>
          </p:spPr>
          <p:txBody>
            <a:bodyPr>
              <a:spAutoFit/>
            </a:bodyPr>
            <a:lstStyle/>
            <a:p>
              <a:pPr eaLnBrk="0" hangingPunct="0"/>
              <a:r>
                <a:rPr lang="sr-Latn-CS" sz="2000">
                  <a:solidFill>
                    <a:schemeClr val="accent2"/>
                  </a:solidFill>
                </a:rPr>
                <a:t>Cruising</a:t>
              </a:r>
              <a:endParaRPr lang="en-US" sz="2000"/>
            </a:p>
          </p:txBody>
        </p:sp>
        <p:sp>
          <p:nvSpPr>
            <p:cNvPr id="104463" name="Freeform 125"/>
            <p:cNvSpPr>
              <a:spLocks/>
            </p:cNvSpPr>
            <p:nvPr/>
          </p:nvSpPr>
          <p:spPr bwMode="auto">
            <a:xfrm>
              <a:off x="2336" y="1616"/>
              <a:ext cx="903" cy="2"/>
            </a:xfrm>
            <a:custGeom>
              <a:avLst/>
              <a:gdLst>
                <a:gd name="T0" fmla="*/ 0 w 903"/>
                <a:gd name="T1" fmla="*/ 0 h 2"/>
                <a:gd name="T2" fmla="*/ 903 w 903"/>
                <a:gd name="T3" fmla="*/ 2 h 2"/>
                <a:gd name="T4" fmla="*/ 0 60000 65536"/>
                <a:gd name="T5" fmla="*/ 0 60000 65536"/>
                <a:gd name="T6" fmla="*/ 0 w 903"/>
                <a:gd name="T7" fmla="*/ 0 h 2"/>
                <a:gd name="T8" fmla="*/ 903 w 903"/>
                <a:gd name="T9" fmla="*/ 2 h 2"/>
              </a:gdLst>
              <a:ahLst/>
              <a:cxnLst>
                <a:cxn ang="T4">
                  <a:pos x="T0" y="T1"/>
                </a:cxn>
                <a:cxn ang="T5">
                  <a:pos x="T2" y="T3"/>
                </a:cxn>
              </a:cxnLst>
              <a:rect l="T6" t="T7" r="T8" b="T9"/>
              <a:pathLst>
                <a:path w="903" h="2">
                  <a:moveTo>
                    <a:pt x="0" y="0"/>
                  </a:moveTo>
                  <a:lnTo>
                    <a:pt x="903" y="2"/>
                  </a:lnTo>
                </a:path>
              </a:pathLst>
            </a:custGeom>
            <a:noFill/>
            <a:ln w="127000">
              <a:solidFill>
                <a:srgbClr val="99CC00"/>
              </a:solidFill>
              <a:round/>
              <a:headEnd/>
              <a:tailEnd type="triangle" w="med" len="med"/>
            </a:ln>
          </p:spPr>
          <p:txBody>
            <a:bodyPr anchor="ctr">
              <a:spAutoFit/>
            </a:bodyPr>
            <a:lstStyle/>
            <a:p>
              <a:endParaRPr lang="en-US"/>
            </a:p>
          </p:txBody>
        </p:sp>
      </p:grpSp>
      <p:sp>
        <p:nvSpPr>
          <p:cNvPr id="104459" name="Rectangle 127"/>
          <p:cNvSpPr>
            <a:spLocks noChangeArrowheads="1"/>
          </p:cNvSpPr>
          <p:nvPr/>
        </p:nvSpPr>
        <p:spPr bwMode="auto">
          <a:xfrm>
            <a:off x="6804025" y="2997200"/>
            <a:ext cx="1871663" cy="3095625"/>
          </a:xfrm>
          <a:prstGeom prst="rect">
            <a:avLst/>
          </a:prstGeom>
          <a:solidFill>
            <a:srgbClr val="00FF00">
              <a:alpha val="39999"/>
            </a:srgbClr>
          </a:solidFill>
          <a:ln w="9525">
            <a:solidFill>
              <a:schemeClr val="tx1"/>
            </a:solidFill>
            <a:miter lim="800000"/>
            <a:headEnd/>
            <a:tailEnd/>
          </a:ln>
        </p:spPr>
        <p:txBody>
          <a:bodyPr anchor="ctr">
            <a:spAutoFit/>
          </a:bodyPr>
          <a:lstStyle/>
          <a:p>
            <a:endParaRPr lang="en-US"/>
          </a:p>
        </p:txBody>
      </p:sp>
      <p:sp>
        <p:nvSpPr>
          <p:cNvPr id="104460" name="Rectangle 126"/>
          <p:cNvSpPr>
            <a:spLocks noChangeArrowheads="1"/>
          </p:cNvSpPr>
          <p:nvPr/>
        </p:nvSpPr>
        <p:spPr bwMode="auto">
          <a:xfrm>
            <a:off x="323850" y="2997200"/>
            <a:ext cx="1727200" cy="3095625"/>
          </a:xfrm>
          <a:prstGeom prst="rect">
            <a:avLst/>
          </a:prstGeom>
          <a:solidFill>
            <a:srgbClr val="00FF00">
              <a:alpha val="39999"/>
            </a:srgbClr>
          </a:solidFill>
          <a:ln w="9525">
            <a:solidFill>
              <a:schemeClr val="tx1"/>
            </a:solidFill>
            <a:miter lim="800000"/>
            <a:headEnd/>
            <a:tailEnd/>
          </a:ln>
        </p:spPr>
        <p:txBody>
          <a:bodyPr wrap="none" anchor="ctr">
            <a:spAutoFit/>
          </a:bodyPr>
          <a:lstStyle/>
          <a:p>
            <a:endParaRPr lang="en-US"/>
          </a:p>
        </p:txBody>
      </p:sp>
      <p:sp>
        <p:nvSpPr>
          <p:cNvPr id="129" name="Slide Number Placeholder 4"/>
          <p:cNvSpPr>
            <a:spLocks noGrp="1"/>
          </p:cNvSpPr>
          <p:nvPr>
            <p:ph type="sldNum" sz="quarter" idx="4294967295"/>
          </p:nvPr>
        </p:nvSpPr>
        <p:spPr>
          <a:xfrm>
            <a:off x="6512256" y="6556407"/>
            <a:ext cx="2133600" cy="252000"/>
          </a:xfrm>
          <a:prstGeom prst="rect">
            <a:avLst/>
          </a:prstGeom>
        </p:spPr>
        <p:txBody>
          <a:bodyPr/>
          <a:lstStyle/>
          <a:p>
            <a:pPr algn="r">
              <a:defRPr/>
            </a:pPr>
            <a:fld id="{26C1060F-8FEA-4B47-8EEE-5A6CDD216421}" type="slidenum">
              <a:rPr lang="en-US" altLang="en-US" sz="1000">
                <a:solidFill>
                  <a:schemeClr val="bg2"/>
                </a:solidFill>
              </a:rPr>
              <a:pPr algn="r">
                <a:defRPr/>
              </a:pPr>
              <a:t>48</a:t>
            </a:fld>
            <a:endParaRPr lang="en-US" altLang="en-US" sz="1000" dirty="0">
              <a:solidFill>
                <a:schemeClr val="bg2"/>
              </a:solidFil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7" name="Rectangle 4"/>
          <p:cNvSpPr>
            <a:spLocks noChangeArrowheads="1"/>
          </p:cNvSpPr>
          <p:nvPr/>
        </p:nvSpPr>
        <p:spPr bwMode="auto">
          <a:xfrm>
            <a:off x="533400" y="1371600"/>
            <a:ext cx="8142288" cy="4505325"/>
          </a:xfrm>
          <a:prstGeom prst="rect">
            <a:avLst/>
          </a:prstGeom>
          <a:noFill/>
          <a:ln w="9525">
            <a:noFill/>
            <a:miter lim="800000"/>
            <a:headEnd/>
            <a:tailEnd/>
          </a:ln>
        </p:spPr>
        <p:txBody>
          <a:bodyPr/>
          <a:lstStyle/>
          <a:p>
            <a:pPr marL="342900" indent="-342900">
              <a:spcBef>
                <a:spcPct val="20000"/>
              </a:spcBef>
              <a:buClr>
                <a:schemeClr val="accent1"/>
              </a:buClr>
              <a:buSzPct val="65000"/>
              <a:buFont typeface="Wingdings" pitchFamily="2" charset="2"/>
              <a:buChar char="n"/>
            </a:pPr>
            <a:r>
              <a:rPr lang="en-US" sz="2400" dirty="0"/>
              <a:t>The Airport </a:t>
            </a:r>
            <a:r>
              <a:rPr lang="sr-Latn-RS" sz="2400" dirty="0"/>
              <a:t>C</a:t>
            </a:r>
            <a:r>
              <a:rPr lang="en-US" sz="2400" dirty="0" err="1"/>
              <a:t>ontrol</a:t>
            </a:r>
            <a:r>
              <a:rPr lang="en-US" sz="2400" dirty="0"/>
              <a:t> </a:t>
            </a:r>
            <a:r>
              <a:rPr lang="sr-Latn-RS" sz="2400" dirty="0"/>
              <a:t>U</a:t>
            </a:r>
            <a:r>
              <a:rPr lang="en-US" sz="2400" dirty="0"/>
              <a:t>nit</a:t>
            </a:r>
            <a:r>
              <a:rPr lang="sr-Latn-RS" sz="2400" dirty="0"/>
              <a:t> (TOWER) </a:t>
            </a:r>
            <a:r>
              <a:rPr lang="en-US" sz="2400" dirty="0"/>
              <a:t>is responsible for the provision of </a:t>
            </a:r>
            <a:r>
              <a:rPr lang="sr-Latn-RS" sz="2400" dirty="0"/>
              <a:t>ATC</a:t>
            </a:r>
            <a:r>
              <a:rPr lang="en-US" sz="2400" dirty="0"/>
              <a:t> services to airport traffic</a:t>
            </a:r>
            <a:r>
              <a:rPr lang="sr-Latn-RS" sz="2400" dirty="0"/>
              <a:t>, i.e</a:t>
            </a:r>
            <a:r>
              <a:rPr lang="en-US" sz="2400" dirty="0"/>
              <a:t>. all traffic on the </a:t>
            </a:r>
            <a:r>
              <a:rPr lang="en-US" sz="2400" dirty="0" err="1"/>
              <a:t>manoeuvring</a:t>
            </a:r>
            <a:r>
              <a:rPr lang="en-US" sz="2400" dirty="0"/>
              <a:t> surfaces of the airport, as well as all aircraft flying near the airport, </a:t>
            </a:r>
            <a:r>
              <a:rPr lang="en-US" sz="2400" dirty="0" err="1"/>
              <a:t>i</a:t>
            </a:r>
            <a:r>
              <a:rPr lang="sr-Latn-RS" sz="2400" dirty="0"/>
              <a:t>.</a:t>
            </a:r>
            <a:r>
              <a:rPr lang="en-US" sz="2400" dirty="0"/>
              <a:t>e. in CTRs in VMC conditions</a:t>
            </a:r>
            <a:r>
              <a:rPr lang="sr-Latn-RS" sz="2400" dirty="0"/>
              <a:t>.</a:t>
            </a:r>
          </a:p>
          <a:p>
            <a:pPr marL="342900" indent="-342900">
              <a:spcBef>
                <a:spcPct val="20000"/>
              </a:spcBef>
              <a:buClr>
                <a:schemeClr val="accent1"/>
              </a:buClr>
              <a:buSzPct val="65000"/>
              <a:buFont typeface="Wingdings" pitchFamily="2" charset="2"/>
              <a:buChar char="n"/>
            </a:pPr>
            <a:endParaRPr lang="sr-Latn-RS" sz="2400" dirty="0"/>
          </a:p>
          <a:p>
            <a:pPr marL="342900" indent="-342900">
              <a:spcBef>
                <a:spcPct val="20000"/>
              </a:spcBef>
              <a:buClr>
                <a:schemeClr val="accent1"/>
              </a:buClr>
              <a:buSzPct val="65000"/>
              <a:buFont typeface="Wingdings" pitchFamily="2" charset="2"/>
              <a:buChar char="n"/>
            </a:pPr>
            <a:r>
              <a:rPr lang="en-US" sz="2400" dirty="0"/>
              <a:t>In IMC, it is responsible for traffic control until traffic </a:t>
            </a:r>
            <a:r>
              <a:rPr lang="sr-Latn-RS" sz="2400" dirty="0" err="1"/>
              <a:t>enters</a:t>
            </a:r>
            <a:r>
              <a:rPr lang="en-US" sz="2400" dirty="0"/>
              <a:t> </a:t>
            </a:r>
            <a:r>
              <a:rPr lang="sr-Latn-RS" sz="2400" dirty="0"/>
              <a:t>the runway</a:t>
            </a:r>
            <a:r>
              <a:rPr lang="en-US" sz="2400" dirty="0"/>
              <a:t> </a:t>
            </a:r>
            <a:r>
              <a:rPr lang="sr-Latn-RS" sz="2400" dirty="0"/>
              <a:t>(prior to </a:t>
            </a:r>
            <a:r>
              <a:rPr lang="en-US" sz="2400" dirty="0"/>
              <a:t>take-off</a:t>
            </a:r>
            <a:r>
              <a:rPr lang="sr-Latn-RS" sz="2400" dirty="0"/>
              <a:t>),</a:t>
            </a:r>
            <a:r>
              <a:rPr lang="en-US" sz="2400" dirty="0"/>
              <a:t> or from leaving the </a:t>
            </a:r>
            <a:r>
              <a:rPr lang="sr-Latn-RS" sz="2400" dirty="0" err="1"/>
              <a:t>runway</a:t>
            </a:r>
            <a:r>
              <a:rPr lang="en-US" sz="2400" dirty="0"/>
              <a:t> (</a:t>
            </a:r>
            <a:r>
              <a:rPr lang="sr-Latn-RS" sz="2400" dirty="0"/>
              <a:t>after </a:t>
            </a:r>
            <a:r>
              <a:rPr lang="en-US" sz="2400" dirty="0"/>
              <a:t> landing); and according to the agreement reached between the </a:t>
            </a:r>
            <a:r>
              <a:rPr lang="sr-Latn-RS" sz="2400" dirty="0"/>
              <a:t>TMA Control Unit </a:t>
            </a:r>
            <a:r>
              <a:rPr lang="en-US" sz="2400" dirty="0"/>
              <a:t>and </a:t>
            </a:r>
            <a:r>
              <a:rPr lang="sr-Latn-RS" sz="2400" dirty="0"/>
              <a:t>TOWER.</a:t>
            </a:r>
            <a:endParaRPr lang="en-US" sz="2400" dirty="0"/>
          </a:p>
          <a:p>
            <a:pPr marL="342900" indent="-342900">
              <a:spcBef>
                <a:spcPct val="20000"/>
              </a:spcBef>
              <a:buClr>
                <a:schemeClr val="accent1"/>
              </a:buClr>
              <a:buSzPct val="65000"/>
              <a:buFont typeface="Wingdings" pitchFamily="2" charset="2"/>
              <a:buChar char="n"/>
            </a:pPr>
            <a:endParaRPr lang="en-US" sz="2400" dirty="0"/>
          </a:p>
          <a:p>
            <a:pPr marL="342900" indent="-342900">
              <a:spcBef>
                <a:spcPct val="20000"/>
              </a:spcBef>
              <a:buClr>
                <a:schemeClr val="accent1"/>
              </a:buClr>
              <a:buSzPct val="65000"/>
              <a:buFont typeface="Wingdings" pitchFamily="2" charset="2"/>
              <a:buChar char="n"/>
            </a:pPr>
            <a:r>
              <a:rPr lang="en-US" sz="2400" dirty="0"/>
              <a:t>TOWER</a:t>
            </a:r>
            <a:r>
              <a:rPr lang="sr-Latn-RS" sz="2400" dirty="0"/>
              <a:t> </a:t>
            </a:r>
            <a:r>
              <a:rPr lang="en-US" sz="2400" dirty="0"/>
              <a:t>require visual contact with the outside (airport).</a:t>
            </a:r>
            <a:endParaRPr lang="en-US" sz="2000" dirty="0"/>
          </a:p>
          <a:p>
            <a:pPr marL="342900" indent="-342900">
              <a:spcBef>
                <a:spcPct val="20000"/>
              </a:spcBef>
              <a:buClr>
                <a:schemeClr val="accent1"/>
              </a:buClr>
              <a:buSzPct val="65000"/>
              <a:buFont typeface="Wingdings" pitchFamily="2" charset="2"/>
              <a:buChar char="n"/>
            </a:pPr>
            <a:endParaRPr lang="en-US" sz="2800" dirty="0"/>
          </a:p>
        </p:txBody>
      </p:sp>
      <p:sp>
        <p:nvSpPr>
          <p:cNvPr id="103428" name="Rectangle 2"/>
          <p:cNvSpPr>
            <a:spLocks noChangeArrowheads="1"/>
          </p:cNvSpPr>
          <p:nvPr/>
        </p:nvSpPr>
        <p:spPr bwMode="auto">
          <a:xfrm>
            <a:off x="457200" y="277813"/>
            <a:ext cx="8686800" cy="1139825"/>
          </a:xfrm>
          <a:prstGeom prst="rect">
            <a:avLst/>
          </a:prstGeom>
          <a:noFill/>
          <a:ln w="9525">
            <a:noFill/>
            <a:miter lim="800000"/>
            <a:headEnd/>
            <a:tailEnd/>
          </a:ln>
        </p:spPr>
        <p:txBody>
          <a:bodyPr/>
          <a:lstStyle/>
          <a:p>
            <a:pPr marL="800100" indent="-800100"/>
            <a:r>
              <a:rPr lang="sr-Latn-CS" sz="4000" b="1" dirty="0">
                <a:solidFill>
                  <a:schemeClr val="tx2"/>
                </a:solidFill>
                <a:cs typeface="Calibri"/>
              </a:rPr>
              <a:t>Airport control unit</a:t>
            </a:r>
            <a:r>
              <a:rPr lang="en-GB" sz="4000" b="1" dirty="0">
                <a:solidFill>
                  <a:schemeClr val="tx2"/>
                </a:solidFill>
                <a:cs typeface="Calibri"/>
              </a:rPr>
              <a:t> (1</a:t>
            </a:r>
            <a:r>
              <a:rPr lang="sr-Latn-RS" sz="4000" b="1" dirty="0">
                <a:solidFill>
                  <a:schemeClr val="tx2"/>
                </a:solidFill>
                <a:cs typeface="Calibri"/>
              </a:rPr>
              <a:t>b</a:t>
            </a:r>
            <a:r>
              <a:rPr lang="en-GB" sz="4000" b="1" dirty="0">
                <a:solidFill>
                  <a:schemeClr val="tx2"/>
                </a:solidFill>
                <a:cs typeface="Calibri"/>
              </a:rPr>
              <a:t>)</a:t>
            </a:r>
            <a:endParaRPr lang="en-US" sz="4000" b="1" dirty="0">
              <a:solidFill>
                <a:schemeClr val="tx2"/>
              </a:solidFill>
              <a:cs typeface="Calibri"/>
            </a:endParaRPr>
          </a:p>
        </p:txBody>
      </p:sp>
      <p:sp>
        <p:nvSpPr>
          <p:cNvPr id="5" name="Slide Number Placeholder 4"/>
          <p:cNvSpPr>
            <a:spLocks noGrp="1"/>
          </p:cNvSpPr>
          <p:nvPr>
            <p:ph type="sldNum" sz="quarter" idx="4294967295"/>
          </p:nvPr>
        </p:nvSpPr>
        <p:spPr>
          <a:xfrm>
            <a:off x="6512256" y="6556407"/>
            <a:ext cx="2133600" cy="252000"/>
          </a:xfrm>
          <a:prstGeom prst="rect">
            <a:avLst/>
          </a:prstGeom>
        </p:spPr>
        <p:txBody>
          <a:bodyPr/>
          <a:lstStyle/>
          <a:p>
            <a:pPr algn="r">
              <a:defRPr/>
            </a:pPr>
            <a:fld id="{26C1060F-8FEA-4B47-8EEE-5A6CDD216421}" type="slidenum">
              <a:rPr lang="en-US" altLang="en-US" sz="1000">
                <a:solidFill>
                  <a:schemeClr val="bg2"/>
                </a:solidFill>
              </a:rPr>
              <a:pPr algn="r">
                <a:defRPr/>
              </a:pPr>
              <a:t>49</a:t>
            </a:fld>
            <a:endParaRPr lang="en-US" altLang="en-US" sz="1000" dirty="0">
              <a:solidFill>
                <a:schemeClr val="bg2"/>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7"/>
          <p:cNvSpPr>
            <a:spLocks noGrp="1"/>
          </p:cNvSpPr>
          <p:nvPr>
            <p:ph type="sldNum" sz="quarter" idx="12"/>
          </p:nvPr>
        </p:nvSpPr>
        <p:spPr/>
        <p:txBody>
          <a:bodyPr/>
          <a:lstStyle/>
          <a:p>
            <a:pPr>
              <a:defRPr/>
            </a:pPr>
            <a:fld id="{A1D96CDD-6DC1-4550-8FF8-4B1C2EC6ECED}" type="slidenum">
              <a:rPr lang="en-US" altLang="en-US"/>
              <a:pPr>
                <a:defRPr/>
              </a:pPr>
              <a:t>5</a:t>
            </a:fld>
            <a:endParaRPr lang="en-US" altLang="en-US"/>
          </a:p>
        </p:txBody>
      </p:sp>
      <p:sp>
        <p:nvSpPr>
          <p:cNvPr id="92163" name="Rectangle 2"/>
          <p:cNvSpPr>
            <a:spLocks noChangeArrowheads="1"/>
          </p:cNvSpPr>
          <p:nvPr/>
        </p:nvSpPr>
        <p:spPr bwMode="auto">
          <a:xfrm>
            <a:off x="533400" y="1371600"/>
            <a:ext cx="3175000" cy="4505325"/>
          </a:xfrm>
          <a:prstGeom prst="rect">
            <a:avLst/>
          </a:prstGeom>
          <a:noFill/>
          <a:ln w="9525">
            <a:noFill/>
            <a:miter lim="800000"/>
            <a:headEnd/>
            <a:tailEnd/>
          </a:ln>
        </p:spPr>
        <p:txBody>
          <a:bodyPr/>
          <a:lstStyle/>
          <a:p>
            <a:pPr marL="342900" indent="-342900">
              <a:spcBef>
                <a:spcPct val="20000"/>
              </a:spcBef>
              <a:buClr>
                <a:schemeClr val="accent1"/>
              </a:buClr>
              <a:buSzPct val="65000"/>
              <a:buFont typeface="Wingdings" pitchFamily="2" charset="2"/>
              <a:buChar char="n"/>
            </a:pPr>
            <a:r>
              <a:rPr lang="en-US" sz="2400"/>
              <a:t>Procedural system:</a:t>
            </a:r>
          </a:p>
          <a:p>
            <a:pPr lvl="1" indent="-112713">
              <a:spcBef>
                <a:spcPct val="20000"/>
              </a:spcBef>
              <a:buClr>
                <a:schemeClr val="accent2"/>
              </a:buClr>
              <a:buSzPct val="60000"/>
              <a:buFont typeface="Wingdings" pitchFamily="2" charset="2"/>
              <a:buChar char="q"/>
            </a:pPr>
            <a:endParaRPr lang="en-US" sz="2000"/>
          </a:p>
          <a:p>
            <a:pPr marL="342900" indent="-342900">
              <a:spcBef>
                <a:spcPct val="20000"/>
              </a:spcBef>
              <a:buClr>
                <a:schemeClr val="accent1"/>
              </a:buClr>
              <a:buSzPct val="65000"/>
              <a:buFont typeface="Wingdings" pitchFamily="2" charset="2"/>
              <a:buChar char="n"/>
            </a:pPr>
            <a:endParaRPr lang="en-US" sz="2800"/>
          </a:p>
        </p:txBody>
      </p:sp>
      <p:sp>
        <p:nvSpPr>
          <p:cNvPr id="92164" name="Rectangle 3"/>
          <p:cNvSpPr>
            <a:spLocks noChangeArrowheads="1"/>
          </p:cNvSpPr>
          <p:nvPr/>
        </p:nvSpPr>
        <p:spPr bwMode="auto">
          <a:xfrm>
            <a:off x="457200" y="277813"/>
            <a:ext cx="8686800" cy="1139825"/>
          </a:xfrm>
          <a:prstGeom prst="rect">
            <a:avLst/>
          </a:prstGeom>
          <a:noFill/>
          <a:ln w="9525">
            <a:noFill/>
            <a:miter lim="800000"/>
            <a:headEnd/>
            <a:tailEnd/>
          </a:ln>
        </p:spPr>
        <p:txBody>
          <a:bodyPr/>
          <a:lstStyle/>
          <a:p>
            <a:pPr marL="800100" indent="-800100">
              <a:spcBef>
                <a:spcPct val="0"/>
              </a:spcBef>
            </a:pPr>
            <a:r>
              <a:rPr lang="sr-Latn-RS" sz="4000" b="1" dirty="0">
                <a:solidFill>
                  <a:schemeClr val="tx2"/>
                </a:solidFill>
                <a:cs typeface="Calibri"/>
              </a:rPr>
              <a:t>ATC </a:t>
            </a:r>
            <a:r>
              <a:rPr lang="en-GB" sz="4000" b="1" dirty="0">
                <a:solidFill>
                  <a:schemeClr val="tx2"/>
                </a:solidFill>
                <a:cs typeface="Calibri"/>
              </a:rPr>
              <a:t>System Types (2)</a:t>
            </a:r>
            <a:endParaRPr lang="en-US" sz="4000" b="1" dirty="0">
              <a:solidFill>
                <a:schemeClr val="tx2"/>
              </a:solidFill>
              <a:cs typeface="Calibri"/>
            </a:endParaRPr>
          </a:p>
        </p:txBody>
      </p:sp>
      <p:sp>
        <p:nvSpPr>
          <p:cNvPr id="92165" name="Rectangle 4"/>
          <p:cNvSpPr>
            <a:spLocks noChangeArrowheads="1"/>
          </p:cNvSpPr>
          <p:nvPr/>
        </p:nvSpPr>
        <p:spPr bwMode="auto">
          <a:xfrm>
            <a:off x="0" y="2043113"/>
            <a:ext cx="9144000" cy="0"/>
          </a:xfrm>
          <a:prstGeom prst="rect">
            <a:avLst/>
          </a:prstGeom>
          <a:noFill/>
          <a:ln w="9525">
            <a:noFill/>
            <a:miter lim="800000"/>
            <a:headEnd/>
            <a:tailEnd/>
          </a:ln>
        </p:spPr>
        <p:txBody>
          <a:bodyPr wrap="none" anchor="ctr">
            <a:spAutoFit/>
          </a:bodyPr>
          <a:lstStyle/>
          <a:p>
            <a:endParaRPr lang="en-US"/>
          </a:p>
        </p:txBody>
      </p:sp>
      <p:pic>
        <p:nvPicPr>
          <p:cNvPr id="92166" name="Picture 5" descr="article-1277581-0953787F000005DC-80_306x420"/>
          <p:cNvPicPr>
            <a:picLocks noGrp="1" noChangeAspect="1" noChangeArrowheads="1"/>
          </p:cNvPicPr>
          <p:nvPr>
            <p:ph sz="half" idx="1"/>
          </p:nvPr>
        </p:nvPicPr>
        <p:blipFill>
          <a:blip r:embed="rId2" cstate="print"/>
          <a:srcRect/>
          <a:stretch>
            <a:fillRect/>
          </a:stretch>
        </p:blipFill>
        <p:spPr>
          <a:xfrm>
            <a:off x="5292725" y="1557338"/>
            <a:ext cx="3300413" cy="4530725"/>
          </a:xfrm>
          <a:noFill/>
        </p:spPr>
      </p:pic>
      <p:pic>
        <p:nvPicPr>
          <p:cNvPr id="92167" name="Picture 8" descr="005-bri"/>
          <p:cNvPicPr>
            <a:picLocks noGrp="1" noChangeAspect="1" noChangeArrowheads="1"/>
          </p:cNvPicPr>
          <p:nvPr>
            <p:ph sz="quarter" idx="2"/>
          </p:nvPr>
        </p:nvPicPr>
        <p:blipFill>
          <a:blip r:embed="rId3" cstate="print"/>
          <a:srcRect/>
          <a:stretch>
            <a:fillRect/>
          </a:stretch>
        </p:blipFill>
        <p:spPr>
          <a:xfrm>
            <a:off x="539750" y="2132013"/>
            <a:ext cx="4105275" cy="2736850"/>
          </a:xfrm>
          <a:noFill/>
          <a:ln>
            <a:solidFill>
              <a:srgbClr val="000000"/>
            </a:solidFill>
          </a:ln>
        </p:spPr>
      </p:pic>
      <p:pic>
        <p:nvPicPr>
          <p:cNvPr id="92168" name="Picture 11" descr="strip"/>
          <p:cNvPicPr>
            <a:picLocks noGrp="1" noChangeAspect="1" noChangeArrowheads="1"/>
          </p:cNvPicPr>
          <p:nvPr>
            <p:ph sz="quarter" idx="3"/>
          </p:nvPr>
        </p:nvPicPr>
        <p:blipFill>
          <a:blip r:embed="rId4" cstate="print"/>
          <a:srcRect l="804" t="4971" r="6038" b="30060"/>
          <a:stretch>
            <a:fillRect/>
          </a:stretch>
        </p:blipFill>
        <p:spPr>
          <a:xfrm>
            <a:off x="661988" y="5238750"/>
            <a:ext cx="3838575" cy="638175"/>
          </a:xfrm>
          <a:noFill/>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5" name="Rectangle 34"/>
          <p:cNvSpPr>
            <a:spLocks noChangeArrowheads="1"/>
          </p:cNvSpPr>
          <p:nvPr/>
        </p:nvSpPr>
        <p:spPr bwMode="auto">
          <a:xfrm>
            <a:off x="457200" y="277813"/>
            <a:ext cx="8686800" cy="1139825"/>
          </a:xfrm>
          <a:prstGeom prst="rect">
            <a:avLst/>
          </a:prstGeom>
          <a:noFill/>
          <a:ln w="9525">
            <a:noFill/>
            <a:miter lim="800000"/>
            <a:headEnd/>
            <a:tailEnd/>
          </a:ln>
        </p:spPr>
        <p:txBody>
          <a:bodyPr/>
          <a:lstStyle/>
          <a:p>
            <a:pPr marL="800100" indent="-800100"/>
            <a:r>
              <a:rPr lang="sr-Latn-CS" sz="4000" b="1" dirty="0">
                <a:solidFill>
                  <a:schemeClr val="tx2"/>
                </a:solidFill>
                <a:cs typeface="Calibri"/>
              </a:rPr>
              <a:t>Airport control unit</a:t>
            </a:r>
            <a:r>
              <a:rPr lang="en-GB" sz="4000" b="1" dirty="0">
                <a:solidFill>
                  <a:schemeClr val="tx2"/>
                </a:solidFill>
                <a:cs typeface="Calibri"/>
              </a:rPr>
              <a:t> (2)</a:t>
            </a:r>
            <a:endParaRPr lang="en-US" sz="4000" b="1" dirty="0">
              <a:solidFill>
                <a:schemeClr val="tx2"/>
              </a:solidFill>
              <a:cs typeface="Calibri"/>
            </a:endParaRPr>
          </a:p>
        </p:txBody>
      </p:sp>
      <p:pic>
        <p:nvPicPr>
          <p:cNvPr id="105476" name="Picture 130" descr="article-1277581-0993487E000005DC-483_634x337"/>
          <p:cNvPicPr>
            <a:picLocks noChangeAspect="1" noChangeArrowheads="1"/>
          </p:cNvPicPr>
          <p:nvPr/>
        </p:nvPicPr>
        <p:blipFill>
          <a:blip r:embed="rId2" cstate="print"/>
          <a:srcRect/>
          <a:stretch>
            <a:fillRect/>
          </a:stretch>
        </p:blipFill>
        <p:spPr bwMode="auto">
          <a:xfrm>
            <a:off x="468313" y="1371600"/>
            <a:ext cx="8207375" cy="4362450"/>
          </a:xfrm>
          <a:prstGeom prst="rect">
            <a:avLst/>
          </a:prstGeom>
          <a:noFill/>
          <a:ln w="9525">
            <a:noFill/>
            <a:miter lim="800000"/>
            <a:headEnd/>
            <a:tailEnd/>
          </a:ln>
        </p:spPr>
      </p:pic>
      <p:sp>
        <p:nvSpPr>
          <p:cNvPr id="5" name="Slide Number Placeholder 4"/>
          <p:cNvSpPr>
            <a:spLocks noGrp="1"/>
          </p:cNvSpPr>
          <p:nvPr>
            <p:ph type="sldNum" sz="quarter" idx="4294967295"/>
          </p:nvPr>
        </p:nvSpPr>
        <p:spPr>
          <a:xfrm>
            <a:off x="6512256" y="6556407"/>
            <a:ext cx="2133600" cy="252000"/>
          </a:xfrm>
          <a:prstGeom prst="rect">
            <a:avLst/>
          </a:prstGeom>
        </p:spPr>
        <p:txBody>
          <a:bodyPr/>
          <a:lstStyle/>
          <a:p>
            <a:pPr algn="r">
              <a:defRPr/>
            </a:pPr>
            <a:fld id="{26C1060F-8FEA-4B47-8EEE-5A6CDD216421}" type="slidenum">
              <a:rPr lang="en-US" altLang="en-US" sz="1000">
                <a:solidFill>
                  <a:schemeClr val="bg2"/>
                </a:solidFill>
              </a:rPr>
              <a:pPr algn="r">
                <a:defRPr/>
              </a:pPr>
              <a:t>50</a:t>
            </a:fld>
            <a:endParaRPr lang="en-US" altLang="en-US" sz="1000" dirty="0">
              <a:solidFill>
                <a:schemeClr val="bg2"/>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501" name="Rectangle 2"/>
          <p:cNvSpPr>
            <a:spLocks noChangeArrowheads="1"/>
          </p:cNvSpPr>
          <p:nvPr/>
        </p:nvSpPr>
        <p:spPr bwMode="auto">
          <a:xfrm>
            <a:off x="457200" y="277813"/>
            <a:ext cx="8686800" cy="1139825"/>
          </a:xfrm>
          <a:prstGeom prst="rect">
            <a:avLst/>
          </a:prstGeom>
          <a:noFill/>
          <a:ln w="9525">
            <a:noFill/>
            <a:miter lim="800000"/>
            <a:headEnd/>
            <a:tailEnd/>
          </a:ln>
        </p:spPr>
        <p:txBody>
          <a:bodyPr/>
          <a:lstStyle/>
          <a:p>
            <a:pPr marL="800100" indent="-800100"/>
            <a:r>
              <a:rPr lang="sr-Latn-CS" sz="4000" b="1" dirty="0">
                <a:solidFill>
                  <a:schemeClr val="tx2"/>
                </a:solidFill>
                <a:cs typeface="Calibri"/>
              </a:rPr>
              <a:t>Airport control unit</a:t>
            </a:r>
            <a:r>
              <a:rPr lang="en-GB" sz="4000" b="1" dirty="0">
                <a:solidFill>
                  <a:schemeClr val="tx2"/>
                </a:solidFill>
                <a:cs typeface="Calibri"/>
              </a:rPr>
              <a:t> (3)</a:t>
            </a:r>
            <a:endParaRPr lang="en-US" sz="4000" b="1" dirty="0">
              <a:solidFill>
                <a:schemeClr val="tx2"/>
              </a:solidFill>
              <a:cs typeface="Calibri"/>
            </a:endParaRPr>
          </a:p>
        </p:txBody>
      </p:sp>
      <p:sp>
        <p:nvSpPr>
          <p:cNvPr id="6" name="Slide Number Placeholder 4"/>
          <p:cNvSpPr>
            <a:spLocks noGrp="1"/>
          </p:cNvSpPr>
          <p:nvPr>
            <p:ph type="sldNum" sz="quarter" idx="4294967295"/>
          </p:nvPr>
        </p:nvSpPr>
        <p:spPr>
          <a:xfrm>
            <a:off x="6512256" y="6556407"/>
            <a:ext cx="2133600" cy="252000"/>
          </a:xfrm>
          <a:prstGeom prst="rect">
            <a:avLst/>
          </a:prstGeom>
        </p:spPr>
        <p:txBody>
          <a:bodyPr/>
          <a:lstStyle/>
          <a:p>
            <a:pPr algn="r">
              <a:defRPr/>
            </a:pPr>
            <a:fld id="{26C1060F-8FEA-4B47-8EEE-5A6CDD216421}" type="slidenum">
              <a:rPr lang="en-US" altLang="en-US" sz="1000">
                <a:solidFill>
                  <a:schemeClr val="bg2"/>
                </a:solidFill>
              </a:rPr>
              <a:pPr algn="r">
                <a:defRPr/>
              </a:pPr>
              <a:t>51</a:t>
            </a:fld>
            <a:endParaRPr lang="en-US" altLang="en-US" sz="1000" dirty="0">
              <a:solidFill>
                <a:schemeClr val="bg2"/>
              </a:solidFill>
            </a:endParaRPr>
          </a:p>
        </p:txBody>
      </p:sp>
      <p:pic>
        <p:nvPicPr>
          <p:cNvPr id="7" name="Picture 3" descr="zuerich-airport4691658"/>
          <p:cNvPicPr>
            <a:picLocks noChangeAspect="1" noChangeArrowheads="1"/>
          </p:cNvPicPr>
          <p:nvPr/>
        </p:nvPicPr>
        <p:blipFill>
          <a:blip r:embed="rId2"/>
          <a:srcRect/>
          <a:stretch>
            <a:fillRect/>
          </a:stretch>
        </p:blipFill>
        <p:spPr bwMode="auto">
          <a:xfrm>
            <a:off x="3430588" y="2133600"/>
            <a:ext cx="5484812" cy="4113213"/>
          </a:xfrm>
          <a:prstGeom prst="rect">
            <a:avLst/>
          </a:prstGeom>
          <a:noFill/>
          <a:ln w="38100">
            <a:solidFill>
              <a:srgbClr val="FF0000"/>
            </a:solidFill>
            <a:miter lim="800000"/>
            <a:headEnd/>
            <a:tailEnd/>
          </a:ln>
        </p:spPr>
      </p:pic>
      <p:pic>
        <p:nvPicPr>
          <p:cNvPr id="8" name="Picture 4" descr="muc4"/>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30317" y="1063497"/>
            <a:ext cx="3841586" cy="5372228"/>
          </a:xfrm>
          <a:prstGeom prst="rect">
            <a:avLst/>
          </a:prstGeom>
          <a:noFill/>
          <a:ln w="63500">
            <a:solidFill>
              <a:srgbClr val="339966"/>
            </a:solidFill>
            <a:miter lim="800000"/>
            <a:headEnd/>
            <a:tailEnd/>
          </a:ln>
        </p:spPr>
      </p:pic>
      <p:pic>
        <p:nvPicPr>
          <p:cNvPr id="9" name="Picture 5" descr="DSC04198"/>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509603" y="1259983"/>
            <a:ext cx="6324600" cy="4743450"/>
          </a:xfrm>
          <a:prstGeom prst="rect">
            <a:avLst/>
          </a:prstGeom>
          <a:noFill/>
          <a:ln w="63500">
            <a:solidFill>
              <a:srgbClr val="FF9900"/>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468313" y="3963988"/>
            <a:ext cx="1141412" cy="1265237"/>
            <a:chOff x="384" y="2064"/>
            <a:chExt cx="1776" cy="1392"/>
          </a:xfrm>
        </p:grpSpPr>
        <p:sp>
          <p:nvSpPr>
            <p:cNvPr id="107625" name="Rectangle 3"/>
            <p:cNvSpPr>
              <a:spLocks noChangeArrowheads="1"/>
            </p:cNvSpPr>
            <p:nvPr/>
          </p:nvSpPr>
          <p:spPr bwMode="auto">
            <a:xfrm>
              <a:off x="384" y="2064"/>
              <a:ext cx="1776" cy="1392"/>
            </a:xfrm>
            <a:prstGeom prst="rect">
              <a:avLst/>
            </a:prstGeom>
            <a:noFill/>
            <a:ln w="9525">
              <a:noFill/>
              <a:miter lim="800000"/>
              <a:headEnd/>
              <a:tailEnd/>
            </a:ln>
          </p:spPr>
          <p:txBody>
            <a:bodyPr wrap="none" anchor="ctr">
              <a:spAutoFit/>
            </a:bodyPr>
            <a:lstStyle/>
            <a:p>
              <a:endParaRPr lang="en-US"/>
            </a:p>
          </p:txBody>
        </p:sp>
        <p:grpSp>
          <p:nvGrpSpPr>
            <p:cNvPr id="3" name="Group 4"/>
            <p:cNvGrpSpPr>
              <a:grpSpLocks noChangeAspect="1"/>
            </p:cNvGrpSpPr>
            <p:nvPr/>
          </p:nvGrpSpPr>
          <p:grpSpPr bwMode="auto">
            <a:xfrm>
              <a:off x="768" y="2448"/>
              <a:ext cx="864" cy="548"/>
              <a:chOff x="528" y="2312"/>
              <a:chExt cx="1192" cy="756"/>
            </a:xfrm>
          </p:grpSpPr>
          <p:sp>
            <p:nvSpPr>
              <p:cNvPr id="107628" name="Freeform 5"/>
              <p:cNvSpPr>
                <a:spLocks noChangeAspect="1"/>
              </p:cNvSpPr>
              <p:nvPr/>
            </p:nvSpPr>
            <p:spPr bwMode="auto">
              <a:xfrm>
                <a:off x="726" y="2449"/>
                <a:ext cx="220" cy="375"/>
              </a:xfrm>
              <a:custGeom>
                <a:avLst/>
                <a:gdLst>
                  <a:gd name="T0" fmla="*/ 0 w 660"/>
                  <a:gd name="T1" fmla="*/ 42 h 1124"/>
                  <a:gd name="T2" fmla="*/ 0 w 660"/>
                  <a:gd name="T3" fmla="*/ 15 h 1124"/>
                  <a:gd name="T4" fmla="*/ 8 w 660"/>
                  <a:gd name="T5" fmla="*/ 15 h 1124"/>
                  <a:gd name="T6" fmla="*/ 0 w 660"/>
                  <a:gd name="T7" fmla="*/ 5 h 1124"/>
                  <a:gd name="T8" fmla="*/ 0 w 660"/>
                  <a:gd name="T9" fmla="*/ 0 h 1124"/>
                  <a:gd name="T10" fmla="*/ 24 w 660"/>
                  <a:gd name="T11" fmla="*/ 0 h 1124"/>
                  <a:gd name="T12" fmla="*/ 24 w 660"/>
                  <a:gd name="T13" fmla="*/ 5 h 1124"/>
                  <a:gd name="T14" fmla="*/ 17 w 660"/>
                  <a:gd name="T15" fmla="*/ 15 h 1124"/>
                  <a:gd name="T16" fmla="*/ 24 w 660"/>
                  <a:gd name="T17" fmla="*/ 15 h 1124"/>
                  <a:gd name="T18" fmla="*/ 24 w 660"/>
                  <a:gd name="T19" fmla="*/ 42 h 1124"/>
                  <a:gd name="T20" fmla="*/ 0 w 660"/>
                  <a:gd name="T21" fmla="*/ 42 h 1124"/>
                  <a:gd name="T22" fmla="*/ 0 w 660"/>
                  <a:gd name="T23" fmla="*/ 42 h 1124"/>
                  <a:gd name="T24" fmla="*/ 0 w 660"/>
                  <a:gd name="T25" fmla="*/ 42 h 11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60"/>
                  <a:gd name="T40" fmla="*/ 0 h 1124"/>
                  <a:gd name="T41" fmla="*/ 660 w 660"/>
                  <a:gd name="T42" fmla="*/ 1124 h 11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60" h="1124">
                    <a:moveTo>
                      <a:pt x="0" y="1124"/>
                    </a:moveTo>
                    <a:lnTo>
                      <a:pt x="0" y="402"/>
                    </a:lnTo>
                    <a:lnTo>
                      <a:pt x="209" y="402"/>
                    </a:lnTo>
                    <a:lnTo>
                      <a:pt x="0" y="126"/>
                    </a:lnTo>
                    <a:lnTo>
                      <a:pt x="0" y="0"/>
                    </a:lnTo>
                    <a:lnTo>
                      <a:pt x="660" y="0"/>
                    </a:lnTo>
                    <a:lnTo>
                      <a:pt x="660" y="126"/>
                    </a:lnTo>
                    <a:lnTo>
                      <a:pt x="460" y="402"/>
                    </a:lnTo>
                    <a:lnTo>
                      <a:pt x="660" y="402"/>
                    </a:lnTo>
                    <a:lnTo>
                      <a:pt x="660" y="1124"/>
                    </a:lnTo>
                    <a:lnTo>
                      <a:pt x="0" y="1124"/>
                    </a:lnTo>
                    <a:close/>
                  </a:path>
                </a:pathLst>
              </a:custGeom>
              <a:solidFill>
                <a:srgbClr val="E8E6FF"/>
              </a:solidFill>
              <a:ln w="9525">
                <a:noFill/>
                <a:round/>
                <a:headEnd/>
                <a:tailEnd/>
              </a:ln>
            </p:spPr>
            <p:txBody>
              <a:bodyPr/>
              <a:lstStyle/>
              <a:p>
                <a:endParaRPr lang="en-US"/>
              </a:p>
            </p:txBody>
          </p:sp>
          <p:sp>
            <p:nvSpPr>
              <p:cNvPr id="107629" name="Freeform 6"/>
              <p:cNvSpPr>
                <a:spLocks noChangeAspect="1"/>
              </p:cNvSpPr>
              <p:nvPr/>
            </p:nvSpPr>
            <p:spPr bwMode="auto">
              <a:xfrm>
                <a:off x="1228" y="2774"/>
                <a:ext cx="286" cy="50"/>
              </a:xfrm>
              <a:custGeom>
                <a:avLst/>
                <a:gdLst>
                  <a:gd name="T0" fmla="*/ 0 w 858"/>
                  <a:gd name="T1" fmla="*/ 6 h 149"/>
                  <a:gd name="T2" fmla="*/ 0 w 858"/>
                  <a:gd name="T3" fmla="*/ 0 h 149"/>
                  <a:gd name="T4" fmla="*/ 32 w 858"/>
                  <a:gd name="T5" fmla="*/ 0 h 149"/>
                  <a:gd name="T6" fmla="*/ 32 w 858"/>
                  <a:gd name="T7" fmla="*/ 6 h 149"/>
                  <a:gd name="T8" fmla="*/ 0 w 858"/>
                  <a:gd name="T9" fmla="*/ 6 h 149"/>
                  <a:gd name="T10" fmla="*/ 0 w 858"/>
                  <a:gd name="T11" fmla="*/ 6 h 149"/>
                  <a:gd name="T12" fmla="*/ 0 w 858"/>
                  <a:gd name="T13" fmla="*/ 6 h 149"/>
                  <a:gd name="T14" fmla="*/ 0 60000 65536"/>
                  <a:gd name="T15" fmla="*/ 0 60000 65536"/>
                  <a:gd name="T16" fmla="*/ 0 60000 65536"/>
                  <a:gd name="T17" fmla="*/ 0 60000 65536"/>
                  <a:gd name="T18" fmla="*/ 0 60000 65536"/>
                  <a:gd name="T19" fmla="*/ 0 60000 65536"/>
                  <a:gd name="T20" fmla="*/ 0 60000 65536"/>
                  <a:gd name="T21" fmla="*/ 0 w 858"/>
                  <a:gd name="T22" fmla="*/ 0 h 149"/>
                  <a:gd name="T23" fmla="*/ 858 w 858"/>
                  <a:gd name="T24" fmla="*/ 149 h 1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58" h="149">
                    <a:moveTo>
                      <a:pt x="0" y="149"/>
                    </a:moveTo>
                    <a:lnTo>
                      <a:pt x="0" y="0"/>
                    </a:lnTo>
                    <a:lnTo>
                      <a:pt x="858" y="0"/>
                    </a:lnTo>
                    <a:lnTo>
                      <a:pt x="858" y="149"/>
                    </a:lnTo>
                    <a:lnTo>
                      <a:pt x="0" y="149"/>
                    </a:lnTo>
                    <a:close/>
                  </a:path>
                </a:pathLst>
              </a:custGeom>
              <a:solidFill>
                <a:srgbClr val="E8E6FF"/>
              </a:solidFill>
              <a:ln w="9525">
                <a:noFill/>
                <a:round/>
                <a:headEnd/>
                <a:tailEnd/>
              </a:ln>
            </p:spPr>
            <p:txBody>
              <a:bodyPr/>
              <a:lstStyle/>
              <a:p>
                <a:endParaRPr lang="en-US"/>
              </a:p>
            </p:txBody>
          </p:sp>
          <p:sp>
            <p:nvSpPr>
              <p:cNvPr id="107630" name="Freeform 7"/>
              <p:cNvSpPr>
                <a:spLocks noChangeAspect="1"/>
              </p:cNvSpPr>
              <p:nvPr/>
            </p:nvSpPr>
            <p:spPr bwMode="auto">
              <a:xfrm>
                <a:off x="600" y="2832"/>
                <a:ext cx="1039" cy="221"/>
              </a:xfrm>
              <a:custGeom>
                <a:avLst/>
                <a:gdLst>
                  <a:gd name="T0" fmla="*/ 0 w 3117"/>
                  <a:gd name="T1" fmla="*/ 25 h 664"/>
                  <a:gd name="T2" fmla="*/ 0 w 3117"/>
                  <a:gd name="T3" fmla="*/ 0 h 664"/>
                  <a:gd name="T4" fmla="*/ 115 w 3117"/>
                  <a:gd name="T5" fmla="*/ 0 h 664"/>
                  <a:gd name="T6" fmla="*/ 115 w 3117"/>
                  <a:gd name="T7" fmla="*/ 25 h 664"/>
                  <a:gd name="T8" fmla="*/ 0 w 3117"/>
                  <a:gd name="T9" fmla="*/ 25 h 664"/>
                  <a:gd name="T10" fmla="*/ 0 w 3117"/>
                  <a:gd name="T11" fmla="*/ 25 h 664"/>
                  <a:gd name="T12" fmla="*/ 0 w 3117"/>
                  <a:gd name="T13" fmla="*/ 25 h 664"/>
                  <a:gd name="T14" fmla="*/ 0 60000 65536"/>
                  <a:gd name="T15" fmla="*/ 0 60000 65536"/>
                  <a:gd name="T16" fmla="*/ 0 60000 65536"/>
                  <a:gd name="T17" fmla="*/ 0 60000 65536"/>
                  <a:gd name="T18" fmla="*/ 0 60000 65536"/>
                  <a:gd name="T19" fmla="*/ 0 60000 65536"/>
                  <a:gd name="T20" fmla="*/ 0 60000 65536"/>
                  <a:gd name="T21" fmla="*/ 0 w 3117"/>
                  <a:gd name="T22" fmla="*/ 0 h 664"/>
                  <a:gd name="T23" fmla="*/ 3117 w 3117"/>
                  <a:gd name="T24" fmla="*/ 664 h 6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17" h="664">
                    <a:moveTo>
                      <a:pt x="0" y="664"/>
                    </a:moveTo>
                    <a:lnTo>
                      <a:pt x="0" y="0"/>
                    </a:lnTo>
                    <a:lnTo>
                      <a:pt x="3117" y="0"/>
                    </a:lnTo>
                    <a:lnTo>
                      <a:pt x="3117" y="664"/>
                    </a:lnTo>
                    <a:lnTo>
                      <a:pt x="0" y="664"/>
                    </a:lnTo>
                    <a:close/>
                  </a:path>
                </a:pathLst>
              </a:custGeom>
              <a:solidFill>
                <a:srgbClr val="C1C0DB"/>
              </a:solidFill>
              <a:ln w="9525">
                <a:noFill/>
                <a:round/>
                <a:headEnd/>
                <a:tailEnd/>
              </a:ln>
            </p:spPr>
            <p:txBody>
              <a:bodyPr/>
              <a:lstStyle/>
              <a:p>
                <a:endParaRPr lang="en-US"/>
              </a:p>
            </p:txBody>
          </p:sp>
          <p:sp>
            <p:nvSpPr>
              <p:cNvPr id="107631" name="Freeform 8"/>
              <p:cNvSpPr>
                <a:spLocks noChangeAspect="1"/>
              </p:cNvSpPr>
              <p:nvPr/>
            </p:nvSpPr>
            <p:spPr bwMode="auto">
              <a:xfrm>
                <a:off x="589" y="2818"/>
                <a:ext cx="1061" cy="232"/>
              </a:xfrm>
              <a:custGeom>
                <a:avLst/>
                <a:gdLst>
                  <a:gd name="T0" fmla="*/ 0 w 3183"/>
                  <a:gd name="T1" fmla="*/ 26 h 696"/>
                  <a:gd name="T2" fmla="*/ 0 w 3183"/>
                  <a:gd name="T3" fmla="*/ 0 h 696"/>
                  <a:gd name="T4" fmla="*/ 118 w 3183"/>
                  <a:gd name="T5" fmla="*/ 0 h 696"/>
                  <a:gd name="T6" fmla="*/ 118 w 3183"/>
                  <a:gd name="T7" fmla="*/ 26 h 696"/>
                  <a:gd name="T8" fmla="*/ 115 w 3183"/>
                  <a:gd name="T9" fmla="*/ 26 h 696"/>
                  <a:gd name="T10" fmla="*/ 115 w 3183"/>
                  <a:gd name="T11" fmla="*/ 3 h 696"/>
                  <a:gd name="T12" fmla="*/ 3 w 3183"/>
                  <a:gd name="T13" fmla="*/ 3 h 696"/>
                  <a:gd name="T14" fmla="*/ 3 w 3183"/>
                  <a:gd name="T15" fmla="*/ 26 h 696"/>
                  <a:gd name="T16" fmla="*/ 0 w 3183"/>
                  <a:gd name="T17" fmla="*/ 26 h 696"/>
                  <a:gd name="T18" fmla="*/ 0 w 3183"/>
                  <a:gd name="T19" fmla="*/ 26 h 696"/>
                  <a:gd name="T20" fmla="*/ 0 w 3183"/>
                  <a:gd name="T21" fmla="*/ 26 h 69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183"/>
                  <a:gd name="T34" fmla="*/ 0 h 696"/>
                  <a:gd name="T35" fmla="*/ 3183 w 3183"/>
                  <a:gd name="T36" fmla="*/ 696 h 69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183" h="696">
                    <a:moveTo>
                      <a:pt x="0" y="696"/>
                    </a:moveTo>
                    <a:lnTo>
                      <a:pt x="0" y="0"/>
                    </a:lnTo>
                    <a:lnTo>
                      <a:pt x="3183" y="0"/>
                    </a:lnTo>
                    <a:lnTo>
                      <a:pt x="3183" y="696"/>
                    </a:lnTo>
                    <a:lnTo>
                      <a:pt x="3106" y="696"/>
                    </a:lnTo>
                    <a:lnTo>
                      <a:pt x="3106" y="78"/>
                    </a:lnTo>
                    <a:lnTo>
                      <a:pt x="78" y="78"/>
                    </a:lnTo>
                    <a:lnTo>
                      <a:pt x="78" y="696"/>
                    </a:lnTo>
                    <a:lnTo>
                      <a:pt x="0" y="696"/>
                    </a:lnTo>
                    <a:close/>
                  </a:path>
                </a:pathLst>
              </a:custGeom>
              <a:solidFill>
                <a:srgbClr val="000000"/>
              </a:solidFill>
              <a:ln w="9525">
                <a:noFill/>
                <a:round/>
                <a:headEnd/>
                <a:tailEnd/>
              </a:ln>
            </p:spPr>
            <p:txBody>
              <a:bodyPr/>
              <a:lstStyle/>
              <a:p>
                <a:endParaRPr lang="en-US"/>
              </a:p>
            </p:txBody>
          </p:sp>
          <p:sp>
            <p:nvSpPr>
              <p:cNvPr id="107632" name="Freeform 9"/>
              <p:cNvSpPr>
                <a:spLocks noChangeAspect="1"/>
              </p:cNvSpPr>
              <p:nvPr/>
            </p:nvSpPr>
            <p:spPr bwMode="auto">
              <a:xfrm>
                <a:off x="528" y="2939"/>
                <a:ext cx="1192" cy="129"/>
              </a:xfrm>
              <a:custGeom>
                <a:avLst/>
                <a:gdLst>
                  <a:gd name="T0" fmla="*/ 0 w 3576"/>
                  <a:gd name="T1" fmla="*/ 14 h 386"/>
                  <a:gd name="T2" fmla="*/ 132 w 3576"/>
                  <a:gd name="T3" fmla="*/ 14 h 386"/>
                  <a:gd name="T4" fmla="*/ 132 w 3576"/>
                  <a:gd name="T5" fmla="*/ 11 h 386"/>
                  <a:gd name="T6" fmla="*/ 104 w 3576"/>
                  <a:gd name="T7" fmla="*/ 11 h 386"/>
                  <a:gd name="T8" fmla="*/ 104 w 3576"/>
                  <a:gd name="T9" fmla="*/ 0 h 386"/>
                  <a:gd name="T10" fmla="*/ 95 w 3576"/>
                  <a:gd name="T11" fmla="*/ 0 h 386"/>
                  <a:gd name="T12" fmla="*/ 95 w 3576"/>
                  <a:gd name="T13" fmla="*/ 11 h 386"/>
                  <a:gd name="T14" fmla="*/ 0 w 3576"/>
                  <a:gd name="T15" fmla="*/ 11 h 386"/>
                  <a:gd name="T16" fmla="*/ 0 w 3576"/>
                  <a:gd name="T17" fmla="*/ 14 h 386"/>
                  <a:gd name="T18" fmla="*/ 0 w 3576"/>
                  <a:gd name="T19" fmla="*/ 14 h 386"/>
                  <a:gd name="T20" fmla="*/ 0 w 3576"/>
                  <a:gd name="T21" fmla="*/ 14 h 38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576"/>
                  <a:gd name="T34" fmla="*/ 0 h 386"/>
                  <a:gd name="T35" fmla="*/ 3576 w 3576"/>
                  <a:gd name="T36" fmla="*/ 386 h 38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576" h="386">
                    <a:moveTo>
                      <a:pt x="0" y="386"/>
                    </a:moveTo>
                    <a:lnTo>
                      <a:pt x="3576" y="386"/>
                    </a:lnTo>
                    <a:lnTo>
                      <a:pt x="3576" y="308"/>
                    </a:lnTo>
                    <a:lnTo>
                      <a:pt x="2819" y="308"/>
                    </a:lnTo>
                    <a:lnTo>
                      <a:pt x="2819" y="0"/>
                    </a:lnTo>
                    <a:lnTo>
                      <a:pt x="2559" y="0"/>
                    </a:lnTo>
                    <a:lnTo>
                      <a:pt x="2559" y="308"/>
                    </a:lnTo>
                    <a:lnTo>
                      <a:pt x="0" y="308"/>
                    </a:lnTo>
                    <a:lnTo>
                      <a:pt x="0" y="386"/>
                    </a:lnTo>
                    <a:close/>
                  </a:path>
                </a:pathLst>
              </a:custGeom>
              <a:solidFill>
                <a:srgbClr val="000000"/>
              </a:solidFill>
              <a:ln w="9525">
                <a:noFill/>
                <a:round/>
                <a:headEnd/>
                <a:tailEnd/>
              </a:ln>
            </p:spPr>
            <p:txBody>
              <a:bodyPr/>
              <a:lstStyle/>
              <a:p>
                <a:endParaRPr lang="en-US"/>
              </a:p>
            </p:txBody>
          </p:sp>
          <p:sp>
            <p:nvSpPr>
              <p:cNvPr id="107633" name="Freeform 10"/>
              <p:cNvSpPr>
                <a:spLocks noChangeAspect="1"/>
              </p:cNvSpPr>
              <p:nvPr/>
            </p:nvSpPr>
            <p:spPr bwMode="auto">
              <a:xfrm>
                <a:off x="650" y="2878"/>
                <a:ext cx="208" cy="26"/>
              </a:xfrm>
              <a:custGeom>
                <a:avLst/>
                <a:gdLst>
                  <a:gd name="T0" fmla="*/ 0 w 623"/>
                  <a:gd name="T1" fmla="*/ 0 h 78"/>
                  <a:gd name="T2" fmla="*/ 0 w 623"/>
                  <a:gd name="T3" fmla="*/ 3 h 78"/>
                  <a:gd name="T4" fmla="*/ 23 w 623"/>
                  <a:gd name="T5" fmla="*/ 3 h 78"/>
                  <a:gd name="T6" fmla="*/ 23 w 623"/>
                  <a:gd name="T7" fmla="*/ 0 h 78"/>
                  <a:gd name="T8" fmla="*/ 0 w 623"/>
                  <a:gd name="T9" fmla="*/ 0 h 78"/>
                  <a:gd name="T10" fmla="*/ 0 w 623"/>
                  <a:gd name="T11" fmla="*/ 0 h 78"/>
                  <a:gd name="T12" fmla="*/ 0 w 623"/>
                  <a:gd name="T13" fmla="*/ 0 h 78"/>
                  <a:gd name="T14" fmla="*/ 0 60000 65536"/>
                  <a:gd name="T15" fmla="*/ 0 60000 65536"/>
                  <a:gd name="T16" fmla="*/ 0 60000 65536"/>
                  <a:gd name="T17" fmla="*/ 0 60000 65536"/>
                  <a:gd name="T18" fmla="*/ 0 60000 65536"/>
                  <a:gd name="T19" fmla="*/ 0 60000 65536"/>
                  <a:gd name="T20" fmla="*/ 0 60000 65536"/>
                  <a:gd name="T21" fmla="*/ 0 w 623"/>
                  <a:gd name="T22" fmla="*/ 0 h 78"/>
                  <a:gd name="T23" fmla="*/ 623 w 623"/>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3" h="78">
                    <a:moveTo>
                      <a:pt x="0" y="0"/>
                    </a:moveTo>
                    <a:lnTo>
                      <a:pt x="0" y="78"/>
                    </a:lnTo>
                    <a:lnTo>
                      <a:pt x="623" y="78"/>
                    </a:lnTo>
                    <a:lnTo>
                      <a:pt x="623" y="0"/>
                    </a:lnTo>
                    <a:lnTo>
                      <a:pt x="0" y="0"/>
                    </a:lnTo>
                    <a:close/>
                  </a:path>
                </a:pathLst>
              </a:custGeom>
              <a:solidFill>
                <a:srgbClr val="000000"/>
              </a:solidFill>
              <a:ln w="9525">
                <a:noFill/>
                <a:round/>
                <a:headEnd/>
                <a:tailEnd/>
              </a:ln>
            </p:spPr>
            <p:txBody>
              <a:bodyPr/>
              <a:lstStyle/>
              <a:p>
                <a:endParaRPr lang="en-US"/>
              </a:p>
            </p:txBody>
          </p:sp>
          <p:sp>
            <p:nvSpPr>
              <p:cNvPr id="107634" name="Freeform 11"/>
              <p:cNvSpPr>
                <a:spLocks noChangeAspect="1"/>
              </p:cNvSpPr>
              <p:nvPr/>
            </p:nvSpPr>
            <p:spPr bwMode="auto">
              <a:xfrm>
                <a:off x="893" y="2878"/>
                <a:ext cx="208" cy="26"/>
              </a:xfrm>
              <a:custGeom>
                <a:avLst/>
                <a:gdLst>
                  <a:gd name="T0" fmla="*/ 0 w 624"/>
                  <a:gd name="T1" fmla="*/ 0 h 78"/>
                  <a:gd name="T2" fmla="*/ 0 w 624"/>
                  <a:gd name="T3" fmla="*/ 3 h 78"/>
                  <a:gd name="T4" fmla="*/ 23 w 624"/>
                  <a:gd name="T5" fmla="*/ 3 h 78"/>
                  <a:gd name="T6" fmla="*/ 23 w 624"/>
                  <a:gd name="T7" fmla="*/ 0 h 78"/>
                  <a:gd name="T8" fmla="*/ 0 w 624"/>
                  <a:gd name="T9" fmla="*/ 0 h 78"/>
                  <a:gd name="T10" fmla="*/ 0 w 624"/>
                  <a:gd name="T11" fmla="*/ 0 h 78"/>
                  <a:gd name="T12" fmla="*/ 0 w 624"/>
                  <a:gd name="T13" fmla="*/ 0 h 78"/>
                  <a:gd name="T14" fmla="*/ 0 60000 65536"/>
                  <a:gd name="T15" fmla="*/ 0 60000 65536"/>
                  <a:gd name="T16" fmla="*/ 0 60000 65536"/>
                  <a:gd name="T17" fmla="*/ 0 60000 65536"/>
                  <a:gd name="T18" fmla="*/ 0 60000 65536"/>
                  <a:gd name="T19" fmla="*/ 0 60000 65536"/>
                  <a:gd name="T20" fmla="*/ 0 60000 65536"/>
                  <a:gd name="T21" fmla="*/ 0 w 624"/>
                  <a:gd name="T22" fmla="*/ 0 h 78"/>
                  <a:gd name="T23" fmla="*/ 624 w 624"/>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4" h="78">
                    <a:moveTo>
                      <a:pt x="0" y="0"/>
                    </a:moveTo>
                    <a:lnTo>
                      <a:pt x="0" y="78"/>
                    </a:lnTo>
                    <a:lnTo>
                      <a:pt x="624" y="78"/>
                    </a:lnTo>
                    <a:lnTo>
                      <a:pt x="624" y="0"/>
                    </a:lnTo>
                    <a:lnTo>
                      <a:pt x="0" y="0"/>
                    </a:lnTo>
                    <a:close/>
                  </a:path>
                </a:pathLst>
              </a:custGeom>
              <a:solidFill>
                <a:srgbClr val="000000"/>
              </a:solidFill>
              <a:ln w="9525">
                <a:noFill/>
                <a:round/>
                <a:headEnd/>
                <a:tailEnd/>
              </a:ln>
            </p:spPr>
            <p:txBody>
              <a:bodyPr/>
              <a:lstStyle/>
              <a:p>
                <a:endParaRPr lang="en-US"/>
              </a:p>
            </p:txBody>
          </p:sp>
          <p:sp>
            <p:nvSpPr>
              <p:cNvPr id="107635" name="Freeform 12"/>
              <p:cNvSpPr>
                <a:spLocks noChangeAspect="1"/>
              </p:cNvSpPr>
              <p:nvPr/>
            </p:nvSpPr>
            <p:spPr bwMode="auto">
              <a:xfrm>
                <a:off x="1137" y="2878"/>
                <a:ext cx="209" cy="26"/>
              </a:xfrm>
              <a:custGeom>
                <a:avLst/>
                <a:gdLst>
                  <a:gd name="T0" fmla="*/ 0 w 626"/>
                  <a:gd name="T1" fmla="*/ 0 h 78"/>
                  <a:gd name="T2" fmla="*/ 0 w 626"/>
                  <a:gd name="T3" fmla="*/ 3 h 78"/>
                  <a:gd name="T4" fmla="*/ 23 w 626"/>
                  <a:gd name="T5" fmla="*/ 3 h 78"/>
                  <a:gd name="T6" fmla="*/ 23 w 626"/>
                  <a:gd name="T7" fmla="*/ 0 h 78"/>
                  <a:gd name="T8" fmla="*/ 0 w 626"/>
                  <a:gd name="T9" fmla="*/ 0 h 78"/>
                  <a:gd name="T10" fmla="*/ 0 w 626"/>
                  <a:gd name="T11" fmla="*/ 0 h 78"/>
                  <a:gd name="T12" fmla="*/ 0 w 626"/>
                  <a:gd name="T13" fmla="*/ 0 h 78"/>
                  <a:gd name="T14" fmla="*/ 0 60000 65536"/>
                  <a:gd name="T15" fmla="*/ 0 60000 65536"/>
                  <a:gd name="T16" fmla="*/ 0 60000 65536"/>
                  <a:gd name="T17" fmla="*/ 0 60000 65536"/>
                  <a:gd name="T18" fmla="*/ 0 60000 65536"/>
                  <a:gd name="T19" fmla="*/ 0 60000 65536"/>
                  <a:gd name="T20" fmla="*/ 0 60000 65536"/>
                  <a:gd name="T21" fmla="*/ 0 w 626"/>
                  <a:gd name="T22" fmla="*/ 0 h 78"/>
                  <a:gd name="T23" fmla="*/ 626 w 626"/>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6" h="78">
                    <a:moveTo>
                      <a:pt x="0" y="0"/>
                    </a:moveTo>
                    <a:lnTo>
                      <a:pt x="0" y="78"/>
                    </a:lnTo>
                    <a:lnTo>
                      <a:pt x="626" y="78"/>
                    </a:lnTo>
                    <a:lnTo>
                      <a:pt x="626" y="0"/>
                    </a:lnTo>
                    <a:lnTo>
                      <a:pt x="0" y="0"/>
                    </a:lnTo>
                    <a:close/>
                  </a:path>
                </a:pathLst>
              </a:custGeom>
              <a:solidFill>
                <a:srgbClr val="000000"/>
              </a:solidFill>
              <a:ln w="9525">
                <a:noFill/>
                <a:round/>
                <a:headEnd/>
                <a:tailEnd/>
              </a:ln>
            </p:spPr>
            <p:txBody>
              <a:bodyPr/>
              <a:lstStyle/>
              <a:p>
                <a:endParaRPr lang="en-US"/>
              </a:p>
            </p:txBody>
          </p:sp>
          <p:sp>
            <p:nvSpPr>
              <p:cNvPr id="107636" name="Freeform 13"/>
              <p:cNvSpPr>
                <a:spLocks noChangeAspect="1"/>
              </p:cNvSpPr>
              <p:nvPr/>
            </p:nvSpPr>
            <p:spPr bwMode="auto">
              <a:xfrm>
                <a:off x="1503" y="2939"/>
                <a:ext cx="87" cy="69"/>
              </a:xfrm>
              <a:custGeom>
                <a:avLst/>
                <a:gdLst>
                  <a:gd name="T0" fmla="*/ 0 w 259"/>
                  <a:gd name="T1" fmla="*/ 0 h 207"/>
                  <a:gd name="T2" fmla="*/ 0 w 259"/>
                  <a:gd name="T3" fmla="*/ 8 h 207"/>
                  <a:gd name="T4" fmla="*/ 10 w 259"/>
                  <a:gd name="T5" fmla="*/ 8 h 207"/>
                  <a:gd name="T6" fmla="*/ 10 w 259"/>
                  <a:gd name="T7" fmla="*/ 0 h 207"/>
                  <a:gd name="T8" fmla="*/ 0 w 259"/>
                  <a:gd name="T9" fmla="*/ 0 h 207"/>
                  <a:gd name="T10" fmla="*/ 0 w 259"/>
                  <a:gd name="T11" fmla="*/ 0 h 207"/>
                  <a:gd name="T12" fmla="*/ 0 w 259"/>
                  <a:gd name="T13" fmla="*/ 0 h 207"/>
                  <a:gd name="T14" fmla="*/ 0 60000 65536"/>
                  <a:gd name="T15" fmla="*/ 0 60000 65536"/>
                  <a:gd name="T16" fmla="*/ 0 60000 65536"/>
                  <a:gd name="T17" fmla="*/ 0 60000 65536"/>
                  <a:gd name="T18" fmla="*/ 0 60000 65536"/>
                  <a:gd name="T19" fmla="*/ 0 60000 65536"/>
                  <a:gd name="T20" fmla="*/ 0 60000 65536"/>
                  <a:gd name="T21" fmla="*/ 0 w 259"/>
                  <a:gd name="T22" fmla="*/ 0 h 207"/>
                  <a:gd name="T23" fmla="*/ 259 w 259"/>
                  <a:gd name="T24" fmla="*/ 207 h 2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9" h="207">
                    <a:moveTo>
                      <a:pt x="0" y="0"/>
                    </a:moveTo>
                    <a:lnTo>
                      <a:pt x="0" y="207"/>
                    </a:lnTo>
                    <a:lnTo>
                      <a:pt x="259" y="207"/>
                    </a:lnTo>
                    <a:lnTo>
                      <a:pt x="259" y="0"/>
                    </a:lnTo>
                    <a:lnTo>
                      <a:pt x="0" y="0"/>
                    </a:lnTo>
                    <a:close/>
                  </a:path>
                </a:pathLst>
              </a:custGeom>
              <a:solidFill>
                <a:srgbClr val="000000"/>
              </a:solidFill>
              <a:ln w="9525">
                <a:noFill/>
                <a:round/>
                <a:headEnd/>
                <a:tailEnd/>
              </a:ln>
            </p:spPr>
            <p:txBody>
              <a:bodyPr/>
              <a:lstStyle/>
              <a:p>
                <a:endParaRPr lang="en-US"/>
              </a:p>
            </p:txBody>
          </p:sp>
          <p:sp>
            <p:nvSpPr>
              <p:cNvPr id="107637" name="Freeform 14"/>
              <p:cNvSpPr>
                <a:spLocks noChangeAspect="1"/>
              </p:cNvSpPr>
              <p:nvPr/>
            </p:nvSpPr>
            <p:spPr bwMode="auto">
              <a:xfrm>
                <a:off x="650" y="2939"/>
                <a:ext cx="208" cy="69"/>
              </a:xfrm>
              <a:custGeom>
                <a:avLst/>
                <a:gdLst>
                  <a:gd name="T0" fmla="*/ 0 w 623"/>
                  <a:gd name="T1" fmla="*/ 0 h 207"/>
                  <a:gd name="T2" fmla="*/ 0 w 623"/>
                  <a:gd name="T3" fmla="*/ 8 h 207"/>
                  <a:gd name="T4" fmla="*/ 23 w 623"/>
                  <a:gd name="T5" fmla="*/ 8 h 207"/>
                  <a:gd name="T6" fmla="*/ 23 w 623"/>
                  <a:gd name="T7" fmla="*/ 0 h 207"/>
                  <a:gd name="T8" fmla="*/ 0 w 623"/>
                  <a:gd name="T9" fmla="*/ 0 h 207"/>
                  <a:gd name="T10" fmla="*/ 0 w 623"/>
                  <a:gd name="T11" fmla="*/ 0 h 207"/>
                  <a:gd name="T12" fmla="*/ 0 w 623"/>
                  <a:gd name="T13" fmla="*/ 0 h 207"/>
                  <a:gd name="T14" fmla="*/ 0 60000 65536"/>
                  <a:gd name="T15" fmla="*/ 0 60000 65536"/>
                  <a:gd name="T16" fmla="*/ 0 60000 65536"/>
                  <a:gd name="T17" fmla="*/ 0 60000 65536"/>
                  <a:gd name="T18" fmla="*/ 0 60000 65536"/>
                  <a:gd name="T19" fmla="*/ 0 60000 65536"/>
                  <a:gd name="T20" fmla="*/ 0 60000 65536"/>
                  <a:gd name="T21" fmla="*/ 0 w 623"/>
                  <a:gd name="T22" fmla="*/ 0 h 207"/>
                  <a:gd name="T23" fmla="*/ 623 w 623"/>
                  <a:gd name="T24" fmla="*/ 207 h 2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3" h="207">
                    <a:moveTo>
                      <a:pt x="0" y="0"/>
                    </a:moveTo>
                    <a:lnTo>
                      <a:pt x="0" y="207"/>
                    </a:lnTo>
                    <a:lnTo>
                      <a:pt x="623" y="207"/>
                    </a:lnTo>
                    <a:lnTo>
                      <a:pt x="623" y="0"/>
                    </a:lnTo>
                    <a:lnTo>
                      <a:pt x="0" y="0"/>
                    </a:lnTo>
                    <a:close/>
                  </a:path>
                </a:pathLst>
              </a:custGeom>
              <a:solidFill>
                <a:srgbClr val="000000"/>
              </a:solidFill>
              <a:ln w="9525">
                <a:noFill/>
                <a:round/>
                <a:headEnd/>
                <a:tailEnd/>
              </a:ln>
            </p:spPr>
            <p:txBody>
              <a:bodyPr/>
              <a:lstStyle/>
              <a:p>
                <a:endParaRPr lang="en-US"/>
              </a:p>
            </p:txBody>
          </p:sp>
          <p:sp>
            <p:nvSpPr>
              <p:cNvPr id="107638" name="Freeform 15"/>
              <p:cNvSpPr>
                <a:spLocks noChangeAspect="1"/>
              </p:cNvSpPr>
              <p:nvPr/>
            </p:nvSpPr>
            <p:spPr bwMode="auto">
              <a:xfrm>
                <a:off x="893" y="2939"/>
                <a:ext cx="208" cy="69"/>
              </a:xfrm>
              <a:custGeom>
                <a:avLst/>
                <a:gdLst>
                  <a:gd name="T0" fmla="*/ 0 w 624"/>
                  <a:gd name="T1" fmla="*/ 0 h 207"/>
                  <a:gd name="T2" fmla="*/ 0 w 624"/>
                  <a:gd name="T3" fmla="*/ 8 h 207"/>
                  <a:gd name="T4" fmla="*/ 23 w 624"/>
                  <a:gd name="T5" fmla="*/ 8 h 207"/>
                  <a:gd name="T6" fmla="*/ 23 w 624"/>
                  <a:gd name="T7" fmla="*/ 0 h 207"/>
                  <a:gd name="T8" fmla="*/ 0 w 624"/>
                  <a:gd name="T9" fmla="*/ 0 h 207"/>
                  <a:gd name="T10" fmla="*/ 0 w 624"/>
                  <a:gd name="T11" fmla="*/ 0 h 207"/>
                  <a:gd name="T12" fmla="*/ 0 w 624"/>
                  <a:gd name="T13" fmla="*/ 0 h 207"/>
                  <a:gd name="T14" fmla="*/ 0 60000 65536"/>
                  <a:gd name="T15" fmla="*/ 0 60000 65536"/>
                  <a:gd name="T16" fmla="*/ 0 60000 65536"/>
                  <a:gd name="T17" fmla="*/ 0 60000 65536"/>
                  <a:gd name="T18" fmla="*/ 0 60000 65536"/>
                  <a:gd name="T19" fmla="*/ 0 60000 65536"/>
                  <a:gd name="T20" fmla="*/ 0 60000 65536"/>
                  <a:gd name="T21" fmla="*/ 0 w 624"/>
                  <a:gd name="T22" fmla="*/ 0 h 207"/>
                  <a:gd name="T23" fmla="*/ 624 w 624"/>
                  <a:gd name="T24" fmla="*/ 207 h 2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4" h="207">
                    <a:moveTo>
                      <a:pt x="0" y="0"/>
                    </a:moveTo>
                    <a:lnTo>
                      <a:pt x="0" y="207"/>
                    </a:lnTo>
                    <a:lnTo>
                      <a:pt x="624" y="207"/>
                    </a:lnTo>
                    <a:lnTo>
                      <a:pt x="624" y="0"/>
                    </a:lnTo>
                    <a:lnTo>
                      <a:pt x="0" y="0"/>
                    </a:lnTo>
                    <a:close/>
                  </a:path>
                </a:pathLst>
              </a:custGeom>
              <a:solidFill>
                <a:srgbClr val="000000"/>
              </a:solidFill>
              <a:ln w="9525">
                <a:noFill/>
                <a:round/>
                <a:headEnd/>
                <a:tailEnd/>
              </a:ln>
            </p:spPr>
            <p:txBody>
              <a:bodyPr/>
              <a:lstStyle/>
              <a:p>
                <a:endParaRPr lang="en-US"/>
              </a:p>
            </p:txBody>
          </p:sp>
          <p:sp>
            <p:nvSpPr>
              <p:cNvPr id="107639" name="Freeform 16"/>
              <p:cNvSpPr>
                <a:spLocks noChangeAspect="1"/>
              </p:cNvSpPr>
              <p:nvPr/>
            </p:nvSpPr>
            <p:spPr bwMode="auto">
              <a:xfrm>
                <a:off x="1137" y="2939"/>
                <a:ext cx="209" cy="69"/>
              </a:xfrm>
              <a:custGeom>
                <a:avLst/>
                <a:gdLst>
                  <a:gd name="T0" fmla="*/ 0 w 626"/>
                  <a:gd name="T1" fmla="*/ 0 h 207"/>
                  <a:gd name="T2" fmla="*/ 0 w 626"/>
                  <a:gd name="T3" fmla="*/ 8 h 207"/>
                  <a:gd name="T4" fmla="*/ 23 w 626"/>
                  <a:gd name="T5" fmla="*/ 8 h 207"/>
                  <a:gd name="T6" fmla="*/ 23 w 626"/>
                  <a:gd name="T7" fmla="*/ 0 h 207"/>
                  <a:gd name="T8" fmla="*/ 0 w 626"/>
                  <a:gd name="T9" fmla="*/ 0 h 207"/>
                  <a:gd name="T10" fmla="*/ 0 w 626"/>
                  <a:gd name="T11" fmla="*/ 0 h 207"/>
                  <a:gd name="T12" fmla="*/ 0 w 626"/>
                  <a:gd name="T13" fmla="*/ 0 h 207"/>
                  <a:gd name="T14" fmla="*/ 0 60000 65536"/>
                  <a:gd name="T15" fmla="*/ 0 60000 65536"/>
                  <a:gd name="T16" fmla="*/ 0 60000 65536"/>
                  <a:gd name="T17" fmla="*/ 0 60000 65536"/>
                  <a:gd name="T18" fmla="*/ 0 60000 65536"/>
                  <a:gd name="T19" fmla="*/ 0 60000 65536"/>
                  <a:gd name="T20" fmla="*/ 0 60000 65536"/>
                  <a:gd name="T21" fmla="*/ 0 w 626"/>
                  <a:gd name="T22" fmla="*/ 0 h 207"/>
                  <a:gd name="T23" fmla="*/ 626 w 626"/>
                  <a:gd name="T24" fmla="*/ 207 h 2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6" h="207">
                    <a:moveTo>
                      <a:pt x="0" y="0"/>
                    </a:moveTo>
                    <a:lnTo>
                      <a:pt x="0" y="207"/>
                    </a:lnTo>
                    <a:lnTo>
                      <a:pt x="626" y="207"/>
                    </a:lnTo>
                    <a:lnTo>
                      <a:pt x="626" y="0"/>
                    </a:lnTo>
                    <a:lnTo>
                      <a:pt x="0" y="0"/>
                    </a:lnTo>
                    <a:close/>
                  </a:path>
                </a:pathLst>
              </a:custGeom>
              <a:solidFill>
                <a:srgbClr val="000000"/>
              </a:solidFill>
              <a:ln w="9525">
                <a:noFill/>
                <a:round/>
                <a:headEnd/>
                <a:tailEnd/>
              </a:ln>
            </p:spPr>
            <p:txBody>
              <a:bodyPr/>
              <a:lstStyle/>
              <a:p>
                <a:endParaRPr lang="en-US"/>
              </a:p>
            </p:txBody>
          </p:sp>
          <p:sp>
            <p:nvSpPr>
              <p:cNvPr id="107640" name="Freeform 17"/>
              <p:cNvSpPr>
                <a:spLocks noChangeAspect="1"/>
              </p:cNvSpPr>
              <p:nvPr/>
            </p:nvSpPr>
            <p:spPr bwMode="auto">
              <a:xfrm>
                <a:off x="1381" y="2878"/>
                <a:ext cx="209" cy="27"/>
              </a:xfrm>
              <a:custGeom>
                <a:avLst/>
                <a:gdLst>
                  <a:gd name="T0" fmla="*/ 0 w 626"/>
                  <a:gd name="T1" fmla="*/ 0 h 81"/>
                  <a:gd name="T2" fmla="*/ 0 w 626"/>
                  <a:gd name="T3" fmla="*/ 3 h 81"/>
                  <a:gd name="T4" fmla="*/ 23 w 626"/>
                  <a:gd name="T5" fmla="*/ 3 h 81"/>
                  <a:gd name="T6" fmla="*/ 23 w 626"/>
                  <a:gd name="T7" fmla="*/ 0 h 81"/>
                  <a:gd name="T8" fmla="*/ 0 w 626"/>
                  <a:gd name="T9" fmla="*/ 0 h 81"/>
                  <a:gd name="T10" fmla="*/ 0 w 626"/>
                  <a:gd name="T11" fmla="*/ 0 h 81"/>
                  <a:gd name="T12" fmla="*/ 0 w 626"/>
                  <a:gd name="T13" fmla="*/ 0 h 81"/>
                  <a:gd name="T14" fmla="*/ 0 60000 65536"/>
                  <a:gd name="T15" fmla="*/ 0 60000 65536"/>
                  <a:gd name="T16" fmla="*/ 0 60000 65536"/>
                  <a:gd name="T17" fmla="*/ 0 60000 65536"/>
                  <a:gd name="T18" fmla="*/ 0 60000 65536"/>
                  <a:gd name="T19" fmla="*/ 0 60000 65536"/>
                  <a:gd name="T20" fmla="*/ 0 60000 65536"/>
                  <a:gd name="T21" fmla="*/ 0 w 626"/>
                  <a:gd name="T22" fmla="*/ 0 h 81"/>
                  <a:gd name="T23" fmla="*/ 626 w 626"/>
                  <a:gd name="T24" fmla="*/ 81 h 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6" h="81">
                    <a:moveTo>
                      <a:pt x="0" y="0"/>
                    </a:moveTo>
                    <a:lnTo>
                      <a:pt x="0" y="81"/>
                    </a:lnTo>
                    <a:lnTo>
                      <a:pt x="626" y="81"/>
                    </a:lnTo>
                    <a:lnTo>
                      <a:pt x="626" y="0"/>
                    </a:lnTo>
                    <a:lnTo>
                      <a:pt x="0" y="0"/>
                    </a:lnTo>
                    <a:close/>
                  </a:path>
                </a:pathLst>
              </a:custGeom>
              <a:solidFill>
                <a:srgbClr val="000000"/>
              </a:solidFill>
              <a:ln w="9525">
                <a:noFill/>
                <a:round/>
                <a:headEnd/>
                <a:tailEnd/>
              </a:ln>
            </p:spPr>
            <p:txBody>
              <a:bodyPr/>
              <a:lstStyle/>
              <a:p>
                <a:endParaRPr lang="en-US"/>
              </a:p>
            </p:txBody>
          </p:sp>
          <p:sp>
            <p:nvSpPr>
              <p:cNvPr id="107641" name="Freeform 18"/>
              <p:cNvSpPr>
                <a:spLocks noChangeAspect="1"/>
              </p:cNvSpPr>
              <p:nvPr/>
            </p:nvSpPr>
            <p:spPr bwMode="auto">
              <a:xfrm>
                <a:off x="1216" y="2759"/>
                <a:ext cx="312" cy="59"/>
              </a:xfrm>
              <a:custGeom>
                <a:avLst/>
                <a:gdLst>
                  <a:gd name="T0" fmla="*/ 0 w 938"/>
                  <a:gd name="T1" fmla="*/ 6 h 179"/>
                  <a:gd name="T2" fmla="*/ 0 w 938"/>
                  <a:gd name="T3" fmla="*/ 0 h 179"/>
                  <a:gd name="T4" fmla="*/ 35 w 938"/>
                  <a:gd name="T5" fmla="*/ 0 h 179"/>
                  <a:gd name="T6" fmla="*/ 35 w 938"/>
                  <a:gd name="T7" fmla="*/ 6 h 179"/>
                  <a:gd name="T8" fmla="*/ 32 w 938"/>
                  <a:gd name="T9" fmla="*/ 6 h 179"/>
                  <a:gd name="T10" fmla="*/ 32 w 938"/>
                  <a:gd name="T11" fmla="*/ 3 h 179"/>
                  <a:gd name="T12" fmla="*/ 3 w 938"/>
                  <a:gd name="T13" fmla="*/ 3 h 179"/>
                  <a:gd name="T14" fmla="*/ 3 w 938"/>
                  <a:gd name="T15" fmla="*/ 6 h 179"/>
                  <a:gd name="T16" fmla="*/ 0 w 938"/>
                  <a:gd name="T17" fmla="*/ 6 h 179"/>
                  <a:gd name="T18" fmla="*/ 0 w 938"/>
                  <a:gd name="T19" fmla="*/ 6 h 179"/>
                  <a:gd name="T20" fmla="*/ 0 w 938"/>
                  <a:gd name="T21" fmla="*/ 6 h 17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38"/>
                  <a:gd name="T34" fmla="*/ 0 h 179"/>
                  <a:gd name="T35" fmla="*/ 938 w 938"/>
                  <a:gd name="T36" fmla="*/ 179 h 17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38" h="179">
                    <a:moveTo>
                      <a:pt x="0" y="179"/>
                    </a:moveTo>
                    <a:lnTo>
                      <a:pt x="0" y="0"/>
                    </a:lnTo>
                    <a:lnTo>
                      <a:pt x="938" y="0"/>
                    </a:lnTo>
                    <a:lnTo>
                      <a:pt x="938" y="179"/>
                    </a:lnTo>
                    <a:lnTo>
                      <a:pt x="859" y="179"/>
                    </a:lnTo>
                    <a:lnTo>
                      <a:pt x="859" y="76"/>
                    </a:lnTo>
                    <a:lnTo>
                      <a:pt x="78" y="76"/>
                    </a:lnTo>
                    <a:lnTo>
                      <a:pt x="78" y="179"/>
                    </a:lnTo>
                    <a:lnTo>
                      <a:pt x="0" y="179"/>
                    </a:lnTo>
                    <a:close/>
                  </a:path>
                </a:pathLst>
              </a:custGeom>
              <a:solidFill>
                <a:srgbClr val="000000"/>
              </a:solidFill>
              <a:ln w="9525">
                <a:noFill/>
                <a:round/>
                <a:headEnd/>
                <a:tailEnd/>
              </a:ln>
            </p:spPr>
            <p:txBody>
              <a:bodyPr/>
              <a:lstStyle/>
              <a:p>
                <a:endParaRPr lang="en-US"/>
              </a:p>
            </p:txBody>
          </p:sp>
          <p:sp>
            <p:nvSpPr>
              <p:cNvPr id="107642" name="Freeform 19"/>
              <p:cNvSpPr>
                <a:spLocks noChangeAspect="1"/>
              </p:cNvSpPr>
              <p:nvPr/>
            </p:nvSpPr>
            <p:spPr bwMode="auto">
              <a:xfrm>
                <a:off x="711" y="2569"/>
                <a:ext cx="252" cy="258"/>
              </a:xfrm>
              <a:custGeom>
                <a:avLst/>
                <a:gdLst>
                  <a:gd name="T0" fmla="*/ 0 w 756"/>
                  <a:gd name="T1" fmla="*/ 29 h 774"/>
                  <a:gd name="T2" fmla="*/ 0 w 756"/>
                  <a:gd name="T3" fmla="*/ 0 h 774"/>
                  <a:gd name="T4" fmla="*/ 28 w 756"/>
                  <a:gd name="T5" fmla="*/ 0 h 774"/>
                  <a:gd name="T6" fmla="*/ 28 w 756"/>
                  <a:gd name="T7" fmla="*/ 29 h 774"/>
                  <a:gd name="T8" fmla="*/ 25 w 756"/>
                  <a:gd name="T9" fmla="*/ 29 h 774"/>
                  <a:gd name="T10" fmla="*/ 25 w 756"/>
                  <a:gd name="T11" fmla="*/ 3 h 774"/>
                  <a:gd name="T12" fmla="*/ 3 w 756"/>
                  <a:gd name="T13" fmla="*/ 3 h 774"/>
                  <a:gd name="T14" fmla="*/ 3 w 756"/>
                  <a:gd name="T15" fmla="*/ 29 h 774"/>
                  <a:gd name="T16" fmla="*/ 0 w 756"/>
                  <a:gd name="T17" fmla="*/ 29 h 774"/>
                  <a:gd name="T18" fmla="*/ 0 w 756"/>
                  <a:gd name="T19" fmla="*/ 29 h 774"/>
                  <a:gd name="T20" fmla="*/ 0 w 756"/>
                  <a:gd name="T21" fmla="*/ 29 h 7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56"/>
                  <a:gd name="T34" fmla="*/ 0 h 774"/>
                  <a:gd name="T35" fmla="*/ 756 w 756"/>
                  <a:gd name="T36" fmla="*/ 774 h 77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56" h="774">
                    <a:moveTo>
                      <a:pt x="0" y="774"/>
                    </a:moveTo>
                    <a:lnTo>
                      <a:pt x="0" y="0"/>
                    </a:lnTo>
                    <a:lnTo>
                      <a:pt x="756" y="0"/>
                    </a:lnTo>
                    <a:lnTo>
                      <a:pt x="756" y="774"/>
                    </a:lnTo>
                    <a:lnTo>
                      <a:pt x="676" y="774"/>
                    </a:lnTo>
                    <a:lnTo>
                      <a:pt x="676" y="77"/>
                    </a:lnTo>
                    <a:lnTo>
                      <a:pt x="78" y="77"/>
                    </a:lnTo>
                    <a:lnTo>
                      <a:pt x="78" y="774"/>
                    </a:lnTo>
                    <a:lnTo>
                      <a:pt x="0" y="774"/>
                    </a:lnTo>
                    <a:close/>
                  </a:path>
                </a:pathLst>
              </a:custGeom>
              <a:solidFill>
                <a:srgbClr val="000000"/>
              </a:solidFill>
              <a:ln w="9525">
                <a:noFill/>
                <a:round/>
                <a:headEnd/>
                <a:tailEnd/>
              </a:ln>
            </p:spPr>
            <p:txBody>
              <a:bodyPr/>
              <a:lstStyle/>
              <a:p>
                <a:endParaRPr lang="en-US"/>
              </a:p>
            </p:txBody>
          </p:sp>
          <p:sp>
            <p:nvSpPr>
              <p:cNvPr id="107643" name="Freeform 20"/>
              <p:cNvSpPr>
                <a:spLocks noChangeAspect="1"/>
              </p:cNvSpPr>
              <p:nvPr/>
            </p:nvSpPr>
            <p:spPr bwMode="auto">
              <a:xfrm>
                <a:off x="711" y="2492"/>
                <a:ext cx="252" cy="77"/>
              </a:xfrm>
              <a:custGeom>
                <a:avLst/>
                <a:gdLst>
                  <a:gd name="T0" fmla="*/ 0 w 756"/>
                  <a:gd name="T1" fmla="*/ 0 h 233"/>
                  <a:gd name="T2" fmla="*/ 7 w 756"/>
                  <a:gd name="T3" fmla="*/ 8 h 233"/>
                  <a:gd name="T4" fmla="*/ 21 w 756"/>
                  <a:gd name="T5" fmla="*/ 8 h 233"/>
                  <a:gd name="T6" fmla="*/ 28 w 756"/>
                  <a:gd name="T7" fmla="*/ 0 h 233"/>
                  <a:gd name="T8" fmla="*/ 0 w 756"/>
                  <a:gd name="T9" fmla="*/ 0 h 233"/>
                  <a:gd name="T10" fmla="*/ 0 w 756"/>
                  <a:gd name="T11" fmla="*/ 0 h 233"/>
                  <a:gd name="T12" fmla="*/ 0 w 756"/>
                  <a:gd name="T13" fmla="*/ 0 h 233"/>
                  <a:gd name="T14" fmla="*/ 0 60000 65536"/>
                  <a:gd name="T15" fmla="*/ 0 60000 65536"/>
                  <a:gd name="T16" fmla="*/ 0 60000 65536"/>
                  <a:gd name="T17" fmla="*/ 0 60000 65536"/>
                  <a:gd name="T18" fmla="*/ 0 60000 65536"/>
                  <a:gd name="T19" fmla="*/ 0 60000 65536"/>
                  <a:gd name="T20" fmla="*/ 0 60000 65536"/>
                  <a:gd name="T21" fmla="*/ 0 w 756"/>
                  <a:gd name="T22" fmla="*/ 0 h 233"/>
                  <a:gd name="T23" fmla="*/ 756 w 756"/>
                  <a:gd name="T24" fmla="*/ 233 h 2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6" h="233">
                    <a:moveTo>
                      <a:pt x="0" y="0"/>
                    </a:moveTo>
                    <a:lnTo>
                      <a:pt x="182" y="233"/>
                    </a:lnTo>
                    <a:lnTo>
                      <a:pt x="573" y="233"/>
                    </a:lnTo>
                    <a:lnTo>
                      <a:pt x="756" y="0"/>
                    </a:lnTo>
                    <a:lnTo>
                      <a:pt x="0" y="0"/>
                    </a:lnTo>
                    <a:close/>
                  </a:path>
                </a:pathLst>
              </a:custGeom>
              <a:solidFill>
                <a:srgbClr val="000000"/>
              </a:solidFill>
              <a:ln w="9525">
                <a:noFill/>
                <a:round/>
                <a:headEnd/>
                <a:tailEnd/>
              </a:ln>
            </p:spPr>
            <p:txBody>
              <a:bodyPr/>
              <a:lstStyle/>
              <a:p>
                <a:endParaRPr lang="en-US"/>
              </a:p>
            </p:txBody>
          </p:sp>
          <p:sp>
            <p:nvSpPr>
              <p:cNvPr id="107644" name="Freeform 21"/>
              <p:cNvSpPr>
                <a:spLocks noChangeAspect="1"/>
              </p:cNvSpPr>
              <p:nvPr/>
            </p:nvSpPr>
            <p:spPr bwMode="auto">
              <a:xfrm>
                <a:off x="711" y="2432"/>
                <a:ext cx="252" cy="60"/>
              </a:xfrm>
              <a:custGeom>
                <a:avLst/>
                <a:gdLst>
                  <a:gd name="T0" fmla="*/ 28 w 756"/>
                  <a:gd name="T1" fmla="*/ 7 h 179"/>
                  <a:gd name="T2" fmla="*/ 28 w 756"/>
                  <a:gd name="T3" fmla="*/ 0 h 179"/>
                  <a:gd name="T4" fmla="*/ 0 w 756"/>
                  <a:gd name="T5" fmla="*/ 0 h 179"/>
                  <a:gd name="T6" fmla="*/ 0 w 756"/>
                  <a:gd name="T7" fmla="*/ 7 h 179"/>
                  <a:gd name="T8" fmla="*/ 3 w 756"/>
                  <a:gd name="T9" fmla="*/ 7 h 179"/>
                  <a:gd name="T10" fmla="*/ 3 w 756"/>
                  <a:gd name="T11" fmla="*/ 3 h 179"/>
                  <a:gd name="T12" fmla="*/ 25 w 756"/>
                  <a:gd name="T13" fmla="*/ 3 h 179"/>
                  <a:gd name="T14" fmla="*/ 25 w 756"/>
                  <a:gd name="T15" fmla="*/ 7 h 179"/>
                  <a:gd name="T16" fmla="*/ 28 w 756"/>
                  <a:gd name="T17" fmla="*/ 7 h 179"/>
                  <a:gd name="T18" fmla="*/ 28 w 756"/>
                  <a:gd name="T19" fmla="*/ 7 h 179"/>
                  <a:gd name="T20" fmla="*/ 28 w 756"/>
                  <a:gd name="T21" fmla="*/ 7 h 17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56"/>
                  <a:gd name="T34" fmla="*/ 0 h 179"/>
                  <a:gd name="T35" fmla="*/ 756 w 756"/>
                  <a:gd name="T36" fmla="*/ 179 h 17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56" h="179">
                    <a:moveTo>
                      <a:pt x="756" y="179"/>
                    </a:moveTo>
                    <a:lnTo>
                      <a:pt x="756" y="0"/>
                    </a:lnTo>
                    <a:lnTo>
                      <a:pt x="0" y="0"/>
                    </a:lnTo>
                    <a:lnTo>
                      <a:pt x="0" y="179"/>
                    </a:lnTo>
                    <a:lnTo>
                      <a:pt x="78" y="179"/>
                    </a:lnTo>
                    <a:lnTo>
                      <a:pt x="78" y="77"/>
                    </a:lnTo>
                    <a:lnTo>
                      <a:pt x="676" y="77"/>
                    </a:lnTo>
                    <a:lnTo>
                      <a:pt x="676" y="179"/>
                    </a:lnTo>
                    <a:lnTo>
                      <a:pt x="756" y="179"/>
                    </a:lnTo>
                    <a:close/>
                  </a:path>
                </a:pathLst>
              </a:custGeom>
              <a:solidFill>
                <a:srgbClr val="000000"/>
              </a:solidFill>
              <a:ln w="9525">
                <a:noFill/>
                <a:round/>
                <a:headEnd/>
                <a:tailEnd/>
              </a:ln>
            </p:spPr>
            <p:txBody>
              <a:bodyPr/>
              <a:lstStyle/>
              <a:p>
                <a:endParaRPr lang="en-US"/>
              </a:p>
            </p:txBody>
          </p:sp>
          <p:sp>
            <p:nvSpPr>
              <p:cNvPr id="107645" name="Freeform 22"/>
              <p:cNvSpPr>
                <a:spLocks noChangeAspect="1"/>
              </p:cNvSpPr>
              <p:nvPr/>
            </p:nvSpPr>
            <p:spPr bwMode="auto">
              <a:xfrm>
                <a:off x="728" y="2630"/>
                <a:ext cx="217" cy="25"/>
              </a:xfrm>
              <a:custGeom>
                <a:avLst/>
                <a:gdLst>
                  <a:gd name="T0" fmla="*/ 0 w 651"/>
                  <a:gd name="T1" fmla="*/ 0 h 76"/>
                  <a:gd name="T2" fmla="*/ 24 w 651"/>
                  <a:gd name="T3" fmla="*/ 0 h 76"/>
                  <a:gd name="T4" fmla="*/ 24 w 651"/>
                  <a:gd name="T5" fmla="*/ 3 h 76"/>
                  <a:gd name="T6" fmla="*/ 0 w 651"/>
                  <a:gd name="T7" fmla="*/ 3 h 76"/>
                  <a:gd name="T8" fmla="*/ 0 w 651"/>
                  <a:gd name="T9" fmla="*/ 0 h 76"/>
                  <a:gd name="T10" fmla="*/ 0 w 651"/>
                  <a:gd name="T11" fmla="*/ 0 h 76"/>
                  <a:gd name="T12" fmla="*/ 0 w 651"/>
                  <a:gd name="T13" fmla="*/ 0 h 76"/>
                  <a:gd name="T14" fmla="*/ 0 60000 65536"/>
                  <a:gd name="T15" fmla="*/ 0 60000 65536"/>
                  <a:gd name="T16" fmla="*/ 0 60000 65536"/>
                  <a:gd name="T17" fmla="*/ 0 60000 65536"/>
                  <a:gd name="T18" fmla="*/ 0 60000 65536"/>
                  <a:gd name="T19" fmla="*/ 0 60000 65536"/>
                  <a:gd name="T20" fmla="*/ 0 60000 65536"/>
                  <a:gd name="T21" fmla="*/ 0 w 651"/>
                  <a:gd name="T22" fmla="*/ 0 h 76"/>
                  <a:gd name="T23" fmla="*/ 651 w 651"/>
                  <a:gd name="T24" fmla="*/ 76 h 7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1" h="76">
                    <a:moveTo>
                      <a:pt x="0" y="0"/>
                    </a:moveTo>
                    <a:lnTo>
                      <a:pt x="651" y="0"/>
                    </a:lnTo>
                    <a:lnTo>
                      <a:pt x="651" y="76"/>
                    </a:lnTo>
                    <a:lnTo>
                      <a:pt x="0" y="76"/>
                    </a:lnTo>
                    <a:lnTo>
                      <a:pt x="0" y="0"/>
                    </a:lnTo>
                    <a:close/>
                  </a:path>
                </a:pathLst>
              </a:custGeom>
              <a:solidFill>
                <a:srgbClr val="000000"/>
              </a:solidFill>
              <a:ln w="9525">
                <a:noFill/>
                <a:round/>
                <a:headEnd/>
                <a:tailEnd/>
              </a:ln>
            </p:spPr>
            <p:txBody>
              <a:bodyPr/>
              <a:lstStyle/>
              <a:p>
                <a:endParaRPr lang="en-US"/>
              </a:p>
            </p:txBody>
          </p:sp>
          <p:sp>
            <p:nvSpPr>
              <p:cNvPr id="107646" name="Freeform 23"/>
              <p:cNvSpPr>
                <a:spLocks noChangeAspect="1"/>
              </p:cNvSpPr>
              <p:nvPr/>
            </p:nvSpPr>
            <p:spPr bwMode="auto">
              <a:xfrm>
                <a:off x="728" y="2689"/>
                <a:ext cx="217" cy="26"/>
              </a:xfrm>
              <a:custGeom>
                <a:avLst/>
                <a:gdLst>
                  <a:gd name="T0" fmla="*/ 0 w 651"/>
                  <a:gd name="T1" fmla="*/ 0 h 76"/>
                  <a:gd name="T2" fmla="*/ 24 w 651"/>
                  <a:gd name="T3" fmla="*/ 0 h 76"/>
                  <a:gd name="T4" fmla="*/ 24 w 651"/>
                  <a:gd name="T5" fmla="*/ 3 h 76"/>
                  <a:gd name="T6" fmla="*/ 0 w 651"/>
                  <a:gd name="T7" fmla="*/ 3 h 76"/>
                  <a:gd name="T8" fmla="*/ 0 w 651"/>
                  <a:gd name="T9" fmla="*/ 0 h 76"/>
                  <a:gd name="T10" fmla="*/ 0 w 651"/>
                  <a:gd name="T11" fmla="*/ 0 h 76"/>
                  <a:gd name="T12" fmla="*/ 0 w 651"/>
                  <a:gd name="T13" fmla="*/ 0 h 76"/>
                  <a:gd name="T14" fmla="*/ 0 60000 65536"/>
                  <a:gd name="T15" fmla="*/ 0 60000 65536"/>
                  <a:gd name="T16" fmla="*/ 0 60000 65536"/>
                  <a:gd name="T17" fmla="*/ 0 60000 65536"/>
                  <a:gd name="T18" fmla="*/ 0 60000 65536"/>
                  <a:gd name="T19" fmla="*/ 0 60000 65536"/>
                  <a:gd name="T20" fmla="*/ 0 60000 65536"/>
                  <a:gd name="T21" fmla="*/ 0 w 651"/>
                  <a:gd name="T22" fmla="*/ 0 h 76"/>
                  <a:gd name="T23" fmla="*/ 651 w 651"/>
                  <a:gd name="T24" fmla="*/ 76 h 7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1" h="76">
                    <a:moveTo>
                      <a:pt x="0" y="0"/>
                    </a:moveTo>
                    <a:lnTo>
                      <a:pt x="651" y="0"/>
                    </a:lnTo>
                    <a:lnTo>
                      <a:pt x="651" y="76"/>
                    </a:lnTo>
                    <a:lnTo>
                      <a:pt x="0" y="76"/>
                    </a:lnTo>
                    <a:lnTo>
                      <a:pt x="0" y="0"/>
                    </a:lnTo>
                    <a:close/>
                  </a:path>
                </a:pathLst>
              </a:custGeom>
              <a:solidFill>
                <a:srgbClr val="000000"/>
              </a:solidFill>
              <a:ln w="9525">
                <a:noFill/>
                <a:round/>
                <a:headEnd/>
                <a:tailEnd/>
              </a:ln>
            </p:spPr>
            <p:txBody>
              <a:bodyPr/>
              <a:lstStyle/>
              <a:p>
                <a:endParaRPr lang="en-US"/>
              </a:p>
            </p:txBody>
          </p:sp>
          <p:sp>
            <p:nvSpPr>
              <p:cNvPr id="107647" name="Freeform 24"/>
              <p:cNvSpPr>
                <a:spLocks noChangeAspect="1"/>
              </p:cNvSpPr>
              <p:nvPr/>
            </p:nvSpPr>
            <p:spPr bwMode="auto">
              <a:xfrm>
                <a:off x="832" y="2312"/>
                <a:ext cx="17" cy="128"/>
              </a:xfrm>
              <a:custGeom>
                <a:avLst/>
                <a:gdLst>
                  <a:gd name="T0" fmla="*/ 0 w 51"/>
                  <a:gd name="T1" fmla="*/ 14 h 385"/>
                  <a:gd name="T2" fmla="*/ 0 w 51"/>
                  <a:gd name="T3" fmla="*/ 0 h 385"/>
                  <a:gd name="T4" fmla="*/ 2 w 51"/>
                  <a:gd name="T5" fmla="*/ 0 h 385"/>
                  <a:gd name="T6" fmla="*/ 2 w 51"/>
                  <a:gd name="T7" fmla="*/ 14 h 385"/>
                  <a:gd name="T8" fmla="*/ 0 w 51"/>
                  <a:gd name="T9" fmla="*/ 14 h 385"/>
                  <a:gd name="T10" fmla="*/ 0 w 51"/>
                  <a:gd name="T11" fmla="*/ 14 h 385"/>
                  <a:gd name="T12" fmla="*/ 0 w 51"/>
                  <a:gd name="T13" fmla="*/ 14 h 385"/>
                  <a:gd name="T14" fmla="*/ 0 60000 65536"/>
                  <a:gd name="T15" fmla="*/ 0 60000 65536"/>
                  <a:gd name="T16" fmla="*/ 0 60000 65536"/>
                  <a:gd name="T17" fmla="*/ 0 60000 65536"/>
                  <a:gd name="T18" fmla="*/ 0 60000 65536"/>
                  <a:gd name="T19" fmla="*/ 0 60000 65536"/>
                  <a:gd name="T20" fmla="*/ 0 60000 65536"/>
                  <a:gd name="T21" fmla="*/ 0 w 51"/>
                  <a:gd name="T22" fmla="*/ 0 h 385"/>
                  <a:gd name="T23" fmla="*/ 51 w 51"/>
                  <a:gd name="T24" fmla="*/ 385 h 3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 h="385">
                    <a:moveTo>
                      <a:pt x="0" y="385"/>
                    </a:moveTo>
                    <a:lnTo>
                      <a:pt x="0" y="0"/>
                    </a:lnTo>
                    <a:lnTo>
                      <a:pt x="51" y="0"/>
                    </a:lnTo>
                    <a:lnTo>
                      <a:pt x="51" y="385"/>
                    </a:lnTo>
                    <a:lnTo>
                      <a:pt x="0" y="385"/>
                    </a:lnTo>
                    <a:close/>
                  </a:path>
                </a:pathLst>
              </a:custGeom>
              <a:solidFill>
                <a:srgbClr val="000000"/>
              </a:solidFill>
              <a:ln w="9525">
                <a:noFill/>
                <a:round/>
                <a:headEnd/>
                <a:tailEnd/>
              </a:ln>
            </p:spPr>
            <p:txBody>
              <a:bodyPr/>
              <a:lstStyle/>
              <a:p>
                <a:endParaRPr lang="en-US"/>
              </a:p>
            </p:txBody>
          </p:sp>
          <p:sp>
            <p:nvSpPr>
              <p:cNvPr id="107648" name="Freeform 25"/>
              <p:cNvSpPr>
                <a:spLocks noChangeAspect="1"/>
              </p:cNvSpPr>
              <p:nvPr/>
            </p:nvSpPr>
            <p:spPr bwMode="auto">
              <a:xfrm>
                <a:off x="1190" y="2424"/>
                <a:ext cx="340" cy="214"/>
              </a:xfrm>
              <a:custGeom>
                <a:avLst/>
                <a:gdLst>
                  <a:gd name="T0" fmla="*/ 0 w 1020"/>
                  <a:gd name="T1" fmla="*/ 9 h 642"/>
                  <a:gd name="T2" fmla="*/ 6 w 1020"/>
                  <a:gd name="T3" fmla="*/ 15 h 642"/>
                  <a:gd name="T4" fmla="*/ 5 w 1020"/>
                  <a:gd name="T5" fmla="*/ 20 h 642"/>
                  <a:gd name="T6" fmla="*/ 7 w 1020"/>
                  <a:gd name="T7" fmla="*/ 19 h 642"/>
                  <a:gd name="T8" fmla="*/ 9 w 1020"/>
                  <a:gd name="T9" fmla="*/ 15 h 642"/>
                  <a:gd name="T10" fmla="*/ 17 w 1020"/>
                  <a:gd name="T11" fmla="*/ 12 h 642"/>
                  <a:gd name="T12" fmla="*/ 14 w 1020"/>
                  <a:gd name="T13" fmla="*/ 24 h 642"/>
                  <a:gd name="T14" fmla="*/ 18 w 1020"/>
                  <a:gd name="T15" fmla="*/ 22 h 642"/>
                  <a:gd name="T16" fmla="*/ 23 w 1020"/>
                  <a:gd name="T17" fmla="*/ 10 h 642"/>
                  <a:gd name="T18" fmla="*/ 36 w 1020"/>
                  <a:gd name="T19" fmla="*/ 4 h 642"/>
                  <a:gd name="T20" fmla="*/ 37 w 1020"/>
                  <a:gd name="T21" fmla="*/ 3 h 642"/>
                  <a:gd name="T22" fmla="*/ 38 w 1020"/>
                  <a:gd name="T23" fmla="*/ 2 h 642"/>
                  <a:gd name="T24" fmla="*/ 38 w 1020"/>
                  <a:gd name="T25" fmla="*/ 1 h 642"/>
                  <a:gd name="T26" fmla="*/ 38 w 1020"/>
                  <a:gd name="T27" fmla="*/ 1 h 642"/>
                  <a:gd name="T28" fmla="*/ 36 w 1020"/>
                  <a:gd name="T29" fmla="*/ 0 h 642"/>
                  <a:gd name="T30" fmla="*/ 35 w 1020"/>
                  <a:gd name="T31" fmla="*/ 0 h 642"/>
                  <a:gd name="T32" fmla="*/ 33 w 1020"/>
                  <a:gd name="T33" fmla="*/ 0 h 642"/>
                  <a:gd name="T34" fmla="*/ 21 w 1020"/>
                  <a:gd name="T35" fmla="*/ 5 h 642"/>
                  <a:gd name="T36" fmla="*/ 13 w 1020"/>
                  <a:gd name="T37" fmla="*/ 3 h 642"/>
                  <a:gd name="T38" fmla="*/ 10 w 1020"/>
                  <a:gd name="T39" fmla="*/ 3 h 642"/>
                  <a:gd name="T40" fmla="*/ 16 w 1020"/>
                  <a:gd name="T41" fmla="*/ 7 h 642"/>
                  <a:gd name="T42" fmla="*/ 8 w 1020"/>
                  <a:gd name="T43" fmla="*/ 11 h 642"/>
                  <a:gd name="T44" fmla="*/ 2 w 1020"/>
                  <a:gd name="T45" fmla="*/ 8 h 642"/>
                  <a:gd name="T46" fmla="*/ 0 w 1020"/>
                  <a:gd name="T47" fmla="*/ 9 h 642"/>
                  <a:gd name="T48" fmla="*/ 0 w 1020"/>
                  <a:gd name="T49" fmla="*/ 9 h 642"/>
                  <a:gd name="T50" fmla="*/ 0 w 1020"/>
                  <a:gd name="T51" fmla="*/ 9 h 64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020"/>
                  <a:gd name="T79" fmla="*/ 0 h 642"/>
                  <a:gd name="T80" fmla="*/ 1020 w 1020"/>
                  <a:gd name="T81" fmla="*/ 642 h 64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020" h="642">
                    <a:moveTo>
                      <a:pt x="0" y="255"/>
                    </a:moveTo>
                    <a:lnTo>
                      <a:pt x="152" y="399"/>
                    </a:lnTo>
                    <a:lnTo>
                      <a:pt x="146" y="539"/>
                    </a:lnTo>
                    <a:lnTo>
                      <a:pt x="193" y="515"/>
                    </a:lnTo>
                    <a:lnTo>
                      <a:pt x="252" y="412"/>
                    </a:lnTo>
                    <a:lnTo>
                      <a:pt x="456" y="328"/>
                    </a:lnTo>
                    <a:lnTo>
                      <a:pt x="391" y="642"/>
                    </a:lnTo>
                    <a:lnTo>
                      <a:pt x="487" y="589"/>
                    </a:lnTo>
                    <a:lnTo>
                      <a:pt x="611" y="262"/>
                    </a:lnTo>
                    <a:lnTo>
                      <a:pt x="985" y="99"/>
                    </a:lnTo>
                    <a:lnTo>
                      <a:pt x="1007" y="76"/>
                    </a:lnTo>
                    <a:lnTo>
                      <a:pt x="1019" y="50"/>
                    </a:lnTo>
                    <a:lnTo>
                      <a:pt x="1020" y="32"/>
                    </a:lnTo>
                    <a:lnTo>
                      <a:pt x="1015" y="19"/>
                    </a:lnTo>
                    <a:lnTo>
                      <a:pt x="981" y="6"/>
                    </a:lnTo>
                    <a:lnTo>
                      <a:pt x="936" y="0"/>
                    </a:lnTo>
                    <a:lnTo>
                      <a:pt x="890" y="10"/>
                    </a:lnTo>
                    <a:lnTo>
                      <a:pt x="567" y="140"/>
                    </a:lnTo>
                    <a:lnTo>
                      <a:pt x="363" y="80"/>
                    </a:lnTo>
                    <a:lnTo>
                      <a:pt x="283" y="92"/>
                    </a:lnTo>
                    <a:lnTo>
                      <a:pt x="430" y="197"/>
                    </a:lnTo>
                    <a:lnTo>
                      <a:pt x="222" y="284"/>
                    </a:lnTo>
                    <a:lnTo>
                      <a:pt x="64" y="229"/>
                    </a:lnTo>
                    <a:lnTo>
                      <a:pt x="0" y="255"/>
                    </a:lnTo>
                    <a:close/>
                  </a:path>
                </a:pathLst>
              </a:custGeom>
              <a:solidFill>
                <a:srgbClr val="000000"/>
              </a:solidFill>
              <a:ln w="9525">
                <a:noFill/>
                <a:round/>
                <a:headEnd/>
                <a:tailEnd/>
              </a:ln>
            </p:spPr>
            <p:txBody>
              <a:bodyPr/>
              <a:lstStyle/>
              <a:p>
                <a:endParaRPr lang="en-US"/>
              </a:p>
            </p:txBody>
          </p:sp>
        </p:grpSp>
        <p:sp>
          <p:nvSpPr>
            <p:cNvPr id="107627" name="Rectangle 26"/>
            <p:cNvSpPr>
              <a:spLocks noChangeArrowheads="1"/>
            </p:cNvSpPr>
            <p:nvPr/>
          </p:nvSpPr>
          <p:spPr bwMode="auto">
            <a:xfrm>
              <a:off x="480" y="2304"/>
              <a:ext cx="1440" cy="864"/>
            </a:xfrm>
            <a:prstGeom prst="rect">
              <a:avLst/>
            </a:prstGeom>
            <a:noFill/>
            <a:ln w="9525">
              <a:solidFill>
                <a:schemeClr val="tx1"/>
              </a:solidFill>
              <a:miter lim="800000"/>
              <a:headEnd/>
              <a:tailEnd/>
            </a:ln>
          </p:spPr>
          <p:txBody>
            <a:bodyPr anchor="ctr">
              <a:spAutoFit/>
            </a:bodyPr>
            <a:lstStyle/>
            <a:p>
              <a:endParaRPr lang="en-US"/>
            </a:p>
          </p:txBody>
        </p:sp>
      </p:grpSp>
      <p:sp>
        <p:nvSpPr>
          <p:cNvPr id="107524" name="Text Box 27"/>
          <p:cNvSpPr txBox="1">
            <a:spLocks noChangeArrowheads="1"/>
          </p:cNvSpPr>
          <p:nvPr/>
        </p:nvSpPr>
        <p:spPr bwMode="auto">
          <a:xfrm>
            <a:off x="395288" y="5127625"/>
            <a:ext cx="1082675" cy="822325"/>
          </a:xfrm>
          <a:prstGeom prst="rect">
            <a:avLst/>
          </a:prstGeom>
          <a:noFill/>
          <a:ln w="9525">
            <a:noFill/>
            <a:miter lim="800000"/>
            <a:headEnd/>
            <a:tailEnd/>
          </a:ln>
        </p:spPr>
        <p:txBody>
          <a:bodyPr wrap="none">
            <a:spAutoFit/>
          </a:bodyPr>
          <a:lstStyle/>
          <a:p>
            <a:pPr eaLnBrk="0" hangingPunct="0"/>
            <a:r>
              <a:rPr lang="sr-Latn-CS" sz="2400"/>
              <a:t>Origin </a:t>
            </a:r>
          </a:p>
          <a:p>
            <a:pPr eaLnBrk="0" hangingPunct="0"/>
            <a:r>
              <a:rPr lang="sr-Latn-CS" sz="2400"/>
              <a:t>airport</a:t>
            </a:r>
            <a:endParaRPr lang="en-US" sz="2400"/>
          </a:p>
        </p:txBody>
      </p:sp>
      <p:grpSp>
        <p:nvGrpSpPr>
          <p:cNvPr id="4" name="Group 28"/>
          <p:cNvGrpSpPr>
            <a:grpSpLocks/>
          </p:cNvGrpSpPr>
          <p:nvPr/>
        </p:nvGrpSpPr>
        <p:grpSpPr bwMode="auto">
          <a:xfrm>
            <a:off x="1547813" y="2276475"/>
            <a:ext cx="1863725" cy="1143000"/>
            <a:chOff x="975" y="1570"/>
            <a:chExt cx="1174" cy="720"/>
          </a:xfrm>
        </p:grpSpPr>
        <p:sp>
          <p:nvSpPr>
            <p:cNvPr id="107623" name="Line 29"/>
            <p:cNvSpPr>
              <a:spLocks noChangeShapeType="1"/>
            </p:cNvSpPr>
            <p:nvPr/>
          </p:nvSpPr>
          <p:spPr bwMode="auto">
            <a:xfrm rot="522953" flipV="1">
              <a:off x="1429" y="1570"/>
              <a:ext cx="720" cy="720"/>
            </a:xfrm>
            <a:prstGeom prst="line">
              <a:avLst/>
            </a:prstGeom>
            <a:noFill/>
            <a:ln w="127000">
              <a:solidFill>
                <a:srgbClr val="99CC00"/>
              </a:solidFill>
              <a:round/>
              <a:headEnd/>
              <a:tailEnd type="triangle" w="med" len="med"/>
            </a:ln>
          </p:spPr>
          <p:txBody>
            <a:bodyPr anchor="ctr">
              <a:spAutoFit/>
            </a:bodyPr>
            <a:lstStyle/>
            <a:p>
              <a:endParaRPr lang="en-US"/>
            </a:p>
          </p:txBody>
        </p:sp>
        <p:sp>
          <p:nvSpPr>
            <p:cNvPr id="107624" name="Text Box 30"/>
            <p:cNvSpPr txBox="1">
              <a:spLocks noChangeArrowheads="1"/>
            </p:cNvSpPr>
            <p:nvPr/>
          </p:nvSpPr>
          <p:spPr bwMode="auto">
            <a:xfrm>
              <a:off x="975" y="1661"/>
              <a:ext cx="740" cy="250"/>
            </a:xfrm>
            <a:prstGeom prst="rect">
              <a:avLst/>
            </a:prstGeom>
            <a:noFill/>
            <a:ln w="9525">
              <a:noFill/>
              <a:miter lim="800000"/>
              <a:headEnd/>
              <a:tailEnd/>
            </a:ln>
          </p:spPr>
          <p:txBody>
            <a:bodyPr wrap="none">
              <a:spAutoFit/>
            </a:bodyPr>
            <a:lstStyle/>
            <a:p>
              <a:pPr eaLnBrk="0" hangingPunct="0"/>
              <a:r>
                <a:rPr lang="sr-Latn-CS" sz="2000">
                  <a:solidFill>
                    <a:schemeClr val="accent2"/>
                  </a:solidFill>
                </a:rPr>
                <a:t>Climbing</a:t>
              </a:r>
              <a:endParaRPr lang="en-US" sz="2000">
                <a:solidFill>
                  <a:schemeClr val="accent2"/>
                </a:solidFill>
              </a:endParaRPr>
            </a:p>
          </p:txBody>
        </p:sp>
      </p:grpSp>
      <p:grpSp>
        <p:nvGrpSpPr>
          <p:cNvPr id="5" name="Group 31"/>
          <p:cNvGrpSpPr>
            <a:grpSpLocks/>
          </p:cNvGrpSpPr>
          <p:nvPr/>
        </p:nvGrpSpPr>
        <p:grpSpPr bwMode="auto">
          <a:xfrm>
            <a:off x="5435600" y="2349500"/>
            <a:ext cx="1887538" cy="1143000"/>
            <a:chOff x="3424" y="1616"/>
            <a:chExt cx="1189" cy="720"/>
          </a:xfrm>
        </p:grpSpPr>
        <p:sp>
          <p:nvSpPr>
            <p:cNvPr id="107621" name="Line 32"/>
            <p:cNvSpPr>
              <a:spLocks noChangeShapeType="1"/>
            </p:cNvSpPr>
            <p:nvPr/>
          </p:nvSpPr>
          <p:spPr bwMode="auto">
            <a:xfrm rot="5108231" flipV="1">
              <a:off x="3424" y="1616"/>
              <a:ext cx="720" cy="720"/>
            </a:xfrm>
            <a:prstGeom prst="line">
              <a:avLst/>
            </a:prstGeom>
            <a:noFill/>
            <a:ln w="127000">
              <a:solidFill>
                <a:srgbClr val="99CC00"/>
              </a:solidFill>
              <a:round/>
              <a:headEnd/>
              <a:tailEnd type="triangle" w="med" len="med"/>
            </a:ln>
          </p:spPr>
          <p:txBody>
            <a:bodyPr anchor="ctr">
              <a:spAutoFit/>
            </a:bodyPr>
            <a:lstStyle/>
            <a:p>
              <a:endParaRPr lang="en-US"/>
            </a:p>
          </p:txBody>
        </p:sp>
        <p:sp>
          <p:nvSpPr>
            <p:cNvPr id="107622" name="Text Box 33"/>
            <p:cNvSpPr txBox="1">
              <a:spLocks noChangeArrowheads="1"/>
            </p:cNvSpPr>
            <p:nvPr/>
          </p:nvSpPr>
          <p:spPr bwMode="auto">
            <a:xfrm>
              <a:off x="3651" y="1616"/>
              <a:ext cx="962" cy="250"/>
            </a:xfrm>
            <a:prstGeom prst="rect">
              <a:avLst/>
            </a:prstGeom>
            <a:noFill/>
            <a:ln w="9525">
              <a:noFill/>
              <a:miter lim="800000"/>
              <a:headEnd/>
              <a:tailEnd/>
            </a:ln>
          </p:spPr>
          <p:txBody>
            <a:bodyPr wrap="none">
              <a:spAutoFit/>
            </a:bodyPr>
            <a:lstStyle/>
            <a:p>
              <a:pPr eaLnBrk="0" hangingPunct="0"/>
              <a:r>
                <a:rPr lang="sr-Latn-CS" sz="2000">
                  <a:solidFill>
                    <a:schemeClr val="accent2"/>
                  </a:solidFill>
                </a:rPr>
                <a:t>Descending</a:t>
              </a:r>
              <a:endParaRPr lang="en-US" sz="2000"/>
            </a:p>
          </p:txBody>
        </p:sp>
      </p:grpSp>
      <p:sp>
        <p:nvSpPr>
          <p:cNvPr id="107527" name="Rectangle 34"/>
          <p:cNvSpPr>
            <a:spLocks noChangeArrowheads="1"/>
          </p:cNvSpPr>
          <p:nvPr/>
        </p:nvSpPr>
        <p:spPr bwMode="auto">
          <a:xfrm>
            <a:off x="457200" y="277813"/>
            <a:ext cx="8686800" cy="1139825"/>
          </a:xfrm>
          <a:prstGeom prst="rect">
            <a:avLst/>
          </a:prstGeom>
          <a:noFill/>
          <a:ln w="9525">
            <a:noFill/>
            <a:miter lim="800000"/>
            <a:headEnd/>
            <a:tailEnd/>
          </a:ln>
        </p:spPr>
        <p:txBody>
          <a:bodyPr/>
          <a:lstStyle/>
          <a:p>
            <a:pPr marL="800100" indent="-800100"/>
            <a:r>
              <a:rPr lang="sr-Latn-RS" sz="4000" b="1" dirty="0">
                <a:solidFill>
                  <a:schemeClr val="tx2"/>
                </a:solidFill>
                <a:cs typeface="Calibri"/>
              </a:rPr>
              <a:t>Approach</a:t>
            </a:r>
            <a:r>
              <a:rPr lang="sr-Latn-CS" sz="4000" b="1" dirty="0">
                <a:solidFill>
                  <a:schemeClr val="tx2"/>
                </a:solidFill>
                <a:cs typeface="Calibri"/>
              </a:rPr>
              <a:t> control unit</a:t>
            </a:r>
            <a:r>
              <a:rPr lang="en-GB" sz="4000" b="1" dirty="0">
                <a:solidFill>
                  <a:schemeClr val="tx2"/>
                </a:solidFill>
                <a:cs typeface="Calibri"/>
              </a:rPr>
              <a:t> (1</a:t>
            </a:r>
            <a:r>
              <a:rPr lang="sr-Latn-RS" sz="4000" b="1" dirty="0">
                <a:solidFill>
                  <a:schemeClr val="tx2"/>
                </a:solidFill>
                <a:cs typeface="Calibri"/>
              </a:rPr>
              <a:t>a</a:t>
            </a:r>
            <a:r>
              <a:rPr lang="en-GB" sz="4000" b="1" dirty="0">
                <a:solidFill>
                  <a:schemeClr val="tx2"/>
                </a:solidFill>
                <a:cs typeface="Calibri"/>
              </a:rPr>
              <a:t>)</a:t>
            </a:r>
            <a:endParaRPr lang="en-US" sz="4000" b="1" dirty="0">
              <a:solidFill>
                <a:schemeClr val="tx2"/>
              </a:solidFill>
              <a:cs typeface="Calibri"/>
            </a:endParaRPr>
          </a:p>
        </p:txBody>
      </p:sp>
      <p:grpSp>
        <p:nvGrpSpPr>
          <p:cNvPr id="6" name="Group 35"/>
          <p:cNvGrpSpPr>
            <a:grpSpLocks/>
          </p:cNvGrpSpPr>
          <p:nvPr/>
        </p:nvGrpSpPr>
        <p:grpSpPr bwMode="auto">
          <a:xfrm>
            <a:off x="395288" y="3213100"/>
            <a:ext cx="1512887" cy="782638"/>
            <a:chOff x="249" y="2160"/>
            <a:chExt cx="953" cy="493"/>
          </a:xfrm>
        </p:grpSpPr>
        <p:sp>
          <p:nvSpPr>
            <p:cNvPr id="107619" name="Line 36"/>
            <p:cNvSpPr>
              <a:spLocks noChangeShapeType="1"/>
            </p:cNvSpPr>
            <p:nvPr/>
          </p:nvSpPr>
          <p:spPr bwMode="auto">
            <a:xfrm rot="522953" flipV="1">
              <a:off x="385" y="2296"/>
              <a:ext cx="817" cy="357"/>
            </a:xfrm>
            <a:prstGeom prst="line">
              <a:avLst/>
            </a:prstGeom>
            <a:noFill/>
            <a:ln w="127000">
              <a:solidFill>
                <a:srgbClr val="99CC00"/>
              </a:solidFill>
              <a:round/>
              <a:headEnd/>
              <a:tailEnd type="triangle" w="med" len="med"/>
            </a:ln>
          </p:spPr>
          <p:txBody>
            <a:bodyPr anchor="ctr">
              <a:spAutoFit/>
            </a:bodyPr>
            <a:lstStyle/>
            <a:p>
              <a:endParaRPr lang="en-US"/>
            </a:p>
          </p:txBody>
        </p:sp>
        <p:sp>
          <p:nvSpPr>
            <p:cNvPr id="107620" name="Text Box 37"/>
            <p:cNvSpPr txBox="1">
              <a:spLocks noChangeArrowheads="1"/>
            </p:cNvSpPr>
            <p:nvPr/>
          </p:nvSpPr>
          <p:spPr bwMode="auto">
            <a:xfrm>
              <a:off x="249" y="2160"/>
              <a:ext cx="702" cy="250"/>
            </a:xfrm>
            <a:prstGeom prst="rect">
              <a:avLst/>
            </a:prstGeom>
            <a:noFill/>
            <a:ln w="9525">
              <a:noFill/>
              <a:miter lim="800000"/>
              <a:headEnd/>
              <a:tailEnd/>
            </a:ln>
          </p:spPr>
          <p:txBody>
            <a:bodyPr wrap="none">
              <a:spAutoFit/>
            </a:bodyPr>
            <a:lstStyle/>
            <a:p>
              <a:pPr eaLnBrk="0" hangingPunct="0"/>
              <a:r>
                <a:rPr lang="sr-Latn-CS" sz="2000">
                  <a:solidFill>
                    <a:schemeClr val="accent2"/>
                  </a:solidFill>
                </a:rPr>
                <a:t>Take-off</a:t>
              </a:r>
              <a:endParaRPr lang="en-US" sz="2000">
                <a:solidFill>
                  <a:schemeClr val="accent2"/>
                </a:solidFill>
              </a:endParaRPr>
            </a:p>
          </p:txBody>
        </p:sp>
      </p:grpSp>
      <p:grpSp>
        <p:nvGrpSpPr>
          <p:cNvPr id="7" name="Group 38"/>
          <p:cNvGrpSpPr>
            <a:grpSpLocks/>
          </p:cNvGrpSpPr>
          <p:nvPr/>
        </p:nvGrpSpPr>
        <p:grpSpPr bwMode="auto">
          <a:xfrm>
            <a:off x="6948488" y="3141663"/>
            <a:ext cx="1789112" cy="2765425"/>
            <a:chOff x="4377" y="2115"/>
            <a:chExt cx="1127" cy="1742"/>
          </a:xfrm>
        </p:grpSpPr>
        <p:grpSp>
          <p:nvGrpSpPr>
            <p:cNvPr id="8" name="Group 39"/>
            <p:cNvGrpSpPr>
              <a:grpSpLocks/>
            </p:cNvGrpSpPr>
            <p:nvPr/>
          </p:nvGrpSpPr>
          <p:grpSpPr bwMode="auto">
            <a:xfrm>
              <a:off x="4387" y="2614"/>
              <a:ext cx="1117" cy="1243"/>
              <a:chOff x="4387" y="2614"/>
              <a:chExt cx="1117" cy="1243"/>
            </a:xfrm>
          </p:grpSpPr>
          <p:sp>
            <p:nvSpPr>
              <p:cNvPr id="107593" name="Text Box 40"/>
              <p:cNvSpPr txBox="1">
                <a:spLocks noChangeArrowheads="1"/>
              </p:cNvSpPr>
              <p:nvPr/>
            </p:nvSpPr>
            <p:spPr bwMode="auto">
              <a:xfrm>
                <a:off x="4387" y="3339"/>
                <a:ext cx="1078" cy="518"/>
              </a:xfrm>
              <a:prstGeom prst="rect">
                <a:avLst/>
              </a:prstGeom>
              <a:noFill/>
              <a:ln w="9525">
                <a:noFill/>
                <a:miter lim="800000"/>
                <a:headEnd/>
                <a:tailEnd/>
              </a:ln>
            </p:spPr>
            <p:txBody>
              <a:bodyPr wrap="none">
                <a:spAutoFit/>
              </a:bodyPr>
              <a:lstStyle/>
              <a:p>
                <a:pPr algn="r" eaLnBrk="0" hangingPunct="0"/>
                <a:r>
                  <a:rPr lang="sr-Latn-CS" sz="2400"/>
                  <a:t>Destination</a:t>
                </a:r>
              </a:p>
              <a:p>
                <a:pPr algn="r" eaLnBrk="0" hangingPunct="0"/>
                <a:r>
                  <a:rPr lang="sr-Latn-CS" sz="2400"/>
                  <a:t>airport</a:t>
                </a:r>
                <a:endParaRPr lang="en-US" sz="2400"/>
              </a:p>
            </p:txBody>
          </p:sp>
          <p:grpSp>
            <p:nvGrpSpPr>
              <p:cNvPr id="9" name="Group 41"/>
              <p:cNvGrpSpPr>
                <a:grpSpLocks/>
              </p:cNvGrpSpPr>
              <p:nvPr/>
            </p:nvGrpSpPr>
            <p:grpSpPr bwMode="auto">
              <a:xfrm>
                <a:off x="4785" y="2614"/>
                <a:ext cx="719" cy="797"/>
                <a:chOff x="384" y="2064"/>
                <a:chExt cx="1776" cy="1392"/>
              </a:xfrm>
            </p:grpSpPr>
            <p:sp>
              <p:nvSpPr>
                <p:cNvPr id="107595" name="Rectangle 42"/>
                <p:cNvSpPr>
                  <a:spLocks noChangeArrowheads="1"/>
                </p:cNvSpPr>
                <p:nvPr/>
              </p:nvSpPr>
              <p:spPr bwMode="auto">
                <a:xfrm>
                  <a:off x="384" y="2064"/>
                  <a:ext cx="1776" cy="1392"/>
                </a:xfrm>
                <a:prstGeom prst="rect">
                  <a:avLst/>
                </a:prstGeom>
                <a:noFill/>
                <a:ln w="9525">
                  <a:noFill/>
                  <a:miter lim="800000"/>
                  <a:headEnd/>
                  <a:tailEnd/>
                </a:ln>
              </p:spPr>
              <p:txBody>
                <a:bodyPr wrap="none" anchor="ctr">
                  <a:spAutoFit/>
                </a:bodyPr>
                <a:lstStyle/>
                <a:p>
                  <a:endParaRPr lang="en-US"/>
                </a:p>
              </p:txBody>
            </p:sp>
            <p:grpSp>
              <p:nvGrpSpPr>
                <p:cNvPr id="10" name="Group 43"/>
                <p:cNvGrpSpPr>
                  <a:grpSpLocks noChangeAspect="1"/>
                </p:cNvGrpSpPr>
                <p:nvPr/>
              </p:nvGrpSpPr>
              <p:grpSpPr bwMode="auto">
                <a:xfrm>
                  <a:off x="768" y="2448"/>
                  <a:ext cx="864" cy="548"/>
                  <a:chOff x="528" y="2312"/>
                  <a:chExt cx="1192" cy="756"/>
                </a:xfrm>
              </p:grpSpPr>
              <p:sp>
                <p:nvSpPr>
                  <p:cNvPr id="107598" name="Freeform 44"/>
                  <p:cNvSpPr>
                    <a:spLocks noChangeAspect="1"/>
                  </p:cNvSpPr>
                  <p:nvPr/>
                </p:nvSpPr>
                <p:spPr bwMode="auto">
                  <a:xfrm>
                    <a:off x="726" y="2449"/>
                    <a:ext cx="220" cy="375"/>
                  </a:xfrm>
                  <a:custGeom>
                    <a:avLst/>
                    <a:gdLst>
                      <a:gd name="T0" fmla="*/ 0 w 660"/>
                      <a:gd name="T1" fmla="*/ 42 h 1124"/>
                      <a:gd name="T2" fmla="*/ 0 w 660"/>
                      <a:gd name="T3" fmla="*/ 15 h 1124"/>
                      <a:gd name="T4" fmla="*/ 8 w 660"/>
                      <a:gd name="T5" fmla="*/ 15 h 1124"/>
                      <a:gd name="T6" fmla="*/ 0 w 660"/>
                      <a:gd name="T7" fmla="*/ 5 h 1124"/>
                      <a:gd name="T8" fmla="*/ 0 w 660"/>
                      <a:gd name="T9" fmla="*/ 0 h 1124"/>
                      <a:gd name="T10" fmla="*/ 24 w 660"/>
                      <a:gd name="T11" fmla="*/ 0 h 1124"/>
                      <a:gd name="T12" fmla="*/ 24 w 660"/>
                      <a:gd name="T13" fmla="*/ 5 h 1124"/>
                      <a:gd name="T14" fmla="*/ 17 w 660"/>
                      <a:gd name="T15" fmla="*/ 15 h 1124"/>
                      <a:gd name="T16" fmla="*/ 24 w 660"/>
                      <a:gd name="T17" fmla="*/ 15 h 1124"/>
                      <a:gd name="T18" fmla="*/ 24 w 660"/>
                      <a:gd name="T19" fmla="*/ 42 h 1124"/>
                      <a:gd name="T20" fmla="*/ 0 w 660"/>
                      <a:gd name="T21" fmla="*/ 42 h 1124"/>
                      <a:gd name="T22" fmla="*/ 0 w 660"/>
                      <a:gd name="T23" fmla="*/ 42 h 1124"/>
                      <a:gd name="T24" fmla="*/ 0 w 660"/>
                      <a:gd name="T25" fmla="*/ 42 h 11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60"/>
                      <a:gd name="T40" fmla="*/ 0 h 1124"/>
                      <a:gd name="T41" fmla="*/ 660 w 660"/>
                      <a:gd name="T42" fmla="*/ 1124 h 11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60" h="1124">
                        <a:moveTo>
                          <a:pt x="0" y="1124"/>
                        </a:moveTo>
                        <a:lnTo>
                          <a:pt x="0" y="402"/>
                        </a:lnTo>
                        <a:lnTo>
                          <a:pt x="209" y="402"/>
                        </a:lnTo>
                        <a:lnTo>
                          <a:pt x="0" y="126"/>
                        </a:lnTo>
                        <a:lnTo>
                          <a:pt x="0" y="0"/>
                        </a:lnTo>
                        <a:lnTo>
                          <a:pt x="660" y="0"/>
                        </a:lnTo>
                        <a:lnTo>
                          <a:pt x="660" y="126"/>
                        </a:lnTo>
                        <a:lnTo>
                          <a:pt x="460" y="402"/>
                        </a:lnTo>
                        <a:lnTo>
                          <a:pt x="660" y="402"/>
                        </a:lnTo>
                        <a:lnTo>
                          <a:pt x="660" y="1124"/>
                        </a:lnTo>
                        <a:lnTo>
                          <a:pt x="0" y="1124"/>
                        </a:lnTo>
                        <a:close/>
                      </a:path>
                    </a:pathLst>
                  </a:custGeom>
                  <a:solidFill>
                    <a:srgbClr val="E8E6FF"/>
                  </a:solidFill>
                  <a:ln w="9525">
                    <a:noFill/>
                    <a:round/>
                    <a:headEnd/>
                    <a:tailEnd/>
                  </a:ln>
                </p:spPr>
                <p:txBody>
                  <a:bodyPr/>
                  <a:lstStyle/>
                  <a:p>
                    <a:endParaRPr lang="en-US"/>
                  </a:p>
                </p:txBody>
              </p:sp>
              <p:sp>
                <p:nvSpPr>
                  <p:cNvPr id="107599" name="Freeform 45"/>
                  <p:cNvSpPr>
                    <a:spLocks noChangeAspect="1"/>
                  </p:cNvSpPr>
                  <p:nvPr/>
                </p:nvSpPr>
                <p:spPr bwMode="auto">
                  <a:xfrm>
                    <a:off x="1228" y="2774"/>
                    <a:ext cx="286" cy="50"/>
                  </a:xfrm>
                  <a:custGeom>
                    <a:avLst/>
                    <a:gdLst>
                      <a:gd name="T0" fmla="*/ 0 w 858"/>
                      <a:gd name="T1" fmla="*/ 6 h 149"/>
                      <a:gd name="T2" fmla="*/ 0 w 858"/>
                      <a:gd name="T3" fmla="*/ 0 h 149"/>
                      <a:gd name="T4" fmla="*/ 32 w 858"/>
                      <a:gd name="T5" fmla="*/ 0 h 149"/>
                      <a:gd name="T6" fmla="*/ 32 w 858"/>
                      <a:gd name="T7" fmla="*/ 6 h 149"/>
                      <a:gd name="T8" fmla="*/ 0 w 858"/>
                      <a:gd name="T9" fmla="*/ 6 h 149"/>
                      <a:gd name="T10" fmla="*/ 0 w 858"/>
                      <a:gd name="T11" fmla="*/ 6 h 149"/>
                      <a:gd name="T12" fmla="*/ 0 w 858"/>
                      <a:gd name="T13" fmla="*/ 6 h 149"/>
                      <a:gd name="T14" fmla="*/ 0 60000 65536"/>
                      <a:gd name="T15" fmla="*/ 0 60000 65536"/>
                      <a:gd name="T16" fmla="*/ 0 60000 65536"/>
                      <a:gd name="T17" fmla="*/ 0 60000 65536"/>
                      <a:gd name="T18" fmla="*/ 0 60000 65536"/>
                      <a:gd name="T19" fmla="*/ 0 60000 65536"/>
                      <a:gd name="T20" fmla="*/ 0 60000 65536"/>
                      <a:gd name="T21" fmla="*/ 0 w 858"/>
                      <a:gd name="T22" fmla="*/ 0 h 149"/>
                      <a:gd name="T23" fmla="*/ 858 w 858"/>
                      <a:gd name="T24" fmla="*/ 149 h 1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58" h="149">
                        <a:moveTo>
                          <a:pt x="0" y="149"/>
                        </a:moveTo>
                        <a:lnTo>
                          <a:pt x="0" y="0"/>
                        </a:lnTo>
                        <a:lnTo>
                          <a:pt x="858" y="0"/>
                        </a:lnTo>
                        <a:lnTo>
                          <a:pt x="858" y="149"/>
                        </a:lnTo>
                        <a:lnTo>
                          <a:pt x="0" y="149"/>
                        </a:lnTo>
                        <a:close/>
                      </a:path>
                    </a:pathLst>
                  </a:custGeom>
                  <a:solidFill>
                    <a:srgbClr val="E8E6FF"/>
                  </a:solidFill>
                  <a:ln w="9525">
                    <a:noFill/>
                    <a:round/>
                    <a:headEnd/>
                    <a:tailEnd/>
                  </a:ln>
                </p:spPr>
                <p:txBody>
                  <a:bodyPr/>
                  <a:lstStyle/>
                  <a:p>
                    <a:endParaRPr lang="en-US"/>
                  </a:p>
                </p:txBody>
              </p:sp>
              <p:sp>
                <p:nvSpPr>
                  <p:cNvPr id="107600" name="Freeform 46"/>
                  <p:cNvSpPr>
                    <a:spLocks noChangeAspect="1"/>
                  </p:cNvSpPr>
                  <p:nvPr/>
                </p:nvSpPr>
                <p:spPr bwMode="auto">
                  <a:xfrm>
                    <a:off x="600" y="2832"/>
                    <a:ext cx="1039" cy="221"/>
                  </a:xfrm>
                  <a:custGeom>
                    <a:avLst/>
                    <a:gdLst>
                      <a:gd name="T0" fmla="*/ 0 w 3117"/>
                      <a:gd name="T1" fmla="*/ 25 h 664"/>
                      <a:gd name="T2" fmla="*/ 0 w 3117"/>
                      <a:gd name="T3" fmla="*/ 0 h 664"/>
                      <a:gd name="T4" fmla="*/ 115 w 3117"/>
                      <a:gd name="T5" fmla="*/ 0 h 664"/>
                      <a:gd name="T6" fmla="*/ 115 w 3117"/>
                      <a:gd name="T7" fmla="*/ 25 h 664"/>
                      <a:gd name="T8" fmla="*/ 0 w 3117"/>
                      <a:gd name="T9" fmla="*/ 25 h 664"/>
                      <a:gd name="T10" fmla="*/ 0 w 3117"/>
                      <a:gd name="T11" fmla="*/ 25 h 664"/>
                      <a:gd name="T12" fmla="*/ 0 w 3117"/>
                      <a:gd name="T13" fmla="*/ 25 h 664"/>
                      <a:gd name="T14" fmla="*/ 0 60000 65536"/>
                      <a:gd name="T15" fmla="*/ 0 60000 65536"/>
                      <a:gd name="T16" fmla="*/ 0 60000 65536"/>
                      <a:gd name="T17" fmla="*/ 0 60000 65536"/>
                      <a:gd name="T18" fmla="*/ 0 60000 65536"/>
                      <a:gd name="T19" fmla="*/ 0 60000 65536"/>
                      <a:gd name="T20" fmla="*/ 0 60000 65536"/>
                      <a:gd name="T21" fmla="*/ 0 w 3117"/>
                      <a:gd name="T22" fmla="*/ 0 h 664"/>
                      <a:gd name="T23" fmla="*/ 3117 w 3117"/>
                      <a:gd name="T24" fmla="*/ 664 h 6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17" h="664">
                        <a:moveTo>
                          <a:pt x="0" y="664"/>
                        </a:moveTo>
                        <a:lnTo>
                          <a:pt x="0" y="0"/>
                        </a:lnTo>
                        <a:lnTo>
                          <a:pt x="3117" y="0"/>
                        </a:lnTo>
                        <a:lnTo>
                          <a:pt x="3117" y="664"/>
                        </a:lnTo>
                        <a:lnTo>
                          <a:pt x="0" y="664"/>
                        </a:lnTo>
                        <a:close/>
                      </a:path>
                    </a:pathLst>
                  </a:custGeom>
                  <a:solidFill>
                    <a:srgbClr val="C1C0DB"/>
                  </a:solidFill>
                  <a:ln w="9525">
                    <a:noFill/>
                    <a:round/>
                    <a:headEnd/>
                    <a:tailEnd/>
                  </a:ln>
                </p:spPr>
                <p:txBody>
                  <a:bodyPr/>
                  <a:lstStyle/>
                  <a:p>
                    <a:endParaRPr lang="en-US"/>
                  </a:p>
                </p:txBody>
              </p:sp>
              <p:sp>
                <p:nvSpPr>
                  <p:cNvPr id="107601" name="Freeform 47"/>
                  <p:cNvSpPr>
                    <a:spLocks noChangeAspect="1"/>
                  </p:cNvSpPr>
                  <p:nvPr/>
                </p:nvSpPr>
                <p:spPr bwMode="auto">
                  <a:xfrm>
                    <a:off x="589" y="2818"/>
                    <a:ext cx="1061" cy="232"/>
                  </a:xfrm>
                  <a:custGeom>
                    <a:avLst/>
                    <a:gdLst>
                      <a:gd name="T0" fmla="*/ 0 w 3183"/>
                      <a:gd name="T1" fmla="*/ 26 h 696"/>
                      <a:gd name="T2" fmla="*/ 0 w 3183"/>
                      <a:gd name="T3" fmla="*/ 0 h 696"/>
                      <a:gd name="T4" fmla="*/ 118 w 3183"/>
                      <a:gd name="T5" fmla="*/ 0 h 696"/>
                      <a:gd name="T6" fmla="*/ 118 w 3183"/>
                      <a:gd name="T7" fmla="*/ 26 h 696"/>
                      <a:gd name="T8" fmla="*/ 115 w 3183"/>
                      <a:gd name="T9" fmla="*/ 26 h 696"/>
                      <a:gd name="T10" fmla="*/ 115 w 3183"/>
                      <a:gd name="T11" fmla="*/ 3 h 696"/>
                      <a:gd name="T12" fmla="*/ 3 w 3183"/>
                      <a:gd name="T13" fmla="*/ 3 h 696"/>
                      <a:gd name="T14" fmla="*/ 3 w 3183"/>
                      <a:gd name="T15" fmla="*/ 26 h 696"/>
                      <a:gd name="T16" fmla="*/ 0 w 3183"/>
                      <a:gd name="T17" fmla="*/ 26 h 696"/>
                      <a:gd name="T18" fmla="*/ 0 w 3183"/>
                      <a:gd name="T19" fmla="*/ 26 h 696"/>
                      <a:gd name="T20" fmla="*/ 0 w 3183"/>
                      <a:gd name="T21" fmla="*/ 26 h 69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183"/>
                      <a:gd name="T34" fmla="*/ 0 h 696"/>
                      <a:gd name="T35" fmla="*/ 3183 w 3183"/>
                      <a:gd name="T36" fmla="*/ 696 h 69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183" h="696">
                        <a:moveTo>
                          <a:pt x="0" y="696"/>
                        </a:moveTo>
                        <a:lnTo>
                          <a:pt x="0" y="0"/>
                        </a:lnTo>
                        <a:lnTo>
                          <a:pt x="3183" y="0"/>
                        </a:lnTo>
                        <a:lnTo>
                          <a:pt x="3183" y="696"/>
                        </a:lnTo>
                        <a:lnTo>
                          <a:pt x="3106" y="696"/>
                        </a:lnTo>
                        <a:lnTo>
                          <a:pt x="3106" y="78"/>
                        </a:lnTo>
                        <a:lnTo>
                          <a:pt x="78" y="78"/>
                        </a:lnTo>
                        <a:lnTo>
                          <a:pt x="78" y="696"/>
                        </a:lnTo>
                        <a:lnTo>
                          <a:pt x="0" y="696"/>
                        </a:lnTo>
                        <a:close/>
                      </a:path>
                    </a:pathLst>
                  </a:custGeom>
                  <a:solidFill>
                    <a:srgbClr val="000000"/>
                  </a:solidFill>
                  <a:ln w="9525">
                    <a:noFill/>
                    <a:round/>
                    <a:headEnd/>
                    <a:tailEnd/>
                  </a:ln>
                </p:spPr>
                <p:txBody>
                  <a:bodyPr/>
                  <a:lstStyle/>
                  <a:p>
                    <a:endParaRPr lang="en-US"/>
                  </a:p>
                </p:txBody>
              </p:sp>
              <p:sp>
                <p:nvSpPr>
                  <p:cNvPr id="107602" name="Freeform 48"/>
                  <p:cNvSpPr>
                    <a:spLocks noChangeAspect="1"/>
                  </p:cNvSpPr>
                  <p:nvPr/>
                </p:nvSpPr>
                <p:spPr bwMode="auto">
                  <a:xfrm>
                    <a:off x="528" y="2939"/>
                    <a:ext cx="1192" cy="129"/>
                  </a:xfrm>
                  <a:custGeom>
                    <a:avLst/>
                    <a:gdLst>
                      <a:gd name="T0" fmla="*/ 0 w 3576"/>
                      <a:gd name="T1" fmla="*/ 14 h 386"/>
                      <a:gd name="T2" fmla="*/ 132 w 3576"/>
                      <a:gd name="T3" fmla="*/ 14 h 386"/>
                      <a:gd name="T4" fmla="*/ 132 w 3576"/>
                      <a:gd name="T5" fmla="*/ 11 h 386"/>
                      <a:gd name="T6" fmla="*/ 104 w 3576"/>
                      <a:gd name="T7" fmla="*/ 11 h 386"/>
                      <a:gd name="T8" fmla="*/ 104 w 3576"/>
                      <a:gd name="T9" fmla="*/ 0 h 386"/>
                      <a:gd name="T10" fmla="*/ 95 w 3576"/>
                      <a:gd name="T11" fmla="*/ 0 h 386"/>
                      <a:gd name="T12" fmla="*/ 95 w 3576"/>
                      <a:gd name="T13" fmla="*/ 11 h 386"/>
                      <a:gd name="T14" fmla="*/ 0 w 3576"/>
                      <a:gd name="T15" fmla="*/ 11 h 386"/>
                      <a:gd name="T16" fmla="*/ 0 w 3576"/>
                      <a:gd name="T17" fmla="*/ 14 h 386"/>
                      <a:gd name="T18" fmla="*/ 0 w 3576"/>
                      <a:gd name="T19" fmla="*/ 14 h 386"/>
                      <a:gd name="T20" fmla="*/ 0 w 3576"/>
                      <a:gd name="T21" fmla="*/ 14 h 38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576"/>
                      <a:gd name="T34" fmla="*/ 0 h 386"/>
                      <a:gd name="T35" fmla="*/ 3576 w 3576"/>
                      <a:gd name="T36" fmla="*/ 386 h 38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576" h="386">
                        <a:moveTo>
                          <a:pt x="0" y="386"/>
                        </a:moveTo>
                        <a:lnTo>
                          <a:pt x="3576" y="386"/>
                        </a:lnTo>
                        <a:lnTo>
                          <a:pt x="3576" y="308"/>
                        </a:lnTo>
                        <a:lnTo>
                          <a:pt x="2819" y="308"/>
                        </a:lnTo>
                        <a:lnTo>
                          <a:pt x="2819" y="0"/>
                        </a:lnTo>
                        <a:lnTo>
                          <a:pt x="2559" y="0"/>
                        </a:lnTo>
                        <a:lnTo>
                          <a:pt x="2559" y="308"/>
                        </a:lnTo>
                        <a:lnTo>
                          <a:pt x="0" y="308"/>
                        </a:lnTo>
                        <a:lnTo>
                          <a:pt x="0" y="386"/>
                        </a:lnTo>
                        <a:close/>
                      </a:path>
                    </a:pathLst>
                  </a:custGeom>
                  <a:solidFill>
                    <a:srgbClr val="000000"/>
                  </a:solidFill>
                  <a:ln w="9525">
                    <a:noFill/>
                    <a:round/>
                    <a:headEnd/>
                    <a:tailEnd/>
                  </a:ln>
                </p:spPr>
                <p:txBody>
                  <a:bodyPr/>
                  <a:lstStyle/>
                  <a:p>
                    <a:endParaRPr lang="en-US"/>
                  </a:p>
                </p:txBody>
              </p:sp>
              <p:sp>
                <p:nvSpPr>
                  <p:cNvPr id="107603" name="Freeform 49"/>
                  <p:cNvSpPr>
                    <a:spLocks noChangeAspect="1"/>
                  </p:cNvSpPr>
                  <p:nvPr/>
                </p:nvSpPr>
                <p:spPr bwMode="auto">
                  <a:xfrm>
                    <a:off x="650" y="2878"/>
                    <a:ext cx="208" cy="26"/>
                  </a:xfrm>
                  <a:custGeom>
                    <a:avLst/>
                    <a:gdLst>
                      <a:gd name="T0" fmla="*/ 0 w 623"/>
                      <a:gd name="T1" fmla="*/ 0 h 78"/>
                      <a:gd name="T2" fmla="*/ 0 w 623"/>
                      <a:gd name="T3" fmla="*/ 3 h 78"/>
                      <a:gd name="T4" fmla="*/ 23 w 623"/>
                      <a:gd name="T5" fmla="*/ 3 h 78"/>
                      <a:gd name="T6" fmla="*/ 23 w 623"/>
                      <a:gd name="T7" fmla="*/ 0 h 78"/>
                      <a:gd name="T8" fmla="*/ 0 w 623"/>
                      <a:gd name="T9" fmla="*/ 0 h 78"/>
                      <a:gd name="T10" fmla="*/ 0 w 623"/>
                      <a:gd name="T11" fmla="*/ 0 h 78"/>
                      <a:gd name="T12" fmla="*/ 0 w 623"/>
                      <a:gd name="T13" fmla="*/ 0 h 78"/>
                      <a:gd name="T14" fmla="*/ 0 60000 65536"/>
                      <a:gd name="T15" fmla="*/ 0 60000 65536"/>
                      <a:gd name="T16" fmla="*/ 0 60000 65536"/>
                      <a:gd name="T17" fmla="*/ 0 60000 65536"/>
                      <a:gd name="T18" fmla="*/ 0 60000 65536"/>
                      <a:gd name="T19" fmla="*/ 0 60000 65536"/>
                      <a:gd name="T20" fmla="*/ 0 60000 65536"/>
                      <a:gd name="T21" fmla="*/ 0 w 623"/>
                      <a:gd name="T22" fmla="*/ 0 h 78"/>
                      <a:gd name="T23" fmla="*/ 623 w 623"/>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3" h="78">
                        <a:moveTo>
                          <a:pt x="0" y="0"/>
                        </a:moveTo>
                        <a:lnTo>
                          <a:pt x="0" y="78"/>
                        </a:lnTo>
                        <a:lnTo>
                          <a:pt x="623" y="78"/>
                        </a:lnTo>
                        <a:lnTo>
                          <a:pt x="623" y="0"/>
                        </a:lnTo>
                        <a:lnTo>
                          <a:pt x="0" y="0"/>
                        </a:lnTo>
                        <a:close/>
                      </a:path>
                    </a:pathLst>
                  </a:custGeom>
                  <a:solidFill>
                    <a:srgbClr val="000000"/>
                  </a:solidFill>
                  <a:ln w="9525">
                    <a:noFill/>
                    <a:round/>
                    <a:headEnd/>
                    <a:tailEnd/>
                  </a:ln>
                </p:spPr>
                <p:txBody>
                  <a:bodyPr/>
                  <a:lstStyle/>
                  <a:p>
                    <a:endParaRPr lang="en-US"/>
                  </a:p>
                </p:txBody>
              </p:sp>
              <p:sp>
                <p:nvSpPr>
                  <p:cNvPr id="107604" name="Freeform 50"/>
                  <p:cNvSpPr>
                    <a:spLocks noChangeAspect="1"/>
                  </p:cNvSpPr>
                  <p:nvPr/>
                </p:nvSpPr>
                <p:spPr bwMode="auto">
                  <a:xfrm>
                    <a:off x="893" y="2878"/>
                    <a:ext cx="208" cy="26"/>
                  </a:xfrm>
                  <a:custGeom>
                    <a:avLst/>
                    <a:gdLst>
                      <a:gd name="T0" fmla="*/ 0 w 624"/>
                      <a:gd name="T1" fmla="*/ 0 h 78"/>
                      <a:gd name="T2" fmla="*/ 0 w 624"/>
                      <a:gd name="T3" fmla="*/ 3 h 78"/>
                      <a:gd name="T4" fmla="*/ 23 w 624"/>
                      <a:gd name="T5" fmla="*/ 3 h 78"/>
                      <a:gd name="T6" fmla="*/ 23 w 624"/>
                      <a:gd name="T7" fmla="*/ 0 h 78"/>
                      <a:gd name="T8" fmla="*/ 0 w 624"/>
                      <a:gd name="T9" fmla="*/ 0 h 78"/>
                      <a:gd name="T10" fmla="*/ 0 w 624"/>
                      <a:gd name="T11" fmla="*/ 0 h 78"/>
                      <a:gd name="T12" fmla="*/ 0 w 624"/>
                      <a:gd name="T13" fmla="*/ 0 h 78"/>
                      <a:gd name="T14" fmla="*/ 0 60000 65536"/>
                      <a:gd name="T15" fmla="*/ 0 60000 65536"/>
                      <a:gd name="T16" fmla="*/ 0 60000 65536"/>
                      <a:gd name="T17" fmla="*/ 0 60000 65536"/>
                      <a:gd name="T18" fmla="*/ 0 60000 65536"/>
                      <a:gd name="T19" fmla="*/ 0 60000 65536"/>
                      <a:gd name="T20" fmla="*/ 0 60000 65536"/>
                      <a:gd name="T21" fmla="*/ 0 w 624"/>
                      <a:gd name="T22" fmla="*/ 0 h 78"/>
                      <a:gd name="T23" fmla="*/ 624 w 624"/>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4" h="78">
                        <a:moveTo>
                          <a:pt x="0" y="0"/>
                        </a:moveTo>
                        <a:lnTo>
                          <a:pt x="0" y="78"/>
                        </a:lnTo>
                        <a:lnTo>
                          <a:pt x="624" y="78"/>
                        </a:lnTo>
                        <a:lnTo>
                          <a:pt x="624" y="0"/>
                        </a:lnTo>
                        <a:lnTo>
                          <a:pt x="0" y="0"/>
                        </a:lnTo>
                        <a:close/>
                      </a:path>
                    </a:pathLst>
                  </a:custGeom>
                  <a:solidFill>
                    <a:srgbClr val="000000"/>
                  </a:solidFill>
                  <a:ln w="9525">
                    <a:noFill/>
                    <a:round/>
                    <a:headEnd/>
                    <a:tailEnd/>
                  </a:ln>
                </p:spPr>
                <p:txBody>
                  <a:bodyPr/>
                  <a:lstStyle/>
                  <a:p>
                    <a:endParaRPr lang="en-US"/>
                  </a:p>
                </p:txBody>
              </p:sp>
              <p:sp>
                <p:nvSpPr>
                  <p:cNvPr id="107605" name="Freeform 51"/>
                  <p:cNvSpPr>
                    <a:spLocks noChangeAspect="1"/>
                  </p:cNvSpPr>
                  <p:nvPr/>
                </p:nvSpPr>
                <p:spPr bwMode="auto">
                  <a:xfrm>
                    <a:off x="1137" y="2878"/>
                    <a:ext cx="209" cy="26"/>
                  </a:xfrm>
                  <a:custGeom>
                    <a:avLst/>
                    <a:gdLst>
                      <a:gd name="T0" fmla="*/ 0 w 626"/>
                      <a:gd name="T1" fmla="*/ 0 h 78"/>
                      <a:gd name="T2" fmla="*/ 0 w 626"/>
                      <a:gd name="T3" fmla="*/ 3 h 78"/>
                      <a:gd name="T4" fmla="*/ 23 w 626"/>
                      <a:gd name="T5" fmla="*/ 3 h 78"/>
                      <a:gd name="T6" fmla="*/ 23 w 626"/>
                      <a:gd name="T7" fmla="*/ 0 h 78"/>
                      <a:gd name="T8" fmla="*/ 0 w 626"/>
                      <a:gd name="T9" fmla="*/ 0 h 78"/>
                      <a:gd name="T10" fmla="*/ 0 w 626"/>
                      <a:gd name="T11" fmla="*/ 0 h 78"/>
                      <a:gd name="T12" fmla="*/ 0 w 626"/>
                      <a:gd name="T13" fmla="*/ 0 h 78"/>
                      <a:gd name="T14" fmla="*/ 0 60000 65536"/>
                      <a:gd name="T15" fmla="*/ 0 60000 65536"/>
                      <a:gd name="T16" fmla="*/ 0 60000 65536"/>
                      <a:gd name="T17" fmla="*/ 0 60000 65536"/>
                      <a:gd name="T18" fmla="*/ 0 60000 65536"/>
                      <a:gd name="T19" fmla="*/ 0 60000 65536"/>
                      <a:gd name="T20" fmla="*/ 0 60000 65536"/>
                      <a:gd name="T21" fmla="*/ 0 w 626"/>
                      <a:gd name="T22" fmla="*/ 0 h 78"/>
                      <a:gd name="T23" fmla="*/ 626 w 626"/>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6" h="78">
                        <a:moveTo>
                          <a:pt x="0" y="0"/>
                        </a:moveTo>
                        <a:lnTo>
                          <a:pt x="0" y="78"/>
                        </a:lnTo>
                        <a:lnTo>
                          <a:pt x="626" y="78"/>
                        </a:lnTo>
                        <a:lnTo>
                          <a:pt x="626" y="0"/>
                        </a:lnTo>
                        <a:lnTo>
                          <a:pt x="0" y="0"/>
                        </a:lnTo>
                        <a:close/>
                      </a:path>
                    </a:pathLst>
                  </a:custGeom>
                  <a:solidFill>
                    <a:srgbClr val="000000"/>
                  </a:solidFill>
                  <a:ln w="9525">
                    <a:noFill/>
                    <a:round/>
                    <a:headEnd/>
                    <a:tailEnd/>
                  </a:ln>
                </p:spPr>
                <p:txBody>
                  <a:bodyPr/>
                  <a:lstStyle/>
                  <a:p>
                    <a:endParaRPr lang="en-US"/>
                  </a:p>
                </p:txBody>
              </p:sp>
              <p:sp>
                <p:nvSpPr>
                  <p:cNvPr id="107606" name="Freeform 52"/>
                  <p:cNvSpPr>
                    <a:spLocks noChangeAspect="1"/>
                  </p:cNvSpPr>
                  <p:nvPr/>
                </p:nvSpPr>
                <p:spPr bwMode="auto">
                  <a:xfrm>
                    <a:off x="1503" y="2939"/>
                    <a:ext cx="87" cy="69"/>
                  </a:xfrm>
                  <a:custGeom>
                    <a:avLst/>
                    <a:gdLst>
                      <a:gd name="T0" fmla="*/ 0 w 259"/>
                      <a:gd name="T1" fmla="*/ 0 h 207"/>
                      <a:gd name="T2" fmla="*/ 0 w 259"/>
                      <a:gd name="T3" fmla="*/ 8 h 207"/>
                      <a:gd name="T4" fmla="*/ 10 w 259"/>
                      <a:gd name="T5" fmla="*/ 8 h 207"/>
                      <a:gd name="T6" fmla="*/ 10 w 259"/>
                      <a:gd name="T7" fmla="*/ 0 h 207"/>
                      <a:gd name="T8" fmla="*/ 0 w 259"/>
                      <a:gd name="T9" fmla="*/ 0 h 207"/>
                      <a:gd name="T10" fmla="*/ 0 w 259"/>
                      <a:gd name="T11" fmla="*/ 0 h 207"/>
                      <a:gd name="T12" fmla="*/ 0 w 259"/>
                      <a:gd name="T13" fmla="*/ 0 h 207"/>
                      <a:gd name="T14" fmla="*/ 0 60000 65536"/>
                      <a:gd name="T15" fmla="*/ 0 60000 65536"/>
                      <a:gd name="T16" fmla="*/ 0 60000 65536"/>
                      <a:gd name="T17" fmla="*/ 0 60000 65536"/>
                      <a:gd name="T18" fmla="*/ 0 60000 65536"/>
                      <a:gd name="T19" fmla="*/ 0 60000 65536"/>
                      <a:gd name="T20" fmla="*/ 0 60000 65536"/>
                      <a:gd name="T21" fmla="*/ 0 w 259"/>
                      <a:gd name="T22" fmla="*/ 0 h 207"/>
                      <a:gd name="T23" fmla="*/ 259 w 259"/>
                      <a:gd name="T24" fmla="*/ 207 h 2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9" h="207">
                        <a:moveTo>
                          <a:pt x="0" y="0"/>
                        </a:moveTo>
                        <a:lnTo>
                          <a:pt x="0" y="207"/>
                        </a:lnTo>
                        <a:lnTo>
                          <a:pt x="259" y="207"/>
                        </a:lnTo>
                        <a:lnTo>
                          <a:pt x="259" y="0"/>
                        </a:lnTo>
                        <a:lnTo>
                          <a:pt x="0" y="0"/>
                        </a:lnTo>
                        <a:close/>
                      </a:path>
                    </a:pathLst>
                  </a:custGeom>
                  <a:solidFill>
                    <a:srgbClr val="000000"/>
                  </a:solidFill>
                  <a:ln w="9525">
                    <a:noFill/>
                    <a:round/>
                    <a:headEnd/>
                    <a:tailEnd/>
                  </a:ln>
                </p:spPr>
                <p:txBody>
                  <a:bodyPr/>
                  <a:lstStyle/>
                  <a:p>
                    <a:endParaRPr lang="en-US"/>
                  </a:p>
                </p:txBody>
              </p:sp>
              <p:sp>
                <p:nvSpPr>
                  <p:cNvPr id="107607" name="Freeform 53"/>
                  <p:cNvSpPr>
                    <a:spLocks noChangeAspect="1"/>
                  </p:cNvSpPr>
                  <p:nvPr/>
                </p:nvSpPr>
                <p:spPr bwMode="auto">
                  <a:xfrm>
                    <a:off x="650" y="2939"/>
                    <a:ext cx="208" cy="69"/>
                  </a:xfrm>
                  <a:custGeom>
                    <a:avLst/>
                    <a:gdLst>
                      <a:gd name="T0" fmla="*/ 0 w 623"/>
                      <a:gd name="T1" fmla="*/ 0 h 207"/>
                      <a:gd name="T2" fmla="*/ 0 w 623"/>
                      <a:gd name="T3" fmla="*/ 8 h 207"/>
                      <a:gd name="T4" fmla="*/ 23 w 623"/>
                      <a:gd name="T5" fmla="*/ 8 h 207"/>
                      <a:gd name="T6" fmla="*/ 23 w 623"/>
                      <a:gd name="T7" fmla="*/ 0 h 207"/>
                      <a:gd name="T8" fmla="*/ 0 w 623"/>
                      <a:gd name="T9" fmla="*/ 0 h 207"/>
                      <a:gd name="T10" fmla="*/ 0 w 623"/>
                      <a:gd name="T11" fmla="*/ 0 h 207"/>
                      <a:gd name="T12" fmla="*/ 0 w 623"/>
                      <a:gd name="T13" fmla="*/ 0 h 207"/>
                      <a:gd name="T14" fmla="*/ 0 60000 65536"/>
                      <a:gd name="T15" fmla="*/ 0 60000 65536"/>
                      <a:gd name="T16" fmla="*/ 0 60000 65536"/>
                      <a:gd name="T17" fmla="*/ 0 60000 65536"/>
                      <a:gd name="T18" fmla="*/ 0 60000 65536"/>
                      <a:gd name="T19" fmla="*/ 0 60000 65536"/>
                      <a:gd name="T20" fmla="*/ 0 60000 65536"/>
                      <a:gd name="T21" fmla="*/ 0 w 623"/>
                      <a:gd name="T22" fmla="*/ 0 h 207"/>
                      <a:gd name="T23" fmla="*/ 623 w 623"/>
                      <a:gd name="T24" fmla="*/ 207 h 2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3" h="207">
                        <a:moveTo>
                          <a:pt x="0" y="0"/>
                        </a:moveTo>
                        <a:lnTo>
                          <a:pt x="0" y="207"/>
                        </a:lnTo>
                        <a:lnTo>
                          <a:pt x="623" y="207"/>
                        </a:lnTo>
                        <a:lnTo>
                          <a:pt x="623" y="0"/>
                        </a:lnTo>
                        <a:lnTo>
                          <a:pt x="0" y="0"/>
                        </a:lnTo>
                        <a:close/>
                      </a:path>
                    </a:pathLst>
                  </a:custGeom>
                  <a:solidFill>
                    <a:srgbClr val="000000"/>
                  </a:solidFill>
                  <a:ln w="9525">
                    <a:noFill/>
                    <a:round/>
                    <a:headEnd/>
                    <a:tailEnd/>
                  </a:ln>
                </p:spPr>
                <p:txBody>
                  <a:bodyPr/>
                  <a:lstStyle/>
                  <a:p>
                    <a:endParaRPr lang="en-US"/>
                  </a:p>
                </p:txBody>
              </p:sp>
              <p:sp>
                <p:nvSpPr>
                  <p:cNvPr id="107608" name="Freeform 54"/>
                  <p:cNvSpPr>
                    <a:spLocks noChangeAspect="1"/>
                  </p:cNvSpPr>
                  <p:nvPr/>
                </p:nvSpPr>
                <p:spPr bwMode="auto">
                  <a:xfrm>
                    <a:off x="893" y="2939"/>
                    <a:ext cx="208" cy="69"/>
                  </a:xfrm>
                  <a:custGeom>
                    <a:avLst/>
                    <a:gdLst>
                      <a:gd name="T0" fmla="*/ 0 w 624"/>
                      <a:gd name="T1" fmla="*/ 0 h 207"/>
                      <a:gd name="T2" fmla="*/ 0 w 624"/>
                      <a:gd name="T3" fmla="*/ 8 h 207"/>
                      <a:gd name="T4" fmla="*/ 23 w 624"/>
                      <a:gd name="T5" fmla="*/ 8 h 207"/>
                      <a:gd name="T6" fmla="*/ 23 w 624"/>
                      <a:gd name="T7" fmla="*/ 0 h 207"/>
                      <a:gd name="T8" fmla="*/ 0 w 624"/>
                      <a:gd name="T9" fmla="*/ 0 h 207"/>
                      <a:gd name="T10" fmla="*/ 0 w 624"/>
                      <a:gd name="T11" fmla="*/ 0 h 207"/>
                      <a:gd name="T12" fmla="*/ 0 w 624"/>
                      <a:gd name="T13" fmla="*/ 0 h 207"/>
                      <a:gd name="T14" fmla="*/ 0 60000 65536"/>
                      <a:gd name="T15" fmla="*/ 0 60000 65536"/>
                      <a:gd name="T16" fmla="*/ 0 60000 65536"/>
                      <a:gd name="T17" fmla="*/ 0 60000 65536"/>
                      <a:gd name="T18" fmla="*/ 0 60000 65536"/>
                      <a:gd name="T19" fmla="*/ 0 60000 65536"/>
                      <a:gd name="T20" fmla="*/ 0 60000 65536"/>
                      <a:gd name="T21" fmla="*/ 0 w 624"/>
                      <a:gd name="T22" fmla="*/ 0 h 207"/>
                      <a:gd name="T23" fmla="*/ 624 w 624"/>
                      <a:gd name="T24" fmla="*/ 207 h 2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4" h="207">
                        <a:moveTo>
                          <a:pt x="0" y="0"/>
                        </a:moveTo>
                        <a:lnTo>
                          <a:pt x="0" y="207"/>
                        </a:lnTo>
                        <a:lnTo>
                          <a:pt x="624" y="207"/>
                        </a:lnTo>
                        <a:lnTo>
                          <a:pt x="624" y="0"/>
                        </a:lnTo>
                        <a:lnTo>
                          <a:pt x="0" y="0"/>
                        </a:lnTo>
                        <a:close/>
                      </a:path>
                    </a:pathLst>
                  </a:custGeom>
                  <a:solidFill>
                    <a:srgbClr val="000000"/>
                  </a:solidFill>
                  <a:ln w="9525">
                    <a:noFill/>
                    <a:round/>
                    <a:headEnd/>
                    <a:tailEnd/>
                  </a:ln>
                </p:spPr>
                <p:txBody>
                  <a:bodyPr/>
                  <a:lstStyle/>
                  <a:p>
                    <a:endParaRPr lang="en-US"/>
                  </a:p>
                </p:txBody>
              </p:sp>
              <p:sp>
                <p:nvSpPr>
                  <p:cNvPr id="107609" name="Freeform 55"/>
                  <p:cNvSpPr>
                    <a:spLocks noChangeAspect="1"/>
                  </p:cNvSpPr>
                  <p:nvPr/>
                </p:nvSpPr>
                <p:spPr bwMode="auto">
                  <a:xfrm>
                    <a:off x="1137" y="2939"/>
                    <a:ext cx="209" cy="69"/>
                  </a:xfrm>
                  <a:custGeom>
                    <a:avLst/>
                    <a:gdLst>
                      <a:gd name="T0" fmla="*/ 0 w 626"/>
                      <a:gd name="T1" fmla="*/ 0 h 207"/>
                      <a:gd name="T2" fmla="*/ 0 w 626"/>
                      <a:gd name="T3" fmla="*/ 8 h 207"/>
                      <a:gd name="T4" fmla="*/ 23 w 626"/>
                      <a:gd name="T5" fmla="*/ 8 h 207"/>
                      <a:gd name="T6" fmla="*/ 23 w 626"/>
                      <a:gd name="T7" fmla="*/ 0 h 207"/>
                      <a:gd name="T8" fmla="*/ 0 w 626"/>
                      <a:gd name="T9" fmla="*/ 0 h 207"/>
                      <a:gd name="T10" fmla="*/ 0 w 626"/>
                      <a:gd name="T11" fmla="*/ 0 h 207"/>
                      <a:gd name="T12" fmla="*/ 0 w 626"/>
                      <a:gd name="T13" fmla="*/ 0 h 207"/>
                      <a:gd name="T14" fmla="*/ 0 60000 65536"/>
                      <a:gd name="T15" fmla="*/ 0 60000 65536"/>
                      <a:gd name="T16" fmla="*/ 0 60000 65536"/>
                      <a:gd name="T17" fmla="*/ 0 60000 65536"/>
                      <a:gd name="T18" fmla="*/ 0 60000 65536"/>
                      <a:gd name="T19" fmla="*/ 0 60000 65536"/>
                      <a:gd name="T20" fmla="*/ 0 60000 65536"/>
                      <a:gd name="T21" fmla="*/ 0 w 626"/>
                      <a:gd name="T22" fmla="*/ 0 h 207"/>
                      <a:gd name="T23" fmla="*/ 626 w 626"/>
                      <a:gd name="T24" fmla="*/ 207 h 2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6" h="207">
                        <a:moveTo>
                          <a:pt x="0" y="0"/>
                        </a:moveTo>
                        <a:lnTo>
                          <a:pt x="0" y="207"/>
                        </a:lnTo>
                        <a:lnTo>
                          <a:pt x="626" y="207"/>
                        </a:lnTo>
                        <a:lnTo>
                          <a:pt x="626" y="0"/>
                        </a:lnTo>
                        <a:lnTo>
                          <a:pt x="0" y="0"/>
                        </a:lnTo>
                        <a:close/>
                      </a:path>
                    </a:pathLst>
                  </a:custGeom>
                  <a:solidFill>
                    <a:srgbClr val="000000"/>
                  </a:solidFill>
                  <a:ln w="9525">
                    <a:noFill/>
                    <a:round/>
                    <a:headEnd/>
                    <a:tailEnd/>
                  </a:ln>
                </p:spPr>
                <p:txBody>
                  <a:bodyPr/>
                  <a:lstStyle/>
                  <a:p>
                    <a:endParaRPr lang="en-US"/>
                  </a:p>
                </p:txBody>
              </p:sp>
              <p:sp>
                <p:nvSpPr>
                  <p:cNvPr id="107610" name="Freeform 56"/>
                  <p:cNvSpPr>
                    <a:spLocks noChangeAspect="1"/>
                  </p:cNvSpPr>
                  <p:nvPr/>
                </p:nvSpPr>
                <p:spPr bwMode="auto">
                  <a:xfrm>
                    <a:off x="1381" y="2878"/>
                    <a:ext cx="209" cy="27"/>
                  </a:xfrm>
                  <a:custGeom>
                    <a:avLst/>
                    <a:gdLst>
                      <a:gd name="T0" fmla="*/ 0 w 626"/>
                      <a:gd name="T1" fmla="*/ 0 h 81"/>
                      <a:gd name="T2" fmla="*/ 0 w 626"/>
                      <a:gd name="T3" fmla="*/ 3 h 81"/>
                      <a:gd name="T4" fmla="*/ 23 w 626"/>
                      <a:gd name="T5" fmla="*/ 3 h 81"/>
                      <a:gd name="T6" fmla="*/ 23 w 626"/>
                      <a:gd name="T7" fmla="*/ 0 h 81"/>
                      <a:gd name="T8" fmla="*/ 0 w 626"/>
                      <a:gd name="T9" fmla="*/ 0 h 81"/>
                      <a:gd name="T10" fmla="*/ 0 w 626"/>
                      <a:gd name="T11" fmla="*/ 0 h 81"/>
                      <a:gd name="T12" fmla="*/ 0 w 626"/>
                      <a:gd name="T13" fmla="*/ 0 h 81"/>
                      <a:gd name="T14" fmla="*/ 0 60000 65536"/>
                      <a:gd name="T15" fmla="*/ 0 60000 65536"/>
                      <a:gd name="T16" fmla="*/ 0 60000 65536"/>
                      <a:gd name="T17" fmla="*/ 0 60000 65536"/>
                      <a:gd name="T18" fmla="*/ 0 60000 65536"/>
                      <a:gd name="T19" fmla="*/ 0 60000 65536"/>
                      <a:gd name="T20" fmla="*/ 0 60000 65536"/>
                      <a:gd name="T21" fmla="*/ 0 w 626"/>
                      <a:gd name="T22" fmla="*/ 0 h 81"/>
                      <a:gd name="T23" fmla="*/ 626 w 626"/>
                      <a:gd name="T24" fmla="*/ 81 h 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6" h="81">
                        <a:moveTo>
                          <a:pt x="0" y="0"/>
                        </a:moveTo>
                        <a:lnTo>
                          <a:pt x="0" y="81"/>
                        </a:lnTo>
                        <a:lnTo>
                          <a:pt x="626" y="81"/>
                        </a:lnTo>
                        <a:lnTo>
                          <a:pt x="626" y="0"/>
                        </a:lnTo>
                        <a:lnTo>
                          <a:pt x="0" y="0"/>
                        </a:lnTo>
                        <a:close/>
                      </a:path>
                    </a:pathLst>
                  </a:custGeom>
                  <a:solidFill>
                    <a:srgbClr val="000000"/>
                  </a:solidFill>
                  <a:ln w="9525">
                    <a:noFill/>
                    <a:round/>
                    <a:headEnd/>
                    <a:tailEnd/>
                  </a:ln>
                </p:spPr>
                <p:txBody>
                  <a:bodyPr/>
                  <a:lstStyle/>
                  <a:p>
                    <a:endParaRPr lang="en-US"/>
                  </a:p>
                </p:txBody>
              </p:sp>
              <p:sp>
                <p:nvSpPr>
                  <p:cNvPr id="107611" name="Freeform 57"/>
                  <p:cNvSpPr>
                    <a:spLocks noChangeAspect="1"/>
                  </p:cNvSpPr>
                  <p:nvPr/>
                </p:nvSpPr>
                <p:spPr bwMode="auto">
                  <a:xfrm>
                    <a:off x="1216" y="2759"/>
                    <a:ext cx="312" cy="59"/>
                  </a:xfrm>
                  <a:custGeom>
                    <a:avLst/>
                    <a:gdLst>
                      <a:gd name="T0" fmla="*/ 0 w 938"/>
                      <a:gd name="T1" fmla="*/ 6 h 179"/>
                      <a:gd name="T2" fmla="*/ 0 w 938"/>
                      <a:gd name="T3" fmla="*/ 0 h 179"/>
                      <a:gd name="T4" fmla="*/ 35 w 938"/>
                      <a:gd name="T5" fmla="*/ 0 h 179"/>
                      <a:gd name="T6" fmla="*/ 35 w 938"/>
                      <a:gd name="T7" fmla="*/ 6 h 179"/>
                      <a:gd name="T8" fmla="*/ 32 w 938"/>
                      <a:gd name="T9" fmla="*/ 6 h 179"/>
                      <a:gd name="T10" fmla="*/ 32 w 938"/>
                      <a:gd name="T11" fmla="*/ 3 h 179"/>
                      <a:gd name="T12" fmla="*/ 3 w 938"/>
                      <a:gd name="T13" fmla="*/ 3 h 179"/>
                      <a:gd name="T14" fmla="*/ 3 w 938"/>
                      <a:gd name="T15" fmla="*/ 6 h 179"/>
                      <a:gd name="T16" fmla="*/ 0 w 938"/>
                      <a:gd name="T17" fmla="*/ 6 h 179"/>
                      <a:gd name="T18" fmla="*/ 0 w 938"/>
                      <a:gd name="T19" fmla="*/ 6 h 179"/>
                      <a:gd name="T20" fmla="*/ 0 w 938"/>
                      <a:gd name="T21" fmla="*/ 6 h 17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38"/>
                      <a:gd name="T34" fmla="*/ 0 h 179"/>
                      <a:gd name="T35" fmla="*/ 938 w 938"/>
                      <a:gd name="T36" fmla="*/ 179 h 17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38" h="179">
                        <a:moveTo>
                          <a:pt x="0" y="179"/>
                        </a:moveTo>
                        <a:lnTo>
                          <a:pt x="0" y="0"/>
                        </a:lnTo>
                        <a:lnTo>
                          <a:pt x="938" y="0"/>
                        </a:lnTo>
                        <a:lnTo>
                          <a:pt x="938" y="179"/>
                        </a:lnTo>
                        <a:lnTo>
                          <a:pt x="859" y="179"/>
                        </a:lnTo>
                        <a:lnTo>
                          <a:pt x="859" y="76"/>
                        </a:lnTo>
                        <a:lnTo>
                          <a:pt x="78" y="76"/>
                        </a:lnTo>
                        <a:lnTo>
                          <a:pt x="78" y="179"/>
                        </a:lnTo>
                        <a:lnTo>
                          <a:pt x="0" y="179"/>
                        </a:lnTo>
                        <a:close/>
                      </a:path>
                    </a:pathLst>
                  </a:custGeom>
                  <a:solidFill>
                    <a:srgbClr val="000000"/>
                  </a:solidFill>
                  <a:ln w="9525">
                    <a:noFill/>
                    <a:round/>
                    <a:headEnd/>
                    <a:tailEnd/>
                  </a:ln>
                </p:spPr>
                <p:txBody>
                  <a:bodyPr/>
                  <a:lstStyle/>
                  <a:p>
                    <a:endParaRPr lang="en-US"/>
                  </a:p>
                </p:txBody>
              </p:sp>
              <p:sp>
                <p:nvSpPr>
                  <p:cNvPr id="107612" name="Freeform 58"/>
                  <p:cNvSpPr>
                    <a:spLocks noChangeAspect="1"/>
                  </p:cNvSpPr>
                  <p:nvPr/>
                </p:nvSpPr>
                <p:spPr bwMode="auto">
                  <a:xfrm>
                    <a:off x="711" y="2569"/>
                    <a:ext cx="252" cy="258"/>
                  </a:xfrm>
                  <a:custGeom>
                    <a:avLst/>
                    <a:gdLst>
                      <a:gd name="T0" fmla="*/ 0 w 756"/>
                      <a:gd name="T1" fmla="*/ 29 h 774"/>
                      <a:gd name="T2" fmla="*/ 0 w 756"/>
                      <a:gd name="T3" fmla="*/ 0 h 774"/>
                      <a:gd name="T4" fmla="*/ 28 w 756"/>
                      <a:gd name="T5" fmla="*/ 0 h 774"/>
                      <a:gd name="T6" fmla="*/ 28 w 756"/>
                      <a:gd name="T7" fmla="*/ 29 h 774"/>
                      <a:gd name="T8" fmla="*/ 25 w 756"/>
                      <a:gd name="T9" fmla="*/ 29 h 774"/>
                      <a:gd name="T10" fmla="*/ 25 w 756"/>
                      <a:gd name="T11" fmla="*/ 3 h 774"/>
                      <a:gd name="T12" fmla="*/ 3 w 756"/>
                      <a:gd name="T13" fmla="*/ 3 h 774"/>
                      <a:gd name="T14" fmla="*/ 3 w 756"/>
                      <a:gd name="T15" fmla="*/ 29 h 774"/>
                      <a:gd name="T16" fmla="*/ 0 w 756"/>
                      <a:gd name="T17" fmla="*/ 29 h 774"/>
                      <a:gd name="T18" fmla="*/ 0 w 756"/>
                      <a:gd name="T19" fmla="*/ 29 h 774"/>
                      <a:gd name="T20" fmla="*/ 0 w 756"/>
                      <a:gd name="T21" fmla="*/ 29 h 7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56"/>
                      <a:gd name="T34" fmla="*/ 0 h 774"/>
                      <a:gd name="T35" fmla="*/ 756 w 756"/>
                      <a:gd name="T36" fmla="*/ 774 h 77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56" h="774">
                        <a:moveTo>
                          <a:pt x="0" y="774"/>
                        </a:moveTo>
                        <a:lnTo>
                          <a:pt x="0" y="0"/>
                        </a:lnTo>
                        <a:lnTo>
                          <a:pt x="756" y="0"/>
                        </a:lnTo>
                        <a:lnTo>
                          <a:pt x="756" y="774"/>
                        </a:lnTo>
                        <a:lnTo>
                          <a:pt x="676" y="774"/>
                        </a:lnTo>
                        <a:lnTo>
                          <a:pt x="676" y="77"/>
                        </a:lnTo>
                        <a:lnTo>
                          <a:pt x="78" y="77"/>
                        </a:lnTo>
                        <a:lnTo>
                          <a:pt x="78" y="774"/>
                        </a:lnTo>
                        <a:lnTo>
                          <a:pt x="0" y="774"/>
                        </a:lnTo>
                        <a:close/>
                      </a:path>
                    </a:pathLst>
                  </a:custGeom>
                  <a:solidFill>
                    <a:srgbClr val="000000"/>
                  </a:solidFill>
                  <a:ln w="9525">
                    <a:noFill/>
                    <a:round/>
                    <a:headEnd/>
                    <a:tailEnd/>
                  </a:ln>
                </p:spPr>
                <p:txBody>
                  <a:bodyPr/>
                  <a:lstStyle/>
                  <a:p>
                    <a:endParaRPr lang="en-US"/>
                  </a:p>
                </p:txBody>
              </p:sp>
              <p:sp>
                <p:nvSpPr>
                  <p:cNvPr id="107613" name="Freeform 59"/>
                  <p:cNvSpPr>
                    <a:spLocks noChangeAspect="1"/>
                  </p:cNvSpPr>
                  <p:nvPr/>
                </p:nvSpPr>
                <p:spPr bwMode="auto">
                  <a:xfrm>
                    <a:off x="711" y="2492"/>
                    <a:ext cx="252" cy="77"/>
                  </a:xfrm>
                  <a:custGeom>
                    <a:avLst/>
                    <a:gdLst>
                      <a:gd name="T0" fmla="*/ 0 w 756"/>
                      <a:gd name="T1" fmla="*/ 0 h 233"/>
                      <a:gd name="T2" fmla="*/ 7 w 756"/>
                      <a:gd name="T3" fmla="*/ 8 h 233"/>
                      <a:gd name="T4" fmla="*/ 21 w 756"/>
                      <a:gd name="T5" fmla="*/ 8 h 233"/>
                      <a:gd name="T6" fmla="*/ 28 w 756"/>
                      <a:gd name="T7" fmla="*/ 0 h 233"/>
                      <a:gd name="T8" fmla="*/ 0 w 756"/>
                      <a:gd name="T9" fmla="*/ 0 h 233"/>
                      <a:gd name="T10" fmla="*/ 0 w 756"/>
                      <a:gd name="T11" fmla="*/ 0 h 233"/>
                      <a:gd name="T12" fmla="*/ 0 w 756"/>
                      <a:gd name="T13" fmla="*/ 0 h 233"/>
                      <a:gd name="T14" fmla="*/ 0 60000 65536"/>
                      <a:gd name="T15" fmla="*/ 0 60000 65536"/>
                      <a:gd name="T16" fmla="*/ 0 60000 65536"/>
                      <a:gd name="T17" fmla="*/ 0 60000 65536"/>
                      <a:gd name="T18" fmla="*/ 0 60000 65536"/>
                      <a:gd name="T19" fmla="*/ 0 60000 65536"/>
                      <a:gd name="T20" fmla="*/ 0 60000 65536"/>
                      <a:gd name="T21" fmla="*/ 0 w 756"/>
                      <a:gd name="T22" fmla="*/ 0 h 233"/>
                      <a:gd name="T23" fmla="*/ 756 w 756"/>
                      <a:gd name="T24" fmla="*/ 233 h 2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6" h="233">
                        <a:moveTo>
                          <a:pt x="0" y="0"/>
                        </a:moveTo>
                        <a:lnTo>
                          <a:pt x="182" y="233"/>
                        </a:lnTo>
                        <a:lnTo>
                          <a:pt x="573" y="233"/>
                        </a:lnTo>
                        <a:lnTo>
                          <a:pt x="756" y="0"/>
                        </a:lnTo>
                        <a:lnTo>
                          <a:pt x="0" y="0"/>
                        </a:lnTo>
                        <a:close/>
                      </a:path>
                    </a:pathLst>
                  </a:custGeom>
                  <a:solidFill>
                    <a:srgbClr val="000000"/>
                  </a:solidFill>
                  <a:ln w="9525">
                    <a:noFill/>
                    <a:round/>
                    <a:headEnd/>
                    <a:tailEnd/>
                  </a:ln>
                </p:spPr>
                <p:txBody>
                  <a:bodyPr/>
                  <a:lstStyle/>
                  <a:p>
                    <a:endParaRPr lang="en-US"/>
                  </a:p>
                </p:txBody>
              </p:sp>
              <p:sp>
                <p:nvSpPr>
                  <p:cNvPr id="107614" name="Freeform 60"/>
                  <p:cNvSpPr>
                    <a:spLocks noChangeAspect="1"/>
                  </p:cNvSpPr>
                  <p:nvPr/>
                </p:nvSpPr>
                <p:spPr bwMode="auto">
                  <a:xfrm>
                    <a:off x="711" y="2432"/>
                    <a:ext cx="252" cy="60"/>
                  </a:xfrm>
                  <a:custGeom>
                    <a:avLst/>
                    <a:gdLst>
                      <a:gd name="T0" fmla="*/ 28 w 756"/>
                      <a:gd name="T1" fmla="*/ 7 h 179"/>
                      <a:gd name="T2" fmla="*/ 28 w 756"/>
                      <a:gd name="T3" fmla="*/ 0 h 179"/>
                      <a:gd name="T4" fmla="*/ 0 w 756"/>
                      <a:gd name="T5" fmla="*/ 0 h 179"/>
                      <a:gd name="T6" fmla="*/ 0 w 756"/>
                      <a:gd name="T7" fmla="*/ 7 h 179"/>
                      <a:gd name="T8" fmla="*/ 3 w 756"/>
                      <a:gd name="T9" fmla="*/ 7 h 179"/>
                      <a:gd name="T10" fmla="*/ 3 w 756"/>
                      <a:gd name="T11" fmla="*/ 3 h 179"/>
                      <a:gd name="T12" fmla="*/ 25 w 756"/>
                      <a:gd name="T13" fmla="*/ 3 h 179"/>
                      <a:gd name="T14" fmla="*/ 25 w 756"/>
                      <a:gd name="T15" fmla="*/ 7 h 179"/>
                      <a:gd name="T16" fmla="*/ 28 w 756"/>
                      <a:gd name="T17" fmla="*/ 7 h 179"/>
                      <a:gd name="T18" fmla="*/ 28 w 756"/>
                      <a:gd name="T19" fmla="*/ 7 h 179"/>
                      <a:gd name="T20" fmla="*/ 28 w 756"/>
                      <a:gd name="T21" fmla="*/ 7 h 17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56"/>
                      <a:gd name="T34" fmla="*/ 0 h 179"/>
                      <a:gd name="T35" fmla="*/ 756 w 756"/>
                      <a:gd name="T36" fmla="*/ 179 h 17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56" h="179">
                        <a:moveTo>
                          <a:pt x="756" y="179"/>
                        </a:moveTo>
                        <a:lnTo>
                          <a:pt x="756" y="0"/>
                        </a:lnTo>
                        <a:lnTo>
                          <a:pt x="0" y="0"/>
                        </a:lnTo>
                        <a:lnTo>
                          <a:pt x="0" y="179"/>
                        </a:lnTo>
                        <a:lnTo>
                          <a:pt x="78" y="179"/>
                        </a:lnTo>
                        <a:lnTo>
                          <a:pt x="78" y="77"/>
                        </a:lnTo>
                        <a:lnTo>
                          <a:pt x="676" y="77"/>
                        </a:lnTo>
                        <a:lnTo>
                          <a:pt x="676" y="179"/>
                        </a:lnTo>
                        <a:lnTo>
                          <a:pt x="756" y="179"/>
                        </a:lnTo>
                        <a:close/>
                      </a:path>
                    </a:pathLst>
                  </a:custGeom>
                  <a:solidFill>
                    <a:srgbClr val="000000"/>
                  </a:solidFill>
                  <a:ln w="9525">
                    <a:noFill/>
                    <a:round/>
                    <a:headEnd/>
                    <a:tailEnd/>
                  </a:ln>
                </p:spPr>
                <p:txBody>
                  <a:bodyPr/>
                  <a:lstStyle/>
                  <a:p>
                    <a:endParaRPr lang="en-US"/>
                  </a:p>
                </p:txBody>
              </p:sp>
              <p:sp>
                <p:nvSpPr>
                  <p:cNvPr id="107615" name="Freeform 61"/>
                  <p:cNvSpPr>
                    <a:spLocks noChangeAspect="1"/>
                  </p:cNvSpPr>
                  <p:nvPr/>
                </p:nvSpPr>
                <p:spPr bwMode="auto">
                  <a:xfrm>
                    <a:off x="728" y="2630"/>
                    <a:ext cx="217" cy="25"/>
                  </a:xfrm>
                  <a:custGeom>
                    <a:avLst/>
                    <a:gdLst>
                      <a:gd name="T0" fmla="*/ 0 w 651"/>
                      <a:gd name="T1" fmla="*/ 0 h 76"/>
                      <a:gd name="T2" fmla="*/ 24 w 651"/>
                      <a:gd name="T3" fmla="*/ 0 h 76"/>
                      <a:gd name="T4" fmla="*/ 24 w 651"/>
                      <a:gd name="T5" fmla="*/ 3 h 76"/>
                      <a:gd name="T6" fmla="*/ 0 w 651"/>
                      <a:gd name="T7" fmla="*/ 3 h 76"/>
                      <a:gd name="T8" fmla="*/ 0 w 651"/>
                      <a:gd name="T9" fmla="*/ 0 h 76"/>
                      <a:gd name="T10" fmla="*/ 0 w 651"/>
                      <a:gd name="T11" fmla="*/ 0 h 76"/>
                      <a:gd name="T12" fmla="*/ 0 w 651"/>
                      <a:gd name="T13" fmla="*/ 0 h 76"/>
                      <a:gd name="T14" fmla="*/ 0 60000 65536"/>
                      <a:gd name="T15" fmla="*/ 0 60000 65536"/>
                      <a:gd name="T16" fmla="*/ 0 60000 65536"/>
                      <a:gd name="T17" fmla="*/ 0 60000 65536"/>
                      <a:gd name="T18" fmla="*/ 0 60000 65536"/>
                      <a:gd name="T19" fmla="*/ 0 60000 65536"/>
                      <a:gd name="T20" fmla="*/ 0 60000 65536"/>
                      <a:gd name="T21" fmla="*/ 0 w 651"/>
                      <a:gd name="T22" fmla="*/ 0 h 76"/>
                      <a:gd name="T23" fmla="*/ 651 w 651"/>
                      <a:gd name="T24" fmla="*/ 76 h 7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1" h="76">
                        <a:moveTo>
                          <a:pt x="0" y="0"/>
                        </a:moveTo>
                        <a:lnTo>
                          <a:pt x="651" y="0"/>
                        </a:lnTo>
                        <a:lnTo>
                          <a:pt x="651" y="76"/>
                        </a:lnTo>
                        <a:lnTo>
                          <a:pt x="0" y="76"/>
                        </a:lnTo>
                        <a:lnTo>
                          <a:pt x="0" y="0"/>
                        </a:lnTo>
                        <a:close/>
                      </a:path>
                    </a:pathLst>
                  </a:custGeom>
                  <a:solidFill>
                    <a:srgbClr val="000000"/>
                  </a:solidFill>
                  <a:ln w="9525">
                    <a:noFill/>
                    <a:round/>
                    <a:headEnd/>
                    <a:tailEnd/>
                  </a:ln>
                </p:spPr>
                <p:txBody>
                  <a:bodyPr/>
                  <a:lstStyle/>
                  <a:p>
                    <a:endParaRPr lang="en-US"/>
                  </a:p>
                </p:txBody>
              </p:sp>
              <p:sp>
                <p:nvSpPr>
                  <p:cNvPr id="107616" name="Freeform 62"/>
                  <p:cNvSpPr>
                    <a:spLocks noChangeAspect="1"/>
                  </p:cNvSpPr>
                  <p:nvPr/>
                </p:nvSpPr>
                <p:spPr bwMode="auto">
                  <a:xfrm>
                    <a:off x="728" y="2689"/>
                    <a:ext cx="217" cy="26"/>
                  </a:xfrm>
                  <a:custGeom>
                    <a:avLst/>
                    <a:gdLst>
                      <a:gd name="T0" fmla="*/ 0 w 651"/>
                      <a:gd name="T1" fmla="*/ 0 h 76"/>
                      <a:gd name="T2" fmla="*/ 24 w 651"/>
                      <a:gd name="T3" fmla="*/ 0 h 76"/>
                      <a:gd name="T4" fmla="*/ 24 w 651"/>
                      <a:gd name="T5" fmla="*/ 3 h 76"/>
                      <a:gd name="T6" fmla="*/ 0 w 651"/>
                      <a:gd name="T7" fmla="*/ 3 h 76"/>
                      <a:gd name="T8" fmla="*/ 0 w 651"/>
                      <a:gd name="T9" fmla="*/ 0 h 76"/>
                      <a:gd name="T10" fmla="*/ 0 w 651"/>
                      <a:gd name="T11" fmla="*/ 0 h 76"/>
                      <a:gd name="T12" fmla="*/ 0 w 651"/>
                      <a:gd name="T13" fmla="*/ 0 h 76"/>
                      <a:gd name="T14" fmla="*/ 0 60000 65536"/>
                      <a:gd name="T15" fmla="*/ 0 60000 65536"/>
                      <a:gd name="T16" fmla="*/ 0 60000 65536"/>
                      <a:gd name="T17" fmla="*/ 0 60000 65536"/>
                      <a:gd name="T18" fmla="*/ 0 60000 65536"/>
                      <a:gd name="T19" fmla="*/ 0 60000 65536"/>
                      <a:gd name="T20" fmla="*/ 0 60000 65536"/>
                      <a:gd name="T21" fmla="*/ 0 w 651"/>
                      <a:gd name="T22" fmla="*/ 0 h 76"/>
                      <a:gd name="T23" fmla="*/ 651 w 651"/>
                      <a:gd name="T24" fmla="*/ 76 h 7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1" h="76">
                        <a:moveTo>
                          <a:pt x="0" y="0"/>
                        </a:moveTo>
                        <a:lnTo>
                          <a:pt x="651" y="0"/>
                        </a:lnTo>
                        <a:lnTo>
                          <a:pt x="651" y="76"/>
                        </a:lnTo>
                        <a:lnTo>
                          <a:pt x="0" y="76"/>
                        </a:lnTo>
                        <a:lnTo>
                          <a:pt x="0" y="0"/>
                        </a:lnTo>
                        <a:close/>
                      </a:path>
                    </a:pathLst>
                  </a:custGeom>
                  <a:solidFill>
                    <a:srgbClr val="000000"/>
                  </a:solidFill>
                  <a:ln w="9525">
                    <a:noFill/>
                    <a:round/>
                    <a:headEnd/>
                    <a:tailEnd/>
                  </a:ln>
                </p:spPr>
                <p:txBody>
                  <a:bodyPr/>
                  <a:lstStyle/>
                  <a:p>
                    <a:endParaRPr lang="en-US"/>
                  </a:p>
                </p:txBody>
              </p:sp>
              <p:sp>
                <p:nvSpPr>
                  <p:cNvPr id="107617" name="Freeform 63"/>
                  <p:cNvSpPr>
                    <a:spLocks noChangeAspect="1"/>
                  </p:cNvSpPr>
                  <p:nvPr/>
                </p:nvSpPr>
                <p:spPr bwMode="auto">
                  <a:xfrm>
                    <a:off x="832" y="2312"/>
                    <a:ext cx="17" cy="128"/>
                  </a:xfrm>
                  <a:custGeom>
                    <a:avLst/>
                    <a:gdLst>
                      <a:gd name="T0" fmla="*/ 0 w 51"/>
                      <a:gd name="T1" fmla="*/ 14 h 385"/>
                      <a:gd name="T2" fmla="*/ 0 w 51"/>
                      <a:gd name="T3" fmla="*/ 0 h 385"/>
                      <a:gd name="T4" fmla="*/ 2 w 51"/>
                      <a:gd name="T5" fmla="*/ 0 h 385"/>
                      <a:gd name="T6" fmla="*/ 2 w 51"/>
                      <a:gd name="T7" fmla="*/ 14 h 385"/>
                      <a:gd name="T8" fmla="*/ 0 w 51"/>
                      <a:gd name="T9" fmla="*/ 14 h 385"/>
                      <a:gd name="T10" fmla="*/ 0 w 51"/>
                      <a:gd name="T11" fmla="*/ 14 h 385"/>
                      <a:gd name="T12" fmla="*/ 0 w 51"/>
                      <a:gd name="T13" fmla="*/ 14 h 385"/>
                      <a:gd name="T14" fmla="*/ 0 60000 65536"/>
                      <a:gd name="T15" fmla="*/ 0 60000 65536"/>
                      <a:gd name="T16" fmla="*/ 0 60000 65536"/>
                      <a:gd name="T17" fmla="*/ 0 60000 65536"/>
                      <a:gd name="T18" fmla="*/ 0 60000 65536"/>
                      <a:gd name="T19" fmla="*/ 0 60000 65536"/>
                      <a:gd name="T20" fmla="*/ 0 60000 65536"/>
                      <a:gd name="T21" fmla="*/ 0 w 51"/>
                      <a:gd name="T22" fmla="*/ 0 h 385"/>
                      <a:gd name="T23" fmla="*/ 51 w 51"/>
                      <a:gd name="T24" fmla="*/ 385 h 3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 h="385">
                        <a:moveTo>
                          <a:pt x="0" y="385"/>
                        </a:moveTo>
                        <a:lnTo>
                          <a:pt x="0" y="0"/>
                        </a:lnTo>
                        <a:lnTo>
                          <a:pt x="51" y="0"/>
                        </a:lnTo>
                        <a:lnTo>
                          <a:pt x="51" y="385"/>
                        </a:lnTo>
                        <a:lnTo>
                          <a:pt x="0" y="385"/>
                        </a:lnTo>
                        <a:close/>
                      </a:path>
                    </a:pathLst>
                  </a:custGeom>
                  <a:solidFill>
                    <a:srgbClr val="000000"/>
                  </a:solidFill>
                  <a:ln w="9525">
                    <a:noFill/>
                    <a:round/>
                    <a:headEnd/>
                    <a:tailEnd/>
                  </a:ln>
                </p:spPr>
                <p:txBody>
                  <a:bodyPr/>
                  <a:lstStyle/>
                  <a:p>
                    <a:endParaRPr lang="en-US"/>
                  </a:p>
                </p:txBody>
              </p:sp>
              <p:sp>
                <p:nvSpPr>
                  <p:cNvPr id="107618" name="Freeform 64"/>
                  <p:cNvSpPr>
                    <a:spLocks noChangeAspect="1"/>
                  </p:cNvSpPr>
                  <p:nvPr/>
                </p:nvSpPr>
                <p:spPr bwMode="auto">
                  <a:xfrm>
                    <a:off x="1190" y="2424"/>
                    <a:ext cx="340" cy="214"/>
                  </a:xfrm>
                  <a:custGeom>
                    <a:avLst/>
                    <a:gdLst>
                      <a:gd name="T0" fmla="*/ 0 w 1020"/>
                      <a:gd name="T1" fmla="*/ 9 h 642"/>
                      <a:gd name="T2" fmla="*/ 6 w 1020"/>
                      <a:gd name="T3" fmla="*/ 15 h 642"/>
                      <a:gd name="T4" fmla="*/ 5 w 1020"/>
                      <a:gd name="T5" fmla="*/ 20 h 642"/>
                      <a:gd name="T6" fmla="*/ 7 w 1020"/>
                      <a:gd name="T7" fmla="*/ 19 h 642"/>
                      <a:gd name="T8" fmla="*/ 9 w 1020"/>
                      <a:gd name="T9" fmla="*/ 15 h 642"/>
                      <a:gd name="T10" fmla="*/ 17 w 1020"/>
                      <a:gd name="T11" fmla="*/ 12 h 642"/>
                      <a:gd name="T12" fmla="*/ 14 w 1020"/>
                      <a:gd name="T13" fmla="*/ 24 h 642"/>
                      <a:gd name="T14" fmla="*/ 18 w 1020"/>
                      <a:gd name="T15" fmla="*/ 22 h 642"/>
                      <a:gd name="T16" fmla="*/ 23 w 1020"/>
                      <a:gd name="T17" fmla="*/ 10 h 642"/>
                      <a:gd name="T18" fmla="*/ 36 w 1020"/>
                      <a:gd name="T19" fmla="*/ 4 h 642"/>
                      <a:gd name="T20" fmla="*/ 37 w 1020"/>
                      <a:gd name="T21" fmla="*/ 3 h 642"/>
                      <a:gd name="T22" fmla="*/ 38 w 1020"/>
                      <a:gd name="T23" fmla="*/ 2 h 642"/>
                      <a:gd name="T24" fmla="*/ 38 w 1020"/>
                      <a:gd name="T25" fmla="*/ 1 h 642"/>
                      <a:gd name="T26" fmla="*/ 38 w 1020"/>
                      <a:gd name="T27" fmla="*/ 1 h 642"/>
                      <a:gd name="T28" fmla="*/ 36 w 1020"/>
                      <a:gd name="T29" fmla="*/ 0 h 642"/>
                      <a:gd name="T30" fmla="*/ 35 w 1020"/>
                      <a:gd name="T31" fmla="*/ 0 h 642"/>
                      <a:gd name="T32" fmla="*/ 33 w 1020"/>
                      <a:gd name="T33" fmla="*/ 0 h 642"/>
                      <a:gd name="T34" fmla="*/ 21 w 1020"/>
                      <a:gd name="T35" fmla="*/ 5 h 642"/>
                      <a:gd name="T36" fmla="*/ 13 w 1020"/>
                      <a:gd name="T37" fmla="*/ 3 h 642"/>
                      <a:gd name="T38" fmla="*/ 10 w 1020"/>
                      <a:gd name="T39" fmla="*/ 3 h 642"/>
                      <a:gd name="T40" fmla="*/ 16 w 1020"/>
                      <a:gd name="T41" fmla="*/ 7 h 642"/>
                      <a:gd name="T42" fmla="*/ 8 w 1020"/>
                      <a:gd name="T43" fmla="*/ 11 h 642"/>
                      <a:gd name="T44" fmla="*/ 2 w 1020"/>
                      <a:gd name="T45" fmla="*/ 8 h 642"/>
                      <a:gd name="T46" fmla="*/ 0 w 1020"/>
                      <a:gd name="T47" fmla="*/ 9 h 642"/>
                      <a:gd name="T48" fmla="*/ 0 w 1020"/>
                      <a:gd name="T49" fmla="*/ 9 h 642"/>
                      <a:gd name="T50" fmla="*/ 0 w 1020"/>
                      <a:gd name="T51" fmla="*/ 9 h 64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020"/>
                      <a:gd name="T79" fmla="*/ 0 h 642"/>
                      <a:gd name="T80" fmla="*/ 1020 w 1020"/>
                      <a:gd name="T81" fmla="*/ 642 h 64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020" h="642">
                        <a:moveTo>
                          <a:pt x="0" y="255"/>
                        </a:moveTo>
                        <a:lnTo>
                          <a:pt x="152" y="399"/>
                        </a:lnTo>
                        <a:lnTo>
                          <a:pt x="146" y="539"/>
                        </a:lnTo>
                        <a:lnTo>
                          <a:pt x="193" y="515"/>
                        </a:lnTo>
                        <a:lnTo>
                          <a:pt x="252" y="412"/>
                        </a:lnTo>
                        <a:lnTo>
                          <a:pt x="456" y="328"/>
                        </a:lnTo>
                        <a:lnTo>
                          <a:pt x="391" y="642"/>
                        </a:lnTo>
                        <a:lnTo>
                          <a:pt x="487" y="589"/>
                        </a:lnTo>
                        <a:lnTo>
                          <a:pt x="611" y="262"/>
                        </a:lnTo>
                        <a:lnTo>
                          <a:pt x="985" y="99"/>
                        </a:lnTo>
                        <a:lnTo>
                          <a:pt x="1007" y="76"/>
                        </a:lnTo>
                        <a:lnTo>
                          <a:pt x="1019" y="50"/>
                        </a:lnTo>
                        <a:lnTo>
                          <a:pt x="1020" y="32"/>
                        </a:lnTo>
                        <a:lnTo>
                          <a:pt x="1015" y="19"/>
                        </a:lnTo>
                        <a:lnTo>
                          <a:pt x="981" y="6"/>
                        </a:lnTo>
                        <a:lnTo>
                          <a:pt x="936" y="0"/>
                        </a:lnTo>
                        <a:lnTo>
                          <a:pt x="890" y="10"/>
                        </a:lnTo>
                        <a:lnTo>
                          <a:pt x="567" y="140"/>
                        </a:lnTo>
                        <a:lnTo>
                          <a:pt x="363" y="80"/>
                        </a:lnTo>
                        <a:lnTo>
                          <a:pt x="283" y="92"/>
                        </a:lnTo>
                        <a:lnTo>
                          <a:pt x="430" y="197"/>
                        </a:lnTo>
                        <a:lnTo>
                          <a:pt x="222" y="284"/>
                        </a:lnTo>
                        <a:lnTo>
                          <a:pt x="64" y="229"/>
                        </a:lnTo>
                        <a:lnTo>
                          <a:pt x="0" y="255"/>
                        </a:lnTo>
                        <a:close/>
                      </a:path>
                    </a:pathLst>
                  </a:custGeom>
                  <a:solidFill>
                    <a:srgbClr val="000000"/>
                  </a:solidFill>
                  <a:ln w="9525">
                    <a:noFill/>
                    <a:round/>
                    <a:headEnd/>
                    <a:tailEnd/>
                  </a:ln>
                </p:spPr>
                <p:txBody>
                  <a:bodyPr/>
                  <a:lstStyle/>
                  <a:p>
                    <a:endParaRPr lang="en-US"/>
                  </a:p>
                </p:txBody>
              </p:sp>
            </p:grpSp>
            <p:sp>
              <p:nvSpPr>
                <p:cNvPr id="107597" name="Rectangle 65"/>
                <p:cNvSpPr>
                  <a:spLocks noChangeArrowheads="1"/>
                </p:cNvSpPr>
                <p:nvPr/>
              </p:nvSpPr>
              <p:spPr bwMode="auto">
                <a:xfrm>
                  <a:off x="480" y="2304"/>
                  <a:ext cx="1440" cy="864"/>
                </a:xfrm>
                <a:prstGeom prst="rect">
                  <a:avLst/>
                </a:prstGeom>
                <a:noFill/>
                <a:ln w="9525">
                  <a:solidFill>
                    <a:schemeClr val="tx1"/>
                  </a:solidFill>
                  <a:miter lim="800000"/>
                  <a:headEnd/>
                  <a:tailEnd/>
                </a:ln>
              </p:spPr>
              <p:txBody>
                <a:bodyPr anchor="ctr">
                  <a:spAutoFit/>
                </a:bodyPr>
                <a:lstStyle/>
                <a:p>
                  <a:endParaRPr lang="en-US"/>
                </a:p>
              </p:txBody>
            </p:sp>
          </p:grpSp>
        </p:grpSp>
        <p:grpSp>
          <p:nvGrpSpPr>
            <p:cNvPr id="11" name="Group 66"/>
            <p:cNvGrpSpPr>
              <a:grpSpLocks/>
            </p:cNvGrpSpPr>
            <p:nvPr/>
          </p:nvGrpSpPr>
          <p:grpSpPr bwMode="auto">
            <a:xfrm>
              <a:off x="4377" y="2115"/>
              <a:ext cx="1003" cy="538"/>
              <a:chOff x="4377" y="2115"/>
              <a:chExt cx="1003" cy="538"/>
            </a:xfrm>
          </p:grpSpPr>
          <p:sp>
            <p:nvSpPr>
              <p:cNvPr id="107591" name="Line 67"/>
              <p:cNvSpPr>
                <a:spLocks noChangeShapeType="1"/>
              </p:cNvSpPr>
              <p:nvPr/>
            </p:nvSpPr>
            <p:spPr bwMode="auto">
              <a:xfrm rot="-522953">
                <a:off x="4377" y="2296"/>
                <a:ext cx="817" cy="357"/>
              </a:xfrm>
              <a:prstGeom prst="line">
                <a:avLst/>
              </a:prstGeom>
              <a:noFill/>
              <a:ln w="127000">
                <a:solidFill>
                  <a:srgbClr val="99CC00"/>
                </a:solidFill>
                <a:round/>
                <a:headEnd/>
                <a:tailEnd type="triangle" w="med" len="med"/>
              </a:ln>
            </p:spPr>
            <p:txBody>
              <a:bodyPr anchor="ctr">
                <a:spAutoFit/>
              </a:bodyPr>
              <a:lstStyle/>
              <a:p>
                <a:endParaRPr lang="en-US"/>
              </a:p>
            </p:txBody>
          </p:sp>
          <p:sp>
            <p:nvSpPr>
              <p:cNvPr id="107592" name="Text Box 68"/>
              <p:cNvSpPr txBox="1">
                <a:spLocks noChangeArrowheads="1"/>
              </p:cNvSpPr>
              <p:nvPr/>
            </p:nvSpPr>
            <p:spPr bwMode="auto">
              <a:xfrm>
                <a:off x="4694" y="2115"/>
                <a:ext cx="686" cy="250"/>
              </a:xfrm>
              <a:prstGeom prst="rect">
                <a:avLst/>
              </a:prstGeom>
              <a:noFill/>
              <a:ln w="9525">
                <a:noFill/>
                <a:miter lim="800000"/>
                <a:headEnd/>
                <a:tailEnd/>
              </a:ln>
            </p:spPr>
            <p:txBody>
              <a:bodyPr wrap="none">
                <a:spAutoFit/>
              </a:bodyPr>
              <a:lstStyle/>
              <a:p>
                <a:pPr eaLnBrk="0" hangingPunct="0"/>
                <a:r>
                  <a:rPr lang="sr-Latn-CS" sz="2000">
                    <a:solidFill>
                      <a:schemeClr val="accent2"/>
                    </a:solidFill>
                  </a:rPr>
                  <a:t>Landing</a:t>
                </a:r>
                <a:endParaRPr lang="en-US" sz="2000"/>
              </a:p>
            </p:txBody>
          </p:sp>
        </p:grpSp>
      </p:grpSp>
      <p:grpSp>
        <p:nvGrpSpPr>
          <p:cNvPr id="12" name="Group 69"/>
          <p:cNvGrpSpPr>
            <a:grpSpLocks/>
          </p:cNvGrpSpPr>
          <p:nvPr/>
        </p:nvGrpSpPr>
        <p:grpSpPr bwMode="auto">
          <a:xfrm>
            <a:off x="3635375" y="1341438"/>
            <a:ext cx="1727200" cy="1011237"/>
            <a:chOff x="2290" y="981"/>
            <a:chExt cx="1088" cy="637"/>
          </a:xfrm>
        </p:grpSpPr>
        <p:grpSp>
          <p:nvGrpSpPr>
            <p:cNvPr id="13" name="Group 70"/>
            <p:cNvGrpSpPr>
              <a:grpSpLocks/>
            </p:cNvGrpSpPr>
            <p:nvPr/>
          </p:nvGrpSpPr>
          <p:grpSpPr bwMode="auto">
            <a:xfrm>
              <a:off x="2290" y="1253"/>
              <a:ext cx="944" cy="242"/>
              <a:chOff x="1469" y="2134"/>
              <a:chExt cx="2854" cy="731"/>
            </a:xfrm>
          </p:grpSpPr>
          <p:sp>
            <p:nvSpPr>
              <p:cNvPr id="107536" name="Freeform 71"/>
              <p:cNvSpPr>
                <a:spLocks/>
              </p:cNvSpPr>
              <p:nvPr/>
            </p:nvSpPr>
            <p:spPr bwMode="auto">
              <a:xfrm>
                <a:off x="1469" y="2134"/>
                <a:ext cx="2854" cy="703"/>
              </a:xfrm>
              <a:custGeom>
                <a:avLst/>
                <a:gdLst>
                  <a:gd name="T0" fmla="*/ 167 w 2854"/>
                  <a:gd name="T1" fmla="*/ 17 h 703"/>
                  <a:gd name="T2" fmla="*/ 190 w 2854"/>
                  <a:gd name="T3" fmla="*/ 0 h 703"/>
                  <a:gd name="T4" fmla="*/ 245 w 2854"/>
                  <a:gd name="T5" fmla="*/ 0 h 703"/>
                  <a:gd name="T6" fmla="*/ 314 w 2854"/>
                  <a:gd name="T7" fmla="*/ 0 h 703"/>
                  <a:gd name="T8" fmla="*/ 643 w 2854"/>
                  <a:gd name="T9" fmla="*/ 391 h 703"/>
                  <a:gd name="T10" fmla="*/ 662 w 2854"/>
                  <a:gd name="T11" fmla="*/ 414 h 703"/>
                  <a:gd name="T12" fmla="*/ 724 w 2854"/>
                  <a:gd name="T13" fmla="*/ 456 h 703"/>
                  <a:gd name="T14" fmla="*/ 809 w 2854"/>
                  <a:gd name="T15" fmla="*/ 472 h 703"/>
                  <a:gd name="T16" fmla="*/ 881 w 2854"/>
                  <a:gd name="T17" fmla="*/ 473 h 703"/>
                  <a:gd name="T18" fmla="*/ 993 w 2854"/>
                  <a:gd name="T19" fmla="*/ 472 h 703"/>
                  <a:gd name="T20" fmla="*/ 1140 w 2854"/>
                  <a:gd name="T21" fmla="*/ 469 h 703"/>
                  <a:gd name="T22" fmla="*/ 1311 w 2854"/>
                  <a:gd name="T23" fmla="*/ 466 h 703"/>
                  <a:gd name="T24" fmla="*/ 1501 w 2854"/>
                  <a:gd name="T25" fmla="*/ 463 h 703"/>
                  <a:gd name="T26" fmla="*/ 1703 w 2854"/>
                  <a:gd name="T27" fmla="*/ 459 h 703"/>
                  <a:gd name="T28" fmla="*/ 1907 w 2854"/>
                  <a:gd name="T29" fmla="*/ 456 h 703"/>
                  <a:gd name="T30" fmla="*/ 2109 w 2854"/>
                  <a:gd name="T31" fmla="*/ 454 h 703"/>
                  <a:gd name="T32" fmla="*/ 2297 w 2854"/>
                  <a:gd name="T33" fmla="*/ 454 h 703"/>
                  <a:gd name="T34" fmla="*/ 2467 w 2854"/>
                  <a:gd name="T35" fmla="*/ 457 h 703"/>
                  <a:gd name="T36" fmla="*/ 2535 w 2854"/>
                  <a:gd name="T37" fmla="*/ 459 h 703"/>
                  <a:gd name="T38" fmla="*/ 2603 w 2854"/>
                  <a:gd name="T39" fmla="*/ 469 h 703"/>
                  <a:gd name="T40" fmla="*/ 2700 w 2854"/>
                  <a:gd name="T41" fmla="*/ 498 h 703"/>
                  <a:gd name="T42" fmla="*/ 2732 w 2854"/>
                  <a:gd name="T43" fmla="*/ 526 h 703"/>
                  <a:gd name="T44" fmla="*/ 2748 w 2854"/>
                  <a:gd name="T45" fmla="*/ 534 h 703"/>
                  <a:gd name="T46" fmla="*/ 2794 w 2854"/>
                  <a:gd name="T47" fmla="*/ 546 h 703"/>
                  <a:gd name="T48" fmla="*/ 2831 w 2854"/>
                  <a:gd name="T49" fmla="*/ 565 h 703"/>
                  <a:gd name="T50" fmla="*/ 2854 w 2854"/>
                  <a:gd name="T51" fmla="*/ 597 h 703"/>
                  <a:gd name="T52" fmla="*/ 2817 w 2854"/>
                  <a:gd name="T53" fmla="*/ 633 h 703"/>
                  <a:gd name="T54" fmla="*/ 2723 w 2854"/>
                  <a:gd name="T55" fmla="*/ 672 h 703"/>
                  <a:gd name="T56" fmla="*/ 2616 w 2854"/>
                  <a:gd name="T57" fmla="*/ 692 h 703"/>
                  <a:gd name="T58" fmla="*/ 2559 w 2854"/>
                  <a:gd name="T59" fmla="*/ 693 h 703"/>
                  <a:gd name="T60" fmla="*/ 2426 w 2854"/>
                  <a:gd name="T61" fmla="*/ 695 h 703"/>
                  <a:gd name="T62" fmla="*/ 2257 w 2854"/>
                  <a:gd name="T63" fmla="*/ 697 h 703"/>
                  <a:gd name="T64" fmla="*/ 2103 w 2854"/>
                  <a:gd name="T65" fmla="*/ 699 h 703"/>
                  <a:gd name="T66" fmla="*/ 2011 w 2854"/>
                  <a:gd name="T67" fmla="*/ 700 h 703"/>
                  <a:gd name="T68" fmla="*/ 1989 w 2854"/>
                  <a:gd name="T69" fmla="*/ 700 h 703"/>
                  <a:gd name="T70" fmla="*/ 1936 w 2854"/>
                  <a:gd name="T71" fmla="*/ 702 h 703"/>
                  <a:gd name="T72" fmla="*/ 1845 w 2854"/>
                  <a:gd name="T73" fmla="*/ 703 h 703"/>
                  <a:gd name="T74" fmla="*/ 1727 w 2854"/>
                  <a:gd name="T75" fmla="*/ 703 h 703"/>
                  <a:gd name="T76" fmla="*/ 1586 w 2854"/>
                  <a:gd name="T77" fmla="*/ 703 h 703"/>
                  <a:gd name="T78" fmla="*/ 1432 w 2854"/>
                  <a:gd name="T79" fmla="*/ 700 h 703"/>
                  <a:gd name="T80" fmla="*/ 1271 w 2854"/>
                  <a:gd name="T81" fmla="*/ 696 h 703"/>
                  <a:gd name="T82" fmla="*/ 1110 w 2854"/>
                  <a:gd name="T83" fmla="*/ 689 h 703"/>
                  <a:gd name="T84" fmla="*/ 956 w 2854"/>
                  <a:gd name="T85" fmla="*/ 679 h 703"/>
                  <a:gd name="T86" fmla="*/ 816 w 2854"/>
                  <a:gd name="T87" fmla="*/ 664 h 703"/>
                  <a:gd name="T88" fmla="*/ 698 w 2854"/>
                  <a:gd name="T89" fmla="*/ 646 h 703"/>
                  <a:gd name="T90" fmla="*/ 656 w 2854"/>
                  <a:gd name="T91" fmla="*/ 640 h 703"/>
                  <a:gd name="T92" fmla="*/ 556 w 2854"/>
                  <a:gd name="T93" fmla="*/ 626 h 703"/>
                  <a:gd name="T94" fmla="*/ 429 w 2854"/>
                  <a:gd name="T95" fmla="*/ 608 h 703"/>
                  <a:gd name="T96" fmla="*/ 312 w 2854"/>
                  <a:gd name="T97" fmla="*/ 588 h 703"/>
                  <a:gd name="T98" fmla="*/ 240 w 2854"/>
                  <a:gd name="T99" fmla="*/ 574 h 703"/>
                  <a:gd name="T100" fmla="*/ 227 w 2854"/>
                  <a:gd name="T101" fmla="*/ 548 h 703"/>
                  <a:gd name="T102" fmla="*/ 0 w 2854"/>
                  <a:gd name="T103" fmla="*/ 463 h 703"/>
                  <a:gd name="T104" fmla="*/ 17 w 2854"/>
                  <a:gd name="T105" fmla="*/ 456 h 703"/>
                  <a:gd name="T106" fmla="*/ 62 w 2854"/>
                  <a:gd name="T107" fmla="*/ 447 h 703"/>
                  <a:gd name="T108" fmla="*/ 124 w 2854"/>
                  <a:gd name="T109" fmla="*/ 459 h 703"/>
                  <a:gd name="T110" fmla="*/ 214 w 2854"/>
                  <a:gd name="T111" fmla="*/ 480 h 703"/>
                  <a:gd name="T112" fmla="*/ 278 w 2854"/>
                  <a:gd name="T113" fmla="*/ 496 h 70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854"/>
                  <a:gd name="T172" fmla="*/ 0 h 703"/>
                  <a:gd name="T173" fmla="*/ 2854 w 2854"/>
                  <a:gd name="T174" fmla="*/ 703 h 70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854" h="703">
                    <a:moveTo>
                      <a:pt x="284" y="498"/>
                    </a:moveTo>
                    <a:lnTo>
                      <a:pt x="166" y="20"/>
                    </a:lnTo>
                    <a:lnTo>
                      <a:pt x="167" y="17"/>
                    </a:lnTo>
                    <a:lnTo>
                      <a:pt x="170" y="10"/>
                    </a:lnTo>
                    <a:lnTo>
                      <a:pt x="177" y="3"/>
                    </a:lnTo>
                    <a:lnTo>
                      <a:pt x="190" y="0"/>
                    </a:lnTo>
                    <a:lnTo>
                      <a:pt x="203" y="0"/>
                    </a:lnTo>
                    <a:lnTo>
                      <a:pt x="222" y="0"/>
                    </a:lnTo>
                    <a:lnTo>
                      <a:pt x="245" y="0"/>
                    </a:lnTo>
                    <a:lnTo>
                      <a:pt x="271" y="0"/>
                    </a:lnTo>
                    <a:lnTo>
                      <a:pt x="294" y="0"/>
                    </a:lnTo>
                    <a:lnTo>
                      <a:pt x="314" y="0"/>
                    </a:lnTo>
                    <a:lnTo>
                      <a:pt x="328" y="0"/>
                    </a:lnTo>
                    <a:lnTo>
                      <a:pt x="334" y="0"/>
                    </a:lnTo>
                    <a:lnTo>
                      <a:pt x="643" y="391"/>
                    </a:lnTo>
                    <a:lnTo>
                      <a:pt x="645" y="394"/>
                    </a:lnTo>
                    <a:lnTo>
                      <a:pt x="651" y="403"/>
                    </a:lnTo>
                    <a:lnTo>
                      <a:pt x="662" y="414"/>
                    </a:lnTo>
                    <a:lnTo>
                      <a:pt x="677" y="429"/>
                    </a:lnTo>
                    <a:lnTo>
                      <a:pt x="698" y="443"/>
                    </a:lnTo>
                    <a:lnTo>
                      <a:pt x="724" y="456"/>
                    </a:lnTo>
                    <a:lnTo>
                      <a:pt x="757" y="466"/>
                    </a:lnTo>
                    <a:lnTo>
                      <a:pt x="796" y="472"/>
                    </a:lnTo>
                    <a:lnTo>
                      <a:pt x="809" y="472"/>
                    </a:lnTo>
                    <a:lnTo>
                      <a:pt x="828" y="473"/>
                    </a:lnTo>
                    <a:lnTo>
                      <a:pt x="852" y="473"/>
                    </a:lnTo>
                    <a:lnTo>
                      <a:pt x="881" y="473"/>
                    </a:lnTo>
                    <a:lnTo>
                      <a:pt x="914" y="473"/>
                    </a:lnTo>
                    <a:lnTo>
                      <a:pt x="951" y="472"/>
                    </a:lnTo>
                    <a:lnTo>
                      <a:pt x="993" y="472"/>
                    </a:lnTo>
                    <a:lnTo>
                      <a:pt x="1039" y="472"/>
                    </a:lnTo>
                    <a:lnTo>
                      <a:pt x="1087" y="470"/>
                    </a:lnTo>
                    <a:lnTo>
                      <a:pt x="1140" y="469"/>
                    </a:lnTo>
                    <a:lnTo>
                      <a:pt x="1195" y="469"/>
                    </a:lnTo>
                    <a:lnTo>
                      <a:pt x="1251" y="467"/>
                    </a:lnTo>
                    <a:lnTo>
                      <a:pt x="1311" y="466"/>
                    </a:lnTo>
                    <a:lnTo>
                      <a:pt x="1373" y="465"/>
                    </a:lnTo>
                    <a:lnTo>
                      <a:pt x="1437" y="463"/>
                    </a:lnTo>
                    <a:lnTo>
                      <a:pt x="1501" y="463"/>
                    </a:lnTo>
                    <a:lnTo>
                      <a:pt x="1568" y="462"/>
                    </a:lnTo>
                    <a:lnTo>
                      <a:pt x="1635" y="460"/>
                    </a:lnTo>
                    <a:lnTo>
                      <a:pt x="1703" y="459"/>
                    </a:lnTo>
                    <a:lnTo>
                      <a:pt x="1771" y="459"/>
                    </a:lnTo>
                    <a:lnTo>
                      <a:pt x="1840" y="457"/>
                    </a:lnTo>
                    <a:lnTo>
                      <a:pt x="1907" y="456"/>
                    </a:lnTo>
                    <a:lnTo>
                      <a:pt x="1975" y="456"/>
                    </a:lnTo>
                    <a:lnTo>
                      <a:pt x="2043" y="456"/>
                    </a:lnTo>
                    <a:lnTo>
                      <a:pt x="2109" y="454"/>
                    </a:lnTo>
                    <a:lnTo>
                      <a:pt x="2174" y="454"/>
                    </a:lnTo>
                    <a:lnTo>
                      <a:pt x="2237" y="454"/>
                    </a:lnTo>
                    <a:lnTo>
                      <a:pt x="2297" y="454"/>
                    </a:lnTo>
                    <a:lnTo>
                      <a:pt x="2356" y="456"/>
                    </a:lnTo>
                    <a:lnTo>
                      <a:pt x="2414" y="456"/>
                    </a:lnTo>
                    <a:lnTo>
                      <a:pt x="2467" y="457"/>
                    </a:lnTo>
                    <a:lnTo>
                      <a:pt x="2519" y="459"/>
                    </a:lnTo>
                    <a:lnTo>
                      <a:pt x="2523" y="459"/>
                    </a:lnTo>
                    <a:lnTo>
                      <a:pt x="2535" y="459"/>
                    </a:lnTo>
                    <a:lnTo>
                      <a:pt x="2552" y="460"/>
                    </a:lnTo>
                    <a:lnTo>
                      <a:pt x="2575" y="463"/>
                    </a:lnTo>
                    <a:lnTo>
                      <a:pt x="2603" y="469"/>
                    </a:lnTo>
                    <a:lnTo>
                      <a:pt x="2633" y="475"/>
                    </a:lnTo>
                    <a:lnTo>
                      <a:pt x="2666" y="485"/>
                    </a:lnTo>
                    <a:lnTo>
                      <a:pt x="2700" y="498"/>
                    </a:lnTo>
                    <a:lnTo>
                      <a:pt x="2712" y="505"/>
                    </a:lnTo>
                    <a:lnTo>
                      <a:pt x="2722" y="516"/>
                    </a:lnTo>
                    <a:lnTo>
                      <a:pt x="2732" y="526"/>
                    </a:lnTo>
                    <a:lnTo>
                      <a:pt x="2735" y="531"/>
                    </a:lnTo>
                    <a:lnTo>
                      <a:pt x="2738" y="532"/>
                    </a:lnTo>
                    <a:lnTo>
                      <a:pt x="2748" y="534"/>
                    </a:lnTo>
                    <a:lnTo>
                      <a:pt x="2761" y="536"/>
                    </a:lnTo>
                    <a:lnTo>
                      <a:pt x="2777" y="541"/>
                    </a:lnTo>
                    <a:lnTo>
                      <a:pt x="2794" y="546"/>
                    </a:lnTo>
                    <a:lnTo>
                      <a:pt x="2810" y="552"/>
                    </a:lnTo>
                    <a:lnTo>
                      <a:pt x="2823" y="559"/>
                    </a:lnTo>
                    <a:lnTo>
                      <a:pt x="2831" y="565"/>
                    </a:lnTo>
                    <a:lnTo>
                      <a:pt x="2844" y="575"/>
                    </a:lnTo>
                    <a:lnTo>
                      <a:pt x="2853" y="585"/>
                    </a:lnTo>
                    <a:lnTo>
                      <a:pt x="2854" y="597"/>
                    </a:lnTo>
                    <a:lnTo>
                      <a:pt x="2844" y="616"/>
                    </a:lnTo>
                    <a:lnTo>
                      <a:pt x="2836" y="623"/>
                    </a:lnTo>
                    <a:lnTo>
                      <a:pt x="2817" y="633"/>
                    </a:lnTo>
                    <a:lnTo>
                      <a:pt x="2791" y="646"/>
                    </a:lnTo>
                    <a:lnTo>
                      <a:pt x="2758" y="659"/>
                    </a:lnTo>
                    <a:lnTo>
                      <a:pt x="2723" y="672"/>
                    </a:lnTo>
                    <a:lnTo>
                      <a:pt x="2686" y="682"/>
                    </a:lnTo>
                    <a:lnTo>
                      <a:pt x="2650" y="689"/>
                    </a:lnTo>
                    <a:lnTo>
                      <a:pt x="2616" y="692"/>
                    </a:lnTo>
                    <a:lnTo>
                      <a:pt x="2608" y="692"/>
                    </a:lnTo>
                    <a:lnTo>
                      <a:pt x="2590" y="692"/>
                    </a:lnTo>
                    <a:lnTo>
                      <a:pt x="2559" y="693"/>
                    </a:lnTo>
                    <a:lnTo>
                      <a:pt x="2522" y="693"/>
                    </a:lnTo>
                    <a:lnTo>
                      <a:pt x="2476" y="693"/>
                    </a:lnTo>
                    <a:lnTo>
                      <a:pt x="2426" y="695"/>
                    </a:lnTo>
                    <a:lnTo>
                      <a:pt x="2371" y="695"/>
                    </a:lnTo>
                    <a:lnTo>
                      <a:pt x="2313" y="696"/>
                    </a:lnTo>
                    <a:lnTo>
                      <a:pt x="2257" y="697"/>
                    </a:lnTo>
                    <a:lnTo>
                      <a:pt x="2202" y="697"/>
                    </a:lnTo>
                    <a:lnTo>
                      <a:pt x="2151" y="699"/>
                    </a:lnTo>
                    <a:lnTo>
                      <a:pt x="2103" y="699"/>
                    </a:lnTo>
                    <a:lnTo>
                      <a:pt x="2064" y="699"/>
                    </a:lnTo>
                    <a:lnTo>
                      <a:pt x="2033" y="700"/>
                    </a:lnTo>
                    <a:lnTo>
                      <a:pt x="2011" y="700"/>
                    </a:lnTo>
                    <a:lnTo>
                      <a:pt x="2002" y="700"/>
                    </a:lnTo>
                    <a:lnTo>
                      <a:pt x="1998" y="700"/>
                    </a:lnTo>
                    <a:lnTo>
                      <a:pt x="1989" y="700"/>
                    </a:lnTo>
                    <a:lnTo>
                      <a:pt x="1976" y="700"/>
                    </a:lnTo>
                    <a:lnTo>
                      <a:pt x="1958" y="702"/>
                    </a:lnTo>
                    <a:lnTo>
                      <a:pt x="1936" y="702"/>
                    </a:lnTo>
                    <a:lnTo>
                      <a:pt x="1909" y="702"/>
                    </a:lnTo>
                    <a:lnTo>
                      <a:pt x="1879" y="702"/>
                    </a:lnTo>
                    <a:lnTo>
                      <a:pt x="1845" y="703"/>
                    </a:lnTo>
                    <a:lnTo>
                      <a:pt x="1809" y="703"/>
                    </a:lnTo>
                    <a:lnTo>
                      <a:pt x="1769" y="703"/>
                    </a:lnTo>
                    <a:lnTo>
                      <a:pt x="1727" y="703"/>
                    </a:lnTo>
                    <a:lnTo>
                      <a:pt x="1683" y="703"/>
                    </a:lnTo>
                    <a:lnTo>
                      <a:pt x="1635" y="703"/>
                    </a:lnTo>
                    <a:lnTo>
                      <a:pt x="1586" y="703"/>
                    </a:lnTo>
                    <a:lnTo>
                      <a:pt x="1537" y="702"/>
                    </a:lnTo>
                    <a:lnTo>
                      <a:pt x="1486" y="702"/>
                    </a:lnTo>
                    <a:lnTo>
                      <a:pt x="1432" y="700"/>
                    </a:lnTo>
                    <a:lnTo>
                      <a:pt x="1379" y="699"/>
                    </a:lnTo>
                    <a:lnTo>
                      <a:pt x="1326" y="697"/>
                    </a:lnTo>
                    <a:lnTo>
                      <a:pt x="1271" y="696"/>
                    </a:lnTo>
                    <a:lnTo>
                      <a:pt x="1218" y="695"/>
                    </a:lnTo>
                    <a:lnTo>
                      <a:pt x="1163" y="692"/>
                    </a:lnTo>
                    <a:lnTo>
                      <a:pt x="1110" y="689"/>
                    </a:lnTo>
                    <a:lnTo>
                      <a:pt x="1058" y="686"/>
                    </a:lnTo>
                    <a:lnTo>
                      <a:pt x="1006" y="683"/>
                    </a:lnTo>
                    <a:lnTo>
                      <a:pt x="956" y="679"/>
                    </a:lnTo>
                    <a:lnTo>
                      <a:pt x="907" y="674"/>
                    </a:lnTo>
                    <a:lnTo>
                      <a:pt x="861" y="670"/>
                    </a:lnTo>
                    <a:lnTo>
                      <a:pt x="816" y="664"/>
                    </a:lnTo>
                    <a:lnTo>
                      <a:pt x="774" y="659"/>
                    </a:lnTo>
                    <a:lnTo>
                      <a:pt x="734" y="653"/>
                    </a:lnTo>
                    <a:lnTo>
                      <a:pt x="698" y="646"/>
                    </a:lnTo>
                    <a:lnTo>
                      <a:pt x="692" y="646"/>
                    </a:lnTo>
                    <a:lnTo>
                      <a:pt x="679" y="643"/>
                    </a:lnTo>
                    <a:lnTo>
                      <a:pt x="656" y="640"/>
                    </a:lnTo>
                    <a:lnTo>
                      <a:pt x="628" y="636"/>
                    </a:lnTo>
                    <a:lnTo>
                      <a:pt x="593" y="631"/>
                    </a:lnTo>
                    <a:lnTo>
                      <a:pt x="556" y="626"/>
                    </a:lnTo>
                    <a:lnTo>
                      <a:pt x="514" y="620"/>
                    </a:lnTo>
                    <a:lnTo>
                      <a:pt x="472" y="614"/>
                    </a:lnTo>
                    <a:lnTo>
                      <a:pt x="429" y="608"/>
                    </a:lnTo>
                    <a:lnTo>
                      <a:pt x="387" y="601"/>
                    </a:lnTo>
                    <a:lnTo>
                      <a:pt x="348" y="595"/>
                    </a:lnTo>
                    <a:lnTo>
                      <a:pt x="312" y="588"/>
                    </a:lnTo>
                    <a:lnTo>
                      <a:pt x="282" y="582"/>
                    </a:lnTo>
                    <a:lnTo>
                      <a:pt x="258" y="578"/>
                    </a:lnTo>
                    <a:lnTo>
                      <a:pt x="240" y="574"/>
                    </a:lnTo>
                    <a:lnTo>
                      <a:pt x="233" y="569"/>
                    </a:lnTo>
                    <a:lnTo>
                      <a:pt x="226" y="558"/>
                    </a:lnTo>
                    <a:lnTo>
                      <a:pt x="227" y="548"/>
                    </a:lnTo>
                    <a:lnTo>
                      <a:pt x="230" y="542"/>
                    </a:lnTo>
                    <a:lnTo>
                      <a:pt x="233" y="539"/>
                    </a:lnTo>
                    <a:lnTo>
                      <a:pt x="0" y="463"/>
                    </a:lnTo>
                    <a:lnTo>
                      <a:pt x="1" y="462"/>
                    </a:lnTo>
                    <a:lnTo>
                      <a:pt x="9" y="459"/>
                    </a:lnTo>
                    <a:lnTo>
                      <a:pt x="17" y="456"/>
                    </a:lnTo>
                    <a:lnTo>
                      <a:pt x="30" y="452"/>
                    </a:lnTo>
                    <a:lnTo>
                      <a:pt x="45" y="449"/>
                    </a:lnTo>
                    <a:lnTo>
                      <a:pt x="62" y="447"/>
                    </a:lnTo>
                    <a:lnTo>
                      <a:pt x="79" y="447"/>
                    </a:lnTo>
                    <a:lnTo>
                      <a:pt x="98" y="452"/>
                    </a:lnTo>
                    <a:lnTo>
                      <a:pt x="124" y="459"/>
                    </a:lnTo>
                    <a:lnTo>
                      <a:pt x="154" y="466"/>
                    </a:lnTo>
                    <a:lnTo>
                      <a:pt x="184" y="473"/>
                    </a:lnTo>
                    <a:lnTo>
                      <a:pt x="214" y="480"/>
                    </a:lnTo>
                    <a:lnTo>
                      <a:pt x="242" y="488"/>
                    </a:lnTo>
                    <a:lnTo>
                      <a:pt x="263" y="493"/>
                    </a:lnTo>
                    <a:lnTo>
                      <a:pt x="278" y="496"/>
                    </a:lnTo>
                    <a:lnTo>
                      <a:pt x="284" y="498"/>
                    </a:lnTo>
                    <a:close/>
                  </a:path>
                </a:pathLst>
              </a:custGeom>
              <a:solidFill>
                <a:srgbClr val="000000"/>
              </a:solidFill>
              <a:ln w="9525">
                <a:solidFill>
                  <a:srgbClr val="000000"/>
                </a:solidFill>
                <a:round/>
                <a:headEnd/>
                <a:tailEnd/>
              </a:ln>
            </p:spPr>
            <p:txBody>
              <a:bodyPr/>
              <a:lstStyle/>
              <a:p>
                <a:endParaRPr lang="en-US"/>
              </a:p>
            </p:txBody>
          </p:sp>
          <p:sp>
            <p:nvSpPr>
              <p:cNvPr id="107537" name="Freeform 72"/>
              <p:cNvSpPr>
                <a:spLocks/>
              </p:cNvSpPr>
              <p:nvPr/>
            </p:nvSpPr>
            <p:spPr bwMode="auto">
              <a:xfrm>
                <a:off x="1655" y="2150"/>
                <a:ext cx="2519" cy="523"/>
              </a:xfrm>
              <a:custGeom>
                <a:avLst/>
                <a:gdLst>
                  <a:gd name="T0" fmla="*/ 1 w 2519"/>
                  <a:gd name="T1" fmla="*/ 16 h 523"/>
                  <a:gd name="T2" fmla="*/ 21 w 2519"/>
                  <a:gd name="T3" fmla="*/ 4 h 523"/>
                  <a:gd name="T4" fmla="*/ 64 w 2519"/>
                  <a:gd name="T5" fmla="*/ 3 h 523"/>
                  <a:gd name="T6" fmla="*/ 122 w 2519"/>
                  <a:gd name="T7" fmla="*/ 0 h 523"/>
                  <a:gd name="T8" fmla="*/ 144 w 2519"/>
                  <a:gd name="T9" fmla="*/ 4 h 523"/>
                  <a:gd name="T10" fmla="*/ 178 w 2519"/>
                  <a:gd name="T11" fmla="*/ 39 h 523"/>
                  <a:gd name="T12" fmla="*/ 208 w 2519"/>
                  <a:gd name="T13" fmla="*/ 77 h 523"/>
                  <a:gd name="T14" fmla="*/ 273 w 2519"/>
                  <a:gd name="T15" fmla="*/ 162 h 523"/>
                  <a:gd name="T16" fmla="*/ 352 w 2519"/>
                  <a:gd name="T17" fmla="*/ 264 h 523"/>
                  <a:gd name="T18" fmla="*/ 423 w 2519"/>
                  <a:gd name="T19" fmla="*/ 356 h 523"/>
                  <a:gd name="T20" fmla="*/ 463 w 2519"/>
                  <a:gd name="T21" fmla="*/ 410 h 523"/>
                  <a:gd name="T22" fmla="*/ 479 w 2519"/>
                  <a:gd name="T23" fmla="*/ 423 h 523"/>
                  <a:gd name="T24" fmla="*/ 532 w 2519"/>
                  <a:gd name="T25" fmla="*/ 450 h 523"/>
                  <a:gd name="T26" fmla="*/ 593 w 2519"/>
                  <a:gd name="T27" fmla="*/ 469 h 523"/>
                  <a:gd name="T28" fmla="*/ 675 w 2519"/>
                  <a:gd name="T29" fmla="*/ 470 h 523"/>
                  <a:gd name="T30" fmla="*/ 806 w 2519"/>
                  <a:gd name="T31" fmla="*/ 470 h 523"/>
                  <a:gd name="T32" fmla="*/ 953 w 2519"/>
                  <a:gd name="T33" fmla="*/ 469 h 523"/>
                  <a:gd name="T34" fmla="*/ 1085 w 2519"/>
                  <a:gd name="T35" fmla="*/ 467 h 523"/>
                  <a:gd name="T36" fmla="*/ 1173 w 2519"/>
                  <a:gd name="T37" fmla="*/ 466 h 523"/>
                  <a:gd name="T38" fmla="*/ 1206 w 2519"/>
                  <a:gd name="T39" fmla="*/ 463 h 523"/>
                  <a:gd name="T40" fmla="*/ 1278 w 2519"/>
                  <a:gd name="T41" fmla="*/ 461 h 523"/>
                  <a:gd name="T42" fmla="*/ 1387 w 2519"/>
                  <a:gd name="T43" fmla="*/ 460 h 523"/>
                  <a:gd name="T44" fmla="*/ 1524 w 2519"/>
                  <a:gd name="T45" fmla="*/ 459 h 523"/>
                  <a:gd name="T46" fmla="*/ 1678 w 2519"/>
                  <a:gd name="T47" fmla="*/ 459 h 523"/>
                  <a:gd name="T48" fmla="*/ 1839 w 2519"/>
                  <a:gd name="T49" fmla="*/ 457 h 523"/>
                  <a:gd name="T50" fmla="*/ 1996 w 2519"/>
                  <a:gd name="T51" fmla="*/ 457 h 523"/>
                  <a:gd name="T52" fmla="*/ 2137 w 2519"/>
                  <a:gd name="T53" fmla="*/ 456 h 523"/>
                  <a:gd name="T54" fmla="*/ 2254 w 2519"/>
                  <a:gd name="T55" fmla="*/ 457 h 523"/>
                  <a:gd name="T56" fmla="*/ 2336 w 2519"/>
                  <a:gd name="T57" fmla="*/ 459 h 523"/>
                  <a:gd name="T58" fmla="*/ 2371 w 2519"/>
                  <a:gd name="T59" fmla="*/ 460 h 523"/>
                  <a:gd name="T60" fmla="*/ 2424 w 2519"/>
                  <a:gd name="T61" fmla="*/ 470 h 523"/>
                  <a:gd name="T62" fmla="*/ 2487 w 2519"/>
                  <a:gd name="T63" fmla="*/ 487 h 523"/>
                  <a:gd name="T64" fmla="*/ 2519 w 2519"/>
                  <a:gd name="T65" fmla="*/ 509 h 523"/>
                  <a:gd name="T66" fmla="*/ 2502 w 2519"/>
                  <a:gd name="T67" fmla="*/ 518 h 523"/>
                  <a:gd name="T68" fmla="*/ 2445 w 2519"/>
                  <a:gd name="T69" fmla="*/ 515 h 523"/>
                  <a:gd name="T70" fmla="*/ 2381 w 2519"/>
                  <a:gd name="T71" fmla="*/ 505 h 523"/>
                  <a:gd name="T72" fmla="*/ 2260 w 2519"/>
                  <a:gd name="T73" fmla="*/ 503 h 523"/>
                  <a:gd name="T74" fmla="*/ 2070 w 2519"/>
                  <a:gd name="T75" fmla="*/ 503 h 523"/>
                  <a:gd name="T76" fmla="*/ 1828 w 2519"/>
                  <a:gd name="T77" fmla="*/ 505 h 523"/>
                  <a:gd name="T78" fmla="*/ 1554 w 2519"/>
                  <a:gd name="T79" fmla="*/ 507 h 523"/>
                  <a:gd name="T80" fmla="*/ 1269 w 2519"/>
                  <a:gd name="T81" fmla="*/ 512 h 523"/>
                  <a:gd name="T82" fmla="*/ 990 w 2519"/>
                  <a:gd name="T83" fmla="*/ 516 h 523"/>
                  <a:gd name="T84" fmla="*/ 737 w 2519"/>
                  <a:gd name="T85" fmla="*/ 519 h 523"/>
                  <a:gd name="T86" fmla="*/ 529 w 2519"/>
                  <a:gd name="T87" fmla="*/ 522 h 523"/>
                  <a:gd name="T88" fmla="*/ 384 w 2519"/>
                  <a:gd name="T89" fmla="*/ 523 h 523"/>
                  <a:gd name="T90" fmla="*/ 322 w 2519"/>
                  <a:gd name="T91" fmla="*/ 523 h 523"/>
                  <a:gd name="T92" fmla="*/ 234 w 2519"/>
                  <a:gd name="T93" fmla="*/ 509 h 523"/>
                  <a:gd name="T94" fmla="*/ 141 w 2519"/>
                  <a:gd name="T95" fmla="*/ 487 h 52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519"/>
                  <a:gd name="T145" fmla="*/ 0 h 523"/>
                  <a:gd name="T146" fmla="*/ 2519 w 2519"/>
                  <a:gd name="T147" fmla="*/ 523 h 523"/>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519" h="523">
                    <a:moveTo>
                      <a:pt x="115" y="482"/>
                    </a:moveTo>
                    <a:lnTo>
                      <a:pt x="0" y="17"/>
                    </a:lnTo>
                    <a:lnTo>
                      <a:pt x="1" y="16"/>
                    </a:lnTo>
                    <a:lnTo>
                      <a:pt x="5" y="10"/>
                    </a:lnTo>
                    <a:lnTo>
                      <a:pt x="13" y="6"/>
                    </a:lnTo>
                    <a:lnTo>
                      <a:pt x="21" y="4"/>
                    </a:lnTo>
                    <a:lnTo>
                      <a:pt x="30" y="4"/>
                    </a:lnTo>
                    <a:lnTo>
                      <a:pt x="46" y="4"/>
                    </a:lnTo>
                    <a:lnTo>
                      <a:pt x="64" y="3"/>
                    </a:lnTo>
                    <a:lnTo>
                      <a:pt x="85" y="1"/>
                    </a:lnTo>
                    <a:lnTo>
                      <a:pt x="105" y="1"/>
                    </a:lnTo>
                    <a:lnTo>
                      <a:pt x="122" y="0"/>
                    </a:lnTo>
                    <a:lnTo>
                      <a:pt x="135" y="0"/>
                    </a:lnTo>
                    <a:lnTo>
                      <a:pt x="139" y="0"/>
                    </a:lnTo>
                    <a:lnTo>
                      <a:pt x="144" y="4"/>
                    </a:lnTo>
                    <a:lnTo>
                      <a:pt x="155" y="14"/>
                    </a:lnTo>
                    <a:lnTo>
                      <a:pt x="168" y="27"/>
                    </a:lnTo>
                    <a:lnTo>
                      <a:pt x="178" y="39"/>
                    </a:lnTo>
                    <a:lnTo>
                      <a:pt x="183" y="44"/>
                    </a:lnTo>
                    <a:lnTo>
                      <a:pt x="193" y="59"/>
                    </a:lnTo>
                    <a:lnTo>
                      <a:pt x="208" y="77"/>
                    </a:lnTo>
                    <a:lnTo>
                      <a:pt x="227" y="102"/>
                    </a:lnTo>
                    <a:lnTo>
                      <a:pt x="249" y="131"/>
                    </a:lnTo>
                    <a:lnTo>
                      <a:pt x="273" y="162"/>
                    </a:lnTo>
                    <a:lnTo>
                      <a:pt x="299" y="195"/>
                    </a:lnTo>
                    <a:lnTo>
                      <a:pt x="325" y="230"/>
                    </a:lnTo>
                    <a:lnTo>
                      <a:pt x="352" y="264"/>
                    </a:lnTo>
                    <a:lnTo>
                      <a:pt x="377" y="299"/>
                    </a:lnTo>
                    <a:lnTo>
                      <a:pt x="401" y="329"/>
                    </a:lnTo>
                    <a:lnTo>
                      <a:pt x="423" y="356"/>
                    </a:lnTo>
                    <a:lnTo>
                      <a:pt x="440" y="381"/>
                    </a:lnTo>
                    <a:lnTo>
                      <a:pt x="455" y="398"/>
                    </a:lnTo>
                    <a:lnTo>
                      <a:pt x="463" y="410"/>
                    </a:lnTo>
                    <a:lnTo>
                      <a:pt x="466" y="414"/>
                    </a:lnTo>
                    <a:lnTo>
                      <a:pt x="469" y="417"/>
                    </a:lnTo>
                    <a:lnTo>
                      <a:pt x="479" y="423"/>
                    </a:lnTo>
                    <a:lnTo>
                      <a:pt x="493" y="430"/>
                    </a:lnTo>
                    <a:lnTo>
                      <a:pt x="512" y="440"/>
                    </a:lnTo>
                    <a:lnTo>
                      <a:pt x="532" y="450"/>
                    </a:lnTo>
                    <a:lnTo>
                      <a:pt x="554" y="459"/>
                    </a:lnTo>
                    <a:lnTo>
                      <a:pt x="574" y="466"/>
                    </a:lnTo>
                    <a:lnTo>
                      <a:pt x="593" y="469"/>
                    </a:lnTo>
                    <a:lnTo>
                      <a:pt x="613" y="469"/>
                    </a:lnTo>
                    <a:lnTo>
                      <a:pt x="640" y="470"/>
                    </a:lnTo>
                    <a:lnTo>
                      <a:pt x="675" y="470"/>
                    </a:lnTo>
                    <a:lnTo>
                      <a:pt x="715" y="470"/>
                    </a:lnTo>
                    <a:lnTo>
                      <a:pt x="758" y="470"/>
                    </a:lnTo>
                    <a:lnTo>
                      <a:pt x="806" y="470"/>
                    </a:lnTo>
                    <a:lnTo>
                      <a:pt x="855" y="470"/>
                    </a:lnTo>
                    <a:lnTo>
                      <a:pt x="904" y="470"/>
                    </a:lnTo>
                    <a:lnTo>
                      <a:pt x="953" y="469"/>
                    </a:lnTo>
                    <a:lnTo>
                      <a:pt x="1000" y="469"/>
                    </a:lnTo>
                    <a:lnTo>
                      <a:pt x="1045" y="469"/>
                    </a:lnTo>
                    <a:lnTo>
                      <a:pt x="1085" y="467"/>
                    </a:lnTo>
                    <a:lnTo>
                      <a:pt x="1121" y="467"/>
                    </a:lnTo>
                    <a:lnTo>
                      <a:pt x="1151" y="466"/>
                    </a:lnTo>
                    <a:lnTo>
                      <a:pt x="1173" y="466"/>
                    </a:lnTo>
                    <a:lnTo>
                      <a:pt x="1186" y="464"/>
                    </a:lnTo>
                    <a:lnTo>
                      <a:pt x="1193" y="464"/>
                    </a:lnTo>
                    <a:lnTo>
                      <a:pt x="1206" y="463"/>
                    </a:lnTo>
                    <a:lnTo>
                      <a:pt x="1225" y="463"/>
                    </a:lnTo>
                    <a:lnTo>
                      <a:pt x="1249" y="463"/>
                    </a:lnTo>
                    <a:lnTo>
                      <a:pt x="1278" y="461"/>
                    </a:lnTo>
                    <a:lnTo>
                      <a:pt x="1310" y="461"/>
                    </a:lnTo>
                    <a:lnTo>
                      <a:pt x="1347" y="461"/>
                    </a:lnTo>
                    <a:lnTo>
                      <a:pt x="1387" y="460"/>
                    </a:lnTo>
                    <a:lnTo>
                      <a:pt x="1431" y="460"/>
                    </a:lnTo>
                    <a:lnTo>
                      <a:pt x="1475" y="460"/>
                    </a:lnTo>
                    <a:lnTo>
                      <a:pt x="1524" y="459"/>
                    </a:lnTo>
                    <a:lnTo>
                      <a:pt x="1574" y="459"/>
                    </a:lnTo>
                    <a:lnTo>
                      <a:pt x="1625" y="459"/>
                    </a:lnTo>
                    <a:lnTo>
                      <a:pt x="1678" y="459"/>
                    </a:lnTo>
                    <a:lnTo>
                      <a:pt x="1731" y="457"/>
                    </a:lnTo>
                    <a:lnTo>
                      <a:pt x="1785" y="457"/>
                    </a:lnTo>
                    <a:lnTo>
                      <a:pt x="1839" y="457"/>
                    </a:lnTo>
                    <a:lnTo>
                      <a:pt x="1893" y="457"/>
                    </a:lnTo>
                    <a:lnTo>
                      <a:pt x="1944" y="457"/>
                    </a:lnTo>
                    <a:lnTo>
                      <a:pt x="1996" y="457"/>
                    </a:lnTo>
                    <a:lnTo>
                      <a:pt x="2045" y="456"/>
                    </a:lnTo>
                    <a:lnTo>
                      <a:pt x="2093" y="456"/>
                    </a:lnTo>
                    <a:lnTo>
                      <a:pt x="2137" y="456"/>
                    </a:lnTo>
                    <a:lnTo>
                      <a:pt x="2181" y="457"/>
                    </a:lnTo>
                    <a:lnTo>
                      <a:pt x="2219" y="457"/>
                    </a:lnTo>
                    <a:lnTo>
                      <a:pt x="2254" y="457"/>
                    </a:lnTo>
                    <a:lnTo>
                      <a:pt x="2286" y="457"/>
                    </a:lnTo>
                    <a:lnTo>
                      <a:pt x="2313" y="457"/>
                    </a:lnTo>
                    <a:lnTo>
                      <a:pt x="2336" y="459"/>
                    </a:lnTo>
                    <a:lnTo>
                      <a:pt x="2353" y="459"/>
                    </a:lnTo>
                    <a:lnTo>
                      <a:pt x="2365" y="459"/>
                    </a:lnTo>
                    <a:lnTo>
                      <a:pt x="2371" y="460"/>
                    </a:lnTo>
                    <a:lnTo>
                      <a:pt x="2385" y="463"/>
                    </a:lnTo>
                    <a:lnTo>
                      <a:pt x="2402" y="466"/>
                    </a:lnTo>
                    <a:lnTo>
                      <a:pt x="2424" y="470"/>
                    </a:lnTo>
                    <a:lnTo>
                      <a:pt x="2445" y="474"/>
                    </a:lnTo>
                    <a:lnTo>
                      <a:pt x="2467" y="480"/>
                    </a:lnTo>
                    <a:lnTo>
                      <a:pt x="2487" y="487"/>
                    </a:lnTo>
                    <a:lnTo>
                      <a:pt x="2506" y="496"/>
                    </a:lnTo>
                    <a:lnTo>
                      <a:pt x="2519" y="507"/>
                    </a:lnTo>
                    <a:lnTo>
                      <a:pt x="2519" y="509"/>
                    </a:lnTo>
                    <a:lnTo>
                      <a:pt x="2516" y="512"/>
                    </a:lnTo>
                    <a:lnTo>
                      <a:pt x="2510" y="515"/>
                    </a:lnTo>
                    <a:lnTo>
                      <a:pt x="2502" y="518"/>
                    </a:lnTo>
                    <a:lnTo>
                      <a:pt x="2489" y="519"/>
                    </a:lnTo>
                    <a:lnTo>
                      <a:pt x="2470" y="519"/>
                    </a:lnTo>
                    <a:lnTo>
                      <a:pt x="2445" y="515"/>
                    </a:lnTo>
                    <a:lnTo>
                      <a:pt x="2414" y="507"/>
                    </a:lnTo>
                    <a:lnTo>
                      <a:pt x="2402" y="506"/>
                    </a:lnTo>
                    <a:lnTo>
                      <a:pt x="2381" y="505"/>
                    </a:lnTo>
                    <a:lnTo>
                      <a:pt x="2349" y="505"/>
                    </a:lnTo>
                    <a:lnTo>
                      <a:pt x="2309" y="503"/>
                    </a:lnTo>
                    <a:lnTo>
                      <a:pt x="2260" y="503"/>
                    </a:lnTo>
                    <a:lnTo>
                      <a:pt x="2204" y="503"/>
                    </a:lnTo>
                    <a:lnTo>
                      <a:pt x="2139" y="503"/>
                    </a:lnTo>
                    <a:lnTo>
                      <a:pt x="2070" y="503"/>
                    </a:lnTo>
                    <a:lnTo>
                      <a:pt x="1993" y="503"/>
                    </a:lnTo>
                    <a:lnTo>
                      <a:pt x="1913" y="505"/>
                    </a:lnTo>
                    <a:lnTo>
                      <a:pt x="1828" y="505"/>
                    </a:lnTo>
                    <a:lnTo>
                      <a:pt x="1739" y="506"/>
                    </a:lnTo>
                    <a:lnTo>
                      <a:pt x="1648" y="507"/>
                    </a:lnTo>
                    <a:lnTo>
                      <a:pt x="1554" y="507"/>
                    </a:lnTo>
                    <a:lnTo>
                      <a:pt x="1461" y="509"/>
                    </a:lnTo>
                    <a:lnTo>
                      <a:pt x="1364" y="510"/>
                    </a:lnTo>
                    <a:lnTo>
                      <a:pt x="1269" y="512"/>
                    </a:lnTo>
                    <a:lnTo>
                      <a:pt x="1174" y="513"/>
                    </a:lnTo>
                    <a:lnTo>
                      <a:pt x="1082" y="515"/>
                    </a:lnTo>
                    <a:lnTo>
                      <a:pt x="990" y="516"/>
                    </a:lnTo>
                    <a:lnTo>
                      <a:pt x="902" y="518"/>
                    </a:lnTo>
                    <a:lnTo>
                      <a:pt x="817" y="518"/>
                    </a:lnTo>
                    <a:lnTo>
                      <a:pt x="737" y="519"/>
                    </a:lnTo>
                    <a:lnTo>
                      <a:pt x="662" y="520"/>
                    </a:lnTo>
                    <a:lnTo>
                      <a:pt x="593" y="522"/>
                    </a:lnTo>
                    <a:lnTo>
                      <a:pt x="529" y="522"/>
                    </a:lnTo>
                    <a:lnTo>
                      <a:pt x="472" y="523"/>
                    </a:lnTo>
                    <a:lnTo>
                      <a:pt x="424" y="523"/>
                    </a:lnTo>
                    <a:lnTo>
                      <a:pt x="384" y="523"/>
                    </a:lnTo>
                    <a:lnTo>
                      <a:pt x="354" y="523"/>
                    </a:lnTo>
                    <a:lnTo>
                      <a:pt x="332" y="523"/>
                    </a:lnTo>
                    <a:lnTo>
                      <a:pt x="322" y="523"/>
                    </a:lnTo>
                    <a:lnTo>
                      <a:pt x="299" y="520"/>
                    </a:lnTo>
                    <a:lnTo>
                      <a:pt x="269" y="515"/>
                    </a:lnTo>
                    <a:lnTo>
                      <a:pt x="234" y="509"/>
                    </a:lnTo>
                    <a:lnTo>
                      <a:pt x="200" y="500"/>
                    </a:lnTo>
                    <a:lnTo>
                      <a:pt x="167" y="493"/>
                    </a:lnTo>
                    <a:lnTo>
                      <a:pt x="141" y="487"/>
                    </a:lnTo>
                    <a:lnTo>
                      <a:pt x="122" y="483"/>
                    </a:lnTo>
                    <a:lnTo>
                      <a:pt x="115" y="482"/>
                    </a:lnTo>
                    <a:close/>
                  </a:path>
                </a:pathLst>
              </a:custGeom>
              <a:solidFill>
                <a:srgbClr val="FFFFFF"/>
              </a:solidFill>
              <a:ln w="9525">
                <a:solidFill>
                  <a:srgbClr val="000000"/>
                </a:solidFill>
                <a:round/>
                <a:headEnd/>
                <a:tailEnd/>
              </a:ln>
            </p:spPr>
            <p:txBody>
              <a:bodyPr/>
              <a:lstStyle/>
              <a:p>
                <a:endParaRPr lang="en-US"/>
              </a:p>
            </p:txBody>
          </p:sp>
          <p:sp>
            <p:nvSpPr>
              <p:cNvPr id="107538" name="Freeform 73"/>
              <p:cNvSpPr>
                <a:spLocks/>
              </p:cNvSpPr>
              <p:nvPr/>
            </p:nvSpPr>
            <p:spPr bwMode="auto">
              <a:xfrm>
                <a:off x="1875" y="2709"/>
                <a:ext cx="2371" cy="102"/>
              </a:xfrm>
              <a:custGeom>
                <a:avLst/>
                <a:gdLst>
                  <a:gd name="T0" fmla="*/ 2355 w 2371"/>
                  <a:gd name="T1" fmla="*/ 52 h 102"/>
                  <a:gd name="T2" fmla="*/ 2292 w 2371"/>
                  <a:gd name="T3" fmla="*/ 75 h 102"/>
                  <a:gd name="T4" fmla="*/ 2218 w 2371"/>
                  <a:gd name="T5" fmla="*/ 92 h 102"/>
                  <a:gd name="T6" fmla="*/ 2142 w 2371"/>
                  <a:gd name="T7" fmla="*/ 95 h 102"/>
                  <a:gd name="T8" fmla="*/ 2002 w 2371"/>
                  <a:gd name="T9" fmla="*/ 97 h 102"/>
                  <a:gd name="T10" fmla="*/ 1834 w 2371"/>
                  <a:gd name="T11" fmla="*/ 98 h 102"/>
                  <a:gd name="T12" fmla="*/ 1675 w 2371"/>
                  <a:gd name="T13" fmla="*/ 98 h 102"/>
                  <a:gd name="T14" fmla="*/ 1565 w 2371"/>
                  <a:gd name="T15" fmla="*/ 97 h 102"/>
                  <a:gd name="T16" fmla="*/ 1493 w 2371"/>
                  <a:gd name="T17" fmla="*/ 95 h 102"/>
                  <a:gd name="T18" fmla="*/ 1353 w 2371"/>
                  <a:gd name="T19" fmla="*/ 97 h 102"/>
                  <a:gd name="T20" fmla="*/ 1173 w 2371"/>
                  <a:gd name="T21" fmla="*/ 99 h 102"/>
                  <a:gd name="T22" fmla="*/ 989 w 2371"/>
                  <a:gd name="T23" fmla="*/ 102 h 102"/>
                  <a:gd name="T24" fmla="*/ 838 w 2371"/>
                  <a:gd name="T25" fmla="*/ 102 h 102"/>
                  <a:gd name="T26" fmla="*/ 750 w 2371"/>
                  <a:gd name="T27" fmla="*/ 98 h 102"/>
                  <a:gd name="T28" fmla="*/ 625 w 2371"/>
                  <a:gd name="T29" fmla="*/ 85 h 102"/>
                  <a:gd name="T30" fmla="*/ 459 w 2371"/>
                  <a:gd name="T31" fmla="*/ 66 h 102"/>
                  <a:gd name="T32" fmla="*/ 288 w 2371"/>
                  <a:gd name="T33" fmla="*/ 46 h 102"/>
                  <a:gd name="T34" fmla="*/ 148 w 2371"/>
                  <a:gd name="T35" fmla="*/ 30 h 102"/>
                  <a:gd name="T36" fmla="*/ 76 w 2371"/>
                  <a:gd name="T37" fmla="*/ 20 h 102"/>
                  <a:gd name="T38" fmla="*/ 32 w 2371"/>
                  <a:gd name="T39" fmla="*/ 13 h 102"/>
                  <a:gd name="T40" fmla="*/ 6 w 2371"/>
                  <a:gd name="T41" fmla="*/ 12 h 102"/>
                  <a:gd name="T42" fmla="*/ 4 w 2371"/>
                  <a:gd name="T43" fmla="*/ 12 h 102"/>
                  <a:gd name="T44" fmla="*/ 62 w 2371"/>
                  <a:gd name="T45" fmla="*/ 12 h 102"/>
                  <a:gd name="T46" fmla="*/ 137 w 2371"/>
                  <a:gd name="T47" fmla="*/ 12 h 102"/>
                  <a:gd name="T48" fmla="*/ 194 w 2371"/>
                  <a:gd name="T49" fmla="*/ 12 h 102"/>
                  <a:gd name="T50" fmla="*/ 311 w 2371"/>
                  <a:gd name="T51" fmla="*/ 10 h 102"/>
                  <a:gd name="T52" fmla="*/ 465 w 2371"/>
                  <a:gd name="T53" fmla="*/ 9 h 102"/>
                  <a:gd name="T54" fmla="*/ 623 w 2371"/>
                  <a:gd name="T55" fmla="*/ 9 h 102"/>
                  <a:gd name="T56" fmla="*/ 748 w 2371"/>
                  <a:gd name="T57" fmla="*/ 7 h 102"/>
                  <a:gd name="T58" fmla="*/ 802 w 2371"/>
                  <a:gd name="T59" fmla="*/ 7 h 102"/>
                  <a:gd name="T60" fmla="*/ 852 w 2371"/>
                  <a:gd name="T61" fmla="*/ 7 h 102"/>
                  <a:gd name="T62" fmla="*/ 954 w 2371"/>
                  <a:gd name="T63" fmla="*/ 6 h 102"/>
                  <a:gd name="T64" fmla="*/ 1095 w 2371"/>
                  <a:gd name="T65" fmla="*/ 5 h 102"/>
                  <a:gd name="T66" fmla="*/ 1262 w 2371"/>
                  <a:gd name="T67" fmla="*/ 3 h 102"/>
                  <a:gd name="T68" fmla="*/ 1442 w 2371"/>
                  <a:gd name="T69" fmla="*/ 2 h 102"/>
                  <a:gd name="T70" fmla="*/ 1625 w 2371"/>
                  <a:gd name="T71" fmla="*/ 2 h 102"/>
                  <a:gd name="T72" fmla="*/ 1796 w 2371"/>
                  <a:gd name="T73" fmla="*/ 0 h 102"/>
                  <a:gd name="T74" fmla="*/ 1943 w 2371"/>
                  <a:gd name="T75" fmla="*/ 0 h 102"/>
                  <a:gd name="T76" fmla="*/ 2056 w 2371"/>
                  <a:gd name="T77" fmla="*/ 0 h 102"/>
                  <a:gd name="T78" fmla="*/ 2120 w 2371"/>
                  <a:gd name="T79" fmla="*/ 2 h 102"/>
                  <a:gd name="T80" fmla="*/ 2155 w 2371"/>
                  <a:gd name="T81" fmla="*/ 6 h 102"/>
                  <a:gd name="T82" fmla="*/ 2205 w 2371"/>
                  <a:gd name="T83" fmla="*/ 13 h 102"/>
                  <a:gd name="T84" fmla="*/ 2263 w 2371"/>
                  <a:gd name="T85" fmla="*/ 19 h 102"/>
                  <a:gd name="T86" fmla="*/ 2317 w 2371"/>
                  <a:gd name="T87" fmla="*/ 28 h 102"/>
                  <a:gd name="T88" fmla="*/ 2356 w 2371"/>
                  <a:gd name="T89" fmla="*/ 38 h 10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371"/>
                  <a:gd name="T136" fmla="*/ 0 h 102"/>
                  <a:gd name="T137" fmla="*/ 2371 w 2371"/>
                  <a:gd name="T138" fmla="*/ 102 h 10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371" h="102">
                    <a:moveTo>
                      <a:pt x="2371" y="45"/>
                    </a:moveTo>
                    <a:lnTo>
                      <a:pt x="2366" y="46"/>
                    </a:lnTo>
                    <a:lnTo>
                      <a:pt x="2355" y="52"/>
                    </a:lnTo>
                    <a:lnTo>
                      <a:pt x="2338" y="59"/>
                    </a:lnTo>
                    <a:lnTo>
                      <a:pt x="2316" y="66"/>
                    </a:lnTo>
                    <a:lnTo>
                      <a:pt x="2292" y="75"/>
                    </a:lnTo>
                    <a:lnTo>
                      <a:pt x="2266" y="84"/>
                    </a:lnTo>
                    <a:lnTo>
                      <a:pt x="2241" y="89"/>
                    </a:lnTo>
                    <a:lnTo>
                      <a:pt x="2218" y="92"/>
                    </a:lnTo>
                    <a:lnTo>
                      <a:pt x="2202" y="94"/>
                    </a:lnTo>
                    <a:lnTo>
                      <a:pt x="2176" y="94"/>
                    </a:lnTo>
                    <a:lnTo>
                      <a:pt x="2142" y="95"/>
                    </a:lnTo>
                    <a:lnTo>
                      <a:pt x="2102" y="95"/>
                    </a:lnTo>
                    <a:lnTo>
                      <a:pt x="2054" y="97"/>
                    </a:lnTo>
                    <a:lnTo>
                      <a:pt x="2002" y="97"/>
                    </a:lnTo>
                    <a:lnTo>
                      <a:pt x="1948" y="97"/>
                    </a:lnTo>
                    <a:lnTo>
                      <a:pt x="1891" y="98"/>
                    </a:lnTo>
                    <a:lnTo>
                      <a:pt x="1834" y="98"/>
                    </a:lnTo>
                    <a:lnTo>
                      <a:pt x="1779" y="98"/>
                    </a:lnTo>
                    <a:lnTo>
                      <a:pt x="1726" y="98"/>
                    </a:lnTo>
                    <a:lnTo>
                      <a:pt x="1675" y="98"/>
                    </a:lnTo>
                    <a:lnTo>
                      <a:pt x="1632" y="98"/>
                    </a:lnTo>
                    <a:lnTo>
                      <a:pt x="1595" y="98"/>
                    </a:lnTo>
                    <a:lnTo>
                      <a:pt x="1565" y="97"/>
                    </a:lnTo>
                    <a:lnTo>
                      <a:pt x="1544" y="97"/>
                    </a:lnTo>
                    <a:lnTo>
                      <a:pt x="1524" y="97"/>
                    </a:lnTo>
                    <a:lnTo>
                      <a:pt x="1493" y="95"/>
                    </a:lnTo>
                    <a:lnTo>
                      <a:pt x="1454" y="97"/>
                    </a:lnTo>
                    <a:lnTo>
                      <a:pt x="1406" y="97"/>
                    </a:lnTo>
                    <a:lnTo>
                      <a:pt x="1353" y="97"/>
                    </a:lnTo>
                    <a:lnTo>
                      <a:pt x="1295" y="98"/>
                    </a:lnTo>
                    <a:lnTo>
                      <a:pt x="1235" y="99"/>
                    </a:lnTo>
                    <a:lnTo>
                      <a:pt x="1173" y="99"/>
                    </a:lnTo>
                    <a:lnTo>
                      <a:pt x="1110" y="101"/>
                    </a:lnTo>
                    <a:lnTo>
                      <a:pt x="1048" y="101"/>
                    </a:lnTo>
                    <a:lnTo>
                      <a:pt x="989" y="102"/>
                    </a:lnTo>
                    <a:lnTo>
                      <a:pt x="933" y="102"/>
                    </a:lnTo>
                    <a:lnTo>
                      <a:pt x="882" y="102"/>
                    </a:lnTo>
                    <a:lnTo>
                      <a:pt x="838" y="102"/>
                    </a:lnTo>
                    <a:lnTo>
                      <a:pt x="802" y="102"/>
                    </a:lnTo>
                    <a:lnTo>
                      <a:pt x="776" y="101"/>
                    </a:lnTo>
                    <a:lnTo>
                      <a:pt x="750" y="98"/>
                    </a:lnTo>
                    <a:lnTo>
                      <a:pt x="715" y="95"/>
                    </a:lnTo>
                    <a:lnTo>
                      <a:pt x="672" y="91"/>
                    </a:lnTo>
                    <a:lnTo>
                      <a:pt x="625" y="85"/>
                    </a:lnTo>
                    <a:lnTo>
                      <a:pt x="571" y="79"/>
                    </a:lnTo>
                    <a:lnTo>
                      <a:pt x="517" y="74"/>
                    </a:lnTo>
                    <a:lnTo>
                      <a:pt x="459" y="66"/>
                    </a:lnTo>
                    <a:lnTo>
                      <a:pt x="400" y="61"/>
                    </a:lnTo>
                    <a:lnTo>
                      <a:pt x="344" y="53"/>
                    </a:lnTo>
                    <a:lnTo>
                      <a:pt x="288" y="46"/>
                    </a:lnTo>
                    <a:lnTo>
                      <a:pt x="236" y="41"/>
                    </a:lnTo>
                    <a:lnTo>
                      <a:pt x="190" y="35"/>
                    </a:lnTo>
                    <a:lnTo>
                      <a:pt x="148" y="30"/>
                    </a:lnTo>
                    <a:lnTo>
                      <a:pt x="115" y="26"/>
                    </a:lnTo>
                    <a:lnTo>
                      <a:pt x="91" y="22"/>
                    </a:lnTo>
                    <a:lnTo>
                      <a:pt x="76" y="20"/>
                    </a:lnTo>
                    <a:lnTo>
                      <a:pt x="60" y="18"/>
                    </a:lnTo>
                    <a:lnTo>
                      <a:pt x="45" y="16"/>
                    </a:lnTo>
                    <a:lnTo>
                      <a:pt x="32" y="13"/>
                    </a:lnTo>
                    <a:lnTo>
                      <a:pt x="22" y="13"/>
                    </a:lnTo>
                    <a:lnTo>
                      <a:pt x="11" y="12"/>
                    </a:lnTo>
                    <a:lnTo>
                      <a:pt x="6" y="12"/>
                    </a:lnTo>
                    <a:lnTo>
                      <a:pt x="1" y="12"/>
                    </a:lnTo>
                    <a:lnTo>
                      <a:pt x="0" y="12"/>
                    </a:lnTo>
                    <a:lnTo>
                      <a:pt x="4" y="12"/>
                    </a:lnTo>
                    <a:lnTo>
                      <a:pt x="19" y="12"/>
                    </a:lnTo>
                    <a:lnTo>
                      <a:pt x="37" y="12"/>
                    </a:lnTo>
                    <a:lnTo>
                      <a:pt x="62" y="12"/>
                    </a:lnTo>
                    <a:lnTo>
                      <a:pt x="86" y="12"/>
                    </a:lnTo>
                    <a:lnTo>
                      <a:pt x="112" y="12"/>
                    </a:lnTo>
                    <a:lnTo>
                      <a:pt x="137" y="12"/>
                    </a:lnTo>
                    <a:lnTo>
                      <a:pt x="157" y="12"/>
                    </a:lnTo>
                    <a:lnTo>
                      <a:pt x="171" y="12"/>
                    </a:lnTo>
                    <a:lnTo>
                      <a:pt x="194" y="12"/>
                    </a:lnTo>
                    <a:lnTo>
                      <a:pt x="227" y="12"/>
                    </a:lnTo>
                    <a:lnTo>
                      <a:pt x="266" y="12"/>
                    </a:lnTo>
                    <a:lnTo>
                      <a:pt x="311" y="10"/>
                    </a:lnTo>
                    <a:lnTo>
                      <a:pt x="360" y="10"/>
                    </a:lnTo>
                    <a:lnTo>
                      <a:pt x="412" y="10"/>
                    </a:lnTo>
                    <a:lnTo>
                      <a:pt x="465" y="9"/>
                    </a:lnTo>
                    <a:lnTo>
                      <a:pt x="518" y="9"/>
                    </a:lnTo>
                    <a:lnTo>
                      <a:pt x="571" y="9"/>
                    </a:lnTo>
                    <a:lnTo>
                      <a:pt x="623" y="9"/>
                    </a:lnTo>
                    <a:lnTo>
                      <a:pt x="669" y="7"/>
                    </a:lnTo>
                    <a:lnTo>
                      <a:pt x="712" y="7"/>
                    </a:lnTo>
                    <a:lnTo>
                      <a:pt x="748" y="7"/>
                    </a:lnTo>
                    <a:lnTo>
                      <a:pt x="777" y="7"/>
                    </a:lnTo>
                    <a:lnTo>
                      <a:pt x="797" y="7"/>
                    </a:lnTo>
                    <a:lnTo>
                      <a:pt x="802" y="7"/>
                    </a:lnTo>
                    <a:lnTo>
                      <a:pt x="812" y="7"/>
                    </a:lnTo>
                    <a:lnTo>
                      <a:pt x="829" y="7"/>
                    </a:lnTo>
                    <a:lnTo>
                      <a:pt x="852" y="7"/>
                    </a:lnTo>
                    <a:lnTo>
                      <a:pt x="881" y="6"/>
                    </a:lnTo>
                    <a:lnTo>
                      <a:pt x="915" y="6"/>
                    </a:lnTo>
                    <a:lnTo>
                      <a:pt x="954" y="6"/>
                    </a:lnTo>
                    <a:lnTo>
                      <a:pt x="997" y="6"/>
                    </a:lnTo>
                    <a:lnTo>
                      <a:pt x="1045" y="5"/>
                    </a:lnTo>
                    <a:lnTo>
                      <a:pt x="1095" y="5"/>
                    </a:lnTo>
                    <a:lnTo>
                      <a:pt x="1149" y="5"/>
                    </a:lnTo>
                    <a:lnTo>
                      <a:pt x="1205" y="3"/>
                    </a:lnTo>
                    <a:lnTo>
                      <a:pt x="1262" y="3"/>
                    </a:lnTo>
                    <a:lnTo>
                      <a:pt x="1321" y="3"/>
                    </a:lnTo>
                    <a:lnTo>
                      <a:pt x="1382" y="3"/>
                    </a:lnTo>
                    <a:lnTo>
                      <a:pt x="1442" y="2"/>
                    </a:lnTo>
                    <a:lnTo>
                      <a:pt x="1504" y="2"/>
                    </a:lnTo>
                    <a:lnTo>
                      <a:pt x="1565" y="2"/>
                    </a:lnTo>
                    <a:lnTo>
                      <a:pt x="1625" y="2"/>
                    </a:lnTo>
                    <a:lnTo>
                      <a:pt x="1684" y="0"/>
                    </a:lnTo>
                    <a:lnTo>
                      <a:pt x="1740" y="0"/>
                    </a:lnTo>
                    <a:lnTo>
                      <a:pt x="1796" y="0"/>
                    </a:lnTo>
                    <a:lnTo>
                      <a:pt x="1848" y="0"/>
                    </a:lnTo>
                    <a:lnTo>
                      <a:pt x="1897" y="0"/>
                    </a:lnTo>
                    <a:lnTo>
                      <a:pt x="1943" y="0"/>
                    </a:lnTo>
                    <a:lnTo>
                      <a:pt x="1986" y="0"/>
                    </a:lnTo>
                    <a:lnTo>
                      <a:pt x="2024" y="0"/>
                    </a:lnTo>
                    <a:lnTo>
                      <a:pt x="2056" y="0"/>
                    </a:lnTo>
                    <a:lnTo>
                      <a:pt x="2083" y="2"/>
                    </a:lnTo>
                    <a:lnTo>
                      <a:pt x="2104" y="2"/>
                    </a:lnTo>
                    <a:lnTo>
                      <a:pt x="2120" y="2"/>
                    </a:lnTo>
                    <a:lnTo>
                      <a:pt x="2129" y="3"/>
                    </a:lnTo>
                    <a:lnTo>
                      <a:pt x="2140" y="5"/>
                    </a:lnTo>
                    <a:lnTo>
                      <a:pt x="2155" y="6"/>
                    </a:lnTo>
                    <a:lnTo>
                      <a:pt x="2171" y="9"/>
                    </a:lnTo>
                    <a:lnTo>
                      <a:pt x="2188" y="10"/>
                    </a:lnTo>
                    <a:lnTo>
                      <a:pt x="2205" y="13"/>
                    </a:lnTo>
                    <a:lnTo>
                      <a:pt x="2225" y="15"/>
                    </a:lnTo>
                    <a:lnTo>
                      <a:pt x="2244" y="18"/>
                    </a:lnTo>
                    <a:lnTo>
                      <a:pt x="2263" y="19"/>
                    </a:lnTo>
                    <a:lnTo>
                      <a:pt x="2282" y="22"/>
                    </a:lnTo>
                    <a:lnTo>
                      <a:pt x="2300" y="25"/>
                    </a:lnTo>
                    <a:lnTo>
                      <a:pt x="2317" y="28"/>
                    </a:lnTo>
                    <a:lnTo>
                      <a:pt x="2332" y="30"/>
                    </a:lnTo>
                    <a:lnTo>
                      <a:pt x="2346" y="35"/>
                    </a:lnTo>
                    <a:lnTo>
                      <a:pt x="2356" y="38"/>
                    </a:lnTo>
                    <a:lnTo>
                      <a:pt x="2365" y="41"/>
                    </a:lnTo>
                    <a:lnTo>
                      <a:pt x="2371" y="45"/>
                    </a:lnTo>
                    <a:close/>
                  </a:path>
                </a:pathLst>
              </a:custGeom>
              <a:solidFill>
                <a:srgbClr val="FFFFFF"/>
              </a:solidFill>
              <a:ln w="9525">
                <a:noFill/>
                <a:round/>
                <a:headEnd/>
                <a:tailEnd/>
              </a:ln>
            </p:spPr>
            <p:txBody>
              <a:bodyPr/>
              <a:lstStyle/>
              <a:p>
                <a:endParaRPr lang="en-US"/>
              </a:p>
            </p:txBody>
          </p:sp>
          <p:sp>
            <p:nvSpPr>
              <p:cNvPr id="107539" name="Freeform 74"/>
              <p:cNvSpPr>
                <a:spLocks/>
              </p:cNvSpPr>
              <p:nvPr/>
            </p:nvSpPr>
            <p:spPr bwMode="auto">
              <a:xfrm>
                <a:off x="2151" y="2614"/>
                <a:ext cx="1362" cy="199"/>
              </a:xfrm>
              <a:custGeom>
                <a:avLst/>
                <a:gdLst>
                  <a:gd name="T0" fmla="*/ 8 w 1362"/>
                  <a:gd name="T1" fmla="*/ 18 h 199"/>
                  <a:gd name="T2" fmla="*/ 59 w 1362"/>
                  <a:gd name="T3" fmla="*/ 12 h 199"/>
                  <a:gd name="T4" fmla="*/ 134 w 1362"/>
                  <a:gd name="T5" fmla="*/ 5 h 199"/>
                  <a:gd name="T6" fmla="*/ 200 w 1362"/>
                  <a:gd name="T7" fmla="*/ 0 h 199"/>
                  <a:gd name="T8" fmla="*/ 234 w 1362"/>
                  <a:gd name="T9" fmla="*/ 2 h 199"/>
                  <a:gd name="T10" fmla="*/ 282 w 1362"/>
                  <a:gd name="T11" fmla="*/ 8 h 199"/>
                  <a:gd name="T12" fmla="*/ 354 w 1362"/>
                  <a:gd name="T13" fmla="*/ 18 h 199"/>
                  <a:gd name="T14" fmla="*/ 439 w 1362"/>
                  <a:gd name="T15" fmla="*/ 29 h 199"/>
                  <a:gd name="T16" fmla="*/ 529 w 1362"/>
                  <a:gd name="T17" fmla="*/ 42 h 199"/>
                  <a:gd name="T18" fmla="*/ 609 w 1362"/>
                  <a:gd name="T19" fmla="*/ 54 h 199"/>
                  <a:gd name="T20" fmla="*/ 674 w 1362"/>
                  <a:gd name="T21" fmla="*/ 62 h 199"/>
                  <a:gd name="T22" fmla="*/ 710 w 1362"/>
                  <a:gd name="T23" fmla="*/ 68 h 199"/>
                  <a:gd name="T24" fmla="*/ 1035 w 1362"/>
                  <a:gd name="T25" fmla="*/ 108 h 199"/>
                  <a:gd name="T26" fmla="*/ 1155 w 1362"/>
                  <a:gd name="T27" fmla="*/ 121 h 199"/>
                  <a:gd name="T28" fmla="*/ 1178 w 1362"/>
                  <a:gd name="T29" fmla="*/ 120 h 199"/>
                  <a:gd name="T30" fmla="*/ 1217 w 1362"/>
                  <a:gd name="T31" fmla="*/ 120 h 199"/>
                  <a:gd name="T32" fmla="*/ 1256 w 1362"/>
                  <a:gd name="T33" fmla="*/ 120 h 199"/>
                  <a:gd name="T34" fmla="*/ 1286 w 1362"/>
                  <a:gd name="T35" fmla="*/ 123 h 199"/>
                  <a:gd name="T36" fmla="*/ 1313 w 1362"/>
                  <a:gd name="T37" fmla="*/ 125 h 199"/>
                  <a:gd name="T38" fmla="*/ 1336 w 1362"/>
                  <a:gd name="T39" fmla="*/ 131 h 199"/>
                  <a:gd name="T40" fmla="*/ 1353 w 1362"/>
                  <a:gd name="T41" fmla="*/ 143 h 199"/>
                  <a:gd name="T42" fmla="*/ 1362 w 1362"/>
                  <a:gd name="T43" fmla="*/ 167 h 199"/>
                  <a:gd name="T44" fmla="*/ 1349 w 1362"/>
                  <a:gd name="T45" fmla="*/ 189 h 199"/>
                  <a:gd name="T46" fmla="*/ 1313 w 1362"/>
                  <a:gd name="T47" fmla="*/ 199 h 199"/>
                  <a:gd name="T48" fmla="*/ 1233 w 1362"/>
                  <a:gd name="T49" fmla="*/ 192 h 199"/>
                  <a:gd name="T50" fmla="*/ 1103 w 1362"/>
                  <a:gd name="T51" fmla="*/ 179 h 199"/>
                  <a:gd name="T52" fmla="*/ 946 w 1362"/>
                  <a:gd name="T53" fmla="*/ 160 h 199"/>
                  <a:gd name="T54" fmla="*/ 781 w 1362"/>
                  <a:gd name="T55" fmla="*/ 140 h 199"/>
                  <a:gd name="T56" fmla="*/ 626 w 1362"/>
                  <a:gd name="T57" fmla="*/ 120 h 199"/>
                  <a:gd name="T58" fmla="*/ 504 w 1362"/>
                  <a:gd name="T59" fmla="*/ 104 h 199"/>
                  <a:gd name="T60" fmla="*/ 434 w 1362"/>
                  <a:gd name="T61" fmla="*/ 95 h 199"/>
                  <a:gd name="T62" fmla="*/ 419 w 1362"/>
                  <a:gd name="T63" fmla="*/ 92 h 199"/>
                  <a:gd name="T64" fmla="*/ 383 w 1362"/>
                  <a:gd name="T65" fmla="*/ 88 h 199"/>
                  <a:gd name="T66" fmla="*/ 323 w 1362"/>
                  <a:gd name="T67" fmla="*/ 78 h 199"/>
                  <a:gd name="T68" fmla="*/ 246 w 1362"/>
                  <a:gd name="T69" fmla="*/ 65 h 199"/>
                  <a:gd name="T70" fmla="*/ 166 w 1362"/>
                  <a:gd name="T71" fmla="*/ 52 h 199"/>
                  <a:gd name="T72" fmla="*/ 91 w 1362"/>
                  <a:gd name="T73" fmla="*/ 39 h 199"/>
                  <a:gd name="T74" fmla="*/ 33 w 1362"/>
                  <a:gd name="T75" fmla="*/ 29 h 199"/>
                  <a:gd name="T76" fmla="*/ 2 w 1362"/>
                  <a:gd name="T77" fmla="*/ 20 h 19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362"/>
                  <a:gd name="T118" fmla="*/ 0 h 199"/>
                  <a:gd name="T119" fmla="*/ 1362 w 1362"/>
                  <a:gd name="T120" fmla="*/ 199 h 199"/>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362" h="199">
                    <a:moveTo>
                      <a:pt x="0" y="19"/>
                    </a:moveTo>
                    <a:lnTo>
                      <a:pt x="8" y="18"/>
                    </a:lnTo>
                    <a:lnTo>
                      <a:pt x="29" y="16"/>
                    </a:lnTo>
                    <a:lnTo>
                      <a:pt x="59" y="12"/>
                    </a:lnTo>
                    <a:lnTo>
                      <a:pt x="97" y="8"/>
                    </a:lnTo>
                    <a:lnTo>
                      <a:pt x="134" y="5"/>
                    </a:lnTo>
                    <a:lnTo>
                      <a:pt x="170" y="2"/>
                    </a:lnTo>
                    <a:lnTo>
                      <a:pt x="200" y="0"/>
                    </a:lnTo>
                    <a:lnTo>
                      <a:pt x="222" y="0"/>
                    </a:lnTo>
                    <a:lnTo>
                      <a:pt x="234" y="2"/>
                    </a:lnTo>
                    <a:lnTo>
                      <a:pt x="255" y="5"/>
                    </a:lnTo>
                    <a:lnTo>
                      <a:pt x="282" y="8"/>
                    </a:lnTo>
                    <a:lnTo>
                      <a:pt x="316" y="13"/>
                    </a:lnTo>
                    <a:lnTo>
                      <a:pt x="354" y="18"/>
                    </a:lnTo>
                    <a:lnTo>
                      <a:pt x="396" y="23"/>
                    </a:lnTo>
                    <a:lnTo>
                      <a:pt x="439" y="29"/>
                    </a:lnTo>
                    <a:lnTo>
                      <a:pt x="484" y="36"/>
                    </a:lnTo>
                    <a:lnTo>
                      <a:pt x="529" y="42"/>
                    </a:lnTo>
                    <a:lnTo>
                      <a:pt x="570" y="48"/>
                    </a:lnTo>
                    <a:lnTo>
                      <a:pt x="609" y="54"/>
                    </a:lnTo>
                    <a:lnTo>
                      <a:pt x="644" y="58"/>
                    </a:lnTo>
                    <a:lnTo>
                      <a:pt x="674" y="62"/>
                    </a:lnTo>
                    <a:lnTo>
                      <a:pt x="696" y="65"/>
                    </a:lnTo>
                    <a:lnTo>
                      <a:pt x="710" y="68"/>
                    </a:lnTo>
                    <a:lnTo>
                      <a:pt x="716" y="68"/>
                    </a:lnTo>
                    <a:lnTo>
                      <a:pt x="1035" y="108"/>
                    </a:lnTo>
                    <a:lnTo>
                      <a:pt x="1150" y="121"/>
                    </a:lnTo>
                    <a:lnTo>
                      <a:pt x="1155" y="121"/>
                    </a:lnTo>
                    <a:lnTo>
                      <a:pt x="1163" y="121"/>
                    </a:lnTo>
                    <a:lnTo>
                      <a:pt x="1178" y="120"/>
                    </a:lnTo>
                    <a:lnTo>
                      <a:pt x="1197" y="120"/>
                    </a:lnTo>
                    <a:lnTo>
                      <a:pt x="1217" y="120"/>
                    </a:lnTo>
                    <a:lnTo>
                      <a:pt x="1235" y="120"/>
                    </a:lnTo>
                    <a:lnTo>
                      <a:pt x="1256" y="120"/>
                    </a:lnTo>
                    <a:lnTo>
                      <a:pt x="1271" y="121"/>
                    </a:lnTo>
                    <a:lnTo>
                      <a:pt x="1286" y="123"/>
                    </a:lnTo>
                    <a:lnTo>
                      <a:pt x="1300" y="124"/>
                    </a:lnTo>
                    <a:lnTo>
                      <a:pt x="1313" y="125"/>
                    </a:lnTo>
                    <a:lnTo>
                      <a:pt x="1326" y="128"/>
                    </a:lnTo>
                    <a:lnTo>
                      <a:pt x="1336" y="131"/>
                    </a:lnTo>
                    <a:lnTo>
                      <a:pt x="1346" y="137"/>
                    </a:lnTo>
                    <a:lnTo>
                      <a:pt x="1353" y="143"/>
                    </a:lnTo>
                    <a:lnTo>
                      <a:pt x="1358" y="151"/>
                    </a:lnTo>
                    <a:lnTo>
                      <a:pt x="1362" y="167"/>
                    </a:lnTo>
                    <a:lnTo>
                      <a:pt x="1359" y="179"/>
                    </a:lnTo>
                    <a:lnTo>
                      <a:pt x="1349" y="189"/>
                    </a:lnTo>
                    <a:lnTo>
                      <a:pt x="1329" y="197"/>
                    </a:lnTo>
                    <a:lnTo>
                      <a:pt x="1313" y="199"/>
                    </a:lnTo>
                    <a:lnTo>
                      <a:pt x="1280" y="196"/>
                    </a:lnTo>
                    <a:lnTo>
                      <a:pt x="1233" y="192"/>
                    </a:lnTo>
                    <a:lnTo>
                      <a:pt x="1173" y="186"/>
                    </a:lnTo>
                    <a:lnTo>
                      <a:pt x="1103" y="179"/>
                    </a:lnTo>
                    <a:lnTo>
                      <a:pt x="1027" y="170"/>
                    </a:lnTo>
                    <a:lnTo>
                      <a:pt x="946" y="160"/>
                    </a:lnTo>
                    <a:lnTo>
                      <a:pt x="864" y="150"/>
                    </a:lnTo>
                    <a:lnTo>
                      <a:pt x="781" y="140"/>
                    </a:lnTo>
                    <a:lnTo>
                      <a:pt x="701" y="130"/>
                    </a:lnTo>
                    <a:lnTo>
                      <a:pt x="626" y="120"/>
                    </a:lnTo>
                    <a:lnTo>
                      <a:pt x="560" y="111"/>
                    </a:lnTo>
                    <a:lnTo>
                      <a:pt x="504" y="104"/>
                    </a:lnTo>
                    <a:lnTo>
                      <a:pt x="461" y="98"/>
                    </a:lnTo>
                    <a:lnTo>
                      <a:pt x="434" y="95"/>
                    </a:lnTo>
                    <a:lnTo>
                      <a:pt x="424" y="94"/>
                    </a:lnTo>
                    <a:lnTo>
                      <a:pt x="419" y="92"/>
                    </a:lnTo>
                    <a:lnTo>
                      <a:pt x="405" y="91"/>
                    </a:lnTo>
                    <a:lnTo>
                      <a:pt x="383" y="88"/>
                    </a:lnTo>
                    <a:lnTo>
                      <a:pt x="356" y="84"/>
                    </a:lnTo>
                    <a:lnTo>
                      <a:pt x="323" y="78"/>
                    </a:lnTo>
                    <a:lnTo>
                      <a:pt x="285" y="72"/>
                    </a:lnTo>
                    <a:lnTo>
                      <a:pt x="246" y="65"/>
                    </a:lnTo>
                    <a:lnTo>
                      <a:pt x="206" y="59"/>
                    </a:lnTo>
                    <a:lnTo>
                      <a:pt x="166" y="52"/>
                    </a:lnTo>
                    <a:lnTo>
                      <a:pt x="127" y="46"/>
                    </a:lnTo>
                    <a:lnTo>
                      <a:pt x="91" y="39"/>
                    </a:lnTo>
                    <a:lnTo>
                      <a:pt x="59" y="33"/>
                    </a:lnTo>
                    <a:lnTo>
                      <a:pt x="33" y="29"/>
                    </a:lnTo>
                    <a:lnTo>
                      <a:pt x="13" y="25"/>
                    </a:lnTo>
                    <a:lnTo>
                      <a:pt x="2" y="20"/>
                    </a:lnTo>
                    <a:lnTo>
                      <a:pt x="0" y="19"/>
                    </a:lnTo>
                    <a:close/>
                  </a:path>
                </a:pathLst>
              </a:custGeom>
              <a:solidFill>
                <a:srgbClr val="000000"/>
              </a:solidFill>
              <a:ln w="9525">
                <a:noFill/>
                <a:round/>
                <a:headEnd/>
                <a:tailEnd/>
              </a:ln>
            </p:spPr>
            <p:txBody>
              <a:bodyPr/>
              <a:lstStyle/>
              <a:p>
                <a:endParaRPr lang="en-US"/>
              </a:p>
            </p:txBody>
          </p:sp>
          <p:sp>
            <p:nvSpPr>
              <p:cNvPr id="107540" name="Freeform 75"/>
              <p:cNvSpPr>
                <a:spLocks/>
              </p:cNvSpPr>
              <p:nvPr/>
            </p:nvSpPr>
            <p:spPr bwMode="auto">
              <a:xfrm>
                <a:off x="2210" y="2620"/>
                <a:ext cx="1293" cy="190"/>
              </a:xfrm>
              <a:custGeom>
                <a:avLst/>
                <a:gdLst>
                  <a:gd name="T0" fmla="*/ 6 w 1293"/>
                  <a:gd name="T1" fmla="*/ 13 h 190"/>
                  <a:gd name="T2" fmla="*/ 44 w 1293"/>
                  <a:gd name="T3" fmla="*/ 9 h 190"/>
                  <a:gd name="T4" fmla="*/ 97 w 1293"/>
                  <a:gd name="T5" fmla="*/ 3 h 190"/>
                  <a:gd name="T6" fmla="*/ 149 w 1293"/>
                  <a:gd name="T7" fmla="*/ 0 h 190"/>
                  <a:gd name="T8" fmla="*/ 177 w 1293"/>
                  <a:gd name="T9" fmla="*/ 3 h 190"/>
                  <a:gd name="T10" fmla="*/ 229 w 1293"/>
                  <a:gd name="T11" fmla="*/ 9 h 190"/>
                  <a:gd name="T12" fmla="*/ 308 w 1293"/>
                  <a:gd name="T13" fmla="*/ 19 h 190"/>
                  <a:gd name="T14" fmla="*/ 403 w 1293"/>
                  <a:gd name="T15" fmla="*/ 32 h 190"/>
                  <a:gd name="T16" fmla="*/ 501 w 1293"/>
                  <a:gd name="T17" fmla="*/ 45 h 190"/>
                  <a:gd name="T18" fmla="*/ 592 w 1293"/>
                  <a:gd name="T19" fmla="*/ 58 h 190"/>
                  <a:gd name="T20" fmla="*/ 664 w 1293"/>
                  <a:gd name="T21" fmla="*/ 68 h 190"/>
                  <a:gd name="T22" fmla="*/ 706 w 1293"/>
                  <a:gd name="T23" fmla="*/ 72 h 190"/>
                  <a:gd name="T24" fmla="*/ 999 w 1293"/>
                  <a:gd name="T25" fmla="*/ 109 h 190"/>
                  <a:gd name="T26" fmla="*/ 1106 w 1293"/>
                  <a:gd name="T27" fmla="*/ 121 h 190"/>
                  <a:gd name="T28" fmla="*/ 1129 w 1293"/>
                  <a:gd name="T29" fmla="*/ 119 h 190"/>
                  <a:gd name="T30" fmla="*/ 1162 w 1293"/>
                  <a:gd name="T31" fmla="*/ 119 h 190"/>
                  <a:gd name="T32" fmla="*/ 1197 w 1293"/>
                  <a:gd name="T33" fmla="*/ 119 h 190"/>
                  <a:gd name="T34" fmla="*/ 1224 w 1293"/>
                  <a:gd name="T35" fmla="*/ 122 h 190"/>
                  <a:gd name="T36" fmla="*/ 1248 w 1293"/>
                  <a:gd name="T37" fmla="*/ 124 h 190"/>
                  <a:gd name="T38" fmla="*/ 1270 w 1293"/>
                  <a:gd name="T39" fmla="*/ 130 h 190"/>
                  <a:gd name="T40" fmla="*/ 1286 w 1293"/>
                  <a:gd name="T41" fmla="*/ 140 h 190"/>
                  <a:gd name="T42" fmla="*/ 1293 w 1293"/>
                  <a:gd name="T43" fmla="*/ 161 h 190"/>
                  <a:gd name="T44" fmla="*/ 1281 w 1293"/>
                  <a:gd name="T45" fmla="*/ 181 h 190"/>
                  <a:gd name="T46" fmla="*/ 1256 w 1293"/>
                  <a:gd name="T47" fmla="*/ 188 h 190"/>
                  <a:gd name="T48" fmla="*/ 1217 w 1293"/>
                  <a:gd name="T49" fmla="*/ 174 h 190"/>
                  <a:gd name="T50" fmla="*/ 1153 w 1293"/>
                  <a:gd name="T51" fmla="*/ 151 h 190"/>
                  <a:gd name="T52" fmla="*/ 1076 w 1293"/>
                  <a:gd name="T53" fmla="*/ 130 h 190"/>
                  <a:gd name="T54" fmla="*/ 972 w 1293"/>
                  <a:gd name="T55" fmla="*/ 111 h 190"/>
                  <a:gd name="T56" fmla="*/ 834 w 1293"/>
                  <a:gd name="T57" fmla="*/ 92 h 190"/>
                  <a:gd name="T58" fmla="*/ 687 w 1293"/>
                  <a:gd name="T59" fmla="*/ 72 h 190"/>
                  <a:gd name="T60" fmla="*/ 542 w 1293"/>
                  <a:gd name="T61" fmla="*/ 53 h 190"/>
                  <a:gd name="T62" fmla="*/ 406 w 1293"/>
                  <a:gd name="T63" fmla="*/ 36 h 190"/>
                  <a:gd name="T64" fmla="*/ 290 w 1293"/>
                  <a:gd name="T65" fmla="*/ 22 h 190"/>
                  <a:gd name="T66" fmla="*/ 203 w 1293"/>
                  <a:gd name="T67" fmla="*/ 10 h 190"/>
                  <a:gd name="T68" fmla="*/ 154 w 1293"/>
                  <a:gd name="T69" fmla="*/ 6 h 190"/>
                  <a:gd name="T70" fmla="*/ 141 w 1293"/>
                  <a:gd name="T71" fmla="*/ 4 h 190"/>
                  <a:gd name="T72" fmla="*/ 98 w 1293"/>
                  <a:gd name="T73" fmla="*/ 9 h 190"/>
                  <a:gd name="T74" fmla="*/ 42 w 1293"/>
                  <a:gd name="T75" fmla="*/ 13 h 190"/>
                  <a:gd name="T76" fmla="*/ 3 w 1293"/>
                  <a:gd name="T77" fmla="*/ 14 h 19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93"/>
                  <a:gd name="T118" fmla="*/ 0 h 190"/>
                  <a:gd name="T119" fmla="*/ 1293 w 1293"/>
                  <a:gd name="T120" fmla="*/ 190 h 19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93" h="190">
                    <a:moveTo>
                      <a:pt x="0" y="13"/>
                    </a:moveTo>
                    <a:lnTo>
                      <a:pt x="6" y="13"/>
                    </a:lnTo>
                    <a:lnTo>
                      <a:pt x="20" y="10"/>
                    </a:lnTo>
                    <a:lnTo>
                      <a:pt x="44" y="9"/>
                    </a:lnTo>
                    <a:lnTo>
                      <a:pt x="69" y="6"/>
                    </a:lnTo>
                    <a:lnTo>
                      <a:pt x="97" y="3"/>
                    </a:lnTo>
                    <a:lnTo>
                      <a:pt x="124" y="2"/>
                    </a:lnTo>
                    <a:lnTo>
                      <a:pt x="149" y="0"/>
                    </a:lnTo>
                    <a:lnTo>
                      <a:pt x="166" y="2"/>
                    </a:lnTo>
                    <a:lnTo>
                      <a:pt x="177" y="3"/>
                    </a:lnTo>
                    <a:lnTo>
                      <a:pt x="199" y="6"/>
                    </a:lnTo>
                    <a:lnTo>
                      <a:pt x="229" y="9"/>
                    </a:lnTo>
                    <a:lnTo>
                      <a:pt x="267" y="14"/>
                    </a:lnTo>
                    <a:lnTo>
                      <a:pt x="308" y="19"/>
                    </a:lnTo>
                    <a:lnTo>
                      <a:pt x="354" y="26"/>
                    </a:lnTo>
                    <a:lnTo>
                      <a:pt x="403" y="32"/>
                    </a:lnTo>
                    <a:lnTo>
                      <a:pt x="452" y="39"/>
                    </a:lnTo>
                    <a:lnTo>
                      <a:pt x="501" y="45"/>
                    </a:lnTo>
                    <a:lnTo>
                      <a:pt x="549" y="52"/>
                    </a:lnTo>
                    <a:lnTo>
                      <a:pt x="592" y="58"/>
                    </a:lnTo>
                    <a:lnTo>
                      <a:pt x="631" y="62"/>
                    </a:lnTo>
                    <a:lnTo>
                      <a:pt x="664" y="68"/>
                    </a:lnTo>
                    <a:lnTo>
                      <a:pt x="690" y="71"/>
                    </a:lnTo>
                    <a:lnTo>
                      <a:pt x="706" y="72"/>
                    </a:lnTo>
                    <a:lnTo>
                      <a:pt x="711" y="73"/>
                    </a:lnTo>
                    <a:lnTo>
                      <a:pt x="999" y="109"/>
                    </a:lnTo>
                    <a:lnTo>
                      <a:pt x="1103" y="121"/>
                    </a:lnTo>
                    <a:lnTo>
                      <a:pt x="1106" y="121"/>
                    </a:lnTo>
                    <a:lnTo>
                      <a:pt x="1114" y="121"/>
                    </a:lnTo>
                    <a:lnTo>
                      <a:pt x="1129" y="119"/>
                    </a:lnTo>
                    <a:lnTo>
                      <a:pt x="1145" y="119"/>
                    </a:lnTo>
                    <a:lnTo>
                      <a:pt x="1162" y="119"/>
                    </a:lnTo>
                    <a:lnTo>
                      <a:pt x="1181" y="119"/>
                    </a:lnTo>
                    <a:lnTo>
                      <a:pt x="1197" y="119"/>
                    </a:lnTo>
                    <a:lnTo>
                      <a:pt x="1211" y="121"/>
                    </a:lnTo>
                    <a:lnTo>
                      <a:pt x="1224" y="122"/>
                    </a:lnTo>
                    <a:lnTo>
                      <a:pt x="1237" y="122"/>
                    </a:lnTo>
                    <a:lnTo>
                      <a:pt x="1248" y="124"/>
                    </a:lnTo>
                    <a:lnTo>
                      <a:pt x="1260" y="127"/>
                    </a:lnTo>
                    <a:lnTo>
                      <a:pt x="1270" y="130"/>
                    </a:lnTo>
                    <a:lnTo>
                      <a:pt x="1279" y="134"/>
                    </a:lnTo>
                    <a:lnTo>
                      <a:pt x="1286" y="140"/>
                    </a:lnTo>
                    <a:lnTo>
                      <a:pt x="1290" y="147"/>
                    </a:lnTo>
                    <a:lnTo>
                      <a:pt x="1293" y="161"/>
                    </a:lnTo>
                    <a:lnTo>
                      <a:pt x="1290" y="173"/>
                    </a:lnTo>
                    <a:lnTo>
                      <a:pt x="1281" y="181"/>
                    </a:lnTo>
                    <a:lnTo>
                      <a:pt x="1263" y="190"/>
                    </a:lnTo>
                    <a:lnTo>
                      <a:pt x="1256" y="188"/>
                    </a:lnTo>
                    <a:lnTo>
                      <a:pt x="1240" y="183"/>
                    </a:lnTo>
                    <a:lnTo>
                      <a:pt x="1217" y="174"/>
                    </a:lnTo>
                    <a:lnTo>
                      <a:pt x="1188" y="163"/>
                    </a:lnTo>
                    <a:lnTo>
                      <a:pt x="1153" y="151"/>
                    </a:lnTo>
                    <a:lnTo>
                      <a:pt x="1116" y="140"/>
                    </a:lnTo>
                    <a:lnTo>
                      <a:pt x="1076" y="130"/>
                    </a:lnTo>
                    <a:lnTo>
                      <a:pt x="1034" y="121"/>
                    </a:lnTo>
                    <a:lnTo>
                      <a:pt x="972" y="111"/>
                    </a:lnTo>
                    <a:lnTo>
                      <a:pt x="904" y="101"/>
                    </a:lnTo>
                    <a:lnTo>
                      <a:pt x="834" y="92"/>
                    </a:lnTo>
                    <a:lnTo>
                      <a:pt x="762" y="82"/>
                    </a:lnTo>
                    <a:lnTo>
                      <a:pt x="687" y="72"/>
                    </a:lnTo>
                    <a:lnTo>
                      <a:pt x="614" y="62"/>
                    </a:lnTo>
                    <a:lnTo>
                      <a:pt x="542" y="53"/>
                    </a:lnTo>
                    <a:lnTo>
                      <a:pt x="472" y="43"/>
                    </a:lnTo>
                    <a:lnTo>
                      <a:pt x="406" y="36"/>
                    </a:lnTo>
                    <a:lnTo>
                      <a:pt x="344" y="27"/>
                    </a:lnTo>
                    <a:lnTo>
                      <a:pt x="290" y="22"/>
                    </a:lnTo>
                    <a:lnTo>
                      <a:pt x="242" y="16"/>
                    </a:lnTo>
                    <a:lnTo>
                      <a:pt x="203" y="10"/>
                    </a:lnTo>
                    <a:lnTo>
                      <a:pt x="173" y="7"/>
                    </a:lnTo>
                    <a:lnTo>
                      <a:pt x="154" y="6"/>
                    </a:lnTo>
                    <a:lnTo>
                      <a:pt x="149" y="4"/>
                    </a:lnTo>
                    <a:lnTo>
                      <a:pt x="141" y="4"/>
                    </a:lnTo>
                    <a:lnTo>
                      <a:pt x="124" y="6"/>
                    </a:lnTo>
                    <a:lnTo>
                      <a:pt x="98" y="9"/>
                    </a:lnTo>
                    <a:lnTo>
                      <a:pt x="69" y="10"/>
                    </a:lnTo>
                    <a:lnTo>
                      <a:pt x="42" y="13"/>
                    </a:lnTo>
                    <a:lnTo>
                      <a:pt x="18" y="14"/>
                    </a:lnTo>
                    <a:lnTo>
                      <a:pt x="3" y="14"/>
                    </a:lnTo>
                    <a:lnTo>
                      <a:pt x="0" y="13"/>
                    </a:lnTo>
                    <a:close/>
                  </a:path>
                </a:pathLst>
              </a:custGeom>
              <a:solidFill>
                <a:srgbClr val="FFFFFF"/>
              </a:solidFill>
              <a:ln w="9525">
                <a:solidFill>
                  <a:srgbClr val="000000"/>
                </a:solidFill>
                <a:round/>
                <a:headEnd/>
                <a:tailEnd/>
              </a:ln>
            </p:spPr>
            <p:txBody>
              <a:bodyPr/>
              <a:lstStyle/>
              <a:p>
                <a:endParaRPr lang="en-US"/>
              </a:p>
            </p:txBody>
          </p:sp>
          <p:sp>
            <p:nvSpPr>
              <p:cNvPr id="107541" name="Freeform 76"/>
              <p:cNvSpPr>
                <a:spLocks/>
              </p:cNvSpPr>
              <p:nvPr/>
            </p:nvSpPr>
            <p:spPr bwMode="auto">
              <a:xfrm>
                <a:off x="2885" y="2721"/>
                <a:ext cx="575" cy="76"/>
              </a:xfrm>
              <a:custGeom>
                <a:avLst/>
                <a:gdLst>
                  <a:gd name="T0" fmla="*/ 575 w 575"/>
                  <a:gd name="T1" fmla="*/ 57 h 76"/>
                  <a:gd name="T2" fmla="*/ 293 w 575"/>
                  <a:gd name="T3" fmla="*/ 0 h 76"/>
                  <a:gd name="T4" fmla="*/ 291 w 575"/>
                  <a:gd name="T5" fmla="*/ 0 h 76"/>
                  <a:gd name="T6" fmla="*/ 287 w 575"/>
                  <a:gd name="T7" fmla="*/ 3 h 76"/>
                  <a:gd name="T8" fmla="*/ 281 w 575"/>
                  <a:gd name="T9" fmla="*/ 4 h 76"/>
                  <a:gd name="T10" fmla="*/ 274 w 575"/>
                  <a:gd name="T11" fmla="*/ 7 h 76"/>
                  <a:gd name="T12" fmla="*/ 265 w 575"/>
                  <a:gd name="T13" fmla="*/ 11 h 76"/>
                  <a:gd name="T14" fmla="*/ 258 w 575"/>
                  <a:gd name="T15" fmla="*/ 13 h 76"/>
                  <a:gd name="T16" fmla="*/ 249 w 575"/>
                  <a:gd name="T17" fmla="*/ 16 h 76"/>
                  <a:gd name="T18" fmla="*/ 242 w 575"/>
                  <a:gd name="T19" fmla="*/ 16 h 76"/>
                  <a:gd name="T20" fmla="*/ 237 w 575"/>
                  <a:gd name="T21" fmla="*/ 16 h 76"/>
                  <a:gd name="T22" fmla="*/ 226 w 575"/>
                  <a:gd name="T23" fmla="*/ 16 h 76"/>
                  <a:gd name="T24" fmla="*/ 213 w 575"/>
                  <a:gd name="T25" fmla="*/ 17 h 76"/>
                  <a:gd name="T26" fmla="*/ 198 w 575"/>
                  <a:gd name="T27" fmla="*/ 17 h 76"/>
                  <a:gd name="T28" fmla="*/ 179 w 575"/>
                  <a:gd name="T29" fmla="*/ 17 h 76"/>
                  <a:gd name="T30" fmla="*/ 159 w 575"/>
                  <a:gd name="T31" fmla="*/ 18 h 76"/>
                  <a:gd name="T32" fmla="*/ 137 w 575"/>
                  <a:gd name="T33" fmla="*/ 18 h 76"/>
                  <a:gd name="T34" fmla="*/ 116 w 575"/>
                  <a:gd name="T35" fmla="*/ 20 h 76"/>
                  <a:gd name="T36" fmla="*/ 93 w 575"/>
                  <a:gd name="T37" fmla="*/ 21 h 76"/>
                  <a:gd name="T38" fmla="*/ 72 w 575"/>
                  <a:gd name="T39" fmla="*/ 21 h 76"/>
                  <a:gd name="T40" fmla="*/ 54 w 575"/>
                  <a:gd name="T41" fmla="*/ 23 h 76"/>
                  <a:gd name="T42" fmla="*/ 36 w 575"/>
                  <a:gd name="T43" fmla="*/ 23 h 76"/>
                  <a:gd name="T44" fmla="*/ 21 w 575"/>
                  <a:gd name="T45" fmla="*/ 23 h 76"/>
                  <a:gd name="T46" fmla="*/ 11 w 575"/>
                  <a:gd name="T47" fmla="*/ 24 h 76"/>
                  <a:gd name="T48" fmla="*/ 3 w 575"/>
                  <a:gd name="T49" fmla="*/ 24 h 76"/>
                  <a:gd name="T50" fmla="*/ 0 w 575"/>
                  <a:gd name="T51" fmla="*/ 24 h 76"/>
                  <a:gd name="T52" fmla="*/ 264 w 575"/>
                  <a:gd name="T53" fmla="*/ 76 h 76"/>
                  <a:gd name="T54" fmla="*/ 575 w 575"/>
                  <a:gd name="T55" fmla="*/ 57 h 7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575"/>
                  <a:gd name="T85" fmla="*/ 0 h 76"/>
                  <a:gd name="T86" fmla="*/ 575 w 575"/>
                  <a:gd name="T87" fmla="*/ 76 h 7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575" h="76">
                    <a:moveTo>
                      <a:pt x="575" y="57"/>
                    </a:moveTo>
                    <a:lnTo>
                      <a:pt x="293" y="0"/>
                    </a:lnTo>
                    <a:lnTo>
                      <a:pt x="291" y="0"/>
                    </a:lnTo>
                    <a:lnTo>
                      <a:pt x="287" y="3"/>
                    </a:lnTo>
                    <a:lnTo>
                      <a:pt x="281" y="4"/>
                    </a:lnTo>
                    <a:lnTo>
                      <a:pt x="274" y="7"/>
                    </a:lnTo>
                    <a:lnTo>
                      <a:pt x="265" y="11"/>
                    </a:lnTo>
                    <a:lnTo>
                      <a:pt x="258" y="13"/>
                    </a:lnTo>
                    <a:lnTo>
                      <a:pt x="249" y="16"/>
                    </a:lnTo>
                    <a:lnTo>
                      <a:pt x="242" y="16"/>
                    </a:lnTo>
                    <a:lnTo>
                      <a:pt x="237" y="16"/>
                    </a:lnTo>
                    <a:lnTo>
                      <a:pt x="226" y="16"/>
                    </a:lnTo>
                    <a:lnTo>
                      <a:pt x="213" y="17"/>
                    </a:lnTo>
                    <a:lnTo>
                      <a:pt x="198" y="17"/>
                    </a:lnTo>
                    <a:lnTo>
                      <a:pt x="179" y="17"/>
                    </a:lnTo>
                    <a:lnTo>
                      <a:pt x="159" y="18"/>
                    </a:lnTo>
                    <a:lnTo>
                      <a:pt x="137" y="18"/>
                    </a:lnTo>
                    <a:lnTo>
                      <a:pt x="116" y="20"/>
                    </a:lnTo>
                    <a:lnTo>
                      <a:pt x="93" y="21"/>
                    </a:lnTo>
                    <a:lnTo>
                      <a:pt x="72" y="21"/>
                    </a:lnTo>
                    <a:lnTo>
                      <a:pt x="54" y="23"/>
                    </a:lnTo>
                    <a:lnTo>
                      <a:pt x="36" y="23"/>
                    </a:lnTo>
                    <a:lnTo>
                      <a:pt x="21" y="23"/>
                    </a:lnTo>
                    <a:lnTo>
                      <a:pt x="11" y="24"/>
                    </a:lnTo>
                    <a:lnTo>
                      <a:pt x="3" y="24"/>
                    </a:lnTo>
                    <a:lnTo>
                      <a:pt x="0" y="24"/>
                    </a:lnTo>
                    <a:lnTo>
                      <a:pt x="264" y="76"/>
                    </a:lnTo>
                    <a:lnTo>
                      <a:pt x="575" y="57"/>
                    </a:lnTo>
                    <a:close/>
                  </a:path>
                </a:pathLst>
              </a:custGeom>
              <a:solidFill>
                <a:srgbClr val="000000"/>
              </a:solidFill>
              <a:ln w="9525">
                <a:noFill/>
                <a:round/>
                <a:headEnd/>
                <a:tailEnd/>
              </a:ln>
            </p:spPr>
            <p:txBody>
              <a:bodyPr/>
              <a:lstStyle/>
              <a:p>
                <a:endParaRPr lang="en-US"/>
              </a:p>
            </p:txBody>
          </p:sp>
          <p:sp>
            <p:nvSpPr>
              <p:cNvPr id="107542" name="Freeform 77"/>
              <p:cNvSpPr>
                <a:spLocks/>
              </p:cNvSpPr>
              <p:nvPr/>
            </p:nvSpPr>
            <p:spPr bwMode="auto">
              <a:xfrm>
                <a:off x="2949" y="2729"/>
                <a:ext cx="491" cy="56"/>
              </a:xfrm>
              <a:custGeom>
                <a:avLst/>
                <a:gdLst>
                  <a:gd name="T0" fmla="*/ 491 w 491"/>
                  <a:gd name="T1" fmla="*/ 52 h 56"/>
                  <a:gd name="T2" fmla="*/ 227 w 491"/>
                  <a:gd name="T3" fmla="*/ 0 h 56"/>
                  <a:gd name="T4" fmla="*/ 226 w 491"/>
                  <a:gd name="T5" fmla="*/ 0 h 56"/>
                  <a:gd name="T6" fmla="*/ 221 w 491"/>
                  <a:gd name="T7" fmla="*/ 3 h 56"/>
                  <a:gd name="T8" fmla="*/ 216 w 491"/>
                  <a:gd name="T9" fmla="*/ 5 h 56"/>
                  <a:gd name="T10" fmla="*/ 210 w 491"/>
                  <a:gd name="T11" fmla="*/ 8 h 56"/>
                  <a:gd name="T12" fmla="*/ 201 w 491"/>
                  <a:gd name="T13" fmla="*/ 12 h 56"/>
                  <a:gd name="T14" fmla="*/ 193 w 491"/>
                  <a:gd name="T15" fmla="*/ 13 h 56"/>
                  <a:gd name="T16" fmla="*/ 185 w 491"/>
                  <a:gd name="T17" fmla="*/ 16 h 56"/>
                  <a:gd name="T18" fmla="*/ 178 w 491"/>
                  <a:gd name="T19" fmla="*/ 16 h 56"/>
                  <a:gd name="T20" fmla="*/ 165 w 491"/>
                  <a:gd name="T21" fmla="*/ 16 h 56"/>
                  <a:gd name="T22" fmla="*/ 144 w 491"/>
                  <a:gd name="T23" fmla="*/ 16 h 56"/>
                  <a:gd name="T24" fmla="*/ 114 w 491"/>
                  <a:gd name="T25" fmla="*/ 18 h 56"/>
                  <a:gd name="T26" fmla="*/ 83 w 491"/>
                  <a:gd name="T27" fmla="*/ 18 h 56"/>
                  <a:gd name="T28" fmla="*/ 52 w 491"/>
                  <a:gd name="T29" fmla="*/ 19 h 56"/>
                  <a:gd name="T30" fmla="*/ 26 w 491"/>
                  <a:gd name="T31" fmla="*/ 21 h 56"/>
                  <a:gd name="T32" fmla="*/ 7 w 491"/>
                  <a:gd name="T33" fmla="*/ 21 h 56"/>
                  <a:gd name="T34" fmla="*/ 0 w 491"/>
                  <a:gd name="T35" fmla="*/ 21 h 56"/>
                  <a:gd name="T36" fmla="*/ 201 w 491"/>
                  <a:gd name="T37" fmla="*/ 56 h 56"/>
                  <a:gd name="T38" fmla="*/ 491 w 491"/>
                  <a:gd name="T39" fmla="*/ 52 h 5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91"/>
                  <a:gd name="T61" fmla="*/ 0 h 56"/>
                  <a:gd name="T62" fmla="*/ 491 w 491"/>
                  <a:gd name="T63" fmla="*/ 56 h 5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91" h="56">
                    <a:moveTo>
                      <a:pt x="491" y="52"/>
                    </a:moveTo>
                    <a:lnTo>
                      <a:pt x="227" y="0"/>
                    </a:lnTo>
                    <a:lnTo>
                      <a:pt x="226" y="0"/>
                    </a:lnTo>
                    <a:lnTo>
                      <a:pt x="221" y="3"/>
                    </a:lnTo>
                    <a:lnTo>
                      <a:pt x="216" y="5"/>
                    </a:lnTo>
                    <a:lnTo>
                      <a:pt x="210" y="8"/>
                    </a:lnTo>
                    <a:lnTo>
                      <a:pt x="201" y="12"/>
                    </a:lnTo>
                    <a:lnTo>
                      <a:pt x="193" y="13"/>
                    </a:lnTo>
                    <a:lnTo>
                      <a:pt x="185" y="16"/>
                    </a:lnTo>
                    <a:lnTo>
                      <a:pt x="178" y="16"/>
                    </a:lnTo>
                    <a:lnTo>
                      <a:pt x="165" y="16"/>
                    </a:lnTo>
                    <a:lnTo>
                      <a:pt x="144" y="16"/>
                    </a:lnTo>
                    <a:lnTo>
                      <a:pt x="114" y="18"/>
                    </a:lnTo>
                    <a:lnTo>
                      <a:pt x="83" y="18"/>
                    </a:lnTo>
                    <a:lnTo>
                      <a:pt x="52" y="19"/>
                    </a:lnTo>
                    <a:lnTo>
                      <a:pt x="26" y="21"/>
                    </a:lnTo>
                    <a:lnTo>
                      <a:pt x="7" y="21"/>
                    </a:lnTo>
                    <a:lnTo>
                      <a:pt x="0" y="21"/>
                    </a:lnTo>
                    <a:lnTo>
                      <a:pt x="201" y="56"/>
                    </a:lnTo>
                    <a:lnTo>
                      <a:pt x="491" y="52"/>
                    </a:lnTo>
                    <a:close/>
                  </a:path>
                </a:pathLst>
              </a:custGeom>
              <a:solidFill>
                <a:srgbClr val="FFFFFF"/>
              </a:solidFill>
              <a:ln w="9525">
                <a:noFill/>
                <a:round/>
                <a:headEnd/>
                <a:tailEnd/>
              </a:ln>
            </p:spPr>
            <p:txBody>
              <a:bodyPr/>
              <a:lstStyle/>
              <a:p>
                <a:endParaRPr lang="en-US"/>
              </a:p>
            </p:txBody>
          </p:sp>
          <p:sp>
            <p:nvSpPr>
              <p:cNvPr id="107543" name="Freeform 78"/>
              <p:cNvSpPr>
                <a:spLocks/>
              </p:cNvSpPr>
              <p:nvPr/>
            </p:nvSpPr>
            <p:spPr bwMode="auto">
              <a:xfrm>
                <a:off x="3122" y="2762"/>
                <a:ext cx="341" cy="103"/>
              </a:xfrm>
              <a:custGeom>
                <a:avLst/>
                <a:gdLst>
                  <a:gd name="T0" fmla="*/ 336 w 341"/>
                  <a:gd name="T1" fmla="*/ 8 h 103"/>
                  <a:gd name="T2" fmla="*/ 321 w 341"/>
                  <a:gd name="T3" fmla="*/ 6 h 103"/>
                  <a:gd name="T4" fmla="*/ 303 w 341"/>
                  <a:gd name="T5" fmla="*/ 3 h 103"/>
                  <a:gd name="T6" fmla="*/ 286 w 341"/>
                  <a:gd name="T7" fmla="*/ 2 h 103"/>
                  <a:gd name="T8" fmla="*/ 267 w 341"/>
                  <a:gd name="T9" fmla="*/ 2 h 103"/>
                  <a:gd name="T10" fmla="*/ 247 w 341"/>
                  <a:gd name="T11" fmla="*/ 0 h 103"/>
                  <a:gd name="T12" fmla="*/ 228 w 341"/>
                  <a:gd name="T13" fmla="*/ 0 h 103"/>
                  <a:gd name="T14" fmla="*/ 207 w 341"/>
                  <a:gd name="T15" fmla="*/ 0 h 103"/>
                  <a:gd name="T16" fmla="*/ 187 w 341"/>
                  <a:gd name="T17" fmla="*/ 0 h 103"/>
                  <a:gd name="T18" fmla="*/ 159 w 341"/>
                  <a:gd name="T19" fmla="*/ 2 h 103"/>
                  <a:gd name="T20" fmla="*/ 133 w 341"/>
                  <a:gd name="T21" fmla="*/ 2 h 103"/>
                  <a:gd name="T22" fmla="*/ 107 w 341"/>
                  <a:gd name="T23" fmla="*/ 5 h 103"/>
                  <a:gd name="T24" fmla="*/ 83 w 341"/>
                  <a:gd name="T25" fmla="*/ 6 h 103"/>
                  <a:gd name="T26" fmla="*/ 60 w 341"/>
                  <a:gd name="T27" fmla="*/ 9 h 103"/>
                  <a:gd name="T28" fmla="*/ 38 w 341"/>
                  <a:gd name="T29" fmla="*/ 13 h 103"/>
                  <a:gd name="T30" fmla="*/ 18 w 341"/>
                  <a:gd name="T31" fmla="*/ 16 h 103"/>
                  <a:gd name="T32" fmla="*/ 0 w 341"/>
                  <a:gd name="T33" fmla="*/ 21 h 103"/>
                  <a:gd name="T34" fmla="*/ 0 w 341"/>
                  <a:gd name="T35" fmla="*/ 36 h 103"/>
                  <a:gd name="T36" fmla="*/ 1 w 341"/>
                  <a:gd name="T37" fmla="*/ 54 h 103"/>
                  <a:gd name="T38" fmla="*/ 1 w 341"/>
                  <a:gd name="T39" fmla="*/ 72 h 103"/>
                  <a:gd name="T40" fmla="*/ 2 w 341"/>
                  <a:gd name="T41" fmla="*/ 88 h 103"/>
                  <a:gd name="T42" fmla="*/ 21 w 341"/>
                  <a:gd name="T43" fmla="*/ 91 h 103"/>
                  <a:gd name="T44" fmla="*/ 41 w 341"/>
                  <a:gd name="T45" fmla="*/ 95 h 103"/>
                  <a:gd name="T46" fmla="*/ 63 w 341"/>
                  <a:gd name="T47" fmla="*/ 98 h 103"/>
                  <a:gd name="T48" fmla="*/ 86 w 341"/>
                  <a:gd name="T49" fmla="*/ 100 h 103"/>
                  <a:gd name="T50" fmla="*/ 110 w 341"/>
                  <a:gd name="T51" fmla="*/ 101 h 103"/>
                  <a:gd name="T52" fmla="*/ 135 w 341"/>
                  <a:gd name="T53" fmla="*/ 103 h 103"/>
                  <a:gd name="T54" fmla="*/ 161 w 341"/>
                  <a:gd name="T55" fmla="*/ 103 h 103"/>
                  <a:gd name="T56" fmla="*/ 188 w 341"/>
                  <a:gd name="T57" fmla="*/ 103 h 103"/>
                  <a:gd name="T58" fmla="*/ 210 w 341"/>
                  <a:gd name="T59" fmla="*/ 103 h 103"/>
                  <a:gd name="T60" fmla="*/ 230 w 341"/>
                  <a:gd name="T61" fmla="*/ 101 h 103"/>
                  <a:gd name="T62" fmla="*/ 250 w 341"/>
                  <a:gd name="T63" fmla="*/ 100 h 103"/>
                  <a:gd name="T64" fmla="*/ 270 w 341"/>
                  <a:gd name="T65" fmla="*/ 98 h 103"/>
                  <a:gd name="T66" fmla="*/ 289 w 341"/>
                  <a:gd name="T67" fmla="*/ 97 h 103"/>
                  <a:gd name="T68" fmla="*/ 306 w 341"/>
                  <a:gd name="T69" fmla="*/ 94 h 103"/>
                  <a:gd name="T70" fmla="*/ 323 w 341"/>
                  <a:gd name="T71" fmla="*/ 92 h 103"/>
                  <a:gd name="T72" fmla="*/ 339 w 341"/>
                  <a:gd name="T73" fmla="*/ 90 h 103"/>
                  <a:gd name="T74" fmla="*/ 341 w 341"/>
                  <a:gd name="T75" fmla="*/ 65 h 103"/>
                  <a:gd name="T76" fmla="*/ 341 w 341"/>
                  <a:gd name="T77" fmla="*/ 42 h 103"/>
                  <a:gd name="T78" fmla="*/ 339 w 341"/>
                  <a:gd name="T79" fmla="*/ 23 h 103"/>
                  <a:gd name="T80" fmla="*/ 336 w 341"/>
                  <a:gd name="T81" fmla="*/ 8 h 10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41"/>
                  <a:gd name="T124" fmla="*/ 0 h 103"/>
                  <a:gd name="T125" fmla="*/ 341 w 341"/>
                  <a:gd name="T126" fmla="*/ 103 h 10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41" h="103">
                    <a:moveTo>
                      <a:pt x="336" y="8"/>
                    </a:moveTo>
                    <a:lnTo>
                      <a:pt x="321" y="6"/>
                    </a:lnTo>
                    <a:lnTo>
                      <a:pt x="303" y="3"/>
                    </a:lnTo>
                    <a:lnTo>
                      <a:pt x="286" y="2"/>
                    </a:lnTo>
                    <a:lnTo>
                      <a:pt x="267" y="2"/>
                    </a:lnTo>
                    <a:lnTo>
                      <a:pt x="247" y="0"/>
                    </a:lnTo>
                    <a:lnTo>
                      <a:pt x="228" y="0"/>
                    </a:lnTo>
                    <a:lnTo>
                      <a:pt x="207" y="0"/>
                    </a:lnTo>
                    <a:lnTo>
                      <a:pt x="187" y="0"/>
                    </a:lnTo>
                    <a:lnTo>
                      <a:pt x="159" y="2"/>
                    </a:lnTo>
                    <a:lnTo>
                      <a:pt x="133" y="2"/>
                    </a:lnTo>
                    <a:lnTo>
                      <a:pt x="107" y="5"/>
                    </a:lnTo>
                    <a:lnTo>
                      <a:pt x="83" y="6"/>
                    </a:lnTo>
                    <a:lnTo>
                      <a:pt x="60" y="9"/>
                    </a:lnTo>
                    <a:lnTo>
                      <a:pt x="38" y="13"/>
                    </a:lnTo>
                    <a:lnTo>
                      <a:pt x="18" y="16"/>
                    </a:lnTo>
                    <a:lnTo>
                      <a:pt x="0" y="21"/>
                    </a:lnTo>
                    <a:lnTo>
                      <a:pt x="0" y="36"/>
                    </a:lnTo>
                    <a:lnTo>
                      <a:pt x="1" y="54"/>
                    </a:lnTo>
                    <a:lnTo>
                      <a:pt x="1" y="72"/>
                    </a:lnTo>
                    <a:lnTo>
                      <a:pt x="2" y="88"/>
                    </a:lnTo>
                    <a:lnTo>
                      <a:pt x="21" y="91"/>
                    </a:lnTo>
                    <a:lnTo>
                      <a:pt x="41" y="95"/>
                    </a:lnTo>
                    <a:lnTo>
                      <a:pt x="63" y="98"/>
                    </a:lnTo>
                    <a:lnTo>
                      <a:pt x="86" y="100"/>
                    </a:lnTo>
                    <a:lnTo>
                      <a:pt x="110" y="101"/>
                    </a:lnTo>
                    <a:lnTo>
                      <a:pt x="135" y="103"/>
                    </a:lnTo>
                    <a:lnTo>
                      <a:pt x="161" y="103"/>
                    </a:lnTo>
                    <a:lnTo>
                      <a:pt x="188" y="103"/>
                    </a:lnTo>
                    <a:lnTo>
                      <a:pt x="210" y="103"/>
                    </a:lnTo>
                    <a:lnTo>
                      <a:pt x="230" y="101"/>
                    </a:lnTo>
                    <a:lnTo>
                      <a:pt x="250" y="100"/>
                    </a:lnTo>
                    <a:lnTo>
                      <a:pt x="270" y="98"/>
                    </a:lnTo>
                    <a:lnTo>
                      <a:pt x="289" y="97"/>
                    </a:lnTo>
                    <a:lnTo>
                      <a:pt x="306" y="94"/>
                    </a:lnTo>
                    <a:lnTo>
                      <a:pt x="323" y="92"/>
                    </a:lnTo>
                    <a:lnTo>
                      <a:pt x="339" y="90"/>
                    </a:lnTo>
                    <a:lnTo>
                      <a:pt x="341" y="65"/>
                    </a:lnTo>
                    <a:lnTo>
                      <a:pt x="341" y="42"/>
                    </a:lnTo>
                    <a:lnTo>
                      <a:pt x="339" y="23"/>
                    </a:lnTo>
                    <a:lnTo>
                      <a:pt x="336" y="8"/>
                    </a:lnTo>
                    <a:close/>
                  </a:path>
                </a:pathLst>
              </a:custGeom>
              <a:solidFill>
                <a:srgbClr val="000000"/>
              </a:solidFill>
              <a:ln w="9525">
                <a:noFill/>
                <a:round/>
                <a:headEnd/>
                <a:tailEnd/>
              </a:ln>
            </p:spPr>
            <p:txBody>
              <a:bodyPr/>
              <a:lstStyle/>
              <a:p>
                <a:endParaRPr lang="en-US"/>
              </a:p>
            </p:txBody>
          </p:sp>
          <p:sp>
            <p:nvSpPr>
              <p:cNvPr id="107544" name="Freeform 79"/>
              <p:cNvSpPr>
                <a:spLocks/>
              </p:cNvSpPr>
              <p:nvPr/>
            </p:nvSpPr>
            <p:spPr bwMode="auto">
              <a:xfrm>
                <a:off x="3139" y="2773"/>
                <a:ext cx="306" cy="66"/>
              </a:xfrm>
              <a:custGeom>
                <a:avLst/>
                <a:gdLst>
                  <a:gd name="T0" fmla="*/ 306 w 306"/>
                  <a:gd name="T1" fmla="*/ 50 h 66"/>
                  <a:gd name="T2" fmla="*/ 306 w 306"/>
                  <a:gd name="T3" fmla="*/ 37 h 66"/>
                  <a:gd name="T4" fmla="*/ 305 w 306"/>
                  <a:gd name="T5" fmla="*/ 24 h 66"/>
                  <a:gd name="T6" fmla="*/ 304 w 306"/>
                  <a:gd name="T7" fmla="*/ 14 h 66"/>
                  <a:gd name="T8" fmla="*/ 302 w 306"/>
                  <a:gd name="T9" fmla="*/ 5 h 66"/>
                  <a:gd name="T10" fmla="*/ 288 w 306"/>
                  <a:gd name="T11" fmla="*/ 4 h 66"/>
                  <a:gd name="T12" fmla="*/ 272 w 306"/>
                  <a:gd name="T13" fmla="*/ 2 h 66"/>
                  <a:gd name="T14" fmla="*/ 256 w 306"/>
                  <a:gd name="T15" fmla="*/ 1 h 66"/>
                  <a:gd name="T16" fmla="*/ 240 w 306"/>
                  <a:gd name="T17" fmla="*/ 0 h 66"/>
                  <a:gd name="T18" fmla="*/ 223 w 306"/>
                  <a:gd name="T19" fmla="*/ 0 h 66"/>
                  <a:gd name="T20" fmla="*/ 206 w 306"/>
                  <a:gd name="T21" fmla="*/ 0 h 66"/>
                  <a:gd name="T22" fmla="*/ 187 w 306"/>
                  <a:gd name="T23" fmla="*/ 0 h 66"/>
                  <a:gd name="T24" fmla="*/ 168 w 306"/>
                  <a:gd name="T25" fmla="*/ 0 h 66"/>
                  <a:gd name="T26" fmla="*/ 144 w 306"/>
                  <a:gd name="T27" fmla="*/ 0 h 66"/>
                  <a:gd name="T28" fmla="*/ 119 w 306"/>
                  <a:gd name="T29" fmla="*/ 1 h 66"/>
                  <a:gd name="T30" fmla="*/ 96 w 306"/>
                  <a:gd name="T31" fmla="*/ 2 h 66"/>
                  <a:gd name="T32" fmla="*/ 75 w 306"/>
                  <a:gd name="T33" fmla="*/ 4 h 66"/>
                  <a:gd name="T34" fmla="*/ 53 w 306"/>
                  <a:gd name="T35" fmla="*/ 7 h 66"/>
                  <a:gd name="T36" fmla="*/ 34 w 306"/>
                  <a:gd name="T37" fmla="*/ 10 h 66"/>
                  <a:gd name="T38" fmla="*/ 16 w 306"/>
                  <a:gd name="T39" fmla="*/ 12 h 66"/>
                  <a:gd name="T40" fmla="*/ 0 w 306"/>
                  <a:gd name="T41" fmla="*/ 17 h 66"/>
                  <a:gd name="T42" fmla="*/ 0 w 306"/>
                  <a:gd name="T43" fmla="*/ 28 h 66"/>
                  <a:gd name="T44" fmla="*/ 0 w 306"/>
                  <a:gd name="T45" fmla="*/ 40 h 66"/>
                  <a:gd name="T46" fmla="*/ 0 w 306"/>
                  <a:gd name="T47" fmla="*/ 51 h 66"/>
                  <a:gd name="T48" fmla="*/ 1 w 306"/>
                  <a:gd name="T49" fmla="*/ 63 h 66"/>
                  <a:gd name="T50" fmla="*/ 19 w 306"/>
                  <a:gd name="T51" fmla="*/ 64 h 66"/>
                  <a:gd name="T52" fmla="*/ 37 w 306"/>
                  <a:gd name="T53" fmla="*/ 66 h 66"/>
                  <a:gd name="T54" fmla="*/ 56 w 306"/>
                  <a:gd name="T55" fmla="*/ 66 h 66"/>
                  <a:gd name="T56" fmla="*/ 76 w 306"/>
                  <a:gd name="T57" fmla="*/ 66 h 66"/>
                  <a:gd name="T58" fmla="*/ 96 w 306"/>
                  <a:gd name="T59" fmla="*/ 66 h 66"/>
                  <a:gd name="T60" fmla="*/ 118 w 306"/>
                  <a:gd name="T61" fmla="*/ 66 h 66"/>
                  <a:gd name="T62" fmla="*/ 138 w 306"/>
                  <a:gd name="T63" fmla="*/ 64 h 66"/>
                  <a:gd name="T64" fmla="*/ 160 w 306"/>
                  <a:gd name="T65" fmla="*/ 63 h 66"/>
                  <a:gd name="T66" fmla="*/ 181 w 306"/>
                  <a:gd name="T67" fmla="*/ 61 h 66"/>
                  <a:gd name="T68" fmla="*/ 201 w 306"/>
                  <a:gd name="T69" fmla="*/ 60 h 66"/>
                  <a:gd name="T70" fmla="*/ 221 w 306"/>
                  <a:gd name="T71" fmla="*/ 58 h 66"/>
                  <a:gd name="T72" fmla="*/ 240 w 306"/>
                  <a:gd name="T73" fmla="*/ 57 h 66"/>
                  <a:gd name="T74" fmla="*/ 259 w 306"/>
                  <a:gd name="T75" fmla="*/ 56 h 66"/>
                  <a:gd name="T76" fmla="*/ 276 w 306"/>
                  <a:gd name="T77" fmla="*/ 53 h 66"/>
                  <a:gd name="T78" fmla="*/ 292 w 306"/>
                  <a:gd name="T79" fmla="*/ 51 h 66"/>
                  <a:gd name="T80" fmla="*/ 306 w 306"/>
                  <a:gd name="T81" fmla="*/ 50 h 6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06"/>
                  <a:gd name="T124" fmla="*/ 0 h 66"/>
                  <a:gd name="T125" fmla="*/ 306 w 306"/>
                  <a:gd name="T126" fmla="*/ 66 h 6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06" h="66">
                    <a:moveTo>
                      <a:pt x="306" y="50"/>
                    </a:moveTo>
                    <a:lnTo>
                      <a:pt x="306" y="37"/>
                    </a:lnTo>
                    <a:lnTo>
                      <a:pt x="305" y="24"/>
                    </a:lnTo>
                    <a:lnTo>
                      <a:pt x="304" y="14"/>
                    </a:lnTo>
                    <a:lnTo>
                      <a:pt x="302" y="5"/>
                    </a:lnTo>
                    <a:lnTo>
                      <a:pt x="288" y="4"/>
                    </a:lnTo>
                    <a:lnTo>
                      <a:pt x="272" y="2"/>
                    </a:lnTo>
                    <a:lnTo>
                      <a:pt x="256" y="1"/>
                    </a:lnTo>
                    <a:lnTo>
                      <a:pt x="240" y="0"/>
                    </a:lnTo>
                    <a:lnTo>
                      <a:pt x="223" y="0"/>
                    </a:lnTo>
                    <a:lnTo>
                      <a:pt x="206" y="0"/>
                    </a:lnTo>
                    <a:lnTo>
                      <a:pt x="187" y="0"/>
                    </a:lnTo>
                    <a:lnTo>
                      <a:pt x="168" y="0"/>
                    </a:lnTo>
                    <a:lnTo>
                      <a:pt x="144" y="0"/>
                    </a:lnTo>
                    <a:lnTo>
                      <a:pt x="119" y="1"/>
                    </a:lnTo>
                    <a:lnTo>
                      <a:pt x="96" y="2"/>
                    </a:lnTo>
                    <a:lnTo>
                      <a:pt x="75" y="4"/>
                    </a:lnTo>
                    <a:lnTo>
                      <a:pt x="53" y="7"/>
                    </a:lnTo>
                    <a:lnTo>
                      <a:pt x="34" y="10"/>
                    </a:lnTo>
                    <a:lnTo>
                      <a:pt x="16" y="12"/>
                    </a:lnTo>
                    <a:lnTo>
                      <a:pt x="0" y="17"/>
                    </a:lnTo>
                    <a:lnTo>
                      <a:pt x="0" y="28"/>
                    </a:lnTo>
                    <a:lnTo>
                      <a:pt x="0" y="40"/>
                    </a:lnTo>
                    <a:lnTo>
                      <a:pt x="0" y="51"/>
                    </a:lnTo>
                    <a:lnTo>
                      <a:pt x="1" y="63"/>
                    </a:lnTo>
                    <a:lnTo>
                      <a:pt x="19" y="64"/>
                    </a:lnTo>
                    <a:lnTo>
                      <a:pt x="37" y="66"/>
                    </a:lnTo>
                    <a:lnTo>
                      <a:pt x="56" y="66"/>
                    </a:lnTo>
                    <a:lnTo>
                      <a:pt x="76" y="66"/>
                    </a:lnTo>
                    <a:lnTo>
                      <a:pt x="96" y="66"/>
                    </a:lnTo>
                    <a:lnTo>
                      <a:pt x="118" y="66"/>
                    </a:lnTo>
                    <a:lnTo>
                      <a:pt x="138" y="64"/>
                    </a:lnTo>
                    <a:lnTo>
                      <a:pt x="160" y="63"/>
                    </a:lnTo>
                    <a:lnTo>
                      <a:pt x="181" y="61"/>
                    </a:lnTo>
                    <a:lnTo>
                      <a:pt x="201" y="60"/>
                    </a:lnTo>
                    <a:lnTo>
                      <a:pt x="221" y="58"/>
                    </a:lnTo>
                    <a:lnTo>
                      <a:pt x="240" y="57"/>
                    </a:lnTo>
                    <a:lnTo>
                      <a:pt x="259" y="56"/>
                    </a:lnTo>
                    <a:lnTo>
                      <a:pt x="276" y="53"/>
                    </a:lnTo>
                    <a:lnTo>
                      <a:pt x="292" y="51"/>
                    </a:lnTo>
                    <a:lnTo>
                      <a:pt x="306" y="50"/>
                    </a:lnTo>
                    <a:close/>
                  </a:path>
                </a:pathLst>
              </a:custGeom>
              <a:solidFill>
                <a:srgbClr val="FFFFFF"/>
              </a:solidFill>
              <a:ln w="9525">
                <a:solidFill>
                  <a:srgbClr val="000000"/>
                </a:solidFill>
                <a:round/>
                <a:headEnd/>
                <a:tailEnd/>
              </a:ln>
            </p:spPr>
            <p:txBody>
              <a:bodyPr/>
              <a:lstStyle/>
              <a:p>
                <a:endParaRPr lang="en-US"/>
              </a:p>
            </p:txBody>
          </p:sp>
          <p:sp>
            <p:nvSpPr>
              <p:cNvPr id="107545" name="Freeform 80"/>
              <p:cNvSpPr>
                <a:spLocks/>
              </p:cNvSpPr>
              <p:nvPr/>
            </p:nvSpPr>
            <p:spPr bwMode="auto">
              <a:xfrm>
                <a:off x="2575" y="2682"/>
                <a:ext cx="575" cy="76"/>
              </a:xfrm>
              <a:custGeom>
                <a:avLst/>
                <a:gdLst>
                  <a:gd name="T0" fmla="*/ 575 w 575"/>
                  <a:gd name="T1" fmla="*/ 59 h 76"/>
                  <a:gd name="T2" fmla="*/ 292 w 575"/>
                  <a:gd name="T3" fmla="*/ 0 h 76"/>
                  <a:gd name="T4" fmla="*/ 290 w 575"/>
                  <a:gd name="T5" fmla="*/ 1 h 76"/>
                  <a:gd name="T6" fmla="*/ 286 w 575"/>
                  <a:gd name="T7" fmla="*/ 3 h 76"/>
                  <a:gd name="T8" fmla="*/ 280 w 575"/>
                  <a:gd name="T9" fmla="*/ 6 h 76"/>
                  <a:gd name="T10" fmla="*/ 273 w 575"/>
                  <a:gd name="T11" fmla="*/ 9 h 76"/>
                  <a:gd name="T12" fmla="*/ 264 w 575"/>
                  <a:gd name="T13" fmla="*/ 11 h 76"/>
                  <a:gd name="T14" fmla="*/ 256 w 575"/>
                  <a:gd name="T15" fmla="*/ 14 h 76"/>
                  <a:gd name="T16" fmla="*/ 249 w 575"/>
                  <a:gd name="T17" fmla="*/ 16 h 76"/>
                  <a:gd name="T18" fmla="*/ 241 w 575"/>
                  <a:gd name="T19" fmla="*/ 17 h 76"/>
                  <a:gd name="T20" fmla="*/ 236 w 575"/>
                  <a:gd name="T21" fmla="*/ 17 h 76"/>
                  <a:gd name="T22" fmla="*/ 226 w 575"/>
                  <a:gd name="T23" fmla="*/ 17 h 76"/>
                  <a:gd name="T24" fmla="*/ 213 w 575"/>
                  <a:gd name="T25" fmla="*/ 19 h 76"/>
                  <a:gd name="T26" fmla="*/ 197 w 575"/>
                  <a:gd name="T27" fmla="*/ 19 h 76"/>
                  <a:gd name="T28" fmla="*/ 178 w 575"/>
                  <a:gd name="T29" fmla="*/ 19 h 76"/>
                  <a:gd name="T30" fmla="*/ 158 w 575"/>
                  <a:gd name="T31" fmla="*/ 20 h 76"/>
                  <a:gd name="T32" fmla="*/ 136 w 575"/>
                  <a:gd name="T33" fmla="*/ 20 h 76"/>
                  <a:gd name="T34" fmla="*/ 115 w 575"/>
                  <a:gd name="T35" fmla="*/ 21 h 76"/>
                  <a:gd name="T36" fmla="*/ 92 w 575"/>
                  <a:gd name="T37" fmla="*/ 23 h 76"/>
                  <a:gd name="T38" fmla="*/ 71 w 575"/>
                  <a:gd name="T39" fmla="*/ 23 h 76"/>
                  <a:gd name="T40" fmla="*/ 53 w 575"/>
                  <a:gd name="T41" fmla="*/ 24 h 76"/>
                  <a:gd name="T42" fmla="*/ 36 w 575"/>
                  <a:gd name="T43" fmla="*/ 24 h 76"/>
                  <a:gd name="T44" fmla="*/ 20 w 575"/>
                  <a:gd name="T45" fmla="*/ 24 h 76"/>
                  <a:gd name="T46" fmla="*/ 10 w 575"/>
                  <a:gd name="T47" fmla="*/ 26 h 76"/>
                  <a:gd name="T48" fmla="*/ 2 w 575"/>
                  <a:gd name="T49" fmla="*/ 26 h 76"/>
                  <a:gd name="T50" fmla="*/ 0 w 575"/>
                  <a:gd name="T51" fmla="*/ 26 h 76"/>
                  <a:gd name="T52" fmla="*/ 262 w 575"/>
                  <a:gd name="T53" fmla="*/ 76 h 76"/>
                  <a:gd name="T54" fmla="*/ 575 w 575"/>
                  <a:gd name="T55" fmla="*/ 59 h 7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575"/>
                  <a:gd name="T85" fmla="*/ 0 h 76"/>
                  <a:gd name="T86" fmla="*/ 575 w 575"/>
                  <a:gd name="T87" fmla="*/ 76 h 7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575" h="76">
                    <a:moveTo>
                      <a:pt x="575" y="59"/>
                    </a:moveTo>
                    <a:lnTo>
                      <a:pt x="292" y="0"/>
                    </a:lnTo>
                    <a:lnTo>
                      <a:pt x="290" y="1"/>
                    </a:lnTo>
                    <a:lnTo>
                      <a:pt x="286" y="3"/>
                    </a:lnTo>
                    <a:lnTo>
                      <a:pt x="280" y="6"/>
                    </a:lnTo>
                    <a:lnTo>
                      <a:pt x="273" y="9"/>
                    </a:lnTo>
                    <a:lnTo>
                      <a:pt x="264" y="11"/>
                    </a:lnTo>
                    <a:lnTo>
                      <a:pt x="256" y="14"/>
                    </a:lnTo>
                    <a:lnTo>
                      <a:pt x="249" y="16"/>
                    </a:lnTo>
                    <a:lnTo>
                      <a:pt x="241" y="17"/>
                    </a:lnTo>
                    <a:lnTo>
                      <a:pt x="236" y="17"/>
                    </a:lnTo>
                    <a:lnTo>
                      <a:pt x="226" y="17"/>
                    </a:lnTo>
                    <a:lnTo>
                      <a:pt x="213" y="19"/>
                    </a:lnTo>
                    <a:lnTo>
                      <a:pt x="197" y="19"/>
                    </a:lnTo>
                    <a:lnTo>
                      <a:pt x="178" y="19"/>
                    </a:lnTo>
                    <a:lnTo>
                      <a:pt x="158" y="20"/>
                    </a:lnTo>
                    <a:lnTo>
                      <a:pt x="136" y="20"/>
                    </a:lnTo>
                    <a:lnTo>
                      <a:pt x="115" y="21"/>
                    </a:lnTo>
                    <a:lnTo>
                      <a:pt x="92" y="23"/>
                    </a:lnTo>
                    <a:lnTo>
                      <a:pt x="71" y="23"/>
                    </a:lnTo>
                    <a:lnTo>
                      <a:pt x="53" y="24"/>
                    </a:lnTo>
                    <a:lnTo>
                      <a:pt x="36" y="24"/>
                    </a:lnTo>
                    <a:lnTo>
                      <a:pt x="20" y="24"/>
                    </a:lnTo>
                    <a:lnTo>
                      <a:pt x="10" y="26"/>
                    </a:lnTo>
                    <a:lnTo>
                      <a:pt x="2" y="26"/>
                    </a:lnTo>
                    <a:lnTo>
                      <a:pt x="0" y="26"/>
                    </a:lnTo>
                    <a:lnTo>
                      <a:pt x="262" y="76"/>
                    </a:lnTo>
                    <a:lnTo>
                      <a:pt x="575" y="59"/>
                    </a:lnTo>
                    <a:close/>
                  </a:path>
                </a:pathLst>
              </a:custGeom>
              <a:solidFill>
                <a:srgbClr val="000000"/>
              </a:solidFill>
              <a:ln w="9525">
                <a:solidFill>
                  <a:srgbClr val="000000"/>
                </a:solidFill>
                <a:round/>
                <a:headEnd/>
                <a:tailEnd/>
              </a:ln>
            </p:spPr>
            <p:txBody>
              <a:bodyPr/>
              <a:lstStyle/>
              <a:p>
                <a:endParaRPr lang="en-US"/>
              </a:p>
            </p:txBody>
          </p:sp>
          <p:sp>
            <p:nvSpPr>
              <p:cNvPr id="107546" name="Freeform 81"/>
              <p:cNvSpPr>
                <a:spLocks/>
              </p:cNvSpPr>
              <p:nvPr/>
            </p:nvSpPr>
            <p:spPr bwMode="auto">
              <a:xfrm>
                <a:off x="2638" y="2691"/>
                <a:ext cx="491" cy="57"/>
              </a:xfrm>
              <a:custGeom>
                <a:avLst/>
                <a:gdLst>
                  <a:gd name="T0" fmla="*/ 491 w 491"/>
                  <a:gd name="T1" fmla="*/ 53 h 57"/>
                  <a:gd name="T2" fmla="*/ 226 w 491"/>
                  <a:gd name="T3" fmla="*/ 0 h 57"/>
                  <a:gd name="T4" fmla="*/ 224 w 491"/>
                  <a:gd name="T5" fmla="*/ 1 h 57"/>
                  <a:gd name="T6" fmla="*/ 220 w 491"/>
                  <a:gd name="T7" fmla="*/ 2 h 57"/>
                  <a:gd name="T8" fmla="*/ 214 w 491"/>
                  <a:gd name="T9" fmla="*/ 5 h 57"/>
                  <a:gd name="T10" fmla="*/ 209 w 491"/>
                  <a:gd name="T11" fmla="*/ 8 h 57"/>
                  <a:gd name="T12" fmla="*/ 200 w 491"/>
                  <a:gd name="T13" fmla="*/ 11 h 57"/>
                  <a:gd name="T14" fmla="*/ 193 w 491"/>
                  <a:gd name="T15" fmla="*/ 14 h 57"/>
                  <a:gd name="T16" fmla="*/ 186 w 491"/>
                  <a:gd name="T17" fmla="*/ 15 h 57"/>
                  <a:gd name="T18" fmla="*/ 178 w 491"/>
                  <a:gd name="T19" fmla="*/ 17 h 57"/>
                  <a:gd name="T20" fmla="*/ 165 w 491"/>
                  <a:gd name="T21" fmla="*/ 17 h 57"/>
                  <a:gd name="T22" fmla="*/ 144 w 491"/>
                  <a:gd name="T23" fmla="*/ 17 h 57"/>
                  <a:gd name="T24" fmla="*/ 114 w 491"/>
                  <a:gd name="T25" fmla="*/ 18 h 57"/>
                  <a:gd name="T26" fmla="*/ 83 w 491"/>
                  <a:gd name="T27" fmla="*/ 18 h 57"/>
                  <a:gd name="T28" fmla="*/ 52 w 491"/>
                  <a:gd name="T29" fmla="*/ 20 h 57"/>
                  <a:gd name="T30" fmla="*/ 26 w 491"/>
                  <a:gd name="T31" fmla="*/ 21 h 57"/>
                  <a:gd name="T32" fmla="*/ 7 w 491"/>
                  <a:gd name="T33" fmla="*/ 21 h 57"/>
                  <a:gd name="T34" fmla="*/ 0 w 491"/>
                  <a:gd name="T35" fmla="*/ 21 h 57"/>
                  <a:gd name="T36" fmla="*/ 201 w 491"/>
                  <a:gd name="T37" fmla="*/ 57 h 57"/>
                  <a:gd name="T38" fmla="*/ 491 w 491"/>
                  <a:gd name="T39" fmla="*/ 53 h 5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91"/>
                  <a:gd name="T61" fmla="*/ 0 h 57"/>
                  <a:gd name="T62" fmla="*/ 491 w 491"/>
                  <a:gd name="T63" fmla="*/ 57 h 5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91" h="57">
                    <a:moveTo>
                      <a:pt x="491" y="53"/>
                    </a:moveTo>
                    <a:lnTo>
                      <a:pt x="226" y="0"/>
                    </a:lnTo>
                    <a:lnTo>
                      <a:pt x="224" y="1"/>
                    </a:lnTo>
                    <a:lnTo>
                      <a:pt x="220" y="2"/>
                    </a:lnTo>
                    <a:lnTo>
                      <a:pt x="214" y="5"/>
                    </a:lnTo>
                    <a:lnTo>
                      <a:pt x="209" y="8"/>
                    </a:lnTo>
                    <a:lnTo>
                      <a:pt x="200" y="11"/>
                    </a:lnTo>
                    <a:lnTo>
                      <a:pt x="193" y="14"/>
                    </a:lnTo>
                    <a:lnTo>
                      <a:pt x="186" y="15"/>
                    </a:lnTo>
                    <a:lnTo>
                      <a:pt x="178" y="17"/>
                    </a:lnTo>
                    <a:lnTo>
                      <a:pt x="165" y="17"/>
                    </a:lnTo>
                    <a:lnTo>
                      <a:pt x="144" y="17"/>
                    </a:lnTo>
                    <a:lnTo>
                      <a:pt x="114" y="18"/>
                    </a:lnTo>
                    <a:lnTo>
                      <a:pt x="83" y="18"/>
                    </a:lnTo>
                    <a:lnTo>
                      <a:pt x="52" y="20"/>
                    </a:lnTo>
                    <a:lnTo>
                      <a:pt x="26" y="21"/>
                    </a:lnTo>
                    <a:lnTo>
                      <a:pt x="7" y="21"/>
                    </a:lnTo>
                    <a:lnTo>
                      <a:pt x="0" y="21"/>
                    </a:lnTo>
                    <a:lnTo>
                      <a:pt x="201" y="57"/>
                    </a:lnTo>
                    <a:lnTo>
                      <a:pt x="491" y="53"/>
                    </a:lnTo>
                    <a:close/>
                  </a:path>
                </a:pathLst>
              </a:custGeom>
              <a:solidFill>
                <a:srgbClr val="FFFFFF"/>
              </a:solidFill>
              <a:ln w="9525">
                <a:noFill/>
                <a:round/>
                <a:headEnd/>
                <a:tailEnd/>
              </a:ln>
            </p:spPr>
            <p:txBody>
              <a:bodyPr/>
              <a:lstStyle/>
              <a:p>
                <a:endParaRPr lang="en-US"/>
              </a:p>
            </p:txBody>
          </p:sp>
          <p:sp>
            <p:nvSpPr>
              <p:cNvPr id="107547" name="Freeform 82"/>
              <p:cNvSpPr>
                <a:spLocks/>
              </p:cNvSpPr>
              <p:nvPr/>
            </p:nvSpPr>
            <p:spPr bwMode="auto">
              <a:xfrm>
                <a:off x="2829" y="2725"/>
                <a:ext cx="343" cy="101"/>
              </a:xfrm>
              <a:custGeom>
                <a:avLst/>
                <a:gdLst>
                  <a:gd name="T0" fmla="*/ 337 w 343"/>
                  <a:gd name="T1" fmla="*/ 7 h 101"/>
                  <a:gd name="T2" fmla="*/ 321 w 343"/>
                  <a:gd name="T3" fmla="*/ 6 h 101"/>
                  <a:gd name="T4" fmla="*/ 304 w 343"/>
                  <a:gd name="T5" fmla="*/ 3 h 101"/>
                  <a:gd name="T6" fmla="*/ 287 w 343"/>
                  <a:gd name="T7" fmla="*/ 2 h 101"/>
                  <a:gd name="T8" fmla="*/ 268 w 343"/>
                  <a:gd name="T9" fmla="*/ 2 h 101"/>
                  <a:gd name="T10" fmla="*/ 249 w 343"/>
                  <a:gd name="T11" fmla="*/ 0 h 101"/>
                  <a:gd name="T12" fmla="*/ 229 w 343"/>
                  <a:gd name="T13" fmla="*/ 0 h 101"/>
                  <a:gd name="T14" fmla="*/ 209 w 343"/>
                  <a:gd name="T15" fmla="*/ 0 h 101"/>
                  <a:gd name="T16" fmla="*/ 189 w 343"/>
                  <a:gd name="T17" fmla="*/ 0 h 101"/>
                  <a:gd name="T18" fmla="*/ 162 w 343"/>
                  <a:gd name="T19" fmla="*/ 0 h 101"/>
                  <a:gd name="T20" fmla="*/ 134 w 343"/>
                  <a:gd name="T21" fmla="*/ 2 h 101"/>
                  <a:gd name="T22" fmla="*/ 108 w 343"/>
                  <a:gd name="T23" fmla="*/ 3 h 101"/>
                  <a:gd name="T24" fmla="*/ 84 w 343"/>
                  <a:gd name="T25" fmla="*/ 6 h 101"/>
                  <a:gd name="T26" fmla="*/ 61 w 343"/>
                  <a:gd name="T27" fmla="*/ 9 h 101"/>
                  <a:gd name="T28" fmla="*/ 39 w 343"/>
                  <a:gd name="T29" fmla="*/ 12 h 101"/>
                  <a:gd name="T30" fmla="*/ 19 w 343"/>
                  <a:gd name="T31" fmla="*/ 16 h 101"/>
                  <a:gd name="T32" fmla="*/ 0 w 343"/>
                  <a:gd name="T33" fmla="*/ 20 h 101"/>
                  <a:gd name="T34" fmla="*/ 0 w 343"/>
                  <a:gd name="T35" fmla="*/ 36 h 101"/>
                  <a:gd name="T36" fmla="*/ 2 w 343"/>
                  <a:gd name="T37" fmla="*/ 53 h 101"/>
                  <a:gd name="T38" fmla="*/ 2 w 343"/>
                  <a:gd name="T39" fmla="*/ 72 h 101"/>
                  <a:gd name="T40" fmla="*/ 3 w 343"/>
                  <a:gd name="T41" fmla="*/ 88 h 101"/>
                  <a:gd name="T42" fmla="*/ 22 w 343"/>
                  <a:gd name="T43" fmla="*/ 91 h 101"/>
                  <a:gd name="T44" fmla="*/ 42 w 343"/>
                  <a:gd name="T45" fmla="*/ 94 h 101"/>
                  <a:gd name="T46" fmla="*/ 64 w 343"/>
                  <a:gd name="T47" fmla="*/ 96 h 101"/>
                  <a:gd name="T48" fmla="*/ 87 w 343"/>
                  <a:gd name="T49" fmla="*/ 98 h 101"/>
                  <a:gd name="T50" fmla="*/ 111 w 343"/>
                  <a:gd name="T51" fmla="*/ 99 h 101"/>
                  <a:gd name="T52" fmla="*/ 137 w 343"/>
                  <a:gd name="T53" fmla="*/ 101 h 101"/>
                  <a:gd name="T54" fmla="*/ 163 w 343"/>
                  <a:gd name="T55" fmla="*/ 101 h 101"/>
                  <a:gd name="T56" fmla="*/ 190 w 343"/>
                  <a:gd name="T57" fmla="*/ 101 h 101"/>
                  <a:gd name="T58" fmla="*/ 212 w 343"/>
                  <a:gd name="T59" fmla="*/ 101 h 101"/>
                  <a:gd name="T60" fmla="*/ 232 w 343"/>
                  <a:gd name="T61" fmla="*/ 99 h 101"/>
                  <a:gd name="T62" fmla="*/ 252 w 343"/>
                  <a:gd name="T63" fmla="*/ 98 h 101"/>
                  <a:gd name="T64" fmla="*/ 272 w 343"/>
                  <a:gd name="T65" fmla="*/ 96 h 101"/>
                  <a:gd name="T66" fmla="*/ 291 w 343"/>
                  <a:gd name="T67" fmla="*/ 95 h 101"/>
                  <a:gd name="T68" fmla="*/ 308 w 343"/>
                  <a:gd name="T69" fmla="*/ 94 h 101"/>
                  <a:gd name="T70" fmla="*/ 326 w 343"/>
                  <a:gd name="T71" fmla="*/ 91 h 101"/>
                  <a:gd name="T72" fmla="*/ 341 w 343"/>
                  <a:gd name="T73" fmla="*/ 88 h 101"/>
                  <a:gd name="T74" fmla="*/ 343 w 343"/>
                  <a:gd name="T75" fmla="*/ 63 h 101"/>
                  <a:gd name="T76" fmla="*/ 343 w 343"/>
                  <a:gd name="T77" fmla="*/ 40 h 101"/>
                  <a:gd name="T78" fmla="*/ 340 w 343"/>
                  <a:gd name="T79" fmla="*/ 22 h 101"/>
                  <a:gd name="T80" fmla="*/ 337 w 343"/>
                  <a:gd name="T81" fmla="*/ 7 h 10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43"/>
                  <a:gd name="T124" fmla="*/ 0 h 101"/>
                  <a:gd name="T125" fmla="*/ 343 w 343"/>
                  <a:gd name="T126" fmla="*/ 101 h 101"/>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43" h="101">
                    <a:moveTo>
                      <a:pt x="337" y="7"/>
                    </a:moveTo>
                    <a:lnTo>
                      <a:pt x="321" y="6"/>
                    </a:lnTo>
                    <a:lnTo>
                      <a:pt x="304" y="3"/>
                    </a:lnTo>
                    <a:lnTo>
                      <a:pt x="287" y="2"/>
                    </a:lnTo>
                    <a:lnTo>
                      <a:pt x="268" y="2"/>
                    </a:lnTo>
                    <a:lnTo>
                      <a:pt x="249" y="0"/>
                    </a:lnTo>
                    <a:lnTo>
                      <a:pt x="229" y="0"/>
                    </a:lnTo>
                    <a:lnTo>
                      <a:pt x="209" y="0"/>
                    </a:lnTo>
                    <a:lnTo>
                      <a:pt x="189" y="0"/>
                    </a:lnTo>
                    <a:lnTo>
                      <a:pt x="162" y="0"/>
                    </a:lnTo>
                    <a:lnTo>
                      <a:pt x="134" y="2"/>
                    </a:lnTo>
                    <a:lnTo>
                      <a:pt x="108" y="3"/>
                    </a:lnTo>
                    <a:lnTo>
                      <a:pt x="84" y="6"/>
                    </a:lnTo>
                    <a:lnTo>
                      <a:pt x="61" y="9"/>
                    </a:lnTo>
                    <a:lnTo>
                      <a:pt x="39" y="12"/>
                    </a:lnTo>
                    <a:lnTo>
                      <a:pt x="19" y="16"/>
                    </a:lnTo>
                    <a:lnTo>
                      <a:pt x="0" y="20"/>
                    </a:lnTo>
                    <a:lnTo>
                      <a:pt x="0" y="36"/>
                    </a:lnTo>
                    <a:lnTo>
                      <a:pt x="2" y="53"/>
                    </a:lnTo>
                    <a:lnTo>
                      <a:pt x="2" y="72"/>
                    </a:lnTo>
                    <a:lnTo>
                      <a:pt x="3" y="88"/>
                    </a:lnTo>
                    <a:lnTo>
                      <a:pt x="22" y="91"/>
                    </a:lnTo>
                    <a:lnTo>
                      <a:pt x="42" y="94"/>
                    </a:lnTo>
                    <a:lnTo>
                      <a:pt x="64" y="96"/>
                    </a:lnTo>
                    <a:lnTo>
                      <a:pt x="87" y="98"/>
                    </a:lnTo>
                    <a:lnTo>
                      <a:pt x="111" y="99"/>
                    </a:lnTo>
                    <a:lnTo>
                      <a:pt x="137" y="101"/>
                    </a:lnTo>
                    <a:lnTo>
                      <a:pt x="163" y="101"/>
                    </a:lnTo>
                    <a:lnTo>
                      <a:pt x="190" y="101"/>
                    </a:lnTo>
                    <a:lnTo>
                      <a:pt x="212" y="101"/>
                    </a:lnTo>
                    <a:lnTo>
                      <a:pt x="232" y="99"/>
                    </a:lnTo>
                    <a:lnTo>
                      <a:pt x="252" y="98"/>
                    </a:lnTo>
                    <a:lnTo>
                      <a:pt x="272" y="96"/>
                    </a:lnTo>
                    <a:lnTo>
                      <a:pt x="291" y="95"/>
                    </a:lnTo>
                    <a:lnTo>
                      <a:pt x="308" y="94"/>
                    </a:lnTo>
                    <a:lnTo>
                      <a:pt x="326" y="91"/>
                    </a:lnTo>
                    <a:lnTo>
                      <a:pt x="341" y="88"/>
                    </a:lnTo>
                    <a:lnTo>
                      <a:pt x="343" y="63"/>
                    </a:lnTo>
                    <a:lnTo>
                      <a:pt x="343" y="40"/>
                    </a:lnTo>
                    <a:lnTo>
                      <a:pt x="340" y="22"/>
                    </a:lnTo>
                    <a:lnTo>
                      <a:pt x="337" y="7"/>
                    </a:lnTo>
                    <a:close/>
                  </a:path>
                </a:pathLst>
              </a:custGeom>
              <a:solidFill>
                <a:srgbClr val="000000"/>
              </a:solidFill>
              <a:ln w="9525">
                <a:noFill/>
                <a:round/>
                <a:headEnd/>
                <a:tailEnd/>
              </a:ln>
            </p:spPr>
            <p:txBody>
              <a:bodyPr/>
              <a:lstStyle/>
              <a:p>
                <a:endParaRPr lang="en-US"/>
              </a:p>
            </p:txBody>
          </p:sp>
          <p:sp>
            <p:nvSpPr>
              <p:cNvPr id="107548" name="Freeform 83"/>
              <p:cNvSpPr>
                <a:spLocks/>
              </p:cNvSpPr>
              <p:nvPr/>
            </p:nvSpPr>
            <p:spPr bwMode="auto">
              <a:xfrm>
                <a:off x="2847" y="2734"/>
                <a:ext cx="308" cy="67"/>
              </a:xfrm>
              <a:custGeom>
                <a:avLst/>
                <a:gdLst>
                  <a:gd name="T0" fmla="*/ 308 w 308"/>
                  <a:gd name="T1" fmla="*/ 51 h 67"/>
                  <a:gd name="T2" fmla="*/ 308 w 308"/>
                  <a:gd name="T3" fmla="*/ 39 h 67"/>
                  <a:gd name="T4" fmla="*/ 306 w 308"/>
                  <a:gd name="T5" fmla="*/ 26 h 67"/>
                  <a:gd name="T6" fmla="*/ 305 w 308"/>
                  <a:gd name="T7" fmla="*/ 16 h 67"/>
                  <a:gd name="T8" fmla="*/ 303 w 308"/>
                  <a:gd name="T9" fmla="*/ 7 h 67"/>
                  <a:gd name="T10" fmla="*/ 289 w 308"/>
                  <a:gd name="T11" fmla="*/ 5 h 67"/>
                  <a:gd name="T12" fmla="*/ 273 w 308"/>
                  <a:gd name="T13" fmla="*/ 3 h 67"/>
                  <a:gd name="T14" fmla="*/ 257 w 308"/>
                  <a:gd name="T15" fmla="*/ 1 h 67"/>
                  <a:gd name="T16" fmla="*/ 241 w 308"/>
                  <a:gd name="T17" fmla="*/ 1 h 67"/>
                  <a:gd name="T18" fmla="*/ 224 w 308"/>
                  <a:gd name="T19" fmla="*/ 0 h 67"/>
                  <a:gd name="T20" fmla="*/ 207 w 308"/>
                  <a:gd name="T21" fmla="*/ 0 h 67"/>
                  <a:gd name="T22" fmla="*/ 188 w 308"/>
                  <a:gd name="T23" fmla="*/ 0 h 67"/>
                  <a:gd name="T24" fmla="*/ 169 w 308"/>
                  <a:gd name="T25" fmla="*/ 0 h 67"/>
                  <a:gd name="T26" fmla="*/ 145 w 308"/>
                  <a:gd name="T27" fmla="*/ 1 h 67"/>
                  <a:gd name="T28" fmla="*/ 120 w 308"/>
                  <a:gd name="T29" fmla="*/ 1 h 67"/>
                  <a:gd name="T30" fmla="*/ 96 w 308"/>
                  <a:gd name="T31" fmla="*/ 4 h 67"/>
                  <a:gd name="T32" fmla="*/ 74 w 308"/>
                  <a:gd name="T33" fmla="*/ 5 h 67"/>
                  <a:gd name="T34" fmla="*/ 53 w 308"/>
                  <a:gd name="T35" fmla="*/ 8 h 67"/>
                  <a:gd name="T36" fmla="*/ 34 w 308"/>
                  <a:gd name="T37" fmla="*/ 11 h 67"/>
                  <a:gd name="T38" fmla="*/ 15 w 308"/>
                  <a:gd name="T39" fmla="*/ 14 h 67"/>
                  <a:gd name="T40" fmla="*/ 0 w 308"/>
                  <a:gd name="T41" fmla="*/ 18 h 67"/>
                  <a:gd name="T42" fmla="*/ 0 w 308"/>
                  <a:gd name="T43" fmla="*/ 28 h 67"/>
                  <a:gd name="T44" fmla="*/ 0 w 308"/>
                  <a:gd name="T45" fmla="*/ 40 h 67"/>
                  <a:gd name="T46" fmla="*/ 0 w 308"/>
                  <a:gd name="T47" fmla="*/ 53 h 67"/>
                  <a:gd name="T48" fmla="*/ 1 w 308"/>
                  <a:gd name="T49" fmla="*/ 64 h 67"/>
                  <a:gd name="T50" fmla="*/ 18 w 308"/>
                  <a:gd name="T51" fmla="*/ 66 h 67"/>
                  <a:gd name="T52" fmla="*/ 36 w 308"/>
                  <a:gd name="T53" fmla="*/ 67 h 67"/>
                  <a:gd name="T54" fmla="*/ 56 w 308"/>
                  <a:gd name="T55" fmla="*/ 67 h 67"/>
                  <a:gd name="T56" fmla="*/ 76 w 308"/>
                  <a:gd name="T57" fmla="*/ 67 h 67"/>
                  <a:gd name="T58" fmla="*/ 96 w 308"/>
                  <a:gd name="T59" fmla="*/ 67 h 67"/>
                  <a:gd name="T60" fmla="*/ 118 w 308"/>
                  <a:gd name="T61" fmla="*/ 66 h 67"/>
                  <a:gd name="T62" fmla="*/ 138 w 308"/>
                  <a:gd name="T63" fmla="*/ 64 h 67"/>
                  <a:gd name="T64" fmla="*/ 159 w 308"/>
                  <a:gd name="T65" fmla="*/ 64 h 67"/>
                  <a:gd name="T66" fmla="*/ 181 w 308"/>
                  <a:gd name="T67" fmla="*/ 63 h 67"/>
                  <a:gd name="T68" fmla="*/ 201 w 308"/>
                  <a:gd name="T69" fmla="*/ 62 h 67"/>
                  <a:gd name="T70" fmla="*/ 223 w 308"/>
                  <a:gd name="T71" fmla="*/ 60 h 67"/>
                  <a:gd name="T72" fmla="*/ 241 w 308"/>
                  <a:gd name="T73" fmla="*/ 57 h 67"/>
                  <a:gd name="T74" fmla="*/ 260 w 308"/>
                  <a:gd name="T75" fmla="*/ 56 h 67"/>
                  <a:gd name="T76" fmla="*/ 277 w 308"/>
                  <a:gd name="T77" fmla="*/ 54 h 67"/>
                  <a:gd name="T78" fmla="*/ 293 w 308"/>
                  <a:gd name="T79" fmla="*/ 53 h 67"/>
                  <a:gd name="T80" fmla="*/ 308 w 308"/>
                  <a:gd name="T81" fmla="*/ 51 h 6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08"/>
                  <a:gd name="T124" fmla="*/ 0 h 67"/>
                  <a:gd name="T125" fmla="*/ 308 w 308"/>
                  <a:gd name="T126" fmla="*/ 67 h 6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08" h="67">
                    <a:moveTo>
                      <a:pt x="308" y="51"/>
                    </a:moveTo>
                    <a:lnTo>
                      <a:pt x="308" y="39"/>
                    </a:lnTo>
                    <a:lnTo>
                      <a:pt x="306" y="26"/>
                    </a:lnTo>
                    <a:lnTo>
                      <a:pt x="305" y="16"/>
                    </a:lnTo>
                    <a:lnTo>
                      <a:pt x="303" y="7"/>
                    </a:lnTo>
                    <a:lnTo>
                      <a:pt x="289" y="5"/>
                    </a:lnTo>
                    <a:lnTo>
                      <a:pt x="273" y="3"/>
                    </a:lnTo>
                    <a:lnTo>
                      <a:pt x="257" y="1"/>
                    </a:lnTo>
                    <a:lnTo>
                      <a:pt x="241" y="1"/>
                    </a:lnTo>
                    <a:lnTo>
                      <a:pt x="224" y="0"/>
                    </a:lnTo>
                    <a:lnTo>
                      <a:pt x="207" y="0"/>
                    </a:lnTo>
                    <a:lnTo>
                      <a:pt x="188" y="0"/>
                    </a:lnTo>
                    <a:lnTo>
                      <a:pt x="169" y="0"/>
                    </a:lnTo>
                    <a:lnTo>
                      <a:pt x="145" y="1"/>
                    </a:lnTo>
                    <a:lnTo>
                      <a:pt x="120" y="1"/>
                    </a:lnTo>
                    <a:lnTo>
                      <a:pt x="96" y="4"/>
                    </a:lnTo>
                    <a:lnTo>
                      <a:pt x="74" y="5"/>
                    </a:lnTo>
                    <a:lnTo>
                      <a:pt x="53" y="8"/>
                    </a:lnTo>
                    <a:lnTo>
                      <a:pt x="34" y="11"/>
                    </a:lnTo>
                    <a:lnTo>
                      <a:pt x="15" y="14"/>
                    </a:lnTo>
                    <a:lnTo>
                      <a:pt x="0" y="18"/>
                    </a:lnTo>
                    <a:lnTo>
                      <a:pt x="0" y="28"/>
                    </a:lnTo>
                    <a:lnTo>
                      <a:pt x="0" y="40"/>
                    </a:lnTo>
                    <a:lnTo>
                      <a:pt x="0" y="53"/>
                    </a:lnTo>
                    <a:lnTo>
                      <a:pt x="1" y="64"/>
                    </a:lnTo>
                    <a:lnTo>
                      <a:pt x="18" y="66"/>
                    </a:lnTo>
                    <a:lnTo>
                      <a:pt x="36" y="67"/>
                    </a:lnTo>
                    <a:lnTo>
                      <a:pt x="56" y="67"/>
                    </a:lnTo>
                    <a:lnTo>
                      <a:pt x="76" y="67"/>
                    </a:lnTo>
                    <a:lnTo>
                      <a:pt x="96" y="67"/>
                    </a:lnTo>
                    <a:lnTo>
                      <a:pt x="118" y="66"/>
                    </a:lnTo>
                    <a:lnTo>
                      <a:pt x="138" y="64"/>
                    </a:lnTo>
                    <a:lnTo>
                      <a:pt x="159" y="64"/>
                    </a:lnTo>
                    <a:lnTo>
                      <a:pt x="181" y="63"/>
                    </a:lnTo>
                    <a:lnTo>
                      <a:pt x="201" y="62"/>
                    </a:lnTo>
                    <a:lnTo>
                      <a:pt x="223" y="60"/>
                    </a:lnTo>
                    <a:lnTo>
                      <a:pt x="241" y="57"/>
                    </a:lnTo>
                    <a:lnTo>
                      <a:pt x="260" y="56"/>
                    </a:lnTo>
                    <a:lnTo>
                      <a:pt x="277" y="54"/>
                    </a:lnTo>
                    <a:lnTo>
                      <a:pt x="293" y="53"/>
                    </a:lnTo>
                    <a:lnTo>
                      <a:pt x="308" y="51"/>
                    </a:lnTo>
                    <a:close/>
                  </a:path>
                </a:pathLst>
              </a:custGeom>
              <a:solidFill>
                <a:srgbClr val="FFFFFF"/>
              </a:solidFill>
              <a:ln w="9525">
                <a:solidFill>
                  <a:srgbClr val="000000"/>
                </a:solidFill>
                <a:round/>
                <a:headEnd/>
                <a:tailEnd/>
              </a:ln>
            </p:spPr>
            <p:txBody>
              <a:bodyPr/>
              <a:lstStyle/>
              <a:p>
                <a:endParaRPr lang="en-US"/>
              </a:p>
            </p:txBody>
          </p:sp>
          <p:sp>
            <p:nvSpPr>
              <p:cNvPr id="107549" name="Freeform 84"/>
              <p:cNvSpPr>
                <a:spLocks/>
              </p:cNvSpPr>
              <p:nvPr/>
            </p:nvSpPr>
            <p:spPr bwMode="auto">
              <a:xfrm>
                <a:off x="4093" y="2643"/>
                <a:ext cx="28" cy="16"/>
              </a:xfrm>
              <a:custGeom>
                <a:avLst/>
                <a:gdLst>
                  <a:gd name="T0" fmla="*/ 0 w 28"/>
                  <a:gd name="T1" fmla="*/ 4 h 16"/>
                  <a:gd name="T2" fmla="*/ 10 w 28"/>
                  <a:gd name="T3" fmla="*/ 16 h 16"/>
                  <a:gd name="T4" fmla="*/ 28 w 28"/>
                  <a:gd name="T5" fmla="*/ 16 h 16"/>
                  <a:gd name="T6" fmla="*/ 17 w 28"/>
                  <a:gd name="T7" fmla="*/ 0 h 16"/>
                  <a:gd name="T8" fmla="*/ 15 w 28"/>
                  <a:gd name="T9" fmla="*/ 0 h 16"/>
                  <a:gd name="T10" fmla="*/ 7 w 28"/>
                  <a:gd name="T11" fmla="*/ 0 h 16"/>
                  <a:gd name="T12" fmla="*/ 2 w 28"/>
                  <a:gd name="T13" fmla="*/ 2 h 16"/>
                  <a:gd name="T14" fmla="*/ 0 w 28"/>
                  <a:gd name="T15" fmla="*/ 4 h 16"/>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16"/>
                  <a:gd name="T26" fmla="*/ 28 w 28"/>
                  <a:gd name="T27" fmla="*/ 16 h 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16">
                    <a:moveTo>
                      <a:pt x="0" y="4"/>
                    </a:moveTo>
                    <a:lnTo>
                      <a:pt x="10" y="16"/>
                    </a:lnTo>
                    <a:lnTo>
                      <a:pt x="28" y="16"/>
                    </a:lnTo>
                    <a:lnTo>
                      <a:pt x="17" y="0"/>
                    </a:lnTo>
                    <a:lnTo>
                      <a:pt x="15" y="0"/>
                    </a:lnTo>
                    <a:lnTo>
                      <a:pt x="7" y="0"/>
                    </a:lnTo>
                    <a:lnTo>
                      <a:pt x="2" y="2"/>
                    </a:lnTo>
                    <a:lnTo>
                      <a:pt x="0" y="4"/>
                    </a:lnTo>
                    <a:close/>
                  </a:path>
                </a:pathLst>
              </a:custGeom>
              <a:solidFill>
                <a:srgbClr val="000000"/>
              </a:solidFill>
              <a:ln w="9525">
                <a:noFill/>
                <a:round/>
                <a:headEnd/>
                <a:tailEnd/>
              </a:ln>
            </p:spPr>
            <p:txBody>
              <a:bodyPr/>
              <a:lstStyle/>
              <a:p>
                <a:endParaRPr lang="en-US"/>
              </a:p>
            </p:txBody>
          </p:sp>
          <p:sp>
            <p:nvSpPr>
              <p:cNvPr id="107550" name="Freeform 85"/>
              <p:cNvSpPr>
                <a:spLocks/>
              </p:cNvSpPr>
              <p:nvPr/>
            </p:nvSpPr>
            <p:spPr bwMode="auto">
              <a:xfrm>
                <a:off x="4123" y="2640"/>
                <a:ext cx="29" cy="19"/>
              </a:xfrm>
              <a:custGeom>
                <a:avLst/>
                <a:gdLst>
                  <a:gd name="T0" fmla="*/ 2 w 29"/>
                  <a:gd name="T1" fmla="*/ 3 h 19"/>
                  <a:gd name="T2" fmla="*/ 8 w 29"/>
                  <a:gd name="T3" fmla="*/ 19 h 19"/>
                  <a:gd name="T4" fmla="*/ 10 w 29"/>
                  <a:gd name="T5" fmla="*/ 19 h 19"/>
                  <a:gd name="T6" fmla="*/ 16 w 29"/>
                  <a:gd name="T7" fmla="*/ 17 h 19"/>
                  <a:gd name="T8" fmla="*/ 23 w 29"/>
                  <a:gd name="T9" fmla="*/ 16 h 19"/>
                  <a:gd name="T10" fmla="*/ 28 w 29"/>
                  <a:gd name="T11" fmla="*/ 15 h 19"/>
                  <a:gd name="T12" fmla="*/ 29 w 29"/>
                  <a:gd name="T13" fmla="*/ 12 h 19"/>
                  <a:gd name="T14" fmla="*/ 28 w 29"/>
                  <a:gd name="T15" fmla="*/ 7 h 19"/>
                  <a:gd name="T16" fmla="*/ 22 w 29"/>
                  <a:gd name="T17" fmla="*/ 5 h 19"/>
                  <a:gd name="T18" fmla="*/ 18 w 29"/>
                  <a:gd name="T19" fmla="*/ 2 h 19"/>
                  <a:gd name="T20" fmla="*/ 12 w 29"/>
                  <a:gd name="T21" fmla="*/ 0 h 19"/>
                  <a:gd name="T22" fmla="*/ 5 w 29"/>
                  <a:gd name="T23" fmla="*/ 0 h 19"/>
                  <a:gd name="T24" fmla="*/ 0 w 29"/>
                  <a:gd name="T25" fmla="*/ 2 h 19"/>
                  <a:gd name="T26" fmla="*/ 2 w 29"/>
                  <a:gd name="T27" fmla="*/ 3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
                  <a:gd name="T43" fmla="*/ 0 h 19"/>
                  <a:gd name="T44" fmla="*/ 29 w 29"/>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 h="19">
                    <a:moveTo>
                      <a:pt x="2" y="3"/>
                    </a:moveTo>
                    <a:lnTo>
                      <a:pt x="8" y="19"/>
                    </a:lnTo>
                    <a:lnTo>
                      <a:pt x="10" y="19"/>
                    </a:lnTo>
                    <a:lnTo>
                      <a:pt x="16" y="17"/>
                    </a:lnTo>
                    <a:lnTo>
                      <a:pt x="23" y="16"/>
                    </a:lnTo>
                    <a:lnTo>
                      <a:pt x="28" y="15"/>
                    </a:lnTo>
                    <a:lnTo>
                      <a:pt x="29" y="12"/>
                    </a:lnTo>
                    <a:lnTo>
                      <a:pt x="28" y="7"/>
                    </a:lnTo>
                    <a:lnTo>
                      <a:pt x="22" y="5"/>
                    </a:lnTo>
                    <a:lnTo>
                      <a:pt x="18" y="2"/>
                    </a:lnTo>
                    <a:lnTo>
                      <a:pt x="12" y="0"/>
                    </a:lnTo>
                    <a:lnTo>
                      <a:pt x="5" y="0"/>
                    </a:lnTo>
                    <a:lnTo>
                      <a:pt x="0" y="2"/>
                    </a:lnTo>
                    <a:lnTo>
                      <a:pt x="2" y="3"/>
                    </a:lnTo>
                    <a:close/>
                  </a:path>
                </a:pathLst>
              </a:custGeom>
              <a:solidFill>
                <a:srgbClr val="000000"/>
              </a:solidFill>
              <a:ln w="9525">
                <a:noFill/>
                <a:round/>
                <a:headEnd/>
                <a:tailEnd/>
              </a:ln>
            </p:spPr>
            <p:txBody>
              <a:bodyPr/>
              <a:lstStyle/>
              <a:p>
                <a:endParaRPr lang="en-US"/>
              </a:p>
            </p:txBody>
          </p:sp>
          <p:sp>
            <p:nvSpPr>
              <p:cNvPr id="107551" name="Freeform 86"/>
              <p:cNvSpPr>
                <a:spLocks/>
              </p:cNvSpPr>
              <p:nvPr/>
            </p:nvSpPr>
            <p:spPr bwMode="auto">
              <a:xfrm>
                <a:off x="3391" y="2774"/>
                <a:ext cx="7" cy="62"/>
              </a:xfrm>
              <a:custGeom>
                <a:avLst/>
                <a:gdLst>
                  <a:gd name="T0" fmla="*/ 4 w 7"/>
                  <a:gd name="T1" fmla="*/ 0 h 62"/>
                  <a:gd name="T2" fmla="*/ 4 w 7"/>
                  <a:gd name="T3" fmla="*/ 9 h 62"/>
                  <a:gd name="T4" fmla="*/ 5 w 7"/>
                  <a:gd name="T5" fmla="*/ 26 h 62"/>
                  <a:gd name="T6" fmla="*/ 7 w 7"/>
                  <a:gd name="T7" fmla="*/ 47 h 62"/>
                  <a:gd name="T8" fmla="*/ 5 w 7"/>
                  <a:gd name="T9" fmla="*/ 62 h 62"/>
                  <a:gd name="T10" fmla="*/ 4 w 7"/>
                  <a:gd name="T11" fmla="*/ 57 h 62"/>
                  <a:gd name="T12" fmla="*/ 1 w 7"/>
                  <a:gd name="T13" fmla="*/ 34 h 62"/>
                  <a:gd name="T14" fmla="*/ 0 w 7"/>
                  <a:gd name="T15" fmla="*/ 11 h 62"/>
                  <a:gd name="T16" fmla="*/ 0 w 7"/>
                  <a:gd name="T17" fmla="*/ 0 h 62"/>
                  <a:gd name="T18" fmla="*/ 4 w 7"/>
                  <a:gd name="T19" fmla="*/ 0 h 6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
                  <a:gd name="T31" fmla="*/ 0 h 62"/>
                  <a:gd name="T32" fmla="*/ 7 w 7"/>
                  <a:gd name="T33" fmla="*/ 62 h 6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 h="62">
                    <a:moveTo>
                      <a:pt x="4" y="0"/>
                    </a:moveTo>
                    <a:lnTo>
                      <a:pt x="4" y="9"/>
                    </a:lnTo>
                    <a:lnTo>
                      <a:pt x="5" y="26"/>
                    </a:lnTo>
                    <a:lnTo>
                      <a:pt x="7" y="47"/>
                    </a:lnTo>
                    <a:lnTo>
                      <a:pt x="5" y="62"/>
                    </a:lnTo>
                    <a:lnTo>
                      <a:pt x="4" y="57"/>
                    </a:lnTo>
                    <a:lnTo>
                      <a:pt x="1" y="34"/>
                    </a:lnTo>
                    <a:lnTo>
                      <a:pt x="0" y="11"/>
                    </a:lnTo>
                    <a:lnTo>
                      <a:pt x="0" y="0"/>
                    </a:lnTo>
                    <a:lnTo>
                      <a:pt x="4" y="0"/>
                    </a:lnTo>
                    <a:close/>
                  </a:path>
                </a:pathLst>
              </a:custGeom>
              <a:solidFill>
                <a:srgbClr val="000000"/>
              </a:solidFill>
              <a:ln w="9525">
                <a:noFill/>
                <a:round/>
                <a:headEnd/>
                <a:tailEnd/>
              </a:ln>
            </p:spPr>
            <p:txBody>
              <a:bodyPr/>
              <a:lstStyle/>
              <a:p>
                <a:endParaRPr lang="en-US"/>
              </a:p>
            </p:txBody>
          </p:sp>
          <p:sp>
            <p:nvSpPr>
              <p:cNvPr id="107552" name="Freeform 87"/>
              <p:cNvSpPr>
                <a:spLocks/>
              </p:cNvSpPr>
              <p:nvPr/>
            </p:nvSpPr>
            <p:spPr bwMode="auto">
              <a:xfrm>
                <a:off x="3113" y="2735"/>
                <a:ext cx="9" cy="62"/>
              </a:xfrm>
              <a:custGeom>
                <a:avLst/>
                <a:gdLst>
                  <a:gd name="T0" fmla="*/ 6 w 9"/>
                  <a:gd name="T1" fmla="*/ 0 h 62"/>
                  <a:gd name="T2" fmla="*/ 6 w 9"/>
                  <a:gd name="T3" fmla="*/ 9 h 62"/>
                  <a:gd name="T4" fmla="*/ 7 w 9"/>
                  <a:gd name="T5" fmla="*/ 27 h 62"/>
                  <a:gd name="T6" fmla="*/ 9 w 9"/>
                  <a:gd name="T7" fmla="*/ 48 h 62"/>
                  <a:gd name="T8" fmla="*/ 7 w 9"/>
                  <a:gd name="T9" fmla="*/ 62 h 62"/>
                  <a:gd name="T10" fmla="*/ 4 w 9"/>
                  <a:gd name="T11" fmla="*/ 58 h 62"/>
                  <a:gd name="T12" fmla="*/ 3 w 9"/>
                  <a:gd name="T13" fmla="*/ 35 h 62"/>
                  <a:gd name="T14" fmla="*/ 1 w 9"/>
                  <a:gd name="T15" fmla="*/ 12 h 62"/>
                  <a:gd name="T16" fmla="*/ 0 w 9"/>
                  <a:gd name="T17" fmla="*/ 0 h 62"/>
                  <a:gd name="T18" fmla="*/ 6 w 9"/>
                  <a:gd name="T19" fmla="*/ 0 h 6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62"/>
                  <a:gd name="T32" fmla="*/ 9 w 9"/>
                  <a:gd name="T33" fmla="*/ 62 h 6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62">
                    <a:moveTo>
                      <a:pt x="6" y="0"/>
                    </a:moveTo>
                    <a:lnTo>
                      <a:pt x="6" y="9"/>
                    </a:lnTo>
                    <a:lnTo>
                      <a:pt x="7" y="27"/>
                    </a:lnTo>
                    <a:lnTo>
                      <a:pt x="9" y="48"/>
                    </a:lnTo>
                    <a:lnTo>
                      <a:pt x="7" y="62"/>
                    </a:lnTo>
                    <a:lnTo>
                      <a:pt x="4" y="58"/>
                    </a:lnTo>
                    <a:lnTo>
                      <a:pt x="3" y="35"/>
                    </a:lnTo>
                    <a:lnTo>
                      <a:pt x="1" y="12"/>
                    </a:lnTo>
                    <a:lnTo>
                      <a:pt x="0" y="0"/>
                    </a:lnTo>
                    <a:lnTo>
                      <a:pt x="6" y="0"/>
                    </a:lnTo>
                    <a:close/>
                  </a:path>
                </a:pathLst>
              </a:custGeom>
              <a:solidFill>
                <a:srgbClr val="000000"/>
              </a:solidFill>
              <a:ln w="9525">
                <a:noFill/>
                <a:round/>
                <a:headEnd/>
                <a:tailEnd/>
              </a:ln>
            </p:spPr>
            <p:txBody>
              <a:bodyPr/>
              <a:lstStyle/>
              <a:p>
                <a:endParaRPr lang="en-US"/>
              </a:p>
            </p:txBody>
          </p:sp>
          <p:sp>
            <p:nvSpPr>
              <p:cNvPr id="107553" name="Freeform 88"/>
              <p:cNvSpPr>
                <a:spLocks/>
              </p:cNvSpPr>
              <p:nvPr/>
            </p:nvSpPr>
            <p:spPr bwMode="auto">
              <a:xfrm>
                <a:off x="1482" y="2586"/>
                <a:ext cx="474" cy="93"/>
              </a:xfrm>
              <a:custGeom>
                <a:avLst/>
                <a:gdLst>
                  <a:gd name="T0" fmla="*/ 474 w 474"/>
                  <a:gd name="T1" fmla="*/ 93 h 93"/>
                  <a:gd name="T2" fmla="*/ 468 w 474"/>
                  <a:gd name="T3" fmla="*/ 92 h 93"/>
                  <a:gd name="T4" fmla="*/ 453 w 474"/>
                  <a:gd name="T5" fmla="*/ 90 h 93"/>
                  <a:gd name="T6" fmla="*/ 430 w 474"/>
                  <a:gd name="T7" fmla="*/ 86 h 93"/>
                  <a:gd name="T8" fmla="*/ 403 w 474"/>
                  <a:gd name="T9" fmla="*/ 82 h 93"/>
                  <a:gd name="T10" fmla="*/ 374 w 474"/>
                  <a:gd name="T11" fmla="*/ 76 h 93"/>
                  <a:gd name="T12" fmla="*/ 345 w 474"/>
                  <a:gd name="T13" fmla="*/ 71 h 93"/>
                  <a:gd name="T14" fmla="*/ 320 w 474"/>
                  <a:gd name="T15" fmla="*/ 66 h 93"/>
                  <a:gd name="T16" fmla="*/ 298 w 474"/>
                  <a:gd name="T17" fmla="*/ 61 h 93"/>
                  <a:gd name="T18" fmla="*/ 275 w 474"/>
                  <a:gd name="T19" fmla="*/ 56 h 93"/>
                  <a:gd name="T20" fmla="*/ 243 w 474"/>
                  <a:gd name="T21" fmla="*/ 47 h 93"/>
                  <a:gd name="T22" fmla="*/ 207 w 474"/>
                  <a:gd name="T23" fmla="*/ 37 h 93"/>
                  <a:gd name="T24" fmla="*/ 171 w 474"/>
                  <a:gd name="T25" fmla="*/ 27 h 93"/>
                  <a:gd name="T26" fmla="*/ 135 w 474"/>
                  <a:gd name="T27" fmla="*/ 18 h 93"/>
                  <a:gd name="T28" fmla="*/ 105 w 474"/>
                  <a:gd name="T29" fmla="*/ 10 h 93"/>
                  <a:gd name="T30" fmla="*/ 83 w 474"/>
                  <a:gd name="T31" fmla="*/ 4 h 93"/>
                  <a:gd name="T32" fmla="*/ 73 w 474"/>
                  <a:gd name="T33" fmla="*/ 2 h 93"/>
                  <a:gd name="T34" fmla="*/ 70 w 474"/>
                  <a:gd name="T35" fmla="*/ 2 h 93"/>
                  <a:gd name="T36" fmla="*/ 65 w 474"/>
                  <a:gd name="T37" fmla="*/ 1 h 93"/>
                  <a:gd name="T38" fmla="*/ 59 w 474"/>
                  <a:gd name="T39" fmla="*/ 1 h 93"/>
                  <a:gd name="T40" fmla="*/ 50 w 474"/>
                  <a:gd name="T41" fmla="*/ 0 h 93"/>
                  <a:gd name="T42" fmla="*/ 40 w 474"/>
                  <a:gd name="T43" fmla="*/ 0 h 93"/>
                  <a:gd name="T44" fmla="*/ 29 w 474"/>
                  <a:gd name="T45" fmla="*/ 1 h 93"/>
                  <a:gd name="T46" fmla="*/ 14 w 474"/>
                  <a:gd name="T47" fmla="*/ 4 h 93"/>
                  <a:gd name="T48" fmla="*/ 0 w 474"/>
                  <a:gd name="T49" fmla="*/ 8 h 93"/>
                  <a:gd name="T50" fmla="*/ 3 w 474"/>
                  <a:gd name="T51" fmla="*/ 8 h 93"/>
                  <a:gd name="T52" fmla="*/ 9 w 474"/>
                  <a:gd name="T53" fmla="*/ 7 h 93"/>
                  <a:gd name="T54" fmla="*/ 17 w 474"/>
                  <a:gd name="T55" fmla="*/ 5 h 93"/>
                  <a:gd name="T56" fmla="*/ 29 w 474"/>
                  <a:gd name="T57" fmla="*/ 4 h 93"/>
                  <a:gd name="T58" fmla="*/ 40 w 474"/>
                  <a:gd name="T59" fmla="*/ 4 h 93"/>
                  <a:gd name="T60" fmla="*/ 50 w 474"/>
                  <a:gd name="T61" fmla="*/ 2 h 93"/>
                  <a:gd name="T62" fmla="*/ 59 w 474"/>
                  <a:gd name="T63" fmla="*/ 2 h 93"/>
                  <a:gd name="T64" fmla="*/ 65 w 474"/>
                  <a:gd name="T65" fmla="*/ 4 h 93"/>
                  <a:gd name="T66" fmla="*/ 69 w 474"/>
                  <a:gd name="T67" fmla="*/ 5 h 93"/>
                  <a:gd name="T68" fmla="*/ 78 w 474"/>
                  <a:gd name="T69" fmla="*/ 8 h 93"/>
                  <a:gd name="T70" fmla="*/ 89 w 474"/>
                  <a:gd name="T71" fmla="*/ 11 h 93"/>
                  <a:gd name="T72" fmla="*/ 105 w 474"/>
                  <a:gd name="T73" fmla="*/ 15 h 93"/>
                  <a:gd name="T74" fmla="*/ 122 w 474"/>
                  <a:gd name="T75" fmla="*/ 20 h 93"/>
                  <a:gd name="T76" fmla="*/ 142 w 474"/>
                  <a:gd name="T77" fmla="*/ 25 h 93"/>
                  <a:gd name="T78" fmla="*/ 163 w 474"/>
                  <a:gd name="T79" fmla="*/ 31 h 93"/>
                  <a:gd name="T80" fmla="*/ 184 w 474"/>
                  <a:gd name="T81" fmla="*/ 37 h 93"/>
                  <a:gd name="T82" fmla="*/ 206 w 474"/>
                  <a:gd name="T83" fmla="*/ 41 h 93"/>
                  <a:gd name="T84" fmla="*/ 226 w 474"/>
                  <a:gd name="T85" fmla="*/ 47 h 93"/>
                  <a:gd name="T86" fmla="*/ 246 w 474"/>
                  <a:gd name="T87" fmla="*/ 53 h 93"/>
                  <a:gd name="T88" fmla="*/ 263 w 474"/>
                  <a:gd name="T89" fmla="*/ 57 h 93"/>
                  <a:gd name="T90" fmla="*/ 278 w 474"/>
                  <a:gd name="T91" fmla="*/ 60 h 93"/>
                  <a:gd name="T92" fmla="*/ 288 w 474"/>
                  <a:gd name="T93" fmla="*/ 63 h 93"/>
                  <a:gd name="T94" fmla="*/ 295 w 474"/>
                  <a:gd name="T95" fmla="*/ 66 h 93"/>
                  <a:gd name="T96" fmla="*/ 298 w 474"/>
                  <a:gd name="T97" fmla="*/ 66 h 93"/>
                  <a:gd name="T98" fmla="*/ 305 w 474"/>
                  <a:gd name="T99" fmla="*/ 67 h 93"/>
                  <a:gd name="T100" fmla="*/ 322 w 474"/>
                  <a:gd name="T101" fmla="*/ 70 h 93"/>
                  <a:gd name="T102" fmla="*/ 348 w 474"/>
                  <a:gd name="T103" fmla="*/ 76 h 93"/>
                  <a:gd name="T104" fmla="*/ 379 w 474"/>
                  <a:gd name="T105" fmla="*/ 82 h 93"/>
                  <a:gd name="T106" fmla="*/ 409 w 474"/>
                  <a:gd name="T107" fmla="*/ 86 h 93"/>
                  <a:gd name="T108" fmla="*/ 438 w 474"/>
                  <a:gd name="T109" fmla="*/ 90 h 93"/>
                  <a:gd name="T110" fmla="*/ 461 w 474"/>
                  <a:gd name="T111" fmla="*/ 93 h 93"/>
                  <a:gd name="T112" fmla="*/ 474 w 474"/>
                  <a:gd name="T113" fmla="*/ 93 h 9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74"/>
                  <a:gd name="T172" fmla="*/ 0 h 93"/>
                  <a:gd name="T173" fmla="*/ 474 w 474"/>
                  <a:gd name="T174" fmla="*/ 93 h 9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74" h="93">
                    <a:moveTo>
                      <a:pt x="474" y="93"/>
                    </a:moveTo>
                    <a:lnTo>
                      <a:pt x="468" y="92"/>
                    </a:lnTo>
                    <a:lnTo>
                      <a:pt x="453" y="90"/>
                    </a:lnTo>
                    <a:lnTo>
                      <a:pt x="430" y="86"/>
                    </a:lnTo>
                    <a:lnTo>
                      <a:pt x="403" y="82"/>
                    </a:lnTo>
                    <a:lnTo>
                      <a:pt x="374" y="76"/>
                    </a:lnTo>
                    <a:lnTo>
                      <a:pt x="345" y="71"/>
                    </a:lnTo>
                    <a:lnTo>
                      <a:pt x="320" y="66"/>
                    </a:lnTo>
                    <a:lnTo>
                      <a:pt x="298" y="61"/>
                    </a:lnTo>
                    <a:lnTo>
                      <a:pt x="275" y="56"/>
                    </a:lnTo>
                    <a:lnTo>
                      <a:pt x="243" y="47"/>
                    </a:lnTo>
                    <a:lnTo>
                      <a:pt x="207" y="37"/>
                    </a:lnTo>
                    <a:lnTo>
                      <a:pt x="171" y="27"/>
                    </a:lnTo>
                    <a:lnTo>
                      <a:pt x="135" y="18"/>
                    </a:lnTo>
                    <a:lnTo>
                      <a:pt x="105" y="10"/>
                    </a:lnTo>
                    <a:lnTo>
                      <a:pt x="83" y="4"/>
                    </a:lnTo>
                    <a:lnTo>
                      <a:pt x="73" y="2"/>
                    </a:lnTo>
                    <a:lnTo>
                      <a:pt x="70" y="2"/>
                    </a:lnTo>
                    <a:lnTo>
                      <a:pt x="65" y="1"/>
                    </a:lnTo>
                    <a:lnTo>
                      <a:pt x="59" y="1"/>
                    </a:lnTo>
                    <a:lnTo>
                      <a:pt x="50" y="0"/>
                    </a:lnTo>
                    <a:lnTo>
                      <a:pt x="40" y="0"/>
                    </a:lnTo>
                    <a:lnTo>
                      <a:pt x="29" y="1"/>
                    </a:lnTo>
                    <a:lnTo>
                      <a:pt x="14" y="4"/>
                    </a:lnTo>
                    <a:lnTo>
                      <a:pt x="0" y="8"/>
                    </a:lnTo>
                    <a:lnTo>
                      <a:pt x="3" y="8"/>
                    </a:lnTo>
                    <a:lnTo>
                      <a:pt x="9" y="7"/>
                    </a:lnTo>
                    <a:lnTo>
                      <a:pt x="17" y="5"/>
                    </a:lnTo>
                    <a:lnTo>
                      <a:pt x="29" y="4"/>
                    </a:lnTo>
                    <a:lnTo>
                      <a:pt x="40" y="4"/>
                    </a:lnTo>
                    <a:lnTo>
                      <a:pt x="50" y="2"/>
                    </a:lnTo>
                    <a:lnTo>
                      <a:pt x="59" y="2"/>
                    </a:lnTo>
                    <a:lnTo>
                      <a:pt x="65" y="4"/>
                    </a:lnTo>
                    <a:lnTo>
                      <a:pt x="69" y="5"/>
                    </a:lnTo>
                    <a:lnTo>
                      <a:pt x="78" y="8"/>
                    </a:lnTo>
                    <a:lnTo>
                      <a:pt x="89" y="11"/>
                    </a:lnTo>
                    <a:lnTo>
                      <a:pt x="105" y="15"/>
                    </a:lnTo>
                    <a:lnTo>
                      <a:pt x="122" y="20"/>
                    </a:lnTo>
                    <a:lnTo>
                      <a:pt x="142" y="25"/>
                    </a:lnTo>
                    <a:lnTo>
                      <a:pt x="163" y="31"/>
                    </a:lnTo>
                    <a:lnTo>
                      <a:pt x="184" y="37"/>
                    </a:lnTo>
                    <a:lnTo>
                      <a:pt x="206" y="41"/>
                    </a:lnTo>
                    <a:lnTo>
                      <a:pt x="226" y="47"/>
                    </a:lnTo>
                    <a:lnTo>
                      <a:pt x="246" y="53"/>
                    </a:lnTo>
                    <a:lnTo>
                      <a:pt x="263" y="57"/>
                    </a:lnTo>
                    <a:lnTo>
                      <a:pt x="278" y="60"/>
                    </a:lnTo>
                    <a:lnTo>
                      <a:pt x="288" y="63"/>
                    </a:lnTo>
                    <a:lnTo>
                      <a:pt x="295" y="66"/>
                    </a:lnTo>
                    <a:lnTo>
                      <a:pt x="298" y="66"/>
                    </a:lnTo>
                    <a:lnTo>
                      <a:pt x="305" y="67"/>
                    </a:lnTo>
                    <a:lnTo>
                      <a:pt x="322" y="70"/>
                    </a:lnTo>
                    <a:lnTo>
                      <a:pt x="348" y="76"/>
                    </a:lnTo>
                    <a:lnTo>
                      <a:pt x="379" y="82"/>
                    </a:lnTo>
                    <a:lnTo>
                      <a:pt x="409" y="86"/>
                    </a:lnTo>
                    <a:lnTo>
                      <a:pt x="438" y="90"/>
                    </a:lnTo>
                    <a:lnTo>
                      <a:pt x="461" y="93"/>
                    </a:lnTo>
                    <a:lnTo>
                      <a:pt x="474" y="93"/>
                    </a:lnTo>
                    <a:close/>
                  </a:path>
                </a:pathLst>
              </a:custGeom>
              <a:solidFill>
                <a:srgbClr val="FFFFFF"/>
              </a:solidFill>
              <a:ln w="9525">
                <a:noFill/>
                <a:round/>
                <a:headEnd/>
                <a:tailEnd/>
              </a:ln>
            </p:spPr>
            <p:txBody>
              <a:bodyPr/>
              <a:lstStyle/>
              <a:p>
                <a:endParaRPr lang="en-US"/>
              </a:p>
            </p:txBody>
          </p:sp>
          <p:sp>
            <p:nvSpPr>
              <p:cNvPr id="107554" name="Freeform 89"/>
              <p:cNvSpPr>
                <a:spLocks/>
              </p:cNvSpPr>
              <p:nvPr/>
            </p:nvSpPr>
            <p:spPr bwMode="auto">
              <a:xfrm>
                <a:off x="1671" y="2219"/>
                <a:ext cx="184" cy="420"/>
              </a:xfrm>
              <a:custGeom>
                <a:avLst/>
                <a:gdLst>
                  <a:gd name="T0" fmla="*/ 67 w 184"/>
                  <a:gd name="T1" fmla="*/ 6 h 420"/>
                  <a:gd name="T2" fmla="*/ 164 w 184"/>
                  <a:gd name="T3" fmla="*/ 375 h 420"/>
                  <a:gd name="T4" fmla="*/ 184 w 184"/>
                  <a:gd name="T5" fmla="*/ 420 h 420"/>
                  <a:gd name="T6" fmla="*/ 73 w 184"/>
                  <a:gd name="T7" fmla="*/ 0 h 420"/>
                  <a:gd name="T8" fmla="*/ 0 w 184"/>
                  <a:gd name="T9" fmla="*/ 0 h 420"/>
                  <a:gd name="T10" fmla="*/ 2 w 184"/>
                  <a:gd name="T11" fmla="*/ 6 h 420"/>
                  <a:gd name="T12" fmla="*/ 67 w 184"/>
                  <a:gd name="T13" fmla="*/ 6 h 420"/>
                  <a:gd name="T14" fmla="*/ 0 60000 65536"/>
                  <a:gd name="T15" fmla="*/ 0 60000 65536"/>
                  <a:gd name="T16" fmla="*/ 0 60000 65536"/>
                  <a:gd name="T17" fmla="*/ 0 60000 65536"/>
                  <a:gd name="T18" fmla="*/ 0 60000 65536"/>
                  <a:gd name="T19" fmla="*/ 0 60000 65536"/>
                  <a:gd name="T20" fmla="*/ 0 60000 65536"/>
                  <a:gd name="T21" fmla="*/ 0 w 184"/>
                  <a:gd name="T22" fmla="*/ 0 h 420"/>
                  <a:gd name="T23" fmla="*/ 184 w 184"/>
                  <a:gd name="T24" fmla="*/ 420 h 4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4" h="420">
                    <a:moveTo>
                      <a:pt x="67" y="6"/>
                    </a:moveTo>
                    <a:lnTo>
                      <a:pt x="164" y="375"/>
                    </a:lnTo>
                    <a:lnTo>
                      <a:pt x="184" y="420"/>
                    </a:lnTo>
                    <a:lnTo>
                      <a:pt x="73" y="0"/>
                    </a:lnTo>
                    <a:lnTo>
                      <a:pt x="0" y="0"/>
                    </a:lnTo>
                    <a:lnTo>
                      <a:pt x="2" y="6"/>
                    </a:lnTo>
                    <a:lnTo>
                      <a:pt x="67" y="6"/>
                    </a:lnTo>
                    <a:close/>
                  </a:path>
                </a:pathLst>
              </a:custGeom>
              <a:solidFill>
                <a:srgbClr val="000000"/>
              </a:solidFill>
              <a:ln w="9525">
                <a:noFill/>
                <a:round/>
                <a:headEnd/>
                <a:tailEnd/>
              </a:ln>
            </p:spPr>
            <p:txBody>
              <a:bodyPr/>
              <a:lstStyle/>
              <a:p>
                <a:endParaRPr lang="en-US"/>
              </a:p>
            </p:txBody>
          </p:sp>
          <p:sp>
            <p:nvSpPr>
              <p:cNvPr id="107555" name="Freeform 90"/>
              <p:cNvSpPr>
                <a:spLocks/>
              </p:cNvSpPr>
              <p:nvPr/>
            </p:nvSpPr>
            <p:spPr bwMode="auto">
              <a:xfrm>
                <a:off x="3779" y="2668"/>
                <a:ext cx="18" cy="27"/>
              </a:xfrm>
              <a:custGeom>
                <a:avLst/>
                <a:gdLst>
                  <a:gd name="T0" fmla="*/ 9 w 18"/>
                  <a:gd name="T1" fmla="*/ 27 h 27"/>
                  <a:gd name="T2" fmla="*/ 12 w 18"/>
                  <a:gd name="T3" fmla="*/ 27 h 27"/>
                  <a:gd name="T4" fmla="*/ 15 w 18"/>
                  <a:gd name="T5" fmla="*/ 24 h 27"/>
                  <a:gd name="T6" fmla="*/ 16 w 18"/>
                  <a:gd name="T7" fmla="*/ 23 h 27"/>
                  <a:gd name="T8" fmla="*/ 18 w 18"/>
                  <a:gd name="T9" fmla="*/ 18 h 27"/>
                  <a:gd name="T10" fmla="*/ 18 w 18"/>
                  <a:gd name="T11" fmla="*/ 10 h 27"/>
                  <a:gd name="T12" fmla="*/ 16 w 18"/>
                  <a:gd name="T13" fmla="*/ 5 h 27"/>
                  <a:gd name="T14" fmla="*/ 15 w 18"/>
                  <a:gd name="T15" fmla="*/ 2 h 27"/>
                  <a:gd name="T16" fmla="*/ 12 w 18"/>
                  <a:gd name="T17" fmla="*/ 1 h 27"/>
                  <a:gd name="T18" fmla="*/ 9 w 18"/>
                  <a:gd name="T19" fmla="*/ 0 h 27"/>
                  <a:gd name="T20" fmla="*/ 9 w 18"/>
                  <a:gd name="T21" fmla="*/ 0 h 27"/>
                  <a:gd name="T22" fmla="*/ 5 w 18"/>
                  <a:gd name="T23" fmla="*/ 1 h 27"/>
                  <a:gd name="T24" fmla="*/ 3 w 18"/>
                  <a:gd name="T25" fmla="*/ 2 h 27"/>
                  <a:gd name="T26" fmla="*/ 0 w 18"/>
                  <a:gd name="T27" fmla="*/ 5 h 27"/>
                  <a:gd name="T28" fmla="*/ 0 w 18"/>
                  <a:gd name="T29" fmla="*/ 10 h 27"/>
                  <a:gd name="T30" fmla="*/ 0 w 18"/>
                  <a:gd name="T31" fmla="*/ 18 h 27"/>
                  <a:gd name="T32" fmla="*/ 0 w 18"/>
                  <a:gd name="T33" fmla="*/ 23 h 27"/>
                  <a:gd name="T34" fmla="*/ 3 w 18"/>
                  <a:gd name="T35" fmla="*/ 24 h 27"/>
                  <a:gd name="T36" fmla="*/ 5 w 18"/>
                  <a:gd name="T37" fmla="*/ 27 h 27"/>
                  <a:gd name="T38" fmla="*/ 9 w 18"/>
                  <a:gd name="T39" fmla="*/ 27 h 27"/>
                  <a:gd name="T40" fmla="*/ 9 w 18"/>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8"/>
                  <a:gd name="T64" fmla="*/ 0 h 27"/>
                  <a:gd name="T65" fmla="*/ 18 w 18"/>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8" h="27">
                    <a:moveTo>
                      <a:pt x="9" y="27"/>
                    </a:moveTo>
                    <a:lnTo>
                      <a:pt x="12" y="27"/>
                    </a:lnTo>
                    <a:lnTo>
                      <a:pt x="15" y="24"/>
                    </a:lnTo>
                    <a:lnTo>
                      <a:pt x="16" y="23"/>
                    </a:lnTo>
                    <a:lnTo>
                      <a:pt x="18" y="18"/>
                    </a:lnTo>
                    <a:lnTo>
                      <a:pt x="18" y="10"/>
                    </a:lnTo>
                    <a:lnTo>
                      <a:pt x="16" y="5"/>
                    </a:lnTo>
                    <a:lnTo>
                      <a:pt x="15" y="2"/>
                    </a:lnTo>
                    <a:lnTo>
                      <a:pt x="12" y="1"/>
                    </a:lnTo>
                    <a:lnTo>
                      <a:pt x="9" y="0"/>
                    </a:lnTo>
                    <a:lnTo>
                      <a:pt x="5" y="1"/>
                    </a:lnTo>
                    <a:lnTo>
                      <a:pt x="3" y="2"/>
                    </a:lnTo>
                    <a:lnTo>
                      <a:pt x="0" y="5"/>
                    </a:lnTo>
                    <a:lnTo>
                      <a:pt x="0" y="10"/>
                    </a:lnTo>
                    <a:lnTo>
                      <a:pt x="0" y="18"/>
                    </a:lnTo>
                    <a:lnTo>
                      <a:pt x="0" y="23"/>
                    </a:lnTo>
                    <a:lnTo>
                      <a:pt x="3" y="24"/>
                    </a:lnTo>
                    <a:lnTo>
                      <a:pt x="5" y="27"/>
                    </a:lnTo>
                    <a:lnTo>
                      <a:pt x="9" y="27"/>
                    </a:lnTo>
                    <a:close/>
                  </a:path>
                </a:pathLst>
              </a:custGeom>
              <a:solidFill>
                <a:srgbClr val="FFFFFF"/>
              </a:solidFill>
              <a:ln w="9525">
                <a:noFill/>
                <a:round/>
                <a:headEnd/>
                <a:tailEnd/>
              </a:ln>
            </p:spPr>
            <p:txBody>
              <a:bodyPr/>
              <a:lstStyle/>
              <a:p>
                <a:endParaRPr lang="en-US"/>
              </a:p>
            </p:txBody>
          </p:sp>
          <p:sp>
            <p:nvSpPr>
              <p:cNvPr id="107556" name="Freeform 91"/>
              <p:cNvSpPr>
                <a:spLocks/>
              </p:cNvSpPr>
              <p:nvPr/>
            </p:nvSpPr>
            <p:spPr bwMode="auto">
              <a:xfrm>
                <a:off x="3748" y="2668"/>
                <a:ext cx="17" cy="27"/>
              </a:xfrm>
              <a:custGeom>
                <a:avLst/>
                <a:gdLst>
                  <a:gd name="T0" fmla="*/ 8 w 17"/>
                  <a:gd name="T1" fmla="*/ 27 h 27"/>
                  <a:gd name="T2" fmla="*/ 11 w 17"/>
                  <a:gd name="T3" fmla="*/ 27 h 27"/>
                  <a:gd name="T4" fmla="*/ 14 w 17"/>
                  <a:gd name="T5" fmla="*/ 24 h 27"/>
                  <a:gd name="T6" fmla="*/ 16 w 17"/>
                  <a:gd name="T7" fmla="*/ 23 h 27"/>
                  <a:gd name="T8" fmla="*/ 17 w 17"/>
                  <a:gd name="T9" fmla="*/ 18 h 27"/>
                  <a:gd name="T10" fmla="*/ 17 w 17"/>
                  <a:gd name="T11" fmla="*/ 10 h 27"/>
                  <a:gd name="T12" fmla="*/ 16 w 17"/>
                  <a:gd name="T13" fmla="*/ 5 h 27"/>
                  <a:gd name="T14" fmla="*/ 14 w 17"/>
                  <a:gd name="T15" fmla="*/ 2 h 27"/>
                  <a:gd name="T16" fmla="*/ 11 w 17"/>
                  <a:gd name="T17" fmla="*/ 1 h 27"/>
                  <a:gd name="T18" fmla="*/ 8 w 17"/>
                  <a:gd name="T19" fmla="*/ 0 h 27"/>
                  <a:gd name="T20" fmla="*/ 8 w 17"/>
                  <a:gd name="T21" fmla="*/ 0 h 27"/>
                  <a:gd name="T22" fmla="*/ 4 w 17"/>
                  <a:gd name="T23" fmla="*/ 1 h 27"/>
                  <a:gd name="T24" fmla="*/ 3 w 17"/>
                  <a:gd name="T25" fmla="*/ 2 h 27"/>
                  <a:gd name="T26" fmla="*/ 0 w 17"/>
                  <a:gd name="T27" fmla="*/ 5 h 27"/>
                  <a:gd name="T28" fmla="*/ 0 w 17"/>
                  <a:gd name="T29" fmla="*/ 10 h 27"/>
                  <a:gd name="T30" fmla="*/ 0 w 17"/>
                  <a:gd name="T31" fmla="*/ 18 h 27"/>
                  <a:gd name="T32" fmla="*/ 0 w 17"/>
                  <a:gd name="T33" fmla="*/ 23 h 27"/>
                  <a:gd name="T34" fmla="*/ 3 w 17"/>
                  <a:gd name="T35" fmla="*/ 24 h 27"/>
                  <a:gd name="T36" fmla="*/ 4 w 17"/>
                  <a:gd name="T37" fmla="*/ 27 h 27"/>
                  <a:gd name="T38" fmla="*/ 8 w 17"/>
                  <a:gd name="T39" fmla="*/ 27 h 27"/>
                  <a:gd name="T40" fmla="*/ 8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8" y="27"/>
                    </a:moveTo>
                    <a:lnTo>
                      <a:pt x="11" y="27"/>
                    </a:lnTo>
                    <a:lnTo>
                      <a:pt x="14" y="24"/>
                    </a:lnTo>
                    <a:lnTo>
                      <a:pt x="16" y="23"/>
                    </a:lnTo>
                    <a:lnTo>
                      <a:pt x="17" y="18"/>
                    </a:lnTo>
                    <a:lnTo>
                      <a:pt x="17" y="10"/>
                    </a:lnTo>
                    <a:lnTo>
                      <a:pt x="16" y="5"/>
                    </a:lnTo>
                    <a:lnTo>
                      <a:pt x="14" y="2"/>
                    </a:lnTo>
                    <a:lnTo>
                      <a:pt x="11" y="1"/>
                    </a:lnTo>
                    <a:lnTo>
                      <a:pt x="8" y="0"/>
                    </a:lnTo>
                    <a:lnTo>
                      <a:pt x="4" y="1"/>
                    </a:lnTo>
                    <a:lnTo>
                      <a:pt x="3" y="2"/>
                    </a:lnTo>
                    <a:lnTo>
                      <a:pt x="0" y="5"/>
                    </a:lnTo>
                    <a:lnTo>
                      <a:pt x="0" y="10"/>
                    </a:lnTo>
                    <a:lnTo>
                      <a:pt x="0" y="18"/>
                    </a:lnTo>
                    <a:lnTo>
                      <a:pt x="0" y="23"/>
                    </a:lnTo>
                    <a:lnTo>
                      <a:pt x="3" y="24"/>
                    </a:lnTo>
                    <a:lnTo>
                      <a:pt x="4" y="27"/>
                    </a:lnTo>
                    <a:lnTo>
                      <a:pt x="8" y="27"/>
                    </a:lnTo>
                    <a:close/>
                  </a:path>
                </a:pathLst>
              </a:custGeom>
              <a:solidFill>
                <a:srgbClr val="FFFFFF"/>
              </a:solidFill>
              <a:ln w="9525">
                <a:noFill/>
                <a:round/>
                <a:headEnd/>
                <a:tailEnd/>
              </a:ln>
            </p:spPr>
            <p:txBody>
              <a:bodyPr/>
              <a:lstStyle/>
              <a:p>
                <a:endParaRPr lang="en-US"/>
              </a:p>
            </p:txBody>
          </p:sp>
          <p:sp>
            <p:nvSpPr>
              <p:cNvPr id="107557" name="Freeform 92"/>
              <p:cNvSpPr>
                <a:spLocks/>
              </p:cNvSpPr>
              <p:nvPr/>
            </p:nvSpPr>
            <p:spPr bwMode="auto">
              <a:xfrm>
                <a:off x="3715" y="2668"/>
                <a:ext cx="18" cy="27"/>
              </a:xfrm>
              <a:custGeom>
                <a:avLst/>
                <a:gdLst>
                  <a:gd name="T0" fmla="*/ 10 w 18"/>
                  <a:gd name="T1" fmla="*/ 27 h 27"/>
                  <a:gd name="T2" fmla="*/ 13 w 18"/>
                  <a:gd name="T3" fmla="*/ 27 h 27"/>
                  <a:gd name="T4" fmla="*/ 15 w 18"/>
                  <a:gd name="T5" fmla="*/ 24 h 27"/>
                  <a:gd name="T6" fmla="*/ 17 w 18"/>
                  <a:gd name="T7" fmla="*/ 23 h 27"/>
                  <a:gd name="T8" fmla="*/ 18 w 18"/>
                  <a:gd name="T9" fmla="*/ 18 h 27"/>
                  <a:gd name="T10" fmla="*/ 18 w 18"/>
                  <a:gd name="T11" fmla="*/ 10 h 27"/>
                  <a:gd name="T12" fmla="*/ 17 w 18"/>
                  <a:gd name="T13" fmla="*/ 5 h 27"/>
                  <a:gd name="T14" fmla="*/ 15 w 18"/>
                  <a:gd name="T15" fmla="*/ 2 h 27"/>
                  <a:gd name="T16" fmla="*/ 13 w 18"/>
                  <a:gd name="T17" fmla="*/ 1 h 27"/>
                  <a:gd name="T18" fmla="*/ 10 w 18"/>
                  <a:gd name="T19" fmla="*/ 0 h 27"/>
                  <a:gd name="T20" fmla="*/ 10 w 18"/>
                  <a:gd name="T21" fmla="*/ 0 h 27"/>
                  <a:gd name="T22" fmla="*/ 5 w 18"/>
                  <a:gd name="T23" fmla="*/ 1 h 27"/>
                  <a:gd name="T24" fmla="*/ 2 w 18"/>
                  <a:gd name="T25" fmla="*/ 2 h 27"/>
                  <a:gd name="T26" fmla="*/ 1 w 18"/>
                  <a:gd name="T27" fmla="*/ 5 h 27"/>
                  <a:gd name="T28" fmla="*/ 0 w 18"/>
                  <a:gd name="T29" fmla="*/ 10 h 27"/>
                  <a:gd name="T30" fmla="*/ 0 w 18"/>
                  <a:gd name="T31" fmla="*/ 18 h 27"/>
                  <a:gd name="T32" fmla="*/ 1 w 18"/>
                  <a:gd name="T33" fmla="*/ 23 h 27"/>
                  <a:gd name="T34" fmla="*/ 2 w 18"/>
                  <a:gd name="T35" fmla="*/ 24 h 27"/>
                  <a:gd name="T36" fmla="*/ 5 w 18"/>
                  <a:gd name="T37" fmla="*/ 27 h 27"/>
                  <a:gd name="T38" fmla="*/ 10 w 18"/>
                  <a:gd name="T39" fmla="*/ 27 h 27"/>
                  <a:gd name="T40" fmla="*/ 10 w 18"/>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8"/>
                  <a:gd name="T64" fmla="*/ 0 h 27"/>
                  <a:gd name="T65" fmla="*/ 18 w 18"/>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8" h="27">
                    <a:moveTo>
                      <a:pt x="10" y="27"/>
                    </a:moveTo>
                    <a:lnTo>
                      <a:pt x="13" y="27"/>
                    </a:lnTo>
                    <a:lnTo>
                      <a:pt x="15" y="24"/>
                    </a:lnTo>
                    <a:lnTo>
                      <a:pt x="17" y="23"/>
                    </a:lnTo>
                    <a:lnTo>
                      <a:pt x="18" y="18"/>
                    </a:lnTo>
                    <a:lnTo>
                      <a:pt x="18" y="10"/>
                    </a:lnTo>
                    <a:lnTo>
                      <a:pt x="17" y="5"/>
                    </a:lnTo>
                    <a:lnTo>
                      <a:pt x="15" y="2"/>
                    </a:lnTo>
                    <a:lnTo>
                      <a:pt x="13" y="1"/>
                    </a:lnTo>
                    <a:lnTo>
                      <a:pt x="10" y="0"/>
                    </a:lnTo>
                    <a:lnTo>
                      <a:pt x="5" y="1"/>
                    </a:lnTo>
                    <a:lnTo>
                      <a:pt x="2" y="2"/>
                    </a:lnTo>
                    <a:lnTo>
                      <a:pt x="1" y="5"/>
                    </a:lnTo>
                    <a:lnTo>
                      <a:pt x="0" y="10"/>
                    </a:lnTo>
                    <a:lnTo>
                      <a:pt x="0" y="18"/>
                    </a:lnTo>
                    <a:lnTo>
                      <a:pt x="1" y="23"/>
                    </a:lnTo>
                    <a:lnTo>
                      <a:pt x="2" y="24"/>
                    </a:lnTo>
                    <a:lnTo>
                      <a:pt x="5" y="27"/>
                    </a:lnTo>
                    <a:lnTo>
                      <a:pt x="10" y="27"/>
                    </a:lnTo>
                    <a:close/>
                  </a:path>
                </a:pathLst>
              </a:custGeom>
              <a:solidFill>
                <a:srgbClr val="FFFFFF"/>
              </a:solidFill>
              <a:ln w="9525">
                <a:noFill/>
                <a:round/>
                <a:headEnd/>
                <a:tailEnd/>
              </a:ln>
            </p:spPr>
            <p:txBody>
              <a:bodyPr/>
              <a:lstStyle/>
              <a:p>
                <a:endParaRPr lang="en-US"/>
              </a:p>
            </p:txBody>
          </p:sp>
          <p:sp>
            <p:nvSpPr>
              <p:cNvPr id="107558" name="Freeform 93"/>
              <p:cNvSpPr>
                <a:spLocks/>
              </p:cNvSpPr>
              <p:nvPr/>
            </p:nvSpPr>
            <p:spPr bwMode="auto">
              <a:xfrm>
                <a:off x="3683" y="2668"/>
                <a:ext cx="19" cy="27"/>
              </a:xfrm>
              <a:custGeom>
                <a:avLst/>
                <a:gdLst>
                  <a:gd name="T0" fmla="*/ 9 w 19"/>
                  <a:gd name="T1" fmla="*/ 27 h 27"/>
                  <a:gd name="T2" fmla="*/ 13 w 19"/>
                  <a:gd name="T3" fmla="*/ 27 h 27"/>
                  <a:gd name="T4" fmla="*/ 16 w 19"/>
                  <a:gd name="T5" fmla="*/ 24 h 27"/>
                  <a:gd name="T6" fmla="*/ 17 w 19"/>
                  <a:gd name="T7" fmla="*/ 23 h 27"/>
                  <a:gd name="T8" fmla="*/ 19 w 19"/>
                  <a:gd name="T9" fmla="*/ 18 h 27"/>
                  <a:gd name="T10" fmla="*/ 19 w 19"/>
                  <a:gd name="T11" fmla="*/ 10 h 27"/>
                  <a:gd name="T12" fmla="*/ 17 w 19"/>
                  <a:gd name="T13" fmla="*/ 5 h 27"/>
                  <a:gd name="T14" fmla="*/ 16 w 19"/>
                  <a:gd name="T15" fmla="*/ 2 h 27"/>
                  <a:gd name="T16" fmla="*/ 13 w 19"/>
                  <a:gd name="T17" fmla="*/ 1 h 27"/>
                  <a:gd name="T18" fmla="*/ 9 w 19"/>
                  <a:gd name="T19" fmla="*/ 0 h 27"/>
                  <a:gd name="T20" fmla="*/ 9 w 19"/>
                  <a:gd name="T21" fmla="*/ 0 h 27"/>
                  <a:gd name="T22" fmla="*/ 6 w 19"/>
                  <a:gd name="T23" fmla="*/ 1 h 27"/>
                  <a:gd name="T24" fmla="*/ 3 w 19"/>
                  <a:gd name="T25" fmla="*/ 2 h 27"/>
                  <a:gd name="T26" fmla="*/ 1 w 19"/>
                  <a:gd name="T27" fmla="*/ 5 h 27"/>
                  <a:gd name="T28" fmla="*/ 0 w 19"/>
                  <a:gd name="T29" fmla="*/ 10 h 27"/>
                  <a:gd name="T30" fmla="*/ 0 w 19"/>
                  <a:gd name="T31" fmla="*/ 18 h 27"/>
                  <a:gd name="T32" fmla="*/ 1 w 19"/>
                  <a:gd name="T33" fmla="*/ 23 h 27"/>
                  <a:gd name="T34" fmla="*/ 3 w 19"/>
                  <a:gd name="T35" fmla="*/ 24 h 27"/>
                  <a:gd name="T36" fmla="*/ 6 w 19"/>
                  <a:gd name="T37" fmla="*/ 27 h 27"/>
                  <a:gd name="T38" fmla="*/ 9 w 19"/>
                  <a:gd name="T39" fmla="*/ 27 h 27"/>
                  <a:gd name="T40" fmla="*/ 9 w 19"/>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
                  <a:gd name="T64" fmla="*/ 0 h 27"/>
                  <a:gd name="T65" fmla="*/ 19 w 19"/>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 h="27">
                    <a:moveTo>
                      <a:pt x="9" y="27"/>
                    </a:moveTo>
                    <a:lnTo>
                      <a:pt x="13" y="27"/>
                    </a:lnTo>
                    <a:lnTo>
                      <a:pt x="16" y="24"/>
                    </a:lnTo>
                    <a:lnTo>
                      <a:pt x="17" y="23"/>
                    </a:lnTo>
                    <a:lnTo>
                      <a:pt x="19" y="18"/>
                    </a:lnTo>
                    <a:lnTo>
                      <a:pt x="19" y="10"/>
                    </a:lnTo>
                    <a:lnTo>
                      <a:pt x="17" y="5"/>
                    </a:lnTo>
                    <a:lnTo>
                      <a:pt x="16" y="2"/>
                    </a:lnTo>
                    <a:lnTo>
                      <a:pt x="13" y="1"/>
                    </a:lnTo>
                    <a:lnTo>
                      <a:pt x="9" y="0"/>
                    </a:lnTo>
                    <a:lnTo>
                      <a:pt x="6" y="1"/>
                    </a:lnTo>
                    <a:lnTo>
                      <a:pt x="3" y="2"/>
                    </a:lnTo>
                    <a:lnTo>
                      <a:pt x="1" y="5"/>
                    </a:lnTo>
                    <a:lnTo>
                      <a:pt x="0" y="10"/>
                    </a:lnTo>
                    <a:lnTo>
                      <a:pt x="0" y="18"/>
                    </a:lnTo>
                    <a:lnTo>
                      <a:pt x="1" y="23"/>
                    </a:lnTo>
                    <a:lnTo>
                      <a:pt x="3" y="24"/>
                    </a:lnTo>
                    <a:lnTo>
                      <a:pt x="6" y="27"/>
                    </a:lnTo>
                    <a:lnTo>
                      <a:pt x="9" y="27"/>
                    </a:lnTo>
                    <a:close/>
                  </a:path>
                </a:pathLst>
              </a:custGeom>
              <a:solidFill>
                <a:srgbClr val="FFFFFF"/>
              </a:solidFill>
              <a:ln w="9525">
                <a:noFill/>
                <a:round/>
                <a:headEnd/>
                <a:tailEnd/>
              </a:ln>
            </p:spPr>
            <p:txBody>
              <a:bodyPr/>
              <a:lstStyle/>
              <a:p>
                <a:endParaRPr lang="en-US"/>
              </a:p>
            </p:txBody>
          </p:sp>
          <p:sp>
            <p:nvSpPr>
              <p:cNvPr id="107559" name="Freeform 94"/>
              <p:cNvSpPr>
                <a:spLocks/>
              </p:cNvSpPr>
              <p:nvPr/>
            </p:nvSpPr>
            <p:spPr bwMode="auto">
              <a:xfrm>
                <a:off x="3651" y="2668"/>
                <a:ext cx="18" cy="27"/>
              </a:xfrm>
              <a:custGeom>
                <a:avLst/>
                <a:gdLst>
                  <a:gd name="T0" fmla="*/ 9 w 18"/>
                  <a:gd name="T1" fmla="*/ 27 h 27"/>
                  <a:gd name="T2" fmla="*/ 13 w 18"/>
                  <a:gd name="T3" fmla="*/ 27 h 27"/>
                  <a:gd name="T4" fmla="*/ 16 w 18"/>
                  <a:gd name="T5" fmla="*/ 24 h 27"/>
                  <a:gd name="T6" fmla="*/ 18 w 18"/>
                  <a:gd name="T7" fmla="*/ 23 h 27"/>
                  <a:gd name="T8" fmla="*/ 18 w 18"/>
                  <a:gd name="T9" fmla="*/ 18 h 27"/>
                  <a:gd name="T10" fmla="*/ 18 w 18"/>
                  <a:gd name="T11" fmla="*/ 10 h 27"/>
                  <a:gd name="T12" fmla="*/ 18 w 18"/>
                  <a:gd name="T13" fmla="*/ 5 h 27"/>
                  <a:gd name="T14" fmla="*/ 16 w 18"/>
                  <a:gd name="T15" fmla="*/ 2 h 27"/>
                  <a:gd name="T16" fmla="*/ 13 w 18"/>
                  <a:gd name="T17" fmla="*/ 1 h 27"/>
                  <a:gd name="T18" fmla="*/ 9 w 18"/>
                  <a:gd name="T19" fmla="*/ 0 h 27"/>
                  <a:gd name="T20" fmla="*/ 9 w 18"/>
                  <a:gd name="T21" fmla="*/ 0 h 27"/>
                  <a:gd name="T22" fmla="*/ 6 w 18"/>
                  <a:gd name="T23" fmla="*/ 1 h 27"/>
                  <a:gd name="T24" fmla="*/ 3 w 18"/>
                  <a:gd name="T25" fmla="*/ 2 h 27"/>
                  <a:gd name="T26" fmla="*/ 2 w 18"/>
                  <a:gd name="T27" fmla="*/ 5 h 27"/>
                  <a:gd name="T28" fmla="*/ 0 w 18"/>
                  <a:gd name="T29" fmla="*/ 10 h 27"/>
                  <a:gd name="T30" fmla="*/ 0 w 18"/>
                  <a:gd name="T31" fmla="*/ 18 h 27"/>
                  <a:gd name="T32" fmla="*/ 2 w 18"/>
                  <a:gd name="T33" fmla="*/ 23 h 27"/>
                  <a:gd name="T34" fmla="*/ 3 w 18"/>
                  <a:gd name="T35" fmla="*/ 24 h 27"/>
                  <a:gd name="T36" fmla="*/ 6 w 18"/>
                  <a:gd name="T37" fmla="*/ 27 h 27"/>
                  <a:gd name="T38" fmla="*/ 9 w 18"/>
                  <a:gd name="T39" fmla="*/ 27 h 27"/>
                  <a:gd name="T40" fmla="*/ 9 w 18"/>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8"/>
                  <a:gd name="T64" fmla="*/ 0 h 27"/>
                  <a:gd name="T65" fmla="*/ 18 w 18"/>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8" h="27">
                    <a:moveTo>
                      <a:pt x="9" y="27"/>
                    </a:moveTo>
                    <a:lnTo>
                      <a:pt x="13" y="27"/>
                    </a:lnTo>
                    <a:lnTo>
                      <a:pt x="16" y="24"/>
                    </a:lnTo>
                    <a:lnTo>
                      <a:pt x="18" y="23"/>
                    </a:lnTo>
                    <a:lnTo>
                      <a:pt x="18" y="18"/>
                    </a:lnTo>
                    <a:lnTo>
                      <a:pt x="18" y="10"/>
                    </a:lnTo>
                    <a:lnTo>
                      <a:pt x="18" y="5"/>
                    </a:lnTo>
                    <a:lnTo>
                      <a:pt x="16" y="2"/>
                    </a:lnTo>
                    <a:lnTo>
                      <a:pt x="13" y="1"/>
                    </a:lnTo>
                    <a:lnTo>
                      <a:pt x="9" y="0"/>
                    </a:lnTo>
                    <a:lnTo>
                      <a:pt x="6" y="1"/>
                    </a:lnTo>
                    <a:lnTo>
                      <a:pt x="3" y="2"/>
                    </a:lnTo>
                    <a:lnTo>
                      <a:pt x="2" y="5"/>
                    </a:lnTo>
                    <a:lnTo>
                      <a:pt x="0" y="10"/>
                    </a:lnTo>
                    <a:lnTo>
                      <a:pt x="0" y="18"/>
                    </a:lnTo>
                    <a:lnTo>
                      <a:pt x="2" y="23"/>
                    </a:lnTo>
                    <a:lnTo>
                      <a:pt x="3" y="24"/>
                    </a:lnTo>
                    <a:lnTo>
                      <a:pt x="6" y="27"/>
                    </a:lnTo>
                    <a:lnTo>
                      <a:pt x="9" y="27"/>
                    </a:lnTo>
                    <a:close/>
                  </a:path>
                </a:pathLst>
              </a:custGeom>
              <a:solidFill>
                <a:srgbClr val="FFFFFF"/>
              </a:solidFill>
              <a:ln w="9525">
                <a:noFill/>
                <a:round/>
                <a:headEnd/>
                <a:tailEnd/>
              </a:ln>
            </p:spPr>
            <p:txBody>
              <a:bodyPr/>
              <a:lstStyle/>
              <a:p>
                <a:endParaRPr lang="en-US"/>
              </a:p>
            </p:txBody>
          </p:sp>
          <p:sp>
            <p:nvSpPr>
              <p:cNvPr id="107560" name="Freeform 95"/>
              <p:cNvSpPr>
                <a:spLocks/>
              </p:cNvSpPr>
              <p:nvPr/>
            </p:nvSpPr>
            <p:spPr bwMode="auto">
              <a:xfrm>
                <a:off x="3620" y="2668"/>
                <a:ext cx="17" cy="27"/>
              </a:xfrm>
              <a:custGeom>
                <a:avLst/>
                <a:gdLst>
                  <a:gd name="T0" fmla="*/ 8 w 17"/>
                  <a:gd name="T1" fmla="*/ 27 h 27"/>
                  <a:gd name="T2" fmla="*/ 13 w 17"/>
                  <a:gd name="T3" fmla="*/ 27 h 27"/>
                  <a:gd name="T4" fmla="*/ 15 w 17"/>
                  <a:gd name="T5" fmla="*/ 24 h 27"/>
                  <a:gd name="T6" fmla="*/ 17 w 17"/>
                  <a:gd name="T7" fmla="*/ 23 h 27"/>
                  <a:gd name="T8" fmla="*/ 17 w 17"/>
                  <a:gd name="T9" fmla="*/ 18 h 27"/>
                  <a:gd name="T10" fmla="*/ 17 w 17"/>
                  <a:gd name="T11" fmla="*/ 10 h 27"/>
                  <a:gd name="T12" fmla="*/ 17 w 17"/>
                  <a:gd name="T13" fmla="*/ 5 h 27"/>
                  <a:gd name="T14" fmla="*/ 15 w 17"/>
                  <a:gd name="T15" fmla="*/ 2 h 27"/>
                  <a:gd name="T16" fmla="*/ 13 w 17"/>
                  <a:gd name="T17" fmla="*/ 1 h 27"/>
                  <a:gd name="T18" fmla="*/ 8 w 17"/>
                  <a:gd name="T19" fmla="*/ 0 h 27"/>
                  <a:gd name="T20" fmla="*/ 8 w 17"/>
                  <a:gd name="T21" fmla="*/ 0 h 27"/>
                  <a:gd name="T22" fmla="*/ 5 w 17"/>
                  <a:gd name="T23" fmla="*/ 1 h 27"/>
                  <a:gd name="T24" fmla="*/ 2 w 17"/>
                  <a:gd name="T25" fmla="*/ 2 h 27"/>
                  <a:gd name="T26" fmla="*/ 1 w 17"/>
                  <a:gd name="T27" fmla="*/ 5 h 27"/>
                  <a:gd name="T28" fmla="*/ 0 w 17"/>
                  <a:gd name="T29" fmla="*/ 10 h 27"/>
                  <a:gd name="T30" fmla="*/ 0 w 17"/>
                  <a:gd name="T31" fmla="*/ 18 h 27"/>
                  <a:gd name="T32" fmla="*/ 1 w 17"/>
                  <a:gd name="T33" fmla="*/ 23 h 27"/>
                  <a:gd name="T34" fmla="*/ 2 w 17"/>
                  <a:gd name="T35" fmla="*/ 24 h 27"/>
                  <a:gd name="T36" fmla="*/ 5 w 17"/>
                  <a:gd name="T37" fmla="*/ 27 h 27"/>
                  <a:gd name="T38" fmla="*/ 8 w 17"/>
                  <a:gd name="T39" fmla="*/ 27 h 27"/>
                  <a:gd name="T40" fmla="*/ 8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8" y="27"/>
                    </a:moveTo>
                    <a:lnTo>
                      <a:pt x="13" y="27"/>
                    </a:lnTo>
                    <a:lnTo>
                      <a:pt x="15" y="24"/>
                    </a:lnTo>
                    <a:lnTo>
                      <a:pt x="17" y="23"/>
                    </a:lnTo>
                    <a:lnTo>
                      <a:pt x="17" y="18"/>
                    </a:lnTo>
                    <a:lnTo>
                      <a:pt x="17" y="10"/>
                    </a:lnTo>
                    <a:lnTo>
                      <a:pt x="17" y="5"/>
                    </a:lnTo>
                    <a:lnTo>
                      <a:pt x="15" y="2"/>
                    </a:lnTo>
                    <a:lnTo>
                      <a:pt x="13" y="1"/>
                    </a:lnTo>
                    <a:lnTo>
                      <a:pt x="8" y="0"/>
                    </a:lnTo>
                    <a:lnTo>
                      <a:pt x="5" y="1"/>
                    </a:lnTo>
                    <a:lnTo>
                      <a:pt x="2" y="2"/>
                    </a:lnTo>
                    <a:lnTo>
                      <a:pt x="1" y="5"/>
                    </a:lnTo>
                    <a:lnTo>
                      <a:pt x="0" y="10"/>
                    </a:lnTo>
                    <a:lnTo>
                      <a:pt x="0" y="18"/>
                    </a:lnTo>
                    <a:lnTo>
                      <a:pt x="1" y="23"/>
                    </a:lnTo>
                    <a:lnTo>
                      <a:pt x="2" y="24"/>
                    </a:lnTo>
                    <a:lnTo>
                      <a:pt x="5" y="27"/>
                    </a:lnTo>
                    <a:lnTo>
                      <a:pt x="8" y="27"/>
                    </a:lnTo>
                    <a:close/>
                  </a:path>
                </a:pathLst>
              </a:custGeom>
              <a:solidFill>
                <a:srgbClr val="FFFFFF"/>
              </a:solidFill>
              <a:ln w="9525">
                <a:noFill/>
                <a:round/>
                <a:headEnd/>
                <a:tailEnd/>
              </a:ln>
            </p:spPr>
            <p:txBody>
              <a:bodyPr/>
              <a:lstStyle/>
              <a:p>
                <a:endParaRPr lang="en-US"/>
              </a:p>
            </p:txBody>
          </p:sp>
          <p:sp>
            <p:nvSpPr>
              <p:cNvPr id="107561" name="Freeform 96"/>
              <p:cNvSpPr>
                <a:spLocks/>
              </p:cNvSpPr>
              <p:nvPr/>
            </p:nvSpPr>
            <p:spPr bwMode="auto">
              <a:xfrm>
                <a:off x="3588" y="2668"/>
                <a:ext cx="17" cy="27"/>
              </a:xfrm>
              <a:custGeom>
                <a:avLst/>
                <a:gdLst>
                  <a:gd name="T0" fmla="*/ 9 w 17"/>
                  <a:gd name="T1" fmla="*/ 27 h 27"/>
                  <a:gd name="T2" fmla="*/ 13 w 17"/>
                  <a:gd name="T3" fmla="*/ 27 h 27"/>
                  <a:gd name="T4" fmla="*/ 16 w 17"/>
                  <a:gd name="T5" fmla="*/ 24 h 27"/>
                  <a:gd name="T6" fmla="*/ 17 w 17"/>
                  <a:gd name="T7" fmla="*/ 23 h 27"/>
                  <a:gd name="T8" fmla="*/ 17 w 17"/>
                  <a:gd name="T9" fmla="*/ 18 h 27"/>
                  <a:gd name="T10" fmla="*/ 17 w 17"/>
                  <a:gd name="T11" fmla="*/ 10 h 27"/>
                  <a:gd name="T12" fmla="*/ 17 w 17"/>
                  <a:gd name="T13" fmla="*/ 5 h 27"/>
                  <a:gd name="T14" fmla="*/ 16 w 17"/>
                  <a:gd name="T15" fmla="*/ 2 h 27"/>
                  <a:gd name="T16" fmla="*/ 13 w 17"/>
                  <a:gd name="T17" fmla="*/ 1 h 27"/>
                  <a:gd name="T18" fmla="*/ 9 w 17"/>
                  <a:gd name="T19" fmla="*/ 0 h 27"/>
                  <a:gd name="T20" fmla="*/ 9 w 17"/>
                  <a:gd name="T21" fmla="*/ 0 h 27"/>
                  <a:gd name="T22" fmla="*/ 6 w 17"/>
                  <a:gd name="T23" fmla="*/ 1 h 27"/>
                  <a:gd name="T24" fmla="*/ 3 w 17"/>
                  <a:gd name="T25" fmla="*/ 2 h 27"/>
                  <a:gd name="T26" fmla="*/ 1 w 17"/>
                  <a:gd name="T27" fmla="*/ 5 h 27"/>
                  <a:gd name="T28" fmla="*/ 0 w 17"/>
                  <a:gd name="T29" fmla="*/ 10 h 27"/>
                  <a:gd name="T30" fmla="*/ 0 w 17"/>
                  <a:gd name="T31" fmla="*/ 18 h 27"/>
                  <a:gd name="T32" fmla="*/ 1 w 17"/>
                  <a:gd name="T33" fmla="*/ 23 h 27"/>
                  <a:gd name="T34" fmla="*/ 3 w 17"/>
                  <a:gd name="T35" fmla="*/ 24 h 27"/>
                  <a:gd name="T36" fmla="*/ 6 w 17"/>
                  <a:gd name="T37" fmla="*/ 27 h 27"/>
                  <a:gd name="T38" fmla="*/ 9 w 17"/>
                  <a:gd name="T39" fmla="*/ 27 h 27"/>
                  <a:gd name="T40" fmla="*/ 9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9" y="27"/>
                    </a:moveTo>
                    <a:lnTo>
                      <a:pt x="13" y="27"/>
                    </a:lnTo>
                    <a:lnTo>
                      <a:pt x="16" y="24"/>
                    </a:lnTo>
                    <a:lnTo>
                      <a:pt x="17" y="23"/>
                    </a:lnTo>
                    <a:lnTo>
                      <a:pt x="17" y="18"/>
                    </a:lnTo>
                    <a:lnTo>
                      <a:pt x="17" y="10"/>
                    </a:lnTo>
                    <a:lnTo>
                      <a:pt x="17" y="5"/>
                    </a:lnTo>
                    <a:lnTo>
                      <a:pt x="16" y="2"/>
                    </a:lnTo>
                    <a:lnTo>
                      <a:pt x="13" y="1"/>
                    </a:lnTo>
                    <a:lnTo>
                      <a:pt x="9" y="0"/>
                    </a:lnTo>
                    <a:lnTo>
                      <a:pt x="6" y="1"/>
                    </a:lnTo>
                    <a:lnTo>
                      <a:pt x="3" y="2"/>
                    </a:lnTo>
                    <a:lnTo>
                      <a:pt x="1" y="5"/>
                    </a:lnTo>
                    <a:lnTo>
                      <a:pt x="0" y="10"/>
                    </a:lnTo>
                    <a:lnTo>
                      <a:pt x="0" y="18"/>
                    </a:lnTo>
                    <a:lnTo>
                      <a:pt x="1" y="23"/>
                    </a:lnTo>
                    <a:lnTo>
                      <a:pt x="3" y="24"/>
                    </a:lnTo>
                    <a:lnTo>
                      <a:pt x="6" y="27"/>
                    </a:lnTo>
                    <a:lnTo>
                      <a:pt x="9" y="27"/>
                    </a:lnTo>
                    <a:close/>
                  </a:path>
                </a:pathLst>
              </a:custGeom>
              <a:solidFill>
                <a:srgbClr val="FFFFFF"/>
              </a:solidFill>
              <a:ln w="9525">
                <a:noFill/>
                <a:round/>
                <a:headEnd/>
                <a:tailEnd/>
              </a:ln>
            </p:spPr>
            <p:txBody>
              <a:bodyPr/>
              <a:lstStyle/>
              <a:p>
                <a:endParaRPr lang="en-US"/>
              </a:p>
            </p:txBody>
          </p:sp>
          <p:sp>
            <p:nvSpPr>
              <p:cNvPr id="107562" name="Freeform 97"/>
              <p:cNvSpPr>
                <a:spLocks/>
              </p:cNvSpPr>
              <p:nvPr/>
            </p:nvSpPr>
            <p:spPr bwMode="auto">
              <a:xfrm>
                <a:off x="3556" y="2668"/>
                <a:ext cx="18" cy="27"/>
              </a:xfrm>
              <a:custGeom>
                <a:avLst/>
                <a:gdLst>
                  <a:gd name="T0" fmla="*/ 9 w 18"/>
                  <a:gd name="T1" fmla="*/ 27 h 27"/>
                  <a:gd name="T2" fmla="*/ 13 w 18"/>
                  <a:gd name="T3" fmla="*/ 27 h 27"/>
                  <a:gd name="T4" fmla="*/ 16 w 18"/>
                  <a:gd name="T5" fmla="*/ 24 h 27"/>
                  <a:gd name="T6" fmla="*/ 18 w 18"/>
                  <a:gd name="T7" fmla="*/ 23 h 27"/>
                  <a:gd name="T8" fmla="*/ 18 w 18"/>
                  <a:gd name="T9" fmla="*/ 18 h 27"/>
                  <a:gd name="T10" fmla="*/ 18 w 18"/>
                  <a:gd name="T11" fmla="*/ 10 h 27"/>
                  <a:gd name="T12" fmla="*/ 18 w 18"/>
                  <a:gd name="T13" fmla="*/ 5 h 27"/>
                  <a:gd name="T14" fmla="*/ 16 w 18"/>
                  <a:gd name="T15" fmla="*/ 2 h 27"/>
                  <a:gd name="T16" fmla="*/ 13 w 18"/>
                  <a:gd name="T17" fmla="*/ 1 h 27"/>
                  <a:gd name="T18" fmla="*/ 9 w 18"/>
                  <a:gd name="T19" fmla="*/ 0 h 27"/>
                  <a:gd name="T20" fmla="*/ 9 w 18"/>
                  <a:gd name="T21" fmla="*/ 0 h 27"/>
                  <a:gd name="T22" fmla="*/ 6 w 18"/>
                  <a:gd name="T23" fmla="*/ 1 h 27"/>
                  <a:gd name="T24" fmla="*/ 3 w 18"/>
                  <a:gd name="T25" fmla="*/ 2 h 27"/>
                  <a:gd name="T26" fmla="*/ 2 w 18"/>
                  <a:gd name="T27" fmla="*/ 5 h 27"/>
                  <a:gd name="T28" fmla="*/ 0 w 18"/>
                  <a:gd name="T29" fmla="*/ 10 h 27"/>
                  <a:gd name="T30" fmla="*/ 0 w 18"/>
                  <a:gd name="T31" fmla="*/ 18 h 27"/>
                  <a:gd name="T32" fmla="*/ 2 w 18"/>
                  <a:gd name="T33" fmla="*/ 23 h 27"/>
                  <a:gd name="T34" fmla="*/ 3 w 18"/>
                  <a:gd name="T35" fmla="*/ 24 h 27"/>
                  <a:gd name="T36" fmla="*/ 6 w 18"/>
                  <a:gd name="T37" fmla="*/ 27 h 27"/>
                  <a:gd name="T38" fmla="*/ 9 w 18"/>
                  <a:gd name="T39" fmla="*/ 27 h 27"/>
                  <a:gd name="T40" fmla="*/ 9 w 18"/>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8"/>
                  <a:gd name="T64" fmla="*/ 0 h 27"/>
                  <a:gd name="T65" fmla="*/ 18 w 18"/>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8" h="27">
                    <a:moveTo>
                      <a:pt x="9" y="27"/>
                    </a:moveTo>
                    <a:lnTo>
                      <a:pt x="13" y="27"/>
                    </a:lnTo>
                    <a:lnTo>
                      <a:pt x="16" y="24"/>
                    </a:lnTo>
                    <a:lnTo>
                      <a:pt x="18" y="23"/>
                    </a:lnTo>
                    <a:lnTo>
                      <a:pt x="18" y="18"/>
                    </a:lnTo>
                    <a:lnTo>
                      <a:pt x="18" y="10"/>
                    </a:lnTo>
                    <a:lnTo>
                      <a:pt x="18" y="5"/>
                    </a:lnTo>
                    <a:lnTo>
                      <a:pt x="16" y="2"/>
                    </a:lnTo>
                    <a:lnTo>
                      <a:pt x="13" y="1"/>
                    </a:lnTo>
                    <a:lnTo>
                      <a:pt x="9" y="0"/>
                    </a:lnTo>
                    <a:lnTo>
                      <a:pt x="6" y="1"/>
                    </a:lnTo>
                    <a:lnTo>
                      <a:pt x="3" y="2"/>
                    </a:lnTo>
                    <a:lnTo>
                      <a:pt x="2" y="5"/>
                    </a:lnTo>
                    <a:lnTo>
                      <a:pt x="0" y="10"/>
                    </a:lnTo>
                    <a:lnTo>
                      <a:pt x="0" y="18"/>
                    </a:lnTo>
                    <a:lnTo>
                      <a:pt x="2" y="23"/>
                    </a:lnTo>
                    <a:lnTo>
                      <a:pt x="3" y="24"/>
                    </a:lnTo>
                    <a:lnTo>
                      <a:pt x="6" y="27"/>
                    </a:lnTo>
                    <a:lnTo>
                      <a:pt x="9" y="27"/>
                    </a:lnTo>
                    <a:close/>
                  </a:path>
                </a:pathLst>
              </a:custGeom>
              <a:solidFill>
                <a:srgbClr val="FFFFFF"/>
              </a:solidFill>
              <a:ln w="9525">
                <a:noFill/>
                <a:round/>
                <a:headEnd/>
                <a:tailEnd/>
              </a:ln>
            </p:spPr>
            <p:txBody>
              <a:bodyPr/>
              <a:lstStyle/>
              <a:p>
                <a:endParaRPr lang="en-US"/>
              </a:p>
            </p:txBody>
          </p:sp>
          <p:sp>
            <p:nvSpPr>
              <p:cNvPr id="107563" name="Freeform 98"/>
              <p:cNvSpPr>
                <a:spLocks/>
              </p:cNvSpPr>
              <p:nvPr/>
            </p:nvSpPr>
            <p:spPr bwMode="auto">
              <a:xfrm>
                <a:off x="3525" y="2668"/>
                <a:ext cx="17" cy="27"/>
              </a:xfrm>
              <a:custGeom>
                <a:avLst/>
                <a:gdLst>
                  <a:gd name="T0" fmla="*/ 8 w 17"/>
                  <a:gd name="T1" fmla="*/ 27 h 27"/>
                  <a:gd name="T2" fmla="*/ 11 w 17"/>
                  <a:gd name="T3" fmla="*/ 27 h 27"/>
                  <a:gd name="T4" fmla="*/ 14 w 17"/>
                  <a:gd name="T5" fmla="*/ 24 h 27"/>
                  <a:gd name="T6" fmla="*/ 15 w 17"/>
                  <a:gd name="T7" fmla="*/ 23 h 27"/>
                  <a:gd name="T8" fmla="*/ 17 w 17"/>
                  <a:gd name="T9" fmla="*/ 18 h 27"/>
                  <a:gd name="T10" fmla="*/ 17 w 17"/>
                  <a:gd name="T11" fmla="*/ 10 h 27"/>
                  <a:gd name="T12" fmla="*/ 15 w 17"/>
                  <a:gd name="T13" fmla="*/ 5 h 27"/>
                  <a:gd name="T14" fmla="*/ 14 w 17"/>
                  <a:gd name="T15" fmla="*/ 2 h 27"/>
                  <a:gd name="T16" fmla="*/ 11 w 17"/>
                  <a:gd name="T17" fmla="*/ 1 h 27"/>
                  <a:gd name="T18" fmla="*/ 8 w 17"/>
                  <a:gd name="T19" fmla="*/ 0 h 27"/>
                  <a:gd name="T20" fmla="*/ 8 w 17"/>
                  <a:gd name="T21" fmla="*/ 0 h 27"/>
                  <a:gd name="T22" fmla="*/ 5 w 17"/>
                  <a:gd name="T23" fmla="*/ 1 h 27"/>
                  <a:gd name="T24" fmla="*/ 2 w 17"/>
                  <a:gd name="T25" fmla="*/ 2 h 27"/>
                  <a:gd name="T26" fmla="*/ 1 w 17"/>
                  <a:gd name="T27" fmla="*/ 5 h 27"/>
                  <a:gd name="T28" fmla="*/ 0 w 17"/>
                  <a:gd name="T29" fmla="*/ 10 h 27"/>
                  <a:gd name="T30" fmla="*/ 0 w 17"/>
                  <a:gd name="T31" fmla="*/ 18 h 27"/>
                  <a:gd name="T32" fmla="*/ 1 w 17"/>
                  <a:gd name="T33" fmla="*/ 23 h 27"/>
                  <a:gd name="T34" fmla="*/ 2 w 17"/>
                  <a:gd name="T35" fmla="*/ 24 h 27"/>
                  <a:gd name="T36" fmla="*/ 5 w 17"/>
                  <a:gd name="T37" fmla="*/ 27 h 27"/>
                  <a:gd name="T38" fmla="*/ 8 w 17"/>
                  <a:gd name="T39" fmla="*/ 27 h 27"/>
                  <a:gd name="T40" fmla="*/ 8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8" y="27"/>
                    </a:moveTo>
                    <a:lnTo>
                      <a:pt x="11" y="27"/>
                    </a:lnTo>
                    <a:lnTo>
                      <a:pt x="14" y="24"/>
                    </a:lnTo>
                    <a:lnTo>
                      <a:pt x="15" y="23"/>
                    </a:lnTo>
                    <a:lnTo>
                      <a:pt x="17" y="18"/>
                    </a:lnTo>
                    <a:lnTo>
                      <a:pt x="17" y="10"/>
                    </a:lnTo>
                    <a:lnTo>
                      <a:pt x="15" y="5"/>
                    </a:lnTo>
                    <a:lnTo>
                      <a:pt x="14" y="2"/>
                    </a:lnTo>
                    <a:lnTo>
                      <a:pt x="11" y="1"/>
                    </a:lnTo>
                    <a:lnTo>
                      <a:pt x="8" y="0"/>
                    </a:lnTo>
                    <a:lnTo>
                      <a:pt x="5" y="1"/>
                    </a:lnTo>
                    <a:lnTo>
                      <a:pt x="2" y="2"/>
                    </a:lnTo>
                    <a:lnTo>
                      <a:pt x="1" y="5"/>
                    </a:lnTo>
                    <a:lnTo>
                      <a:pt x="0" y="10"/>
                    </a:lnTo>
                    <a:lnTo>
                      <a:pt x="0" y="18"/>
                    </a:lnTo>
                    <a:lnTo>
                      <a:pt x="1" y="23"/>
                    </a:lnTo>
                    <a:lnTo>
                      <a:pt x="2" y="24"/>
                    </a:lnTo>
                    <a:lnTo>
                      <a:pt x="5" y="27"/>
                    </a:lnTo>
                    <a:lnTo>
                      <a:pt x="8" y="27"/>
                    </a:lnTo>
                    <a:close/>
                  </a:path>
                </a:pathLst>
              </a:custGeom>
              <a:solidFill>
                <a:srgbClr val="FFFFFF"/>
              </a:solidFill>
              <a:ln w="9525">
                <a:noFill/>
                <a:round/>
                <a:headEnd/>
                <a:tailEnd/>
              </a:ln>
            </p:spPr>
            <p:txBody>
              <a:bodyPr/>
              <a:lstStyle/>
              <a:p>
                <a:endParaRPr lang="en-US"/>
              </a:p>
            </p:txBody>
          </p:sp>
          <p:sp>
            <p:nvSpPr>
              <p:cNvPr id="107564" name="Freeform 99"/>
              <p:cNvSpPr>
                <a:spLocks/>
              </p:cNvSpPr>
              <p:nvPr/>
            </p:nvSpPr>
            <p:spPr bwMode="auto">
              <a:xfrm>
                <a:off x="3493" y="2668"/>
                <a:ext cx="17" cy="27"/>
              </a:xfrm>
              <a:custGeom>
                <a:avLst/>
                <a:gdLst>
                  <a:gd name="T0" fmla="*/ 9 w 17"/>
                  <a:gd name="T1" fmla="*/ 27 h 27"/>
                  <a:gd name="T2" fmla="*/ 11 w 17"/>
                  <a:gd name="T3" fmla="*/ 27 h 27"/>
                  <a:gd name="T4" fmla="*/ 14 w 17"/>
                  <a:gd name="T5" fmla="*/ 24 h 27"/>
                  <a:gd name="T6" fmla="*/ 16 w 17"/>
                  <a:gd name="T7" fmla="*/ 23 h 27"/>
                  <a:gd name="T8" fmla="*/ 17 w 17"/>
                  <a:gd name="T9" fmla="*/ 18 h 27"/>
                  <a:gd name="T10" fmla="*/ 17 w 17"/>
                  <a:gd name="T11" fmla="*/ 10 h 27"/>
                  <a:gd name="T12" fmla="*/ 16 w 17"/>
                  <a:gd name="T13" fmla="*/ 5 h 27"/>
                  <a:gd name="T14" fmla="*/ 14 w 17"/>
                  <a:gd name="T15" fmla="*/ 2 h 27"/>
                  <a:gd name="T16" fmla="*/ 11 w 17"/>
                  <a:gd name="T17" fmla="*/ 1 h 27"/>
                  <a:gd name="T18" fmla="*/ 9 w 17"/>
                  <a:gd name="T19" fmla="*/ 0 h 27"/>
                  <a:gd name="T20" fmla="*/ 9 w 17"/>
                  <a:gd name="T21" fmla="*/ 0 h 27"/>
                  <a:gd name="T22" fmla="*/ 6 w 17"/>
                  <a:gd name="T23" fmla="*/ 1 h 27"/>
                  <a:gd name="T24" fmla="*/ 3 w 17"/>
                  <a:gd name="T25" fmla="*/ 2 h 27"/>
                  <a:gd name="T26" fmla="*/ 1 w 17"/>
                  <a:gd name="T27" fmla="*/ 5 h 27"/>
                  <a:gd name="T28" fmla="*/ 0 w 17"/>
                  <a:gd name="T29" fmla="*/ 10 h 27"/>
                  <a:gd name="T30" fmla="*/ 0 w 17"/>
                  <a:gd name="T31" fmla="*/ 18 h 27"/>
                  <a:gd name="T32" fmla="*/ 1 w 17"/>
                  <a:gd name="T33" fmla="*/ 23 h 27"/>
                  <a:gd name="T34" fmla="*/ 3 w 17"/>
                  <a:gd name="T35" fmla="*/ 24 h 27"/>
                  <a:gd name="T36" fmla="*/ 6 w 17"/>
                  <a:gd name="T37" fmla="*/ 27 h 27"/>
                  <a:gd name="T38" fmla="*/ 9 w 17"/>
                  <a:gd name="T39" fmla="*/ 27 h 27"/>
                  <a:gd name="T40" fmla="*/ 9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9" y="27"/>
                    </a:moveTo>
                    <a:lnTo>
                      <a:pt x="11" y="27"/>
                    </a:lnTo>
                    <a:lnTo>
                      <a:pt x="14" y="24"/>
                    </a:lnTo>
                    <a:lnTo>
                      <a:pt x="16" y="23"/>
                    </a:lnTo>
                    <a:lnTo>
                      <a:pt x="17" y="18"/>
                    </a:lnTo>
                    <a:lnTo>
                      <a:pt x="17" y="10"/>
                    </a:lnTo>
                    <a:lnTo>
                      <a:pt x="16" y="5"/>
                    </a:lnTo>
                    <a:lnTo>
                      <a:pt x="14" y="2"/>
                    </a:lnTo>
                    <a:lnTo>
                      <a:pt x="11" y="1"/>
                    </a:lnTo>
                    <a:lnTo>
                      <a:pt x="9" y="0"/>
                    </a:lnTo>
                    <a:lnTo>
                      <a:pt x="6" y="1"/>
                    </a:lnTo>
                    <a:lnTo>
                      <a:pt x="3" y="2"/>
                    </a:lnTo>
                    <a:lnTo>
                      <a:pt x="1" y="5"/>
                    </a:lnTo>
                    <a:lnTo>
                      <a:pt x="0" y="10"/>
                    </a:lnTo>
                    <a:lnTo>
                      <a:pt x="0" y="18"/>
                    </a:lnTo>
                    <a:lnTo>
                      <a:pt x="1" y="23"/>
                    </a:lnTo>
                    <a:lnTo>
                      <a:pt x="3" y="24"/>
                    </a:lnTo>
                    <a:lnTo>
                      <a:pt x="6" y="27"/>
                    </a:lnTo>
                    <a:lnTo>
                      <a:pt x="9" y="27"/>
                    </a:lnTo>
                    <a:close/>
                  </a:path>
                </a:pathLst>
              </a:custGeom>
              <a:solidFill>
                <a:srgbClr val="FFFFFF"/>
              </a:solidFill>
              <a:ln w="9525">
                <a:noFill/>
                <a:round/>
                <a:headEnd/>
                <a:tailEnd/>
              </a:ln>
            </p:spPr>
            <p:txBody>
              <a:bodyPr/>
              <a:lstStyle/>
              <a:p>
                <a:endParaRPr lang="en-US"/>
              </a:p>
            </p:txBody>
          </p:sp>
          <p:sp>
            <p:nvSpPr>
              <p:cNvPr id="107565" name="Freeform 100"/>
              <p:cNvSpPr>
                <a:spLocks/>
              </p:cNvSpPr>
              <p:nvPr/>
            </p:nvSpPr>
            <p:spPr bwMode="auto">
              <a:xfrm>
                <a:off x="3461" y="2668"/>
                <a:ext cx="18" cy="27"/>
              </a:xfrm>
              <a:custGeom>
                <a:avLst/>
                <a:gdLst>
                  <a:gd name="T0" fmla="*/ 9 w 18"/>
                  <a:gd name="T1" fmla="*/ 27 h 27"/>
                  <a:gd name="T2" fmla="*/ 12 w 18"/>
                  <a:gd name="T3" fmla="*/ 27 h 27"/>
                  <a:gd name="T4" fmla="*/ 15 w 18"/>
                  <a:gd name="T5" fmla="*/ 24 h 27"/>
                  <a:gd name="T6" fmla="*/ 16 w 18"/>
                  <a:gd name="T7" fmla="*/ 23 h 27"/>
                  <a:gd name="T8" fmla="*/ 18 w 18"/>
                  <a:gd name="T9" fmla="*/ 18 h 27"/>
                  <a:gd name="T10" fmla="*/ 18 w 18"/>
                  <a:gd name="T11" fmla="*/ 10 h 27"/>
                  <a:gd name="T12" fmla="*/ 16 w 18"/>
                  <a:gd name="T13" fmla="*/ 5 h 27"/>
                  <a:gd name="T14" fmla="*/ 15 w 18"/>
                  <a:gd name="T15" fmla="*/ 2 h 27"/>
                  <a:gd name="T16" fmla="*/ 12 w 18"/>
                  <a:gd name="T17" fmla="*/ 1 h 27"/>
                  <a:gd name="T18" fmla="*/ 9 w 18"/>
                  <a:gd name="T19" fmla="*/ 0 h 27"/>
                  <a:gd name="T20" fmla="*/ 9 w 18"/>
                  <a:gd name="T21" fmla="*/ 0 h 27"/>
                  <a:gd name="T22" fmla="*/ 6 w 18"/>
                  <a:gd name="T23" fmla="*/ 1 h 27"/>
                  <a:gd name="T24" fmla="*/ 3 w 18"/>
                  <a:gd name="T25" fmla="*/ 2 h 27"/>
                  <a:gd name="T26" fmla="*/ 2 w 18"/>
                  <a:gd name="T27" fmla="*/ 5 h 27"/>
                  <a:gd name="T28" fmla="*/ 0 w 18"/>
                  <a:gd name="T29" fmla="*/ 10 h 27"/>
                  <a:gd name="T30" fmla="*/ 0 w 18"/>
                  <a:gd name="T31" fmla="*/ 18 h 27"/>
                  <a:gd name="T32" fmla="*/ 2 w 18"/>
                  <a:gd name="T33" fmla="*/ 23 h 27"/>
                  <a:gd name="T34" fmla="*/ 3 w 18"/>
                  <a:gd name="T35" fmla="*/ 24 h 27"/>
                  <a:gd name="T36" fmla="*/ 6 w 18"/>
                  <a:gd name="T37" fmla="*/ 27 h 27"/>
                  <a:gd name="T38" fmla="*/ 9 w 18"/>
                  <a:gd name="T39" fmla="*/ 27 h 27"/>
                  <a:gd name="T40" fmla="*/ 9 w 18"/>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8"/>
                  <a:gd name="T64" fmla="*/ 0 h 27"/>
                  <a:gd name="T65" fmla="*/ 18 w 18"/>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8" h="27">
                    <a:moveTo>
                      <a:pt x="9" y="27"/>
                    </a:moveTo>
                    <a:lnTo>
                      <a:pt x="12" y="27"/>
                    </a:lnTo>
                    <a:lnTo>
                      <a:pt x="15" y="24"/>
                    </a:lnTo>
                    <a:lnTo>
                      <a:pt x="16" y="23"/>
                    </a:lnTo>
                    <a:lnTo>
                      <a:pt x="18" y="18"/>
                    </a:lnTo>
                    <a:lnTo>
                      <a:pt x="18" y="10"/>
                    </a:lnTo>
                    <a:lnTo>
                      <a:pt x="16" y="5"/>
                    </a:lnTo>
                    <a:lnTo>
                      <a:pt x="15" y="2"/>
                    </a:lnTo>
                    <a:lnTo>
                      <a:pt x="12" y="1"/>
                    </a:lnTo>
                    <a:lnTo>
                      <a:pt x="9" y="0"/>
                    </a:lnTo>
                    <a:lnTo>
                      <a:pt x="6" y="1"/>
                    </a:lnTo>
                    <a:lnTo>
                      <a:pt x="3" y="2"/>
                    </a:lnTo>
                    <a:lnTo>
                      <a:pt x="2" y="5"/>
                    </a:lnTo>
                    <a:lnTo>
                      <a:pt x="0" y="10"/>
                    </a:lnTo>
                    <a:lnTo>
                      <a:pt x="0" y="18"/>
                    </a:lnTo>
                    <a:lnTo>
                      <a:pt x="2" y="23"/>
                    </a:lnTo>
                    <a:lnTo>
                      <a:pt x="3" y="24"/>
                    </a:lnTo>
                    <a:lnTo>
                      <a:pt x="6" y="27"/>
                    </a:lnTo>
                    <a:lnTo>
                      <a:pt x="9" y="27"/>
                    </a:lnTo>
                    <a:close/>
                  </a:path>
                </a:pathLst>
              </a:custGeom>
              <a:solidFill>
                <a:srgbClr val="FFFFFF"/>
              </a:solidFill>
              <a:ln w="9525">
                <a:noFill/>
                <a:round/>
                <a:headEnd/>
                <a:tailEnd/>
              </a:ln>
            </p:spPr>
            <p:txBody>
              <a:bodyPr/>
              <a:lstStyle/>
              <a:p>
                <a:endParaRPr lang="en-US"/>
              </a:p>
            </p:txBody>
          </p:sp>
          <p:sp>
            <p:nvSpPr>
              <p:cNvPr id="107566" name="Freeform 101"/>
              <p:cNvSpPr>
                <a:spLocks/>
              </p:cNvSpPr>
              <p:nvPr/>
            </p:nvSpPr>
            <p:spPr bwMode="auto">
              <a:xfrm>
                <a:off x="3430" y="2668"/>
                <a:ext cx="17" cy="27"/>
              </a:xfrm>
              <a:custGeom>
                <a:avLst/>
                <a:gdLst>
                  <a:gd name="T0" fmla="*/ 8 w 17"/>
                  <a:gd name="T1" fmla="*/ 27 h 27"/>
                  <a:gd name="T2" fmla="*/ 11 w 17"/>
                  <a:gd name="T3" fmla="*/ 27 h 27"/>
                  <a:gd name="T4" fmla="*/ 14 w 17"/>
                  <a:gd name="T5" fmla="*/ 24 h 27"/>
                  <a:gd name="T6" fmla="*/ 15 w 17"/>
                  <a:gd name="T7" fmla="*/ 23 h 27"/>
                  <a:gd name="T8" fmla="*/ 17 w 17"/>
                  <a:gd name="T9" fmla="*/ 18 h 27"/>
                  <a:gd name="T10" fmla="*/ 17 w 17"/>
                  <a:gd name="T11" fmla="*/ 10 h 27"/>
                  <a:gd name="T12" fmla="*/ 15 w 17"/>
                  <a:gd name="T13" fmla="*/ 5 h 27"/>
                  <a:gd name="T14" fmla="*/ 14 w 17"/>
                  <a:gd name="T15" fmla="*/ 2 h 27"/>
                  <a:gd name="T16" fmla="*/ 11 w 17"/>
                  <a:gd name="T17" fmla="*/ 1 h 27"/>
                  <a:gd name="T18" fmla="*/ 8 w 17"/>
                  <a:gd name="T19" fmla="*/ 0 h 27"/>
                  <a:gd name="T20" fmla="*/ 8 w 17"/>
                  <a:gd name="T21" fmla="*/ 0 h 27"/>
                  <a:gd name="T22" fmla="*/ 5 w 17"/>
                  <a:gd name="T23" fmla="*/ 1 h 27"/>
                  <a:gd name="T24" fmla="*/ 2 w 17"/>
                  <a:gd name="T25" fmla="*/ 2 h 27"/>
                  <a:gd name="T26" fmla="*/ 1 w 17"/>
                  <a:gd name="T27" fmla="*/ 5 h 27"/>
                  <a:gd name="T28" fmla="*/ 0 w 17"/>
                  <a:gd name="T29" fmla="*/ 10 h 27"/>
                  <a:gd name="T30" fmla="*/ 0 w 17"/>
                  <a:gd name="T31" fmla="*/ 18 h 27"/>
                  <a:gd name="T32" fmla="*/ 1 w 17"/>
                  <a:gd name="T33" fmla="*/ 23 h 27"/>
                  <a:gd name="T34" fmla="*/ 2 w 17"/>
                  <a:gd name="T35" fmla="*/ 24 h 27"/>
                  <a:gd name="T36" fmla="*/ 5 w 17"/>
                  <a:gd name="T37" fmla="*/ 27 h 27"/>
                  <a:gd name="T38" fmla="*/ 8 w 17"/>
                  <a:gd name="T39" fmla="*/ 27 h 27"/>
                  <a:gd name="T40" fmla="*/ 8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8" y="27"/>
                    </a:moveTo>
                    <a:lnTo>
                      <a:pt x="11" y="27"/>
                    </a:lnTo>
                    <a:lnTo>
                      <a:pt x="14" y="24"/>
                    </a:lnTo>
                    <a:lnTo>
                      <a:pt x="15" y="23"/>
                    </a:lnTo>
                    <a:lnTo>
                      <a:pt x="17" y="18"/>
                    </a:lnTo>
                    <a:lnTo>
                      <a:pt x="17" y="10"/>
                    </a:lnTo>
                    <a:lnTo>
                      <a:pt x="15" y="5"/>
                    </a:lnTo>
                    <a:lnTo>
                      <a:pt x="14" y="2"/>
                    </a:lnTo>
                    <a:lnTo>
                      <a:pt x="11" y="1"/>
                    </a:lnTo>
                    <a:lnTo>
                      <a:pt x="8" y="0"/>
                    </a:lnTo>
                    <a:lnTo>
                      <a:pt x="5" y="1"/>
                    </a:lnTo>
                    <a:lnTo>
                      <a:pt x="2" y="2"/>
                    </a:lnTo>
                    <a:lnTo>
                      <a:pt x="1" y="5"/>
                    </a:lnTo>
                    <a:lnTo>
                      <a:pt x="0" y="10"/>
                    </a:lnTo>
                    <a:lnTo>
                      <a:pt x="0" y="18"/>
                    </a:lnTo>
                    <a:lnTo>
                      <a:pt x="1" y="23"/>
                    </a:lnTo>
                    <a:lnTo>
                      <a:pt x="2" y="24"/>
                    </a:lnTo>
                    <a:lnTo>
                      <a:pt x="5" y="27"/>
                    </a:lnTo>
                    <a:lnTo>
                      <a:pt x="8" y="27"/>
                    </a:lnTo>
                    <a:close/>
                  </a:path>
                </a:pathLst>
              </a:custGeom>
              <a:solidFill>
                <a:srgbClr val="FFFFFF"/>
              </a:solidFill>
              <a:ln w="9525">
                <a:noFill/>
                <a:round/>
                <a:headEnd/>
                <a:tailEnd/>
              </a:ln>
            </p:spPr>
            <p:txBody>
              <a:bodyPr/>
              <a:lstStyle/>
              <a:p>
                <a:endParaRPr lang="en-US"/>
              </a:p>
            </p:txBody>
          </p:sp>
          <p:sp>
            <p:nvSpPr>
              <p:cNvPr id="107567" name="Freeform 102"/>
              <p:cNvSpPr>
                <a:spLocks/>
              </p:cNvSpPr>
              <p:nvPr/>
            </p:nvSpPr>
            <p:spPr bwMode="auto">
              <a:xfrm>
                <a:off x="3398" y="2668"/>
                <a:ext cx="17" cy="27"/>
              </a:xfrm>
              <a:custGeom>
                <a:avLst/>
                <a:gdLst>
                  <a:gd name="T0" fmla="*/ 9 w 17"/>
                  <a:gd name="T1" fmla="*/ 27 h 27"/>
                  <a:gd name="T2" fmla="*/ 11 w 17"/>
                  <a:gd name="T3" fmla="*/ 27 h 27"/>
                  <a:gd name="T4" fmla="*/ 14 w 17"/>
                  <a:gd name="T5" fmla="*/ 24 h 27"/>
                  <a:gd name="T6" fmla="*/ 16 w 17"/>
                  <a:gd name="T7" fmla="*/ 23 h 27"/>
                  <a:gd name="T8" fmla="*/ 17 w 17"/>
                  <a:gd name="T9" fmla="*/ 18 h 27"/>
                  <a:gd name="T10" fmla="*/ 17 w 17"/>
                  <a:gd name="T11" fmla="*/ 10 h 27"/>
                  <a:gd name="T12" fmla="*/ 16 w 17"/>
                  <a:gd name="T13" fmla="*/ 5 h 27"/>
                  <a:gd name="T14" fmla="*/ 14 w 17"/>
                  <a:gd name="T15" fmla="*/ 2 h 27"/>
                  <a:gd name="T16" fmla="*/ 11 w 17"/>
                  <a:gd name="T17" fmla="*/ 1 h 27"/>
                  <a:gd name="T18" fmla="*/ 9 w 17"/>
                  <a:gd name="T19" fmla="*/ 0 h 27"/>
                  <a:gd name="T20" fmla="*/ 9 w 17"/>
                  <a:gd name="T21" fmla="*/ 0 h 27"/>
                  <a:gd name="T22" fmla="*/ 4 w 17"/>
                  <a:gd name="T23" fmla="*/ 1 h 27"/>
                  <a:gd name="T24" fmla="*/ 3 w 17"/>
                  <a:gd name="T25" fmla="*/ 2 h 27"/>
                  <a:gd name="T26" fmla="*/ 0 w 17"/>
                  <a:gd name="T27" fmla="*/ 5 h 27"/>
                  <a:gd name="T28" fmla="*/ 0 w 17"/>
                  <a:gd name="T29" fmla="*/ 10 h 27"/>
                  <a:gd name="T30" fmla="*/ 0 w 17"/>
                  <a:gd name="T31" fmla="*/ 18 h 27"/>
                  <a:gd name="T32" fmla="*/ 0 w 17"/>
                  <a:gd name="T33" fmla="*/ 23 h 27"/>
                  <a:gd name="T34" fmla="*/ 3 w 17"/>
                  <a:gd name="T35" fmla="*/ 24 h 27"/>
                  <a:gd name="T36" fmla="*/ 4 w 17"/>
                  <a:gd name="T37" fmla="*/ 27 h 27"/>
                  <a:gd name="T38" fmla="*/ 9 w 17"/>
                  <a:gd name="T39" fmla="*/ 27 h 27"/>
                  <a:gd name="T40" fmla="*/ 9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9" y="27"/>
                    </a:moveTo>
                    <a:lnTo>
                      <a:pt x="11" y="27"/>
                    </a:lnTo>
                    <a:lnTo>
                      <a:pt x="14" y="24"/>
                    </a:lnTo>
                    <a:lnTo>
                      <a:pt x="16" y="23"/>
                    </a:lnTo>
                    <a:lnTo>
                      <a:pt x="17" y="18"/>
                    </a:lnTo>
                    <a:lnTo>
                      <a:pt x="17" y="10"/>
                    </a:lnTo>
                    <a:lnTo>
                      <a:pt x="16" y="5"/>
                    </a:lnTo>
                    <a:lnTo>
                      <a:pt x="14" y="2"/>
                    </a:lnTo>
                    <a:lnTo>
                      <a:pt x="11" y="1"/>
                    </a:lnTo>
                    <a:lnTo>
                      <a:pt x="9" y="0"/>
                    </a:lnTo>
                    <a:lnTo>
                      <a:pt x="4" y="1"/>
                    </a:lnTo>
                    <a:lnTo>
                      <a:pt x="3" y="2"/>
                    </a:lnTo>
                    <a:lnTo>
                      <a:pt x="0" y="5"/>
                    </a:lnTo>
                    <a:lnTo>
                      <a:pt x="0" y="10"/>
                    </a:lnTo>
                    <a:lnTo>
                      <a:pt x="0" y="18"/>
                    </a:lnTo>
                    <a:lnTo>
                      <a:pt x="0" y="23"/>
                    </a:lnTo>
                    <a:lnTo>
                      <a:pt x="3" y="24"/>
                    </a:lnTo>
                    <a:lnTo>
                      <a:pt x="4" y="27"/>
                    </a:lnTo>
                    <a:lnTo>
                      <a:pt x="9" y="27"/>
                    </a:lnTo>
                    <a:close/>
                  </a:path>
                </a:pathLst>
              </a:custGeom>
              <a:solidFill>
                <a:srgbClr val="FFFFFF"/>
              </a:solidFill>
              <a:ln w="9525">
                <a:noFill/>
                <a:round/>
                <a:headEnd/>
                <a:tailEnd/>
              </a:ln>
            </p:spPr>
            <p:txBody>
              <a:bodyPr/>
              <a:lstStyle/>
              <a:p>
                <a:endParaRPr lang="en-US"/>
              </a:p>
            </p:txBody>
          </p:sp>
          <p:sp>
            <p:nvSpPr>
              <p:cNvPr id="107568" name="Freeform 103"/>
              <p:cNvSpPr>
                <a:spLocks/>
              </p:cNvSpPr>
              <p:nvPr/>
            </p:nvSpPr>
            <p:spPr bwMode="auto">
              <a:xfrm>
                <a:off x="3366" y="2668"/>
                <a:ext cx="18" cy="27"/>
              </a:xfrm>
              <a:custGeom>
                <a:avLst/>
                <a:gdLst>
                  <a:gd name="T0" fmla="*/ 9 w 18"/>
                  <a:gd name="T1" fmla="*/ 27 h 27"/>
                  <a:gd name="T2" fmla="*/ 12 w 18"/>
                  <a:gd name="T3" fmla="*/ 27 h 27"/>
                  <a:gd name="T4" fmla="*/ 15 w 18"/>
                  <a:gd name="T5" fmla="*/ 24 h 27"/>
                  <a:gd name="T6" fmla="*/ 16 w 18"/>
                  <a:gd name="T7" fmla="*/ 23 h 27"/>
                  <a:gd name="T8" fmla="*/ 18 w 18"/>
                  <a:gd name="T9" fmla="*/ 18 h 27"/>
                  <a:gd name="T10" fmla="*/ 18 w 18"/>
                  <a:gd name="T11" fmla="*/ 10 h 27"/>
                  <a:gd name="T12" fmla="*/ 16 w 18"/>
                  <a:gd name="T13" fmla="*/ 5 h 27"/>
                  <a:gd name="T14" fmla="*/ 15 w 18"/>
                  <a:gd name="T15" fmla="*/ 2 h 27"/>
                  <a:gd name="T16" fmla="*/ 12 w 18"/>
                  <a:gd name="T17" fmla="*/ 1 h 27"/>
                  <a:gd name="T18" fmla="*/ 9 w 18"/>
                  <a:gd name="T19" fmla="*/ 0 h 27"/>
                  <a:gd name="T20" fmla="*/ 9 w 18"/>
                  <a:gd name="T21" fmla="*/ 0 h 27"/>
                  <a:gd name="T22" fmla="*/ 5 w 18"/>
                  <a:gd name="T23" fmla="*/ 1 h 27"/>
                  <a:gd name="T24" fmla="*/ 3 w 18"/>
                  <a:gd name="T25" fmla="*/ 2 h 27"/>
                  <a:gd name="T26" fmla="*/ 0 w 18"/>
                  <a:gd name="T27" fmla="*/ 5 h 27"/>
                  <a:gd name="T28" fmla="*/ 0 w 18"/>
                  <a:gd name="T29" fmla="*/ 10 h 27"/>
                  <a:gd name="T30" fmla="*/ 0 w 18"/>
                  <a:gd name="T31" fmla="*/ 18 h 27"/>
                  <a:gd name="T32" fmla="*/ 0 w 18"/>
                  <a:gd name="T33" fmla="*/ 23 h 27"/>
                  <a:gd name="T34" fmla="*/ 3 w 18"/>
                  <a:gd name="T35" fmla="*/ 24 h 27"/>
                  <a:gd name="T36" fmla="*/ 5 w 18"/>
                  <a:gd name="T37" fmla="*/ 27 h 27"/>
                  <a:gd name="T38" fmla="*/ 9 w 18"/>
                  <a:gd name="T39" fmla="*/ 27 h 27"/>
                  <a:gd name="T40" fmla="*/ 9 w 18"/>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8"/>
                  <a:gd name="T64" fmla="*/ 0 h 27"/>
                  <a:gd name="T65" fmla="*/ 18 w 18"/>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8" h="27">
                    <a:moveTo>
                      <a:pt x="9" y="27"/>
                    </a:moveTo>
                    <a:lnTo>
                      <a:pt x="12" y="27"/>
                    </a:lnTo>
                    <a:lnTo>
                      <a:pt x="15" y="24"/>
                    </a:lnTo>
                    <a:lnTo>
                      <a:pt x="16" y="23"/>
                    </a:lnTo>
                    <a:lnTo>
                      <a:pt x="18" y="18"/>
                    </a:lnTo>
                    <a:lnTo>
                      <a:pt x="18" y="10"/>
                    </a:lnTo>
                    <a:lnTo>
                      <a:pt x="16" y="5"/>
                    </a:lnTo>
                    <a:lnTo>
                      <a:pt x="15" y="2"/>
                    </a:lnTo>
                    <a:lnTo>
                      <a:pt x="12" y="1"/>
                    </a:lnTo>
                    <a:lnTo>
                      <a:pt x="9" y="0"/>
                    </a:lnTo>
                    <a:lnTo>
                      <a:pt x="5" y="1"/>
                    </a:lnTo>
                    <a:lnTo>
                      <a:pt x="3" y="2"/>
                    </a:lnTo>
                    <a:lnTo>
                      <a:pt x="0" y="5"/>
                    </a:lnTo>
                    <a:lnTo>
                      <a:pt x="0" y="10"/>
                    </a:lnTo>
                    <a:lnTo>
                      <a:pt x="0" y="18"/>
                    </a:lnTo>
                    <a:lnTo>
                      <a:pt x="0" y="23"/>
                    </a:lnTo>
                    <a:lnTo>
                      <a:pt x="3" y="24"/>
                    </a:lnTo>
                    <a:lnTo>
                      <a:pt x="5" y="27"/>
                    </a:lnTo>
                    <a:lnTo>
                      <a:pt x="9" y="27"/>
                    </a:lnTo>
                    <a:close/>
                  </a:path>
                </a:pathLst>
              </a:custGeom>
              <a:solidFill>
                <a:srgbClr val="FFFFFF"/>
              </a:solidFill>
              <a:ln w="9525">
                <a:noFill/>
                <a:round/>
                <a:headEnd/>
                <a:tailEnd/>
              </a:ln>
            </p:spPr>
            <p:txBody>
              <a:bodyPr/>
              <a:lstStyle/>
              <a:p>
                <a:endParaRPr lang="en-US"/>
              </a:p>
            </p:txBody>
          </p:sp>
          <p:sp>
            <p:nvSpPr>
              <p:cNvPr id="107569" name="Freeform 104"/>
              <p:cNvSpPr>
                <a:spLocks/>
              </p:cNvSpPr>
              <p:nvPr/>
            </p:nvSpPr>
            <p:spPr bwMode="auto">
              <a:xfrm>
                <a:off x="3335" y="2668"/>
                <a:ext cx="17" cy="27"/>
              </a:xfrm>
              <a:custGeom>
                <a:avLst/>
                <a:gdLst>
                  <a:gd name="T0" fmla="*/ 8 w 17"/>
                  <a:gd name="T1" fmla="*/ 27 h 27"/>
                  <a:gd name="T2" fmla="*/ 11 w 17"/>
                  <a:gd name="T3" fmla="*/ 27 h 27"/>
                  <a:gd name="T4" fmla="*/ 14 w 17"/>
                  <a:gd name="T5" fmla="*/ 24 h 27"/>
                  <a:gd name="T6" fmla="*/ 15 w 17"/>
                  <a:gd name="T7" fmla="*/ 23 h 27"/>
                  <a:gd name="T8" fmla="*/ 17 w 17"/>
                  <a:gd name="T9" fmla="*/ 18 h 27"/>
                  <a:gd name="T10" fmla="*/ 17 w 17"/>
                  <a:gd name="T11" fmla="*/ 10 h 27"/>
                  <a:gd name="T12" fmla="*/ 15 w 17"/>
                  <a:gd name="T13" fmla="*/ 5 h 27"/>
                  <a:gd name="T14" fmla="*/ 14 w 17"/>
                  <a:gd name="T15" fmla="*/ 2 h 27"/>
                  <a:gd name="T16" fmla="*/ 11 w 17"/>
                  <a:gd name="T17" fmla="*/ 1 h 27"/>
                  <a:gd name="T18" fmla="*/ 8 w 17"/>
                  <a:gd name="T19" fmla="*/ 0 h 27"/>
                  <a:gd name="T20" fmla="*/ 8 w 17"/>
                  <a:gd name="T21" fmla="*/ 0 h 27"/>
                  <a:gd name="T22" fmla="*/ 4 w 17"/>
                  <a:gd name="T23" fmla="*/ 1 h 27"/>
                  <a:gd name="T24" fmla="*/ 2 w 17"/>
                  <a:gd name="T25" fmla="*/ 2 h 27"/>
                  <a:gd name="T26" fmla="*/ 0 w 17"/>
                  <a:gd name="T27" fmla="*/ 5 h 27"/>
                  <a:gd name="T28" fmla="*/ 0 w 17"/>
                  <a:gd name="T29" fmla="*/ 10 h 27"/>
                  <a:gd name="T30" fmla="*/ 0 w 17"/>
                  <a:gd name="T31" fmla="*/ 18 h 27"/>
                  <a:gd name="T32" fmla="*/ 0 w 17"/>
                  <a:gd name="T33" fmla="*/ 23 h 27"/>
                  <a:gd name="T34" fmla="*/ 2 w 17"/>
                  <a:gd name="T35" fmla="*/ 24 h 27"/>
                  <a:gd name="T36" fmla="*/ 4 w 17"/>
                  <a:gd name="T37" fmla="*/ 27 h 27"/>
                  <a:gd name="T38" fmla="*/ 8 w 17"/>
                  <a:gd name="T39" fmla="*/ 27 h 27"/>
                  <a:gd name="T40" fmla="*/ 8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8" y="27"/>
                    </a:moveTo>
                    <a:lnTo>
                      <a:pt x="11" y="27"/>
                    </a:lnTo>
                    <a:lnTo>
                      <a:pt x="14" y="24"/>
                    </a:lnTo>
                    <a:lnTo>
                      <a:pt x="15" y="23"/>
                    </a:lnTo>
                    <a:lnTo>
                      <a:pt x="17" y="18"/>
                    </a:lnTo>
                    <a:lnTo>
                      <a:pt x="17" y="10"/>
                    </a:lnTo>
                    <a:lnTo>
                      <a:pt x="15" y="5"/>
                    </a:lnTo>
                    <a:lnTo>
                      <a:pt x="14" y="2"/>
                    </a:lnTo>
                    <a:lnTo>
                      <a:pt x="11" y="1"/>
                    </a:lnTo>
                    <a:lnTo>
                      <a:pt x="8" y="0"/>
                    </a:lnTo>
                    <a:lnTo>
                      <a:pt x="4" y="1"/>
                    </a:lnTo>
                    <a:lnTo>
                      <a:pt x="2" y="2"/>
                    </a:lnTo>
                    <a:lnTo>
                      <a:pt x="0" y="5"/>
                    </a:lnTo>
                    <a:lnTo>
                      <a:pt x="0" y="10"/>
                    </a:lnTo>
                    <a:lnTo>
                      <a:pt x="0" y="18"/>
                    </a:lnTo>
                    <a:lnTo>
                      <a:pt x="0" y="23"/>
                    </a:lnTo>
                    <a:lnTo>
                      <a:pt x="2" y="24"/>
                    </a:lnTo>
                    <a:lnTo>
                      <a:pt x="4" y="27"/>
                    </a:lnTo>
                    <a:lnTo>
                      <a:pt x="8" y="27"/>
                    </a:lnTo>
                    <a:close/>
                  </a:path>
                </a:pathLst>
              </a:custGeom>
              <a:solidFill>
                <a:srgbClr val="FFFFFF"/>
              </a:solidFill>
              <a:ln w="9525">
                <a:noFill/>
                <a:round/>
                <a:headEnd/>
                <a:tailEnd/>
              </a:ln>
            </p:spPr>
            <p:txBody>
              <a:bodyPr/>
              <a:lstStyle/>
              <a:p>
                <a:endParaRPr lang="en-US"/>
              </a:p>
            </p:txBody>
          </p:sp>
          <p:sp>
            <p:nvSpPr>
              <p:cNvPr id="107570" name="Freeform 105"/>
              <p:cNvSpPr>
                <a:spLocks/>
              </p:cNvSpPr>
              <p:nvPr/>
            </p:nvSpPr>
            <p:spPr bwMode="auto">
              <a:xfrm>
                <a:off x="3303" y="2668"/>
                <a:ext cx="17" cy="27"/>
              </a:xfrm>
              <a:custGeom>
                <a:avLst/>
                <a:gdLst>
                  <a:gd name="T0" fmla="*/ 9 w 17"/>
                  <a:gd name="T1" fmla="*/ 27 h 27"/>
                  <a:gd name="T2" fmla="*/ 11 w 17"/>
                  <a:gd name="T3" fmla="*/ 27 h 27"/>
                  <a:gd name="T4" fmla="*/ 14 w 17"/>
                  <a:gd name="T5" fmla="*/ 24 h 27"/>
                  <a:gd name="T6" fmla="*/ 16 w 17"/>
                  <a:gd name="T7" fmla="*/ 23 h 27"/>
                  <a:gd name="T8" fmla="*/ 17 w 17"/>
                  <a:gd name="T9" fmla="*/ 18 h 27"/>
                  <a:gd name="T10" fmla="*/ 17 w 17"/>
                  <a:gd name="T11" fmla="*/ 10 h 27"/>
                  <a:gd name="T12" fmla="*/ 16 w 17"/>
                  <a:gd name="T13" fmla="*/ 5 h 27"/>
                  <a:gd name="T14" fmla="*/ 14 w 17"/>
                  <a:gd name="T15" fmla="*/ 2 h 27"/>
                  <a:gd name="T16" fmla="*/ 11 w 17"/>
                  <a:gd name="T17" fmla="*/ 1 h 27"/>
                  <a:gd name="T18" fmla="*/ 9 w 17"/>
                  <a:gd name="T19" fmla="*/ 0 h 27"/>
                  <a:gd name="T20" fmla="*/ 9 w 17"/>
                  <a:gd name="T21" fmla="*/ 0 h 27"/>
                  <a:gd name="T22" fmla="*/ 4 w 17"/>
                  <a:gd name="T23" fmla="*/ 1 h 27"/>
                  <a:gd name="T24" fmla="*/ 3 w 17"/>
                  <a:gd name="T25" fmla="*/ 2 h 27"/>
                  <a:gd name="T26" fmla="*/ 0 w 17"/>
                  <a:gd name="T27" fmla="*/ 5 h 27"/>
                  <a:gd name="T28" fmla="*/ 0 w 17"/>
                  <a:gd name="T29" fmla="*/ 10 h 27"/>
                  <a:gd name="T30" fmla="*/ 0 w 17"/>
                  <a:gd name="T31" fmla="*/ 18 h 27"/>
                  <a:gd name="T32" fmla="*/ 0 w 17"/>
                  <a:gd name="T33" fmla="*/ 23 h 27"/>
                  <a:gd name="T34" fmla="*/ 3 w 17"/>
                  <a:gd name="T35" fmla="*/ 24 h 27"/>
                  <a:gd name="T36" fmla="*/ 4 w 17"/>
                  <a:gd name="T37" fmla="*/ 27 h 27"/>
                  <a:gd name="T38" fmla="*/ 9 w 17"/>
                  <a:gd name="T39" fmla="*/ 27 h 27"/>
                  <a:gd name="T40" fmla="*/ 9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9" y="27"/>
                    </a:moveTo>
                    <a:lnTo>
                      <a:pt x="11" y="27"/>
                    </a:lnTo>
                    <a:lnTo>
                      <a:pt x="14" y="24"/>
                    </a:lnTo>
                    <a:lnTo>
                      <a:pt x="16" y="23"/>
                    </a:lnTo>
                    <a:lnTo>
                      <a:pt x="17" y="18"/>
                    </a:lnTo>
                    <a:lnTo>
                      <a:pt x="17" y="10"/>
                    </a:lnTo>
                    <a:lnTo>
                      <a:pt x="16" y="5"/>
                    </a:lnTo>
                    <a:lnTo>
                      <a:pt x="14" y="2"/>
                    </a:lnTo>
                    <a:lnTo>
                      <a:pt x="11" y="1"/>
                    </a:lnTo>
                    <a:lnTo>
                      <a:pt x="9" y="0"/>
                    </a:lnTo>
                    <a:lnTo>
                      <a:pt x="4" y="1"/>
                    </a:lnTo>
                    <a:lnTo>
                      <a:pt x="3" y="2"/>
                    </a:lnTo>
                    <a:lnTo>
                      <a:pt x="0" y="5"/>
                    </a:lnTo>
                    <a:lnTo>
                      <a:pt x="0" y="10"/>
                    </a:lnTo>
                    <a:lnTo>
                      <a:pt x="0" y="18"/>
                    </a:lnTo>
                    <a:lnTo>
                      <a:pt x="0" y="23"/>
                    </a:lnTo>
                    <a:lnTo>
                      <a:pt x="3" y="24"/>
                    </a:lnTo>
                    <a:lnTo>
                      <a:pt x="4" y="27"/>
                    </a:lnTo>
                    <a:lnTo>
                      <a:pt x="9" y="27"/>
                    </a:lnTo>
                    <a:close/>
                  </a:path>
                </a:pathLst>
              </a:custGeom>
              <a:solidFill>
                <a:srgbClr val="FFFFFF"/>
              </a:solidFill>
              <a:ln w="9525">
                <a:noFill/>
                <a:round/>
                <a:headEnd/>
                <a:tailEnd/>
              </a:ln>
            </p:spPr>
            <p:txBody>
              <a:bodyPr/>
              <a:lstStyle/>
              <a:p>
                <a:endParaRPr lang="en-US"/>
              </a:p>
            </p:txBody>
          </p:sp>
          <p:sp>
            <p:nvSpPr>
              <p:cNvPr id="107571" name="Freeform 106"/>
              <p:cNvSpPr>
                <a:spLocks/>
              </p:cNvSpPr>
              <p:nvPr/>
            </p:nvSpPr>
            <p:spPr bwMode="auto">
              <a:xfrm>
                <a:off x="3270" y="2668"/>
                <a:ext cx="18" cy="27"/>
              </a:xfrm>
              <a:custGeom>
                <a:avLst/>
                <a:gdLst>
                  <a:gd name="T0" fmla="*/ 10 w 18"/>
                  <a:gd name="T1" fmla="*/ 27 h 27"/>
                  <a:gd name="T2" fmla="*/ 13 w 18"/>
                  <a:gd name="T3" fmla="*/ 27 h 27"/>
                  <a:gd name="T4" fmla="*/ 16 w 18"/>
                  <a:gd name="T5" fmla="*/ 24 h 27"/>
                  <a:gd name="T6" fmla="*/ 17 w 18"/>
                  <a:gd name="T7" fmla="*/ 23 h 27"/>
                  <a:gd name="T8" fmla="*/ 18 w 18"/>
                  <a:gd name="T9" fmla="*/ 18 h 27"/>
                  <a:gd name="T10" fmla="*/ 18 w 18"/>
                  <a:gd name="T11" fmla="*/ 10 h 27"/>
                  <a:gd name="T12" fmla="*/ 17 w 18"/>
                  <a:gd name="T13" fmla="*/ 5 h 27"/>
                  <a:gd name="T14" fmla="*/ 16 w 18"/>
                  <a:gd name="T15" fmla="*/ 2 h 27"/>
                  <a:gd name="T16" fmla="*/ 13 w 18"/>
                  <a:gd name="T17" fmla="*/ 1 h 27"/>
                  <a:gd name="T18" fmla="*/ 10 w 18"/>
                  <a:gd name="T19" fmla="*/ 0 h 27"/>
                  <a:gd name="T20" fmla="*/ 10 w 18"/>
                  <a:gd name="T21" fmla="*/ 0 h 27"/>
                  <a:gd name="T22" fmla="*/ 6 w 18"/>
                  <a:gd name="T23" fmla="*/ 1 h 27"/>
                  <a:gd name="T24" fmla="*/ 3 w 18"/>
                  <a:gd name="T25" fmla="*/ 2 h 27"/>
                  <a:gd name="T26" fmla="*/ 1 w 18"/>
                  <a:gd name="T27" fmla="*/ 5 h 27"/>
                  <a:gd name="T28" fmla="*/ 0 w 18"/>
                  <a:gd name="T29" fmla="*/ 10 h 27"/>
                  <a:gd name="T30" fmla="*/ 0 w 18"/>
                  <a:gd name="T31" fmla="*/ 18 h 27"/>
                  <a:gd name="T32" fmla="*/ 1 w 18"/>
                  <a:gd name="T33" fmla="*/ 23 h 27"/>
                  <a:gd name="T34" fmla="*/ 3 w 18"/>
                  <a:gd name="T35" fmla="*/ 24 h 27"/>
                  <a:gd name="T36" fmla="*/ 6 w 18"/>
                  <a:gd name="T37" fmla="*/ 27 h 27"/>
                  <a:gd name="T38" fmla="*/ 10 w 18"/>
                  <a:gd name="T39" fmla="*/ 27 h 27"/>
                  <a:gd name="T40" fmla="*/ 10 w 18"/>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8"/>
                  <a:gd name="T64" fmla="*/ 0 h 27"/>
                  <a:gd name="T65" fmla="*/ 18 w 18"/>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8" h="27">
                    <a:moveTo>
                      <a:pt x="10" y="27"/>
                    </a:moveTo>
                    <a:lnTo>
                      <a:pt x="13" y="27"/>
                    </a:lnTo>
                    <a:lnTo>
                      <a:pt x="16" y="24"/>
                    </a:lnTo>
                    <a:lnTo>
                      <a:pt x="17" y="23"/>
                    </a:lnTo>
                    <a:lnTo>
                      <a:pt x="18" y="18"/>
                    </a:lnTo>
                    <a:lnTo>
                      <a:pt x="18" y="10"/>
                    </a:lnTo>
                    <a:lnTo>
                      <a:pt x="17" y="5"/>
                    </a:lnTo>
                    <a:lnTo>
                      <a:pt x="16" y="2"/>
                    </a:lnTo>
                    <a:lnTo>
                      <a:pt x="13" y="1"/>
                    </a:lnTo>
                    <a:lnTo>
                      <a:pt x="10" y="0"/>
                    </a:lnTo>
                    <a:lnTo>
                      <a:pt x="6" y="1"/>
                    </a:lnTo>
                    <a:lnTo>
                      <a:pt x="3" y="2"/>
                    </a:lnTo>
                    <a:lnTo>
                      <a:pt x="1" y="5"/>
                    </a:lnTo>
                    <a:lnTo>
                      <a:pt x="0" y="10"/>
                    </a:lnTo>
                    <a:lnTo>
                      <a:pt x="0" y="18"/>
                    </a:lnTo>
                    <a:lnTo>
                      <a:pt x="1" y="23"/>
                    </a:lnTo>
                    <a:lnTo>
                      <a:pt x="3" y="24"/>
                    </a:lnTo>
                    <a:lnTo>
                      <a:pt x="6" y="27"/>
                    </a:lnTo>
                    <a:lnTo>
                      <a:pt x="10" y="27"/>
                    </a:lnTo>
                    <a:close/>
                  </a:path>
                </a:pathLst>
              </a:custGeom>
              <a:solidFill>
                <a:srgbClr val="FFFFFF"/>
              </a:solidFill>
              <a:ln w="9525">
                <a:noFill/>
                <a:round/>
                <a:headEnd/>
                <a:tailEnd/>
              </a:ln>
            </p:spPr>
            <p:txBody>
              <a:bodyPr/>
              <a:lstStyle/>
              <a:p>
                <a:endParaRPr lang="en-US"/>
              </a:p>
            </p:txBody>
          </p:sp>
          <p:sp>
            <p:nvSpPr>
              <p:cNvPr id="107572" name="Freeform 107"/>
              <p:cNvSpPr>
                <a:spLocks/>
              </p:cNvSpPr>
              <p:nvPr/>
            </p:nvSpPr>
            <p:spPr bwMode="auto">
              <a:xfrm>
                <a:off x="3240" y="2668"/>
                <a:ext cx="17" cy="27"/>
              </a:xfrm>
              <a:custGeom>
                <a:avLst/>
                <a:gdLst>
                  <a:gd name="T0" fmla="*/ 7 w 17"/>
                  <a:gd name="T1" fmla="*/ 27 h 27"/>
                  <a:gd name="T2" fmla="*/ 11 w 17"/>
                  <a:gd name="T3" fmla="*/ 27 h 27"/>
                  <a:gd name="T4" fmla="*/ 14 w 17"/>
                  <a:gd name="T5" fmla="*/ 24 h 27"/>
                  <a:gd name="T6" fmla="*/ 15 w 17"/>
                  <a:gd name="T7" fmla="*/ 23 h 27"/>
                  <a:gd name="T8" fmla="*/ 17 w 17"/>
                  <a:gd name="T9" fmla="*/ 18 h 27"/>
                  <a:gd name="T10" fmla="*/ 17 w 17"/>
                  <a:gd name="T11" fmla="*/ 10 h 27"/>
                  <a:gd name="T12" fmla="*/ 15 w 17"/>
                  <a:gd name="T13" fmla="*/ 5 h 27"/>
                  <a:gd name="T14" fmla="*/ 14 w 17"/>
                  <a:gd name="T15" fmla="*/ 2 h 27"/>
                  <a:gd name="T16" fmla="*/ 11 w 17"/>
                  <a:gd name="T17" fmla="*/ 1 h 27"/>
                  <a:gd name="T18" fmla="*/ 7 w 17"/>
                  <a:gd name="T19" fmla="*/ 0 h 27"/>
                  <a:gd name="T20" fmla="*/ 7 w 17"/>
                  <a:gd name="T21" fmla="*/ 0 h 27"/>
                  <a:gd name="T22" fmla="*/ 4 w 17"/>
                  <a:gd name="T23" fmla="*/ 1 h 27"/>
                  <a:gd name="T24" fmla="*/ 1 w 17"/>
                  <a:gd name="T25" fmla="*/ 2 h 27"/>
                  <a:gd name="T26" fmla="*/ 0 w 17"/>
                  <a:gd name="T27" fmla="*/ 5 h 27"/>
                  <a:gd name="T28" fmla="*/ 0 w 17"/>
                  <a:gd name="T29" fmla="*/ 10 h 27"/>
                  <a:gd name="T30" fmla="*/ 0 w 17"/>
                  <a:gd name="T31" fmla="*/ 18 h 27"/>
                  <a:gd name="T32" fmla="*/ 0 w 17"/>
                  <a:gd name="T33" fmla="*/ 23 h 27"/>
                  <a:gd name="T34" fmla="*/ 1 w 17"/>
                  <a:gd name="T35" fmla="*/ 24 h 27"/>
                  <a:gd name="T36" fmla="*/ 4 w 17"/>
                  <a:gd name="T37" fmla="*/ 27 h 27"/>
                  <a:gd name="T38" fmla="*/ 7 w 17"/>
                  <a:gd name="T39" fmla="*/ 27 h 27"/>
                  <a:gd name="T40" fmla="*/ 7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7" y="27"/>
                    </a:moveTo>
                    <a:lnTo>
                      <a:pt x="11" y="27"/>
                    </a:lnTo>
                    <a:lnTo>
                      <a:pt x="14" y="24"/>
                    </a:lnTo>
                    <a:lnTo>
                      <a:pt x="15" y="23"/>
                    </a:lnTo>
                    <a:lnTo>
                      <a:pt x="17" y="18"/>
                    </a:lnTo>
                    <a:lnTo>
                      <a:pt x="17" y="10"/>
                    </a:lnTo>
                    <a:lnTo>
                      <a:pt x="15" y="5"/>
                    </a:lnTo>
                    <a:lnTo>
                      <a:pt x="14" y="2"/>
                    </a:lnTo>
                    <a:lnTo>
                      <a:pt x="11" y="1"/>
                    </a:lnTo>
                    <a:lnTo>
                      <a:pt x="7" y="0"/>
                    </a:lnTo>
                    <a:lnTo>
                      <a:pt x="4" y="1"/>
                    </a:lnTo>
                    <a:lnTo>
                      <a:pt x="1" y="2"/>
                    </a:lnTo>
                    <a:lnTo>
                      <a:pt x="0" y="5"/>
                    </a:lnTo>
                    <a:lnTo>
                      <a:pt x="0" y="10"/>
                    </a:lnTo>
                    <a:lnTo>
                      <a:pt x="0" y="18"/>
                    </a:lnTo>
                    <a:lnTo>
                      <a:pt x="0" y="23"/>
                    </a:lnTo>
                    <a:lnTo>
                      <a:pt x="1" y="24"/>
                    </a:lnTo>
                    <a:lnTo>
                      <a:pt x="4" y="27"/>
                    </a:lnTo>
                    <a:lnTo>
                      <a:pt x="7" y="27"/>
                    </a:lnTo>
                    <a:close/>
                  </a:path>
                </a:pathLst>
              </a:custGeom>
              <a:solidFill>
                <a:srgbClr val="FFFFFF"/>
              </a:solidFill>
              <a:ln w="9525">
                <a:noFill/>
                <a:round/>
                <a:headEnd/>
                <a:tailEnd/>
              </a:ln>
            </p:spPr>
            <p:txBody>
              <a:bodyPr/>
              <a:lstStyle/>
              <a:p>
                <a:endParaRPr lang="en-US"/>
              </a:p>
            </p:txBody>
          </p:sp>
          <p:sp>
            <p:nvSpPr>
              <p:cNvPr id="107573" name="Freeform 108"/>
              <p:cNvSpPr>
                <a:spLocks/>
              </p:cNvSpPr>
              <p:nvPr/>
            </p:nvSpPr>
            <p:spPr bwMode="auto">
              <a:xfrm>
                <a:off x="3208" y="2668"/>
                <a:ext cx="17" cy="27"/>
              </a:xfrm>
              <a:custGeom>
                <a:avLst/>
                <a:gdLst>
                  <a:gd name="T0" fmla="*/ 9 w 17"/>
                  <a:gd name="T1" fmla="*/ 27 h 27"/>
                  <a:gd name="T2" fmla="*/ 13 w 17"/>
                  <a:gd name="T3" fmla="*/ 27 h 27"/>
                  <a:gd name="T4" fmla="*/ 16 w 17"/>
                  <a:gd name="T5" fmla="*/ 24 h 27"/>
                  <a:gd name="T6" fmla="*/ 17 w 17"/>
                  <a:gd name="T7" fmla="*/ 23 h 27"/>
                  <a:gd name="T8" fmla="*/ 17 w 17"/>
                  <a:gd name="T9" fmla="*/ 18 h 27"/>
                  <a:gd name="T10" fmla="*/ 17 w 17"/>
                  <a:gd name="T11" fmla="*/ 10 h 27"/>
                  <a:gd name="T12" fmla="*/ 17 w 17"/>
                  <a:gd name="T13" fmla="*/ 5 h 27"/>
                  <a:gd name="T14" fmla="*/ 16 w 17"/>
                  <a:gd name="T15" fmla="*/ 2 h 27"/>
                  <a:gd name="T16" fmla="*/ 13 w 17"/>
                  <a:gd name="T17" fmla="*/ 1 h 27"/>
                  <a:gd name="T18" fmla="*/ 9 w 17"/>
                  <a:gd name="T19" fmla="*/ 0 h 27"/>
                  <a:gd name="T20" fmla="*/ 9 w 17"/>
                  <a:gd name="T21" fmla="*/ 0 h 27"/>
                  <a:gd name="T22" fmla="*/ 6 w 17"/>
                  <a:gd name="T23" fmla="*/ 1 h 27"/>
                  <a:gd name="T24" fmla="*/ 3 w 17"/>
                  <a:gd name="T25" fmla="*/ 2 h 27"/>
                  <a:gd name="T26" fmla="*/ 1 w 17"/>
                  <a:gd name="T27" fmla="*/ 5 h 27"/>
                  <a:gd name="T28" fmla="*/ 0 w 17"/>
                  <a:gd name="T29" fmla="*/ 10 h 27"/>
                  <a:gd name="T30" fmla="*/ 0 w 17"/>
                  <a:gd name="T31" fmla="*/ 18 h 27"/>
                  <a:gd name="T32" fmla="*/ 1 w 17"/>
                  <a:gd name="T33" fmla="*/ 23 h 27"/>
                  <a:gd name="T34" fmla="*/ 3 w 17"/>
                  <a:gd name="T35" fmla="*/ 24 h 27"/>
                  <a:gd name="T36" fmla="*/ 6 w 17"/>
                  <a:gd name="T37" fmla="*/ 27 h 27"/>
                  <a:gd name="T38" fmla="*/ 9 w 17"/>
                  <a:gd name="T39" fmla="*/ 27 h 27"/>
                  <a:gd name="T40" fmla="*/ 9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9" y="27"/>
                    </a:moveTo>
                    <a:lnTo>
                      <a:pt x="13" y="27"/>
                    </a:lnTo>
                    <a:lnTo>
                      <a:pt x="16" y="24"/>
                    </a:lnTo>
                    <a:lnTo>
                      <a:pt x="17" y="23"/>
                    </a:lnTo>
                    <a:lnTo>
                      <a:pt x="17" y="18"/>
                    </a:lnTo>
                    <a:lnTo>
                      <a:pt x="17" y="10"/>
                    </a:lnTo>
                    <a:lnTo>
                      <a:pt x="17" y="5"/>
                    </a:lnTo>
                    <a:lnTo>
                      <a:pt x="16" y="2"/>
                    </a:lnTo>
                    <a:lnTo>
                      <a:pt x="13" y="1"/>
                    </a:lnTo>
                    <a:lnTo>
                      <a:pt x="9" y="0"/>
                    </a:lnTo>
                    <a:lnTo>
                      <a:pt x="6" y="1"/>
                    </a:lnTo>
                    <a:lnTo>
                      <a:pt x="3" y="2"/>
                    </a:lnTo>
                    <a:lnTo>
                      <a:pt x="1" y="5"/>
                    </a:lnTo>
                    <a:lnTo>
                      <a:pt x="0" y="10"/>
                    </a:lnTo>
                    <a:lnTo>
                      <a:pt x="0" y="18"/>
                    </a:lnTo>
                    <a:lnTo>
                      <a:pt x="1" y="23"/>
                    </a:lnTo>
                    <a:lnTo>
                      <a:pt x="3" y="24"/>
                    </a:lnTo>
                    <a:lnTo>
                      <a:pt x="6" y="27"/>
                    </a:lnTo>
                    <a:lnTo>
                      <a:pt x="9" y="27"/>
                    </a:lnTo>
                    <a:close/>
                  </a:path>
                </a:pathLst>
              </a:custGeom>
              <a:solidFill>
                <a:srgbClr val="FFFFFF"/>
              </a:solidFill>
              <a:ln w="9525">
                <a:noFill/>
                <a:round/>
                <a:headEnd/>
                <a:tailEnd/>
              </a:ln>
            </p:spPr>
            <p:txBody>
              <a:bodyPr/>
              <a:lstStyle/>
              <a:p>
                <a:endParaRPr lang="en-US"/>
              </a:p>
            </p:txBody>
          </p:sp>
          <p:sp>
            <p:nvSpPr>
              <p:cNvPr id="107574" name="Freeform 109"/>
              <p:cNvSpPr>
                <a:spLocks/>
              </p:cNvSpPr>
              <p:nvPr/>
            </p:nvSpPr>
            <p:spPr bwMode="auto">
              <a:xfrm>
                <a:off x="3176" y="2668"/>
                <a:ext cx="17" cy="27"/>
              </a:xfrm>
              <a:custGeom>
                <a:avLst/>
                <a:gdLst>
                  <a:gd name="T0" fmla="*/ 9 w 17"/>
                  <a:gd name="T1" fmla="*/ 27 h 27"/>
                  <a:gd name="T2" fmla="*/ 13 w 17"/>
                  <a:gd name="T3" fmla="*/ 27 h 27"/>
                  <a:gd name="T4" fmla="*/ 16 w 17"/>
                  <a:gd name="T5" fmla="*/ 24 h 27"/>
                  <a:gd name="T6" fmla="*/ 17 w 17"/>
                  <a:gd name="T7" fmla="*/ 23 h 27"/>
                  <a:gd name="T8" fmla="*/ 17 w 17"/>
                  <a:gd name="T9" fmla="*/ 18 h 27"/>
                  <a:gd name="T10" fmla="*/ 17 w 17"/>
                  <a:gd name="T11" fmla="*/ 10 h 27"/>
                  <a:gd name="T12" fmla="*/ 17 w 17"/>
                  <a:gd name="T13" fmla="*/ 5 h 27"/>
                  <a:gd name="T14" fmla="*/ 16 w 17"/>
                  <a:gd name="T15" fmla="*/ 2 h 27"/>
                  <a:gd name="T16" fmla="*/ 13 w 17"/>
                  <a:gd name="T17" fmla="*/ 1 h 27"/>
                  <a:gd name="T18" fmla="*/ 9 w 17"/>
                  <a:gd name="T19" fmla="*/ 0 h 27"/>
                  <a:gd name="T20" fmla="*/ 9 w 17"/>
                  <a:gd name="T21" fmla="*/ 0 h 27"/>
                  <a:gd name="T22" fmla="*/ 6 w 17"/>
                  <a:gd name="T23" fmla="*/ 1 h 27"/>
                  <a:gd name="T24" fmla="*/ 3 w 17"/>
                  <a:gd name="T25" fmla="*/ 2 h 27"/>
                  <a:gd name="T26" fmla="*/ 2 w 17"/>
                  <a:gd name="T27" fmla="*/ 5 h 27"/>
                  <a:gd name="T28" fmla="*/ 0 w 17"/>
                  <a:gd name="T29" fmla="*/ 10 h 27"/>
                  <a:gd name="T30" fmla="*/ 0 w 17"/>
                  <a:gd name="T31" fmla="*/ 18 h 27"/>
                  <a:gd name="T32" fmla="*/ 2 w 17"/>
                  <a:gd name="T33" fmla="*/ 23 h 27"/>
                  <a:gd name="T34" fmla="*/ 3 w 17"/>
                  <a:gd name="T35" fmla="*/ 24 h 27"/>
                  <a:gd name="T36" fmla="*/ 6 w 17"/>
                  <a:gd name="T37" fmla="*/ 27 h 27"/>
                  <a:gd name="T38" fmla="*/ 9 w 17"/>
                  <a:gd name="T39" fmla="*/ 27 h 27"/>
                  <a:gd name="T40" fmla="*/ 9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9" y="27"/>
                    </a:moveTo>
                    <a:lnTo>
                      <a:pt x="13" y="27"/>
                    </a:lnTo>
                    <a:lnTo>
                      <a:pt x="16" y="24"/>
                    </a:lnTo>
                    <a:lnTo>
                      <a:pt x="17" y="23"/>
                    </a:lnTo>
                    <a:lnTo>
                      <a:pt x="17" y="18"/>
                    </a:lnTo>
                    <a:lnTo>
                      <a:pt x="17" y="10"/>
                    </a:lnTo>
                    <a:lnTo>
                      <a:pt x="17" y="5"/>
                    </a:lnTo>
                    <a:lnTo>
                      <a:pt x="16" y="2"/>
                    </a:lnTo>
                    <a:lnTo>
                      <a:pt x="13" y="1"/>
                    </a:lnTo>
                    <a:lnTo>
                      <a:pt x="9" y="0"/>
                    </a:lnTo>
                    <a:lnTo>
                      <a:pt x="6" y="1"/>
                    </a:lnTo>
                    <a:lnTo>
                      <a:pt x="3" y="2"/>
                    </a:lnTo>
                    <a:lnTo>
                      <a:pt x="2" y="5"/>
                    </a:lnTo>
                    <a:lnTo>
                      <a:pt x="0" y="10"/>
                    </a:lnTo>
                    <a:lnTo>
                      <a:pt x="0" y="18"/>
                    </a:lnTo>
                    <a:lnTo>
                      <a:pt x="2" y="23"/>
                    </a:lnTo>
                    <a:lnTo>
                      <a:pt x="3" y="24"/>
                    </a:lnTo>
                    <a:lnTo>
                      <a:pt x="6" y="27"/>
                    </a:lnTo>
                    <a:lnTo>
                      <a:pt x="9" y="27"/>
                    </a:lnTo>
                    <a:close/>
                  </a:path>
                </a:pathLst>
              </a:custGeom>
              <a:solidFill>
                <a:srgbClr val="FFFFFF"/>
              </a:solidFill>
              <a:ln w="9525">
                <a:noFill/>
                <a:round/>
                <a:headEnd/>
                <a:tailEnd/>
              </a:ln>
            </p:spPr>
            <p:txBody>
              <a:bodyPr/>
              <a:lstStyle/>
              <a:p>
                <a:endParaRPr lang="en-US"/>
              </a:p>
            </p:txBody>
          </p:sp>
          <p:sp>
            <p:nvSpPr>
              <p:cNvPr id="107575" name="Freeform 110"/>
              <p:cNvSpPr>
                <a:spLocks/>
              </p:cNvSpPr>
              <p:nvPr/>
            </p:nvSpPr>
            <p:spPr bwMode="auto">
              <a:xfrm>
                <a:off x="3145" y="2668"/>
                <a:ext cx="17" cy="27"/>
              </a:xfrm>
              <a:custGeom>
                <a:avLst/>
                <a:gdLst>
                  <a:gd name="T0" fmla="*/ 8 w 17"/>
                  <a:gd name="T1" fmla="*/ 27 h 27"/>
                  <a:gd name="T2" fmla="*/ 13 w 17"/>
                  <a:gd name="T3" fmla="*/ 27 h 27"/>
                  <a:gd name="T4" fmla="*/ 15 w 17"/>
                  <a:gd name="T5" fmla="*/ 24 h 27"/>
                  <a:gd name="T6" fmla="*/ 17 w 17"/>
                  <a:gd name="T7" fmla="*/ 23 h 27"/>
                  <a:gd name="T8" fmla="*/ 17 w 17"/>
                  <a:gd name="T9" fmla="*/ 18 h 27"/>
                  <a:gd name="T10" fmla="*/ 17 w 17"/>
                  <a:gd name="T11" fmla="*/ 10 h 27"/>
                  <a:gd name="T12" fmla="*/ 17 w 17"/>
                  <a:gd name="T13" fmla="*/ 5 h 27"/>
                  <a:gd name="T14" fmla="*/ 15 w 17"/>
                  <a:gd name="T15" fmla="*/ 2 h 27"/>
                  <a:gd name="T16" fmla="*/ 13 w 17"/>
                  <a:gd name="T17" fmla="*/ 1 h 27"/>
                  <a:gd name="T18" fmla="*/ 8 w 17"/>
                  <a:gd name="T19" fmla="*/ 0 h 27"/>
                  <a:gd name="T20" fmla="*/ 8 w 17"/>
                  <a:gd name="T21" fmla="*/ 0 h 27"/>
                  <a:gd name="T22" fmla="*/ 5 w 17"/>
                  <a:gd name="T23" fmla="*/ 1 h 27"/>
                  <a:gd name="T24" fmla="*/ 2 w 17"/>
                  <a:gd name="T25" fmla="*/ 2 h 27"/>
                  <a:gd name="T26" fmla="*/ 1 w 17"/>
                  <a:gd name="T27" fmla="*/ 5 h 27"/>
                  <a:gd name="T28" fmla="*/ 0 w 17"/>
                  <a:gd name="T29" fmla="*/ 10 h 27"/>
                  <a:gd name="T30" fmla="*/ 0 w 17"/>
                  <a:gd name="T31" fmla="*/ 18 h 27"/>
                  <a:gd name="T32" fmla="*/ 1 w 17"/>
                  <a:gd name="T33" fmla="*/ 23 h 27"/>
                  <a:gd name="T34" fmla="*/ 2 w 17"/>
                  <a:gd name="T35" fmla="*/ 24 h 27"/>
                  <a:gd name="T36" fmla="*/ 5 w 17"/>
                  <a:gd name="T37" fmla="*/ 27 h 27"/>
                  <a:gd name="T38" fmla="*/ 8 w 17"/>
                  <a:gd name="T39" fmla="*/ 27 h 27"/>
                  <a:gd name="T40" fmla="*/ 8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8" y="27"/>
                    </a:moveTo>
                    <a:lnTo>
                      <a:pt x="13" y="27"/>
                    </a:lnTo>
                    <a:lnTo>
                      <a:pt x="15" y="24"/>
                    </a:lnTo>
                    <a:lnTo>
                      <a:pt x="17" y="23"/>
                    </a:lnTo>
                    <a:lnTo>
                      <a:pt x="17" y="18"/>
                    </a:lnTo>
                    <a:lnTo>
                      <a:pt x="17" y="10"/>
                    </a:lnTo>
                    <a:lnTo>
                      <a:pt x="17" y="5"/>
                    </a:lnTo>
                    <a:lnTo>
                      <a:pt x="15" y="2"/>
                    </a:lnTo>
                    <a:lnTo>
                      <a:pt x="13" y="1"/>
                    </a:lnTo>
                    <a:lnTo>
                      <a:pt x="8" y="0"/>
                    </a:lnTo>
                    <a:lnTo>
                      <a:pt x="5" y="1"/>
                    </a:lnTo>
                    <a:lnTo>
                      <a:pt x="2" y="2"/>
                    </a:lnTo>
                    <a:lnTo>
                      <a:pt x="1" y="5"/>
                    </a:lnTo>
                    <a:lnTo>
                      <a:pt x="0" y="10"/>
                    </a:lnTo>
                    <a:lnTo>
                      <a:pt x="0" y="18"/>
                    </a:lnTo>
                    <a:lnTo>
                      <a:pt x="1" y="23"/>
                    </a:lnTo>
                    <a:lnTo>
                      <a:pt x="2" y="24"/>
                    </a:lnTo>
                    <a:lnTo>
                      <a:pt x="5" y="27"/>
                    </a:lnTo>
                    <a:lnTo>
                      <a:pt x="8" y="27"/>
                    </a:lnTo>
                    <a:close/>
                  </a:path>
                </a:pathLst>
              </a:custGeom>
              <a:solidFill>
                <a:srgbClr val="FFFFFF"/>
              </a:solidFill>
              <a:ln w="9525">
                <a:noFill/>
                <a:round/>
                <a:headEnd/>
                <a:tailEnd/>
              </a:ln>
            </p:spPr>
            <p:txBody>
              <a:bodyPr/>
              <a:lstStyle/>
              <a:p>
                <a:endParaRPr lang="en-US"/>
              </a:p>
            </p:txBody>
          </p:sp>
          <p:sp>
            <p:nvSpPr>
              <p:cNvPr id="107576" name="Freeform 111"/>
              <p:cNvSpPr>
                <a:spLocks/>
              </p:cNvSpPr>
              <p:nvPr/>
            </p:nvSpPr>
            <p:spPr bwMode="auto">
              <a:xfrm>
                <a:off x="3113" y="2668"/>
                <a:ext cx="17" cy="27"/>
              </a:xfrm>
              <a:custGeom>
                <a:avLst/>
                <a:gdLst>
                  <a:gd name="T0" fmla="*/ 9 w 17"/>
                  <a:gd name="T1" fmla="*/ 27 h 27"/>
                  <a:gd name="T2" fmla="*/ 13 w 17"/>
                  <a:gd name="T3" fmla="*/ 27 h 27"/>
                  <a:gd name="T4" fmla="*/ 16 w 17"/>
                  <a:gd name="T5" fmla="*/ 24 h 27"/>
                  <a:gd name="T6" fmla="*/ 17 w 17"/>
                  <a:gd name="T7" fmla="*/ 23 h 27"/>
                  <a:gd name="T8" fmla="*/ 17 w 17"/>
                  <a:gd name="T9" fmla="*/ 18 h 27"/>
                  <a:gd name="T10" fmla="*/ 17 w 17"/>
                  <a:gd name="T11" fmla="*/ 10 h 27"/>
                  <a:gd name="T12" fmla="*/ 17 w 17"/>
                  <a:gd name="T13" fmla="*/ 5 h 27"/>
                  <a:gd name="T14" fmla="*/ 16 w 17"/>
                  <a:gd name="T15" fmla="*/ 2 h 27"/>
                  <a:gd name="T16" fmla="*/ 13 w 17"/>
                  <a:gd name="T17" fmla="*/ 1 h 27"/>
                  <a:gd name="T18" fmla="*/ 9 w 17"/>
                  <a:gd name="T19" fmla="*/ 0 h 27"/>
                  <a:gd name="T20" fmla="*/ 9 w 17"/>
                  <a:gd name="T21" fmla="*/ 0 h 27"/>
                  <a:gd name="T22" fmla="*/ 6 w 17"/>
                  <a:gd name="T23" fmla="*/ 1 h 27"/>
                  <a:gd name="T24" fmla="*/ 3 w 17"/>
                  <a:gd name="T25" fmla="*/ 2 h 27"/>
                  <a:gd name="T26" fmla="*/ 1 w 17"/>
                  <a:gd name="T27" fmla="*/ 5 h 27"/>
                  <a:gd name="T28" fmla="*/ 0 w 17"/>
                  <a:gd name="T29" fmla="*/ 10 h 27"/>
                  <a:gd name="T30" fmla="*/ 0 w 17"/>
                  <a:gd name="T31" fmla="*/ 18 h 27"/>
                  <a:gd name="T32" fmla="*/ 1 w 17"/>
                  <a:gd name="T33" fmla="*/ 23 h 27"/>
                  <a:gd name="T34" fmla="*/ 3 w 17"/>
                  <a:gd name="T35" fmla="*/ 24 h 27"/>
                  <a:gd name="T36" fmla="*/ 6 w 17"/>
                  <a:gd name="T37" fmla="*/ 27 h 27"/>
                  <a:gd name="T38" fmla="*/ 9 w 17"/>
                  <a:gd name="T39" fmla="*/ 27 h 27"/>
                  <a:gd name="T40" fmla="*/ 9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9" y="27"/>
                    </a:moveTo>
                    <a:lnTo>
                      <a:pt x="13" y="27"/>
                    </a:lnTo>
                    <a:lnTo>
                      <a:pt x="16" y="24"/>
                    </a:lnTo>
                    <a:lnTo>
                      <a:pt x="17" y="23"/>
                    </a:lnTo>
                    <a:lnTo>
                      <a:pt x="17" y="18"/>
                    </a:lnTo>
                    <a:lnTo>
                      <a:pt x="17" y="10"/>
                    </a:lnTo>
                    <a:lnTo>
                      <a:pt x="17" y="5"/>
                    </a:lnTo>
                    <a:lnTo>
                      <a:pt x="16" y="2"/>
                    </a:lnTo>
                    <a:lnTo>
                      <a:pt x="13" y="1"/>
                    </a:lnTo>
                    <a:lnTo>
                      <a:pt x="9" y="0"/>
                    </a:lnTo>
                    <a:lnTo>
                      <a:pt x="6" y="1"/>
                    </a:lnTo>
                    <a:lnTo>
                      <a:pt x="3" y="2"/>
                    </a:lnTo>
                    <a:lnTo>
                      <a:pt x="1" y="5"/>
                    </a:lnTo>
                    <a:lnTo>
                      <a:pt x="0" y="10"/>
                    </a:lnTo>
                    <a:lnTo>
                      <a:pt x="0" y="18"/>
                    </a:lnTo>
                    <a:lnTo>
                      <a:pt x="1" y="23"/>
                    </a:lnTo>
                    <a:lnTo>
                      <a:pt x="3" y="24"/>
                    </a:lnTo>
                    <a:lnTo>
                      <a:pt x="6" y="27"/>
                    </a:lnTo>
                    <a:lnTo>
                      <a:pt x="9" y="27"/>
                    </a:lnTo>
                    <a:close/>
                  </a:path>
                </a:pathLst>
              </a:custGeom>
              <a:solidFill>
                <a:srgbClr val="FFFFFF"/>
              </a:solidFill>
              <a:ln w="9525">
                <a:noFill/>
                <a:round/>
                <a:headEnd/>
                <a:tailEnd/>
              </a:ln>
            </p:spPr>
            <p:txBody>
              <a:bodyPr/>
              <a:lstStyle/>
              <a:p>
                <a:endParaRPr lang="en-US"/>
              </a:p>
            </p:txBody>
          </p:sp>
          <p:sp>
            <p:nvSpPr>
              <p:cNvPr id="107577" name="Freeform 112"/>
              <p:cNvSpPr>
                <a:spLocks/>
              </p:cNvSpPr>
              <p:nvPr/>
            </p:nvSpPr>
            <p:spPr bwMode="auto">
              <a:xfrm>
                <a:off x="3081" y="2668"/>
                <a:ext cx="17" cy="27"/>
              </a:xfrm>
              <a:custGeom>
                <a:avLst/>
                <a:gdLst>
                  <a:gd name="T0" fmla="*/ 9 w 17"/>
                  <a:gd name="T1" fmla="*/ 27 h 27"/>
                  <a:gd name="T2" fmla="*/ 12 w 17"/>
                  <a:gd name="T3" fmla="*/ 27 h 27"/>
                  <a:gd name="T4" fmla="*/ 15 w 17"/>
                  <a:gd name="T5" fmla="*/ 24 h 27"/>
                  <a:gd name="T6" fmla="*/ 16 w 17"/>
                  <a:gd name="T7" fmla="*/ 23 h 27"/>
                  <a:gd name="T8" fmla="*/ 17 w 17"/>
                  <a:gd name="T9" fmla="*/ 18 h 27"/>
                  <a:gd name="T10" fmla="*/ 17 w 17"/>
                  <a:gd name="T11" fmla="*/ 10 h 27"/>
                  <a:gd name="T12" fmla="*/ 16 w 17"/>
                  <a:gd name="T13" fmla="*/ 5 h 27"/>
                  <a:gd name="T14" fmla="*/ 15 w 17"/>
                  <a:gd name="T15" fmla="*/ 2 h 27"/>
                  <a:gd name="T16" fmla="*/ 12 w 17"/>
                  <a:gd name="T17" fmla="*/ 1 h 27"/>
                  <a:gd name="T18" fmla="*/ 9 w 17"/>
                  <a:gd name="T19" fmla="*/ 0 h 27"/>
                  <a:gd name="T20" fmla="*/ 9 w 17"/>
                  <a:gd name="T21" fmla="*/ 0 h 27"/>
                  <a:gd name="T22" fmla="*/ 6 w 17"/>
                  <a:gd name="T23" fmla="*/ 1 h 27"/>
                  <a:gd name="T24" fmla="*/ 3 w 17"/>
                  <a:gd name="T25" fmla="*/ 2 h 27"/>
                  <a:gd name="T26" fmla="*/ 2 w 17"/>
                  <a:gd name="T27" fmla="*/ 5 h 27"/>
                  <a:gd name="T28" fmla="*/ 0 w 17"/>
                  <a:gd name="T29" fmla="*/ 10 h 27"/>
                  <a:gd name="T30" fmla="*/ 0 w 17"/>
                  <a:gd name="T31" fmla="*/ 18 h 27"/>
                  <a:gd name="T32" fmla="*/ 2 w 17"/>
                  <a:gd name="T33" fmla="*/ 23 h 27"/>
                  <a:gd name="T34" fmla="*/ 3 w 17"/>
                  <a:gd name="T35" fmla="*/ 24 h 27"/>
                  <a:gd name="T36" fmla="*/ 6 w 17"/>
                  <a:gd name="T37" fmla="*/ 27 h 27"/>
                  <a:gd name="T38" fmla="*/ 9 w 17"/>
                  <a:gd name="T39" fmla="*/ 27 h 27"/>
                  <a:gd name="T40" fmla="*/ 9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9" y="27"/>
                    </a:moveTo>
                    <a:lnTo>
                      <a:pt x="12" y="27"/>
                    </a:lnTo>
                    <a:lnTo>
                      <a:pt x="15" y="24"/>
                    </a:lnTo>
                    <a:lnTo>
                      <a:pt x="16" y="23"/>
                    </a:lnTo>
                    <a:lnTo>
                      <a:pt x="17" y="18"/>
                    </a:lnTo>
                    <a:lnTo>
                      <a:pt x="17" y="10"/>
                    </a:lnTo>
                    <a:lnTo>
                      <a:pt x="16" y="5"/>
                    </a:lnTo>
                    <a:lnTo>
                      <a:pt x="15" y="2"/>
                    </a:lnTo>
                    <a:lnTo>
                      <a:pt x="12" y="1"/>
                    </a:lnTo>
                    <a:lnTo>
                      <a:pt x="9" y="0"/>
                    </a:lnTo>
                    <a:lnTo>
                      <a:pt x="6" y="1"/>
                    </a:lnTo>
                    <a:lnTo>
                      <a:pt x="3" y="2"/>
                    </a:lnTo>
                    <a:lnTo>
                      <a:pt x="2" y="5"/>
                    </a:lnTo>
                    <a:lnTo>
                      <a:pt x="0" y="10"/>
                    </a:lnTo>
                    <a:lnTo>
                      <a:pt x="0" y="18"/>
                    </a:lnTo>
                    <a:lnTo>
                      <a:pt x="2" y="23"/>
                    </a:lnTo>
                    <a:lnTo>
                      <a:pt x="3" y="24"/>
                    </a:lnTo>
                    <a:lnTo>
                      <a:pt x="6" y="27"/>
                    </a:lnTo>
                    <a:lnTo>
                      <a:pt x="9" y="27"/>
                    </a:lnTo>
                    <a:close/>
                  </a:path>
                </a:pathLst>
              </a:custGeom>
              <a:solidFill>
                <a:srgbClr val="FFFFFF"/>
              </a:solidFill>
              <a:ln w="9525">
                <a:noFill/>
                <a:round/>
                <a:headEnd/>
                <a:tailEnd/>
              </a:ln>
            </p:spPr>
            <p:txBody>
              <a:bodyPr/>
              <a:lstStyle/>
              <a:p>
                <a:endParaRPr lang="en-US"/>
              </a:p>
            </p:txBody>
          </p:sp>
          <p:sp>
            <p:nvSpPr>
              <p:cNvPr id="107578" name="Freeform 113"/>
              <p:cNvSpPr>
                <a:spLocks/>
              </p:cNvSpPr>
              <p:nvPr/>
            </p:nvSpPr>
            <p:spPr bwMode="auto">
              <a:xfrm>
                <a:off x="3050" y="2668"/>
                <a:ext cx="17" cy="27"/>
              </a:xfrm>
              <a:custGeom>
                <a:avLst/>
                <a:gdLst>
                  <a:gd name="T0" fmla="*/ 8 w 17"/>
                  <a:gd name="T1" fmla="*/ 27 h 27"/>
                  <a:gd name="T2" fmla="*/ 11 w 17"/>
                  <a:gd name="T3" fmla="*/ 27 h 27"/>
                  <a:gd name="T4" fmla="*/ 14 w 17"/>
                  <a:gd name="T5" fmla="*/ 24 h 27"/>
                  <a:gd name="T6" fmla="*/ 15 w 17"/>
                  <a:gd name="T7" fmla="*/ 23 h 27"/>
                  <a:gd name="T8" fmla="*/ 17 w 17"/>
                  <a:gd name="T9" fmla="*/ 18 h 27"/>
                  <a:gd name="T10" fmla="*/ 17 w 17"/>
                  <a:gd name="T11" fmla="*/ 10 h 27"/>
                  <a:gd name="T12" fmla="*/ 15 w 17"/>
                  <a:gd name="T13" fmla="*/ 5 h 27"/>
                  <a:gd name="T14" fmla="*/ 14 w 17"/>
                  <a:gd name="T15" fmla="*/ 2 h 27"/>
                  <a:gd name="T16" fmla="*/ 11 w 17"/>
                  <a:gd name="T17" fmla="*/ 1 h 27"/>
                  <a:gd name="T18" fmla="*/ 8 w 17"/>
                  <a:gd name="T19" fmla="*/ 0 h 27"/>
                  <a:gd name="T20" fmla="*/ 8 w 17"/>
                  <a:gd name="T21" fmla="*/ 0 h 27"/>
                  <a:gd name="T22" fmla="*/ 5 w 17"/>
                  <a:gd name="T23" fmla="*/ 1 h 27"/>
                  <a:gd name="T24" fmla="*/ 2 w 17"/>
                  <a:gd name="T25" fmla="*/ 2 h 27"/>
                  <a:gd name="T26" fmla="*/ 1 w 17"/>
                  <a:gd name="T27" fmla="*/ 5 h 27"/>
                  <a:gd name="T28" fmla="*/ 0 w 17"/>
                  <a:gd name="T29" fmla="*/ 10 h 27"/>
                  <a:gd name="T30" fmla="*/ 0 w 17"/>
                  <a:gd name="T31" fmla="*/ 18 h 27"/>
                  <a:gd name="T32" fmla="*/ 1 w 17"/>
                  <a:gd name="T33" fmla="*/ 23 h 27"/>
                  <a:gd name="T34" fmla="*/ 2 w 17"/>
                  <a:gd name="T35" fmla="*/ 24 h 27"/>
                  <a:gd name="T36" fmla="*/ 5 w 17"/>
                  <a:gd name="T37" fmla="*/ 27 h 27"/>
                  <a:gd name="T38" fmla="*/ 8 w 17"/>
                  <a:gd name="T39" fmla="*/ 27 h 27"/>
                  <a:gd name="T40" fmla="*/ 8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8" y="27"/>
                    </a:moveTo>
                    <a:lnTo>
                      <a:pt x="11" y="27"/>
                    </a:lnTo>
                    <a:lnTo>
                      <a:pt x="14" y="24"/>
                    </a:lnTo>
                    <a:lnTo>
                      <a:pt x="15" y="23"/>
                    </a:lnTo>
                    <a:lnTo>
                      <a:pt x="17" y="18"/>
                    </a:lnTo>
                    <a:lnTo>
                      <a:pt x="17" y="10"/>
                    </a:lnTo>
                    <a:lnTo>
                      <a:pt x="15" y="5"/>
                    </a:lnTo>
                    <a:lnTo>
                      <a:pt x="14" y="2"/>
                    </a:lnTo>
                    <a:lnTo>
                      <a:pt x="11" y="1"/>
                    </a:lnTo>
                    <a:lnTo>
                      <a:pt x="8" y="0"/>
                    </a:lnTo>
                    <a:lnTo>
                      <a:pt x="5" y="1"/>
                    </a:lnTo>
                    <a:lnTo>
                      <a:pt x="2" y="2"/>
                    </a:lnTo>
                    <a:lnTo>
                      <a:pt x="1" y="5"/>
                    </a:lnTo>
                    <a:lnTo>
                      <a:pt x="0" y="10"/>
                    </a:lnTo>
                    <a:lnTo>
                      <a:pt x="0" y="18"/>
                    </a:lnTo>
                    <a:lnTo>
                      <a:pt x="1" y="23"/>
                    </a:lnTo>
                    <a:lnTo>
                      <a:pt x="2" y="24"/>
                    </a:lnTo>
                    <a:lnTo>
                      <a:pt x="5" y="27"/>
                    </a:lnTo>
                    <a:lnTo>
                      <a:pt x="8" y="27"/>
                    </a:lnTo>
                    <a:close/>
                  </a:path>
                </a:pathLst>
              </a:custGeom>
              <a:solidFill>
                <a:srgbClr val="FFFFFF"/>
              </a:solidFill>
              <a:ln w="9525">
                <a:noFill/>
                <a:round/>
                <a:headEnd/>
                <a:tailEnd/>
              </a:ln>
            </p:spPr>
            <p:txBody>
              <a:bodyPr/>
              <a:lstStyle/>
              <a:p>
                <a:endParaRPr lang="en-US"/>
              </a:p>
            </p:txBody>
          </p:sp>
          <p:sp>
            <p:nvSpPr>
              <p:cNvPr id="107579" name="Freeform 114"/>
              <p:cNvSpPr>
                <a:spLocks/>
              </p:cNvSpPr>
              <p:nvPr/>
            </p:nvSpPr>
            <p:spPr bwMode="auto">
              <a:xfrm>
                <a:off x="3018" y="2668"/>
                <a:ext cx="17" cy="27"/>
              </a:xfrm>
              <a:custGeom>
                <a:avLst/>
                <a:gdLst>
                  <a:gd name="T0" fmla="*/ 9 w 17"/>
                  <a:gd name="T1" fmla="*/ 27 h 27"/>
                  <a:gd name="T2" fmla="*/ 11 w 17"/>
                  <a:gd name="T3" fmla="*/ 27 h 27"/>
                  <a:gd name="T4" fmla="*/ 14 w 17"/>
                  <a:gd name="T5" fmla="*/ 24 h 27"/>
                  <a:gd name="T6" fmla="*/ 16 w 17"/>
                  <a:gd name="T7" fmla="*/ 23 h 27"/>
                  <a:gd name="T8" fmla="*/ 17 w 17"/>
                  <a:gd name="T9" fmla="*/ 18 h 27"/>
                  <a:gd name="T10" fmla="*/ 17 w 17"/>
                  <a:gd name="T11" fmla="*/ 10 h 27"/>
                  <a:gd name="T12" fmla="*/ 16 w 17"/>
                  <a:gd name="T13" fmla="*/ 5 h 27"/>
                  <a:gd name="T14" fmla="*/ 14 w 17"/>
                  <a:gd name="T15" fmla="*/ 2 h 27"/>
                  <a:gd name="T16" fmla="*/ 11 w 17"/>
                  <a:gd name="T17" fmla="*/ 1 h 27"/>
                  <a:gd name="T18" fmla="*/ 9 w 17"/>
                  <a:gd name="T19" fmla="*/ 0 h 27"/>
                  <a:gd name="T20" fmla="*/ 9 w 17"/>
                  <a:gd name="T21" fmla="*/ 0 h 27"/>
                  <a:gd name="T22" fmla="*/ 6 w 17"/>
                  <a:gd name="T23" fmla="*/ 1 h 27"/>
                  <a:gd name="T24" fmla="*/ 3 w 17"/>
                  <a:gd name="T25" fmla="*/ 2 h 27"/>
                  <a:gd name="T26" fmla="*/ 1 w 17"/>
                  <a:gd name="T27" fmla="*/ 5 h 27"/>
                  <a:gd name="T28" fmla="*/ 0 w 17"/>
                  <a:gd name="T29" fmla="*/ 10 h 27"/>
                  <a:gd name="T30" fmla="*/ 0 w 17"/>
                  <a:gd name="T31" fmla="*/ 18 h 27"/>
                  <a:gd name="T32" fmla="*/ 1 w 17"/>
                  <a:gd name="T33" fmla="*/ 23 h 27"/>
                  <a:gd name="T34" fmla="*/ 3 w 17"/>
                  <a:gd name="T35" fmla="*/ 24 h 27"/>
                  <a:gd name="T36" fmla="*/ 6 w 17"/>
                  <a:gd name="T37" fmla="*/ 27 h 27"/>
                  <a:gd name="T38" fmla="*/ 9 w 17"/>
                  <a:gd name="T39" fmla="*/ 27 h 27"/>
                  <a:gd name="T40" fmla="*/ 9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9" y="27"/>
                    </a:moveTo>
                    <a:lnTo>
                      <a:pt x="11" y="27"/>
                    </a:lnTo>
                    <a:lnTo>
                      <a:pt x="14" y="24"/>
                    </a:lnTo>
                    <a:lnTo>
                      <a:pt x="16" y="23"/>
                    </a:lnTo>
                    <a:lnTo>
                      <a:pt x="17" y="18"/>
                    </a:lnTo>
                    <a:lnTo>
                      <a:pt x="17" y="10"/>
                    </a:lnTo>
                    <a:lnTo>
                      <a:pt x="16" y="5"/>
                    </a:lnTo>
                    <a:lnTo>
                      <a:pt x="14" y="2"/>
                    </a:lnTo>
                    <a:lnTo>
                      <a:pt x="11" y="1"/>
                    </a:lnTo>
                    <a:lnTo>
                      <a:pt x="9" y="0"/>
                    </a:lnTo>
                    <a:lnTo>
                      <a:pt x="6" y="1"/>
                    </a:lnTo>
                    <a:lnTo>
                      <a:pt x="3" y="2"/>
                    </a:lnTo>
                    <a:lnTo>
                      <a:pt x="1" y="5"/>
                    </a:lnTo>
                    <a:lnTo>
                      <a:pt x="0" y="10"/>
                    </a:lnTo>
                    <a:lnTo>
                      <a:pt x="0" y="18"/>
                    </a:lnTo>
                    <a:lnTo>
                      <a:pt x="1" y="23"/>
                    </a:lnTo>
                    <a:lnTo>
                      <a:pt x="3" y="24"/>
                    </a:lnTo>
                    <a:lnTo>
                      <a:pt x="6" y="27"/>
                    </a:lnTo>
                    <a:lnTo>
                      <a:pt x="9" y="27"/>
                    </a:lnTo>
                    <a:close/>
                  </a:path>
                </a:pathLst>
              </a:custGeom>
              <a:solidFill>
                <a:srgbClr val="FFFFFF"/>
              </a:solidFill>
              <a:ln w="9525">
                <a:noFill/>
                <a:round/>
                <a:headEnd/>
                <a:tailEnd/>
              </a:ln>
            </p:spPr>
            <p:txBody>
              <a:bodyPr/>
              <a:lstStyle/>
              <a:p>
                <a:endParaRPr lang="en-US"/>
              </a:p>
            </p:txBody>
          </p:sp>
          <p:sp>
            <p:nvSpPr>
              <p:cNvPr id="107580" name="Freeform 115"/>
              <p:cNvSpPr>
                <a:spLocks/>
              </p:cNvSpPr>
              <p:nvPr/>
            </p:nvSpPr>
            <p:spPr bwMode="auto">
              <a:xfrm>
                <a:off x="2986" y="2668"/>
                <a:ext cx="17" cy="27"/>
              </a:xfrm>
              <a:custGeom>
                <a:avLst/>
                <a:gdLst>
                  <a:gd name="T0" fmla="*/ 9 w 17"/>
                  <a:gd name="T1" fmla="*/ 27 h 27"/>
                  <a:gd name="T2" fmla="*/ 12 w 17"/>
                  <a:gd name="T3" fmla="*/ 27 h 27"/>
                  <a:gd name="T4" fmla="*/ 15 w 17"/>
                  <a:gd name="T5" fmla="*/ 24 h 27"/>
                  <a:gd name="T6" fmla="*/ 16 w 17"/>
                  <a:gd name="T7" fmla="*/ 23 h 27"/>
                  <a:gd name="T8" fmla="*/ 17 w 17"/>
                  <a:gd name="T9" fmla="*/ 18 h 27"/>
                  <a:gd name="T10" fmla="*/ 17 w 17"/>
                  <a:gd name="T11" fmla="*/ 10 h 27"/>
                  <a:gd name="T12" fmla="*/ 16 w 17"/>
                  <a:gd name="T13" fmla="*/ 5 h 27"/>
                  <a:gd name="T14" fmla="*/ 15 w 17"/>
                  <a:gd name="T15" fmla="*/ 2 h 27"/>
                  <a:gd name="T16" fmla="*/ 12 w 17"/>
                  <a:gd name="T17" fmla="*/ 1 h 27"/>
                  <a:gd name="T18" fmla="*/ 9 w 17"/>
                  <a:gd name="T19" fmla="*/ 0 h 27"/>
                  <a:gd name="T20" fmla="*/ 9 w 17"/>
                  <a:gd name="T21" fmla="*/ 0 h 27"/>
                  <a:gd name="T22" fmla="*/ 6 w 17"/>
                  <a:gd name="T23" fmla="*/ 1 h 27"/>
                  <a:gd name="T24" fmla="*/ 3 w 17"/>
                  <a:gd name="T25" fmla="*/ 2 h 27"/>
                  <a:gd name="T26" fmla="*/ 2 w 17"/>
                  <a:gd name="T27" fmla="*/ 5 h 27"/>
                  <a:gd name="T28" fmla="*/ 0 w 17"/>
                  <a:gd name="T29" fmla="*/ 10 h 27"/>
                  <a:gd name="T30" fmla="*/ 0 w 17"/>
                  <a:gd name="T31" fmla="*/ 18 h 27"/>
                  <a:gd name="T32" fmla="*/ 2 w 17"/>
                  <a:gd name="T33" fmla="*/ 23 h 27"/>
                  <a:gd name="T34" fmla="*/ 3 w 17"/>
                  <a:gd name="T35" fmla="*/ 24 h 27"/>
                  <a:gd name="T36" fmla="*/ 6 w 17"/>
                  <a:gd name="T37" fmla="*/ 27 h 27"/>
                  <a:gd name="T38" fmla="*/ 9 w 17"/>
                  <a:gd name="T39" fmla="*/ 27 h 27"/>
                  <a:gd name="T40" fmla="*/ 9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9" y="27"/>
                    </a:moveTo>
                    <a:lnTo>
                      <a:pt x="12" y="27"/>
                    </a:lnTo>
                    <a:lnTo>
                      <a:pt x="15" y="24"/>
                    </a:lnTo>
                    <a:lnTo>
                      <a:pt x="16" y="23"/>
                    </a:lnTo>
                    <a:lnTo>
                      <a:pt x="17" y="18"/>
                    </a:lnTo>
                    <a:lnTo>
                      <a:pt x="17" y="10"/>
                    </a:lnTo>
                    <a:lnTo>
                      <a:pt x="16" y="5"/>
                    </a:lnTo>
                    <a:lnTo>
                      <a:pt x="15" y="2"/>
                    </a:lnTo>
                    <a:lnTo>
                      <a:pt x="12" y="1"/>
                    </a:lnTo>
                    <a:lnTo>
                      <a:pt x="9" y="0"/>
                    </a:lnTo>
                    <a:lnTo>
                      <a:pt x="6" y="1"/>
                    </a:lnTo>
                    <a:lnTo>
                      <a:pt x="3" y="2"/>
                    </a:lnTo>
                    <a:lnTo>
                      <a:pt x="2" y="5"/>
                    </a:lnTo>
                    <a:lnTo>
                      <a:pt x="0" y="10"/>
                    </a:lnTo>
                    <a:lnTo>
                      <a:pt x="0" y="18"/>
                    </a:lnTo>
                    <a:lnTo>
                      <a:pt x="2" y="23"/>
                    </a:lnTo>
                    <a:lnTo>
                      <a:pt x="3" y="24"/>
                    </a:lnTo>
                    <a:lnTo>
                      <a:pt x="6" y="27"/>
                    </a:lnTo>
                    <a:lnTo>
                      <a:pt x="9" y="27"/>
                    </a:lnTo>
                    <a:close/>
                  </a:path>
                </a:pathLst>
              </a:custGeom>
              <a:solidFill>
                <a:srgbClr val="FFFFFF"/>
              </a:solidFill>
              <a:ln w="9525">
                <a:noFill/>
                <a:round/>
                <a:headEnd/>
                <a:tailEnd/>
              </a:ln>
            </p:spPr>
            <p:txBody>
              <a:bodyPr/>
              <a:lstStyle/>
              <a:p>
                <a:endParaRPr lang="en-US"/>
              </a:p>
            </p:txBody>
          </p:sp>
          <p:sp>
            <p:nvSpPr>
              <p:cNvPr id="107581" name="Freeform 116"/>
              <p:cNvSpPr>
                <a:spLocks/>
              </p:cNvSpPr>
              <p:nvPr/>
            </p:nvSpPr>
            <p:spPr bwMode="auto">
              <a:xfrm>
                <a:off x="2363" y="2680"/>
                <a:ext cx="17" cy="28"/>
              </a:xfrm>
              <a:custGeom>
                <a:avLst/>
                <a:gdLst>
                  <a:gd name="T0" fmla="*/ 9 w 17"/>
                  <a:gd name="T1" fmla="*/ 28 h 28"/>
                  <a:gd name="T2" fmla="*/ 13 w 17"/>
                  <a:gd name="T3" fmla="*/ 26 h 28"/>
                  <a:gd name="T4" fmla="*/ 16 w 17"/>
                  <a:gd name="T5" fmla="*/ 25 h 28"/>
                  <a:gd name="T6" fmla="*/ 17 w 17"/>
                  <a:gd name="T7" fmla="*/ 22 h 28"/>
                  <a:gd name="T8" fmla="*/ 17 w 17"/>
                  <a:gd name="T9" fmla="*/ 19 h 28"/>
                  <a:gd name="T10" fmla="*/ 17 w 17"/>
                  <a:gd name="T11" fmla="*/ 9 h 28"/>
                  <a:gd name="T12" fmla="*/ 17 w 17"/>
                  <a:gd name="T13" fmla="*/ 6 h 28"/>
                  <a:gd name="T14" fmla="*/ 16 w 17"/>
                  <a:gd name="T15" fmla="*/ 3 h 28"/>
                  <a:gd name="T16" fmla="*/ 13 w 17"/>
                  <a:gd name="T17" fmla="*/ 2 h 28"/>
                  <a:gd name="T18" fmla="*/ 9 w 17"/>
                  <a:gd name="T19" fmla="*/ 0 h 28"/>
                  <a:gd name="T20" fmla="*/ 9 w 17"/>
                  <a:gd name="T21" fmla="*/ 0 h 28"/>
                  <a:gd name="T22" fmla="*/ 6 w 17"/>
                  <a:gd name="T23" fmla="*/ 2 h 28"/>
                  <a:gd name="T24" fmla="*/ 3 w 17"/>
                  <a:gd name="T25" fmla="*/ 3 h 28"/>
                  <a:gd name="T26" fmla="*/ 1 w 17"/>
                  <a:gd name="T27" fmla="*/ 6 h 28"/>
                  <a:gd name="T28" fmla="*/ 0 w 17"/>
                  <a:gd name="T29" fmla="*/ 9 h 28"/>
                  <a:gd name="T30" fmla="*/ 0 w 17"/>
                  <a:gd name="T31" fmla="*/ 19 h 28"/>
                  <a:gd name="T32" fmla="*/ 1 w 17"/>
                  <a:gd name="T33" fmla="*/ 22 h 28"/>
                  <a:gd name="T34" fmla="*/ 3 w 17"/>
                  <a:gd name="T35" fmla="*/ 25 h 28"/>
                  <a:gd name="T36" fmla="*/ 6 w 17"/>
                  <a:gd name="T37" fmla="*/ 26 h 28"/>
                  <a:gd name="T38" fmla="*/ 9 w 17"/>
                  <a:gd name="T39" fmla="*/ 28 h 28"/>
                  <a:gd name="T40" fmla="*/ 9 w 17"/>
                  <a:gd name="T41" fmla="*/ 28 h 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8"/>
                  <a:gd name="T65" fmla="*/ 17 w 17"/>
                  <a:gd name="T66" fmla="*/ 28 h 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8">
                    <a:moveTo>
                      <a:pt x="9" y="28"/>
                    </a:moveTo>
                    <a:lnTo>
                      <a:pt x="13" y="26"/>
                    </a:lnTo>
                    <a:lnTo>
                      <a:pt x="16" y="25"/>
                    </a:lnTo>
                    <a:lnTo>
                      <a:pt x="17" y="22"/>
                    </a:lnTo>
                    <a:lnTo>
                      <a:pt x="17" y="19"/>
                    </a:lnTo>
                    <a:lnTo>
                      <a:pt x="17" y="9"/>
                    </a:lnTo>
                    <a:lnTo>
                      <a:pt x="17" y="6"/>
                    </a:lnTo>
                    <a:lnTo>
                      <a:pt x="16" y="3"/>
                    </a:lnTo>
                    <a:lnTo>
                      <a:pt x="13" y="2"/>
                    </a:lnTo>
                    <a:lnTo>
                      <a:pt x="9" y="0"/>
                    </a:lnTo>
                    <a:lnTo>
                      <a:pt x="6" y="2"/>
                    </a:lnTo>
                    <a:lnTo>
                      <a:pt x="3" y="3"/>
                    </a:lnTo>
                    <a:lnTo>
                      <a:pt x="1" y="6"/>
                    </a:lnTo>
                    <a:lnTo>
                      <a:pt x="0" y="9"/>
                    </a:lnTo>
                    <a:lnTo>
                      <a:pt x="0" y="19"/>
                    </a:lnTo>
                    <a:lnTo>
                      <a:pt x="1" y="22"/>
                    </a:lnTo>
                    <a:lnTo>
                      <a:pt x="3" y="25"/>
                    </a:lnTo>
                    <a:lnTo>
                      <a:pt x="6" y="26"/>
                    </a:lnTo>
                    <a:lnTo>
                      <a:pt x="9" y="28"/>
                    </a:lnTo>
                    <a:close/>
                  </a:path>
                </a:pathLst>
              </a:custGeom>
              <a:solidFill>
                <a:srgbClr val="FFFFFF"/>
              </a:solidFill>
              <a:ln w="9525">
                <a:noFill/>
                <a:round/>
                <a:headEnd/>
                <a:tailEnd/>
              </a:ln>
            </p:spPr>
            <p:txBody>
              <a:bodyPr/>
              <a:lstStyle/>
              <a:p>
                <a:endParaRPr lang="en-US"/>
              </a:p>
            </p:txBody>
          </p:sp>
          <p:sp>
            <p:nvSpPr>
              <p:cNvPr id="107582" name="Freeform 117"/>
              <p:cNvSpPr>
                <a:spLocks/>
              </p:cNvSpPr>
              <p:nvPr/>
            </p:nvSpPr>
            <p:spPr bwMode="auto">
              <a:xfrm>
                <a:off x="2331" y="2680"/>
                <a:ext cx="18" cy="28"/>
              </a:xfrm>
              <a:custGeom>
                <a:avLst/>
                <a:gdLst>
                  <a:gd name="T0" fmla="*/ 9 w 18"/>
                  <a:gd name="T1" fmla="*/ 28 h 28"/>
                  <a:gd name="T2" fmla="*/ 13 w 18"/>
                  <a:gd name="T3" fmla="*/ 26 h 28"/>
                  <a:gd name="T4" fmla="*/ 16 w 18"/>
                  <a:gd name="T5" fmla="*/ 25 h 28"/>
                  <a:gd name="T6" fmla="*/ 18 w 18"/>
                  <a:gd name="T7" fmla="*/ 22 h 28"/>
                  <a:gd name="T8" fmla="*/ 18 w 18"/>
                  <a:gd name="T9" fmla="*/ 19 h 28"/>
                  <a:gd name="T10" fmla="*/ 18 w 18"/>
                  <a:gd name="T11" fmla="*/ 9 h 28"/>
                  <a:gd name="T12" fmla="*/ 18 w 18"/>
                  <a:gd name="T13" fmla="*/ 6 h 28"/>
                  <a:gd name="T14" fmla="*/ 16 w 18"/>
                  <a:gd name="T15" fmla="*/ 3 h 28"/>
                  <a:gd name="T16" fmla="*/ 13 w 18"/>
                  <a:gd name="T17" fmla="*/ 2 h 28"/>
                  <a:gd name="T18" fmla="*/ 9 w 18"/>
                  <a:gd name="T19" fmla="*/ 0 h 28"/>
                  <a:gd name="T20" fmla="*/ 9 w 18"/>
                  <a:gd name="T21" fmla="*/ 0 h 28"/>
                  <a:gd name="T22" fmla="*/ 6 w 18"/>
                  <a:gd name="T23" fmla="*/ 2 h 28"/>
                  <a:gd name="T24" fmla="*/ 3 w 18"/>
                  <a:gd name="T25" fmla="*/ 3 h 28"/>
                  <a:gd name="T26" fmla="*/ 2 w 18"/>
                  <a:gd name="T27" fmla="*/ 6 h 28"/>
                  <a:gd name="T28" fmla="*/ 0 w 18"/>
                  <a:gd name="T29" fmla="*/ 9 h 28"/>
                  <a:gd name="T30" fmla="*/ 0 w 18"/>
                  <a:gd name="T31" fmla="*/ 19 h 28"/>
                  <a:gd name="T32" fmla="*/ 2 w 18"/>
                  <a:gd name="T33" fmla="*/ 22 h 28"/>
                  <a:gd name="T34" fmla="*/ 3 w 18"/>
                  <a:gd name="T35" fmla="*/ 25 h 28"/>
                  <a:gd name="T36" fmla="*/ 6 w 18"/>
                  <a:gd name="T37" fmla="*/ 26 h 28"/>
                  <a:gd name="T38" fmla="*/ 9 w 18"/>
                  <a:gd name="T39" fmla="*/ 28 h 28"/>
                  <a:gd name="T40" fmla="*/ 9 w 18"/>
                  <a:gd name="T41" fmla="*/ 28 h 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8"/>
                  <a:gd name="T64" fmla="*/ 0 h 28"/>
                  <a:gd name="T65" fmla="*/ 18 w 18"/>
                  <a:gd name="T66" fmla="*/ 28 h 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8" h="28">
                    <a:moveTo>
                      <a:pt x="9" y="28"/>
                    </a:moveTo>
                    <a:lnTo>
                      <a:pt x="13" y="26"/>
                    </a:lnTo>
                    <a:lnTo>
                      <a:pt x="16" y="25"/>
                    </a:lnTo>
                    <a:lnTo>
                      <a:pt x="18" y="22"/>
                    </a:lnTo>
                    <a:lnTo>
                      <a:pt x="18" y="19"/>
                    </a:lnTo>
                    <a:lnTo>
                      <a:pt x="18" y="9"/>
                    </a:lnTo>
                    <a:lnTo>
                      <a:pt x="18" y="6"/>
                    </a:lnTo>
                    <a:lnTo>
                      <a:pt x="16" y="3"/>
                    </a:lnTo>
                    <a:lnTo>
                      <a:pt x="13" y="2"/>
                    </a:lnTo>
                    <a:lnTo>
                      <a:pt x="9" y="0"/>
                    </a:lnTo>
                    <a:lnTo>
                      <a:pt x="6" y="2"/>
                    </a:lnTo>
                    <a:lnTo>
                      <a:pt x="3" y="3"/>
                    </a:lnTo>
                    <a:lnTo>
                      <a:pt x="2" y="6"/>
                    </a:lnTo>
                    <a:lnTo>
                      <a:pt x="0" y="9"/>
                    </a:lnTo>
                    <a:lnTo>
                      <a:pt x="0" y="19"/>
                    </a:lnTo>
                    <a:lnTo>
                      <a:pt x="2" y="22"/>
                    </a:lnTo>
                    <a:lnTo>
                      <a:pt x="3" y="25"/>
                    </a:lnTo>
                    <a:lnTo>
                      <a:pt x="6" y="26"/>
                    </a:lnTo>
                    <a:lnTo>
                      <a:pt x="9" y="28"/>
                    </a:lnTo>
                    <a:close/>
                  </a:path>
                </a:pathLst>
              </a:custGeom>
              <a:solidFill>
                <a:srgbClr val="FFFFFF"/>
              </a:solidFill>
              <a:ln w="9525">
                <a:noFill/>
                <a:round/>
                <a:headEnd/>
                <a:tailEnd/>
              </a:ln>
            </p:spPr>
            <p:txBody>
              <a:bodyPr/>
              <a:lstStyle/>
              <a:p>
                <a:endParaRPr lang="en-US"/>
              </a:p>
            </p:txBody>
          </p:sp>
          <p:sp>
            <p:nvSpPr>
              <p:cNvPr id="107583" name="Freeform 118"/>
              <p:cNvSpPr>
                <a:spLocks/>
              </p:cNvSpPr>
              <p:nvPr/>
            </p:nvSpPr>
            <p:spPr bwMode="auto">
              <a:xfrm>
                <a:off x="2300" y="2680"/>
                <a:ext cx="17" cy="28"/>
              </a:xfrm>
              <a:custGeom>
                <a:avLst/>
                <a:gdLst>
                  <a:gd name="T0" fmla="*/ 8 w 17"/>
                  <a:gd name="T1" fmla="*/ 28 h 28"/>
                  <a:gd name="T2" fmla="*/ 13 w 17"/>
                  <a:gd name="T3" fmla="*/ 26 h 28"/>
                  <a:gd name="T4" fmla="*/ 15 w 17"/>
                  <a:gd name="T5" fmla="*/ 25 h 28"/>
                  <a:gd name="T6" fmla="*/ 17 w 17"/>
                  <a:gd name="T7" fmla="*/ 22 h 28"/>
                  <a:gd name="T8" fmla="*/ 17 w 17"/>
                  <a:gd name="T9" fmla="*/ 19 h 28"/>
                  <a:gd name="T10" fmla="*/ 17 w 17"/>
                  <a:gd name="T11" fmla="*/ 9 h 28"/>
                  <a:gd name="T12" fmla="*/ 17 w 17"/>
                  <a:gd name="T13" fmla="*/ 6 h 28"/>
                  <a:gd name="T14" fmla="*/ 15 w 17"/>
                  <a:gd name="T15" fmla="*/ 3 h 28"/>
                  <a:gd name="T16" fmla="*/ 13 w 17"/>
                  <a:gd name="T17" fmla="*/ 2 h 28"/>
                  <a:gd name="T18" fmla="*/ 8 w 17"/>
                  <a:gd name="T19" fmla="*/ 0 h 28"/>
                  <a:gd name="T20" fmla="*/ 8 w 17"/>
                  <a:gd name="T21" fmla="*/ 0 h 28"/>
                  <a:gd name="T22" fmla="*/ 5 w 17"/>
                  <a:gd name="T23" fmla="*/ 2 h 28"/>
                  <a:gd name="T24" fmla="*/ 2 w 17"/>
                  <a:gd name="T25" fmla="*/ 3 h 28"/>
                  <a:gd name="T26" fmla="*/ 1 w 17"/>
                  <a:gd name="T27" fmla="*/ 6 h 28"/>
                  <a:gd name="T28" fmla="*/ 0 w 17"/>
                  <a:gd name="T29" fmla="*/ 9 h 28"/>
                  <a:gd name="T30" fmla="*/ 0 w 17"/>
                  <a:gd name="T31" fmla="*/ 19 h 28"/>
                  <a:gd name="T32" fmla="*/ 1 w 17"/>
                  <a:gd name="T33" fmla="*/ 22 h 28"/>
                  <a:gd name="T34" fmla="*/ 2 w 17"/>
                  <a:gd name="T35" fmla="*/ 25 h 28"/>
                  <a:gd name="T36" fmla="*/ 5 w 17"/>
                  <a:gd name="T37" fmla="*/ 26 h 28"/>
                  <a:gd name="T38" fmla="*/ 8 w 17"/>
                  <a:gd name="T39" fmla="*/ 28 h 28"/>
                  <a:gd name="T40" fmla="*/ 8 w 17"/>
                  <a:gd name="T41" fmla="*/ 28 h 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8"/>
                  <a:gd name="T65" fmla="*/ 17 w 17"/>
                  <a:gd name="T66" fmla="*/ 28 h 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8">
                    <a:moveTo>
                      <a:pt x="8" y="28"/>
                    </a:moveTo>
                    <a:lnTo>
                      <a:pt x="13" y="26"/>
                    </a:lnTo>
                    <a:lnTo>
                      <a:pt x="15" y="25"/>
                    </a:lnTo>
                    <a:lnTo>
                      <a:pt x="17" y="22"/>
                    </a:lnTo>
                    <a:lnTo>
                      <a:pt x="17" y="19"/>
                    </a:lnTo>
                    <a:lnTo>
                      <a:pt x="17" y="9"/>
                    </a:lnTo>
                    <a:lnTo>
                      <a:pt x="17" y="6"/>
                    </a:lnTo>
                    <a:lnTo>
                      <a:pt x="15" y="3"/>
                    </a:lnTo>
                    <a:lnTo>
                      <a:pt x="13" y="2"/>
                    </a:lnTo>
                    <a:lnTo>
                      <a:pt x="8" y="0"/>
                    </a:lnTo>
                    <a:lnTo>
                      <a:pt x="5" y="2"/>
                    </a:lnTo>
                    <a:lnTo>
                      <a:pt x="2" y="3"/>
                    </a:lnTo>
                    <a:lnTo>
                      <a:pt x="1" y="6"/>
                    </a:lnTo>
                    <a:lnTo>
                      <a:pt x="0" y="9"/>
                    </a:lnTo>
                    <a:lnTo>
                      <a:pt x="0" y="19"/>
                    </a:lnTo>
                    <a:lnTo>
                      <a:pt x="1" y="22"/>
                    </a:lnTo>
                    <a:lnTo>
                      <a:pt x="2" y="25"/>
                    </a:lnTo>
                    <a:lnTo>
                      <a:pt x="5" y="26"/>
                    </a:lnTo>
                    <a:lnTo>
                      <a:pt x="8" y="28"/>
                    </a:lnTo>
                    <a:close/>
                  </a:path>
                </a:pathLst>
              </a:custGeom>
              <a:solidFill>
                <a:srgbClr val="FFFFFF"/>
              </a:solidFill>
              <a:ln w="9525">
                <a:noFill/>
                <a:round/>
                <a:headEnd/>
                <a:tailEnd/>
              </a:ln>
            </p:spPr>
            <p:txBody>
              <a:bodyPr/>
              <a:lstStyle/>
              <a:p>
                <a:endParaRPr lang="en-US"/>
              </a:p>
            </p:txBody>
          </p:sp>
          <p:sp>
            <p:nvSpPr>
              <p:cNvPr id="107584" name="Freeform 119"/>
              <p:cNvSpPr>
                <a:spLocks/>
              </p:cNvSpPr>
              <p:nvPr/>
            </p:nvSpPr>
            <p:spPr bwMode="auto">
              <a:xfrm>
                <a:off x="2268" y="2680"/>
                <a:ext cx="17" cy="28"/>
              </a:xfrm>
              <a:custGeom>
                <a:avLst/>
                <a:gdLst>
                  <a:gd name="T0" fmla="*/ 9 w 17"/>
                  <a:gd name="T1" fmla="*/ 28 h 28"/>
                  <a:gd name="T2" fmla="*/ 11 w 17"/>
                  <a:gd name="T3" fmla="*/ 26 h 28"/>
                  <a:gd name="T4" fmla="*/ 14 w 17"/>
                  <a:gd name="T5" fmla="*/ 25 h 28"/>
                  <a:gd name="T6" fmla="*/ 16 w 17"/>
                  <a:gd name="T7" fmla="*/ 22 h 28"/>
                  <a:gd name="T8" fmla="*/ 17 w 17"/>
                  <a:gd name="T9" fmla="*/ 19 h 28"/>
                  <a:gd name="T10" fmla="*/ 17 w 17"/>
                  <a:gd name="T11" fmla="*/ 9 h 28"/>
                  <a:gd name="T12" fmla="*/ 16 w 17"/>
                  <a:gd name="T13" fmla="*/ 6 h 28"/>
                  <a:gd name="T14" fmla="*/ 14 w 17"/>
                  <a:gd name="T15" fmla="*/ 3 h 28"/>
                  <a:gd name="T16" fmla="*/ 11 w 17"/>
                  <a:gd name="T17" fmla="*/ 2 h 28"/>
                  <a:gd name="T18" fmla="*/ 9 w 17"/>
                  <a:gd name="T19" fmla="*/ 0 h 28"/>
                  <a:gd name="T20" fmla="*/ 9 w 17"/>
                  <a:gd name="T21" fmla="*/ 0 h 28"/>
                  <a:gd name="T22" fmla="*/ 6 w 17"/>
                  <a:gd name="T23" fmla="*/ 2 h 28"/>
                  <a:gd name="T24" fmla="*/ 3 w 17"/>
                  <a:gd name="T25" fmla="*/ 3 h 28"/>
                  <a:gd name="T26" fmla="*/ 1 w 17"/>
                  <a:gd name="T27" fmla="*/ 6 h 28"/>
                  <a:gd name="T28" fmla="*/ 0 w 17"/>
                  <a:gd name="T29" fmla="*/ 9 h 28"/>
                  <a:gd name="T30" fmla="*/ 0 w 17"/>
                  <a:gd name="T31" fmla="*/ 19 h 28"/>
                  <a:gd name="T32" fmla="*/ 1 w 17"/>
                  <a:gd name="T33" fmla="*/ 22 h 28"/>
                  <a:gd name="T34" fmla="*/ 3 w 17"/>
                  <a:gd name="T35" fmla="*/ 25 h 28"/>
                  <a:gd name="T36" fmla="*/ 6 w 17"/>
                  <a:gd name="T37" fmla="*/ 26 h 28"/>
                  <a:gd name="T38" fmla="*/ 9 w 17"/>
                  <a:gd name="T39" fmla="*/ 28 h 28"/>
                  <a:gd name="T40" fmla="*/ 9 w 17"/>
                  <a:gd name="T41" fmla="*/ 28 h 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8"/>
                  <a:gd name="T65" fmla="*/ 17 w 17"/>
                  <a:gd name="T66" fmla="*/ 28 h 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8">
                    <a:moveTo>
                      <a:pt x="9" y="28"/>
                    </a:moveTo>
                    <a:lnTo>
                      <a:pt x="11" y="26"/>
                    </a:lnTo>
                    <a:lnTo>
                      <a:pt x="14" y="25"/>
                    </a:lnTo>
                    <a:lnTo>
                      <a:pt x="16" y="22"/>
                    </a:lnTo>
                    <a:lnTo>
                      <a:pt x="17" y="19"/>
                    </a:lnTo>
                    <a:lnTo>
                      <a:pt x="17" y="9"/>
                    </a:lnTo>
                    <a:lnTo>
                      <a:pt x="16" y="6"/>
                    </a:lnTo>
                    <a:lnTo>
                      <a:pt x="14" y="3"/>
                    </a:lnTo>
                    <a:lnTo>
                      <a:pt x="11" y="2"/>
                    </a:lnTo>
                    <a:lnTo>
                      <a:pt x="9" y="0"/>
                    </a:lnTo>
                    <a:lnTo>
                      <a:pt x="6" y="2"/>
                    </a:lnTo>
                    <a:lnTo>
                      <a:pt x="3" y="3"/>
                    </a:lnTo>
                    <a:lnTo>
                      <a:pt x="1" y="6"/>
                    </a:lnTo>
                    <a:lnTo>
                      <a:pt x="0" y="9"/>
                    </a:lnTo>
                    <a:lnTo>
                      <a:pt x="0" y="19"/>
                    </a:lnTo>
                    <a:lnTo>
                      <a:pt x="1" y="22"/>
                    </a:lnTo>
                    <a:lnTo>
                      <a:pt x="3" y="25"/>
                    </a:lnTo>
                    <a:lnTo>
                      <a:pt x="6" y="26"/>
                    </a:lnTo>
                    <a:lnTo>
                      <a:pt x="9" y="28"/>
                    </a:lnTo>
                    <a:close/>
                  </a:path>
                </a:pathLst>
              </a:custGeom>
              <a:solidFill>
                <a:srgbClr val="FFFFFF"/>
              </a:solidFill>
              <a:ln w="9525">
                <a:noFill/>
                <a:round/>
                <a:headEnd/>
                <a:tailEnd/>
              </a:ln>
            </p:spPr>
            <p:txBody>
              <a:bodyPr/>
              <a:lstStyle/>
              <a:p>
                <a:endParaRPr lang="en-US"/>
              </a:p>
            </p:txBody>
          </p:sp>
          <p:sp>
            <p:nvSpPr>
              <p:cNvPr id="107585" name="Freeform 120"/>
              <p:cNvSpPr>
                <a:spLocks/>
              </p:cNvSpPr>
              <p:nvPr/>
            </p:nvSpPr>
            <p:spPr bwMode="auto">
              <a:xfrm>
                <a:off x="2236" y="2680"/>
                <a:ext cx="18" cy="28"/>
              </a:xfrm>
              <a:custGeom>
                <a:avLst/>
                <a:gdLst>
                  <a:gd name="T0" fmla="*/ 9 w 18"/>
                  <a:gd name="T1" fmla="*/ 28 h 28"/>
                  <a:gd name="T2" fmla="*/ 12 w 18"/>
                  <a:gd name="T3" fmla="*/ 26 h 28"/>
                  <a:gd name="T4" fmla="*/ 15 w 18"/>
                  <a:gd name="T5" fmla="*/ 25 h 28"/>
                  <a:gd name="T6" fmla="*/ 16 w 18"/>
                  <a:gd name="T7" fmla="*/ 22 h 28"/>
                  <a:gd name="T8" fmla="*/ 18 w 18"/>
                  <a:gd name="T9" fmla="*/ 19 h 28"/>
                  <a:gd name="T10" fmla="*/ 18 w 18"/>
                  <a:gd name="T11" fmla="*/ 9 h 28"/>
                  <a:gd name="T12" fmla="*/ 16 w 18"/>
                  <a:gd name="T13" fmla="*/ 6 h 28"/>
                  <a:gd name="T14" fmla="*/ 15 w 18"/>
                  <a:gd name="T15" fmla="*/ 3 h 28"/>
                  <a:gd name="T16" fmla="*/ 12 w 18"/>
                  <a:gd name="T17" fmla="*/ 2 h 28"/>
                  <a:gd name="T18" fmla="*/ 9 w 18"/>
                  <a:gd name="T19" fmla="*/ 0 h 28"/>
                  <a:gd name="T20" fmla="*/ 9 w 18"/>
                  <a:gd name="T21" fmla="*/ 0 h 28"/>
                  <a:gd name="T22" fmla="*/ 6 w 18"/>
                  <a:gd name="T23" fmla="*/ 2 h 28"/>
                  <a:gd name="T24" fmla="*/ 3 w 18"/>
                  <a:gd name="T25" fmla="*/ 3 h 28"/>
                  <a:gd name="T26" fmla="*/ 2 w 18"/>
                  <a:gd name="T27" fmla="*/ 6 h 28"/>
                  <a:gd name="T28" fmla="*/ 0 w 18"/>
                  <a:gd name="T29" fmla="*/ 9 h 28"/>
                  <a:gd name="T30" fmla="*/ 0 w 18"/>
                  <a:gd name="T31" fmla="*/ 19 h 28"/>
                  <a:gd name="T32" fmla="*/ 2 w 18"/>
                  <a:gd name="T33" fmla="*/ 22 h 28"/>
                  <a:gd name="T34" fmla="*/ 3 w 18"/>
                  <a:gd name="T35" fmla="*/ 25 h 28"/>
                  <a:gd name="T36" fmla="*/ 6 w 18"/>
                  <a:gd name="T37" fmla="*/ 26 h 28"/>
                  <a:gd name="T38" fmla="*/ 9 w 18"/>
                  <a:gd name="T39" fmla="*/ 28 h 28"/>
                  <a:gd name="T40" fmla="*/ 9 w 18"/>
                  <a:gd name="T41" fmla="*/ 28 h 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8"/>
                  <a:gd name="T64" fmla="*/ 0 h 28"/>
                  <a:gd name="T65" fmla="*/ 18 w 18"/>
                  <a:gd name="T66" fmla="*/ 28 h 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8" h="28">
                    <a:moveTo>
                      <a:pt x="9" y="28"/>
                    </a:moveTo>
                    <a:lnTo>
                      <a:pt x="12" y="26"/>
                    </a:lnTo>
                    <a:lnTo>
                      <a:pt x="15" y="25"/>
                    </a:lnTo>
                    <a:lnTo>
                      <a:pt x="16" y="22"/>
                    </a:lnTo>
                    <a:lnTo>
                      <a:pt x="18" y="19"/>
                    </a:lnTo>
                    <a:lnTo>
                      <a:pt x="18" y="9"/>
                    </a:lnTo>
                    <a:lnTo>
                      <a:pt x="16" y="6"/>
                    </a:lnTo>
                    <a:lnTo>
                      <a:pt x="15" y="3"/>
                    </a:lnTo>
                    <a:lnTo>
                      <a:pt x="12" y="2"/>
                    </a:lnTo>
                    <a:lnTo>
                      <a:pt x="9" y="0"/>
                    </a:lnTo>
                    <a:lnTo>
                      <a:pt x="6" y="2"/>
                    </a:lnTo>
                    <a:lnTo>
                      <a:pt x="3" y="3"/>
                    </a:lnTo>
                    <a:lnTo>
                      <a:pt x="2" y="6"/>
                    </a:lnTo>
                    <a:lnTo>
                      <a:pt x="0" y="9"/>
                    </a:lnTo>
                    <a:lnTo>
                      <a:pt x="0" y="19"/>
                    </a:lnTo>
                    <a:lnTo>
                      <a:pt x="2" y="22"/>
                    </a:lnTo>
                    <a:lnTo>
                      <a:pt x="3" y="25"/>
                    </a:lnTo>
                    <a:lnTo>
                      <a:pt x="6" y="26"/>
                    </a:lnTo>
                    <a:lnTo>
                      <a:pt x="9" y="28"/>
                    </a:lnTo>
                    <a:close/>
                  </a:path>
                </a:pathLst>
              </a:custGeom>
              <a:solidFill>
                <a:srgbClr val="FFFFFF"/>
              </a:solidFill>
              <a:ln w="9525">
                <a:noFill/>
                <a:round/>
                <a:headEnd/>
                <a:tailEnd/>
              </a:ln>
            </p:spPr>
            <p:txBody>
              <a:bodyPr/>
              <a:lstStyle/>
              <a:p>
                <a:endParaRPr lang="en-US"/>
              </a:p>
            </p:txBody>
          </p:sp>
          <p:sp>
            <p:nvSpPr>
              <p:cNvPr id="107586" name="Freeform 121"/>
              <p:cNvSpPr>
                <a:spLocks/>
              </p:cNvSpPr>
              <p:nvPr/>
            </p:nvSpPr>
            <p:spPr bwMode="auto">
              <a:xfrm>
                <a:off x="2205" y="2680"/>
                <a:ext cx="17" cy="28"/>
              </a:xfrm>
              <a:custGeom>
                <a:avLst/>
                <a:gdLst>
                  <a:gd name="T0" fmla="*/ 8 w 17"/>
                  <a:gd name="T1" fmla="*/ 28 h 28"/>
                  <a:gd name="T2" fmla="*/ 11 w 17"/>
                  <a:gd name="T3" fmla="*/ 26 h 28"/>
                  <a:gd name="T4" fmla="*/ 14 w 17"/>
                  <a:gd name="T5" fmla="*/ 25 h 28"/>
                  <a:gd name="T6" fmla="*/ 15 w 17"/>
                  <a:gd name="T7" fmla="*/ 22 h 28"/>
                  <a:gd name="T8" fmla="*/ 17 w 17"/>
                  <a:gd name="T9" fmla="*/ 19 h 28"/>
                  <a:gd name="T10" fmla="*/ 17 w 17"/>
                  <a:gd name="T11" fmla="*/ 9 h 28"/>
                  <a:gd name="T12" fmla="*/ 15 w 17"/>
                  <a:gd name="T13" fmla="*/ 6 h 28"/>
                  <a:gd name="T14" fmla="*/ 14 w 17"/>
                  <a:gd name="T15" fmla="*/ 3 h 28"/>
                  <a:gd name="T16" fmla="*/ 11 w 17"/>
                  <a:gd name="T17" fmla="*/ 2 h 28"/>
                  <a:gd name="T18" fmla="*/ 8 w 17"/>
                  <a:gd name="T19" fmla="*/ 0 h 28"/>
                  <a:gd name="T20" fmla="*/ 8 w 17"/>
                  <a:gd name="T21" fmla="*/ 0 h 28"/>
                  <a:gd name="T22" fmla="*/ 5 w 17"/>
                  <a:gd name="T23" fmla="*/ 2 h 28"/>
                  <a:gd name="T24" fmla="*/ 2 w 17"/>
                  <a:gd name="T25" fmla="*/ 3 h 28"/>
                  <a:gd name="T26" fmla="*/ 1 w 17"/>
                  <a:gd name="T27" fmla="*/ 6 h 28"/>
                  <a:gd name="T28" fmla="*/ 0 w 17"/>
                  <a:gd name="T29" fmla="*/ 9 h 28"/>
                  <a:gd name="T30" fmla="*/ 0 w 17"/>
                  <a:gd name="T31" fmla="*/ 19 h 28"/>
                  <a:gd name="T32" fmla="*/ 1 w 17"/>
                  <a:gd name="T33" fmla="*/ 22 h 28"/>
                  <a:gd name="T34" fmla="*/ 2 w 17"/>
                  <a:gd name="T35" fmla="*/ 25 h 28"/>
                  <a:gd name="T36" fmla="*/ 5 w 17"/>
                  <a:gd name="T37" fmla="*/ 26 h 28"/>
                  <a:gd name="T38" fmla="*/ 8 w 17"/>
                  <a:gd name="T39" fmla="*/ 28 h 28"/>
                  <a:gd name="T40" fmla="*/ 8 w 17"/>
                  <a:gd name="T41" fmla="*/ 28 h 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8"/>
                  <a:gd name="T65" fmla="*/ 17 w 17"/>
                  <a:gd name="T66" fmla="*/ 28 h 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8">
                    <a:moveTo>
                      <a:pt x="8" y="28"/>
                    </a:moveTo>
                    <a:lnTo>
                      <a:pt x="11" y="26"/>
                    </a:lnTo>
                    <a:lnTo>
                      <a:pt x="14" y="25"/>
                    </a:lnTo>
                    <a:lnTo>
                      <a:pt x="15" y="22"/>
                    </a:lnTo>
                    <a:lnTo>
                      <a:pt x="17" y="19"/>
                    </a:lnTo>
                    <a:lnTo>
                      <a:pt x="17" y="9"/>
                    </a:lnTo>
                    <a:lnTo>
                      <a:pt x="15" y="6"/>
                    </a:lnTo>
                    <a:lnTo>
                      <a:pt x="14" y="3"/>
                    </a:lnTo>
                    <a:lnTo>
                      <a:pt x="11" y="2"/>
                    </a:lnTo>
                    <a:lnTo>
                      <a:pt x="8" y="0"/>
                    </a:lnTo>
                    <a:lnTo>
                      <a:pt x="5" y="2"/>
                    </a:lnTo>
                    <a:lnTo>
                      <a:pt x="2" y="3"/>
                    </a:lnTo>
                    <a:lnTo>
                      <a:pt x="1" y="6"/>
                    </a:lnTo>
                    <a:lnTo>
                      <a:pt x="0" y="9"/>
                    </a:lnTo>
                    <a:lnTo>
                      <a:pt x="0" y="19"/>
                    </a:lnTo>
                    <a:lnTo>
                      <a:pt x="1" y="22"/>
                    </a:lnTo>
                    <a:lnTo>
                      <a:pt x="2" y="25"/>
                    </a:lnTo>
                    <a:lnTo>
                      <a:pt x="5" y="26"/>
                    </a:lnTo>
                    <a:lnTo>
                      <a:pt x="8" y="28"/>
                    </a:lnTo>
                    <a:close/>
                  </a:path>
                </a:pathLst>
              </a:custGeom>
              <a:solidFill>
                <a:srgbClr val="FFFFFF"/>
              </a:solidFill>
              <a:ln w="9525">
                <a:noFill/>
                <a:round/>
                <a:headEnd/>
                <a:tailEnd/>
              </a:ln>
            </p:spPr>
            <p:txBody>
              <a:bodyPr/>
              <a:lstStyle/>
              <a:p>
                <a:endParaRPr lang="en-US"/>
              </a:p>
            </p:txBody>
          </p:sp>
          <p:sp>
            <p:nvSpPr>
              <p:cNvPr id="107587" name="Freeform 122"/>
              <p:cNvSpPr>
                <a:spLocks/>
              </p:cNvSpPr>
              <p:nvPr/>
            </p:nvSpPr>
            <p:spPr bwMode="auto">
              <a:xfrm>
                <a:off x="2426" y="2685"/>
                <a:ext cx="19" cy="23"/>
              </a:xfrm>
              <a:custGeom>
                <a:avLst/>
                <a:gdLst>
                  <a:gd name="T0" fmla="*/ 3 w 19"/>
                  <a:gd name="T1" fmla="*/ 0 h 23"/>
                  <a:gd name="T2" fmla="*/ 2 w 19"/>
                  <a:gd name="T3" fmla="*/ 1 h 23"/>
                  <a:gd name="T4" fmla="*/ 2 w 19"/>
                  <a:gd name="T5" fmla="*/ 1 h 23"/>
                  <a:gd name="T6" fmla="*/ 0 w 19"/>
                  <a:gd name="T7" fmla="*/ 3 h 23"/>
                  <a:gd name="T8" fmla="*/ 0 w 19"/>
                  <a:gd name="T9" fmla="*/ 4 h 23"/>
                  <a:gd name="T10" fmla="*/ 0 w 19"/>
                  <a:gd name="T11" fmla="*/ 14 h 23"/>
                  <a:gd name="T12" fmla="*/ 2 w 19"/>
                  <a:gd name="T13" fmla="*/ 17 h 23"/>
                  <a:gd name="T14" fmla="*/ 3 w 19"/>
                  <a:gd name="T15" fmla="*/ 20 h 23"/>
                  <a:gd name="T16" fmla="*/ 6 w 19"/>
                  <a:gd name="T17" fmla="*/ 21 h 23"/>
                  <a:gd name="T18" fmla="*/ 9 w 19"/>
                  <a:gd name="T19" fmla="*/ 23 h 23"/>
                  <a:gd name="T20" fmla="*/ 13 w 19"/>
                  <a:gd name="T21" fmla="*/ 21 h 23"/>
                  <a:gd name="T22" fmla="*/ 16 w 19"/>
                  <a:gd name="T23" fmla="*/ 20 h 23"/>
                  <a:gd name="T24" fmla="*/ 18 w 19"/>
                  <a:gd name="T25" fmla="*/ 17 h 23"/>
                  <a:gd name="T26" fmla="*/ 19 w 19"/>
                  <a:gd name="T27" fmla="*/ 14 h 23"/>
                  <a:gd name="T28" fmla="*/ 19 w 19"/>
                  <a:gd name="T29" fmla="*/ 4 h 23"/>
                  <a:gd name="T30" fmla="*/ 19 w 19"/>
                  <a:gd name="T31" fmla="*/ 4 h 23"/>
                  <a:gd name="T32" fmla="*/ 19 w 19"/>
                  <a:gd name="T33" fmla="*/ 3 h 23"/>
                  <a:gd name="T34" fmla="*/ 18 w 19"/>
                  <a:gd name="T35" fmla="*/ 3 h 23"/>
                  <a:gd name="T36" fmla="*/ 18 w 19"/>
                  <a:gd name="T37" fmla="*/ 3 h 23"/>
                  <a:gd name="T38" fmla="*/ 15 w 19"/>
                  <a:gd name="T39" fmla="*/ 1 h 23"/>
                  <a:gd name="T40" fmla="*/ 10 w 19"/>
                  <a:gd name="T41" fmla="*/ 1 h 23"/>
                  <a:gd name="T42" fmla="*/ 6 w 19"/>
                  <a:gd name="T43" fmla="*/ 0 h 23"/>
                  <a:gd name="T44" fmla="*/ 3 w 19"/>
                  <a:gd name="T45" fmla="*/ 0 h 2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9"/>
                  <a:gd name="T70" fmla="*/ 0 h 23"/>
                  <a:gd name="T71" fmla="*/ 19 w 19"/>
                  <a:gd name="T72" fmla="*/ 23 h 2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9" h="23">
                    <a:moveTo>
                      <a:pt x="3" y="0"/>
                    </a:moveTo>
                    <a:lnTo>
                      <a:pt x="2" y="1"/>
                    </a:lnTo>
                    <a:lnTo>
                      <a:pt x="0" y="3"/>
                    </a:lnTo>
                    <a:lnTo>
                      <a:pt x="0" y="4"/>
                    </a:lnTo>
                    <a:lnTo>
                      <a:pt x="0" y="14"/>
                    </a:lnTo>
                    <a:lnTo>
                      <a:pt x="2" y="17"/>
                    </a:lnTo>
                    <a:lnTo>
                      <a:pt x="3" y="20"/>
                    </a:lnTo>
                    <a:lnTo>
                      <a:pt x="6" y="21"/>
                    </a:lnTo>
                    <a:lnTo>
                      <a:pt x="9" y="23"/>
                    </a:lnTo>
                    <a:lnTo>
                      <a:pt x="13" y="21"/>
                    </a:lnTo>
                    <a:lnTo>
                      <a:pt x="16" y="20"/>
                    </a:lnTo>
                    <a:lnTo>
                      <a:pt x="18" y="17"/>
                    </a:lnTo>
                    <a:lnTo>
                      <a:pt x="19" y="14"/>
                    </a:lnTo>
                    <a:lnTo>
                      <a:pt x="19" y="4"/>
                    </a:lnTo>
                    <a:lnTo>
                      <a:pt x="19" y="3"/>
                    </a:lnTo>
                    <a:lnTo>
                      <a:pt x="18" y="3"/>
                    </a:lnTo>
                    <a:lnTo>
                      <a:pt x="15" y="1"/>
                    </a:lnTo>
                    <a:lnTo>
                      <a:pt x="10" y="1"/>
                    </a:lnTo>
                    <a:lnTo>
                      <a:pt x="6" y="0"/>
                    </a:lnTo>
                    <a:lnTo>
                      <a:pt x="3" y="0"/>
                    </a:lnTo>
                    <a:close/>
                  </a:path>
                </a:pathLst>
              </a:custGeom>
              <a:solidFill>
                <a:srgbClr val="FFFFFF"/>
              </a:solidFill>
              <a:ln w="9525">
                <a:noFill/>
                <a:round/>
                <a:headEnd/>
                <a:tailEnd/>
              </a:ln>
            </p:spPr>
            <p:txBody>
              <a:bodyPr/>
              <a:lstStyle/>
              <a:p>
                <a:endParaRPr lang="en-US"/>
              </a:p>
            </p:txBody>
          </p:sp>
          <p:sp>
            <p:nvSpPr>
              <p:cNvPr id="107588" name="Freeform 123"/>
              <p:cNvSpPr>
                <a:spLocks/>
              </p:cNvSpPr>
              <p:nvPr/>
            </p:nvSpPr>
            <p:spPr bwMode="auto">
              <a:xfrm>
                <a:off x="2395" y="2680"/>
                <a:ext cx="17" cy="28"/>
              </a:xfrm>
              <a:custGeom>
                <a:avLst/>
                <a:gdLst>
                  <a:gd name="T0" fmla="*/ 8 w 17"/>
                  <a:gd name="T1" fmla="*/ 0 h 28"/>
                  <a:gd name="T2" fmla="*/ 5 w 17"/>
                  <a:gd name="T3" fmla="*/ 2 h 28"/>
                  <a:gd name="T4" fmla="*/ 2 w 17"/>
                  <a:gd name="T5" fmla="*/ 3 h 28"/>
                  <a:gd name="T6" fmla="*/ 1 w 17"/>
                  <a:gd name="T7" fmla="*/ 6 h 28"/>
                  <a:gd name="T8" fmla="*/ 0 w 17"/>
                  <a:gd name="T9" fmla="*/ 9 h 28"/>
                  <a:gd name="T10" fmla="*/ 0 w 17"/>
                  <a:gd name="T11" fmla="*/ 19 h 28"/>
                  <a:gd name="T12" fmla="*/ 1 w 17"/>
                  <a:gd name="T13" fmla="*/ 22 h 28"/>
                  <a:gd name="T14" fmla="*/ 2 w 17"/>
                  <a:gd name="T15" fmla="*/ 25 h 28"/>
                  <a:gd name="T16" fmla="*/ 5 w 17"/>
                  <a:gd name="T17" fmla="*/ 26 h 28"/>
                  <a:gd name="T18" fmla="*/ 8 w 17"/>
                  <a:gd name="T19" fmla="*/ 28 h 28"/>
                  <a:gd name="T20" fmla="*/ 13 w 17"/>
                  <a:gd name="T21" fmla="*/ 26 h 28"/>
                  <a:gd name="T22" fmla="*/ 15 w 17"/>
                  <a:gd name="T23" fmla="*/ 25 h 28"/>
                  <a:gd name="T24" fmla="*/ 17 w 17"/>
                  <a:gd name="T25" fmla="*/ 22 h 28"/>
                  <a:gd name="T26" fmla="*/ 17 w 17"/>
                  <a:gd name="T27" fmla="*/ 19 h 28"/>
                  <a:gd name="T28" fmla="*/ 17 w 17"/>
                  <a:gd name="T29" fmla="*/ 9 h 28"/>
                  <a:gd name="T30" fmla="*/ 17 w 17"/>
                  <a:gd name="T31" fmla="*/ 6 h 28"/>
                  <a:gd name="T32" fmla="*/ 15 w 17"/>
                  <a:gd name="T33" fmla="*/ 3 h 28"/>
                  <a:gd name="T34" fmla="*/ 13 w 17"/>
                  <a:gd name="T35" fmla="*/ 2 h 28"/>
                  <a:gd name="T36" fmla="*/ 8 w 17"/>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7"/>
                  <a:gd name="T58" fmla="*/ 0 h 28"/>
                  <a:gd name="T59" fmla="*/ 17 w 17"/>
                  <a:gd name="T60" fmla="*/ 28 h 2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7" h="28">
                    <a:moveTo>
                      <a:pt x="8" y="0"/>
                    </a:moveTo>
                    <a:lnTo>
                      <a:pt x="5" y="2"/>
                    </a:lnTo>
                    <a:lnTo>
                      <a:pt x="2" y="3"/>
                    </a:lnTo>
                    <a:lnTo>
                      <a:pt x="1" y="6"/>
                    </a:lnTo>
                    <a:lnTo>
                      <a:pt x="0" y="9"/>
                    </a:lnTo>
                    <a:lnTo>
                      <a:pt x="0" y="19"/>
                    </a:lnTo>
                    <a:lnTo>
                      <a:pt x="1" y="22"/>
                    </a:lnTo>
                    <a:lnTo>
                      <a:pt x="2" y="25"/>
                    </a:lnTo>
                    <a:lnTo>
                      <a:pt x="5" y="26"/>
                    </a:lnTo>
                    <a:lnTo>
                      <a:pt x="8" y="28"/>
                    </a:lnTo>
                    <a:lnTo>
                      <a:pt x="13" y="26"/>
                    </a:lnTo>
                    <a:lnTo>
                      <a:pt x="15" y="25"/>
                    </a:lnTo>
                    <a:lnTo>
                      <a:pt x="17" y="22"/>
                    </a:lnTo>
                    <a:lnTo>
                      <a:pt x="17" y="19"/>
                    </a:lnTo>
                    <a:lnTo>
                      <a:pt x="17" y="9"/>
                    </a:lnTo>
                    <a:lnTo>
                      <a:pt x="17" y="6"/>
                    </a:lnTo>
                    <a:lnTo>
                      <a:pt x="15" y="3"/>
                    </a:lnTo>
                    <a:lnTo>
                      <a:pt x="13" y="2"/>
                    </a:lnTo>
                    <a:lnTo>
                      <a:pt x="8" y="0"/>
                    </a:lnTo>
                    <a:close/>
                  </a:path>
                </a:pathLst>
              </a:custGeom>
              <a:solidFill>
                <a:srgbClr val="FFFFFF"/>
              </a:solidFill>
              <a:ln w="9525">
                <a:noFill/>
                <a:round/>
                <a:headEnd/>
                <a:tailEnd/>
              </a:ln>
            </p:spPr>
            <p:txBody>
              <a:bodyPr/>
              <a:lstStyle/>
              <a:p>
                <a:endParaRPr lang="en-US"/>
              </a:p>
            </p:txBody>
          </p:sp>
        </p:grpSp>
        <p:sp>
          <p:nvSpPr>
            <p:cNvPr id="107534" name="Text Box 124"/>
            <p:cNvSpPr txBox="1">
              <a:spLocks noChangeArrowheads="1"/>
            </p:cNvSpPr>
            <p:nvPr/>
          </p:nvSpPr>
          <p:spPr bwMode="auto">
            <a:xfrm>
              <a:off x="2381" y="981"/>
              <a:ext cx="997" cy="250"/>
            </a:xfrm>
            <a:prstGeom prst="rect">
              <a:avLst/>
            </a:prstGeom>
            <a:noFill/>
            <a:ln w="9525">
              <a:noFill/>
              <a:miter lim="800000"/>
              <a:headEnd/>
              <a:tailEnd/>
            </a:ln>
          </p:spPr>
          <p:txBody>
            <a:bodyPr>
              <a:spAutoFit/>
            </a:bodyPr>
            <a:lstStyle/>
            <a:p>
              <a:pPr eaLnBrk="0" hangingPunct="0"/>
              <a:r>
                <a:rPr lang="sr-Latn-CS" sz="2000">
                  <a:solidFill>
                    <a:schemeClr val="accent2"/>
                  </a:solidFill>
                </a:rPr>
                <a:t>Cruising</a:t>
              </a:r>
              <a:endParaRPr lang="en-US" sz="2000"/>
            </a:p>
          </p:txBody>
        </p:sp>
        <p:sp>
          <p:nvSpPr>
            <p:cNvPr id="107535" name="Freeform 125"/>
            <p:cNvSpPr>
              <a:spLocks/>
            </p:cNvSpPr>
            <p:nvPr/>
          </p:nvSpPr>
          <p:spPr bwMode="auto">
            <a:xfrm>
              <a:off x="2336" y="1616"/>
              <a:ext cx="903" cy="2"/>
            </a:xfrm>
            <a:custGeom>
              <a:avLst/>
              <a:gdLst>
                <a:gd name="T0" fmla="*/ 0 w 903"/>
                <a:gd name="T1" fmla="*/ 0 h 2"/>
                <a:gd name="T2" fmla="*/ 903 w 903"/>
                <a:gd name="T3" fmla="*/ 2 h 2"/>
                <a:gd name="T4" fmla="*/ 0 60000 65536"/>
                <a:gd name="T5" fmla="*/ 0 60000 65536"/>
                <a:gd name="T6" fmla="*/ 0 w 903"/>
                <a:gd name="T7" fmla="*/ 0 h 2"/>
                <a:gd name="T8" fmla="*/ 903 w 903"/>
                <a:gd name="T9" fmla="*/ 2 h 2"/>
              </a:gdLst>
              <a:ahLst/>
              <a:cxnLst>
                <a:cxn ang="T4">
                  <a:pos x="T0" y="T1"/>
                </a:cxn>
                <a:cxn ang="T5">
                  <a:pos x="T2" y="T3"/>
                </a:cxn>
              </a:cxnLst>
              <a:rect l="T6" t="T7" r="T8" b="T9"/>
              <a:pathLst>
                <a:path w="903" h="2">
                  <a:moveTo>
                    <a:pt x="0" y="0"/>
                  </a:moveTo>
                  <a:lnTo>
                    <a:pt x="903" y="2"/>
                  </a:lnTo>
                </a:path>
              </a:pathLst>
            </a:custGeom>
            <a:noFill/>
            <a:ln w="127000">
              <a:solidFill>
                <a:srgbClr val="99CC00"/>
              </a:solidFill>
              <a:round/>
              <a:headEnd/>
              <a:tailEnd type="triangle" w="med" len="med"/>
            </a:ln>
          </p:spPr>
          <p:txBody>
            <a:bodyPr anchor="ctr">
              <a:spAutoFit/>
            </a:bodyPr>
            <a:lstStyle/>
            <a:p>
              <a:endParaRPr lang="en-US"/>
            </a:p>
          </p:txBody>
        </p:sp>
      </p:grpSp>
      <p:sp>
        <p:nvSpPr>
          <p:cNvPr id="107531" name="Rectangle 126"/>
          <p:cNvSpPr>
            <a:spLocks noChangeArrowheads="1"/>
          </p:cNvSpPr>
          <p:nvPr/>
        </p:nvSpPr>
        <p:spPr bwMode="auto">
          <a:xfrm>
            <a:off x="1547813" y="1916113"/>
            <a:ext cx="2016125" cy="1728787"/>
          </a:xfrm>
          <a:prstGeom prst="rect">
            <a:avLst/>
          </a:prstGeom>
          <a:solidFill>
            <a:srgbClr val="00FF00">
              <a:alpha val="39999"/>
            </a:srgbClr>
          </a:solidFill>
          <a:ln w="9525">
            <a:solidFill>
              <a:schemeClr val="tx1"/>
            </a:solidFill>
            <a:miter lim="800000"/>
            <a:headEnd/>
            <a:tailEnd/>
          </a:ln>
        </p:spPr>
        <p:txBody>
          <a:bodyPr anchor="ctr">
            <a:spAutoFit/>
          </a:bodyPr>
          <a:lstStyle/>
          <a:p>
            <a:endParaRPr lang="en-US"/>
          </a:p>
        </p:txBody>
      </p:sp>
      <p:sp>
        <p:nvSpPr>
          <p:cNvPr id="107532" name="Rectangle 127"/>
          <p:cNvSpPr>
            <a:spLocks noChangeArrowheads="1"/>
          </p:cNvSpPr>
          <p:nvPr/>
        </p:nvSpPr>
        <p:spPr bwMode="auto">
          <a:xfrm>
            <a:off x="5292725" y="1916113"/>
            <a:ext cx="2087563" cy="1728787"/>
          </a:xfrm>
          <a:prstGeom prst="rect">
            <a:avLst/>
          </a:prstGeom>
          <a:solidFill>
            <a:srgbClr val="00FF00">
              <a:alpha val="39999"/>
            </a:srgbClr>
          </a:solidFill>
          <a:ln w="9525">
            <a:solidFill>
              <a:schemeClr val="tx1"/>
            </a:solidFill>
            <a:miter lim="800000"/>
            <a:headEnd/>
            <a:tailEnd/>
          </a:ln>
        </p:spPr>
        <p:txBody>
          <a:bodyPr anchor="ctr">
            <a:spAutoFit/>
          </a:bodyPr>
          <a:lstStyle/>
          <a:p>
            <a:endParaRPr lang="en-US"/>
          </a:p>
        </p:txBody>
      </p:sp>
      <p:sp>
        <p:nvSpPr>
          <p:cNvPr id="129" name="Slide Number Placeholder 4"/>
          <p:cNvSpPr>
            <a:spLocks noGrp="1"/>
          </p:cNvSpPr>
          <p:nvPr>
            <p:ph type="sldNum" sz="quarter" idx="4294967295"/>
          </p:nvPr>
        </p:nvSpPr>
        <p:spPr>
          <a:xfrm>
            <a:off x="6512256" y="6556407"/>
            <a:ext cx="2133600" cy="252000"/>
          </a:xfrm>
          <a:prstGeom prst="rect">
            <a:avLst/>
          </a:prstGeom>
        </p:spPr>
        <p:txBody>
          <a:bodyPr/>
          <a:lstStyle/>
          <a:p>
            <a:pPr algn="r">
              <a:defRPr/>
            </a:pPr>
            <a:fld id="{26C1060F-8FEA-4B47-8EEE-5A6CDD216421}" type="slidenum">
              <a:rPr lang="en-US" altLang="en-US" sz="1000">
                <a:solidFill>
                  <a:schemeClr val="bg2"/>
                </a:solidFill>
              </a:rPr>
              <a:pPr algn="r">
                <a:defRPr/>
              </a:pPr>
              <a:t>52</a:t>
            </a:fld>
            <a:endParaRPr lang="en-US" altLang="en-US" sz="1000" dirty="0">
              <a:solidFill>
                <a:schemeClr val="bg2"/>
              </a:solidFill>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7" name="Rectangle 4"/>
          <p:cNvSpPr>
            <a:spLocks noChangeArrowheads="1"/>
          </p:cNvSpPr>
          <p:nvPr/>
        </p:nvSpPr>
        <p:spPr bwMode="auto">
          <a:xfrm>
            <a:off x="533400" y="1371600"/>
            <a:ext cx="8142288" cy="4505325"/>
          </a:xfrm>
          <a:prstGeom prst="rect">
            <a:avLst/>
          </a:prstGeom>
          <a:noFill/>
          <a:ln w="9525">
            <a:noFill/>
            <a:miter lim="800000"/>
            <a:headEnd/>
            <a:tailEnd/>
          </a:ln>
        </p:spPr>
        <p:txBody>
          <a:bodyPr/>
          <a:lstStyle/>
          <a:p>
            <a:pPr marL="342900" indent="-342900">
              <a:spcBef>
                <a:spcPct val="20000"/>
              </a:spcBef>
              <a:buClr>
                <a:schemeClr val="accent1"/>
              </a:buClr>
              <a:buSzPct val="65000"/>
              <a:buFont typeface="Wingdings" pitchFamily="2" charset="2"/>
              <a:buChar char="n"/>
            </a:pPr>
            <a:r>
              <a:rPr lang="en-US" sz="2400" dirty="0"/>
              <a:t>The Approach control service (APP) is responsible for all controlled arrivals and departures from one or more airports</a:t>
            </a:r>
            <a:r>
              <a:rPr lang="sr-Latn-RS" sz="2400" dirty="0"/>
              <a:t> </a:t>
            </a:r>
            <a:r>
              <a:rPr lang="sr-Latn-RS" sz="2400" dirty="0" err="1"/>
              <a:t>within</a:t>
            </a:r>
            <a:r>
              <a:rPr lang="sr-Latn-RS" sz="2400" dirty="0"/>
              <a:t> the </a:t>
            </a:r>
            <a:r>
              <a:rPr lang="en-US" sz="2400" dirty="0"/>
              <a:t>Terminal controlled area (TMA).</a:t>
            </a:r>
            <a:endParaRPr lang="sr-Latn-RS" sz="2400" dirty="0"/>
          </a:p>
          <a:p>
            <a:pPr marL="342900" indent="-342900">
              <a:spcBef>
                <a:spcPct val="20000"/>
              </a:spcBef>
              <a:buClr>
                <a:schemeClr val="accent1"/>
              </a:buClr>
              <a:buSzPct val="65000"/>
              <a:buFont typeface="Wingdings" pitchFamily="2" charset="2"/>
              <a:buChar char="n"/>
            </a:pPr>
            <a:endParaRPr lang="sr-Latn-RS" sz="2400" dirty="0"/>
          </a:p>
          <a:p>
            <a:pPr marL="342900" indent="-342900">
              <a:spcBef>
                <a:spcPct val="20000"/>
              </a:spcBef>
              <a:buClr>
                <a:schemeClr val="accent1"/>
              </a:buClr>
              <a:buSzPct val="65000"/>
              <a:buFont typeface="Wingdings" pitchFamily="2" charset="2"/>
              <a:buChar char="n"/>
            </a:pPr>
            <a:r>
              <a:rPr lang="sr-Latn-RS" sz="2400" dirty="0"/>
              <a:t>APP </a:t>
            </a:r>
            <a:r>
              <a:rPr lang="en-US" sz="2400" dirty="0"/>
              <a:t>do not require visual contact, but use surveillance systems</a:t>
            </a:r>
            <a:r>
              <a:rPr lang="sr-Latn-RS" sz="2400" dirty="0"/>
              <a:t> </a:t>
            </a:r>
            <a:r>
              <a:rPr lang="en-US" sz="2400" dirty="0"/>
              <a:t>that allow </a:t>
            </a:r>
            <a:r>
              <a:rPr lang="sr-Latn-RS" sz="2400" dirty="0" err="1"/>
              <a:t>ATCo</a:t>
            </a:r>
            <a:r>
              <a:rPr lang="en-US" sz="2400" dirty="0"/>
              <a:t>s to monitor the traffic flow on a separate screen.</a:t>
            </a:r>
          </a:p>
          <a:p>
            <a:pPr lvl="1" indent="-112713">
              <a:spcBef>
                <a:spcPct val="20000"/>
              </a:spcBef>
              <a:buClr>
                <a:schemeClr val="accent2"/>
              </a:buClr>
              <a:buSzPct val="60000"/>
              <a:buFont typeface="Wingdings" pitchFamily="2" charset="2"/>
              <a:buChar char="q"/>
            </a:pPr>
            <a:endParaRPr lang="en-US" sz="2000" dirty="0"/>
          </a:p>
          <a:p>
            <a:pPr marL="342900" indent="-342900">
              <a:spcBef>
                <a:spcPct val="20000"/>
              </a:spcBef>
              <a:buClr>
                <a:schemeClr val="accent1"/>
              </a:buClr>
              <a:buSzPct val="65000"/>
              <a:buFont typeface="Wingdings" pitchFamily="2" charset="2"/>
              <a:buChar char="n"/>
            </a:pPr>
            <a:endParaRPr lang="en-US" sz="2800" dirty="0"/>
          </a:p>
        </p:txBody>
      </p:sp>
      <p:sp>
        <p:nvSpPr>
          <p:cNvPr id="103428" name="Rectangle 2"/>
          <p:cNvSpPr>
            <a:spLocks noChangeArrowheads="1"/>
          </p:cNvSpPr>
          <p:nvPr/>
        </p:nvSpPr>
        <p:spPr bwMode="auto">
          <a:xfrm>
            <a:off x="457200" y="277813"/>
            <a:ext cx="8686800" cy="1139825"/>
          </a:xfrm>
          <a:prstGeom prst="rect">
            <a:avLst/>
          </a:prstGeom>
          <a:noFill/>
          <a:ln w="9525">
            <a:noFill/>
            <a:miter lim="800000"/>
            <a:headEnd/>
            <a:tailEnd/>
          </a:ln>
        </p:spPr>
        <p:txBody>
          <a:bodyPr/>
          <a:lstStyle/>
          <a:p>
            <a:pPr marL="800100" indent="-800100"/>
            <a:r>
              <a:rPr lang="sr-Latn-RS" sz="4000" b="1" dirty="0">
                <a:solidFill>
                  <a:schemeClr val="tx2"/>
                </a:solidFill>
                <a:cs typeface="Calibri"/>
              </a:rPr>
              <a:t>Approach</a:t>
            </a:r>
            <a:r>
              <a:rPr lang="sr-Latn-CS" sz="4000" b="1" dirty="0">
                <a:solidFill>
                  <a:schemeClr val="tx2"/>
                </a:solidFill>
                <a:cs typeface="Calibri"/>
              </a:rPr>
              <a:t> control unit </a:t>
            </a:r>
            <a:r>
              <a:rPr lang="en-GB" sz="4000" b="1" dirty="0">
                <a:solidFill>
                  <a:schemeClr val="tx2"/>
                </a:solidFill>
                <a:cs typeface="Calibri"/>
              </a:rPr>
              <a:t>(1</a:t>
            </a:r>
            <a:r>
              <a:rPr lang="sr-Latn-RS" sz="4000" b="1" dirty="0">
                <a:solidFill>
                  <a:schemeClr val="tx2"/>
                </a:solidFill>
                <a:cs typeface="Calibri"/>
              </a:rPr>
              <a:t>b</a:t>
            </a:r>
            <a:r>
              <a:rPr lang="en-GB" sz="4000" b="1" dirty="0">
                <a:solidFill>
                  <a:schemeClr val="tx2"/>
                </a:solidFill>
                <a:cs typeface="Calibri"/>
              </a:rPr>
              <a:t>)</a:t>
            </a:r>
            <a:endParaRPr lang="en-US" sz="4000" b="1" dirty="0">
              <a:solidFill>
                <a:schemeClr val="tx2"/>
              </a:solidFill>
              <a:cs typeface="Calibri"/>
            </a:endParaRPr>
          </a:p>
        </p:txBody>
      </p:sp>
      <p:sp>
        <p:nvSpPr>
          <p:cNvPr id="5" name="Slide Number Placeholder 4"/>
          <p:cNvSpPr>
            <a:spLocks noGrp="1"/>
          </p:cNvSpPr>
          <p:nvPr>
            <p:ph type="sldNum" sz="quarter" idx="4294967295"/>
          </p:nvPr>
        </p:nvSpPr>
        <p:spPr>
          <a:xfrm>
            <a:off x="6512256" y="6556407"/>
            <a:ext cx="2133600" cy="252000"/>
          </a:xfrm>
          <a:prstGeom prst="rect">
            <a:avLst/>
          </a:prstGeom>
        </p:spPr>
        <p:txBody>
          <a:bodyPr/>
          <a:lstStyle/>
          <a:p>
            <a:pPr algn="r">
              <a:defRPr/>
            </a:pPr>
            <a:fld id="{26C1060F-8FEA-4B47-8EEE-5A6CDD216421}" type="slidenum">
              <a:rPr lang="en-US" altLang="en-US" sz="1000">
                <a:solidFill>
                  <a:schemeClr val="bg2"/>
                </a:solidFill>
              </a:rPr>
              <a:pPr algn="r">
                <a:defRPr/>
              </a:pPr>
              <a:t>53</a:t>
            </a:fld>
            <a:endParaRPr lang="en-US" altLang="en-US" sz="1000" dirty="0">
              <a:solidFill>
                <a:schemeClr val="bg2"/>
              </a:solidFill>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7" name="Rectangle 2"/>
          <p:cNvSpPr>
            <a:spLocks noChangeArrowheads="1"/>
          </p:cNvSpPr>
          <p:nvPr/>
        </p:nvSpPr>
        <p:spPr bwMode="auto">
          <a:xfrm>
            <a:off x="457200" y="277813"/>
            <a:ext cx="8686800" cy="1139825"/>
          </a:xfrm>
          <a:prstGeom prst="rect">
            <a:avLst/>
          </a:prstGeom>
          <a:noFill/>
          <a:ln w="9525">
            <a:noFill/>
            <a:miter lim="800000"/>
            <a:headEnd/>
            <a:tailEnd/>
          </a:ln>
        </p:spPr>
        <p:txBody>
          <a:bodyPr/>
          <a:lstStyle/>
          <a:p>
            <a:pPr marL="800100" indent="-800100"/>
            <a:r>
              <a:rPr lang="en-GB" sz="4000" b="1" dirty="0">
                <a:solidFill>
                  <a:schemeClr val="tx2"/>
                </a:solidFill>
                <a:cs typeface="Calibri"/>
              </a:rPr>
              <a:t>TMA</a:t>
            </a:r>
            <a:r>
              <a:rPr lang="sr-Latn-CS" sz="4000" b="1" dirty="0">
                <a:solidFill>
                  <a:schemeClr val="tx2"/>
                </a:solidFill>
                <a:cs typeface="Calibri"/>
              </a:rPr>
              <a:t> control unit</a:t>
            </a:r>
            <a:r>
              <a:rPr lang="en-GB" sz="4000" b="1" dirty="0">
                <a:solidFill>
                  <a:schemeClr val="tx2"/>
                </a:solidFill>
                <a:cs typeface="Calibri"/>
              </a:rPr>
              <a:t> (2)</a:t>
            </a:r>
            <a:endParaRPr lang="en-US" sz="4000" b="1" dirty="0">
              <a:solidFill>
                <a:schemeClr val="tx2"/>
              </a:solidFill>
              <a:cs typeface="Calibri"/>
            </a:endParaRPr>
          </a:p>
        </p:txBody>
      </p:sp>
      <p:pic>
        <p:nvPicPr>
          <p:cNvPr id="108548" name="Picture 3" descr="ANS-IATCC_CzechRepublic_Dispecink_l"/>
          <p:cNvPicPr>
            <a:picLocks noChangeAspect="1" noChangeArrowheads="1"/>
          </p:cNvPicPr>
          <p:nvPr/>
        </p:nvPicPr>
        <p:blipFill>
          <a:blip r:embed="rId2" cstate="print"/>
          <a:srcRect/>
          <a:stretch>
            <a:fillRect/>
          </a:stretch>
        </p:blipFill>
        <p:spPr bwMode="auto">
          <a:xfrm>
            <a:off x="1189038" y="1089025"/>
            <a:ext cx="6696075" cy="5022850"/>
          </a:xfrm>
          <a:prstGeom prst="rect">
            <a:avLst/>
          </a:prstGeom>
          <a:noFill/>
          <a:ln w="9525">
            <a:noFill/>
            <a:miter lim="800000"/>
            <a:headEnd/>
            <a:tailEnd/>
          </a:ln>
        </p:spPr>
      </p:pic>
      <p:sp>
        <p:nvSpPr>
          <p:cNvPr id="5" name="Slide Number Placeholder 4"/>
          <p:cNvSpPr>
            <a:spLocks noGrp="1"/>
          </p:cNvSpPr>
          <p:nvPr>
            <p:ph type="sldNum" sz="quarter" idx="4294967295"/>
          </p:nvPr>
        </p:nvSpPr>
        <p:spPr>
          <a:xfrm>
            <a:off x="6512256" y="6556407"/>
            <a:ext cx="2133600" cy="252000"/>
          </a:xfrm>
          <a:prstGeom prst="rect">
            <a:avLst/>
          </a:prstGeom>
        </p:spPr>
        <p:txBody>
          <a:bodyPr/>
          <a:lstStyle/>
          <a:p>
            <a:pPr algn="r">
              <a:defRPr/>
            </a:pPr>
            <a:fld id="{26C1060F-8FEA-4B47-8EEE-5A6CDD216421}" type="slidenum">
              <a:rPr lang="en-US" altLang="en-US" sz="1000">
                <a:solidFill>
                  <a:schemeClr val="bg2"/>
                </a:solidFill>
              </a:rPr>
              <a:pPr algn="r">
                <a:defRPr/>
              </a:pPr>
              <a:t>54</a:t>
            </a:fld>
            <a:endParaRPr lang="en-US" altLang="en-US" sz="1000" dirty="0">
              <a:solidFill>
                <a:schemeClr val="bg2"/>
              </a:solidFill>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571" name="Picture 4" descr="frankfurt app"/>
          <p:cNvPicPr>
            <a:picLocks noChangeAspect="1" noChangeArrowheads="1"/>
          </p:cNvPicPr>
          <p:nvPr/>
        </p:nvPicPr>
        <p:blipFill>
          <a:blip r:embed="rId2" cstate="print"/>
          <a:srcRect l="-10547" t="12465" r="-1912" b="-137"/>
          <a:stretch>
            <a:fillRect/>
          </a:stretch>
        </p:blipFill>
        <p:spPr bwMode="auto">
          <a:xfrm>
            <a:off x="395288" y="260350"/>
            <a:ext cx="7921625" cy="5905500"/>
          </a:xfrm>
          <a:prstGeom prst="rect">
            <a:avLst/>
          </a:prstGeom>
          <a:noFill/>
          <a:ln w="9525">
            <a:noFill/>
            <a:miter lim="800000"/>
            <a:headEnd/>
            <a:tailEnd/>
          </a:ln>
        </p:spPr>
      </p:pic>
      <p:sp>
        <p:nvSpPr>
          <p:cNvPr id="4" name="Slide Number Placeholder 4"/>
          <p:cNvSpPr>
            <a:spLocks noGrp="1"/>
          </p:cNvSpPr>
          <p:nvPr>
            <p:ph type="sldNum" sz="quarter" idx="4294967295"/>
          </p:nvPr>
        </p:nvSpPr>
        <p:spPr>
          <a:xfrm>
            <a:off x="6512256" y="6556407"/>
            <a:ext cx="2133600" cy="252000"/>
          </a:xfrm>
          <a:prstGeom prst="rect">
            <a:avLst/>
          </a:prstGeom>
        </p:spPr>
        <p:txBody>
          <a:bodyPr/>
          <a:lstStyle/>
          <a:p>
            <a:pPr algn="r">
              <a:defRPr/>
            </a:pPr>
            <a:fld id="{26C1060F-8FEA-4B47-8EEE-5A6CDD216421}" type="slidenum">
              <a:rPr lang="en-US" altLang="en-US" sz="1000">
                <a:solidFill>
                  <a:schemeClr val="bg2"/>
                </a:solidFill>
              </a:rPr>
              <a:pPr algn="r">
                <a:defRPr/>
              </a:pPr>
              <a:t>55</a:t>
            </a:fld>
            <a:endParaRPr lang="en-US" altLang="en-US" sz="1000" dirty="0">
              <a:solidFill>
                <a:schemeClr val="bg2"/>
              </a:solidFill>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468313" y="3963988"/>
            <a:ext cx="1141412" cy="1265237"/>
            <a:chOff x="384" y="2064"/>
            <a:chExt cx="1776" cy="1392"/>
          </a:xfrm>
        </p:grpSpPr>
        <p:sp>
          <p:nvSpPr>
            <p:cNvPr id="110696" name="Rectangle 3"/>
            <p:cNvSpPr>
              <a:spLocks noChangeArrowheads="1"/>
            </p:cNvSpPr>
            <p:nvPr/>
          </p:nvSpPr>
          <p:spPr bwMode="auto">
            <a:xfrm>
              <a:off x="384" y="2064"/>
              <a:ext cx="1776" cy="1392"/>
            </a:xfrm>
            <a:prstGeom prst="rect">
              <a:avLst/>
            </a:prstGeom>
            <a:noFill/>
            <a:ln w="9525">
              <a:noFill/>
              <a:miter lim="800000"/>
              <a:headEnd/>
              <a:tailEnd/>
            </a:ln>
          </p:spPr>
          <p:txBody>
            <a:bodyPr wrap="none" anchor="ctr">
              <a:spAutoFit/>
            </a:bodyPr>
            <a:lstStyle/>
            <a:p>
              <a:endParaRPr lang="en-US"/>
            </a:p>
          </p:txBody>
        </p:sp>
        <p:grpSp>
          <p:nvGrpSpPr>
            <p:cNvPr id="3" name="Group 4"/>
            <p:cNvGrpSpPr>
              <a:grpSpLocks noChangeAspect="1"/>
            </p:cNvGrpSpPr>
            <p:nvPr/>
          </p:nvGrpSpPr>
          <p:grpSpPr bwMode="auto">
            <a:xfrm>
              <a:off x="768" y="2448"/>
              <a:ext cx="864" cy="548"/>
              <a:chOff x="528" y="2312"/>
              <a:chExt cx="1192" cy="756"/>
            </a:xfrm>
          </p:grpSpPr>
          <p:sp>
            <p:nvSpPr>
              <p:cNvPr id="110699" name="Freeform 5"/>
              <p:cNvSpPr>
                <a:spLocks noChangeAspect="1"/>
              </p:cNvSpPr>
              <p:nvPr/>
            </p:nvSpPr>
            <p:spPr bwMode="auto">
              <a:xfrm>
                <a:off x="726" y="2449"/>
                <a:ext cx="220" cy="375"/>
              </a:xfrm>
              <a:custGeom>
                <a:avLst/>
                <a:gdLst>
                  <a:gd name="T0" fmla="*/ 0 w 660"/>
                  <a:gd name="T1" fmla="*/ 42 h 1124"/>
                  <a:gd name="T2" fmla="*/ 0 w 660"/>
                  <a:gd name="T3" fmla="*/ 15 h 1124"/>
                  <a:gd name="T4" fmla="*/ 8 w 660"/>
                  <a:gd name="T5" fmla="*/ 15 h 1124"/>
                  <a:gd name="T6" fmla="*/ 0 w 660"/>
                  <a:gd name="T7" fmla="*/ 5 h 1124"/>
                  <a:gd name="T8" fmla="*/ 0 w 660"/>
                  <a:gd name="T9" fmla="*/ 0 h 1124"/>
                  <a:gd name="T10" fmla="*/ 24 w 660"/>
                  <a:gd name="T11" fmla="*/ 0 h 1124"/>
                  <a:gd name="T12" fmla="*/ 24 w 660"/>
                  <a:gd name="T13" fmla="*/ 5 h 1124"/>
                  <a:gd name="T14" fmla="*/ 17 w 660"/>
                  <a:gd name="T15" fmla="*/ 15 h 1124"/>
                  <a:gd name="T16" fmla="*/ 24 w 660"/>
                  <a:gd name="T17" fmla="*/ 15 h 1124"/>
                  <a:gd name="T18" fmla="*/ 24 w 660"/>
                  <a:gd name="T19" fmla="*/ 42 h 1124"/>
                  <a:gd name="T20" fmla="*/ 0 w 660"/>
                  <a:gd name="T21" fmla="*/ 42 h 1124"/>
                  <a:gd name="T22" fmla="*/ 0 w 660"/>
                  <a:gd name="T23" fmla="*/ 42 h 1124"/>
                  <a:gd name="T24" fmla="*/ 0 w 660"/>
                  <a:gd name="T25" fmla="*/ 42 h 11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60"/>
                  <a:gd name="T40" fmla="*/ 0 h 1124"/>
                  <a:gd name="T41" fmla="*/ 660 w 660"/>
                  <a:gd name="T42" fmla="*/ 1124 h 11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60" h="1124">
                    <a:moveTo>
                      <a:pt x="0" y="1124"/>
                    </a:moveTo>
                    <a:lnTo>
                      <a:pt x="0" y="402"/>
                    </a:lnTo>
                    <a:lnTo>
                      <a:pt x="209" y="402"/>
                    </a:lnTo>
                    <a:lnTo>
                      <a:pt x="0" y="126"/>
                    </a:lnTo>
                    <a:lnTo>
                      <a:pt x="0" y="0"/>
                    </a:lnTo>
                    <a:lnTo>
                      <a:pt x="660" y="0"/>
                    </a:lnTo>
                    <a:lnTo>
                      <a:pt x="660" y="126"/>
                    </a:lnTo>
                    <a:lnTo>
                      <a:pt x="460" y="402"/>
                    </a:lnTo>
                    <a:lnTo>
                      <a:pt x="660" y="402"/>
                    </a:lnTo>
                    <a:lnTo>
                      <a:pt x="660" y="1124"/>
                    </a:lnTo>
                    <a:lnTo>
                      <a:pt x="0" y="1124"/>
                    </a:lnTo>
                    <a:close/>
                  </a:path>
                </a:pathLst>
              </a:custGeom>
              <a:solidFill>
                <a:srgbClr val="E8E6FF"/>
              </a:solidFill>
              <a:ln w="9525">
                <a:noFill/>
                <a:round/>
                <a:headEnd/>
                <a:tailEnd/>
              </a:ln>
            </p:spPr>
            <p:txBody>
              <a:bodyPr/>
              <a:lstStyle/>
              <a:p>
                <a:endParaRPr lang="en-US"/>
              </a:p>
            </p:txBody>
          </p:sp>
          <p:sp>
            <p:nvSpPr>
              <p:cNvPr id="110700" name="Freeform 6"/>
              <p:cNvSpPr>
                <a:spLocks noChangeAspect="1"/>
              </p:cNvSpPr>
              <p:nvPr/>
            </p:nvSpPr>
            <p:spPr bwMode="auto">
              <a:xfrm>
                <a:off x="1228" y="2774"/>
                <a:ext cx="286" cy="50"/>
              </a:xfrm>
              <a:custGeom>
                <a:avLst/>
                <a:gdLst>
                  <a:gd name="T0" fmla="*/ 0 w 858"/>
                  <a:gd name="T1" fmla="*/ 6 h 149"/>
                  <a:gd name="T2" fmla="*/ 0 w 858"/>
                  <a:gd name="T3" fmla="*/ 0 h 149"/>
                  <a:gd name="T4" fmla="*/ 32 w 858"/>
                  <a:gd name="T5" fmla="*/ 0 h 149"/>
                  <a:gd name="T6" fmla="*/ 32 w 858"/>
                  <a:gd name="T7" fmla="*/ 6 h 149"/>
                  <a:gd name="T8" fmla="*/ 0 w 858"/>
                  <a:gd name="T9" fmla="*/ 6 h 149"/>
                  <a:gd name="T10" fmla="*/ 0 w 858"/>
                  <a:gd name="T11" fmla="*/ 6 h 149"/>
                  <a:gd name="T12" fmla="*/ 0 w 858"/>
                  <a:gd name="T13" fmla="*/ 6 h 149"/>
                  <a:gd name="T14" fmla="*/ 0 60000 65536"/>
                  <a:gd name="T15" fmla="*/ 0 60000 65536"/>
                  <a:gd name="T16" fmla="*/ 0 60000 65536"/>
                  <a:gd name="T17" fmla="*/ 0 60000 65536"/>
                  <a:gd name="T18" fmla="*/ 0 60000 65536"/>
                  <a:gd name="T19" fmla="*/ 0 60000 65536"/>
                  <a:gd name="T20" fmla="*/ 0 60000 65536"/>
                  <a:gd name="T21" fmla="*/ 0 w 858"/>
                  <a:gd name="T22" fmla="*/ 0 h 149"/>
                  <a:gd name="T23" fmla="*/ 858 w 858"/>
                  <a:gd name="T24" fmla="*/ 149 h 1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58" h="149">
                    <a:moveTo>
                      <a:pt x="0" y="149"/>
                    </a:moveTo>
                    <a:lnTo>
                      <a:pt x="0" y="0"/>
                    </a:lnTo>
                    <a:lnTo>
                      <a:pt x="858" y="0"/>
                    </a:lnTo>
                    <a:lnTo>
                      <a:pt x="858" y="149"/>
                    </a:lnTo>
                    <a:lnTo>
                      <a:pt x="0" y="149"/>
                    </a:lnTo>
                    <a:close/>
                  </a:path>
                </a:pathLst>
              </a:custGeom>
              <a:solidFill>
                <a:srgbClr val="E8E6FF"/>
              </a:solidFill>
              <a:ln w="9525">
                <a:noFill/>
                <a:round/>
                <a:headEnd/>
                <a:tailEnd/>
              </a:ln>
            </p:spPr>
            <p:txBody>
              <a:bodyPr/>
              <a:lstStyle/>
              <a:p>
                <a:endParaRPr lang="en-US"/>
              </a:p>
            </p:txBody>
          </p:sp>
          <p:sp>
            <p:nvSpPr>
              <p:cNvPr id="110701" name="Freeform 7"/>
              <p:cNvSpPr>
                <a:spLocks noChangeAspect="1"/>
              </p:cNvSpPr>
              <p:nvPr/>
            </p:nvSpPr>
            <p:spPr bwMode="auto">
              <a:xfrm>
                <a:off x="600" y="2832"/>
                <a:ext cx="1039" cy="221"/>
              </a:xfrm>
              <a:custGeom>
                <a:avLst/>
                <a:gdLst>
                  <a:gd name="T0" fmla="*/ 0 w 3117"/>
                  <a:gd name="T1" fmla="*/ 25 h 664"/>
                  <a:gd name="T2" fmla="*/ 0 w 3117"/>
                  <a:gd name="T3" fmla="*/ 0 h 664"/>
                  <a:gd name="T4" fmla="*/ 115 w 3117"/>
                  <a:gd name="T5" fmla="*/ 0 h 664"/>
                  <a:gd name="T6" fmla="*/ 115 w 3117"/>
                  <a:gd name="T7" fmla="*/ 25 h 664"/>
                  <a:gd name="T8" fmla="*/ 0 w 3117"/>
                  <a:gd name="T9" fmla="*/ 25 h 664"/>
                  <a:gd name="T10" fmla="*/ 0 w 3117"/>
                  <a:gd name="T11" fmla="*/ 25 h 664"/>
                  <a:gd name="T12" fmla="*/ 0 w 3117"/>
                  <a:gd name="T13" fmla="*/ 25 h 664"/>
                  <a:gd name="T14" fmla="*/ 0 60000 65536"/>
                  <a:gd name="T15" fmla="*/ 0 60000 65536"/>
                  <a:gd name="T16" fmla="*/ 0 60000 65536"/>
                  <a:gd name="T17" fmla="*/ 0 60000 65536"/>
                  <a:gd name="T18" fmla="*/ 0 60000 65536"/>
                  <a:gd name="T19" fmla="*/ 0 60000 65536"/>
                  <a:gd name="T20" fmla="*/ 0 60000 65536"/>
                  <a:gd name="T21" fmla="*/ 0 w 3117"/>
                  <a:gd name="T22" fmla="*/ 0 h 664"/>
                  <a:gd name="T23" fmla="*/ 3117 w 3117"/>
                  <a:gd name="T24" fmla="*/ 664 h 6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17" h="664">
                    <a:moveTo>
                      <a:pt x="0" y="664"/>
                    </a:moveTo>
                    <a:lnTo>
                      <a:pt x="0" y="0"/>
                    </a:lnTo>
                    <a:lnTo>
                      <a:pt x="3117" y="0"/>
                    </a:lnTo>
                    <a:lnTo>
                      <a:pt x="3117" y="664"/>
                    </a:lnTo>
                    <a:lnTo>
                      <a:pt x="0" y="664"/>
                    </a:lnTo>
                    <a:close/>
                  </a:path>
                </a:pathLst>
              </a:custGeom>
              <a:solidFill>
                <a:srgbClr val="C1C0DB"/>
              </a:solidFill>
              <a:ln w="9525">
                <a:noFill/>
                <a:round/>
                <a:headEnd/>
                <a:tailEnd/>
              </a:ln>
            </p:spPr>
            <p:txBody>
              <a:bodyPr/>
              <a:lstStyle/>
              <a:p>
                <a:endParaRPr lang="en-US"/>
              </a:p>
            </p:txBody>
          </p:sp>
          <p:sp>
            <p:nvSpPr>
              <p:cNvPr id="110702" name="Freeform 8"/>
              <p:cNvSpPr>
                <a:spLocks noChangeAspect="1"/>
              </p:cNvSpPr>
              <p:nvPr/>
            </p:nvSpPr>
            <p:spPr bwMode="auto">
              <a:xfrm>
                <a:off x="589" y="2818"/>
                <a:ext cx="1061" cy="232"/>
              </a:xfrm>
              <a:custGeom>
                <a:avLst/>
                <a:gdLst>
                  <a:gd name="T0" fmla="*/ 0 w 3183"/>
                  <a:gd name="T1" fmla="*/ 26 h 696"/>
                  <a:gd name="T2" fmla="*/ 0 w 3183"/>
                  <a:gd name="T3" fmla="*/ 0 h 696"/>
                  <a:gd name="T4" fmla="*/ 118 w 3183"/>
                  <a:gd name="T5" fmla="*/ 0 h 696"/>
                  <a:gd name="T6" fmla="*/ 118 w 3183"/>
                  <a:gd name="T7" fmla="*/ 26 h 696"/>
                  <a:gd name="T8" fmla="*/ 115 w 3183"/>
                  <a:gd name="T9" fmla="*/ 26 h 696"/>
                  <a:gd name="T10" fmla="*/ 115 w 3183"/>
                  <a:gd name="T11" fmla="*/ 3 h 696"/>
                  <a:gd name="T12" fmla="*/ 3 w 3183"/>
                  <a:gd name="T13" fmla="*/ 3 h 696"/>
                  <a:gd name="T14" fmla="*/ 3 w 3183"/>
                  <a:gd name="T15" fmla="*/ 26 h 696"/>
                  <a:gd name="T16" fmla="*/ 0 w 3183"/>
                  <a:gd name="T17" fmla="*/ 26 h 696"/>
                  <a:gd name="T18" fmla="*/ 0 w 3183"/>
                  <a:gd name="T19" fmla="*/ 26 h 696"/>
                  <a:gd name="T20" fmla="*/ 0 w 3183"/>
                  <a:gd name="T21" fmla="*/ 26 h 69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183"/>
                  <a:gd name="T34" fmla="*/ 0 h 696"/>
                  <a:gd name="T35" fmla="*/ 3183 w 3183"/>
                  <a:gd name="T36" fmla="*/ 696 h 69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183" h="696">
                    <a:moveTo>
                      <a:pt x="0" y="696"/>
                    </a:moveTo>
                    <a:lnTo>
                      <a:pt x="0" y="0"/>
                    </a:lnTo>
                    <a:lnTo>
                      <a:pt x="3183" y="0"/>
                    </a:lnTo>
                    <a:lnTo>
                      <a:pt x="3183" y="696"/>
                    </a:lnTo>
                    <a:lnTo>
                      <a:pt x="3106" y="696"/>
                    </a:lnTo>
                    <a:lnTo>
                      <a:pt x="3106" y="78"/>
                    </a:lnTo>
                    <a:lnTo>
                      <a:pt x="78" y="78"/>
                    </a:lnTo>
                    <a:lnTo>
                      <a:pt x="78" y="696"/>
                    </a:lnTo>
                    <a:lnTo>
                      <a:pt x="0" y="696"/>
                    </a:lnTo>
                    <a:close/>
                  </a:path>
                </a:pathLst>
              </a:custGeom>
              <a:solidFill>
                <a:srgbClr val="000000"/>
              </a:solidFill>
              <a:ln w="9525">
                <a:noFill/>
                <a:round/>
                <a:headEnd/>
                <a:tailEnd/>
              </a:ln>
            </p:spPr>
            <p:txBody>
              <a:bodyPr/>
              <a:lstStyle/>
              <a:p>
                <a:endParaRPr lang="en-US"/>
              </a:p>
            </p:txBody>
          </p:sp>
          <p:sp>
            <p:nvSpPr>
              <p:cNvPr id="110703" name="Freeform 9"/>
              <p:cNvSpPr>
                <a:spLocks noChangeAspect="1"/>
              </p:cNvSpPr>
              <p:nvPr/>
            </p:nvSpPr>
            <p:spPr bwMode="auto">
              <a:xfrm>
                <a:off x="528" y="2939"/>
                <a:ext cx="1192" cy="129"/>
              </a:xfrm>
              <a:custGeom>
                <a:avLst/>
                <a:gdLst>
                  <a:gd name="T0" fmla="*/ 0 w 3576"/>
                  <a:gd name="T1" fmla="*/ 14 h 386"/>
                  <a:gd name="T2" fmla="*/ 132 w 3576"/>
                  <a:gd name="T3" fmla="*/ 14 h 386"/>
                  <a:gd name="T4" fmla="*/ 132 w 3576"/>
                  <a:gd name="T5" fmla="*/ 11 h 386"/>
                  <a:gd name="T6" fmla="*/ 104 w 3576"/>
                  <a:gd name="T7" fmla="*/ 11 h 386"/>
                  <a:gd name="T8" fmla="*/ 104 w 3576"/>
                  <a:gd name="T9" fmla="*/ 0 h 386"/>
                  <a:gd name="T10" fmla="*/ 95 w 3576"/>
                  <a:gd name="T11" fmla="*/ 0 h 386"/>
                  <a:gd name="T12" fmla="*/ 95 w 3576"/>
                  <a:gd name="T13" fmla="*/ 11 h 386"/>
                  <a:gd name="T14" fmla="*/ 0 w 3576"/>
                  <a:gd name="T15" fmla="*/ 11 h 386"/>
                  <a:gd name="T16" fmla="*/ 0 w 3576"/>
                  <a:gd name="T17" fmla="*/ 14 h 386"/>
                  <a:gd name="T18" fmla="*/ 0 w 3576"/>
                  <a:gd name="T19" fmla="*/ 14 h 386"/>
                  <a:gd name="T20" fmla="*/ 0 w 3576"/>
                  <a:gd name="T21" fmla="*/ 14 h 38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576"/>
                  <a:gd name="T34" fmla="*/ 0 h 386"/>
                  <a:gd name="T35" fmla="*/ 3576 w 3576"/>
                  <a:gd name="T36" fmla="*/ 386 h 38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576" h="386">
                    <a:moveTo>
                      <a:pt x="0" y="386"/>
                    </a:moveTo>
                    <a:lnTo>
                      <a:pt x="3576" y="386"/>
                    </a:lnTo>
                    <a:lnTo>
                      <a:pt x="3576" y="308"/>
                    </a:lnTo>
                    <a:lnTo>
                      <a:pt x="2819" y="308"/>
                    </a:lnTo>
                    <a:lnTo>
                      <a:pt x="2819" y="0"/>
                    </a:lnTo>
                    <a:lnTo>
                      <a:pt x="2559" y="0"/>
                    </a:lnTo>
                    <a:lnTo>
                      <a:pt x="2559" y="308"/>
                    </a:lnTo>
                    <a:lnTo>
                      <a:pt x="0" y="308"/>
                    </a:lnTo>
                    <a:lnTo>
                      <a:pt x="0" y="386"/>
                    </a:lnTo>
                    <a:close/>
                  </a:path>
                </a:pathLst>
              </a:custGeom>
              <a:solidFill>
                <a:srgbClr val="000000"/>
              </a:solidFill>
              <a:ln w="9525">
                <a:noFill/>
                <a:round/>
                <a:headEnd/>
                <a:tailEnd/>
              </a:ln>
            </p:spPr>
            <p:txBody>
              <a:bodyPr/>
              <a:lstStyle/>
              <a:p>
                <a:endParaRPr lang="en-US"/>
              </a:p>
            </p:txBody>
          </p:sp>
          <p:sp>
            <p:nvSpPr>
              <p:cNvPr id="110704" name="Freeform 10"/>
              <p:cNvSpPr>
                <a:spLocks noChangeAspect="1"/>
              </p:cNvSpPr>
              <p:nvPr/>
            </p:nvSpPr>
            <p:spPr bwMode="auto">
              <a:xfrm>
                <a:off x="650" y="2878"/>
                <a:ext cx="208" cy="26"/>
              </a:xfrm>
              <a:custGeom>
                <a:avLst/>
                <a:gdLst>
                  <a:gd name="T0" fmla="*/ 0 w 623"/>
                  <a:gd name="T1" fmla="*/ 0 h 78"/>
                  <a:gd name="T2" fmla="*/ 0 w 623"/>
                  <a:gd name="T3" fmla="*/ 3 h 78"/>
                  <a:gd name="T4" fmla="*/ 23 w 623"/>
                  <a:gd name="T5" fmla="*/ 3 h 78"/>
                  <a:gd name="T6" fmla="*/ 23 w 623"/>
                  <a:gd name="T7" fmla="*/ 0 h 78"/>
                  <a:gd name="T8" fmla="*/ 0 w 623"/>
                  <a:gd name="T9" fmla="*/ 0 h 78"/>
                  <a:gd name="T10" fmla="*/ 0 w 623"/>
                  <a:gd name="T11" fmla="*/ 0 h 78"/>
                  <a:gd name="T12" fmla="*/ 0 w 623"/>
                  <a:gd name="T13" fmla="*/ 0 h 78"/>
                  <a:gd name="T14" fmla="*/ 0 60000 65536"/>
                  <a:gd name="T15" fmla="*/ 0 60000 65536"/>
                  <a:gd name="T16" fmla="*/ 0 60000 65536"/>
                  <a:gd name="T17" fmla="*/ 0 60000 65536"/>
                  <a:gd name="T18" fmla="*/ 0 60000 65536"/>
                  <a:gd name="T19" fmla="*/ 0 60000 65536"/>
                  <a:gd name="T20" fmla="*/ 0 60000 65536"/>
                  <a:gd name="T21" fmla="*/ 0 w 623"/>
                  <a:gd name="T22" fmla="*/ 0 h 78"/>
                  <a:gd name="T23" fmla="*/ 623 w 623"/>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3" h="78">
                    <a:moveTo>
                      <a:pt x="0" y="0"/>
                    </a:moveTo>
                    <a:lnTo>
                      <a:pt x="0" y="78"/>
                    </a:lnTo>
                    <a:lnTo>
                      <a:pt x="623" y="78"/>
                    </a:lnTo>
                    <a:lnTo>
                      <a:pt x="623" y="0"/>
                    </a:lnTo>
                    <a:lnTo>
                      <a:pt x="0" y="0"/>
                    </a:lnTo>
                    <a:close/>
                  </a:path>
                </a:pathLst>
              </a:custGeom>
              <a:solidFill>
                <a:srgbClr val="000000"/>
              </a:solidFill>
              <a:ln w="9525">
                <a:noFill/>
                <a:round/>
                <a:headEnd/>
                <a:tailEnd/>
              </a:ln>
            </p:spPr>
            <p:txBody>
              <a:bodyPr/>
              <a:lstStyle/>
              <a:p>
                <a:endParaRPr lang="en-US"/>
              </a:p>
            </p:txBody>
          </p:sp>
          <p:sp>
            <p:nvSpPr>
              <p:cNvPr id="110705" name="Freeform 11"/>
              <p:cNvSpPr>
                <a:spLocks noChangeAspect="1"/>
              </p:cNvSpPr>
              <p:nvPr/>
            </p:nvSpPr>
            <p:spPr bwMode="auto">
              <a:xfrm>
                <a:off x="893" y="2878"/>
                <a:ext cx="208" cy="26"/>
              </a:xfrm>
              <a:custGeom>
                <a:avLst/>
                <a:gdLst>
                  <a:gd name="T0" fmla="*/ 0 w 624"/>
                  <a:gd name="T1" fmla="*/ 0 h 78"/>
                  <a:gd name="T2" fmla="*/ 0 w 624"/>
                  <a:gd name="T3" fmla="*/ 3 h 78"/>
                  <a:gd name="T4" fmla="*/ 23 w 624"/>
                  <a:gd name="T5" fmla="*/ 3 h 78"/>
                  <a:gd name="T6" fmla="*/ 23 w 624"/>
                  <a:gd name="T7" fmla="*/ 0 h 78"/>
                  <a:gd name="T8" fmla="*/ 0 w 624"/>
                  <a:gd name="T9" fmla="*/ 0 h 78"/>
                  <a:gd name="T10" fmla="*/ 0 w 624"/>
                  <a:gd name="T11" fmla="*/ 0 h 78"/>
                  <a:gd name="T12" fmla="*/ 0 w 624"/>
                  <a:gd name="T13" fmla="*/ 0 h 78"/>
                  <a:gd name="T14" fmla="*/ 0 60000 65536"/>
                  <a:gd name="T15" fmla="*/ 0 60000 65536"/>
                  <a:gd name="T16" fmla="*/ 0 60000 65536"/>
                  <a:gd name="T17" fmla="*/ 0 60000 65536"/>
                  <a:gd name="T18" fmla="*/ 0 60000 65536"/>
                  <a:gd name="T19" fmla="*/ 0 60000 65536"/>
                  <a:gd name="T20" fmla="*/ 0 60000 65536"/>
                  <a:gd name="T21" fmla="*/ 0 w 624"/>
                  <a:gd name="T22" fmla="*/ 0 h 78"/>
                  <a:gd name="T23" fmla="*/ 624 w 624"/>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4" h="78">
                    <a:moveTo>
                      <a:pt x="0" y="0"/>
                    </a:moveTo>
                    <a:lnTo>
                      <a:pt x="0" y="78"/>
                    </a:lnTo>
                    <a:lnTo>
                      <a:pt x="624" y="78"/>
                    </a:lnTo>
                    <a:lnTo>
                      <a:pt x="624" y="0"/>
                    </a:lnTo>
                    <a:lnTo>
                      <a:pt x="0" y="0"/>
                    </a:lnTo>
                    <a:close/>
                  </a:path>
                </a:pathLst>
              </a:custGeom>
              <a:solidFill>
                <a:srgbClr val="000000"/>
              </a:solidFill>
              <a:ln w="9525">
                <a:noFill/>
                <a:round/>
                <a:headEnd/>
                <a:tailEnd/>
              </a:ln>
            </p:spPr>
            <p:txBody>
              <a:bodyPr/>
              <a:lstStyle/>
              <a:p>
                <a:endParaRPr lang="en-US"/>
              </a:p>
            </p:txBody>
          </p:sp>
          <p:sp>
            <p:nvSpPr>
              <p:cNvPr id="110706" name="Freeform 12"/>
              <p:cNvSpPr>
                <a:spLocks noChangeAspect="1"/>
              </p:cNvSpPr>
              <p:nvPr/>
            </p:nvSpPr>
            <p:spPr bwMode="auto">
              <a:xfrm>
                <a:off x="1137" y="2878"/>
                <a:ext cx="209" cy="26"/>
              </a:xfrm>
              <a:custGeom>
                <a:avLst/>
                <a:gdLst>
                  <a:gd name="T0" fmla="*/ 0 w 626"/>
                  <a:gd name="T1" fmla="*/ 0 h 78"/>
                  <a:gd name="T2" fmla="*/ 0 w 626"/>
                  <a:gd name="T3" fmla="*/ 3 h 78"/>
                  <a:gd name="T4" fmla="*/ 23 w 626"/>
                  <a:gd name="T5" fmla="*/ 3 h 78"/>
                  <a:gd name="T6" fmla="*/ 23 w 626"/>
                  <a:gd name="T7" fmla="*/ 0 h 78"/>
                  <a:gd name="T8" fmla="*/ 0 w 626"/>
                  <a:gd name="T9" fmla="*/ 0 h 78"/>
                  <a:gd name="T10" fmla="*/ 0 w 626"/>
                  <a:gd name="T11" fmla="*/ 0 h 78"/>
                  <a:gd name="T12" fmla="*/ 0 w 626"/>
                  <a:gd name="T13" fmla="*/ 0 h 78"/>
                  <a:gd name="T14" fmla="*/ 0 60000 65536"/>
                  <a:gd name="T15" fmla="*/ 0 60000 65536"/>
                  <a:gd name="T16" fmla="*/ 0 60000 65536"/>
                  <a:gd name="T17" fmla="*/ 0 60000 65536"/>
                  <a:gd name="T18" fmla="*/ 0 60000 65536"/>
                  <a:gd name="T19" fmla="*/ 0 60000 65536"/>
                  <a:gd name="T20" fmla="*/ 0 60000 65536"/>
                  <a:gd name="T21" fmla="*/ 0 w 626"/>
                  <a:gd name="T22" fmla="*/ 0 h 78"/>
                  <a:gd name="T23" fmla="*/ 626 w 626"/>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6" h="78">
                    <a:moveTo>
                      <a:pt x="0" y="0"/>
                    </a:moveTo>
                    <a:lnTo>
                      <a:pt x="0" y="78"/>
                    </a:lnTo>
                    <a:lnTo>
                      <a:pt x="626" y="78"/>
                    </a:lnTo>
                    <a:lnTo>
                      <a:pt x="626" y="0"/>
                    </a:lnTo>
                    <a:lnTo>
                      <a:pt x="0" y="0"/>
                    </a:lnTo>
                    <a:close/>
                  </a:path>
                </a:pathLst>
              </a:custGeom>
              <a:solidFill>
                <a:srgbClr val="000000"/>
              </a:solidFill>
              <a:ln w="9525">
                <a:noFill/>
                <a:round/>
                <a:headEnd/>
                <a:tailEnd/>
              </a:ln>
            </p:spPr>
            <p:txBody>
              <a:bodyPr/>
              <a:lstStyle/>
              <a:p>
                <a:endParaRPr lang="en-US"/>
              </a:p>
            </p:txBody>
          </p:sp>
          <p:sp>
            <p:nvSpPr>
              <p:cNvPr id="110707" name="Freeform 13"/>
              <p:cNvSpPr>
                <a:spLocks noChangeAspect="1"/>
              </p:cNvSpPr>
              <p:nvPr/>
            </p:nvSpPr>
            <p:spPr bwMode="auto">
              <a:xfrm>
                <a:off x="1503" y="2939"/>
                <a:ext cx="87" cy="69"/>
              </a:xfrm>
              <a:custGeom>
                <a:avLst/>
                <a:gdLst>
                  <a:gd name="T0" fmla="*/ 0 w 259"/>
                  <a:gd name="T1" fmla="*/ 0 h 207"/>
                  <a:gd name="T2" fmla="*/ 0 w 259"/>
                  <a:gd name="T3" fmla="*/ 8 h 207"/>
                  <a:gd name="T4" fmla="*/ 10 w 259"/>
                  <a:gd name="T5" fmla="*/ 8 h 207"/>
                  <a:gd name="T6" fmla="*/ 10 w 259"/>
                  <a:gd name="T7" fmla="*/ 0 h 207"/>
                  <a:gd name="T8" fmla="*/ 0 w 259"/>
                  <a:gd name="T9" fmla="*/ 0 h 207"/>
                  <a:gd name="T10" fmla="*/ 0 w 259"/>
                  <a:gd name="T11" fmla="*/ 0 h 207"/>
                  <a:gd name="T12" fmla="*/ 0 w 259"/>
                  <a:gd name="T13" fmla="*/ 0 h 207"/>
                  <a:gd name="T14" fmla="*/ 0 60000 65536"/>
                  <a:gd name="T15" fmla="*/ 0 60000 65536"/>
                  <a:gd name="T16" fmla="*/ 0 60000 65536"/>
                  <a:gd name="T17" fmla="*/ 0 60000 65536"/>
                  <a:gd name="T18" fmla="*/ 0 60000 65536"/>
                  <a:gd name="T19" fmla="*/ 0 60000 65536"/>
                  <a:gd name="T20" fmla="*/ 0 60000 65536"/>
                  <a:gd name="T21" fmla="*/ 0 w 259"/>
                  <a:gd name="T22" fmla="*/ 0 h 207"/>
                  <a:gd name="T23" fmla="*/ 259 w 259"/>
                  <a:gd name="T24" fmla="*/ 207 h 2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9" h="207">
                    <a:moveTo>
                      <a:pt x="0" y="0"/>
                    </a:moveTo>
                    <a:lnTo>
                      <a:pt x="0" y="207"/>
                    </a:lnTo>
                    <a:lnTo>
                      <a:pt x="259" y="207"/>
                    </a:lnTo>
                    <a:lnTo>
                      <a:pt x="259" y="0"/>
                    </a:lnTo>
                    <a:lnTo>
                      <a:pt x="0" y="0"/>
                    </a:lnTo>
                    <a:close/>
                  </a:path>
                </a:pathLst>
              </a:custGeom>
              <a:solidFill>
                <a:srgbClr val="000000"/>
              </a:solidFill>
              <a:ln w="9525">
                <a:noFill/>
                <a:round/>
                <a:headEnd/>
                <a:tailEnd/>
              </a:ln>
            </p:spPr>
            <p:txBody>
              <a:bodyPr/>
              <a:lstStyle/>
              <a:p>
                <a:endParaRPr lang="en-US"/>
              </a:p>
            </p:txBody>
          </p:sp>
          <p:sp>
            <p:nvSpPr>
              <p:cNvPr id="110708" name="Freeform 14"/>
              <p:cNvSpPr>
                <a:spLocks noChangeAspect="1"/>
              </p:cNvSpPr>
              <p:nvPr/>
            </p:nvSpPr>
            <p:spPr bwMode="auto">
              <a:xfrm>
                <a:off x="650" y="2939"/>
                <a:ext cx="208" cy="69"/>
              </a:xfrm>
              <a:custGeom>
                <a:avLst/>
                <a:gdLst>
                  <a:gd name="T0" fmla="*/ 0 w 623"/>
                  <a:gd name="T1" fmla="*/ 0 h 207"/>
                  <a:gd name="T2" fmla="*/ 0 w 623"/>
                  <a:gd name="T3" fmla="*/ 8 h 207"/>
                  <a:gd name="T4" fmla="*/ 23 w 623"/>
                  <a:gd name="T5" fmla="*/ 8 h 207"/>
                  <a:gd name="T6" fmla="*/ 23 w 623"/>
                  <a:gd name="T7" fmla="*/ 0 h 207"/>
                  <a:gd name="T8" fmla="*/ 0 w 623"/>
                  <a:gd name="T9" fmla="*/ 0 h 207"/>
                  <a:gd name="T10" fmla="*/ 0 w 623"/>
                  <a:gd name="T11" fmla="*/ 0 h 207"/>
                  <a:gd name="T12" fmla="*/ 0 w 623"/>
                  <a:gd name="T13" fmla="*/ 0 h 207"/>
                  <a:gd name="T14" fmla="*/ 0 60000 65536"/>
                  <a:gd name="T15" fmla="*/ 0 60000 65536"/>
                  <a:gd name="T16" fmla="*/ 0 60000 65536"/>
                  <a:gd name="T17" fmla="*/ 0 60000 65536"/>
                  <a:gd name="T18" fmla="*/ 0 60000 65536"/>
                  <a:gd name="T19" fmla="*/ 0 60000 65536"/>
                  <a:gd name="T20" fmla="*/ 0 60000 65536"/>
                  <a:gd name="T21" fmla="*/ 0 w 623"/>
                  <a:gd name="T22" fmla="*/ 0 h 207"/>
                  <a:gd name="T23" fmla="*/ 623 w 623"/>
                  <a:gd name="T24" fmla="*/ 207 h 2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3" h="207">
                    <a:moveTo>
                      <a:pt x="0" y="0"/>
                    </a:moveTo>
                    <a:lnTo>
                      <a:pt x="0" y="207"/>
                    </a:lnTo>
                    <a:lnTo>
                      <a:pt x="623" y="207"/>
                    </a:lnTo>
                    <a:lnTo>
                      <a:pt x="623" y="0"/>
                    </a:lnTo>
                    <a:lnTo>
                      <a:pt x="0" y="0"/>
                    </a:lnTo>
                    <a:close/>
                  </a:path>
                </a:pathLst>
              </a:custGeom>
              <a:solidFill>
                <a:srgbClr val="000000"/>
              </a:solidFill>
              <a:ln w="9525">
                <a:noFill/>
                <a:round/>
                <a:headEnd/>
                <a:tailEnd/>
              </a:ln>
            </p:spPr>
            <p:txBody>
              <a:bodyPr/>
              <a:lstStyle/>
              <a:p>
                <a:endParaRPr lang="en-US"/>
              </a:p>
            </p:txBody>
          </p:sp>
          <p:sp>
            <p:nvSpPr>
              <p:cNvPr id="110709" name="Freeform 15"/>
              <p:cNvSpPr>
                <a:spLocks noChangeAspect="1"/>
              </p:cNvSpPr>
              <p:nvPr/>
            </p:nvSpPr>
            <p:spPr bwMode="auto">
              <a:xfrm>
                <a:off x="893" y="2939"/>
                <a:ext cx="208" cy="69"/>
              </a:xfrm>
              <a:custGeom>
                <a:avLst/>
                <a:gdLst>
                  <a:gd name="T0" fmla="*/ 0 w 624"/>
                  <a:gd name="T1" fmla="*/ 0 h 207"/>
                  <a:gd name="T2" fmla="*/ 0 w 624"/>
                  <a:gd name="T3" fmla="*/ 8 h 207"/>
                  <a:gd name="T4" fmla="*/ 23 w 624"/>
                  <a:gd name="T5" fmla="*/ 8 h 207"/>
                  <a:gd name="T6" fmla="*/ 23 w 624"/>
                  <a:gd name="T7" fmla="*/ 0 h 207"/>
                  <a:gd name="T8" fmla="*/ 0 w 624"/>
                  <a:gd name="T9" fmla="*/ 0 h 207"/>
                  <a:gd name="T10" fmla="*/ 0 w 624"/>
                  <a:gd name="T11" fmla="*/ 0 h 207"/>
                  <a:gd name="T12" fmla="*/ 0 w 624"/>
                  <a:gd name="T13" fmla="*/ 0 h 207"/>
                  <a:gd name="T14" fmla="*/ 0 60000 65536"/>
                  <a:gd name="T15" fmla="*/ 0 60000 65536"/>
                  <a:gd name="T16" fmla="*/ 0 60000 65536"/>
                  <a:gd name="T17" fmla="*/ 0 60000 65536"/>
                  <a:gd name="T18" fmla="*/ 0 60000 65536"/>
                  <a:gd name="T19" fmla="*/ 0 60000 65536"/>
                  <a:gd name="T20" fmla="*/ 0 60000 65536"/>
                  <a:gd name="T21" fmla="*/ 0 w 624"/>
                  <a:gd name="T22" fmla="*/ 0 h 207"/>
                  <a:gd name="T23" fmla="*/ 624 w 624"/>
                  <a:gd name="T24" fmla="*/ 207 h 2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4" h="207">
                    <a:moveTo>
                      <a:pt x="0" y="0"/>
                    </a:moveTo>
                    <a:lnTo>
                      <a:pt x="0" y="207"/>
                    </a:lnTo>
                    <a:lnTo>
                      <a:pt x="624" y="207"/>
                    </a:lnTo>
                    <a:lnTo>
                      <a:pt x="624" y="0"/>
                    </a:lnTo>
                    <a:lnTo>
                      <a:pt x="0" y="0"/>
                    </a:lnTo>
                    <a:close/>
                  </a:path>
                </a:pathLst>
              </a:custGeom>
              <a:solidFill>
                <a:srgbClr val="000000"/>
              </a:solidFill>
              <a:ln w="9525">
                <a:noFill/>
                <a:round/>
                <a:headEnd/>
                <a:tailEnd/>
              </a:ln>
            </p:spPr>
            <p:txBody>
              <a:bodyPr/>
              <a:lstStyle/>
              <a:p>
                <a:endParaRPr lang="en-US"/>
              </a:p>
            </p:txBody>
          </p:sp>
          <p:sp>
            <p:nvSpPr>
              <p:cNvPr id="110710" name="Freeform 16"/>
              <p:cNvSpPr>
                <a:spLocks noChangeAspect="1"/>
              </p:cNvSpPr>
              <p:nvPr/>
            </p:nvSpPr>
            <p:spPr bwMode="auto">
              <a:xfrm>
                <a:off x="1137" y="2939"/>
                <a:ext cx="209" cy="69"/>
              </a:xfrm>
              <a:custGeom>
                <a:avLst/>
                <a:gdLst>
                  <a:gd name="T0" fmla="*/ 0 w 626"/>
                  <a:gd name="T1" fmla="*/ 0 h 207"/>
                  <a:gd name="T2" fmla="*/ 0 w 626"/>
                  <a:gd name="T3" fmla="*/ 8 h 207"/>
                  <a:gd name="T4" fmla="*/ 23 w 626"/>
                  <a:gd name="T5" fmla="*/ 8 h 207"/>
                  <a:gd name="T6" fmla="*/ 23 w 626"/>
                  <a:gd name="T7" fmla="*/ 0 h 207"/>
                  <a:gd name="T8" fmla="*/ 0 w 626"/>
                  <a:gd name="T9" fmla="*/ 0 h 207"/>
                  <a:gd name="T10" fmla="*/ 0 w 626"/>
                  <a:gd name="T11" fmla="*/ 0 h 207"/>
                  <a:gd name="T12" fmla="*/ 0 w 626"/>
                  <a:gd name="T13" fmla="*/ 0 h 207"/>
                  <a:gd name="T14" fmla="*/ 0 60000 65536"/>
                  <a:gd name="T15" fmla="*/ 0 60000 65536"/>
                  <a:gd name="T16" fmla="*/ 0 60000 65536"/>
                  <a:gd name="T17" fmla="*/ 0 60000 65536"/>
                  <a:gd name="T18" fmla="*/ 0 60000 65536"/>
                  <a:gd name="T19" fmla="*/ 0 60000 65536"/>
                  <a:gd name="T20" fmla="*/ 0 60000 65536"/>
                  <a:gd name="T21" fmla="*/ 0 w 626"/>
                  <a:gd name="T22" fmla="*/ 0 h 207"/>
                  <a:gd name="T23" fmla="*/ 626 w 626"/>
                  <a:gd name="T24" fmla="*/ 207 h 2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6" h="207">
                    <a:moveTo>
                      <a:pt x="0" y="0"/>
                    </a:moveTo>
                    <a:lnTo>
                      <a:pt x="0" y="207"/>
                    </a:lnTo>
                    <a:lnTo>
                      <a:pt x="626" y="207"/>
                    </a:lnTo>
                    <a:lnTo>
                      <a:pt x="626" y="0"/>
                    </a:lnTo>
                    <a:lnTo>
                      <a:pt x="0" y="0"/>
                    </a:lnTo>
                    <a:close/>
                  </a:path>
                </a:pathLst>
              </a:custGeom>
              <a:solidFill>
                <a:srgbClr val="000000"/>
              </a:solidFill>
              <a:ln w="9525">
                <a:noFill/>
                <a:round/>
                <a:headEnd/>
                <a:tailEnd/>
              </a:ln>
            </p:spPr>
            <p:txBody>
              <a:bodyPr/>
              <a:lstStyle/>
              <a:p>
                <a:endParaRPr lang="en-US"/>
              </a:p>
            </p:txBody>
          </p:sp>
          <p:sp>
            <p:nvSpPr>
              <p:cNvPr id="110711" name="Freeform 17"/>
              <p:cNvSpPr>
                <a:spLocks noChangeAspect="1"/>
              </p:cNvSpPr>
              <p:nvPr/>
            </p:nvSpPr>
            <p:spPr bwMode="auto">
              <a:xfrm>
                <a:off x="1381" y="2878"/>
                <a:ext cx="209" cy="27"/>
              </a:xfrm>
              <a:custGeom>
                <a:avLst/>
                <a:gdLst>
                  <a:gd name="T0" fmla="*/ 0 w 626"/>
                  <a:gd name="T1" fmla="*/ 0 h 81"/>
                  <a:gd name="T2" fmla="*/ 0 w 626"/>
                  <a:gd name="T3" fmla="*/ 3 h 81"/>
                  <a:gd name="T4" fmla="*/ 23 w 626"/>
                  <a:gd name="T5" fmla="*/ 3 h 81"/>
                  <a:gd name="T6" fmla="*/ 23 w 626"/>
                  <a:gd name="T7" fmla="*/ 0 h 81"/>
                  <a:gd name="T8" fmla="*/ 0 w 626"/>
                  <a:gd name="T9" fmla="*/ 0 h 81"/>
                  <a:gd name="T10" fmla="*/ 0 w 626"/>
                  <a:gd name="T11" fmla="*/ 0 h 81"/>
                  <a:gd name="T12" fmla="*/ 0 w 626"/>
                  <a:gd name="T13" fmla="*/ 0 h 81"/>
                  <a:gd name="T14" fmla="*/ 0 60000 65536"/>
                  <a:gd name="T15" fmla="*/ 0 60000 65536"/>
                  <a:gd name="T16" fmla="*/ 0 60000 65536"/>
                  <a:gd name="T17" fmla="*/ 0 60000 65536"/>
                  <a:gd name="T18" fmla="*/ 0 60000 65536"/>
                  <a:gd name="T19" fmla="*/ 0 60000 65536"/>
                  <a:gd name="T20" fmla="*/ 0 60000 65536"/>
                  <a:gd name="T21" fmla="*/ 0 w 626"/>
                  <a:gd name="T22" fmla="*/ 0 h 81"/>
                  <a:gd name="T23" fmla="*/ 626 w 626"/>
                  <a:gd name="T24" fmla="*/ 81 h 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6" h="81">
                    <a:moveTo>
                      <a:pt x="0" y="0"/>
                    </a:moveTo>
                    <a:lnTo>
                      <a:pt x="0" y="81"/>
                    </a:lnTo>
                    <a:lnTo>
                      <a:pt x="626" y="81"/>
                    </a:lnTo>
                    <a:lnTo>
                      <a:pt x="626" y="0"/>
                    </a:lnTo>
                    <a:lnTo>
                      <a:pt x="0" y="0"/>
                    </a:lnTo>
                    <a:close/>
                  </a:path>
                </a:pathLst>
              </a:custGeom>
              <a:solidFill>
                <a:srgbClr val="000000"/>
              </a:solidFill>
              <a:ln w="9525">
                <a:noFill/>
                <a:round/>
                <a:headEnd/>
                <a:tailEnd/>
              </a:ln>
            </p:spPr>
            <p:txBody>
              <a:bodyPr/>
              <a:lstStyle/>
              <a:p>
                <a:endParaRPr lang="en-US"/>
              </a:p>
            </p:txBody>
          </p:sp>
          <p:sp>
            <p:nvSpPr>
              <p:cNvPr id="110712" name="Freeform 18"/>
              <p:cNvSpPr>
                <a:spLocks noChangeAspect="1"/>
              </p:cNvSpPr>
              <p:nvPr/>
            </p:nvSpPr>
            <p:spPr bwMode="auto">
              <a:xfrm>
                <a:off x="1216" y="2759"/>
                <a:ext cx="312" cy="59"/>
              </a:xfrm>
              <a:custGeom>
                <a:avLst/>
                <a:gdLst>
                  <a:gd name="T0" fmla="*/ 0 w 938"/>
                  <a:gd name="T1" fmla="*/ 6 h 179"/>
                  <a:gd name="T2" fmla="*/ 0 w 938"/>
                  <a:gd name="T3" fmla="*/ 0 h 179"/>
                  <a:gd name="T4" fmla="*/ 35 w 938"/>
                  <a:gd name="T5" fmla="*/ 0 h 179"/>
                  <a:gd name="T6" fmla="*/ 35 w 938"/>
                  <a:gd name="T7" fmla="*/ 6 h 179"/>
                  <a:gd name="T8" fmla="*/ 32 w 938"/>
                  <a:gd name="T9" fmla="*/ 6 h 179"/>
                  <a:gd name="T10" fmla="*/ 32 w 938"/>
                  <a:gd name="T11" fmla="*/ 3 h 179"/>
                  <a:gd name="T12" fmla="*/ 3 w 938"/>
                  <a:gd name="T13" fmla="*/ 3 h 179"/>
                  <a:gd name="T14" fmla="*/ 3 w 938"/>
                  <a:gd name="T15" fmla="*/ 6 h 179"/>
                  <a:gd name="T16" fmla="*/ 0 w 938"/>
                  <a:gd name="T17" fmla="*/ 6 h 179"/>
                  <a:gd name="T18" fmla="*/ 0 w 938"/>
                  <a:gd name="T19" fmla="*/ 6 h 179"/>
                  <a:gd name="T20" fmla="*/ 0 w 938"/>
                  <a:gd name="T21" fmla="*/ 6 h 17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38"/>
                  <a:gd name="T34" fmla="*/ 0 h 179"/>
                  <a:gd name="T35" fmla="*/ 938 w 938"/>
                  <a:gd name="T36" fmla="*/ 179 h 17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38" h="179">
                    <a:moveTo>
                      <a:pt x="0" y="179"/>
                    </a:moveTo>
                    <a:lnTo>
                      <a:pt x="0" y="0"/>
                    </a:lnTo>
                    <a:lnTo>
                      <a:pt x="938" y="0"/>
                    </a:lnTo>
                    <a:lnTo>
                      <a:pt x="938" y="179"/>
                    </a:lnTo>
                    <a:lnTo>
                      <a:pt x="859" y="179"/>
                    </a:lnTo>
                    <a:lnTo>
                      <a:pt x="859" y="76"/>
                    </a:lnTo>
                    <a:lnTo>
                      <a:pt x="78" y="76"/>
                    </a:lnTo>
                    <a:lnTo>
                      <a:pt x="78" y="179"/>
                    </a:lnTo>
                    <a:lnTo>
                      <a:pt x="0" y="179"/>
                    </a:lnTo>
                    <a:close/>
                  </a:path>
                </a:pathLst>
              </a:custGeom>
              <a:solidFill>
                <a:srgbClr val="000000"/>
              </a:solidFill>
              <a:ln w="9525">
                <a:noFill/>
                <a:round/>
                <a:headEnd/>
                <a:tailEnd/>
              </a:ln>
            </p:spPr>
            <p:txBody>
              <a:bodyPr/>
              <a:lstStyle/>
              <a:p>
                <a:endParaRPr lang="en-US"/>
              </a:p>
            </p:txBody>
          </p:sp>
          <p:sp>
            <p:nvSpPr>
              <p:cNvPr id="110713" name="Freeform 19"/>
              <p:cNvSpPr>
                <a:spLocks noChangeAspect="1"/>
              </p:cNvSpPr>
              <p:nvPr/>
            </p:nvSpPr>
            <p:spPr bwMode="auto">
              <a:xfrm>
                <a:off x="711" y="2569"/>
                <a:ext cx="252" cy="258"/>
              </a:xfrm>
              <a:custGeom>
                <a:avLst/>
                <a:gdLst>
                  <a:gd name="T0" fmla="*/ 0 w 756"/>
                  <a:gd name="T1" fmla="*/ 29 h 774"/>
                  <a:gd name="T2" fmla="*/ 0 w 756"/>
                  <a:gd name="T3" fmla="*/ 0 h 774"/>
                  <a:gd name="T4" fmla="*/ 28 w 756"/>
                  <a:gd name="T5" fmla="*/ 0 h 774"/>
                  <a:gd name="T6" fmla="*/ 28 w 756"/>
                  <a:gd name="T7" fmla="*/ 29 h 774"/>
                  <a:gd name="T8" fmla="*/ 25 w 756"/>
                  <a:gd name="T9" fmla="*/ 29 h 774"/>
                  <a:gd name="T10" fmla="*/ 25 w 756"/>
                  <a:gd name="T11" fmla="*/ 3 h 774"/>
                  <a:gd name="T12" fmla="*/ 3 w 756"/>
                  <a:gd name="T13" fmla="*/ 3 h 774"/>
                  <a:gd name="T14" fmla="*/ 3 w 756"/>
                  <a:gd name="T15" fmla="*/ 29 h 774"/>
                  <a:gd name="T16" fmla="*/ 0 w 756"/>
                  <a:gd name="T17" fmla="*/ 29 h 774"/>
                  <a:gd name="T18" fmla="*/ 0 w 756"/>
                  <a:gd name="T19" fmla="*/ 29 h 774"/>
                  <a:gd name="T20" fmla="*/ 0 w 756"/>
                  <a:gd name="T21" fmla="*/ 29 h 7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56"/>
                  <a:gd name="T34" fmla="*/ 0 h 774"/>
                  <a:gd name="T35" fmla="*/ 756 w 756"/>
                  <a:gd name="T36" fmla="*/ 774 h 77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56" h="774">
                    <a:moveTo>
                      <a:pt x="0" y="774"/>
                    </a:moveTo>
                    <a:lnTo>
                      <a:pt x="0" y="0"/>
                    </a:lnTo>
                    <a:lnTo>
                      <a:pt x="756" y="0"/>
                    </a:lnTo>
                    <a:lnTo>
                      <a:pt x="756" y="774"/>
                    </a:lnTo>
                    <a:lnTo>
                      <a:pt x="676" y="774"/>
                    </a:lnTo>
                    <a:lnTo>
                      <a:pt x="676" y="77"/>
                    </a:lnTo>
                    <a:lnTo>
                      <a:pt x="78" y="77"/>
                    </a:lnTo>
                    <a:lnTo>
                      <a:pt x="78" y="774"/>
                    </a:lnTo>
                    <a:lnTo>
                      <a:pt x="0" y="774"/>
                    </a:lnTo>
                    <a:close/>
                  </a:path>
                </a:pathLst>
              </a:custGeom>
              <a:solidFill>
                <a:srgbClr val="000000"/>
              </a:solidFill>
              <a:ln w="9525">
                <a:noFill/>
                <a:round/>
                <a:headEnd/>
                <a:tailEnd/>
              </a:ln>
            </p:spPr>
            <p:txBody>
              <a:bodyPr/>
              <a:lstStyle/>
              <a:p>
                <a:endParaRPr lang="en-US"/>
              </a:p>
            </p:txBody>
          </p:sp>
          <p:sp>
            <p:nvSpPr>
              <p:cNvPr id="110714" name="Freeform 20"/>
              <p:cNvSpPr>
                <a:spLocks noChangeAspect="1"/>
              </p:cNvSpPr>
              <p:nvPr/>
            </p:nvSpPr>
            <p:spPr bwMode="auto">
              <a:xfrm>
                <a:off x="711" y="2492"/>
                <a:ext cx="252" cy="77"/>
              </a:xfrm>
              <a:custGeom>
                <a:avLst/>
                <a:gdLst>
                  <a:gd name="T0" fmla="*/ 0 w 756"/>
                  <a:gd name="T1" fmla="*/ 0 h 233"/>
                  <a:gd name="T2" fmla="*/ 7 w 756"/>
                  <a:gd name="T3" fmla="*/ 8 h 233"/>
                  <a:gd name="T4" fmla="*/ 21 w 756"/>
                  <a:gd name="T5" fmla="*/ 8 h 233"/>
                  <a:gd name="T6" fmla="*/ 28 w 756"/>
                  <a:gd name="T7" fmla="*/ 0 h 233"/>
                  <a:gd name="T8" fmla="*/ 0 w 756"/>
                  <a:gd name="T9" fmla="*/ 0 h 233"/>
                  <a:gd name="T10" fmla="*/ 0 w 756"/>
                  <a:gd name="T11" fmla="*/ 0 h 233"/>
                  <a:gd name="T12" fmla="*/ 0 w 756"/>
                  <a:gd name="T13" fmla="*/ 0 h 233"/>
                  <a:gd name="T14" fmla="*/ 0 60000 65536"/>
                  <a:gd name="T15" fmla="*/ 0 60000 65536"/>
                  <a:gd name="T16" fmla="*/ 0 60000 65536"/>
                  <a:gd name="T17" fmla="*/ 0 60000 65536"/>
                  <a:gd name="T18" fmla="*/ 0 60000 65536"/>
                  <a:gd name="T19" fmla="*/ 0 60000 65536"/>
                  <a:gd name="T20" fmla="*/ 0 60000 65536"/>
                  <a:gd name="T21" fmla="*/ 0 w 756"/>
                  <a:gd name="T22" fmla="*/ 0 h 233"/>
                  <a:gd name="T23" fmla="*/ 756 w 756"/>
                  <a:gd name="T24" fmla="*/ 233 h 2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6" h="233">
                    <a:moveTo>
                      <a:pt x="0" y="0"/>
                    </a:moveTo>
                    <a:lnTo>
                      <a:pt x="182" y="233"/>
                    </a:lnTo>
                    <a:lnTo>
                      <a:pt x="573" y="233"/>
                    </a:lnTo>
                    <a:lnTo>
                      <a:pt x="756" y="0"/>
                    </a:lnTo>
                    <a:lnTo>
                      <a:pt x="0" y="0"/>
                    </a:lnTo>
                    <a:close/>
                  </a:path>
                </a:pathLst>
              </a:custGeom>
              <a:solidFill>
                <a:srgbClr val="000000"/>
              </a:solidFill>
              <a:ln w="9525">
                <a:noFill/>
                <a:round/>
                <a:headEnd/>
                <a:tailEnd/>
              </a:ln>
            </p:spPr>
            <p:txBody>
              <a:bodyPr/>
              <a:lstStyle/>
              <a:p>
                <a:endParaRPr lang="en-US"/>
              </a:p>
            </p:txBody>
          </p:sp>
          <p:sp>
            <p:nvSpPr>
              <p:cNvPr id="110715" name="Freeform 21"/>
              <p:cNvSpPr>
                <a:spLocks noChangeAspect="1"/>
              </p:cNvSpPr>
              <p:nvPr/>
            </p:nvSpPr>
            <p:spPr bwMode="auto">
              <a:xfrm>
                <a:off x="711" y="2432"/>
                <a:ext cx="252" cy="60"/>
              </a:xfrm>
              <a:custGeom>
                <a:avLst/>
                <a:gdLst>
                  <a:gd name="T0" fmla="*/ 28 w 756"/>
                  <a:gd name="T1" fmla="*/ 7 h 179"/>
                  <a:gd name="T2" fmla="*/ 28 w 756"/>
                  <a:gd name="T3" fmla="*/ 0 h 179"/>
                  <a:gd name="T4" fmla="*/ 0 w 756"/>
                  <a:gd name="T5" fmla="*/ 0 h 179"/>
                  <a:gd name="T6" fmla="*/ 0 w 756"/>
                  <a:gd name="T7" fmla="*/ 7 h 179"/>
                  <a:gd name="T8" fmla="*/ 3 w 756"/>
                  <a:gd name="T9" fmla="*/ 7 h 179"/>
                  <a:gd name="T10" fmla="*/ 3 w 756"/>
                  <a:gd name="T11" fmla="*/ 3 h 179"/>
                  <a:gd name="T12" fmla="*/ 25 w 756"/>
                  <a:gd name="T13" fmla="*/ 3 h 179"/>
                  <a:gd name="T14" fmla="*/ 25 w 756"/>
                  <a:gd name="T15" fmla="*/ 7 h 179"/>
                  <a:gd name="T16" fmla="*/ 28 w 756"/>
                  <a:gd name="T17" fmla="*/ 7 h 179"/>
                  <a:gd name="T18" fmla="*/ 28 w 756"/>
                  <a:gd name="T19" fmla="*/ 7 h 179"/>
                  <a:gd name="T20" fmla="*/ 28 w 756"/>
                  <a:gd name="T21" fmla="*/ 7 h 17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56"/>
                  <a:gd name="T34" fmla="*/ 0 h 179"/>
                  <a:gd name="T35" fmla="*/ 756 w 756"/>
                  <a:gd name="T36" fmla="*/ 179 h 17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56" h="179">
                    <a:moveTo>
                      <a:pt x="756" y="179"/>
                    </a:moveTo>
                    <a:lnTo>
                      <a:pt x="756" y="0"/>
                    </a:lnTo>
                    <a:lnTo>
                      <a:pt x="0" y="0"/>
                    </a:lnTo>
                    <a:lnTo>
                      <a:pt x="0" y="179"/>
                    </a:lnTo>
                    <a:lnTo>
                      <a:pt x="78" y="179"/>
                    </a:lnTo>
                    <a:lnTo>
                      <a:pt x="78" y="77"/>
                    </a:lnTo>
                    <a:lnTo>
                      <a:pt x="676" y="77"/>
                    </a:lnTo>
                    <a:lnTo>
                      <a:pt x="676" y="179"/>
                    </a:lnTo>
                    <a:lnTo>
                      <a:pt x="756" y="179"/>
                    </a:lnTo>
                    <a:close/>
                  </a:path>
                </a:pathLst>
              </a:custGeom>
              <a:solidFill>
                <a:srgbClr val="000000"/>
              </a:solidFill>
              <a:ln w="9525">
                <a:noFill/>
                <a:round/>
                <a:headEnd/>
                <a:tailEnd/>
              </a:ln>
            </p:spPr>
            <p:txBody>
              <a:bodyPr/>
              <a:lstStyle/>
              <a:p>
                <a:endParaRPr lang="en-US"/>
              </a:p>
            </p:txBody>
          </p:sp>
          <p:sp>
            <p:nvSpPr>
              <p:cNvPr id="110716" name="Freeform 22"/>
              <p:cNvSpPr>
                <a:spLocks noChangeAspect="1"/>
              </p:cNvSpPr>
              <p:nvPr/>
            </p:nvSpPr>
            <p:spPr bwMode="auto">
              <a:xfrm>
                <a:off x="728" y="2630"/>
                <a:ext cx="217" cy="25"/>
              </a:xfrm>
              <a:custGeom>
                <a:avLst/>
                <a:gdLst>
                  <a:gd name="T0" fmla="*/ 0 w 651"/>
                  <a:gd name="T1" fmla="*/ 0 h 76"/>
                  <a:gd name="T2" fmla="*/ 24 w 651"/>
                  <a:gd name="T3" fmla="*/ 0 h 76"/>
                  <a:gd name="T4" fmla="*/ 24 w 651"/>
                  <a:gd name="T5" fmla="*/ 3 h 76"/>
                  <a:gd name="T6" fmla="*/ 0 w 651"/>
                  <a:gd name="T7" fmla="*/ 3 h 76"/>
                  <a:gd name="T8" fmla="*/ 0 w 651"/>
                  <a:gd name="T9" fmla="*/ 0 h 76"/>
                  <a:gd name="T10" fmla="*/ 0 w 651"/>
                  <a:gd name="T11" fmla="*/ 0 h 76"/>
                  <a:gd name="T12" fmla="*/ 0 w 651"/>
                  <a:gd name="T13" fmla="*/ 0 h 76"/>
                  <a:gd name="T14" fmla="*/ 0 60000 65536"/>
                  <a:gd name="T15" fmla="*/ 0 60000 65536"/>
                  <a:gd name="T16" fmla="*/ 0 60000 65536"/>
                  <a:gd name="T17" fmla="*/ 0 60000 65536"/>
                  <a:gd name="T18" fmla="*/ 0 60000 65536"/>
                  <a:gd name="T19" fmla="*/ 0 60000 65536"/>
                  <a:gd name="T20" fmla="*/ 0 60000 65536"/>
                  <a:gd name="T21" fmla="*/ 0 w 651"/>
                  <a:gd name="T22" fmla="*/ 0 h 76"/>
                  <a:gd name="T23" fmla="*/ 651 w 651"/>
                  <a:gd name="T24" fmla="*/ 76 h 7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1" h="76">
                    <a:moveTo>
                      <a:pt x="0" y="0"/>
                    </a:moveTo>
                    <a:lnTo>
                      <a:pt x="651" y="0"/>
                    </a:lnTo>
                    <a:lnTo>
                      <a:pt x="651" y="76"/>
                    </a:lnTo>
                    <a:lnTo>
                      <a:pt x="0" y="76"/>
                    </a:lnTo>
                    <a:lnTo>
                      <a:pt x="0" y="0"/>
                    </a:lnTo>
                    <a:close/>
                  </a:path>
                </a:pathLst>
              </a:custGeom>
              <a:solidFill>
                <a:srgbClr val="000000"/>
              </a:solidFill>
              <a:ln w="9525">
                <a:noFill/>
                <a:round/>
                <a:headEnd/>
                <a:tailEnd/>
              </a:ln>
            </p:spPr>
            <p:txBody>
              <a:bodyPr/>
              <a:lstStyle/>
              <a:p>
                <a:endParaRPr lang="en-US"/>
              </a:p>
            </p:txBody>
          </p:sp>
          <p:sp>
            <p:nvSpPr>
              <p:cNvPr id="110717" name="Freeform 23"/>
              <p:cNvSpPr>
                <a:spLocks noChangeAspect="1"/>
              </p:cNvSpPr>
              <p:nvPr/>
            </p:nvSpPr>
            <p:spPr bwMode="auto">
              <a:xfrm>
                <a:off x="728" y="2689"/>
                <a:ext cx="217" cy="26"/>
              </a:xfrm>
              <a:custGeom>
                <a:avLst/>
                <a:gdLst>
                  <a:gd name="T0" fmla="*/ 0 w 651"/>
                  <a:gd name="T1" fmla="*/ 0 h 76"/>
                  <a:gd name="T2" fmla="*/ 24 w 651"/>
                  <a:gd name="T3" fmla="*/ 0 h 76"/>
                  <a:gd name="T4" fmla="*/ 24 w 651"/>
                  <a:gd name="T5" fmla="*/ 3 h 76"/>
                  <a:gd name="T6" fmla="*/ 0 w 651"/>
                  <a:gd name="T7" fmla="*/ 3 h 76"/>
                  <a:gd name="T8" fmla="*/ 0 w 651"/>
                  <a:gd name="T9" fmla="*/ 0 h 76"/>
                  <a:gd name="T10" fmla="*/ 0 w 651"/>
                  <a:gd name="T11" fmla="*/ 0 h 76"/>
                  <a:gd name="T12" fmla="*/ 0 w 651"/>
                  <a:gd name="T13" fmla="*/ 0 h 76"/>
                  <a:gd name="T14" fmla="*/ 0 60000 65536"/>
                  <a:gd name="T15" fmla="*/ 0 60000 65536"/>
                  <a:gd name="T16" fmla="*/ 0 60000 65536"/>
                  <a:gd name="T17" fmla="*/ 0 60000 65536"/>
                  <a:gd name="T18" fmla="*/ 0 60000 65536"/>
                  <a:gd name="T19" fmla="*/ 0 60000 65536"/>
                  <a:gd name="T20" fmla="*/ 0 60000 65536"/>
                  <a:gd name="T21" fmla="*/ 0 w 651"/>
                  <a:gd name="T22" fmla="*/ 0 h 76"/>
                  <a:gd name="T23" fmla="*/ 651 w 651"/>
                  <a:gd name="T24" fmla="*/ 76 h 7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1" h="76">
                    <a:moveTo>
                      <a:pt x="0" y="0"/>
                    </a:moveTo>
                    <a:lnTo>
                      <a:pt x="651" y="0"/>
                    </a:lnTo>
                    <a:lnTo>
                      <a:pt x="651" y="76"/>
                    </a:lnTo>
                    <a:lnTo>
                      <a:pt x="0" y="76"/>
                    </a:lnTo>
                    <a:lnTo>
                      <a:pt x="0" y="0"/>
                    </a:lnTo>
                    <a:close/>
                  </a:path>
                </a:pathLst>
              </a:custGeom>
              <a:solidFill>
                <a:srgbClr val="000000"/>
              </a:solidFill>
              <a:ln w="9525">
                <a:noFill/>
                <a:round/>
                <a:headEnd/>
                <a:tailEnd/>
              </a:ln>
            </p:spPr>
            <p:txBody>
              <a:bodyPr/>
              <a:lstStyle/>
              <a:p>
                <a:endParaRPr lang="en-US"/>
              </a:p>
            </p:txBody>
          </p:sp>
          <p:sp>
            <p:nvSpPr>
              <p:cNvPr id="110718" name="Freeform 24"/>
              <p:cNvSpPr>
                <a:spLocks noChangeAspect="1"/>
              </p:cNvSpPr>
              <p:nvPr/>
            </p:nvSpPr>
            <p:spPr bwMode="auto">
              <a:xfrm>
                <a:off x="832" y="2312"/>
                <a:ext cx="17" cy="128"/>
              </a:xfrm>
              <a:custGeom>
                <a:avLst/>
                <a:gdLst>
                  <a:gd name="T0" fmla="*/ 0 w 51"/>
                  <a:gd name="T1" fmla="*/ 14 h 385"/>
                  <a:gd name="T2" fmla="*/ 0 w 51"/>
                  <a:gd name="T3" fmla="*/ 0 h 385"/>
                  <a:gd name="T4" fmla="*/ 2 w 51"/>
                  <a:gd name="T5" fmla="*/ 0 h 385"/>
                  <a:gd name="T6" fmla="*/ 2 w 51"/>
                  <a:gd name="T7" fmla="*/ 14 h 385"/>
                  <a:gd name="T8" fmla="*/ 0 w 51"/>
                  <a:gd name="T9" fmla="*/ 14 h 385"/>
                  <a:gd name="T10" fmla="*/ 0 w 51"/>
                  <a:gd name="T11" fmla="*/ 14 h 385"/>
                  <a:gd name="T12" fmla="*/ 0 w 51"/>
                  <a:gd name="T13" fmla="*/ 14 h 385"/>
                  <a:gd name="T14" fmla="*/ 0 60000 65536"/>
                  <a:gd name="T15" fmla="*/ 0 60000 65536"/>
                  <a:gd name="T16" fmla="*/ 0 60000 65536"/>
                  <a:gd name="T17" fmla="*/ 0 60000 65536"/>
                  <a:gd name="T18" fmla="*/ 0 60000 65536"/>
                  <a:gd name="T19" fmla="*/ 0 60000 65536"/>
                  <a:gd name="T20" fmla="*/ 0 60000 65536"/>
                  <a:gd name="T21" fmla="*/ 0 w 51"/>
                  <a:gd name="T22" fmla="*/ 0 h 385"/>
                  <a:gd name="T23" fmla="*/ 51 w 51"/>
                  <a:gd name="T24" fmla="*/ 385 h 3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 h="385">
                    <a:moveTo>
                      <a:pt x="0" y="385"/>
                    </a:moveTo>
                    <a:lnTo>
                      <a:pt x="0" y="0"/>
                    </a:lnTo>
                    <a:lnTo>
                      <a:pt x="51" y="0"/>
                    </a:lnTo>
                    <a:lnTo>
                      <a:pt x="51" y="385"/>
                    </a:lnTo>
                    <a:lnTo>
                      <a:pt x="0" y="385"/>
                    </a:lnTo>
                    <a:close/>
                  </a:path>
                </a:pathLst>
              </a:custGeom>
              <a:solidFill>
                <a:srgbClr val="000000"/>
              </a:solidFill>
              <a:ln w="9525">
                <a:noFill/>
                <a:round/>
                <a:headEnd/>
                <a:tailEnd/>
              </a:ln>
            </p:spPr>
            <p:txBody>
              <a:bodyPr/>
              <a:lstStyle/>
              <a:p>
                <a:endParaRPr lang="en-US"/>
              </a:p>
            </p:txBody>
          </p:sp>
          <p:sp>
            <p:nvSpPr>
              <p:cNvPr id="110719" name="Freeform 25"/>
              <p:cNvSpPr>
                <a:spLocks noChangeAspect="1"/>
              </p:cNvSpPr>
              <p:nvPr/>
            </p:nvSpPr>
            <p:spPr bwMode="auto">
              <a:xfrm>
                <a:off x="1190" y="2424"/>
                <a:ext cx="340" cy="214"/>
              </a:xfrm>
              <a:custGeom>
                <a:avLst/>
                <a:gdLst>
                  <a:gd name="T0" fmla="*/ 0 w 1020"/>
                  <a:gd name="T1" fmla="*/ 9 h 642"/>
                  <a:gd name="T2" fmla="*/ 6 w 1020"/>
                  <a:gd name="T3" fmla="*/ 15 h 642"/>
                  <a:gd name="T4" fmla="*/ 5 w 1020"/>
                  <a:gd name="T5" fmla="*/ 20 h 642"/>
                  <a:gd name="T6" fmla="*/ 7 w 1020"/>
                  <a:gd name="T7" fmla="*/ 19 h 642"/>
                  <a:gd name="T8" fmla="*/ 9 w 1020"/>
                  <a:gd name="T9" fmla="*/ 15 h 642"/>
                  <a:gd name="T10" fmla="*/ 17 w 1020"/>
                  <a:gd name="T11" fmla="*/ 12 h 642"/>
                  <a:gd name="T12" fmla="*/ 14 w 1020"/>
                  <a:gd name="T13" fmla="*/ 24 h 642"/>
                  <a:gd name="T14" fmla="*/ 18 w 1020"/>
                  <a:gd name="T15" fmla="*/ 22 h 642"/>
                  <a:gd name="T16" fmla="*/ 23 w 1020"/>
                  <a:gd name="T17" fmla="*/ 10 h 642"/>
                  <a:gd name="T18" fmla="*/ 36 w 1020"/>
                  <a:gd name="T19" fmla="*/ 4 h 642"/>
                  <a:gd name="T20" fmla="*/ 37 w 1020"/>
                  <a:gd name="T21" fmla="*/ 3 h 642"/>
                  <a:gd name="T22" fmla="*/ 38 w 1020"/>
                  <a:gd name="T23" fmla="*/ 2 h 642"/>
                  <a:gd name="T24" fmla="*/ 38 w 1020"/>
                  <a:gd name="T25" fmla="*/ 1 h 642"/>
                  <a:gd name="T26" fmla="*/ 38 w 1020"/>
                  <a:gd name="T27" fmla="*/ 1 h 642"/>
                  <a:gd name="T28" fmla="*/ 36 w 1020"/>
                  <a:gd name="T29" fmla="*/ 0 h 642"/>
                  <a:gd name="T30" fmla="*/ 35 w 1020"/>
                  <a:gd name="T31" fmla="*/ 0 h 642"/>
                  <a:gd name="T32" fmla="*/ 33 w 1020"/>
                  <a:gd name="T33" fmla="*/ 0 h 642"/>
                  <a:gd name="T34" fmla="*/ 21 w 1020"/>
                  <a:gd name="T35" fmla="*/ 5 h 642"/>
                  <a:gd name="T36" fmla="*/ 13 w 1020"/>
                  <a:gd name="T37" fmla="*/ 3 h 642"/>
                  <a:gd name="T38" fmla="*/ 10 w 1020"/>
                  <a:gd name="T39" fmla="*/ 3 h 642"/>
                  <a:gd name="T40" fmla="*/ 16 w 1020"/>
                  <a:gd name="T41" fmla="*/ 7 h 642"/>
                  <a:gd name="T42" fmla="*/ 8 w 1020"/>
                  <a:gd name="T43" fmla="*/ 11 h 642"/>
                  <a:gd name="T44" fmla="*/ 2 w 1020"/>
                  <a:gd name="T45" fmla="*/ 8 h 642"/>
                  <a:gd name="T46" fmla="*/ 0 w 1020"/>
                  <a:gd name="T47" fmla="*/ 9 h 642"/>
                  <a:gd name="T48" fmla="*/ 0 w 1020"/>
                  <a:gd name="T49" fmla="*/ 9 h 642"/>
                  <a:gd name="T50" fmla="*/ 0 w 1020"/>
                  <a:gd name="T51" fmla="*/ 9 h 64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020"/>
                  <a:gd name="T79" fmla="*/ 0 h 642"/>
                  <a:gd name="T80" fmla="*/ 1020 w 1020"/>
                  <a:gd name="T81" fmla="*/ 642 h 64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020" h="642">
                    <a:moveTo>
                      <a:pt x="0" y="255"/>
                    </a:moveTo>
                    <a:lnTo>
                      <a:pt x="152" y="399"/>
                    </a:lnTo>
                    <a:lnTo>
                      <a:pt x="146" y="539"/>
                    </a:lnTo>
                    <a:lnTo>
                      <a:pt x="193" y="515"/>
                    </a:lnTo>
                    <a:lnTo>
                      <a:pt x="252" y="412"/>
                    </a:lnTo>
                    <a:lnTo>
                      <a:pt x="456" y="328"/>
                    </a:lnTo>
                    <a:lnTo>
                      <a:pt x="391" y="642"/>
                    </a:lnTo>
                    <a:lnTo>
                      <a:pt x="487" y="589"/>
                    </a:lnTo>
                    <a:lnTo>
                      <a:pt x="611" y="262"/>
                    </a:lnTo>
                    <a:lnTo>
                      <a:pt x="985" y="99"/>
                    </a:lnTo>
                    <a:lnTo>
                      <a:pt x="1007" y="76"/>
                    </a:lnTo>
                    <a:lnTo>
                      <a:pt x="1019" y="50"/>
                    </a:lnTo>
                    <a:lnTo>
                      <a:pt x="1020" y="32"/>
                    </a:lnTo>
                    <a:lnTo>
                      <a:pt x="1015" y="19"/>
                    </a:lnTo>
                    <a:lnTo>
                      <a:pt x="981" y="6"/>
                    </a:lnTo>
                    <a:lnTo>
                      <a:pt x="936" y="0"/>
                    </a:lnTo>
                    <a:lnTo>
                      <a:pt x="890" y="10"/>
                    </a:lnTo>
                    <a:lnTo>
                      <a:pt x="567" y="140"/>
                    </a:lnTo>
                    <a:lnTo>
                      <a:pt x="363" y="80"/>
                    </a:lnTo>
                    <a:lnTo>
                      <a:pt x="283" y="92"/>
                    </a:lnTo>
                    <a:lnTo>
                      <a:pt x="430" y="197"/>
                    </a:lnTo>
                    <a:lnTo>
                      <a:pt x="222" y="284"/>
                    </a:lnTo>
                    <a:lnTo>
                      <a:pt x="64" y="229"/>
                    </a:lnTo>
                    <a:lnTo>
                      <a:pt x="0" y="255"/>
                    </a:lnTo>
                    <a:close/>
                  </a:path>
                </a:pathLst>
              </a:custGeom>
              <a:solidFill>
                <a:srgbClr val="000000"/>
              </a:solidFill>
              <a:ln w="9525">
                <a:noFill/>
                <a:round/>
                <a:headEnd/>
                <a:tailEnd/>
              </a:ln>
            </p:spPr>
            <p:txBody>
              <a:bodyPr/>
              <a:lstStyle/>
              <a:p>
                <a:endParaRPr lang="en-US"/>
              </a:p>
            </p:txBody>
          </p:sp>
        </p:grpSp>
        <p:sp>
          <p:nvSpPr>
            <p:cNvPr id="110698" name="Rectangle 26"/>
            <p:cNvSpPr>
              <a:spLocks noChangeArrowheads="1"/>
            </p:cNvSpPr>
            <p:nvPr/>
          </p:nvSpPr>
          <p:spPr bwMode="auto">
            <a:xfrm>
              <a:off x="480" y="2304"/>
              <a:ext cx="1440" cy="864"/>
            </a:xfrm>
            <a:prstGeom prst="rect">
              <a:avLst/>
            </a:prstGeom>
            <a:noFill/>
            <a:ln w="9525">
              <a:solidFill>
                <a:schemeClr val="tx1"/>
              </a:solidFill>
              <a:miter lim="800000"/>
              <a:headEnd/>
              <a:tailEnd/>
            </a:ln>
          </p:spPr>
          <p:txBody>
            <a:bodyPr anchor="ctr">
              <a:spAutoFit/>
            </a:bodyPr>
            <a:lstStyle/>
            <a:p>
              <a:endParaRPr lang="en-US"/>
            </a:p>
          </p:txBody>
        </p:sp>
      </p:grpSp>
      <p:sp>
        <p:nvSpPr>
          <p:cNvPr id="110596" name="Text Box 27"/>
          <p:cNvSpPr txBox="1">
            <a:spLocks noChangeArrowheads="1"/>
          </p:cNvSpPr>
          <p:nvPr/>
        </p:nvSpPr>
        <p:spPr bwMode="auto">
          <a:xfrm>
            <a:off x="395288" y="5127625"/>
            <a:ext cx="1082675" cy="822325"/>
          </a:xfrm>
          <a:prstGeom prst="rect">
            <a:avLst/>
          </a:prstGeom>
          <a:noFill/>
          <a:ln w="9525">
            <a:noFill/>
            <a:miter lim="800000"/>
            <a:headEnd/>
            <a:tailEnd/>
          </a:ln>
        </p:spPr>
        <p:txBody>
          <a:bodyPr wrap="none">
            <a:spAutoFit/>
          </a:bodyPr>
          <a:lstStyle/>
          <a:p>
            <a:pPr eaLnBrk="0" hangingPunct="0"/>
            <a:r>
              <a:rPr lang="sr-Latn-CS" sz="2400"/>
              <a:t>Origin </a:t>
            </a:r>
          </a:p>
          <a:p>
            <a:pPr eaLnBrk="0" hangingPunct="0"/>
            <a:r>
              <a:rPr lang="sr-Latn-CS" sz="2400"/>
              <a:t>airport</a:t>
            </a:r>
            <a:endParaRPr lang="en-US" sz="2400"/>
          </a:p>
        </p:txBody>
      </p:sp>
      <p:grpSp>
        <p:nvGrpSpPr>
          <p:cNvPr id="4" name="Group 28"/>
          <p:cNvGrpSpPr>
            <a:grpSpLocks/>
          </p:cNvGrpSpPr>
          <p:nvPr/>
        </p:nvGrpSpPr>
        <p:grpSpPr bwMode="auto">
          <a:xfrm>
            <a:off x="1547813" y="2276475"/>
            <a:ext cx="1863725" cy="1143000"/>
            <a:chOff x="975" y="1570"/>
            <a:chExt cx="1174" cy="720"/>
          </a:xfrm>
        </p:grpSpPr>
        <p:sp>
          <p:nvSpPr>
            <p:cNvPr id="110694" name="Line 29"/>
            <p:cNvSpPr>
              <a:spLocks noChangeShapeType="1"/>
            </p:cNvSpPr>
            <p:nvPr/>
          </p:nvSpPr>
          <p:spPr bwMode="auto">
            <a:xfrm rot="522953" flipV="1">
              <a:off x="1429" y="1570"/>
              <a:ext cx="720" cy="720"/>
            </a:xfrm>
            <a:prstGeom prst="line">
              <a:avLst/>
            </a:prstGeom>
            <a:noFill/>
            <a:ln w="127000">
              <a:solidFill>
                <a:srgbClr val="99CC00"/>
              </a:solidFill>
              <a:round/>
              <a:headEnd/>
              <a:tailEnd type="triangle" w="med" len="med"/>
            </a:ln>
          </p:spPr>
          <p:txBody>
            <a:bodyPr anchor="ctr">
              <a:spAutoFit/>
            </a:bodyPr>
            <a:lstStyle/>
            <a:p>
              <a:endParaRPr lang="en-US"/>
            </a:p>
          </p:txBody>
        </p:sp>
        <p:sp>
          <p:nvSpPr>
            <p:cNvPr id="110695" name="Text Box 30"/>
            <p:cNvSpPr txBox="1">
              <a:spLocks noChangeArrowheads="1"/>
            </p:cNvSpPr>
            <p:nvPr/>
          </p:nvSpPr>
          <p:spPr bwMode="auto">
            <a:xfrm>
              <a:off x="975" y="1661"/>
              <a:ext cx="740" cy="250"/>
            </a:xfrm>
            <a:prstGeom prst="rect">
              <a:avLst/>
            </a:prstGeom>
            <a:noFill/>
            <a:ln w="9525">
              <a:noFill/>
              <a:miter lim="800000"/>
              <a:headEnd/>
              <a:tailEnd/>
            </a:ln>
          </p:spPr>
          <p:txBody>
            <a:bodyPr wrap="none">
              <a:spAutoFit/>
            </a:bodyPr>
            <a:lstStyle/>
            <a:p>
              <a:pPr eaLnBrk="0" hangingPunct="0"/>
              <a:r>
                <a:rPr lang="sr-Latn-CS" sz="2000">
                  <a:solidFill>
                    <a:schemeClr val="accent2"/>
                  </a:solidFill>
                </a:rPr>
                <a:t>Climbing</a:t>
              </a:r>
              <a:endParaRPr lang="en-US" sz="2000">
                <a:solidFill>
                  <a:schemeClr val="accent2"/>
                </a:solidFill>
              </a:endParaRPr>
            </a:p>
          </p:txBody>
        </p:sp>
      </p:grpSp>
      <p:grpSp>
        <p:nvGrpSpPr>
          <p:cNvPr id="5" name="Group 31"/>
          <p:cNvGrpSpPr>
            <a:grpSpLocks/>
          </p:cNvGrpSpPr>
          <p:nvPr/>
        </p:nvGrpSpPr>
        <p:grpSpPr bwMode="auto">
          <a:xfrm>
            <a:off x="5435600" y="2349500"/>
            <a:ext cx="1887538" cy="1143000"/>
            <a:chOff x="3424" y="1616"/>
            <a:chExt cx="1189" cy="720"/>
          </a:xfrm>
        </p:grpSpPr>
        <p:sp>
          <p:nvSpPr>
            <p:cNvPr id="110692" name="Line 32"/>
            <p:cNvSpPr>
              <a:spLocks noChangeShapeType="1"/>
            </p:cNvSpPr>
            <p:nvPr/>
          </p:nvSpPr>
          <p:spPr bwMode="auto">
            <a:xfrm rot="5108231" flipV="1">
              <a:off x="3424" y="1616"/>
              <a:ext cx="720" cy="720"/>
            </a:xfrm>
            <a:prstGeom prst="line">
              <a:avLst/>
            </a:prstGeom>
            <a:noFill/>
            <a:ln w="127000">
              <a:solidFill>
                <a:srgbClr val="99CC00"/>
              </a:solidFill>
              <a:round/>
              <a:headEnd/>
              <a:tailEnd type="triangle" w="med" len="med"/>
            </a:ln>
          </p:spPr>
          <p:txBody>
            <a:bodyPr anchor="ctr">
              <a:spAutoFit/>
            </a:bodyPr>
            <a:lstStyle/>
            <a:p>
              <a:endParaRPr lang="en-US"/>
            </a:p>
          </p:txBody>
        </p:sp>
        <p:sp>
          <p:nvSpPr>
            <p:cNvPr id="110693" name="Text Box 33"/>
            <p:cNvSpPr txBox="1">
              <a:spLocks noChangeArrowheads="1"/>
            </p:cNvSpPr>
            <p:nvPr/>
          </p:nvSpPr>
          <p:spPr bwMode="auto">
            <a:xfrm>
              <a:off x="3651" y="1616"/>
              <a:ext cx="962" cy="250"/>
            </a:xfrm>
            <a:prstGeom prst="rect">
              <a:avLst/>
            </a:prstGeom>
            <a:noFill/>
            <a:ln w="9525">
              <a:noFill/>
              <a:miter lim="800000"/>
              <a:headEnd/>
              <a:tailEnd/>
            </a:ln>
          </p:spPr>
          <p:txBody>
            <a:bodyPr wrap="none">
              <a:spAutoFit/>
            </a:bodyPr>
            <a:lstStyle/>
            <a:p>
              <a:pPr eaLnBrk="0" hangingPunct="0"/>
              <a:r>
                <a:rPr lang="sr-Latn-CS" sz="2000">
                  <a:solidFill>
                    <a:schemeClr val="accent2"/>
                  </a:solidFill>
                </a:rPr>
                <a:t>Descending</a:t>
              </a:r>
              <a:endParaRPr lang="en-US" sz="2000"/>
            </a:p>
          </p:txBody>
        </p:sp>
      </p:grpSp>
      <p:sp>
        <p:nvSpPr>
          <p:cNvPr id="110599" name="Rectangle 34"/>
          <p:cNvSpPr>
            <a:spLocks noChangeArrowheads="1"/>
          </p:cNvSpPr>
          <p:nvPr/>
        </p:nvSpPr>
        <p:spPr bwMode="auto">
          <a:xfrm>
            <a:off x="457200" y="277813"/>
            <a:ext cx="8686800" cy="1139825"/>
          </a:xfrm>
          <a:prstGeom prst="rect">
            <a:avLst/>
          </a:prstGeom>
          <a:noFill/>
          <a:ln w="9525">
            <a:noFill/>
            <a:miter lim="800000"/>
            <a:headEnd/>
            <a:tailEnd/>
          </a:ln>
        </p:spPr>
        <p:txBody>
          <a:bodyPr/>
          <a:lstStyle/>
          <a:p>
            <a:pPr marL="800100" indent="-800100"/>
            <a:r>
              <a:rPr lang="en-GB" sz="4000" b="1" dirty="0">
                <a:solidFill>
                  <a:schemeClr val="tx2"/>
                </a:solidFill>
                <a:cs typeface="Calibri"/>
              </a:rPr>
              <a:t>En-route</a:t>
            </a:r>
            <a:r>
              <a:rPr lang="sr-Latn-CS" sz="4000" b="1" dirty="0">
                <a:solidFill>
                  <a:schemeClr val="tx2"/>
                </a:solidFill>
                <a:cs typeface="Calibri"/>
              </a:rPr>
              <a:t> control unit</a:t>
            </a:r>
            <a:r>
              <a:rPr lang="en-GB" sz="4000" b="1" dirty="0">
                <a:solidFill>
                  <a:schemeClr val="tx2"/>
                </a:solidFill>
                <a:cs typeface="Calibri"/>
              </a:rPr>
              <a:t> (1a)</a:t>
            </a:r>
            <a:endParaRPr lang="en-US" sz="4000" b="1" dirty="0">
              <a:solidFill>
                <a:schemeClr val="tx2"/>
              </a:solidFill>
              <a:cs typeface="Calibri"/>
            </a:endParaRPr>
          </a:p>
        </p:txBody>
      </p:sp>
      <p:grpSp>
        <p:nvGrpSpPr>
          <p:cNvPr id="6" name="Group 35"/>
          <p:cNvGrpSpPr>
            <a:grpSpLocks/>
          </p:cNvGrpSpPr>
          <p:nvPr/>
        </p:nvGrpSpPr>
        <p:grpSpPr bwMode="auto">
          <a:xfrm>
            <a:off x="395288" y="3213100"/>
            <a:ext cx="1512887" cy="782638"/>
            <a:chOff x="249" y="2160"/>
            <a:chExt cx="953" cy="493"/>
          </a:xfrm>
        </p:grpSpPr>
        <p:sp>
          <p:nvSpPr>
            <p:cNvPr id="110690" name="Line 36"/>
            <p:cNvSpPr>
              <a:spLocks noChangeShapeType="1"/>
            </p:cNvSpPr>
            <p:nvPr/>
          </p:nvSpPr>
          <p:spPr bwMode="auto">
            <a:xfrm rot="522953" flipV="1">
              <a:off x="385" y="2296"/>
              <a:ext cx="817" cy="357"/>
            </a:xfrm>
            <a:prstGeom prst="line">
              <a:avLst/>
            </a:prstGeom>
            <a:noFill/>
            <a:ln w="127000">
              <a:solidFill>
                <a:srgbClr val="99CC00"/>
              </a:solidFill>
              <a:round/>
              <a:headEnd/>
              <a:tailEnd type="triangle" w="med" len="med"/>
            </a:ln>
          </p:spPr>
          <p:txBody>
            <a:bodyPr anchor="ctr">
              <a:spAutoFit/>
            </a:bodyPr>
            <a:lstStyle/>
            <a:p>
              <a:endParaRPr lang="en-US"/>
            </a:p>
          </p:txBody>
        </p:sp>
        <p:sp>
          <p:nvSpPr>
            <p:cNvPr id="110691" name="Text Box 37"/>
            <p:cNvSpPr txBox="1">
              <a:spLocks noChangeArrowheads="1"/>
            </p:cNvSpPr>
            <p:nvPr/>
          </p:nvSpPr>
          <p:spPr bwMode="auto">
            <a:xfrm>
              <a:off x="249" y="2160"/>
              <a:ext cx="702" cy="250"/>
            </a:xfrm>
            <a:prstGeom prst="rect">
              <a:avLst/>
            </a:prstGeom>
            <a:noFill/>
            <a:ln w="9525">
              <a:noFill/>
              <a:miter lim="800000"/>
              <a:headEnd/>
              <a:tailEnd/>
            </a:ln>
          </p:spPr>
          <p:txBody>
            <a:bodyPr wrap="none">
              <a:spAutoFit/>
            </a:bodyPr>
            <a:lstStyle/>
            <a:p>
              <a:pPr eaLnBrk="0" hangingPunct="0"/>
              <a:r>
                <a:rPr lang="sr-Latn-CS" sz="2000">
                  <a:solidFill>
                    <a:schemeClr val="accent2"/>
                  </a:solidFill>
                </a:rPr>
                <a:t>Take-off</a:t>
              </a:r>
              <a:endParaRPr lang="en-US" sz="2000">
                <a:solidFill>
                  <a:schemeClr val="accent2"/>
                </a:solidFill>
              </a:endParaRPr>
            </a:p>
          </p:txBody>
        </p:sp>
      </p:grpSp>
      <p:grpSp>
        <p:nvGrpSpPr>
          <p:cNvPr id="7" name="Group 38"/>
          <p:cNvGrpSpPr>
            <a:grpSpLocks/>
          </p:cNvGrpSpPr>
          <p:nvPr/>
        </p:nvGrpSpPr>
        <p:grpSpPr bwMode="auto">
          <a:xfrm>
            <a:off x="6948488" y="3141663"/>
            <a:ext cx="1789112" cy="2765425"/>
            <a:chOff x="4377" y="2115"/>
            <a:chExt cx="1127" cy="1742"/>
          </a:xfrm>
        </p:grpSpPr>
        <p:grpSp>
          <p:nvGrpSpPr>
            <p:cNvPr id="8" name="Group 39"/>
            <p:cNvGrpSpPr>
              <a:grpSpLocks/>
            </p:cNvGrpSpPr>
            <p:nvPr/>
          </p:nvGrpSpPr>
          <p:grpSpPr bwMode="auto">
            <a:xfrm>
              <a:off x="4387" y="2614"/>
              <a:ext cx="1117" cy="1243"/>
              <a:chOff x="4387" y="2614"/>
              <a:chExt cx="1117" cy="1243"/>
            </a:xfrm>
          </p:grpSpPr>
          <p:sp>
            <p:nvSpPr>
              <p:cNvPr id="110664" name="Text Box 40"/>
              <p:cNvSpPr txBox="1">
                <a:spLocks noChangeArrowheads="1"/>
              </p:cNvSpPr>
              <p:nvPr/>
            </p:nvSpPr>
            <p:spPr bwMode="auto">
              <a:xfrm>
                <a:off x="4387" y="3339"/>
                <a:ext cx="1078" cy="518"/>
              </a:xfrm>
              <a:prstGeom prst="rect">
                <a:avLst/>
              </a:prstGeom>
              <a:noFill/>
              <a:ln w="9525">
                <a:noFill/>
                <a:miter lim="800000"/>
                <a:headEnd/>
                <a:tailEnd/>
              </a:ln>
            </p:spPr>
            <p:txBody>
              <a:bodyPr wrap="none">
                <a:spAutoFit/>
              </a:bodyPr>
              <a:lstStyle/>
              <a:p>
                <a:pPr algn="r" eaLnBrk="0" hangingPunct="0"/>
                <a:r>
                  <a:rPr lang="sr-Latn-CS" sz="2400"/>
                  <a:t>Destination</a:t>
                </a:r>
              </a:p>
              <a:p>
                <a:pPr algn="r" eaLnBrk="0" hangingPunct="0"/>
                <a:r>
                  <a:rPr lang="sr-Latn-CS" sz="2400"/>
                  <a:t>airport</a:t>
                </a:r>
                <a:endParaRPr lang="en-US" sz="2400"/>
              </a:p>
            </p:txBody>
          </p:sp>
          <p:grpSp>
            <p:nvGrpSpPr>
              <p:cNvPr id="9" name="Group 41"/>
              <p:cNvGrpSpPr>
                <a:grpSpLocks/>
              </p:cNvGrpSpPr>
              <p:nvPr/>
            </p:nvGrpSpPr>
            <p:grpSpPr bwMode="auto">
              <a:xfrm>
                <a:off x="4785" y="2614"/>
                <a:ext cx="719" cy="797"/>
                <a:chOff x="384" y="2064"/>
                <a:chExt cx="1776" cy="1392"/>
              </a:xfrm>
            </p:grpSpPr>
            <p:sp>
              <p:nvSpPr>
                <p:cNvPr id="110666" name="Rectangle 42"/>
                <p:cNvSpPr>
                  <a:spLocks noChangeArrowheads="1"/>
                </p:cNvSpPr>
                <p:nvPr/>
              </p:nvSpPr>
              <p:spPr bwMode="auto">
                <a:xfrm>
                  <a:off x="384" y="2064"/>
                  <a:ext cx="1776" cy="1392"/>
                </a:xfrm>
                <a:prstGeom prst="rect">
                  <a:avLst/>
                </a:prstGeom>
                <a:noFill/>
                <a:ln w="9525">
                  <a:noFill/>
                  <a:miter lim="800000"/>
                  <a:headEnd/>
                  <a:tailEnd/>
                </a:ln>
              </p:spPr>
              <p:txBody>
                <a:bodyPr wrap="none" anchor="ctr">
                  <a:spAutoFit/>
                </a:bodyPr>
                <a:lstStyle/>
                <a:p>
                  <a:endParaRPr lang="en-US"/>
                </a:p>
              </p:txBody>
            </p:sp>
            <p:grpSp>
              <p:nvGrpSpPr>
                <p:cNvPr id="10" name="Group 43"/>
                <p:cNvGrpSpPr>
                  <a:grpSpLocks noChangeAspect="1"/>
                </p:cNvGrpSpPr>
                <p:nvPr/>
              </p:nvGrpSpPr>
              <p:grpSpPr bwMode="auto">
                <a:xfrm>
                  <a:off x="768" y="2448"/>
                  <a:ext cx="864" cy="548"/>
                  <a:chOff x="528" y="2312"/>
                  <a:chExt cx="1192" cy="756"/>
                </a:xfrm>
              </p:grpSpPr>
              <p:sp>
                <p:nvSpPr>
                  <p:cNvPr id="110669" name="Freeform 44"/>
                  <p:cNvSpPr>
                    <a:spLocks noChangeAspect="1"/>
                  </p:cNvSpPr>
                  <p:nvPr/>
                </p:nvSpPr>
                <p:spPr bwMode="auto">
                  <a:xfrm>
                    <a:off x="726" y="2449"/>
                    <a:ext cx="220" cy="375"/>
                  </a:xfrm>
                  <a:custGeom>
                    <a:avLst/>
                    <a:gdLst>
                      <a:gd name="T0" fmla="*/ 0 w 660"/>
                      <a:gd name="T1" fmla="*/ 42 h 1124"/>
                      <a:gd name="T2" fmla="*/ 0 w 660"/>
                      <a:gd name="T3" fmla="*/ 15 h 1124"/>
                      <a:gd name="T4" fmla="*/ 8 w 660"/>
                      <a:gd name="T5" fmla="*/ 15 h 1124"/>
                      <a:gd name="T6" fmla="*/ 0 w 660"/>
                      <a:gd name="T7" fmla="*/ 5 h 1124"/>
                      <a:gd name="T8" fmla="*/ 0 w 660"/>
                      <a:gd name="T9" fmla="*/ 0 h 1124"/>
                      <a:gd name="T10" fmla="*/ 24 w 660"/>
                      <a:gd name="T11" fmla="*/ 0 h 1124"/>
                      <a:gd name="T12" fmla="*/ 24 w 660"/>
                      <a:gd name="T13" fmla="*/ 5 h 1124"/>
                      <a:gd name="T14" fmla="*/ 17 w 660"/>
                      <a:gd name="T15" fmla="*/ 15 h 1124"/>
                      <a:gd name="T16" fmla="*/ 24 w 660"/>
                      <a:gd name="T17" fmla="*/ 15 h 1124"/>
                      <a:gd name="T18" fmla="*/ 24 w 660"/>
                      <a:gd name="T19" fmla="*/ 42 h 1124"/>
                      <a:gd name="T20" fmla="*/ 0 w 660"/>
                      <a:gd name="T21" fmla="*/ 42 h 1124"/>
                      <a:gd name="T22" fmla="*/ 0 w 660"/>
                      <a:gd name="T23" fmla="*/ 42 h 1124"/>
                      <a:gd name="T24" fmla="*/ 0 w 660"/>
                      <a:gd name="T25" fmla="*/ 42 h 11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60"/>
                      <a:gd name="T40" fmla="*/ 0 h 1124"/>
                      <a:gd name="T41" fmla="*/ 660 w 660"/>
                      <a:gd name="T42" fmla="*/ 1124 h 11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60" h="1124">
                        <a:moveTo>
                          <a:pt x="0" y="1124"/>
                        </a:moveTo>
                        <a:lnTo>
                          <a:pt x="0" y="402"/>
                        </a:lnTo>
                        <a:lnTo>
                          <a:pt x="209" y="402"/>
                        </a:lnTo>
                        <a:lnTo>
                          <a:pt x="0" y="126"/>
                        </a:lnTo>
                        <a:lnTo>
                          <a:pt x="0" y="0"/>
                        </a:lnTo>
                        <a:lnTo>
                          <a:pt x="660" y="0"/>
                        </a:lnTo>
                        <a:lnTo>
                          <a:pt x="660" y="126"/>
                        </a:lnTo>
                        <a:lnTo>
                          <a:pt x="460" y="402"/>
                        </a:lnTo>
                        <a:lnTo>
                          <a:pt x="660" y="402"/>
                        </a:lnTo>
                        <a:lnTo>
                          <a:pt x="660" y="1124"/>
                        </a:lnTo>
                        <a:lnTo>
                          <a:pt x="0" y="1124"/>
                        </a:lnTo>
                        <a:close/>
                      </a:path>
                    </a:pathLst>
                  </a:custGeom>
                  <a:solidFill>
                    <a:srgbClr val="E8E6FF"/>
                  </a:solidFill>
                  <a:ln w="9525">
                    <a:noFill/>
                    <a:round/>
                    <a:headEnd/>
                    <a:tailEnd/>
                  </a:ln>
                </p:spPr>
                <p:txBody>
                  <a:bodyPr/>
                  <a:lstStyle/>
                  <a:p>
                    <a:endParaRPr lang="en-US"/>
                  </a:p>
                </p:txBody>
              </p:sp>
              <p:sp>
                <p:nvSpPr>
                  <p:cNvPr id="110670" name="Freeform 45"/>
                  <p:cNvSpPr>
                    <a:spLocks noChangeAspect="1"/>
                  </p:cNvSpPr>
                  <p:nvPr/>
                </p:nvSpPr>
                <p:spPr bwMode="auto">
                  <a:xfrm>
                    <a:off x="1228" y="2774"/>
                    <a:ext cx="286" cy="50"/>
                  </a:xfrm>
                  <a:custGeom>
                    <a:avLst/>
                    <a:gdLst>
                      <a:gd name="T0" fmla="*/ 0 w 858"/>
                      <a:gd name="T1" fmla="*/ 6 h 149"/>
                      <a:gd name="T2" fmla="*/ 0 w 858"/>
                      <a:gd name="T3" fmla="*/ 0 h 149"/>
                      <a:gd name="T4" fmla="*/ 32 w 858"/>
                      <a:gd name="T5" fmla="*/ 0 h 149"/>
                      <a:gd name="T6" fmla="*/ 32 w 858"/>
                      <a:gd name="T7" fmla="*/ 6 h 149"/>
                      <a:gd name="T8" fmla="*/ 0 w 858"/>
                      <a:gd name="T9" fmla="*/ 6 h 149"/>
                      <a:gd name="T10" fmla="*/ 0 w 858"/>
                      <a:gd name="T11" fmla="*/ 6 h 149"/>
                      <a:gd name="T12" fmla="*/ 0 w 858"/>
                      <a:gd name="T13" fmla="*/ 6 h 149"/>
                      <a:gd name="T14" fmla="*/ 0 60000 65536"/>
                      <a:gd name="T15" fmla="*/ 0 60000 65536"/>
                      <a:gd name="T16" fmla="*/ 0 60000 65536"/>
                      <a:gd name="T17" fmla="*/ 0 60000 65536"/>
                      <a:gd name="T18" fmla="*/ 0 60000 65536"/>
                      <a:gd name="T19" fmla="*/ 0 60000 65536"/>
                      <a:gd name="T20" fmla="*/ 0 60000 65536"/>
                      <a:gd name="T21" fmla="*/ 0 w 858"/>
                      <a:gd name="T22" fmla="*/ 0 h 149"/>
                      <a:gd name="T23" fmla="*/ 858 w 858"/>
                      <a:gd name="T24" fmla="*/ 149 h 1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58" h="149">
                        <a:moveTo>
                          <a:pt x="0" y="149"/>
                        </a:moveTo>
                        <a:lnTo>
                          <a:pt x="0" y="0"/>
                        </a:lnTo>
                        <a:lnTo>
                          <a:pt x="858" y="0"/>
                        </a:lnTo>
                        <a:lnTo>
                          <a:pt x="858" y="149"/>
                        </a:lnTo>
                        <a:lnTo>
                          <a:pt x="0" y="149"/>
                        </a:lnTo>
                        <a:close/>
                      </a:path>
                    </a:pathLst>
                  </a:custGeom>
                  <a:solidFill>
                    <a:srgbClr val="E8E6FF"/>
                  </a:solidFill>
                  <a:ln w="9525">
                    <a:noFill/>
                    <a:round/>
                    <a:headEnd/>
                    <a:tailEnd/>
                  </a:ln>
                </p:spPr>
                <p:txBody>
                  <a:bodyPr/>
                  <a:lstStyle/>
                  <a:p>
                    <a:endParaRPr lang="en-US"/>
                  </a:p>
                </p:txBody>
              </p:sp>
              <p:sp>
                <p:nvSpPr>
                  <p:cNvPr id="110671" name="Freeform 46"/>
                  <p:cNvSpPr>
                    <a:spLocks noChangeAspect="1"/>
                  </p:cNvSpPr>
                  <p:nvPr/>
                </p:nvSpPr>
                <p:spPr bwMode="auto">
                  <a:xfrm>
                    <a:off x="600" y="2832"/>
                    <a:ext cx="1039" cy="221"/>
                  </a:xfrm>
                  <a:custGeom>
                    <a:avLst/>
                    <a:gdLst>
                      <a:gd name="T0" fmla="*/ 0 w 3117"/>
                      <a:gd name="T1" fmla="*/ 25 h 664"/>
                      <a:gd name="T2" fmla="*/ 0 w 3117"/>
                      <a:gd name="T3" fmla="*/ 0 h 664"/>
                      <a:gd name="T4" fmla="*/ 115 w 3117"/>
                      <a:gd name="T5" fmla="*/ 0 h 664"/>
                      <a:gd name="T6" fmla="*/ 115 w 3117"/>
                      <a:gd name="T7" fmla="*/ 25 h 664"/>
                      <a:gd name="T8" fmla="*/ 0 w 3117"/>
                      <a:gd name="T9" fmla="*/ 25 h 664"/>
                      <a:gd name="T10" fmla="*/ 0 w 3117"/>
                      <a:gd name="T11" fmla="*/ 25 h 664"/>
                      <a:gd name="T12" fmla="*/ 0 w 3117"/>
                      <a:gd name="T13" fmla="*/ 25 h 664"/>
                      <a:gd name="T14" fmla="*/ 0 60000 65536"/>
                      <a:gd name="T15" fmla="*/ 0 60000 65536"/>
                      <a:gd name="T16" fmla="*/ 0 60000 65536"/>
                      <a:gd name="T17" fmla="*/ 0 60000 65536"/>
                      <a:gd name="T18" fmla="*/ 0 60000 65536"/>
                      <a:gd name="T19" fmla="*/ 0 60000 65536"/>
                      <a:gd name="T20" fmla="*/ 0 60000 65536"/>
                      <a:gd name="T21" fmla="*/ 0 w 3117"/>
                      <a:gd name="T22" fmla="*/ 0 h 664"/>
                      <a:gd name="T23" fmla="*/ 3117 w 3117"/>
                      <a:gd name="T24" fmla="*/ 664 h 6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17" h="664">
                        <a:moveTo>
                          <a:pt x="0" y="664"/>
                        </a:moveTo>
                        <a:lnTo>
                          <a:pt x="0" y="0"/>
                        </a:lnTo>
                        <a:lnTo>
                          <a:pt x="3117" y="0"/>
                        </a:lnTo>
                        <a:lnTo>
                          <a:pt x="3117" y="664"/>
                        </a:lnTo>
                        <a:lnTo>
                          <a:pt x="0" y="664"/>
                        </a:lnTo>
                        <a:close/>
                      </a:path>
                    </a:pathLst>
                  </a:custGeom>
                  <a:solidFill>
                    <a:srgbClr val="C1C0DB"/>
                  </a:solidFill>
                  <a:ln w="9525">
                    <a:noFill/>
                    <a:round/>
                    <a:headEnd/>
                    <a:tailEnd/>
                  </a:ln>
                </p:spPr>
                <p:txBody>
                  <a:bodyPr/>
                  <a:lstStyle/>
                  <a:p>
                    <a:endParaRPr lang="en-US"/>
                  </a:p>
                </p:txBody>
              </p:sp>
              <p:sp>
                <p:nvSpPr>
                  <p:cNvPr id="110672" name="Freeform 47"/>
                  <p:cNvSpPr>
                    <a:spLocks noChangeAspect="1"/>
                  </p:cNvSpPr>
                  <p:nvPr/>
                </p:nvSpPr>
                <p:spPr bwMode="auto">
                  <a:xfrm>
                    <a:off x="589" y="2818"/>
                    <a:ext cx="1061" cy="232"/>
                  </a:xfrm>
                  <a:custGeom>
                    <a:avLst/>
                    <a:gdLst>
                      <a:gd name="T0" fmla="*/ 0 w 3183"/>
                      <a:gd name="T1" fmla="*/ 26 h 696"/>
                      <a:gd name="T2" fmla="*/ 0 w 3183"/>
                      <a:gd name="T3" fmla="*/ 0 h 696"/>
                      <a:gd name="T4" fmla="*/ 118 w 3183"/>
                      <a:gd name="T5" fmla="*/ 0 h 696"/>
                      <a:gd name="T6" fmla="*/ 118 w 3183"/>
                      <a:gd name="T7" fmla="*/ 26 h 696"/>
                      <a:gd name="T8" fmla="*/ 115 w 3183"/>
                      <a:gd name="T9" fmla="*/ 26 h 696"/>
                      <a:gd name="T10" fmla="*/ 115 w 3183"/>
                      <a:gd name="T11" fmla="*/ 3 h 696"/>
                      <a:gd name="T12" fmla="*/ 3 w 3183"/>
                      <a:gd name="T13" fmla="*/ 3 h 696"/>
                      <a:gd name="T14" fmla="*/ 3 w 3183"/>
                      <a:gd name="T15" fmla="*/ 26 h 696"/>
                      <a:gd name="T16" fmla="*/ 0 w 3183"/>
                      <a:gd name="T17" fmla="*/ 26 h 696"/>
                      <a:gd name="T18" fmla="*/ 0 w 3183"/>
                      <a:gd name="T19" fmla="*/ 26 h 696"/>
                      <a:gd name="T20" fmla="*/ 0 w 3183"/>
                      <a:gd name="T21" fmla="*/ 26 h 69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183"/>
                      <a:gd name="T34" fmla="*/ 0 h 696"/>
                      <a:gd name="T35" fmla="*/ 3183 w 3183"/>
                      <a:gd name="T36" fmla="*/ 696 h 69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183" h="696">
                        <a:moveTo>
                          <a:pt x="0" y="696"/>
                        </a:moveTo>
                        <a:lnTo>
                          <a:pt x="0" y="0"/>
                        </a:lnTo>
                        <a:lnTo>
                          <a:pt x="3183" y="0"/>
                        </a:lnTo>
                        <a:lnTo>
                          <a:pt x="3183" y="696"/>
                        </a:lnTo>
                        <a:lnTo>
                          <a:pt x="3106" y="696"/>
                        </a:lnTo>
                        <a:lnTo>
                          <a:pt x="3106" y="78"/>
                        </a:lnTo>
                        <a:lnTo>
                          <a:pt x="78" y="78"/>
                        </a:lnTo>
                        <a:lnTo>
                          <a:pt x="78" y="696"/>
                        </a:lnTo>
                        <a:lnTo>
                          <a:pt x="0" y="696"/>
                        </a:lnTo>
                        <a:close/>
                      </a:path>
                    </a:pathLst>
                  </a:custGeom>
                  <a:solidFill>
                    <a:srgbClr val="000000"/>
                  </a:solidFill>
                  <a:ln w="9525">
                    <a:noFill/>
                    <a:round/>
                    <a:headEnd/>
                    <a:tailEnd/>
                  </a:ln>
                </p:spPr>
                <p:txBody>
                  <a:bodyPr/>
                  <a:lstStyle/>
                  <a:p>
                    <a:endParaRPr lang="en-US"/>
                  </a:p>
                </p:txBody>
              </p:sp>
              <p:sp>
                <p:nvSpPr>
                  <p:cNvPr id="110673" name="Freeform 48"/>
                  <p:cNvSpPr>
                    <a:spLocks noChangeAspect="1"/>
                  </p:cNvSpPr>
                  <p:nvPr/>
                </p:nvSpPr>
                <p:spPr bwMode="auto">
                  <a:xfrm>
                    <a:off x="528" y="2939"/>
                    <a:ext cx="1192" cy="129"/>
                  </a:xfrm>
                  <a:custGeom>
                    <a:avLst/>
                    <a:gdLst>
                      <a:gd name="T0" fmla="*/ 0 w 3576"/>
                      <a:gd name="T1" fmla="*/ 14 h 386"/>
                      <a:gd name="T2" fmla="*/ 132 w 3576"/>
                      <a:gd name="T3" fmla="*/ 14 h 386"/>
                      <a:gd name="T4" fmla="*/ 132 w 3576"/>
                      <a:gd name="T5" fmla="*/ 11 h 386"/>
                      <a:gd name="T6" fmla="*/ 104 w 3576"/>
                      <a:gd name="T7" fmla="*/ 11 h 386"/>
                      <a:gd name="T8" fmla="*/ 104 w 3576"/>
                      <a:gd name="T9" fmla="*/ 0 h 386"/>
                      <a:gd name="T10" fmla="*/ 95 w 3576"/>
                      <a:gd name="T11" fmla="*/ 0 h 386"/>
                      <a:gd name="T12" fmla="*/ 95 w 3576"/>
                      <a:gd name="T13" fmla="*/ 11 h 386"/>
                      <a:gd name="T14" fmla="*/ 0 w 3576"/>
                      <a:gd name="T15" fmla="*/ 11 h 386"/>
                      <a:gd name="T16" fmla="*/ 0 w 3576"/>
                      <a:gd name="T17" fmla="*/ 14 h 386"/>
                      <a:gd name="T18" fmla="*/ 0 w 3576"/>
                      <a:gd name="T19" fmla="*/ 14 h 386"/>
                      <a:gd name="T20" fmla="*/ 0 w 3576"/>
                      <a:gd name="T21" fmla="*/ 14 h 38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576"/>
                      <a:gd name="T34" fmla="*/ 0 h 386"/>
                      <a:gd name="T35" fmla="*/ 3576 w 3576"/>
                      <a:gd name="T36" fmla="*/ 386 h 38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576" h="386">
                        <a:moveTo>
                          <a:pt x="0" y="386"/>
                        </a:moveTo>
                        <a:lnTo>
                          <a:pt x="3576" y="386"/>
                        </a:lnTo>
                        <a:lnTo>
                          <a:pt x="3576" y="308"/>
                        </a:lnTo>
                        <a:lnTo>
                          <a:pt x="2819" y="308"/>
                        </a:lnTo>
                        <a:lnTo>
                          <a:pt x="2819" y="0"/>
                        </a:lnTo>
                        <a:lnTo>
                          <a:pt x="2559" y="0"/>
                        </a:lnTo>
                        <a:lnTo>
                          <a:pt x="2559" y="308"/>
                        </a:lnTo>
                        <a:lnTo>
                          <a:pt x="0" y="308"/>
                        </a:lnTo>
                        <a:lnTo>
                          <a:pt x="0" y="386"/>
                        </a:lnTo>
                        <a:close/>
                      </a:path>
                    </a:pathLst>
                  </a:custGeom>
                  <a:solidFill>
                    <a:srgbClr val="000000"/>
                  </a:solidFill>
                  <a:ln w="9525">
                    <a:noFill/>
                    <a:round/>
                    <a:headEnd/>
                    <a:tailEnd/>
                  </a:ln>
                </p:spPr>
                <p:txBody>
                  <a:bodyPr/>
                  <a:lstStyle/>
                  <a:p>
                    <a:endParaRPr lang="en-US"/>
                  </a:p>
                </p:txBody>
              </p:sp>
              <p:sp>
                <p:nvSpPr>
                  <p:cNvPr id="110674" name="Freeform 49"/>
                  <p:cNvSpPr>
                    <a:spLocks noChangeAspect="1"/>
                  </p:cNvSpPr>
                  <p:nvPr/>
                </p:nvSpPr>
                <p:spPr bwMode="auto">
                  <a:xfrm>
                    <a:off x="650" y="2878"/>
                    <a:ext cx="208" cy="26"/>
                  </a:xfrm>
                  <a:custGeom>
                    <a:avLst/>
                    <a:gdLst>
                      <a:gd name="T0" fmla="*/ 0 w 623"/>
                      <a:gd name="T1" fmla="*/ 0 h 78"/>
                      <a:gd name="T2" fmla="*/ 0 w 623"/>
                      <a:gd name="T3" fmla="*/ 3 h 78"/>
                      <a:gd name="T4" fmla="*/ 23 w 623"/>
                      <a:gd name="T5" fmla="*/ 3 h 78"/>
                      <a:gd name="T6" fmla="*/ 23 w 623"/>
                      <a:gd name="T7" fmla="*/ 0 h 78"/>
                      <a:gd name="T8" fmla="*/ 0 w 623"/>
                      <a:gd name="T9" fmla="*/ 0 h 78"/>
                      <a:gd name="T10" fmla="*/ 0 w 623"/>
                      <a:gd name="T11" fmla="*/ 0 h 78"/>
                      <a:gd name="T12" fmla="*/ 0 w 623"/>
                      <a:gd name="T13" fmla="*/ 0 h 78"/>
                      <a:gd name="T14" fmla="*/ 0 60000 65536"/>
                      <a:gd name="T15" fmla="*/ 0 60000 65536"/>
                      <a:gd name="T16" fmla="*/ 0 60000 65536"/>
                      <a:gd name="T17" fmla="*/ 0 60000 65536"/>
                      <a:gd name="T18" fmla="*/ 0 60000 65536"/>
                      <a:gd name="T19" fmla="*/ 0 60000 65536"/>
                      <a:gd name="T20" fmla="*/ 0 60000 65536"/>
                      <a:gd name="T21" fmla="*/ 0 w 623"/>
                      <a:gd name="T22" fmla="*/ 0 h 78"/>
                      <a:gd name="T23" fmla="*/ 623 w 623"/>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3" h="78">
                        <a:moveTo>
                          <a:pt x="0" y="0"/>
                        </a:moveTo>
                        <a:lnTo>
                          <a:pt x="0" y="78"/>
                        </a:lnTo>
                        <a:lnTo>
                          <a:pt x="623" y="78"/>
                        </a:lnTo>
                        <a:lnTo>
                          <a:pt x="623" y="0"/>
                        </a:lnTo>
                        <a:lnTo>
                          <a:pt x="0" y="0"/>
                        </a:lnTo>
                        <a:close/>
                      </a:path>
                    </a:pathLst>
                  </a:custGeom>
                  <a:solidFill>
                    <a:srgbClr val="000000"/>
                  </a:solidFill>
                  <a:ln w="9525">
                    <a:noFill/>
                    <a:round/>
                    <a:headEnd/>
                    <a:tailEnd/>
                  </a:ln>
                </p:spPr>
                <p:txBody>
                  <a:bodyPr/>
                  <a:lstStyle/>
                  <a:p>
                    <a:endParaRPr lang="en-US"/>
                  </a:p>
                </p:txBody>
              </p:sp>
              <p:sp>
                <p:nvSpPr>
                  <p:cNvPr id="110675" name="Freeform 50"/>
                  <p:cNvSpPr>
                    <a:spLocks noChangeAspect="1"/>
                  </p:cNvSpPr>
                  <p:nvPr/>
                </p:nvSpPr>
                <p:spPr bwMode="auto">
                  <a:xfrm>
                    <a:off x="893" y="2878"/>
                    <a:ext cx="208" cy="26"/>
                  </a:xfrm>
                  <a:custGeom>
                    <a:avLst/>
                    <a:gdLst>
                      <a:gd name="T0" fmla="*/ 0 w 624"/>
                      <a:gd name="T1" fmla="*/ 0 h 78"/>
                      <a:gd name="T2" fmla="*/ 0 w 624"/>
                      <a:gd name="T3" fmla="*/ 3 h 78"/>
                      <a:gd name="T4" fmla="*/ 23 w 624"/>
                      <a:gd name="T5" fmla="*/ 3 h 78"/>
                      <a:gd name="T6" fmla="*/ 23 w 624"/>
                      <a:gd name="T7" fmla="*/ 0 h 78"/>
                      <a:gd name="T8" fmla="*/ 0 w 624"/>
                      <a:gd name="T9" fmla="*/ 0 h 78"/>
                      <a:gd name="T10" fmla="*/ 0 w 624"/>
                      <a:gd name="T11" fmla="*/ 0 h 78"/>
                      <a:gd name="T12" fmla="*/ 0 w 624"/>
                      <a:gd name="T13" fmla="*/ 0 h 78"/>
                      <a:gd name="T14" fmla="*/ 0 60000 65536"/>
                      <a:gd name="T15" fmla="*/ 0 60000 65536"/>
                      <a:gd name="T16" fmla="*/ 0 60000 65536"/>
                      <a:gd name="T17" fmla="*/ 0 60000 65536"/>
                      <a:gd name="T18" fmla="*/ 0 60000 65536"/>
                      <a:gd name="T19" fmla="*/ 0 60000 65536"/>
                      <a:gd name="T20" fmla="*/ 0 60000 65536"/>
                      <a:gd name="T21" fmla="*/ 0 w 624"/>
                      <a:gd name="T22" fmla="*/ 0 h 78"/>
                      <a:gd name="T23" fmla="*/ 624 w 624"/>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4" h="78">
                        <a:moveTo>
                          <a:pt x="0" y="0"/>
                        </a:moveTo>
                        <a:lnTo>
                          <a:pt x="0" y="78"/>
                        </a:lnTo>
                        <a:lnTo>
                          <a:pt x="624" y="78"/>
                        </a:lnTo>
                        <a:lnTo>
                          <a:pt x="624" y="0"/>
                        </a:lnTo>
                        <a:lnTo>
                          <a:pt x="0" y="0"/>
                        </a:lnTo>
                        <a:close/>
                      </a:path>
                    </a:pathLst>
                  </a:custGeom>
                  <a:solidFill>
                    <a:srgbClr val="000000"/>
                  </a:solidFill>
                  <a:ln w="9525">
                    <a:noFill/>
                    <a:round/>
                    <a:headEnd/>
                    <a:tailEnd/>
                  </a:ln>
                </p:spPr>
                <p:txBody>
                  <a:bodyPr/>
                  <a:lstStyle/>
                  <a:p>
                    <a:endParaRPr lang="en-US"/>
                  </a:p>
                </p:txBody>
              </p:sp>
              <p:sp>
                <p:nvSpPr>
                  <p:cNvPr id="110676" name="Freeform 51"/>
                  <p:cNvSpPr>
                    <a:spLocks noChangeAspect="1"/>
                  </p:cNvSpPr>
                  <p:nvPr/>
                </p:nvSpPr>
                <p:spPr bwMode="auto">
                  <a:xfrm>
                    <a:off x="1137" y="2878"/>
                    <a:ext cx="209" cy="26"/>
                  </a:xfrm>
                  <a:custGeom>
                    <a:avLst/>
                    <a:gdLst>
                      <a:gd name="T0" fmla="*/ 0 w 626"/>
                      <a:gd name="T1" fmla="*/ 0 h 78"/>
                      <a:gd name="T2" fmla="*/ 0 w 626"/>
                      <a:gd name="T3" fmla="*/ 3 h 78"/>
                      <a:gd name="T4" fmla="*/ 23 w 626"/>
                      <a:gd name="T5" fmla="*/ 3 h 78"/>
                      <a:gd name="T6" fmla="*/ 23 w 626"/>
                      <a:gd name="T7" fmla="*/ 0 h 78"/>
                      <a:gd name="T8" fmla="*/ 0 w 626"/>
                      <a:gd name="T9" fmla="*/ 0 h 78"/>
                      <a:gd name="T10" fmla="*/ 0 w 626"/>
                      <a:gd name="T11" fmla="*/ 0 h 78"/>
                      <a:gd name="T12" fmla="*/ 0 w 626"/>
                      <a:gd name="T13" fmla="*/ 0 h 78"/>
                      <a:gd name="T14" fmla="*/ 0 60000 65536"/>
                      <a:gd name="T15" fmla="*/ 0 60000 65536"/>
                      <a:gd name="T16" fmla="*/ 0 60000 65536"/>
                      <a:gd name="T17" fmla="*/ 0 60000 65536"/>
                      <a:gd name="T18" fmla="*/ 0 60000 65536"/>
                      <a:gd name="T19" fmla="*/ 0 60000 65536"/>
                      <a:gd name="T20" fmla="*/ 0 60000 65536"/>
                      <a:gd name="T21" fmla="*/ 0 w 626"/>
                      <a:gd name="T22" fmla="*/ 0 h 78"/>
                      <a:gd name="T23" fmla="*/ 626 w 626"/>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6" h="78">
                        <a:moveTo>
                          <a:pt x="0" y="0"/>
                        </a:moveTo>
                        <a:lnTo>
                          <a:pt x="0" y="78"/>
                        </a:lnTo>
                        <a:lnTo>
                          <a:pt x="626" y="78"/>
                        </a:lnTo>
                        <a:lnTo>
                          <a:pt x="626" y="0"/>
                        </a:lnTo>
                        <a:lnTo>
                          <a:pt x="0" y="0"/>
                        </a:lnTo>
                        <a:close/>
                      </a:path>
                    </a:pathLst>
                  </a:custGeom>
                  <a:solidFill>
                    <a:srgbClr val="000000"/>
                  </a:solidFill>
                  <a:ln w="9525">
                    <a:noFill/>
                    <a:round/>
                    <a:headEnd/>
                    <a:tailEnd/>
                  </a:ln>
                </p:spPr>
                <p:txBody>
                  <a:bodyPr/>
                  <a:lstStyle/>
                  <a:p>
                    <a:endParaRPr lang="en-US"/>
                  </a:p>
                </p:txBody>
              </p:sp>
              <p:sp>
                <p:nvSpPr>
                  <p:cNvPr id="110677" name="Freeform 52"/>
                  <p:cNvSpPr>
                    <a:spLocks noChangeAspect="1"/>
                  </p:cNvSpPr>
                  <p:nvPr/>
                </p:nvSpPr>
                <p:spPr bwMode="auto">
                  <a:xfrm>
                    <a:off x="1503" y="2939"/>
                    <a:ext cx="87" cy="69"/>
                  </a:xfrm>
                  <a:custGeom>
                    <a:avLst/>
                    <a:gdLst>
                      <a:gd name="T0" fmla="*/ 0 w 259"/>
                      <a:gd name="T1" fmla="*/ 0 h 207"/>
                      <a:gd name="T2" fmla="*/ 0 w 259"/>
                      <a:gd name="T3" fmla="*/ 8 h 207"/>
                      <a:gd name="T4" fmla="*/ 10 w 259"/>
                      <a:gd name="T5" fmla="*/ 8 h 207"/>
                      <a:gd name="T6" fmla="*/ 10 w 259"/>
                      <a:gd name="T7" fmla="*/ 0 h 207"/>
                      <a:gd name="T8" fmla="*/ 0 w 259"/>
                      <a:gd name="T9" fmla="*/ 0 h 207"/>
                      <a:gd name="T10" fmla="*/ 0 w 259"/>
                      <a:gd name="T11" fmla="*/ 0 h 207"/>
                      <a:gd name="T12" fmla="*/ 0 w 259"/>
                      <a:gd name="T13" fmla="*/ 0 h 207"/>
                      <a:gd name="T14" fmla="*/ 0 60000 65536"/>
                      <a:gd name="T15" fmla="*/ 0 60000 65536"/>
                      <a:gd name="T16" fmla="*/ 0 60000 65536"/>
                      <a:gd name="T17" fmla="*/ 0 60000 65536"/>
                      <a:gd name="T18" fmla="*/ 0 60000 65536"/>
                      <a:gd name="T19" fmla="*/ 0 60000 65536"/>
                      <a:gd name="T20" fmla="*/ 0 60000 65536"/>
                      <a:gd name="T21" fmla="*/ 0 w 259"/>
                      <a:gd name="T22" fmla="*/ 0 h 207"/>
                      <a:gd name="T23" fmla="*/ 259 w 259"/>
                      <a:gd name="T24" fmla="*/ 207 h 2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9" h="207">
                        <a:moveTo>
                          <a:pt x="0" y="0"/>
                        </a:moveTo>
                        <a:lnTo>
                          <a:pt x="0" y="207"/>
                        </a:lnTo>
                        <a:lnTo>
                          <a:pt x="259" y="207"/>
                        </a:lnTo>
                        <a:lnTo>
                          <a:pt x="259" y="0"/>
                        </a:lnTo>
                        <a:lnTo>
                          <a:pt x="0" y="0"/>
                        </a:lnTo>
                        <a:close/>
                      </a:path>
                    </a:pathLst>
                  </a:custGeom>
                  <a:solidFill>
                    <a:srgbClr val="000000"/>
                  </a:solidFill>
                  <a:ln w="9525">
                    <a:noFill/>
                    <a:round/>
                    <a:headEnd/>
                    <a:tailEnd/>
                  </a:ln>
                </p:spPr>
                <p:txBody>
                  <a:bodyPr/>
                  <a:lstStyle/>
                  <a:p>
                    <a:endParaRPr lang="en-US"/>
                  </a:p>
                </p:txBody>
              </p:sp>
              <p:sp>
                <p:nvSpPr>
                  <p:cNvPr id="110678" name="Freeform 53"/>
                  <p:cNvSpPr>
                    <a:spLocks noChangeAspect="1"/>
                  </p:cNvSpPr>
                  <p:nvPr/>
                </p:nvSpPr>
                <p:spPr bwMode="auto">
                  <a:xfrm>
                    <a:off x="650" y="2939"/>
                    <a:ext cx="208" cy="69"/>
                  </a:xfrm>
                  <a:custGeom>
                    <a:avLst/>
                    <a:gdLst>
                      <a:gd name="T0" fmla="*/ 0 w 623"/>
                      <a:gd name="T1" fmla="*/ 0 h 207"/>
                      <a:gd name="T2" fmla="*/ 0 w 623"/>
                      <a:gd name="T3" fmla="*/ 8 h 207"/>
                      <a:gd name="T4" fmla="*/ 23 w 623"/>
                      <a:gd name="T5" fmla="*/ 8 h 207"/>
                      <a:gd name="T6" fmla="*/ 23 w 623"/>
                      <a:gd name="T7" fmla="*/ 0 h 207"/>
                      <a:gd name="T8" fmla="*/ 0 w 623"/>
                      <a:gd name="T9" fmla="*/ 0 h 207"/>
                      <a:gd name="T10" fmla="*/ 0 w 623"/>
                      <a:gd name="T11" fmla="*/ 0 h 207"/>
                      <a:gd name="T12" fmla="*/ 0 w 623"/>
                      <a:gd name="T13" fmla="*/ 0 h 207"/>
                      <a:gd name="T14" fmla="*/ 0 60000 65536"/>
                      <a:gd name="T15" fmla="*/ 0 60000 65536"/>
                      <a:gd name="T16" fmla="*/ 0 60000 65536"/>
                      <a:gd name="T17" fmla="*/ 0 60000 65536"/>
                      <a:gd name="T18" fmla="*/ 0 60000 65536"/>
                      <a:gd name="T19" fmla="*/ 0 60000 65536"/>
                      <a:gd name="T20" fmla="*/ 0 60000 65536"/>
                      <a:gd name="T21" fmla="*/ 0 w 623"/>
                      <a:gd name="T22" fmla="*/ 0 h 207"/>
                      <a:gd name="T23" fmla="*/ 623 w 623"/>
                      <a:gd name="T24" fmla="*/ 207 h 2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3" h="207">
                        <a:moveTo>
                          <a:pt x="0" y="0"/>
                        </a:moveTo>
                        <a:lnTo>
                          <a:pt x="0" y="207"/>
                        </a:lnTo>
                        <a:lnTo>
                          <a:pt x="623" y="207"/>
                        </a:lnTo>
                        <a:lnTo>
                          <a:pt x="623" y="0"/>
                        </a:lnTo>
                        <a:lnTo>
                          <a:pt x="0" y="0"/>
                        </a:lnTo>
                        <a:close/>
                      </a:path>
                    </a:pathLst>
                  </a:custGeom>
                  <a:solidFill>
                    <a:srgbClr val="000000"/>
                  </a:solidFill>
                  <a:ln w="9525">
                    <a:noFill/>
                    <a:round/>
                    <a:headEnd/>
                    <a:tailEnd/>
                  </a:ln>
                </p:spPr>
                <p:txBody>
                  <a:bodyPr/>
                  <a:lstStyle/>
                  <a:p>
                    <a:endParaRPr lang="en-US"/>
                  </a:p>
                </p:txBody>
              </p:sp>
              <p:sp>
                <p:nvSpPr>
                  <p:cNvPr id="110679" name="Freeform 54"/>
                  <p:cNvSpPr>
                    <a:spLocks noChangeAspect="1"/>
                  </p:cNvSpPr>
                  <p:nvPr/>
                </p:nvSpPr>
                <p:spPr bwMode="auto">
                  <a:xfrm>
                    <a:off x="893" y="2939"/>
                    <a:ext cx="208" cy="69"/>
                  </a:xfrm>
                  <a:custGeom>
                    <a:avLst/>
                    <a:gdLst>
                      <a:gd name="T0" fmla="*/ 0 w 624"/>
                      <a:gd name="T1" fmla="*/ 0 h 207"/>
                      <a:gd name="T2" fmla="*/ 0 w 624"/>
                      <a:gd name="T3" fmla="*/ 8 h 207"/>
                      <a:gd name="T4" fmla="*/ 23 w 624"/>
                      <a:gd name="T5" fmla="*/ 8 h 207"/>
                      <a:gd name="T6" fmla="*/ 23 w 624"/>
                      <a:gd name="T7" fmla="*/ 0 h 207"/>
                      <a:gd name="T8" fmla="*/ 0 w 624"/>
                      <a:gd name="T9" fmla="*/ 0 h 207"/>
                      <a:gd name="T10" fmla="*/ 0 w 624"/>
                      <a:gd name="T11" fmla="*/ 0 h 207"/>
                      <a:gd name="T12" fmla="*/ 0 w 624"/>
                      <a:gd name="T13" fmla="*/ 0 h 207"/>
                      <a:gd name="T14" fmla="*/ 0 60000 65536"/>
                      <a:gd name="T15" fmla="*/ 0 60000 65536"/>
                      <a:gd name="T16" fmla="*/ 0 60000 65536"/>
                      <a:gd name="T17" fmla="*/ 0 60000 65536"/>
                      <a:gd name="T18" fmla="*/ 0 60000 65536"/>
                      <a:gd name="T19" fmla="*/ 0 60000 65536"/>
                      <a:gd name="T20" fmla="*/ 0 60000 65536"/>
                      <a:gd name="T21" fmla="*/ 0 w 624"/>
                      <a:gd name="T22" fmla="*/ 0 h 207"/>
                      <a:gd name="T23" fmla="*/ 624 w 624"/>
                      <a:gd name="T24" fmla="*/ 207 h 2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4" h="207">
                        <a:moveTo>
                          <a:pt x="0" y="0"/>
                        </a:moveTo>
                        <a:lnTo>
                          <a:pt x="0" y="207"/>
                        </a:lnTo>
                        <a:lnTo>
                          <a:pt x="624" y="207"/>
                        </a:lnTo>
                        <a:lnTo>
                          <a:pt x="624" y="0"/>
                        </a:lnTo>
                        <a:lnTo>
                          <a:pt x="0" y="0"/>
                        </a:lnTo>
                        <a:close/>
                      </a:path>
                    </a:pathLst>
                  </a:custGeom>
                  <a:solidFill>
                    <a:srgbClr val="000000"/>
                  </a:solidFill>
                  <a:ln w="9525">
                    <a:noFill/>
                    <a:round/>
                    <a:headEnd/>
                    <a:tailEnd/>
                  </a:ln>
                </p:spPr>
                <p:txBody>
                  <a:bodyPr/>
                  <a:lstStyle/>
                  <a:p>
                    <a:endParaRPr lang="en-US"/>
                  </a:p>
                </p:txBody>
              </p:sp>
              <p:sp>
                <p:nvSpPr>
                  <p:cNvPr id="110680" name="Freeform 55"/>
                  <p:cNvSpPr>
                    <a:spLocks noChangeAspect="1"/>
                  </p:cNvSpPr>
                  <p:nvPr/>
                </p:nvSpPr>
                <p:spPr bwMode="auto">
                  <a:xfrm>
                    <a:off x="1137" y="2939"/>
                    <a:ext cx="209" cy="69"/>
                  </a:xfrm>
                  <a:custGeom>
                    <a:avLst/>
                    <a:gdLst>
                      <a:gd name="T0" fmla="*/ 0 w 626"/>
                      <a:gd name="T1" fmla="*/ 0 h 207"/>
                      <a:gd name="T2" fmla="*/ 0 w 626"/>
                      <a:gd name="T3" fmla="*/ 8 h 207"/>
                      <a:gd name="T4" fmla="*/ 23 w 626"/>
                      <a:gd name="T5" fmla="*/ 8 h 207"/>
                      <a:gd name="T6" fmla="*/ 23 w 626"/>
                      <a:gd name="T7" fmla="*/ 0 h 207"/>
                      <a:gd name="T8" fmla="*/ 0 w 626"/>
                      <a:gd name="T9" fmla="*/ 0 h 207"/>
                      <a:gd name="T10" fmla="*/ 0 w 626"/>
                      <a:gd name="T11" fmla="*/ 0 h 207"/>
                      <a:gd name="T12" fmla="*/ 0 w 626"/>
                      <a:gd name="T13" fmla="*/ 0 h 207"/>
                      <a:gd name="T14" fmla="*/ 0 60000 65536"/>
                      <a:gd name="T15" fmla="*/ 0 60000 65536"/>
                      <a:gd name="T16" fmla="*/ 0 60000 65536"/>
                      <a:gd name="T17" fmla="*/ 0 60000 65536"/>
                      <a:gd name="T18" fmla="*/ 0 60000 65536"/>
                      <a:gd name="T19" fmla="*/ 0 60000 65536"/>
                      <a:gd name="T20" fmla="*/ 0 60000 65536"/>
                      <a:gd name="T21" fmla="*/ 0 w 626"/>
                      <a:gd name="T22" fmla="*/ 0 h 207"/>
                      <a:gd name="T23" fmla="*/ 626 w 626"/>
                      <a:gd name="T24" fmla="*/ 207 h 2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6" h="207">
                        <a:moveTo>
                          <a:pt x="0" y="0"/>
                        </a:moveTo>
                        <a:lnTo>
                          <a:pt x="0" y="207"/>
                        </a:lnTo>
                        <a:lnTo>
                          <a:pt x="626" y="207"/>
                        </a:lnTo>
                        <a:lnTo>
                          <a:pt x="626" y="0"/>
                        </a:lnTo>
                        <a:lnTo>
                          <a:pt x="0" y="0"/>
                        </a:lnTo>
                        <a:close/>
                      </a:path>
                    </a:pathLst>
                  </a:custGeom>
                  <a:solidFill>
                    <a:srgbClr val="000000"/>
                  </a:solidFill>
                  <a:ln w="9525">
                    <a:noFill/>
                    <a:round/>
                    <a:headEnd/>
                    <a:tailEnd/>
                  </a:ln>
                </p:spPr>
                <p:txBody>
                  <a:bodyPr/>
                  <a:lstStyle/>
                  <a:p>
                    <a:endParaRPr lang="en-US"/>
                  </a:p>
                </p:txBody>
              </p:sp>
              <p:sp>
                <p:nvSpPr>
                  <p:cNvPr id="110681" name="Freeform 56"/>
                  <p:cNvSpPr>
                    <a:spLocks noChangeAspect="1"/>
                  </p:cNvSpPr>
                  <p:nvPr/>
                </p:nvSpPr>
                <p:spPr bwMode="auto">
                  <a:xfrm>
                    <a:off x="1381" y="2878"/>
                    <a:ext cx="209" cy="27"/>
                  </a:xfrm>
                  <a:custGeom>
                    <a:avLst/>
                    <a:gdLst>
                      <a:gd name="T0" fmla="*/ 0 w 626"/>
                      <a:gd name="T1" fmla="*/ 0 h 81"/>
                      <a:gd name="T2" fmla="*/ 0 w 626"/>
                      <a:gd name="T3" fmla="*/ 3 h 81"/>
                      <a:gd name="T4" fmla="*/ 23 w 626"/>
                      <a:gd name="T5" fmla="*/ 3 h 81"/>
                      <a:gd name="T6" fmla="*/ 23 w 626"/>
                      <a:gd name="T7" fmla="*/ 0 h 81"/>
                      <a:gd name="T8" fmla="*/ 0 w 626"/>
                      <a:gd name="T9" fmla="*/ 0 h 81"/>
                      <a:gd name="T10" fmla="*/ 0 w 626"/>
                      <a:gd name="T11" fmla="*/ 0 h 81"/>
                      <a:gd name="T12" fmla="*/ 0 w 626"/>
                      <a:gd name="T13" fmla="*/ 0 h 81"/>
                      <a:gd name="T14" fmla="*/ 0 60000 65536"/>
                      <a:gd name="T15" fmla="*/ 0 60000 65536"/>
                      <a:gd name="T16" fmla="*/ 0 60000 65536"/>
                      <a:gd name="T17" fmla="*/ 0 60000 65536"/>
                      <a:gd name="T18" fmla="*/ 0 60000 65536"/>
                      <a:gd name="T19" fmla="*/ 0 60000 65536"/>
                      <a:gd name="T20" fmla="*/ 0 60000 65536"/>
                      <a:gd name="T21" fmla="*/ 0 w 626"/>
                      <a:gd name="T22" fmla="*/ 0 h 81"/>
                      <a:gd name="T23" fmla="*/ 626 w 626"/>
                      <a:gd name="T24" fmla="*/ 81 h 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6" h="81">
                        <a:moveTo>
                          <a:pt x="0" y="0"/>
                        </a:moveTo>
                        <a:lnTo>
                          <a:pt x="0" y="81"/>
                        </a:lnTo>
                        <a:lnTo>
                          <a:pt x="626" y="81"/>
                        </a:lnTo>
                        <a:lnTo>
                          <a:pt x="626" y="0"/>
                        </a:lnTo>
                        <a:lnTo>
                          <a:pt x="0" y="0"/>
                        </a:lnTo>
                        <a:close/>
                      </a:path>
                    </a:pathLst>
                  </a:custGeom>
                  <a:solidFill>
                    <a:srgbClr val="000000"/>
                  </a:solidFill>
                  <a:ln w="9525">
                    <a:noFill/>
                    <a:round/>
                    <a:headEnd/>
                    <a:tailEnd/>
                  </a:ln>
                </p:spPr>
                <p:txBody>
                  <a:bodyPr/>
                  <a:lstStyle/>
                  <a:p>
                    <a:endParaRPr lang="en-US"/>
                  </a:p>
                </p:txBody>
              </p:sp>
              <p:sp>
                <p:nvSpPr>
                  <p:cNvPr id="110682" name="Freeform 57"/>
                  <p:cNvSpPr>
                    <a:spLocks noChangeAspect="1"/>
                  </p:cNvSpPr>
                  <p:nvPr/>
                </p:nvSpPr>
                <p:spPr bwMode="auto">
                  <a:xfrm>
                    <a:off x="1216" y="2759"/>
                    <a:ext cx="312" cy="59"/>
                  </a:xfrm>
                  <a:custGeom>
                    <a:avLst/>
                    <a:gdLst>
                      <a:gd name="T0" fmla="*/ 0 w 938"/>
                      <a:gd name="T1" fmla="*/ 6 h 179"/>
                      <a:gd name="T2" fmla="*/ 0 w 938"/>
                      <a:gd name="T3" fmla="*/ 0 h 179"/>
                      <a:gd name="T4" fmla="*/ 35 w 938"/>
                      <a:gd name="T5" fmla="*/ 0 h 179"/>
                      <a:gd name="T6" fmla="*/ 35 w 938"/>
                      <a:gd name="T7" fmla="*/ 6 h 179"/>
                      <a:gd name="T8" fmla="*/ 32 w 938"/>
                      <a:gd name="T9" fmla="*/ 6 h 179"/>
                      <a:gd name="T10" fmla="*/ 32 w 938"/>
                      <a:gd name="T11" fmla="*/ 3 h 179"/>
                      <a:gd name="T12" fmla="*/ 3 w 938"/>
                      <a:gd name="T13" fmla="*/ 3 h 179"/>
                      <a:gd name="T14" fmla="*/ 3 w 938"/>
                      <a:gd name="T15" fmla="*/ 6 h 179"/>
                      <a:gd name="T16" fmla="*/ 0 w 938"/>
                      <a:gd name="T17" fmla="*/ 6 h 179"/>
                      <a:gd name="T18" fmla="*/ 0 w 938"/>
                      <a:gd name="T19" fmla="*/ 6 h 179"/>
                      <a:gd name="T20" fmla="*/ 0 w 938"/>
                      <a:gd name="T21" fmla="*/ 6 h 17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38"/>
                      <a:gd name="T34" fmla="*/ 0 h 179"/>
                      <a:gd name="T35" fmla="*/ 938 w 938"/>
                      <a:gd name="T36" fmla="*/ 179 h 17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38" h="179">
                        <a:moveTo>
                          <a:pt x="0" y="179"/>
                        </a:moveTo>
                        <a:lnTo>
                          <a:pt x="0" y="0"/>
                        </a:lnTo>
                        <a:lnTo>
                          <a:pt x="938" y="0"/>
                        </a:lnTo>
                        <a:lnTo>
                          <a:pt x="938" y="179"/>
                        </a:lnTo>
                        <a:lnTo>
                          <a:pt x="859" y="179"/>
                        </a:lnTo>
                        <a:lnTo>
                          <a:pt x="859" y="76"/>
                        </a:lnTo>
                        <a:lnTo>
                          <a:pt x="78" y="76"/>
                        </a:lnTo>
                        <a:lnTo>
                          <a:pt x="78" y="179"/>
                        </a:lnTo>
                        <a:lnTo>
                          <a:pt x="0" y="179"/>
                        </a:lnTo>
                        <a:close/>
                      </a:path>
                    </a:pathLst>
                  </a:custGeom>
                  <a:solidFill>
                    <a:srgbClr val="000000"/>
                  </a:solidFill>
                  <a:ln w="9525">
                    <a:noFill/>
                    <a:round/>
                    <a:headEnd/>
                    <a:tailEnd/>
                  </a:ln>
                </p:spPr>
                <p:txBody>
                  <a:bodyPr/>
                  <a:lstStyle/>
                  <a:p>
                    <a:endParaRPr lang="en-US"/>
                  </a:p>
                </p:txBody>
              </p:sp>
              <p:sp>
                <p:nvSpPr>
                  <p:cNvPr id="110683" name="Freeform 58"/>
                  <p:cNvSpPr>
                    <a:spLocks noChangeAspect="1"/>
                  </p:cNvSpPr>
                  <p:nvPr/>
                </p:nvSpPr>
                <p:spPr bwMode="auto">
                  <a:xfrm>
                    <a:off x="711" y="2569"/>
                    <a:ext cx="252" cy="258"/>
                  </a:xfrm>
                  <a:custGeom>
                    <a:avLst/>
                    <a:gdLst>
                      <a:gd name="T0" fmla="*/ 0 w 756"/>
                      <a:gd name="T1" fmla="*/ 29 h 774"/>
                      <a:gd name="T2" fmla="*/ 0 w 756"/>
                      <a:gd name="T3" fmla="*/ 0 h 774"/>
                      <a:gd name="T4" fmla="*/ 28 w 756"/>
                      <a:gd name="T5" fmla="*/ 0 h 774"/>
                      <a:gd name="T6" fmla="*/ 28 w 756"/>
                      <a:gd name="T7" fmla="*/ 29 h 774"/>
                      <a:gd name="T8" fmla="*/ 25 w 756"/>
                      <a:gd name="T9" fmla="*/ 29 h 774"/>
                      <a:gd name="T10" fmla="*/ 25 w 756"/>
                      <a:gd name="T11" fmla="*/ 3 h 774"/>
                      <a:gd name="T12" fmla="*/ 3 w 756"/>
                      <a:gd name="T13" fmla="*/ 3 h 774"/>
                      <a:gd name="T14" fmla="*/ 3 w 756"/>
                      <a:gd name="T15" fmla="*/ 29 h 774"/>
                      <a:gd name="T16" fmla="*/ 0 w 756"/>
                      <a:gd name="T17" fmla="*/ 29 h 774"/>
                      <a:gd name="T18" fmla="*/ 0 w 756"/>
                      <a:gd name="T19" fmla="*/ 29 h 774"/>
                      <a:gd name="T20" fmla="*/ 0 w 756"/>
                      <a:gd name="T21" fmla="*/ 29 h 7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56"/>
                      <a:gd name="T34" fmla="*/ 0 h 774"/>
                      <a:gd name="T35" fmla="*/ 756 w 756"/>
                      <a:gd name="T36" fmla="*/ 774 h 77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56" h="774">
                        <a:moveTo>
                          <a:pt x="0" y="774"/>
                        </a:moveTo>
                        <a:lnTo>
                          <a:pt x="0" y="0"/>
                        </a:lnTo>
                        <a:lnTo>
                          <a:pt x="756" y="0"/>
                        </a:lnTo>
                        <a:lnTo>
                          <a:pt x="756" y="774"/>
                        </a:lnTo>
                        <a:lnTo>
                          <a:pt x="676" y="774"/>
                        </a:lnTo>
                        <a:lnTo>
                          <a:pt x="676" y="77"/>
                        </a:lnTo>
                        <a:lnTo>
                          <a:pt x="78" y="77"/>
                        </a:lnTo>
                        <a:lnTo>
                          <a:pt x="78" y="774"/>
                        </a:lnTo>
                        <a:lnTo>
                          <a:pt x="0" y="774"/>
                        </a:lnTo>
                        <a:close/>
                      </a:path>
                    </a:pathLst>
                  </a:custGeom>
                  <a:solidFill>
                    <a:srgbClr val="000000"/>
                  </a:solidFill>
                  <a:ln w="9525">
                    <a:noFill/>
                    <a:round/>
                    <a:headEnd/>
                    <a:tailEnd/>
                  </a:ln>
                </p:spPr>
                <p:txBody>
                  <a:bodyPr/>
                  <a:lstStyle/>
                  <a:p>
                    <a:endParaRPr lang="en-US"/>
                  </a:p>
                </p:txBody>
              </p:sp>
              <p:sp>
                <p:nvSpPr>
                  <p:cNvPr id="110684" name="Freeform 59"/>
                  <p:cNvSpPr>
                    <a:spLocks noChangeAspect="1"/>
                  </p:cNvSpPr>
                  <p:nvPr/>
                </p:nvSpPr>
                <p:spPr bwMode="auto">
                  <a:xfrm>
                    <a:off x="711" y="2492"/>
                    <a:ext cx="252" cy="77"/>
                  </a:xfrm>
                  <a:custGeom>
                    <a:avLst/>
                    <a:gdLst>
                      <a:gd name="T0" fmla="*/ 0 w 756"/>
                      <a:gd name="T1" fmla="*/ 0 h 233"/>
                      <a:gd name="T2" fmla="*/ 7 w 756"/>
                      <a:gd name="T3" fmla="*/ 8 h 233"/>
                      <a:gd name="T4" fmla="*/ 21 w 756"/>
                      <a:gd name="T5" fmla="*/ 8 h 233"/>
                      <a:gd name="T6" fmla="*/ 28 w 756"/>
                      <a:gd name="T7" fmla="*/ 0 h 233"/>
                      <a:gd name="T8" fmla="*/ 0 w 756"/>
                      <a:gd name="T9" fmla="*/ 0 h 233"/>
                      <a:gd name="T10" fmla="*/ 0 w 756"/>
                      <a:gd name="T11" fmla="*/ 0 h 233"/>
                      <a:gd name="T12" fmla="*/ 0 w 756"/>
                      <a:gd name="T13" fmla="*/ 0 h 233"/>
                      <a:gd name="T14" fmla="*/ 0 60000 65536"/>
                      <a:gd name="T15" fmla="*/ 0 60000 65536"/>
                      <a:gd name="T16" fmla="*/ 0 60000 65536"/>
                      <a:gd name="T17" fmla="*/ 0 60000 65536"/>
                      <a:gd name="T18" fmla="*/ 0 60000 65536"/>
                      <a:gd name="T19" fmla="*/ 0 60000 65536"/>
                      <a:gd name="T20" fmla="*/ 0 60000 65536"/>
                      <a:gd name="T21" fmla="*/ 0 w 756"/>
                      <a:gd name="T22" fmla="*/ 0 h 233"/>
                      <a:gd name="T23" fmla="*/ 756 w 756"/>
                      <a:gd name="T24" fmla="*/ 233 h 2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6" h="233">
                        <a:moveTo>
                          <a:pt x="0" y="0"/>
                        </a:moveTo>
                        <a:lnTo>
                          <a:pt x="182" y="233"/>
                        </a:lnTo>
                        <a:lnTo>
                          <a:pt x="573" y="233"/>
                        </a:lnTo>
                        <a:lnTo>
                          <a:pt x="756" y="0"/>
                        </a:lnTo>
                        <a:lnTo>
                          <a:pt x="0" y="0"/>
                        </a:lnTo>
                        <a:close/>
                      </a:path>
                    </a:pathLst>
                  </a:custGeom>
                  <a:solidFill>
                    <a:srgbClr val="000000"/>
                  </a:solidFill>
                  <a:ln w="9525">
                    <a:noFill/>
                    <a:round/>
                    <a:headEnd/>
                    <a:tailEnd/>
                  </a:ln>
                </p:spPr>
                <p:txBody>
                  <a:bodyPr/>
                  <a:lstStyle/>
                  <a:p>
                    <a:endParaRPr lang="en-US"/>
                  </a:p>
                </p:txBody>
              </p:sp>
              <p:sp>
                <p:nvSpPr>
                  <p:cNvPr id="110685" name="Freeform 60"/>
                  <p:cNvSpPr>
                    <a:spLocks noChangeAspect="1"/>
                  </p:cNvSpPr>
                  <p:nvPr/>
                </p:nvSpPr>
                <p:spPr bwMode="auto">
                  <a:xfrm>
                    <a:off x="711" y="2432"/>
                    <a:ext cx="252" cy="60"/>
                  </a:xfrm>
                  <a:custGeom>
                    <a:avLst/>
                    <a:gdLst>
                      <a:gd name="T0" fmla="*/ 28 w 756"/>
                      <a:gd name="T1" fmla="*/ 7 h 179"/>
                      <a:gd name="T2" fmla="*/ 28 w 756"/>
                      <a:gd name="T3" fmla="*/ 0 h 179"/>
                      <a:gd name="T4" fmla="*/ 0 w 756"/>
                      <a:gd name="T5" fmla="*/ 0 h 179"/>
                      <a:gd name="T6" fmla="*/ 0 w 756"/>
                      <a:gd name="T7" fmla="*/ 7 h 179"/>
                      <a:gd name="T8" fmla="*/ 3 w 756"/>
                      <a:gd name="T9" fmla="*/ 7 h 179"/>
                      <a:gd name="T10" fmla="*/ 3 w 756"/>
                      <a:gd name="T11" fmla="*/ 3 h 179"/>
                      <a:gd name="T12" fmla="*/ 25 w 756"/>
                      <a:gd name="T13" fmla="*/ 3 h 179"/>
                      <a:gd name="T14" fmla="*/ 25 w 756"/>
                      <a:gd name="T15" fmla="*/ 7 h 179"/>
                      <a:gd name="T16" fmla="*/ 28 w 756"/>
                      <a:gd name="T17" fmla="*/ 7 h 179"/>
                      <a:gd name="T18" fmla="*/ 28 w 756"/>
                      <a:gd name="T19" fmla="*/ 7 h 179"/>
                      <a:gd name="T20" fmla="*/ 28 w 756"/>
                      <a:gd name="T21" fmla="*/ 7 h 17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56"/>
                      <a:gd name="T34" fmla="*/ 0 h 179"/>
                      <a:gd name="T35" fmla="*/ 756 w 756"/>
                      <a:gd name="T36" fmla="*/ 179 h 17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56" h="179">
                        <a:moveTo>
                          <a:pt x="756" y="179"/>
                        </a:moveTo>
                        <a:lnTo>
                          <a:pt x="756" y="0"/>
                        </a:lnTo>
                        <a:lnTo>
                          <a:pt x="0" y="0"/>
                        </a:lnTo>
                        <a:lnTo>
                          <a:pt x="0" y="179"/>
                        </a:lnTo>
                        <a:lnTo>
                          <a:pt x="78" y="179"/>
                        </a:lnTo>
                        <a:lnTo>
                          <a:pt x="78" y="77"/>
                        </a:lnTo>
                        <a:lnTo>
                          <a:pt x="676" y="77"/>
                        </a:lnTo>
                        <a:lnTo>
                          <a:pt x="676" y="179"/>
                        </a:lnTo>
                        <a:lnTo>
                          <a:pt x="756" y="179"/>
                        </a:lnTo>
                        <a:close/>
                      </a:path>
                    </a:pathLst>
                  </a:custGeom>
                  <a:solidFill>
                    <a:srgbClr val="000000"/>
                  </a:solidFill>
                  <a:ln w="9525">
                    <a:noFill/>
                    <a:round/>
                    <a:headEnd/>
                    <a:tailEnd/>
                  </a:ln>
                </p:spPr>
                <p:txBody>
                  <a:bodyPr/>
                  <a:lstStyle/>
                  <a:p>
                    <a:endParaRPr lang="en-US"/>
                  </a:p>
                </p:txBody>
              </p:sp>
              <p:sp>
                <p:nvSpPr>
                  <p:cNvPr id="110686" name="Freeform 61"/>
                  <p:cNvSpPr>
                    <a:spLocks noChangeAspect="1"/>
                  </p:cNvSpPr>
                  <p:nvPr/>
                </p:nvSpPr>
                <p:spPr bwMode="auto">
                  <a:xfrm>
                    <a:off x="728" y="2630"/>
                    <a:ext cx="217" cy="25"/>
                  </a:xfrm>
                  <a:custGeom>
                    <a:avLst/>
                    <a:gdLst>
                      <a:gd name="T0" fmla="*/ 0 w 651"/>
                      <a:gd name="T1" fmla="*/ 0 h 76"/>
                      <a:gd name="T2" fmla="*/ 24 w 651"/>
                      <a:gd name="T3" fmla="*/ 0 h 76"/>
                      <a:gd name="T4" fmla="*/ 24 w 651"/>
                      <a:gd name="T5" fmla="*/ 3 h 76"/>
                      <a:gd name="T6" fmla="*/ 0 w 651"/>
                      <a:gd name="T7" fmla="*/ 3 h 76"/>
                      <a:gd name="T8" fmla="*/ 0 w 651"/>
                      <a:gd name="T9" fmla="*/ 0 h 76"/>
                      <a:gd name="T10" fmla="*/ 0 w 651"/>
                      <a:gd name="T11" fmla="*/ 0 h 76"/>
                      <a:gd name="T12" fmla="*/ 0 w 651"/>
                      <a:gd name="T13" fmla="*/ 0 h 76"/>
                      <a:gd name="T14" fmla="*/ 0 60000 65536"/>
                      <a:gd name="T15" fmla="*/ 0 60000 65536"/>
                      <a:gd name="T16" fmla="*/ 0 60000 65536"/>
                      <a:gd name="T17" fmla="*/ 0 60000 65536"/>
                      <a:gd name="T18" fmla="*/ 0 60000 65536"/>
                      <a:gd name="T19" fmla="*/ 0 60000 65536"/>
                      <a:gd name="T20" fmla="*/ 0 60000 65536"/>
                      <a:gd name="T21" fmla="*/ 0 w 651"/>
                      <a:gd name="T22" fmla="*/ 0 h 76"/>
                      <a:gd name="T23" fmla="*/ 651 w 651"/>
                      <a:gd name="T24" fmla="*/ 76 h 7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1" h="76">
                        <a:moveTo>
                          <a:pt x="0" y="0"/>
                        </a:moveTo>
                        <a:lnTo>
                          <a:pt x="651" y="0"/>
                        </a:lnTo>
                        <a:lnTo>
                          <a:pt x="651" y="76"/>
                        </a:lnTo>
                        <a:lnTo>
                          <a:pt x="0" y="76"/>
                        </a:lnTo>
                        <a:lnTo>
                          <a:pt x="0" y="0"/>
                        </a:lnTo>
                        <a:close/>
                      </a:path>
                    </a:pathLst>
                  </a:custGeom>
                  <a:solidFill>
                    <a:srgbClr val="000000"/>
                  </a:solidFill>
                  <a:ln w="9525">
                    <a:noFill/>
                    <a:round/>
                    <a:headEnd/>
                    <a:tailEnd/>
                  </a:ln>
                </p:spPr>
                <p:txBody>
                  <a:bodyPr/>
                  <a:lstStyle/>
                  <a:p>
                    <a:endParaRPr lang="en-US"/>
                  </a:p>
                </p:txBody>
              </p:sp>
              <p:sp>
                <p:nvSpPr>
                  <p:cNvPr id="110687" name="Freeform 62"/>
                  <p:cNvSpPr>
                    <a:spLocks noChangeAspect="1"/>
                  </p:cNvSpPr>
                  <p:nvPr/>
                </p:nvSpPr>
                <p:spPr bwMode="auto">
                  <a:xfrm>
                    <a:off x="728" y="2689"/>
                    <a:ext cx="217" cy="26"/>
                  </a:xfrm>
                  <a:custGeom>
                    <a:avLst/>
                    <a:gdLst>
                      <a:gd name="T0" fmla="*/ 0 w 651"/>
                      <a:gd name="T1" fmla="*/ 0 h 76"/>
                      <a:gd name="T2" fmla="*/ 24 w 651"/>
                      <a:gd name="T3" fmla="*/ 0 h 76"/>
                      <a:gd name="T4" fmla="*/ 24 w 651"/>
                      <a:gd name="T5" fmla="*/ 3 h 76"/>
                      <a:gd name="T6" fmla="*/ 0 w 651"/>
                      <a:gd name="T7" fmla="*/ 3 h 76"/>
                      <a:gd name="T8" fmla="*/ 0 w 651"/>
                      <a:gd name="T9" fmla="*/ 0 h 76"/>
                      <a:gd name="T10" fmla="*/ 0 w 651"/>
                      <a:gd name="T11" fmla="*/ 0 h 76"/>
                      <a:gd name="T12" fmla="*/ 0 w 651"/>
                      <a:gd name="T13" fmla="*/ 0 h 76"/>
                      <a:gd name="T14" fmla="*/ 0 60000 65536"/>
                      <a:gd name="T15" fmla="*/ 0 60000 65536"/>
                      <a:gd name="T16" fmla="*/ 0 60000 65536"/>
                      <a:gd name="T17" fmla="*/ 0 60000 65536"/>
                      <a:gd name="T18" fmla="*/ 0 60000 65536"/>
                      <a:gd name="T19" fmla="*/ 0 60000 65536"/>
                      <a:gd name="T20" fmla="*/ 0 60000 65536"/>
                      <a:gd name="T21" fmla="*/ 0 w 651"/>
                      <a:gd name="T22" fmla="*/ 0 h 76"/>
                      <a:gd name="T23" fmla="*/ 651 w 651"/>
                      <a:gd name="T24" fmla="*/ 76 h 7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1" h="76">
                        <a:moveTo>
                          <a:pt x="0" y="0"/>
                        </a:moveTo>
                        <a:lnTo>
                          <a:pt x="651" y="0"/>
                        </a:lnTo>
                        <a:lnTo>
                          <a:pt x="651" y="76"/>
                        </a:lnTo>
                        <a:lnTo>
                          <a:pt x="0" y="76"/>
                        </a:lnTo>
                        <a:lnTo>
                          <a:pt x="0" y="0"/>
                        </a:lnTo>
                        <a:close/>
                      </a:path>
                    </a:pathLst>
                  </a:custGeom>
                  <a:solidFill>
                    <a:srgbClr val="000000"/>
                  </a:solidFill>
                  <a:ln w="9525">
                    <a:noFill/>
                    <a:round/>
                    <a:headEnd/>
                    <a:tailEnd/>
                  </a:ln>
                </p:spPr>
                <p:txBody>
                  <a:bodyPr/>
                  <a:lstStyle/>
                  <a:p>
                    <a:endParaRPr lang="en-US"/>
                  </a:p>
                </p:txBody>
              </p:sp>
              <p:sp>
                <p:nvSpPr>
                  <p:cNvPr id="110688" name="Freeform 63"/>
                  <p:cNvSpPr>
                    <a:spLocks noChangeAspect="1"/>
                  </p:cNvSpPr>
                  <p:nvPr/>
                </p:nvSpPr>
                <p:spPr bwMode="auto">
                  <a:xfrm>
                    <a:off x="832" y="2312"/>
                    <a:ext cx="17" cy="128"/>
                  </a:xfrm>
                  <a:custGeom>
                    <a:avLst/>
                    <a:gdLst>
                      <a:gd name="T0" fmla="*/ 0 w 51"/>
                      <a:gd name="T1" fmla="*/ 14 h 385"/>
                      <a:gd name="T2" fmla="*/ 0 w 51"/>
                      <a:gd name="T3" fmla="*/ 0 h 385"/>
                      <a:gd name="T4" fmla="*/ 2 w 51"/>
                      <a:gd name="T5" fmla="*/ 0 h 385"/>
                      <a:gd name="T6" fmla="*/ 2 w 51"/>
                      <a:gd name="T7" fmla="*/ 14 h 385"/>
                      <a:gd name="T8" fmla="*/ 0 w 51"/>
                      <a:gd name="T9" fmla="*/ 14 h 385"/>
                      <a:gd name="T10" fmla="*/ 0 w 51"/>
                      <a:gd name="T11" fmla="*/ 14 h 385"/>
                      <a:gd name="T12" fmla="*/ 0 w 51"/>
                      <a:gd name="T13" fmla="*/ 14 h 385"/>
                      <a:gd name="T14" fmla="*/ 0 60000 65536"/>
                      <a:gd name="T15" fmla="*/ 0 60000 65536"/>
                      <a:gd name="T16" fmla="*/ 0 60000 65536"/>
                      <a:gd name="T17" fmla="*/ 0 60000 65536"/>
                      <a:gd name="T18" fmla="*/ 0 60000 65536"/>
                      <a:gd name="T19" fmla="*/ 0 60000 65536"/>
                      <a:gd name="T20" fmla="*/ 0 60000 65536"/>
                      <a:gd name="T21" fmla="*/ 0 w 51"/>
                      <a:gd name="T22" fmla="*/ 0 h 385"/>
                      <a:gd name="T23" fmla="*/ 51 w 51"/>
                      <a:gd name="T24" fmla="*/ 385 h 3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 h="385">
                        <a:moveTo>
                          <a:pt x="0" y="385"/>
                        </a:moveTo>
                        <a:lnTo>
                          <a:pt x="0" y="0"/>
                        </a:lnTo>
                        <a:lnTo>
                          <a:pt x="51" y="0"/>
                        </a:lnTo>
                        <a:lnTo>
                          <a:pt x="51" y="385"/>
                        </a:lnTo>
                        <a:lnTo>
                          <a:pt x="0" y="385"/>
                        </a:lnTo>
                        <a:close/>
                      </a:path>
                    </a:pathLst>
                  </a:custGeom>
                  <a:solidFill>
                    <a:srgbClr val="000000"/>
                  </a:solidFill>
                  <a:ln w="9525">
                    <a:noFill/>
                    <a:round/>
                    <a:headEnd/>
                    <a:tailEnd/>
                  </a:ln>
                </p:spPr>
                <p:txBody>
                  <a:bodyPr/>
                  <a:lstStyle/>
                  <a:p>
                    <a:endParaRPr lang="en-US"/>
                  </a:p>
                </p:txBody>
              </p:sp>
              <p:sp>
                <p:nvSpPr>
                  <p:cNvPr id="110689" name="Freeform 64"/>
                  <p:cNvSpPr>
                    <a:spLocks noChangeAspect="1"/>
                  </p:cNvSpPr>
                  <p:nvPr/>
                </p:nvSpPr>
                <p:spPr bwMode="auto">
                  <a:xfrm>
                    <a:off x="1190" y="2424"/>
                    <a:ext cx="340" cy="214"/>
                  </a:xfrm>
                  <a:custGeom>
                    <a:avLst/>
                    <a:gdLst>
                      <a:gd name="T0" fmla="*/ 0 w 1020"/>
                      <a:gd name="T1" fmla="*/ 9 h 642"/>
                      <a:gd name="T2" fmla="*/ 6 w 1020"/>
                      <a:gd name="T3" fmla="*/ 15 h 642"/>
                      <a:gd name="T4" fmla="*/ 5 w 1020"/>
                      <a:gd name="T5" fmla="*/ 20 h 642"/>
                      <a:gd name="T6" fmla="*/ 7 w 1020"/>
                      <a:gd name="T7" fmla="*/ 19 h 642"/>
                      <a:gd name="T8" fmla="*/ 9 w 1020"/>
                      <a:gd name="T9" fmla="*/ 15 h 642"/>
                      <a:gd name="T10" fmla="*/ 17 w 1020"/>
                      <a:gd name="T11" fmla="*/ 12 h 642"/>
                      <a:gd name="T12" fmla="*/ 14 w 1020"/>
                      <a:gd name="T13" fmla="*/ 24 h 642"/>
                      <a:gd name="T14" fmla="*/ 18 w 1020"/>
                      <a:gd name="T15" fmla="*/ 22 h 642"/>
                      <a:gd name="T16" fmla="*/ 23 w 1020"/>
                      <a:gd name="T17" fmla="*/ 10 h 642"/>
                      <a:gd name="T18" fmla="*/ 36 w 1020"/>
                      <a:gd name="T19" fmla="*/ 4 h 642"/>
                      <a:gd name="T20" fmla="*/ 37 w 1020"/>
                      <a:gd name="T21" fmla="*/ 3 h 642"/>
                      <a:gd name="T22" fmla="*/ 38 w 1020"/>
                      <a:gd name="T23" fmla="*/ 2 h 642"/>
                      <a:gd name="T24" fmla="*/ 38 w 1020"/>
                      <a:gd name="T25" fmla="*/ 1 h 642"/>
                      <a:gd name="T26" fmla="*/ 38 w 1020"/>
                      <a:gd name="T27" fmla="*/ 1 h 642"/>
                      <a:gd name="T28" fmla="*/ 36 w 1020"/>
                      <a:gd name="T29" fmla="*/ 0 h 642"/>
                      <a:gd name="T30" fmla="*/ 35 w 1020"/>
                      <a:gd name="T31" fmla="*/ 0 h 642"/>
                      <a:gd name="T32" fmla="*/ 33 w 1020"/>
                      <a:gd name="T33" fmla="*/ 0 h 642"/>
                      <a:gd name="T34" fmla="*/ 21 w 1020"/>
                      <a:gd name="T35" fmla="*/ 5 h 642"/>
                      <a:gd name="T36" fmla="*/ 13 w 1020"/>
                      <a:gd name="T37" fmla="*/ 3 h 642"/>
                      <a:gd name="T38" fmla="*/ 10 w 1020"/>
                      <a:gd name="T39" fmla="*/ 3 h 642"/>
                      <a:gd name="T40" fmla="*/ 16 w 1020"/>
                      <a:gd name="T41" fmla="*/ 7 h 642"/>
                      <a:gd name="T42" fmla="*/ 8 w 1020"/>
                      <a:gd name="T43" fmla="*/ 11 h 642"/>
                      <a:gd name="T44" fmla="*/ 2 w 1020"/>
                      <a:gd name="T45" fmla="*/ 8 h 642"/>
                      <a:gd name="T46" fmla="*/ 0 w 1020"/>
                      <a:gd name="T47" fmla="*/ 9 h 642"/>
                      <a:gd name="T48" fmla="*/ 0 w 1020"/>
                      <a:gd name="T49" fmla="*/ 9 h 642"/>
                      <a:gd name="T50" fmla="*/ 0 w 1020"/>
                      <a:gd name="T51" fmla="*/ 9 h 64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020"/>
                      <a:gd name="T79" fmla="*/ 0 h 642"/>
                      <a:gd name="T80" fmla="*/ 1020 w 1020"/>
                      <a:gd name="T81" fmla="*/ 642 h 64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020" h="642">
                        <a:moveTo>
                          <a:pt x="0" y="255"/>
                        </a:moveTo>
                        <a:lnTo>
                          <a:pt x="152" y="399"/>
                        </a:lnTo>
                        <a:lnTo>
                          <a:pt x="146" y="539"/>
                        </a:lnTo>
                        <a:lnTo>
                          <a:pt x="193" y="515"/>
                        </a:lnTo>
                        <a:lnTo>
                          <a:pt x="252" y="412"/>
                        </a:lnTo>
                        <a:lnTo>
                          <a:pt x="456" y="328"/>
                        </a:lnTo>
                        <a:lnTo>
                          <a:pt x="391" y="642"/>
                        </a:lnTo>
                        <a:lnTo>
                          <a:pt x="487" y="589"/>
                        </a:lnTo>
                        <a:lnTo>
                          <a:pt x="611" y="262"/>
                        </a:lnTo>
                        <a:lnTo>
                          <a:pt x="985" y="99"/>
                        </a:lnTo>
                        <a:lnTo>
                          <a:pt x="1007" y="76"/>
                        </a:lnTo>
                        <a:lnTo>
                          <a:pt x="1019" y="50"/>
                        </a:lnTo>
                        <a:lnTo>
                          <a:pt x="1020" y="32"/>
                        </a:lnTo>
                        <a:lnTo>
                          <a:pt x="1015" y="19"/>
                        </a:lnTo>
                        <a:lnTo>
                          <a:pt x="981" y="6"/>
                        </a:lnTo>
                        <a:lnTo>
                          <a:pt x="936" y="0"/>
                        </a:lnTo>
                        <a:lnTo>
                          <a:pt x="890" y="10"/>
                        </a:lnTo>
                        <a:lnTo>
                          <a:pt x="567" y="140"/>
                        </a:lnTo>
                        <a:lnTo>
                          <a:pt x="363" y="80"/>
                        </a:lnTo>
                        <a:lnTo>
                          <a:pt x="283" y="92"/>
                        </a:lnTo>
                        <a:lnTo>
                          <a:pt x="430" y="197"/>
                        </a:lnTo>
                        <a:lnTo>
                          <a:pt x="222" y="284"/>
                        </a:lnTo>
                        <a:lnTo>
                          <a:pt x="64" y="229"/>
                        </a:lnTo>
                        <a:lnTo>
                          <a:pt x="0" y="255"/>
                        </a:lnTo>
                        <a:close/>
                      </a:path>
                    </a:pathLst>
                  </a:custGeom>
                  <a:solidFill>
                    <a:srgbClr val="000000"/>
                  </a:solidFill>
                  <a:ln w="9525">
                    <a:noFill/>
                    <a:round/>
                    <a:headEnd/>
                    <a:tailEnd/>
                  </a:ln>
                </p:spPr>
                <p:txBody>
                  <a:bodyPr/>
                  <a:lstStyle/>
                  <a:p>
                    <a:endParaRPr lang="en-US"/>
                  </a:p>
                </p:txBody>
              </p:sp>
            </p:grpSp>
            <p:sp>
              <p:nvSpPr>
                <p:cNvPr id="110668" name="Rectangle 65"/>
                <p:cNvSpPr>
                  <a:spLocks noChangeArrowheads="1"/>
                </p:cNvSpPr>
                <p:nvPr/>
              </p:nvSpPr>
              <p:spPr bwMode="auto">
                <a:xfrm>
                  <a:off x="480" y="2304"/>
                  <a:ext cx="1440" cy="864"/>
                </a:xfrm>
                <a:prstGeom prst="rect">
                  <a:avLst/>
                </a:prstGeom>
                <a:noFill/>
                <a:ln w="9525">
                  <a:solidFill>
                    <a:schemeClr val="tx1"/>
                  </a:solidFill>
                  <a:miter lim="800000"/>
                  <a:headEnd/>
                  <a:tailEnd/>
                </a:ln>
              </p:spPr>
              <p:txBody>
                <a:bodyPr anchor="ctr">
                  <a:spAutoFit/>
                </a:bodyPr>
                <a:lstStyle/>
                <a:p>
                  <a:endParaRPr lang="en-US"/>
                </a:p>
              </p:txBody>
            </p:sp>
          </p:grpSp>
        </p:grpSp>
        <p:grpSp>
          <p:nvGrpSpPr>
            <p:cNvPr id="11" name="Group 66"/>
            <p:cNvGrpSpPr>
              <a:grpSpLocks/>
            </p:cNvGrpSpPr>
            <p:nvPr/>
          </p:nvGrpSpPr>
          <p:grpSpPr bwMode="auto">
            <a:xfrm>
              <a:off x="4377" y="2115"/>
              <a:ext cx="1003" cy="538"/>
              <a:chOff x="4377" y="2115"/>
              <a:chExt cx="1003" cy="538"/>
            </a:xfrm>
          </p:grpSpPr>
          <p:sp>
            <p:nvSpPr>
              <p:cNvPr id="110662" name="Line 67"/>
              <p:cNvSpPr>
                <a:spLocks noChangeShapeType="1"/>
              </p:cNvSpPr>
              <p:nvPr/>
            </p:nvSpPr>
            <p:spPr bwMode="auto">
              <a:xfrm rot="-522953">
                <a:off x="4377" y="2296"/>
                <a:ext cx="817" cy="357"/>
              </a:xfrm>
              <a:prstGeom prst="line">
                <a:avLst/>
              </a:prstGeom>
              <a:noFill/>
              <a:ln w="127000">
                <a:solidFill>
                  <a:srgbClr val="99CC00"/>
                </a:solidFill>
                <a:round/>
                <a:headEnd/>
                <a:tailEnd type="triangle" w="med" len="med"/>
              </a:ln>
            </p:spPr>
            <p:txBody>
              <a:bodyPr anchor="ctr">
                <a:spAutoFit/>
              </a:bodyPr>
              <a:lstStyle/>
              <a:p>
                <a:endParaRPr lang="en-US"/>
              </a:p>
            </p:txBody>
          </p:sp>
          <p:sp>
            <p:nvSpPr>
              <p:cNvPr id="110663" name="Text Box 68"/>
              <p:cNvSpPr txBox="1">
                <a:spLocks noChangeArrowheads="1"/>
              </p:cNvSpPr>
              <p:nvPr/>
            </p:nvSpPr>
            <p:spPr bwMode="auto">
              <a:xfrm>
                <a:off x="4694" y="2115"/>
                <a:ext cx="686" cy="250"/>
              </a:xfrm>
              <a:prstGeom prst="rect">
                <a:avLst/>
              </a:prstGeom>
              <a:noFill/>
              <a:ln w="9525">
                <a:noFill/>
                <a:miter lim="800000"/>
                <a:headEnd/>
                <a:tailEnd/>
              </a:ln>
            </p:spPr>
            <p:txBody>
              <a:bodyPr wrap="none">
                <a:spAutoFit/>
              </a:bodyPr>
              <a:lstStyle/>
              <a:p>
                <a:pPr eaLnBrk="0" hangingPunct="0"/>
                <a:r>
                  <a:rPr lang="sr-Latn-CS" sz="2000">
                    <a:solidFill>
                      <a:schemeClr val="accent2"/>
                    </a:solidFill>
                  </a:rPr>
                  <a:t>Landing</a:t>
                </a:r>
                <a:endParaRPr lang="en-US" sz="2000"/>
              </a:p>
            </p:txBody>
          </p:sp>
        </p:grpSp>
      </p:grpSp>
      <p:grpSp>
        <p:nvGrpSpPr>
          <p:cNvPr id="12" name="Group 69"/>
          <p:cNvGrpSpPr>
            <a:grpSpLocks/>
          </p:cNvGrpSpPr>
          <p:nvPr/>
        </p:nvGrpSpPr>
        <p:grpSpPr bwMode="auto">
          <a:xfrm>
            <a:off x="3635375" y="1341438"/>
            <a:ext cx="1727200" cy="1011237"/>
            <a:chOff x="2290" y="981"/>
            <a:chExt cx="1088" cy="637"/>
          </a:xfrm>
        </p:grpSpPr>
        <p:grpSp>
          <p:nvGrpSpPr>
            <p:cNvPr id="13" name="Group 70"/>
            <p:cNvGrpSpPr>
              <a:grpSpLocks/>
            </p:cNvGrpSpPr>
            <p:nvPr/>
          </p:nvGrpSpPr>
          <p:grpSpPr bwMode="auto">
            <a:xfrm>
              <a:off x="2290" y="1253"/>
              <a:ext cx="944" cy="242"/>
              <a:chOff x="1469" y="2134"/>
              <a:chExt cx="2854" cy="731"/>
            </a:xfrm>
          </p:grpSpPr>
          <p:sp>
            <p:nvSpPr>
              <p:cNvPr id="110607" name="Freeform 71"/>
              <p:cNvSpPr>
                <a:spLocks/>
              </p:cNvSpPr>
              <p:nvPr/>
            </p:nvSpPr>
            <p:spPr bwMode="auto">
              <a:xfrm>
                <a:off x="1469" y="2134"/>
                <a:ext cx="2854" cy="703"/>
              </a:xfrm>
              <a:custGeom>
                <a:avLst/>
                <a:gdLst>
                  <a:gd name="T0" fmla="*/ 167 w 2854"/>
                  <a:gd name="T1" fmla="*/ 17 h 703"/>
                  <a:gd name="T2" fmla="*/ 190 w 2854"/>
                  <a:gd name="T3" fmla="*/ 0 h 703"/>
                  <a:gd name="T4" fmla="*/ 245 w 2854"/>
                  <a:gd name="T5" fmla="*/ 0 h 703"/>
                  <a:gd name="T6" fmla="*/ 314 w 2854"/>
                  <a:gd name="T7" fmla="*/ 0 h 703"/>
                  <a:gd name="T8" fmla="*/ 643 w 2854"/>
                  <a:gd name="T9" fmla="*/ 391 h 703"/>
                  <a:gd name="T10" fmla="*/ 662 w 2854"/>
                  <a:gd name="T11" fmla="*/ 414 h 703"/>
                  <a:gd name="T12" fmla="*/ 724 w 2854"/>
                  <a:gd name="T13" fmla="*/ 456 h 703"/>
                  <a:gd name="T14" fmla="*/ 809 w 2854"/>
                  <a:gd name="T15" fmla="*/ 472 h 703"/>
                  <a:gd name="T16" fmla="*/ 881 w 2854"/>
                  <a:gd name="T17" fmla="*/ 473 h 703"/>
                  <a:gd name="T18" fmla="*/ 993 w 2854"/>
                  <a:gd name="T19" fmla="*/ 472 h 703"/>
                  <a:gd name="T20" fmla="*/ 1140 w 2854"/>
                  <a:gd name="T21" fmla="*/ 469 h 703"/>
                  <a:gd name="T22" fmla="*/ 1311 w 2854"/>
                  <a:gd name="T23" fmla="*/ 466 h 703"/>
                  <a:gd name="T24" fmla="*/ 1501 w 2854"/>
                  <a:gd name="T25" fmla="*/ 463 h 703"/>
                  <a:gd name="T26" fmla="*/ 1703 w 2854"/>
                  <a:gd name="T27" fmla="*/ 459 h 703"/>
                  <a:gd name="T28" fmla="*/ 1907 w 2854"/>
                  <a:gd name="T29" fmla="*/ 456 h 703"/>
                  <a:gd name="T30" fmla="*/ 2109 w 2854"/>
                  <a:gd name="T31" fmla="*/ 454 h 703"/>
                  <a:gd name="T32" fmla="*/ 2297 w 2854"/>
                  <a:gd name="T33" fmla="*/ 454 h 703"/>
                  <a:gd name="T34" fmla="*/ 2467 w 2854"/>
                  <a:gd name="T35" fmla="*/ 457 h 703"/>
                  <a:gd name="T36" fmla="*/ 2535 w 2854"/>
                  <a:gd name="T37" fmla="*/ 459 h 703"/>
                  <a:gd name="T38" fmla="*/ 2603 w 2854"/>
                  <a:gd name="T39" fmla="*/ 469 h 703"/>
                  <a:gd name="T40" fmla="*/ 2700 w 2854"/>
                  <a:gd name="T41" fmla="*/ 498 h 703"/>
                  <a:gd name="T42" fmla="*/ 2732 w 2854"/>
                  <a:gd name="T43" fmla="*/ 526 h 703"/>
                  <a:gd name="T44" fmla="*/ 2748 w 2854"/>
                  <a:gd name="T45" fmla="*/ 534 h 703"/>
                  <a:gd name="T46" fmla="*/ 2794 w 2854"/>
                  <a:gd name="T47" fmla="*/ 546 h 703"/>
                  <a:gd name="T48" fmla="*/ 2831 w 2854"/>
                  <a:gd name="T49" fmla="*/ 565 h 703"/>
                  <a:gd name="T50" fmla="*/ 2854 w 2854"/>
                  <a:gd name="T51" fmla="*/ 597 h 703"/>
                  <a:gd name="T52" fmla="*/ 2817 w 2854"/>
                  <a:gd name="T53" fmla="*/ 633 h 703"/>
                  <a:gd name="T54" fmla="*/ 2723 w 2854"/>
                  <a:gd name="T55" fmla="*/ 672 h 703"/>
                  <a:gd name="T56" fmla="*/ 2616 w 2854"/>
                  <a:gd name="T57" fmla="*/ 692 h 703"/>
                  <a:gd name="T58" fmla="*/ 2559 w 2854"/>
                  <a:gd name="T59" fmla="*/ 693 h 703"/>
                  <a:gd name="T60" fmla="*/ 2426 w 2854"/>
                  <a:gd name="T61" fmla="*/ 695 h 703"/>
                  <a:gd name="T62" fmla="*/ 2257 w 2854"/>
                  <a:gd name="T63" fmla="*/ 697 h 703"/>
                  <a:gd name="T64" fmla="*/ 2103 w 2854"/>
                  <a:gd name="T65" fmla="*/ 699 h 703"/>
                  <a:gd name="T66" fmla="*/ 2011 w 2854"/>
                  <a:gd name="T67" fmla="*/ 700 h 703"/>
                  <a:gd name="T68" fmla="*/ 1989 w 2854"/>
                  <a:gd name="T69" fmla="*/ 700 h 703"/>
                  <a:gd name="T70" fmla="*/ 1936 w 2854"/>
                  <a:gd name="T71" fmla="*/ 702 h 703"/>
                  <a:gd name="T72" fmla="*/ 1845 w 2854"/>
                  <a:gd name="T73" fmla="*/ 703 h 703"/>
                  <a:gd name="T74" fmla="*/ 1727 w 2854"/>
                  <a:gd name="T75" fmla="*/ 703 h 703"/>
                  <a:gd name="T76" fmla="*/ 1586 w 2854"/>
                  <a:gd name="T77" fmla="*/ 703 h 703"/>
                  <a:gd name="T78" fmla="*/ 1432 w 2854"/>
                  <a:gd name="T79" fmla="*/ 700 h 703"/>
                  <a:gd name="T80" fmla="*/ 1271 w 2854"/>
                  <a:gd name="T81" fmla="*/ 696 h 703"/>
                  <a:gd name="T82" fmla="*/ 1110 w 2854"/>
                  <a:gd name="T83" fmla="*/ 689 h 703"/>
                  <a:gd name="T84" fmla="*/ 956 w 2854"/>
                  <a:gd name="T85" fmla="*/ 679 h 703"/>
                  <a:gd name="T86" fmla="*/ 816 w 2854"/>
                  <a:gd name="T87" fmla="*/ 664 h 703"/>
                  <a:gd name="T88" fmla="*/ 698 w 2854"/>
                  <a:gd name="T89" fmla="*/ 646 h 703"/>
                  <a:gd name="T90" fmla="*/ 656 w 2854"/>
                  <a:gd name="T91" fmla="*/ 640 h 703"/>
                  <a:gd name="T92" fmla="*/ 556 w 2854"/>
                  <a:gd name="T93" fmla="*/ 626 h 703"/>
                  <a:gd name="T94" fmla="*/ 429 w 2854"/>
                  <a:gd name="T95" fmla="*/ 608 h 703"/>
                  <a:gd name="T96" fmla="*/ 312 w 2854"/>
                  <a:gd name="T97" fmla="*/ 588 h 703"/>
                  <a:gd name="T98" fmla="*/ 240 w 2854"/>
                  <a:gd name="T99" fmla="*/ 574 h 703"/>
                  <a:gd name="T100" fmla="*/ 227 w 2854"/>
                  <a:gd name="T101" fmla="*/ 548 h 703"/>
                  <a:gd name="T102" fmla="*/ 0 w 2854"/>
                  <a:gd name="T103" fmla="*/ 463 h 703"/>
                  <a:gd name="T104" fmla="*/ 17 w 2854"/>
                  <a:gd name="T105" fmla="*/ 456 h 703"/>
                  <a:gd name="T106" fmla="*/ 62 w 2854"/>
                  <a:gd name="T107" fmla="*/ 447 h 703"/>
                  <a:gd name="T108" fmla="*/ 124 w 2854"/>
                  <a:gd name="T109" fmla="*/ 459 h 703"/>
                  <a:gd name="T110" fmla="*/ 214 w 2854"/>
                  <a:gd name="T111" fmla="*/ 480 h 703"/>
                  <a:gd name="T112" fmla="*/ 278 w 2854"/>
                  <a:gd name="T113" fmla="*/ 496 h 70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854"/>
                  <a:gd name="T172" fmla="*/ 0 h 703"/>
                  <a:gd name="T173" fmla="*/ 2854 w 2854"/>
                  <a:gd name="T174" fmla="*/ 703 h 70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854" h="703">
                    <a:moveTo>
                      <a:pt x="284" y="498"/>
                    </a:moveTo>
                    <a:lnTo>
                      <a:pt x="166" y="20"/>
                    </a:lnTo>
                    <a:lnTo>
                      <a:pt x="167" y="17"/>
                    </a:lnTo>
                    <a:lnTo>
                      <a:pt x="170" y="10"/>
                    </a:lnTo>
                    <a:lnTo>
                      <a:pt x="177" y="3"/>
                    </a:lnTo>
                    <a:lnTo>
                      <a:pt x="190" y="0"/>
                    </a:lnTo>
                    <a:lnTo>
                      <a:pt x="203" y="0"/>
                    </a:lnTo>
                    <a:lnTo>
                      <a:pt x="222" y="0"/>
                    </a:lnTo>
                    <a:lnTo>
                      <a:pt x="245" y="0"/>
                    </a:lnTo>
                    <a:lnTo>
                      <a:pt x="271" y="0"/>
                    </a:lnTo>
                    <a:lnTo>
                      <a:pt x="294" y="0"/>
                    </a:lnTo>
                    <a:lnTo>
                      <a:pt x="314" y="0"/>
                    </a:lnTo>
                    <a:lnTo>
                      <a:pt x="328" y="0"/>
                    </a:lnTo>
                    <a:lnTo>
                      <a:pt x="334" y="0"/>
                    </a:lnTo>
                    <a:lnTo>
                      <a:pt x="643" y="391"/>
                    </a:lnTo>
                    <a:lnTo>
                      <a:pt x="645" y="394"/>
                    </a:lnTo>
                    <a:lnTo>
                      <a:pt x="651" y="403"/>
                    </a:lnTo>
                    <a:lnTo>
                      <a:pt x="662" y="414"/>
                    </a:lnTo>
                    <a:lnTo>
                      <a:pt x="677" y="429"/>
                    </a:lnTo>
                    <a:lnTo>
                      <a:pt x="698" y="443"/>
                    </a:lnTo>
                    <a:lnTo>
                      <a:pt x="724" y="456"/>
                    </a:lnTo>
                    <a:lnTo>
                      <a:pt x="757" y="466"/>
                    </a:lnTo>
                    <a:lnTo>
                      <a:pt x="796" y="472"/>
                    </a:lnTo>
                    <a:lnTo>
                      <a:pt x="809" y="472"/>
                    </a:lnTo>
                    <a:lnTo>
                      <a:pt x="828" y="473"/>
                    </a:lnTo>
                    <a:lnTo>
                      <a:pt x="852" y="473"/>
                    </a:lnTo>
                    <a:lnTo>
                      <a:pt x="881" y="473"/>
                    </a:lnTo>
                    <a:lnTo>
                      <a:pt x="914" y="473"/>
                    </a:lnTo>
                    <a:lnTo>
                      <a:pt x="951" y="472"/>
                    </a:lnTo>
                    <a:lnTo>
                      <a:pt x="993" y="472"/>
                    </a:lnTo>
                    <a:lnTo>
                      <a:pt x="1039" y="472"/>
                    </a:lnTo>
                    <a:lnTo>
                      <a:pt x="1087" y="470"/>
                    </a:lnTo>
                    <a:lnTo>
                      <a:pt x="1140" y="469"/>
                    </a:lnTo>
                    <a:lnTo>
                      <a:pt x="1195" y="469"/>
                    </a:lnTo>
                    <a:lnTo>
                      <a:pt x="1251" y="467"/>
                    </a:lnTo>
                    <a:lnTo>
                      <a:pt x="1311" y="466"/>
                    </a:lnTo>
                    <a:lnTo>
                      <a:pt x="1373" y="465"/>
                    </a:lnTo>
                    <a:lnTo>
                      <a:pt x="1437" y="463"/>
                    </a:lnTo>
                    <a:lnTo>
                      <a:pt x="1501" y="463"/>
                    </a:lnTo>
                    <a:lnTo>
                      <a:pt x="1568" y="462"/>
                    </a:lnTo>
                    <a:lnTo>
                      <a:pt x="1635" y="460"/>
                    </a:lnTo>
                    <a:lnTo>
                      <a:pt x="1703" y="459"/>
                    </a:lnTo>
                    <a:lnTo>
                      <a:pt x="1771" y="459"/>
                    </a:lnTo>
                    <a:lnTo>
                      <a:pt x="1840" y="457"/>
                    </a:lnTo>
                    <a:lnTo>
                      <a:pt x="1907" y="456"/>
                    </a:lnTo>
                    <a:lnTo>
                      <a:pt x="1975" y="456"/>
                    </a:lnTo>
                    <a:lnTo>
                      <a:pt x="2043" y="456"/>
                    </a:lnTo>
                    <a:lnTo>
                      <a:pt x="2109" y="454"/>
                    </a:lnTo>
                    <a:lnTo>
                      <a:pt x="2174" y="454"/>
                    </a:lnTo>
                    <a:lnTo>
                      <a:pt x="2237" y="454"/>
                    </a:lnTo>
                    <a:lnTo>
                      <a:pt x="2297" y="454"/>
                    </a:lnTo>
                    <a:lnTo>
                      <a:pt x="2356" y="456"/>
                    </a:lnTo>
                    <a:lnTo>
                      <a:pt x="2414" y="456"/>
                    </a:lnTo>
                    <a:lnTo>
                      <a:pt x="2467" y="457"/>
                    </a:lnTo>
                    <a:lnTo>
                      <a:pt x="2519" y="459"/>
                    </a:lnTo>
                    <a:lnTo>
                      <a:pt x="2523" y="459"/>
                    </a:lnTo>
                    <a:lnTo>
                      <a:pt x="2535" y="459"/>
                    </a:lnTo>
                    <a:lnTo>
                      <a:pt x="2552" y="460"/>
                    </a:lnTo>
                    <a:lnTo>
                      <a:pt x="2575" y="463"/>
                    </a:lnTo>
                    <a:lnTo>
                      <a:pt x="2603" y="469"/>
                    </a:lnTo>
                    <a:lnTo>
                      <a:pt x="2633" y="475"/>
                    </a:lnTo>
                    <a:lnTo>
                      <a:pt x="2666" y="485"/>
                    </a:lnTo>
                    <a:lnTo>
                      <a:pt x="2700" y="498"/>
                    </a:lnTo>
                    <a:lnTo>
                      <a:pt x="2712" y="505"/>
                    </a:lnTo>
                    <a:lnTo>
                      <a:pt x="2722" y="516"/>
                    </a:lnTo>
                    <a:lnTo>
                      <a:pt x="2732" y="526"/>
                    </a:lnTo>
                    <a:lnTo>
                      <a:pt x="2735" y="531"/>
                    </a:lnTo>
                    <a:lnTo>
                      <a:pt x="2738" y="532"/>
                    </a:lnTo>
                    <a:lnTo>
                      <a:pt x="2748" y="534"/>
                    </a:lnTo>
                    <a:lnTo>
                      <a:pt x="2761" y="536"/>
                    </a:lnTo>
                    <a:lnTo>
                      <a:pt x="2777" y="541"/>
                    </a:lnTo>
                    <a:lnTo>
                      <a:pt x="2794" y="546"/>
                    </a:lnTo>
                    <a:lnTo>
                      <a:pt x="2810" y="552"/>
                    </a:lnTo>
                    <a:lnTo>
                      <a:pt x="2823" y="559"/>
                    </a:lnTo>
                    <a:lnTo>
                      <a:pt x="2831" y="565"/>
                    </a:lnTo>
                    <a:lnTo>
                      <a:pt x="2844" y="575"/>
                    </a:lnTo>
                    <a:lnTo>
                      <a:pt x="2853" y="585"/>
                    </a:lnTo>
                    <a:lnTo>
                      <a:pt x="2854" y="597"/>
                    </a:lnTo>
                    <a:lnTo>
                      <a:pt x="2844" y="616"/>
                    </a:lnTo>
                    <a:lnTo>
                      <a:pt x="2836" y="623"/>
                    </a:lnTo>
                    <a:lnTo>
                      <a:pt x="2817" y="633"/>
                    </a:lnTo>
                    <a:lnTo>
                      <a:pt x="2791" y="646"/>
                    </a:lnTo>
                    <a:lnTo>
                      <a:pt x="2758" y="659"/>
                    </a:lnTo>
                    <a:lnTo>
                      <a:pt x="2723" y="672"/>
                    </a:lnTo>
                    <a:lnTo>
                      <a:pt x="2686" y="682"/>
                    </a:lnTo>
                    <a:lnTo>
                      <a:pt x="2650" y="689"/>
                    </a:lnTo>
                    <a:lnTo>
                      <a:pt x="2616" y="692"/>
                    </a:lnTo>
                    <a:lnTo>
                      <a:pt x="2608" y="692"/>
                    </a:lnTo>
                    <a:lnTo>
                      <a:pt x="2590" y="692"/>
                    </a:lnTo>
                    <a:lnTo>
                      <a:pt x="2559" y="693"/>
                    </a:lnTo>
                    <a:lnTo>
                      <a:pt x="2522" y="693"/>
                    </a:lnTo>
                    <a:lnTo>
                      <a:pt x="2476" y="693"/>
                    </a:lnTo>
                    <a:lnTo>
                      <a:pt x="2426" y="695"/>
                    </a:lnTo>
                    <a:lnTo>
                      <a:pt x="2371" y="695"/>
                    </a:lnTo>
                    <a:lnTo>
                      <a:pt x="2313" y="696"/>
                    </a:lnTo>
                    <a:lnTo>
                      <a:pt x="2257" y="697"/>
                    </a:lnTo>
                    <a:lnTo>
                      <a:pt x="2202" y="697"/>
                    </a:lnTo>
                    <a:lnTo>
                      <a:pt x="2151" y="699"/>
                    </a:lnTo>
                    <a:lnTo>
                      <a:pt x="2103" y="699"/>
                    </a:lnTo>
                    <a:lnTo>
                      <a:pt x="2064" y="699"/>
                    </a:lnTo>
                    <a:lnTo>
                      <a:pt x="2033" y="700"/>
                    </a:lnTo>
                    <a:lnTo>
                      <a:pt x="2011" y="700"/>
                    </a:lnTo>
                    <a:lnTo>
                      <a:pt x="2002" y="700"/>
                    </a:lnTo>
                    <a:lnTo>
                      <a:pt x="1998" y="700"/>
                    </a:lnTo>
                    <a:lnTo>
                      <a:pt x="1989" y="700"/>
                    </a:lnTo>
                    <a:lnTo>
                      <a:pt x="1976" y="700"/>
                    </a:lnTo>
                    <a:lnTo>
                      <a:pt x="1958" y="702"/>
                    </a:lnTo>
                    <a:lnTo>
                      <a:pt x="1936" y="702"/>
                    </a:lnTo>
                    <a:lnTo>
                      <a:pt x="1909" y="702"/>
                    </a:lnTo>
                    <a:lnTo>
                      <a:pt x="1879" y="702"/>
                    </a:lnTo>
                    <a:lnTo>
                      <a:pt x="1845" y="703"/>
                    </a:lnTo>
                    <a:lnTo>
                      <a:pt x="1809" y="703"/>
                    </a:lnTo>
                    <a:lnTo>
                      <a:pt x="1769" y="703"/>
                    </a:lnTo>
                    <a:lnTo>
                      <a:pt x="1727" y="703"/>
                    </a:lnTo>
                    <a:lnTo>
                      <a:pt x="1683" y="703"/>
                    </a:lnTo>
                    <a:lnTo>
                      <a:pt x="1635" y="703"/>
                    </a:lnTo>
                    <a:lnTo>
                      <a:pt x="1586" y="703"/>
                    </a:lnTo>
                    <a:lnTo>
                      <a:pt x="1537" y="702"/>
                    </a:lnTo>
                    <a:lnTo>
                      <a:pt x="1486" y="702"/>
                    </a:lnTo>
                    <a:lnTo>
                      <a:pt x="1432" y="700"/>
                    </a:lnTo>
                    <a:lnTo>
                      <a:pt x="1379" y="699"/>
                    </a:lnTo>
                    <a:lnTo>
                      <a:pt x="1326" y="697"/>
                    </a:lnTo>
                    <a:lnTo>
                      <a:pt x="1271" y="696"/>
                    </a:lnTo>
                    <a:lnTo>
                      <a:pt x="1218" y="695"/>
                    </a:lnTo>
                    <a:lnTo>
                      <a:pt x="1163" y="692"/>
                    </a:lnTo>
                    <a:lnTo>
                      <a:pt x="1110" y="689"/>
                    </a:lnTo>
                    <a:lnTo>
                      <a:pt x="1058" y="686"/>
                    </a:lnTo>
                    <a:lnTo>
                      <a:pt x="1006" y="683"/>
                    </a:lnTo>
                    <a:lnTo>
                      <a:pt x="956" y="679"/>
                    </a:lnTo>
                    <a:lnTo>
                      <a:pt x="907" y="674"/>
                    </a:lnTo>
                    <a:lnTo>
                      <a:pt x="861" y="670"/>
                    </a:lnTo>
                    <a:lnTo>
                      <a:pt x="816" y="664"/>
                    </a:lnTo>
                    <a:lnTo>
                      <a:pt x="774" y="659"/>
                    </a:lnTo>
                    <a:lnTo>
                      <a:pt x="734" y="653"/>
                    </a:lnTo>
                    <a:lnTo>
                      <a:pt x="698" y="646"/>
                    </a:lnTo>
                    <a:lnTo>
                      <a:pt x="692" y="646"/>
                    </a:lnTo>
                    <a:lnTo>
                      <a:pt x="679" y="643"/>
                    </a:lnTo>
                    <a:lnTo>
                      <a:pt x="656" y="640"/>
                    </a:lnTo>
                    <a:lnTo>
                      <a:pt x="628" y="636"/>
                    </a:lnTo>
                    <a:lnTo>
                      <a:pt x="593" y="631"/>
                    </a:lnTo>
                    <a:lnTo>
                      <a:pt x="556" y="626"/>
                    </a:lnTo>
                    <a:lnTo>
                      <a:pt x="514" y="620"/>
                    </a:lnTo>
                    <a:lnTo>
                      <a:pt x="472" y="614"/>
                    </a:lnTo>
                    <a:lnTo>
                      <a:pt x="429" y="608"/>
                    </a:lnTo>
                    <a:lnTo>
                      <a:pt x="387" y="601"/>
                    </a:lnTo>
                    <a:lnTo>
                      <a:pt x="348" y="595"/>
                    </a:lnTo>
                    <a:lnTo>
                      <a:pt x="312" y="588"/>
                    </a:lnTo>
                    <a:lnTo>
                      <a:pt x="282" y="582"/>
                    </a:lnTo>
                    <a:lnTo>
                      <a:pt x="258" y="578"/>
                    </a:lnTo>
                    <a:lnTo>
                      <a:pt x="240" y="574"/>
                    </a:lnTo>
                    <a:lnTo>
                      <a:pt x="233" y="569"/>
                    </a:lnTo>
                    <a:lnTo>
                      <a:pt x="226" y="558"/>
                    </a:lnTo>
                    <a:lnTo>
                      <a:pt x="227" y="548"/>
                    </a:lnTo>
                    <a:lnTo>
                      <a:pt x="230" y="542"/>
                    </a:lnTo>
                    <a:lnTo>
                      <a:pt x="233" y="539"/>
                    </a:lnTo>
                    <a:lnTo>
                      <a:pt x="0" y="463"/>
                    </a:lnTo>
                    <a:lnTo>
                      <a:pt x="1" y="462"/>
                    </a:lnTo>
                    <a:lnTo>
                      <a:pt x="9" y="459"/>
                    </a:lnTo>
                    <a:lnTo>
                      <a:pt x="17" y="456"/>
                    </a:lnTo>
                    <a:lnTo>
                      <a:pt x="30" y="452"/>
                    </a:lnTo>
                    <a:lnTo>
                      <a:pt x="45" y="449"/>
                    </a:lnTo>
                    <a:lnTo>
                      <a:pt x="62" y="447"/>
                    </a:lnTo>
                    <a:lnTo>
                      <a:pt x="79" y="447"/>
                    </a:lnTo>
                    <a:lnTo>
                      <a:pt x="98" y="452"/>
                    </a:lnTo>
                    <a:lnTo>
                      <a:pt x="124" y="459"/>
                    </a:lnTo>
                    <a:lnTo>
                      <a:pt x="154" y="466"/>
                    </a:lnTo>
                    <a:lnTo>
                      <a:pt x="184" y="473"/>
                    </a:lnTo>
                    <a:lnTo>
                      <a:pt x="214" y="480"/>
                    </a:lnTo>
                    <a:lnTo>
                      <a:pt x="242" y="488"/>
                    </a:lnTo>
                    <a:lnTo>
                      <a:pt x="263" y="493"/>
                    </a:lnTo>
                    <a:lnTo>
                      <a:pt x="278" y="496"/>
                    </a:lnTo>
                    <a:lnTo>
                      <a:pt x="284" y="498"/>
                    </a:lnTo>
                    <a:close/>
                  </a:path>
                </a:pathLst>
              </a:custGeom>
              <a:solidFill>
                <a:srgbClr val="000000"/>
              </a:solidFill>
              <a:ln w="9525">
                <a:solidFill>
                  <a:srgbClr val="000000"/>
                </a:solidFill>
                <a:round/>
                <a:headEnd/>
                <a:tailEnd/>
              </a:ln>
            </p:spPr>
            <p:txBody>
              <a:bodyPr/>
              <a:lstStyle/>
              <a:p>
                <a:endParaRPr lang="en-US"/>
              </a:p>
            </p:txBody>
          </p:sp>
          <p:sp>
            <p:nvSpPr>
              <p:cNvPr id="110608" name="Freeform 72"/>
              <p:cNvSpPr>
                <a:spLocks/>
              </p:cNvSpPr>
              <p:nvPr/>
            </p:nvSpPr>
            <p:spPr bwMode="auto">
              <a:xfrm>
                <a:off x="1655" y="2150"/>
                <a:ext cx="2519" cy="523"/>
              </a:xfrm>
              <a:custGeom>
                <a:avLst/>
                <a:gdLst>
                  <a:gd name="T0" fmla="*/ 1 w 2519"/>
                  <a:gd name="T1" fmla="*/ 16 h 523"/>
                  <a:gd name="T2" fmla="*/ 21 w 2519"/>
                  <a:gd name="T3" fmla="*/ 4 h 523"/>
                  <a:gd name="T4" fmla="*/ 64 w 2519"/>
                  <a:gd name="T5" fmla="*/ 3 h 523"/>
                  <a:gd name="T6" fmla="*/ 122 w 2519"/>
                  <a:gd name="T7" fmla="*/ 0 h 523"/>
                  <a:gd name="T8" fmla="*/ 144 w 2519"/>
                  <a:gd name="T9" fmla="*/ 4 h 523"/>
                  <a:gd name="T10" fmla="*/ 178 w 2519"/>
                  <a:gd name="T11" fmla="*/ 39 h 523"/>
                  <a:gd name="T12" fmla="*/ 208 w 2519"/>
                  <a:gd name="T13" fmla="*/ 77 h 523"/>
                  <a:gd name="T14" fmla="*/ 273 w 2519"/>
                  <a:gd name="T15" fmla="*/ 162 h 523"/>
                  <a:gd name="T16" fmla="*/ 352 w 2519"/>
                  <a:gd name="T17" fmla="*/ 264 h 523"/>
                  <a:gd name="T18" fmla="*/ 423 w 2519"/>
                  <a:gd name="T19" fmla="*/ 356 h 523"/>
                  <a:gd name="T20" fmla="*/ 463 w 2519"/>
                  <a:gd name="T21" fmla="*/ 410 h 523"/>
                  <a:gd name="T22" fmla="*/ 479 w 2519"/>
                  <a:gd name="T23" fmla="*/ 423 h 523"/>
                  <a:gd name="T24" fmla="*/ 532 w 2519"/>
                  <a:gd name="T25" fmla="*/ 450 h 523"/>
                  <a:gd name="T26" fmla="*/ 593 w 2519"/>
                  <a:gd name="T27" fmla="*/ 469 h 523"/>
                  <a:gd name="T28" fmla="*/ 675 w 2519"/>
                  <a:gd name="T29" fmla="*/ 470 h 523"/>
                  <a:gd name="T30" fmla="*/ 806 w 2519"/>
                  <a:gd name="T31" fmla="*/ 470 h 523"/>
                  <a:gd name="T32" fmla="*/ 953 w 2519"/>
                  <a:gd name="T33" fmla="*/ 469 h 523"/>
                  <a:gd name="T34" fmla="*/ 1085 w 2519"/>
                  <a:gd name="T35" fmla="*/ 467 h 523"/>
                  <a:gd name="T36" fmla="*/ 1173 w 2519"/>
                  <a:gd name="T37" fmla="*/ 466 h 523"/>
                  <a:gd name="T38" fmla="*/ 1206 w 2519"/>
                  <a:gd name="T39" fmla="*/ 463 h 523"/>
                  <a:gd name="T40" fmla="*/ 1278 w 2519"/>
                  <a:gd name="T41" fmla="*/ 461 h 523"/>
                  <a:gd name="T42" fmla="*/ 1387 w 2519"/>
                  <a:gd name="T43" fmla="*/ 460 h 523"/>
                  <a:gd name="T44" fmla="*/ 1524 w 2519"/>
                  <a:gd name="T45" fmla="*/ 459 h 523"/>
                  <a:gd name="T46" fmla="*/ 1678 w 2519"/>
                  <a:gd name="T47" fmla="*/ 459 h 523"/>
                  <a:gd name="T48" fmla="*/ 1839 w 2519"/>
                  <a:gd name="T49" fmla="*/ 457 h 523"/>
                  <a:gd name="T50" fmla="*/ 1996 w 2519"/>
                  <a:gd name="T51" fmla="*/ 457 h 523"/>
                  <a:gd name="T52" fmla="*/ 2137 w 2519"/>
                  <a:gd name="T53" fmla="*/ 456 h 523"/>
                  <a:gd name="T54" fmla="*/ 2254 w 2519"/>
                  <a:gd name="T55" fmla="*/ 457 h 523"/>
                  <a:gd name="T56" fmla="*/ 2336 w 2519"/>
                  <a:gd name="T57" fmla="*/ 459 h 523"/>
                  <a:gd name="T58" fmla="*/ 2371 w 2519"/>
                  <a:gd name="T59" fmla="*/ 460 h 523"/>
                  <a:gd name="T60" fmla="*/ 2424 w 2519"/>
                  <a:gd name="T61" fmla="*/ 470 h 523"/>
                  <a:gd name="T62" fmla="*/ 2487 w 2519"/>
                  <a:gd name="T63" fmla="*/ 487 h 523"/>
                  <a:gd name="T64" fmla="*/ 2519 w 2519"/>
                  <a:gd name="T65" fmla="*/ 509 h 523"/>
                  <a:gd name="T66" fmla="*/ 2502 w 2519"/>
                  <a:gd name="T67" fmla="*/ 518 h 523"/>
                  <a:gd name="T68" fmla="*/ 2445 w 2519"/>
                  <a:gd name="T69" fmla="*/ 515 h 523"/>
                  <a:gd name="T70" fmla="*/ 2381 w 2519"/>
                  <a:gd name="T71" fmla="*/ 505 h 523"/>
                  <a:gd name="T72" fmla="*/ 2260 w 2519"/>
                  <a:gd name="T73" fmla="*/ 503 h 523"/>
                  <a:gd name="T74" fmla="*/ 2070 w 2519"/>
                  <a:gd name="T75" fmla="*/ 503 h 523"/>
                  <a:gd name="T76" fmla="*/ 1828 w 2519"/>
                  <a:gd name="T77" fmla="*/ 505 h 523"/>
                  <a:gd name="T78" fmla="*/ 1554 w 2519"/>
                  <a:gd name="T79" fmla="*/ 507 h 523"/>
                  <a:gd name="T80" fmla="*/ 1269 w 2519"/>
                  <a:gd name="T81" fmla="*/ 512 h 523"/>
                  <a:gd name="T82" fmla="*/ 990 w 2519"/>
                  <a:gd name="T83" fmla="*/ 516 h 523"/>
                  <a:gd name="T84" fmla="*/ 737 w 2519"/>
                  <a:gd name="T85" fmla="*/ 519 h 523"/>
                  <a:gd name="T86" fmla="*/ 529 w 2519"/>
                  <a:gd name="T87" fmla="*/ 522 h 523"/>
                  <a:gd name="T88" fmla="*/ 384 w 2519"/>
                  <a:gd name="T89" fmla="*/ 523 h 523"/>
                  <a:gd name="T90" fmla="*/ 322 w 2519"/>
                  <a:gd name="T91" fmla="*/ 523 h 523"/>
                  <a:gd name="T92" fmla="*/ 234 w 2519"/>
                  <a:gd name="T93" fmla="*/ 509 h 523"/>
                  <a:gd name="T94" fmla="*/ 141 w 2519"/>
                  <a:gd name="T95" fmla="*/ 487 h 52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519"/>
                  <a:gd name="T145" fmla="*/ 0 h 523"/>
                  <a:gd name="T146" fmla="*/ 2519 w 2519"/>
                  <a:gd name="T147" fmla="*/ 523 h 523"/>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519" h="523">
                    <a:moveTo>
                      <a:pt x="115" y="482"/>
                    </a:moveTo>
                    <a:lnTo>
                      <a:pt x="0" y="17"/>
                    </a:lnTo>
                    <a:lnTo>
                      <a:pt x="1" y="16"/>
                    </a:lnTo>
                    <a:lnTo>
                      <a:pt x="5" y="10"/>
                    </a:lnTo>
                    <a:lnTo>
                      <a:pt x="13" y="6"/>
                    </a:lnTo>
                    <a:lnTo>
                      <a:pt x="21" y="4"/>
                    </a:lnTo>
                    <a:lnTo>
                      <a:pt x="30" y="4"/>
                    </a:lnTo>
                    <a:lnTo>
                      <a:pt x="46" y="4"/>
                    </a:lnTo>
                    <a:lnTo>
                      <a:pt x="64" y="3"/>
                    </a:lnTo>
                    <a:lnTo>
                      <a:pt x="85" y="1"/>
                    </a:lnTo>
                    <a:lnTo>
                      <a:pt x="105" y="1"/>
                    </a:lnTo>
                    <a:lnTo>
                      <a:pt x="122" y="0"/>
                    </a:lnTo>
                    <a:lnTo>
                      <a:pt x="135" y="0"/>
                    </a:lnTo>
                    <a:lnTo>
                      <a:pt x="139" y="0"/>
                    </a:lnTo>
                    <a:lnTo>
                      <a:pt x="144" y="4"/>
                    </a:lnTo>
                    <a:lnTo>
                      <a:pt x="155" y="14"/>
                    </a:lnTo>
                    <a:lnTo>
                      <a:pt x="168" y="27"/>
                    </a:lnTo>
                    <a:lnTo>
                      <a:pt x="178" y="39"/>
                    </a:lnTo>
                    <a:lnTo>
                      <a:pt x="183" y="44"/>
                    </a:lnTo>
                    <a:lnTo>
                      <a:pt x="193" y="59"/>
                    </a:lnTo>
                    <a:lnTo>
                      <a:pt x="208" y="77"/>
                    </a:lnTo>
                    <a:lnTo>
                      <a:pt x="227" y="102"/>
                    </a:lnTo>
                    <a:lnTo>
                      <a:pt x="249" y="131"/>
                    </a:lnTo>
                    <a:lnTo>
                      <a:pt x="273" y="162"/>
                    </a:lnTo>
                    <a:lnTo>
                      <a:pt x="299" y="195"/>
                    </a:lnTo>
                    <a:lnTo>
                      <a:pt x="325" y="230"/>
                    </a:lnTo>
                    <a:lnTo>
                      <a:pt x="352" y="264"/>
                    </a:lnTo>
                    <a:lnTo>
                      <a:pt x="377" y="299"/>
                    </a:lnTo>
                    <a:lnTo>
                      <a:pt x="401" y="329"/>
                    </a:lnTo>
                    <a:lnTo>
                      <a:pt x="423" y="356"/>
                    </a:lnTo>
                    <a:lnTo>
                      <a:pt x="440" y="381"/>
                    </a:lnTo>
                    <a:lnTo>
                      <a:pt x="455" y="398"/>
                    </a:lnTo>
                    <a:lnTo>
                      <a:pt x="463" y="410"/>
                    </a:lnTo>
                    <a:lnTo>
                      <a:pt x="466" y="414"/>
                    </a:lnTo>
                    <a:lnTo>
                      <a:pt x="469" y="417"/>
                    </a:lnTo>
                    <a:lnTo>
                      <a:pt x="479" y="423"/>
                    </a:lnTo>
                    <a:lnTo>
                      <a:pt x="493" y="430"/>
                    </a:lnTo>
                    <a:lnTo>
                      <a:pt x="512" y="440"/>
                    </a:lnTo>
                    <a:lnTo>
                      <a:pt x="532" y="450"/>
                    </a:lnTo>
                    <a:lnTo>
                      <a:pt x="554" y="459"/>
                    </a:lnTo>
                    <a:lnTo>
                      <a:pt x="574" y="466"/>
                    </a:lnTo>
                    <a:lnTo>
                      <a:pt x="593" y="469"/>
                    </a:lnTo>
                    <a:lnTo>
                      <a:pt x="613" y="469"/>
                    </a:lnTo>
                    <a:lnTo>
                      <a:pt x="640" y="470"/>
                    </a:lnTo>
                    <a:lnTo>
                      <a:pt x="675" y="470"/>
                    </a:lnTo>
                    <a:lnTo>
                      <a:pt x="715" y="470"/>
                    </a:lnTo>
                    <a:lnTo>
                      <a:pt x="758" y="470"/>
                    </a:lnTo>
                    <a:lnTo>
                      <a:pt x="806" y="470"/>
                    </a:lnTo>
                    <a:lnTo>
                      <a:pt x="855" y="470"/>
                    </a:lnTo>
                    <a:lnTo>
                      <a:pt x="904" y="470"/>
                    </a:lnTo>
                    <a:lnTo>
                      <a:pt x="953" y="469"/>
                    </a:lnTo>
                    <a:lnTo>
                      <a:pt x="1000" y="469"/>
                    </a:lnTo>
                    <a:lnTo>
                      <a:pt x="1045" y="469"/>
                    </a:lnTo>
                    <a:lnTo>
                      <a:pt x="1085" y="467"/>
                    </a:lnTo>
                    <a:lnTo>
                      <a:pt x="1121" y="467"/>
                    </a:lnTo>
                    <a:lnTo>
                      <a:pt x="1151" y="466"/>
                    </a:lnTo>
                    <a:lnTo>
                      <a:pt x="1173" y="466"/>
                    </a:lnTo>
                    <a:lnTo>
                      <a:pt x="1186" y="464"/>
                    </a:lnTo>
                    <a:lnTo>
                      <a:pt x="1193" y="464"/>
                    </a:lnTo>
                    <a:lnTo>
                      <a:pt x="1206" y="463"/>
                    </a:lnTo>
                    <a:lnTo>
                      <a:pt x="1225" y="463"/>
                    </a:lnTo>
                    <a:lnTo>
                      <a:pt x="1249" y="463"/>
                    </a:lnTo>
                    <a:lnTo>
                      <a:pt x="1278" y="461"/>
                    </a:lnTo>
                    <a:lnTo>
                      <a:pt x="1310" y="461"/>
                    </a:lnTo>
                    <a:lnTo>
                      <a:pt x="1347" y="461"/>
                    </a:lnTo>
                    <a:lnTo>
                      <a:pt x="1387" y="460"/>
                    </a:lnTo>
                    <a:lnTo>
                      <a:pt x="1431" y="460"/>
                    </a:lnTo>
                    <a:lnTo>
                      <a:pt x="1475" y="460"/>
                    </a:lnTo>
                    <a:lnTo>
                      <a:pt x="1524" y="459"/>
                    </a:lnTo>
                    <a:lnTo>
                      <a:pt x="1574" y="459"/>
                    </a:lnTo>
                    <a:lnTo>
                      <a:pt x="1625" y="459"/>
                    </a:lnTo>
                    <a:lnTo>
                      <a:pt x="1678" y="459"/>
                    </a:lnTo>
                    <a:lnTo>
                      <a:pt x="1731" y="457"/>
                    </a:lnTo>
                    <a:lnTo>
                      <a:pt x="1785" y="457"/>
                    </a:lnTo>
                    <a:lnTo>
                      <a:pt x="1839" y="457"/>
                    </a:lnTo>
                    <a:lnTo>
                      <a:pt x="1893" y="457"/>
                    </a:lnTo>
                    <a:lnTo>
                      <a:pt x="1944" y="457"/>
                    </a:lnTo>
                    <a:lnTo>
                      <a:pt x="1996" y="457"/>
                    </a:lnTo>
                    <a:lnTo>
                      <a:pt x="2045" y="456"/>
                    </a:lnTo>
                    <a:lnTo>
                      <a:pt x="2093" y="456"/>
                    </a:lnTo>
                    <a:lnTo>
                      <a:pt x="2137" y="456"/>
                    </a:lnTo>
                    <a:lnTo>
                      <a:pt x="2181" y="457"/>
                    </a:lnTo>
                    <a:lnTo>
                      <a:pt x="2219" y="457"/>
                    </a:lnTo>
                    <a:lnTo>
                      <a:pt x="2254" y="457"/>
                    </a:lnTo>
                    <a:lnTo>
                      <a:pt x="2286" y="457"/>
                    </a:lnTo>
                    <a:lnTo>
                      <a:pt x="2313" y="457"/>
                    </a:lnTo>
                    <a:lnTo>
                      <a:pt x="2336" y="459"/>
                    </a:lnTo>
                    <a:lnTo>
                      <a:pt x="2353" y="459"/>
                    </a:lnTo>
                    <a:lnTo>
                      <a:pt x="2365" y="459"/>
                    </a:lnTo>
                    <a:lnTo>
                      <a:pt x="2371" y="460"/>
                    </a:lnTo>
                    <a:lnTo>
                      <a:pt x="2385" y="463"/>
                    </a:lnTo>
                    <a:lnTo>
                      <a:pt x="2402" y="466"/>
                    </a:lnTo>
                    <a:lnTo>
                      <a:pt x="2424" y="470"/>
                    </a:lnTo>
                    <a:lnTo>
                      <a:pt x="2445" y="474"/>
                    </a:lnTo>
                    <a:lnTo>
                      <a:pt x="2467" y="480"/>
                    </a:lnTo>
                    <a:lnTo>
                      <a:pt x="2487" y="487"/>
                    </a:lnTo>
                    <a:lnTo>
                      <a:pt x="2506" y="496"/>
                    </a:lnTo>
                    <a:lnTo>
                      <a:pt x="2519" y="507"/>
                    </a:lnTo>
                    <a:lnTo>
                      <a:pt x="2519" y="509"/>
                    </a:lnTo>
                    <a:lnTo>
                      <a:pt x="2516" y="512"/>
                    </a:lnTo>
                    <a:lnTo>
                      <a:pt x="2510" y="515"/>
                    </a:lnTo>
                    <a:lnTo>
                      <a:pt x="2502" y="518"/>
                    </a:lnTo>
                    <a:lnTo>
                      <a:pt x="2489" y="519"/>
                    </a:lnTo>
                    <a:lnTo>
                      <a:pt x="2470" y="519"/>
                    </a:lnTo>
                    <a:lnTo>
                      <a:pt x="2445" y="515"/>
                    </a:lnTo>
                    <a:lnTo>
                      <a:pt x="2414" y="507"/>
                    </a:lnTo>
                    <a:lnTo>
                      <a:pt x="2402" y="506"/>
                    </a:lnTo>
                    <a:lnTo>
                      <a:pt x="2381" y="505"/>
                    </a:lnTo>
                    <a:lnTo>
                      <a:pt x="2349" y="505"/>
                    </a:lnTo>
                    <a:lnTo>
                      <a:pt x="2309" y="503"/>
                    </a:lnTo>
                    <a:lnTo>
                      <a:pt x="2260" y="503"/>
                    </a:lnTo>
                    <a:lnTo>
                      <a:pt x="2204" y="503"/>
                    </a:lnTo>
                    <a:lnTo>
                      <a:pt x="2139" y="503"/>
                    </a:lnTo>
                    <a:lnTo>
                      <a:pt x="2070" y="503"/>
                    </a:lnTo>
                    <a:lnTo>
                      <a:pt x="1993" y="503"/>
                    </a:lnTo>
                    <a:lnTo>
                      <a:pt x="1913" y="505"/>
                    </a:lnTo>
                    <a:lnTo>
                      <a:pt x="1828" y="505"/>
                    </a:lnTo>
                    <a:lnTo>
                      <a:pt x="1739" y="506"/>
                    </a:lnTo>
                    <a:lnTo>
                      <a:pt x="1648" y="507"/>
                    </a:lnTo>
                    <a:lnTo>
                      <a:pt x="1554" y="507"/>
                    </a:lnTo>
                    <a:lnTo>
                      <a:pt x="1461" y="509"/>
                    </a:lnTo>
                    <a:lnTo>
                      <a:pt x="1364" y="510"/>
                    </a:lnTo>
                    <a:lnTo>
                      <a:pt x="1269" y="512"/>
                    </a:lnTo>
                    <a:lnTo>
                      <a:pt x="1174" y="513"/>
                    </a:lnTo>
                    <a:lnTo>
                      <a:pt x="1082" y="515"/>
                    </a:lnTo>
                    <a:lnTo>
                      <a:pt x="990" y="516"/>
                    </a:lnTo>
                    <a:lnTo>
                      <a:pt x="902" y="518"/>
                    </a:lnTo>
                    <a:lnTo>
                      <a:pt x="817" y="518"/>
                    </a:lnTo>
                    <a:lnTo>
                      <a:pt x="737" y="519"/>
                    </a:lnTo>
                    <a:lnTo>
                      <a:pt x="662" y="520"/>
                    </a:lnTo>
                    <a:lnTo>
                      <a:pt x="593" y="522"/>
                    </a:lnTo>
                    <a:lnTo>
                      <a:pt x="529" y="522"/>
                    </a:lnTo>
                    <a:lnTo>
                      <a:pt x="472" y="523"/>
                    </a:lnTo>
                    <a:lnTo>
                      <a:pt x="424" y="523"/>
                    </a:lnTo>
                    <a:lnTo>
                      <a:pt x="384" y="523"/>
                    </a:lnTo>
                    <a:lnTo>
                      <a:pt x="354" y="523"/>
                    </a:lnTo>
                    <a:lnTo>
                      <a:pt x="332" y="523"/>
                    </a:lnTo>
                    <a:lnTo>
                      <a:pt x="322" y="523"/>
                    </a:lnTo>
                    <a:lnTo>
                      <a:pt x="299" y="520"/>
                    </a:lnTo>
                    <a:lnTo>
                      <a:pt x="269" y="515"/>
                    </a:lnTo>
                    <a:lnTo>
                      <a:pt x="234" y="509"/>
                    </a:lnTo>
                    <a:lnTo>
                      <a:pt x="200" y="500"/>
                    </a:lnTo>
                    <a:lnTo>
                      <a:pt x="167" y="493"/>
                    </a:lnTo>
                    <a:lnTo>
                      <a:pt x="141" y="487"/>
                    </a:lnTo>
                    <a:lnTo>
                      <a:pt x="122" y="483"/>
                    </a:lnTo>
                    <a:lnTo>
                      <a:pt x="115" y="482"/>
                    </a:lnTo>
                    <a:close/>
                  </a:path>
                </a:pathLst>
              </a:custGeom>
              <a:solidFill>
                <a:srgbClr val="FFFFFF"/>
              </a:solidFill>
              <a:ln w="9525">
                <a:solidFill>
                  <a:srgbClr val="000000"/>
                </a:solidFill>
                <a:round/>
                <a:headEnd/>
                <a:tailEnd/>
              </a:ln>
            </p:spPr>
            <p:txBody>
              <a:bodyPr/>
              <a:lstStyle/>
              <a:p>
                <a:endParaRPr lang="en-US"/>
              </a:p>
            </p:txBody>
          </p:sp>
          <p:sp>
            <p:nvSpPr>
              <p:cNvPr id="110609" name="Freeform 73"/>
              <p:cNvSpPr>
                <a:spLocks/>
              </p:cNvSpPr>
              <p:nvPr/>
            </p:nvSpPr>
            <p:spPr bwMode="auto">
              <a:xfrm>
                <a:off x="1875" y="2709"/>
                <a:ext cx="2371" cy="102"/>
              </a:xfrm>
              <a:custGeom>
                <a:avLst/>
                <a:gdLst>
                  <a:gd name="T0" fmla="*/ 2355 w 2371"/>
                  <a:gd name="T1" fmla="*/ 52 h 102"/>
                  <a:gd name="T2" fmla="*/ 2292 w 2371"/>
                  <a:gd name="T3" fmla="*/ 75 h 102"/>
                  <a:gd name="T4" fmla="*/ 2218 w 2371"/>
                  <a:gd name="T5" fmla="*/ 92 h 102"/>
                  <a:gd name="T6" fmla="*/ 2142 w 2371"/>
                  <a:gd name="T7" fmla="*/ 95 h 102"/>
                  <a:gd name="T8" fmla="*/ 2002 w 2371"/>
                  <a:gd name="T9" fmla="*/ 97 h 102"/>
                  <a:gd name="T10" fmla="*/ 1834 w 2371"/>
                  <a:gd name="T11" fmla="*/ 98 h 102"/>
                  <a:gd name="T12" fmla="*/ 1675 w 2371"/>
                  <a:gd name="T13" fmla="*/ 98 h 102"/>
                  <a:gd name="T14" fmla="*/ 1565 w 2371"/>
                  <a:gd name="T15" fmla="*/ 97 h 102"/>
                  <a:gd name="T16" fmla="*/ 1493 w 2371"/>
                  <a:gd name="T17" fmla="*/ 95 h 102"/>
                  <a:gd name="T18" fmla="*/ 1353 w 2371"/>
                  <a:gd name="T19" fmla="*/ 97 h 102"/>
                  <a:gd name="T20" fmla="*/ 1173 w 2371"/>
                  <a:gd name="T21" fmla="*/ 99 h 102"/>
                  <a:gd name="T22" fmla="*/ 989 w 2371"/>
                  <a:gd name="T23" fmla="*/ 102 h 102"/>
                  <a:gd name="T24" fmla="*/ 838 w 2371"/>
                  <a:gd name="T25" fmla="*/ 102 h 102"/>
                  <a:gd name="T26" fmla="*/ 750 w 2371"/>
                  <a:gd name="T27" fmla="*/ 98 h 102"/>
                  <a:gd name="T28" fmla="*/ 625 w 2371"/>
                  <a:gd name="T29" fmla="*/ 85 h 102"/>
                  <a:gd name="T30" fmla="*/ 459 w 2371"/>
                  <a:gd name="T31" fmla="*/ 66 h 102"/>
                  <a:gd name="T32" fmla="*/ 288 w 2371"/>
                  <a:gd name="T33" fmla="*/ 46 h 102"/>
                  <a:gd name="T34" fmla="*/ 148 w 2371"/>
                  <a:gd name="T35" fmla="*/ 30 h 102"/>
                  <a:gd name="T36" fmla="*/ 76 w 2371"/>
                  <a:gd name="T37" fmla="*/ 20 h 102"/>
                  <a:gd name="T38" fmla="*/ 32 w 2371"/>
                  <a:gd name="T39" fmla="*/ 13 h 102"/>
                  <a:gd name="T40" fmla="*/ 6 w 2371"/>
                  <a:gd name="T41" fmla="*/ 12 h 102"/>
                  <a:gd name="T42" fmla="*/ 4 w 2371"/>
                  <a:gd name="T43" fmla="*/ 12 h 102"/>
                  <a:gd name="T44" fmla="*/ 62 w 2371"/>
                  <a:gd name="T45" fmla="*/ 12 h 102"/>
                  <a:gd name="T46" fmla="*/ 137 w 2371"/>
                  <a:gd name="T47" fmla="*/ 12 h 102"/>
                  <a:gd name="T48" fmla="*/ 194 w 2371"/>
                  <a:gd name="T49" fmla="*/ 12 h 102"/>
                  <a:gd name="T50" fmla="*/ 311 w 2371"/>
                  <a:gd name="T51" fmla="*/ 10 h 102"/>
                  <a:gd name="T52" fmla="*/ 465 w 2371"/>
                  <a:gd name="T53" fmla="*/ 9 h 102"/>
                  <a:gd name="T54" fmla="*/ 623 w 2371"/>
                  <a:gd name="T55" fmla="*/ 9 h 102"/>
                  <a:gd name="T56" fmla="*/ 748 w 2371"/>
                  <a:gd name="T57" fmla="*/ 7 h 102"/>
                  <a:gd name="T58" fmla="*/ 802 w 2371"/>
                  <a:gd name="T59" fmla="*/ 7 h 102"/>
                  <a:gd name="T60" fmla="*/ 852 w 2371"/>
                  <a:gd name="T61" fmla="*/ 7 h 102"/>
                  <a:gd name="T62" fmla="*/ 954 w 2371"/>
                  <a:gd name="T63" fmla="*/ 6 h 102"/>
                  <a:gd name="T64" fmla="*/ 1095 w 2371"/>
                  <a:gd name="T65" fmla="*/ 5 h 102"/>
                  <a:gd name="T66" fmla="*/ 1262 w 2371"/>
                  <a:gd name="T67" fmla="*/ 3 h 102"/>
                  <a:gd name="T68" fmla="*/ 1442 w 2371"/>
                  <a:gd name="T69" fmla="*/ 2 h 102"/>
                  <a:gd name="T70" fmla="*/ 1625 w 2371"/>
                  <a:gd name="T71" fmla="*/ 2 h 102"/>
                  <a:gd name="T72" fmla="*/ 1796 w 2371"/>
                  <a:gd name="T73" fmla="*/ 0 h 102"/>
                  <a:gd name="T74" fmla="*/ 1943 w 2371"/>
                  <a:gd name="T75" fmla="*/ 0 h 102"/>
                  <a:gd name="T76" fmla="*/ 2056 w 2371"/>
                  <a:gd name="T77" fmla="*/ 0 h 102"/>
                  <a:gd name="T78" fmla="*/ 2120 w 2371"/>
                  <a:gd name="T79" fmla="*/ 2 h 102"/>
                  <a:gd name="T80" fmla="*/ 2155 w 2371"/>
                  <a:gd name="T81" fmla="*/ 6 h 102"/>
                  <a:gd name="T82" fmla="*/ 2205 w 2371"/>
                  <a:gd name="T83" fmla="*/ 13 h 102"/>
                  <a:gd name="T84" fmla="*/ 2263 w 2371"/>
                  <a:gd name="T85" fmla="*/ 19 h 102"/>
                  <a:gd name="T86" fmla="*/ 2317 w 2371"/>
                  <a:gd name="T87" fmla="*/ 28 h 102"/>
                  <a:gd name="T88" fmla="*/ 2356 w 2371"/>
                  <a:gd name="T89" fmla="*/ 38 h 10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371"/>
                  <a:gd name="T136" fmla="*/ 0 h 102"/>
                  <a:gd name="T137" fmla="*/ 2371 w 2371"/>
                  <a:gd name="T138" fmla="*/ 102 h 10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371" h="102">
                    <a:moveTo>
                      <a:pt x="2371" y="45"/>
                    </a:moveTo>
                    <a:lnTo>
                      <a:pt x="2366" y="46"/>
                    </a:lnTo>
                    <a:lnTo>
                      <a:pt x="2355" y="52"/>
                    </a:lnTo>
                    <a:lnTo>
                      <a:pt x="2338" y="59"/>
                    </a:lnTo>
                    <a:lnTo>
                      <a:pt x="2316" y="66"/>
                    </a:lnTo>
                    <a:lnTo>
                      <a:pt x="2292" y="75"/>
                    </a:lnTo>
                    <a:lnTo>
                      <a:pt x="2266" y="84"/>
                    </a:lnTo>
                    <a:lnTo>
                      <a:pt x="2241" y="89"/>
                    </a:lnTo>
                    <a:lnTo>
                      <a:pt x="2218" y="92"/>
                    </a:lnTo>
                    <a:lnTo>
                      <a:pt x="2202" y="94"/>
                    </a:lnTo>
                    <a:lnTo>
                      <a:pt x="2176" y="94"/>
                    </a:lnTo>
                    <a:lnTo>
                      <a:pt x="2142" y="95"/>
                    </a:lnTo>
                    <a:lnTo>
                      <a:pt x="2102" y="95"/>
                    </a:lnTo>
                    <a:lnTo>
                      <a:pt x="2054" y="97"/>
                    </a:lnTo>
                    <a:lnTo>
                      <a:pt x="2002" y="97"/>
                    </a:lnTo>
                    <a:lnTo>
                      <a:pt x="1948" y="97"/>
                    </a:lnTo>
                    <a:lnTo>
                      <a:pt x="1891" y="98"/>
                    </a:lnTo>
                    <a:lnTo>
                      <a:pt x="1834" y="98"/>
                    </a:lnTo>
                    <a:lnTo>
                      <a:pt x="1779" y="98"/>
                    </a:lnTo>
                    <a:lnTo>
                      <a:pt x="1726" y="98"/>
                    </a:lnTo>
                    <a:lnTo>
                      <a:pt x="1675" y="98"/>
                    </a:lnTo>
                    <a:lnTo>
                      <a:pt x="1632" y="98"/>
                    </a:lnTo>
                    <a:lnTo>
                      <a:pt x="1595" y="98"/>
                    </a:lnTo>
                    <a:lnTo>
                      <a:pt x="1565" y="97"/>
                    </a:lnTo>
                    <a:lnTo>
                      <a:pt x="1544" y="97"/>
                    </a:lnTo>
                    <a:lnTo>
                      <a:pt x="1524" y="97"/>
                    </a:lnTo>
                    <a:lnTo>
                      <a:pt x="1493" y="95"/>
                    </a:lnTo>
                    <a:lnTo>
                      <a:pt x="1454" y="97"/>
                    </a:lnTo>
                    <a:lnTo>
                      <a:pt x="1406" y="97"/>
                    </a:lnTo>
                    <a:lnTo>
                      <a:pt x="1353" y="97"/>
                    </a:lnTo>
                    <a:lnTo>
                      <a:pt x="1295" y="98"/>
                    </a:lnTo>
                    <a:lnTo>
                      <a:pt x="1235" y="99"/>
                    </a:lnTo>
                    <a:lnTo>
                      <a:pt x="1173" y="99"/>
                    </a:lnTo>
                    <a:lnTo>
                      <a:pt x="1110" y="101"/>
                    </a:lnTo>
                    <a:lnTo>
                      <a:pt x="1048" y="101"/>
                    </a:lnTo>
                    <a:lnTo>
                      <a:pt x="989" y="102"/>
                    </a:lnTo>
                    <a:lnTo>
                      <a:pt x="933" y="102"/>
                    </a:lnTo>
                    <a:lnTo>
                      <a:pt x="882" y="102"/>
                    </a:lnTo>
                    <a:lnTo>
                      <a:pt x="838" y="102"/>
                    </a:lnTo>
                    <a:lnTo>
                      <a:pt x="802" y="102"/>
                    </a:lnTo>
                    <a:lnTo>
                      <a:pt x="776" y="101"/>
                    </a:lnTo>
                    <a:lnTo>
                      <a:pt x="750" y="98"/>
                    </a:lnTo>
                    <a:lnTo>
                      <a:pt x="715" y="95"/>
                    </a:lnTo>
                    <a:lnTo>
                      <a:pt x="672" y="91"/>
                    </a:lnTo>
                    <a:lnTo>
                      <a:pt x="625" y="85"/>
                    </a:lnTo>
                    <a:lnTo>
                      <a:pt x="571" y="79"/>
                    </a:lnTo>
                    <a:lnTo>
                      <a:pt x="517" y="74"/>
                    </a:lnTo>
                    <a:lnTo>
                      <a:pt x="459" y="66"/>
                    </a:lnTo>
                    <a:lnTo>
                      <a:pt x="400" y="61"/>
                    </a:lnTo>
                    <a:lnTo>
                      <a:pt x="344" y="53"/>
                    </a:lnTo>
                    <a:lnTo>
                      <a:pt x="288" y="46"/>
                    </a:lnTo>
                    <a:lnTo>
                      <a:pt x="236" y="41"/>
                    </a:lnTo>
                    <a:lnTo>
                      <a:pt x="190" y="35"/>
                    </a:lnTo>
                    <a:lnTo>
                      <a:pt x="148" y="30"/>
                    </a:lnTo>
                    <a:lnTo>
                      <a:pt x="115" y="26"/>
                    </a:lnTo>
                    <a:lnTo>
                      <a:pt x="91" y="22"/>
                    </a:lnTo>
                    <a:lnTo>
                      <a:pt x="76" y="20"/>
                    </a:lnTo>
                    <a:lnTo>
                      <a:pt x="60" y="18"/>
                    </a:lnTo>
                    <a:lnTo>
                      <a:pt x="45" y="16"/>
                    </a:lnTo>
                    <a:lnTo>
                      <a:pt x="32" y="13"/>
                    </a:lnTo>
                    <a:lnTo>
                      <a:pt x="22" y="13"/>
                    </a:lnTo>
                    <a:lnTo>
                      <a:pt x="11" y="12"/>
                    </a:lnTo>
                    <a:lnTo>
                      <a:pt x="6" y="12"/>
                    </a:lnTo>
                    <a:lnTo>
                      <a:pt x="1" y="12"/>
                    </a:lnTo>
                    <a:lnTo>
                      <a:pt x="0" y="12"/>
                    </a:lnTo>
                    <a:lnTo>
                      <a:pt x="4" y="12"/>
                    </a:lnTo>
                    <a:lnTo>
                      <a:pt x="19" y="12"/>
                    </a:lnTo>
                    <a:lnTo>
                      <a:pt x="37" y="12"/>
                    </a:lnTo>
                    <a:lnTo>
                      <a:pt x="62" y="12"/>
                    </a:lnTo>
                    <a:lnTo>
                      <a:pt x="86" y="12"/>
                    </a:lnTo>
                    <a:lnTo>
                      <a:pt x="112" y="12"/>
                    </a:lnTo>
                    <a:lnTo>
                      <a:pt x="137" y="12"/>
                    </a:lnTo>
                    <a:lnTo>
                      <a:pt x="157" y="12"/>
                    </a:lnTo>
                    <a:lnTo>
                      <a:pt x="171" y="12"/>
                    </a:lnTo>
                    <a:lnTo>
                      <a:pt x="194" y="12"/>
                    </a:lnTo>
                    <a:lnTo>
                      <a:pt x="227" y="12"/>
                    </a:lnTo>
                    <a:lnTo>
                      <a:pt x="266" y="12"/>
                    </a:lnTo>
                    <a:lnTo>
                      <a:pt x="311" y="10"/>
                    </a:lnTo>
                    <a:lnTo>
                      <a:pt x="360" y="10"/>
                    </a:lnTo>
                    <a:lnTo>
                      <a:pt x="412" y="10"/>
                    </a:lnTo>
                    <a:lnTo>
                      <a:pt x="465" y="9"/>
                    </a:lnTo>
                    <a:lnTo>
                      <a:pt x="518" y="9"/>
                    </a:lnTo>
                    <a:lnTo>
                      <a:pt x="571" y="9"/>
                    </a:lnTo>
                    <a:lnTo>
                      <a:pt x="623" y="9"/>
                    </a:lnTo>
                    <a:lnTo>
                      <a:pt x="669" y="7"/>
                    </a:lnTo>
                    <a:lnTo>
                      <a:pt x="712" y="7"/>
                    </a:lnTo>
                    <a:lnTo>
                      <a:pt x="748" y="7"/>
                    </a:lnTo>
                    <a:lnTo>
                      <a:pt x="777" y="7"/>
                    </a:lnTo>
                    <a:lnTo>
                      <a:pt x="797" y="7"/>
                    </a:lnTo>
                    <a:lnTo>
                      <a:pt x="802" y="7"/>
                    </a:lnTo>
                    <a:lnTo>
                      <a:pt x="812" y="7"/>
                    </a:lnTo>
                    <a:lnTo>
                      <a:pt x="829" y="7"/>
                    </a:lnTo>
                    <a:lnTo>
                      <a:pt x="852" y="7"/>
                    </a:lnTo>
                    <a:lnTo>
                      <a:pt x="881" y="6"/>
                    </a:lnTo>
                    <a:lnTo>
                      <a:pt x="915" y="6"/>
                    </a:lnTo>
                    <a:lnTo>
                      <a:pt x="954" y="6"/>
                    </a:lnTo>
                    <a:lnTo>
                      <a:pt x="997" y="6"/>
                    </a:lnTo>
                    <a:lnTo>
                      <a:pt x="1045" y="5"/>
                    </a:lnTo>
                    <a:lnTo>
                      <a:pt x="1095" y="5"/>
                    </a:lnTo>
                    <a:lnTo>
                      <a:pt x="1149" y="5"/>
                    </a:lnTo>
                    <a:lnTo>
                      <a:pt x="1205" y="3"/>
                    </a:lnTo>
                    <a:lnTo>
                      <a:pt x="1262" y="3"/>
                    </a:lnTo>
                    <a:lnTo>
                      <a:pt x="1321" y="3"/>
                    </a:lnTo>
                    <a:lnTo>
                      <a:pt x="1382" y="3"/>
                    </a:lnTo>
                    <a:lnTo>
                      <a:pt x="1442" y="2"/>
                    </a:lnTo>
                    <a:lnTo>
                      <a:pt x="1504" y="2"/>
                    </a:lnTo>
                    <a:lnTo>
                      <a:pt x="1565" y="2"/>
                    </a:lnTo>
                    <a:lnTo>
                      <a:pt x="1625" y="2"/>
                    </a:lnTo>
                    <a:lnTo>
                      <a:pt x="1684" y="0"/>
                    </a:lnTo>
                    <a:lnTo>
                      <a:pt x="1740" y="0"/>
                    </a:lnTo>
                    <a:lnTo>
                      <a:pt x="1796" y="0"/>
                    </a:lnTo>
                    <a:lnTo>
                      <a:pt x="1848" y="0"/>
                    </a:lnTo>
                    <a:lnTo>
                      <a:pt x="1897" y="0"/>
                    </a:lnTo>
                    <a:lnTo>
                      <a:pt x="1943" y="0"/>
                    </a:lnTo>
                    <a:lnTo>
                      <a:pt x="1986" y="0"/>
                    </a:lnTo>
                    <a:lnTo>
                      <a:pt x="2024" y="0"/>
                    </a:lnTo>
                    <a:lnTo>
                      <a:pt x="2056" y="0"/>
                    </a:lnTo>
                    <a:lnTo>
                      <a:pt x="2083" y="2"/>
                    </a:lnTo>
                    <a:lnTo>
                      <a:pt x="2104" y="2"/>
                    </a:lnTo>
                    <a:lnTo>
                      <a:pt x="2120" y="2"/>
                    </a:lnTo>
                    <a:lnTo>
                      <a:pt x="2129" y="3"/>
                    </a:lnTo>
                    <a:lnTo>
                      <a:pt x="2140" y="5"/>
                    </a:lnTo>
                    <a:lnTo>
                      <a:pt x="2155" y="6"/>
                    </a:lnTo>
                    <a:lnTo>
                      <a:pt x="2171" y="9"/>
                    </a:lnTo>
                    <a:lnTo>
                      <a:pt x="2188" y="10"/>
                    </a:lnTo>
                    <a:lnTo>
                      <a:pt x="2205" y="13"/>
                    </a:lnTo>
                    <a:lnTo>
                      <a:pt x="2225" y="15"/>
                    </a:lnTo>
                    <a:lnTo>
                      <a:pt x="2244" y="18"/>
                    </a:lnTo>
                    <a:lnTo>
                      <a:pt x="2263" y="19"/>
                    </a:lnTo>
                    <a:lnTo>
                      <a:pt x="2282" y="22"/>
                    </a:lnTo>
                    <a:lnTo>
                      <a:pt x="2300" y="25"/>
                    </a:lnTo>
                    <a:lnTo>
                      <a:pt x="2317" y="28"/>
                    </a:lnTo>
                    <a:lnTo>
                      <a:pt x="2332" y="30"/>
                    </a:lnTo>
                    <a:lnTo>
                      <a:pt x="2346" y="35"/>
                    </a:lnTo>
                    <a:lnTo>
                      <a:pt x="2356" y="38"/>
                    </a:lnTo>
                    <a:lnTo>
                      <a:pt x="2365" y="41"/>
                    </a:lnTo>
                    <a:lnTo>
                      <a:pt x="2371" y="45"/>
                    </a:lnTo>
                    <a:close/>
                  </a:path>
                </a:pathLst>
              </a:custGeom>
              <a:solidFill>
                <a:srgbClr val="FFFFFF"/>
              </a:solidFill>
              <a:ln w="9525">
                <a:noFill/>
                <a:round/>
                <a:headEnd/>
                <a:tailEnd/>
              </a:ln>
            </p:spPr>
            <p:txBody>
              <a:bodyPr/>
              <a:lstStyle/>
              <a:p>
                <a:endParaRPr lang="en-US"/>
              </a:p>
            </p:txBody>
          </p:sp>
          <p:sp>
            <p:nvSpPr>
              <p:cNvPr id="110610" name="Freeform 74"/>
              <p:cNvSpPr>
                <a:spLocks/>
              </p:cNvSpPr>
              <p:nvPr/>
            </p:nvSpPr>
            <p:spPr bwMode="auto">
              <a:xfrm>
                <a:off x="2151" y="2614"/>
                <a:ext cx="1362" cy="199"/>
              </a:xfrm>
              <a:custGeom>
                <a:avLst/>
                <a:gdLst>
                  <a:gd name="T0" fmla="*/ 8 w 1362"/>
                  <a:gd name="T1" fmla="*/ 18 h 199"/>
                  <a:gd name="T2" fmla="*/ 59 w 1362"/>
                  <a:gd name="T3" fmla="*/ 12 h 199"/>
                  <a:gd name="T4" fmla="*/ 134 w 1362"/>
                  <a:gd name="T5" fmla="*/ 5 h 199"/>
                  <a:gd name="T6" fmla="*/ 200 w 1362"/>
                  <a:gd name="T7" fmla="*/ 0 h 199"/>
                  <a:gd name="T8" fmla="*/ 234 w 1362"/>
                  <a:gd name="T9" fmla="*/ 2 h 199"/>
                  <a:gd name="T10" fmla="*/ 282 w 1362"/>
                  <a:gd name="T11" fmla="*/ 8 h 199"/>
                  <a:gd name="T12" fmla="*/ 354 w 1362"/>
                  <a:gd name="T13" fmla="*/ 18 h 199"/>
                  <a:gd name="T14" fmla="*/ 439 w 1362"/>
                  <a:gd name="T15" fmla="*/ 29 h 199"/>
                  <a:gd name="T16" fmla="*/ 529 w 1362"/>
                  <a:gd name="T17" fmla="*/ 42 h 199"/>
                  <a:gd name="T18" fmla="*/ 609 w 1362"/>
                  <a:gd name="T19" fmla="*/ 54 h 199"/>
                  <a:gd name="T20" fmla="*/ 674 w 1362"/>
                  <a:gd name="T21" fmla="*/ 62 h 199"/>
                  <a:gd name="T22" fmla="*/ 710 w 1362"/>
                  <a:gd name="T23" fmla="*/ 68 h 199"/>
                  <a:gd name="T24" fmla="*/ 1035 w 1362"/>
                  <a:gd name="T25" fmla="*/ 108 h 199"/>
                  <a:gd name="T26" fmla="*/ 1155 w 1362"/>
                  <a:gd name="T27" fmla="*/ 121 h 199"/>
                  <a:gd name="T28" fmla="*/ 1178 w 1362"/>
                  <a:gd name="T29" fmla="*/ 120 h 199"/>
                  <a:gd name="T30" fmla="*/ 1217 w 1362"/>
                  <a:gd name="T31" fmla="*/ 120 h 199"/>
                  <a:gd name="T32" fmla="*/ 1256 w 1362"/>
                  <a:gd name="T33" fmla="*/ 120 h 199"/>
                  <a:gd name="T34" fmla="*/ 1286 w 1362"/>
                  <a:gd name="T35" fmla="*/ 123 h 199"/>
                  <a:gd name="T36" fmla="*/ 1313 w 1362"/>
                  <a:gd name="T37" fmla="*/ 125 h 199"/>
                  <a:gd name="T38" fmla="*/ 1336 w 1362"/>
                  <a:gd name="T39" fmla="*/ 131 h 199"/>
                  <a:gd name="T40" fmla="*/ 1353 w 1362"/>
                  <a:gd name="T41" fmla="*/ 143 h 199"/>
                  <a:gd name="T42" fmla="*/ 1362 w 1362"/>
                  <a:gd name="T43" fmla="*/ 167 h 199"/>
                  <a:gd name="T44" fmla="*/ 1349 w 1362"/>
                  <a:gd name="T45" fmla="*/ 189 h 199"/>
                  <a:gd name="T46" fmla="*/ 1313 w 1362"/>
                  <a:gd name="T47" fmla="*/ 199 h 199"/>
                  <a:gd name="T48" fmla="*/ 1233 w 1362"/>
                  <a:gd name="T49" fmla="*/ 192 h 199"/>
                  <a:gd name="T50" fmla="*/ 1103 w 1362"/>
                  <a:gd name="T51" fmla="*/ 179 h 199"/>
                  <a:gd name="T52" fmla="*/ 946 w 1362"/>
                  <a:gd name="T53" fmla="*/ 160 h 199"/>
                  <a:gd name="T54" fmla="*/ 781 w 1362"/>
                  <a:gd name="T55" fmla="*/ 140 h 199"/>
                  <a:gd name="T56" fmla="*/ 626 w 1362"/>
                  <a:gd name="T57" fmla="*/ 120 h 199"/>
                  <a:gd name="T58" fmla="*/ 504 w 1362"/>
                  <a:gd name="T59" fmla="*/ 104 h 199"/>
                  <a:gd name="T60" fmla="*/ 434 w 1362"/>
                  <a:gd name="T61" fmla="*/ 95 h 199"/>
                  <a:gd name="T62" fmla="*/ 419 w 1362"/>
                  <a:gd name="T63" fmla="*/ 92 h 199"/>
                  <a:gd name="T64" fmla="*/ 383 w 1362"/>
                  <a:gd name="T65" fmla="*/ 88 h 199"/>
                  <a:gd name="T66" fmla="*/ 323 w 1362"/>
                  <a:gd name="T67" fmla="*/ 78 h 199"/>
                  <a:gd name="T68" fmla="*/ 246 w 1362"/>
                  <a:gd name="T69" fmla="*/ 65 h 199"/>
                  <a:gd name="T70" fmla="*/ 166 w 1362"/>
                  <a:gd name="T71" fmla="*/ 52 h 199"/>
                  <a:gd name="T72" fmla="*/ 91 w 1362"/>
                  <a:gd name="T73" fmla="*/ 39 h 199"/>
                  <a:gd name="T74" fmla="*/ 33 w 1362"/>
                  <a:gd name="T75" fmla="*/ 29 h 199"/>
                  <a:gd name="T76" fmla="*/ 2 w 1362"/>
                  <a:gd name="T77" fmla="*/ 20 h 19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362"/>
                  <a:gd name="T118" fmla="*/ 0 h 199"/>
                  <a:gd name="T119" fmla="*/ 1362 w 1362"/>
                  <a:gd name="T120" fmla="*/ 199 h 199"/>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362" h="199">
                    <a:moveTo>
                      <a:pt x="0" y="19"/>
                    </a:moveTo>
                    <a:lnTo>
                      <a:pt x="8" y="18"/>
                    </a:lnTo>
                    <a:lnTo>
                      <a:pt x="29" y="16"/>
                    </a:lnTo>
                    <a:lnTo>
                      <a:pt x="59" y="12"/>
                    </a:lnTo>
                    <a:lnTo>
                      <a:pt x="97" y="8"/>
                    </a:lnTo>
                    <a:lnTo>
                      <a:pt x="134" y="5"/>
                    </a:lnTo>
                    <a:lnTo>
                      <a:pt x="170" y="2"/>
                    </a:lnTo>
                    <a:lnTo>
                      <a:pt x="200" y="0"/>
                    </a:lnTo>
                    <a:lnTo>
                      <a:pt x="222" y="0"/>
                    </a:lnTo>
                    <a:lnTo>
                      <a:pt x="234" y="2"/>
                    </a:lnTo>
                    <a:lnTo>
                      <a:pt x="255" y="5"/>
                    </a:lnTo>
                    <a:lnTo>
                      <a:pt x="282" y="8"/>
                    </a:lnTo>
                    <a:lnTo>
                      <a:pt x="316" y="13"/>
                    </a:lnTo>
                    <a:lnTo>
                      <a:pt x="354" y="18"/>
                    </a:lnTo>
                    <a:lnTo>
                      <a:pt x="396" y="23"/>
                    </a:lnTo>
                    <a:lnTo>
                      <a:pt x="439" y="29"/>
                    </a:lnTo>
                    <a:lnTo>
                      <a:pt x="484" y="36"/>
                    </a:lnTo>
                    <a:lnTo>
                      <a:pt x="529" y="42"/>
                    </a:lnTo>
                    <a:lnTo>
                      <a:pt x="570" y="48"/>
                    </a:lnTo>
                    <a:lnTo>
                      <a:pt x="609" y="54"/>
                    </a:lnTo>
                    <a:lnTo>
                      <a:pt x="644" y="58"/>
                    </a:lnTo>
                    <a:lnTo>
                      <a:pt x="674" y="62"/>
                    </a:lnTo>
                    <a:lnTo>
                      <a:pt x="696" y="65"/>
                    </a:lnTo>
                    <a:lnTo>
                      <a:pt x="710" y="68"/>
                    </a:lnTo>
                    <a:lnTo>
                      <a:pt x="716" y="68"/>
                    </a:lnTo>
                    <a:lnTo>
                      <a:pt x="1035" y="108"/>
                    </a:lnTo>
                    <a:lnTo>
                      <a:pt x="1150" y="121"/>
                    </a:lnTo>
                    <a:lnTo>
                      <a:pt x="1155" y="121"/>
                    </a:lnTo>
                    <a:lnTo>
                      <a:pt x="1163" y="121"/>
                    </a:lnTo>
                    <a:lnTo>
                      <a:pt x="1178" y="120"/>
                    </a:lnTo>
                    <a:lnTo>
                      <a:pt x="1197" y="120"/>
                    </a:lnTo>
                    <a:lnTo>
                      <a:pt x="1217" y="120"/>
                    </a:lnTo>
                    <a:lnTo>
                      <a:pt x="1235" y="120"/>
                    </a:lnTo>
                    <a:lnTo>
                      <a:pt x="1256" y="120"/>
                    </a:lnTo>
                    <a:lnTo>
                      <a:pt x="1271" y="121"/>
                    </a:lnTo>
                    <a:lnTo>
                      <a:pt x="1286" y="123"/>
                    </a:lnTo>
                    <a:lnTo>
                      <a:pt x="1300" y="124"/>
                    </a:lnTo>
                    <a:lnTo>
                      <a:pt x="1313" y="125"/>
                    </a:lnTo>
                    <a:lnTo>
                      <a:pt x="1326" y="128"/>
                    </a:lnTo>
                    <a:lnTo>
                      <a:pt x="1336" y="131"/>
                    </a:lnTo>
                    <a:lnTo>
                      <a:pt x="1346" y="137"/>
                    </a:lnTo>
                    <a:lnTo>
                      <a:pt x="1353" y="143"/>
                    </a:lnTo>
                    <a:lnTo>
                      <a:pt x="1358" y="151"/>
                    </a:lnTo>
                    <a:lnTo>
                      <a:pt x="1362" y="167"/>
                    </a:lnTo>
                    <a:lnTo>
                      <a:pt x="1359" y="179"/>
                    </a:lnTo>
                    <a:lnTo>
                      <a:pt x="1349" y="189"/>
                    </a:lnTo>
                    <a:lnTo>
                      <a:pt x="1329" y="197"/>
                    </a:lnTo>
                    <a:lnTo>
                      <a:pt x="1313" y="199"/>
                    </a:lnTo>
                    <a:lnTo>
                      <a:pt x="1280" y="196"/>
                    </a:lnTo>
                    <a:lnTo>
                      <a:pt x="1233" y="192"/>
                    </a:lnTo>
                    <a:lnTo>
                      <a:pt x="1173" y="186"/>
                    </a:lnTo>
                    <a:lnTo>
                      <a:pt x="1103" y="179"/>
                    </a:lnTo>
                    <a:lnTo>
                      <a:pt x="1027" y="170"/>
                    </a:lnTo>
                    <a:lnTo>
                      <a:pt x="946" y="160"/>
                    </a:lnTo>
                    <a:lnTo>
                      <a:pt x="864" y="150"/>
                    </a:lnTo>
                    <a:lnTo>
                      <a:pt x="781" y="140"/>
                    </a:lnTo>
                    <a:lnTo>
                      <a:pt x="701" y="130"/>
                    </a:lnTo>
                    <a:lnTo>
                      <a:pt x="626" y="120"/>
                    </a:lnTo>
                    <a:lnTo>
                      <a:pt x="560" y="111"/>
                    </a:lnTo>
                    <a:lnTo>
                      <a:pt x="504" y="104"/>
                    </a:lnTo>
                    <a:lnTo>
                      <a:pt x="461" y="98"/>
                    </a:lnTo>
                    <a:lnTo>
                      <a:pt x="434" y="95"/>
                    </a:lnTo>
                    <a:lnTo>
                      <a:pt x="424" y="94"/>
                    </a:lnTo>
                    <a:lnTo>
                      <a:pt x="419" y="92"/>
                    </a:lnTo>
                    <a:lnTo>
                      <a:pt x="405" y="91"/>
                    </a:lnTo>
                    <a:lnTo>
                      <a:pt x="383" y="88"/>
                    </a:lnTo>
                    <a:lnTo>
                      <a:pt x="356" y="84"/>
                    </a:lnTo>
                    <a:lnTo>
                      <a:pt x="323" y="78"/>
                    </a:lnTo>
                    <a:lnTo>
                      <a:pt x="285" y="72"/>
                    </a:lnTo>
                    <a:lnTo>
                      <a:pt x="246" y="65"/>
                    </a:lnTo>
                    <a:lnTo>
                      <a:pt x="206" y="59"/>
                    </a:lnTo>
                    <a:lnTo>
                      <a:pt x="166" y="52"/>
                    </a:lnTo>
                    <a:lnTo>
                      <a:pt x="127" y="46"/>
                    </a:lnTo>
                    <a:lnTo>
                      <a:pt x="91" y="39"/>
                    </a:lnTo>
                    <a:lnTo>
                      <a:pt x="59" y="33"/>
                    </a:lnTo>
                    <a:lnTo>
                      <a:pt x="33" y="29"/>
                    </a:lnTo>
                    <a:lnTo>
                      <a:pt x="13" y="25"/>
                    </a:lnTo>
                    <a:lnTo>
                      <a:pt x="2" y="20"/>
                    </a:lnTo>
                    <a:lnTo>
                      <a:pt x="0" y="19"/>
                    </a:lnTo>
                    <a:close/>
                  </a:path>
                </a:pathLst>
              </a:custGeom>
              <a:solidFill>
                <a:srgbClr val="000000"/>
              </a:solidFill>
              <a:ln w="9525">
                <a:noFill/>
                <a:round/>
                <a:headEnd/>
                <a:tailEnd/>
              </a:ln>
            </p:spPr>
            <p:txBody>
              <a:bodyPr/>
              <a:lstStyle/>
              <a:p>
                <a:endParaRPr lang="en-US"/>
              </a:p>
            </p:txBody>
          </p:sp>
          <p:sp>
            <p:nvSpPr>
              <p:cNvPr id="110611" name="Freeform 75"/>
              <p:cNvSpPr>
                <a:spLocks/>
              </p:cNvSpPr>
              <p:nvPr/>
            </p:nvSpPr>
            <p:spPr bwMode="auto">
              <a:xfrm>
                <a:off x="2210" y="2620"/>
                <a:ext cx="1293" cy="190"/>
              </a:xfrm>
              <a:custGeom>
                <a:avLst/>
                <a:gdLst>
                  <a:gd name="T0" fmla="*/ 6 w 1293"/>
                  <a:gd name="T1" fmla="*/ 13 h 190"/>
                  <a:gd name="T2" fmla="*/ 44 w 1293"/>
                  <a:gd name="T3" fmla="*/ 9 h 190"/>
                  <a:gd name="T4" fmla="*/ 97 w 1293"/>
                  <a:gd name="T5" fmla="*/ 3 h 190"/>
                  <a:gd name="T6" fmla="*/ 149 w 1293"/>
                  <a:gd name="T7" fmla="*/ 0 h 190"/>
                  <a:gd name="T8" fmla="*/ 177 w 1293"/>
                  <a:gd name="T9" fmla="*/ 3 h 190"/>
                  <a:gd name="T10" fmla="*/ 229 w 1293"/>
                  <a:gd name="T11" fmla="*/ 9 h 190"/>
                  <a:gd name="T12" fmla="*/ 308 w 1293"/>
                  <a:gd name="T13" fmla="*/ 19 h 190"/>
                  <a:gd name="T14" fmla="*/ 403 w 1293"/>
                  <a:gd name="T15" fmla="*/ 32 h 190"/>
                  <a:gd name="T16" fmla="*/ 501 w 1293"/>
                  <a:gd name="T17" fmla="*/ 45 h 190"/>
                  <a:gd name="T18" fmla="*/ 592 w 1293"/>
                  <a:gd name="T19" fmla="*/ 58 h 190"/>
                  <a:gd name="T20" fmla="*/ 664 w 1293"/>
                  <a:gd name="T21" fmla="*/ 68 h 190"/>
                  <a:gd name="T22" fmla="*/ 706 w 1293"/>
                  <a:gd name="T23" fmla="*/ 72 h 190"/>
                  <a:gd name="T24" fmla="*/ 999 w 1293"/>
                  <a:gd name="T25" fmla="*/ 109 h 190"/>
                  <a:gd name="T26" fmla="*/ 1106 w 1293"/>
                  <a:gd name="T27" fmla="*/ 121 h 190"/>
                  <a:gd name="T28" fmla="*/ 1129 w 1293"/>
                  <a:gd name="T29" fmla="*/ 119 h 190"/>
                  <a:gd name="T30" fmla="*/ 1162 w 1293"/>
                  <a:gd name="T31" fmla="*/ 119 h 190"/>
                  <a:gd name="T32" fmla="*/ 1197 w 1293"/>
                  <a:gd name="T33" fmla="*/ 119 h 190"/>
                  <a:gd name="T34" fmla="*/ 1224 w 1293"/>
                  <a:gd name="T35" fmla="*/ 122 h 190"/>
                  <a:gd name="T36" fmla="*/ 1248 w 1293"/>
                  <a:gd name="T37" fmla="*/ 124 h 190"/>
                  <a:gd name="T38" fmla="*/ 1270 w 1293"/>
                  <a:gd name="T39" fmla="*/ 130 h 190"/>
                  <a:gd name="T40" fmla="*/ 1286 w 1293"/>
                  <a:gd name="T41" fmla="*/ 140 h 190"/>
                  <a:gd name="T42" fmla="*/ 1293 w 1293"/>
                  <a:gd name="T43" fmla="*/ 161 h 190"/>
                  <a:gd name="T44" fmla="*/ 1281 w 1293"/>
                  <a:gd name="T45" fmla="*/ 181 h 190"/>
                  <a:gd name="T46" fmla="*/ 1256 w 1293"/>
                  <a:gd name="T47" fmla="*/ 188 h 190"/>
                  <a:gd name="T48" fmla="*/ 1217 w 1293"/>
                  <a:gd name="T49" fmla="*/ 174 h 190"/>
                  <a:gd name="T50" fmla="*/ 1153 w 1293"/>
                  <a:gd name="T51" fmla="*/ 151 h 190"/>
                  <a:gd name="T52" fmla="*/ 1076 w 1293"/>
                  <a:gd name="T53" fmla="*/ 130 h 190"/>
                  <a:gd name="T54" fmla="*/ 972 w 1293"/>
                  <a:gd name="T55" fmla="*/ 111 h 190"/>
                  <a:gd name="T56" fmla="*/ 834 w 1293"/>
                  <a:gd name="T57" fmla="*/ 92 h 190"/>
                  <a:gd name="T58" fmla="*/ 687 w 1293"/>
                  <a:gd name="T59" fmla="*/ 72 h 190"/>
                  <a:gd name="T60" fmla="*/ 542 w 1293"/>
                  <a:gd name="T61" fmla="*/ 53 h 190"/>
                  <a:gd name="T62" fmla="*/ 406 w 1293"/>
                  <a:gd name="T63" fmla="*/ 36 h 190"/>
                  <a:gd name="T64" fmla="*/ 290 w 1293"/>
                  <a:gd name="T65" fmla="*/ 22 h 190"/>
                  <a:gd name="T66" fmla="*/ 203 w 1293"/>
                  <a:gd name="T67" fmla="*/ 10 h 190"/>
                  <a:gd name="T68" fmla="*/ 154 w 1293"/>
                  <a:gd name="T69" fmla="*/ 6 h 190"/>
                  <a:gd name="T70" fmla="*/ 141 w 1293"/>
                  <a:gd name="T71" fmla="*/ 4 h 190"/>
                  <a:gd name="T72" fmla="*/ 98 w 1293"/>
                  <a:gd name="T73" fmla="*/ 9 h 190"/>
                  <a:gd name="T74" fmla="*/ 42 w 1293"/>
                  <a:gd name="T75" fmla="*/ 13 h 190"/>
                  <a:gd name="T76" fmla="*/ 3 w 1293"/>
                  <a:gd name="T77" fmla="*/ 14 h 19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93"/>
                  <a:gd name="T118" fmla="*/ 0 h 190"/>
                  <a:gd name="T119" fmla="*/ 1293 w 1293"/>
                  <a:gd name="T120" fmla="*/ 190 h 19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93" h="190">
                    <a:moveTo>
                      <a:pt x="0" y="13"/>
                    </a:moveTo>
                    <a:lnTo>
                      <a:pt x="6" y="13"/>
                    </a:lnTo>
                    <a:lnTo>
                      <a:pt x="20" y="10"/>
                    </a:lnTo>
                    <a:lnTo>
                      <a:pt x="44" y="9"/>
                    </a:lnTo>
                    <a:lnTo>
                      <a:pt x="69" y="6"/>
                    </a:lnTo>
                    <a:lnTo>
                      <a:pt x="97" y="3"/>
                    </a:lnTo>
                    <a:lnTo>
                      <a:pt x="124" y="2"/>
                    </a:lnTo>
                    <a:lnTo>
                      <a:pt x="149" y="0"/>
                    </a:lnTo>
                    <a:lnTo>
                      <a:pt x="166" y="2"/>
                    </a:lnTo>
                    <a:lnTo>
                      <a:pt x="177" y="3"/>
                    </a:lnTo>
                    <a:lnTo>
                      <a:pt x="199" y="6"/>
                    </a:lnTo>
                    <a:lnTo>
                      <a:pt x="229" y="9"/>
                    </a:lnTo>
                    <a:lnTo>
                      <a:pt x="267" y="14"/>
                    </a:lnTo>
                    <a:lnTo>
                      <a:pt x="308" y="19"/>
                    </a:lnTo>
                    <a:lnTo>
                      <a:pt x="354" y="26"/>
                    </a:lnTo>
                    <a:lnTo>
                      <a:pt x="403" y="32"/>
                    </a:lnTo>
                    <a:lnTo>
                      <a:pt x="452" y="39"/>
                    </a:lnTo>
                    <a:lnTo>
                      <a:pt x="501" y="45"/>
                    </a:lnTo>
                    <a:lnTo>
                      <a:pt x="549" y="52"/>
                    </a:lnTo>
                    <a:lnTo>
                      <a:pt x="592" y="58"/>
                    </a:lnTo>
                    <a:lnTo>
                      <a:pt x="631" y="62"/>
                    </a:lnTo>
                    <a:lnTo>
                      <a:pt x="664" y="68"/>
                    </a:lnTo>
                    <a:lnTo>
                      <a:pt x="690" y="71"/>
                    </a:lnTo>
                    <a:lnTo>
                      <a:pt x="706" y="72"/>
                    </a:lnTo>
                    <a:lnTo>
                      <a:pt x="711" y="73"/>
                    </a:lnTo>
                    <a:lnTo>
                      <a:pt x="999" y="109"/>
                    </a:lnTo>
                    <a:lnTo>
                      <a:pt x="1103" y="121"/>
                    </a:lnTo>
                    <a:lnTo>
                      <a:pt x="1106" y="121"/>
                    </a:lnTo>
                    <a:lnTo>
                      <a:pt x="1114" y="121"/>
                    </a:lnTo>
                    <a:lnTo>
                      <a:pt x="1129" y="119"/>
                    </a:lnTo>
                    <a:lnTo>
                      <a:pt x="1145" y="119"/>
                    </a:lnTo>
                    <a:lnTo>
                      <a:pt x="1162" y="119"/>
                    </a:lnTo>
                    <a:lnTo>
                      <a:pt x="1181" y="119"/>
                    </a:lnTo>
                    <a:lnTo>
                      <a:pt x="1197" y="119"/>
                    </a:lnTo>
                    <a:lnTo>
                      <a:pt x="1211" y="121"/>
                    </a:lnTo>
                    <a:lnTo>
                      <a:pt x="1224" y="122"/>
                    </a:lnTo>
                    <a:lnTo>
                      <a:pt x="1237" y="122"/>
                    </a:lnTo>
                    <a:lnTo>
                      <a:pt x="1248" y="124"/>
                    </a:lnTo>
                    <a:lnTo>
                      <a:pt x="1260" y="127"/>
                    </a:lnTo>
                    <a:lnTo>
                      <a:pt x="1270" y="130"/>
                    </a:lnTo>
                    <a:lnTo>
                      <a:pt x="1279" y="134"/>
                    </a:lnTo>
                    <a:lnTo>
                      <a:pt x="1286" y="140"/>
                    </a:lnTo>
                    <a:lnTo>
                      <a:pt x="1290" y="147"/>
                    </a:lnTo>
                    <a:lnTo>
                      <a:pt x="1293" y="161"/>
                    </a:lnTo>
                    <a:lnTo>
                      <a:pt x="1290" y="173"/>
                    </a:lnTo>
                    <a:lnTo>
                      <a:pt x="1281" y="181"/>
                    </a:lnTo>
                    <a:lnTo>
                      <a:pt x="1263" y="190"/>
                    </a:lnTo>
                    <a:lnTo>
                      <a:pt x="1256" y="188"/>
                    </a:lnTo>
                    <a:lnTo>
                      <a:pt x="1240" y="183"/>
                    </a:lnTo>
                    <a:lnTo>
                      <a:pt x="1217" y="174"/>
                    </a:lnTo>
                    <a:lnTo>
                      <a:pt x="1188" y="163"/>
                    </a:lnTo>
                    <a:lnTo>
                      <a:pt x="1153" y="151"/>
                    </a:lnTo>
                    <a:lnTo>
                      <a:pt x="1116" y="140"/>
                    </a:lnTo>
                    <a:lnTo>
                      <a:pt x="1076" y="130"/>
                    </a:lnTo>
                    <a:lnTo>
                      <a:pt x="1034" y="121"/>
                    </a:lnTo>
                    <a:lnTo>
                      <a:pt x="972" y="111"/>
                    </a:lnTo>
                    <a:lnTo>
                      <a:pt x="904" y="101"/>
                    </a:lnTo>
                    <a:lnTo>
                      <a:pt x="834" y="92"/>
                    </a:lnTo>
                    <a:lnTo>
                      <a:pt x="762" y="82"/>
                    </a:lnTo>
                    <a:lnTo>
                      <a:pt x="687" y="72"/>
                    </a:lnTo>
                    <a:lnTo>
                      <a:pt x="614" y="62"/>
                    </a:lnTo>
                    <a:lnTo>
                      <a:pt x="542" y="53"/>
                    </a:lnTo>
                    <a:lnTo>
                      <a:pt x="472" y="43"/>
                    </a:lnTo>
                    <a:lnTo>
                      <a:pt x="406" y="36"/>
                    </a:lnTo>
                    <a:lnTo>
                      <a:pt x="344" y="27"/>
                    </a:lnTo>
                    <a:lnTo>
                      <a:pt x="290" y="22"/>
                    </a:lnTo>
                    <a:lnTo>
                      <a:pt x="242" y="16"/>
                    </a:lnTo>
                    <a:lnTo>
                      <a:pt x="203" y="10"/>
                    </a:lnTo>
                    <a:lnTo>
                      <a:pt x="173" y="7"/>
                    </a:lnTo>
                    <a:lnTo>
                      <a:pt x="154" y="6"/>
                    </a:lnTo>
                    <a:lnTo>
                      <a:pt x="149" y="4"/>
                    </a:lnTo>
                    <a:lnTo>
                      <a:pt x="141" y="4"/>
                    </a:lnTo>
                    <a:lnTo>
                      <a:pt x="124" y="6"/>
                    </a:lnTo>
                    <a:lnTo>
                      <a:pt x="98" y="9"/>
                    </a:lnTo>
                    <a:lnTo>
                      <a:pt x="69" y="10"/>
                    </a:lnTo>
                    <a:lnTo>
                      <a:pt x="42" y="13"/>
                    </a:lnTo>
                    <a:lnTo>
                      <a:pt x="18" y="14"/>
                    </a:lnTo>
                    <a:lnTo>
                      <a:pt x="3" y="14"/>
                    </a:lnTo>
                    <a:lnTo>
                      <a:pt x="0" y="13"/>
                    </a:lnTo>
                    <a:close/>
                  </a:path>
                </a:pathLst>
              </a:custGeom>
              <a:solidFill>
                <a:srgbClr val="FFFFFF"/>
              </a:solidFill>
              <a:ln w="9525">
                <a:solidFill>
                  <a:srgbClr val="000000"/>
                </a:solidFill>
                <a:round/>
                <a:headEnd/>
                <a:tailEnd/>
              </a:ln>
            </p:spPr>
            <p:txBody>
              <a:bodyPr/>
              <a:lstStyle/>
              <a:p>
                <a:endParaRPr lang="en-US"/>
              </a:p>
            </p:txBody>
          </p:sp>
          <p:sp>
            <p:nvSpPr>
              <p:cNvPr id="110612" name="Freeform 76"/>
              <p:cNvSpPr>
                <a:spLocks/>
              </p:cNvSpPr>
              <p:nvPr/>
            </p:nvSpPr>
            <p:spPr bwMode="auto">
              <a:xfrm>
                <a:off x="2885" y="2721"/>
                <a:ext cx="575" cy="76"/>
              </a:xfrm>
              <a:custGeom>
                <a:avLst/>
                <a:gdLst>
                  <a:gd name="T0" fmla="*/ 575 w 575"/>
                  <a:gd name="T1" fmla="*/ 57 h 76"/>
                  <a:gd name="T2" fmla="*/ 293 w 575"/>
                  <a:gd name="T3" fmla="*/ 0 h 76"/>
                  <a:gd name="T4" fmla="*/ 291 w 575"/>
                  <a:gd name="T5" fmla="*/ 0 h 76"/>
                  <a:gd name="T6" fmla="*/ 287 w 575"/>
                  <a:gd name="T7" fmla="*/ 3 h 76"/>
                  <a:gd name="T8" fmla="*/ 281 w 575"/>
                  <a:gd name="T9" fmla="*/ 4 h 76"/>
                  <a:gd name="T10" fmla="*/ 274 w 575"/>
                  <a:gd name="T11" fmla="*/ 7 h 76"/>
                  <a:gd name="T12" fmla="*/ 265 w 575"/>
                  <a:gd name="T13" fmla="*/ 11 h 76"/>
                  <a:gd name="T14" fmla="*/ 258 w 575"/>
                  <a:gd name="T15" fmla="*/ 13 h 76"/>
                  <a:gd name="T16" fmla="*/ 249 w 575"/>
                  <a:gd name="T17" fmla="*/ 16 h 76"/>
                  <a:gd name="T18" fmla="*/ 242 w 575"/>
                  <a:gd name="T19" fmla="*/ 16 h 76"/>
                  <a:gd name="T20" fmla="*/ 237 w 575"/>
                  <a:gd name="T21" fmla="*/ 16 h 76"/>
                  <a:gd name="T22" fmla="*/ 226 w 575"/>
                  <a:gd name="T23" fmla="*/ 16 h 76"/>
                  <a:gd name="T24" fmla="*/ 213 w 575"/>
                  <a:gd name="T25" fmla="*/ 17 h 76"/>
                  <a:gd name="T26" fmla="*/ 198 w 575"/>
                  <a:gd name="T27" fmla="*/ 17 h 76"/>
                  <a:gd name="T28" fmla="*/ 179 w 575"/>
                  <a:gd name="T29" fmla="*/ 17 h 76"/>
                  <a:gd name="T30" fmla="*/ 159 w 575"/>
                  <a:gd name="T31" fmla="*/ 18 h 76"/>
                  <a:gd name="T32" fmla="*/ 137 w 575"/>
                  <a:gd name="T33" fmla="*/ 18 h 76"/>
                  <a:gd name="T34" fmla="*/ 116 w 575"/>
                  <a:gd name="T35" fmla="*/ 20 h 76"/>
                  <a:gd name="T36" fmla="*/ 93 w 575"/>
                  <a:gd name="T37" fmla="*/ 21 h 76"/>
                  <a:gd name="T38" fmla="*/ 72 w 575"/>
                  <a:gd name="T39" fmla="*/ 21 h 76"/>
                  <a:gd name="T40" fmla="*/ 54 w 575"/>
                  <a:gd name="T41" fmla="*/ 23 h 76"/>
                  <a:gd name="T42" fmla="*/ 36 w 575"/>
                  <a:gd name="T43" fmla="*/ 23 h 76"/>
                  <a:gd name="T44" fmla="*/ 21 w 575"/>
                  <a:gd name="T45" fmla="*/ 23 h 76"/>
                  <a:gd name="T46" fmla="*/ 11 w 575"/>
                  <a:gd name="T47" fmla="*/ 24 h 76"/>
                  <a:gd name="T48" fmla="*/ 3 w 575"/>
                  <a:gd name="T49" fmla="*/ 24 h 76"/>
                  <a:gd name="T50" fmla="*/ 0 w 575"/>
                  <a:gd name="T51" fmla="*/ 24 h 76"/>
                  <a:gd name="T52" fmla="*/ 264 w 575"/>
                  <a:gd name="T53" fmla="*/ 76 h 76"/>
                  <a:gd name="T54" fmla="*/ 575 w 575"/>
                  <a:gd name="T55" fmla="*/ 57 h 7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575"/>
                  <a:gd name="T85" fmla="*/ 0 h 76"/>
                  <a:gd name="T86" fmla="*/ 575 w 575"/>
                  <a:gd name="T87" fmla="*/ 76 h 7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575" h="76">
                    <a:moveTo>
                      <a:pt x="575" y="57"/>
                    </a:moveTo>
                    <a:lnTo>
                      <a:pt x="293" y="0"/>
                    </a:lnTo>
                    <a:lnTo>
                      <a:pt x="291" y="0"/>
                    </a:lnTo>
                    <a:lnTo>
                      <a:pt x="287" y="3"/>
                    </a:lnTo>
                    <a:lnTo>
                      <a:pt x="281" y="4"/>
                    </a:lnTo>
                    <a:lnTo>
                      <a:pt x="274" y="7"/>
                    </a:lnTo>
                    <a:lnTo>
                      <a:pt x="265" y="11"/>
                    </a:lnTo>
                    <a:lnTo>
                      <a:pt x="258" y="13"/>
                    </a:lnTo>
                    <a:lnTo>
                      <a:pt x="249" y="16"/>
                    </a:lnTo>
                    <a:lnTo>
                      <a:pt x="242" y="16"/>
                    </a:lnTo>
                    <a:lnTo>
                      <a:pt x="237" y="16"/>
                    </a:lnTo>
                    <a:lnTo>
                      <a:pt x="226" y="16"/>
                    </a:lnTo>
                    <a:lnTo>
                      <a:pt x="213" y="17"/>
                    </a:lnTo>
                    <a:lnTo>
                      <a:pt x="198" y="17"/>
                    </a:lnTo>
                    <a:lnTo>
                      <a:pt x="179" y="17"/>
                    </a:lnTo>
                    <a:lnTo>
                      <a:pt x="159" y="18"/>
                    </a:lnTo>
                    <a:lnTo>
                      <a:pt x="137" y="18"/>
                    </a:lnTo>
                    <a:lnTo>
                      <a:pt x="116" y="20"/>
                    </a:lnTo>
                    <a:lnTo>
                      <a:pt x="93" y="21"/>
                    </a:lnTo>
                    <a:lnTo>
                      <a:pt x="72" y="21"/>
                    </a:lnTo>
                    <a:lnTo>
                      <a:pt x="54" y="23"/>
                    </a:lnTo>
                    <a:lnTo>
                      <a:pt x="36" y="23"/>
                    </a:lnTo>
                    <a:lnTo>
                      <a:pt x="21" y="23"/>
                    </a:lnTo>
                    <a:lnTo>
                      <a:pt x="11" y="24"/>
                    </a:lnTo>
                    <a:lnTo>
                      <a:pt x="3" y="24"/>
                    </a:lnTo>
                    <a:lnTo>
                      <a:pt x="0" y="24"/>
                    </a:lnTo>
                    <a:lnTo>
                      <a:pt x="264" y="76"/>
                    </a:lnTo>
                    <a:lnTo>
                      <a:pt x="575" y="57"/>
                    </a:lnTo>
                    <a:close/>
                  </a:path>
                </a:pathLst>
              </a:custGeom>
              <a:solidFill>
                <a:srgbClr val="000000"/>
              </a:solidFill>
              <a:ln w="9525">
                <a:noFill/>
                <a:round/>
                <a:headEnd/>
                <a:tailEnd/>
              </a:ln>
            </p:spPr>
            <p:txBody>
              <a:bodyPr/>
              <a:lstStyle/>
              <a:p>
                <a:endParaRPr lang="en-US"/>
              </a:p>
            </p:txBody>
          </p:sp>
          <p:sp>
            <p:nvSpPr>
              <p:cNvPr id="110613" name="Freeform 77"/>
              <p:cNvSpPr>
                <a:spLocks/>
              </p:cNvSpPr>
              <p:nvPr/>
            </p:nvSpPr>
            <p:spPr bwMode="auto">
              <a:xfrm>
                <a:off x="2949" y="2729"/>
                <a:ext cx="491" cy="56"/>
              </a:xfrm>
              <a:custGeom>
                <a:avLst/>
                <a:gdLst>
                  <a:gd name="T0" fmla="*/ 491 w 491"/>
                  <a:gd name="T1" fmla="*/ 52 h 56"/>
                  <a:gd name="T2" fmla="*/ 227 w 491"/>
                  <a:gd name="T3" fmla="*/ 0 h 56"/>
                  <a:gd name="T4" fmla="*/ 226 w 491"/>
                  <a:gd name="T5" fmla="*/ 0 h 56"/>
                  <a:gd name="T6" fmla="*/ 221 w 491"/>
                  <a:gd name="T7" fmla="*/ 3 h 56"/>
                  <a:gd name="T8" fmla="*/ 216 w 491"/>
                  <a:gd name="T9" fmla="*/ 5 h 56"/>
                  <a:gd name="T10" fmla="*/ 210 w 491"/>
                  <a:gd name="T11" fmla="*/ 8 h 56"/>
                  <a:gd name="T12" fmla="*/ 201 w 491"/>
                  <a:gd name="T13" fmla="*/ 12 h 56"/>
                  <a:gd name="T14" fmla="*/ 193 w 491"/>
                  <a:gd name="T15" fmla="*/ 13 h 56"/>
                  <a:gd name="T16" fmla="*/ 185 w 491"/>
                  <a:gd name="T17" fmla="*/ 16 h 56"/>
                  <a:gd name="T18" fmla="*/ 178 w 491"/>
                  <a:gd name="T19" fmla="*/ 16 h 56"/>
                  <a:gd name="T20" fmla="*/ 165 w 491"/>
                  <a:gd name="T21" fmla="*/ 16 h 56"/>
                  <a:gd name="T22" fmla="*/ 144 w 491"/>
                  <a:gd name="T23" fmla="*/ 16 h 56"/>
                  <a:gd name="T24" fmla="*/ 114 w 491"/>
                  <a:gd name="T25" fmla="*/ 18 h 56"/>
                  <a:gd name="T26" fmla="*/ 83 w 491"/>
                  <a:gd name="T27" fmla="*/ 18 h 56"/>
                  <a:gd name="T28" fmla="*/ 52 w 491"/>
                  <a:gd name="T29" fmla="*/ 19 h 56"/>
                  <a:gd name="T30" fmla="*/ 26 w 491"/>
                  <a:gd name="T31" fmla="*/ 21 h 56"/>
                  <a:gd name="T32" fmla="*/ 7 w 491"/>
                  <a:gd name="T33" fmla="*/ 21 h 56"/>
                  <a:gd name="T34" fmla="*/ 0 w 491"/>
                  <a:gd name="T35" fmla="*/ 21 h 56"/>
                  <a:gd name="T36" fmla="*/ 201 w 491"/>
                  <a:gd name="T37" fmla="*/ 56 h 56"/>
                  <a:gd name="T38" fmla="*/ 491 w 491"/>
                  <a:gd name="T39" fmla="*/ 52 h 5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91"/>
                  <a:gd name="T61" fmla="*/ 0 h 56"/>
                  <a:gd name="T62" fmla="*/ 491 w 491"/>
                  <a:gd name="T63" fmla="*/ 56 h 5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91" h="56">
                    <a:moveTo>
                      <a:pt x="491" y="52"/>
                    </a:moveTo>
                    <a:lnTo>
                      <a:pt x="227" y="0"/>
                    </a:lnTo>
                    <a:lnTo>
                      <a:pt x="226" y="0"/>
                    </a:lnTo>
                    <a:lnTo>
                      <a:pt x="221" y="3"/>
                    </a:lnTo>
                    <a:lnTo>
                      <a:pt x="216" y="5"/>
                    </a:lnTo>
                    <a:lnTo>
                      <a:pt x="210" y="8"/>
                    </a:lnTo>
                    <a:lnTo>
                      <a:pt x="201" y="12"/>
                    </a:lnTo>
                    <a:lnTo>
                      <a:pt x="193" y="13"/>
                    </a:lnTo>
                    <a:lnTo>
                      <a:pt x="185" y="16"/>
                    </a:lnTo>
                    <a:lnTo>
                      <a:pt x="178" y="16"/>
                    </a:lnTo>
                    <a:lnTo>
                      <a:pt x="165" y="16"/>
                    </a:lnTo>
                    <a:lnTo>
                      <a:pt x="144" y="16"/>
                    </a:lnTo>
                    <a:lnTo>
                      <a:pt x="114" y="18"/>
                    </a:lnTo>
                    <a:lnTo>
                      <a:pt x="83" y="18"/>
                    </a:lnTo>
                    <a:lnTo>
                      <a:pt x="52" y="19"/>
                    </a:lnTo>
                    <a:lnTo>
                      <a:pt x="26" y="21"/>
                    </a:lnTo>
                    <a:lnTo>
                      <a:pt x="7" y="21"/>
                    </a:lnTo>
                    <a:lnTo>
                      <a:pt x="0" y="21"/>
                    </a:lnTo>
                    <a:lnTo>
                      <a:pt x="201" y="56"/>
                    </a:lnTo>
                    <a:lnTo>
                      <a:pt x="491" y="52"/>
                    </a:lnTo>
                    <a:close/>
                  </a:path>
                </a:pathLst>
              </a:custGeom>
              <a:solidFill>
                <a:srgbClr val="FFFFFF"/>
              </a:solidFill>
              <a:ln w="9525">
                <a:noFill/>
                <a:round/>
                <a:headEnd/>
                <a:tailEnd/>
              </a:ln>
            </p:spPr>
            <p:txBody>
              <a:bodyPr/>
              <a:lstStyle/>
              <a:p>
                <a:endParaRPr lang="en-US"/>
              </a:p>
            </p:txBody>
          </p:sp>
          <p:sp>
            <p:nvSpPr>
              <p:cNvPr id="110614" name="Freeform 78"/>
              <p:cNvSpPr>
                <a:spLocks/>
              </p:cNvSpPr>
              <p:nvPr/>
            </p:nvSpPr>
            <p:spPr bwMode="auto">
              <a:xfrm>
                <a:off x="3122" y="2762"/>
                <a:ext cx="341" cy="103"/>
              </a:xfrm>
              <a:custGeom>
                <a:avLst/>
                <a:gdLst>
                  <a:gd name="T0" fmla="*/ 336 w 341"/>
                  <a:gd name="T1" fmla="*/ 8 h 103"/>
                  <a:gd name="T2" fmla="*/ 321 w 341"/>
                  <a:gd name="T3" fmla="*/ 6 h 103"/>
                  <a:gd name="T4" fmla="*/ 303 w 341"/>
                  <a:gd name="T5" fmla="*/ 3 h 103"/>
                  <a:gd name="T6" fmla="*/ 286 w 341"/>
                  <a:gd name="T7" fmla="*/ 2 h 103"/>
                  <a:gd name="T8" fmla="*/ 267 w 341"/>
                  <a:gd name="T9" fmla="*/ 2 h 103"/>
                  <a:gd name="T10" fmla="*/ 247 w 341"/>
                  <a:gd name="T11" fmla="*/ 0 h 103"/>
                  <a:gd name="T12" fmla="*/ 228 w 341"/>
                  <a:gd name="T13" fmla="*/ 0 h 103"/>
                  <a:gd name="T14" fmla="*/ 207 w 341"/>
                  <a:gd name="T15" fmla="*/ 0 h 103"/>
                  <a:gd name="T16" fmla="*/ 187 w 341"/>
                  <a:gd name="T17" fmla="*/ 0 h 103"/>
                  <a:gd name="T18" fmla="*/ 159 w 341"/>
                  <a:gd name="T19" fmla="*/ 2 h 103"/>
                  <a:gd name="T20" fmla="*/ 133 w 341"/>
                  <a:gd name="T21" fmla="*/ 2 h 103"/>
                  <a:gd name="T22" fmla="*/ 107 w 341"/>
                  <a:gd name="T23" fmla="*/ 5 h 103"/>
                  <a:gd name="T24" fmla="*/ 83 w 341"/>
                  <a:gd name="T25" fmla="*/ 6 h 103"/>
                  <a:gd name="T26" fmla="*/ 60 w 341"/>
                  <a:gd name="T27" fmla="*/ 9 h 103"/>
                  <a:gd name="T28" fmla="*/ 38 w 341"/>
                  <a:gd name="T29" fmla="*/ 13 h 103"/>
                  <a:gd name="T30" fmla="*/ 18 w 341"/>
                  <a:gd name="T31" fmla="*/ 16 h 103"/>
                  <a:gd name="T32" fmla="*/ 0 w 341"/>
                  <a:gd name="T33" fmla="*/ 21 h 103"/>
                  <a:gd name="T34" fmla="*/ 0 w 341"/>
                  <a:gd name="T35" fmla="*/ 36 h 103"/>
                  <a:gd name="T36" fmla="*/ 1 w 341"/>
                  <a:gd name="T37" fmla="*/ 54 h 103"/>
                  <a:gd name="T38" fmla="*/ 1 w 341"/>
                  <a:gd name="T39" fmla="*/ 72 h 103"/>
                  <a:gd name="T40" fmla="*/ 2 w 341"/>
                  <a:gd name="T41" fmla="*/ 88 h 103"/>
                  <a:gd name="T42" fmla="*/ 21 w 341"/>
                  <a:gd name="T43" fmla="*/ 91 h 103"/>
                  <a:gd name="T44" fmla="*/ 41 w 341"/>
                  <a:gd name="T45" fmla="*/ 95 h 103"/>
                  <a:gd name="T46" fmla="*/ 63 w 341"/>
                  <a:gd name="T47" fmla="*/ 98 h 103"/>
                  <a:gd name="T48" fmla="*/ 86 w 341"/>
                  <a:gd name="T49" fmla="*/ 100 h 103"/>
                  <a:gd name="T50" fmla="*/ 110 w 341"/>
                  <a:gd name="T51" fmla="*/ 101 h 103"/>
                  <a:gd name="T52" fmla="*/ 135 w 341"/>
                  <a:gd name="T53" fmla="*/ 103 h 103"/>
                  <a:gd name="T54" fmla="*/ 161 w 341"/>
                  <a:gd name="T55" fmla="*/ 103 h 103"/>
                  <a:gd name="T56" fmla="*/ 188 w 341"/>
                  <a:gd name="T57" fmla="*/ 103 h 103"/>
                  <a:gd name="T58" fmla="*/ 210 w 341"/>
                  <a:gd name="T59" fmla="*/ 103 h 103"/>
                  <a:gd name="T60" fmla="*/ 230 w 341"/>
                  <a:gd name="T61" fmla="*/ 101 h 103"/>
                  <a:gd name="T62" fmla="*/ 250 w 341"/>
                  <a:gd name="T63" fmla="*/ 100 h 103"/>
                  <a:gd name="T64" fmla="*/ 270 w 341"/>
                  <a:gd name="T65" fmla="*/ 98 h 103"/>
                  <a:gd name="T66" fmla="*/ 289 w 341"/>
                  <a:gd name="T67" fmla="*/ 97 h 103"/>
                  <a:gd name="T68" fmla="*/ 306 w 341"/>
                  <a:gd name="T69" fmla="*/ 94 h 103"/>
                  <a:gd name="T70" fmla="*/ 323 w 341"/>
                  <a:gd name="T71" fmla="*/ 92 h 103"/>
                  <a:gd name="T72" fmla="*/ 339 w 341"/>
                  <a:gd name="T73" fmla="*/ 90 h 103"/>
                  <a:gd name="T74" fmla="*/ 341 w 341"/>
                  <a:gd name="T75" fmla="*/ 65 h 103"/>
                  <a:gd name="T76" fmla="*/ 341 w 341"/>
                  <a:gd name="T77" fmla="*/ 42 h 103"/>
                  <a:gd name="T78" fmla="*/ 339 w 341"/>
                  <a:gd name="T79" fmla="*/ 23 h 103"/>
                  <a:gd name="T80" fmla="*/ 336 w 341"/>
                  <a:gd name="T81" fmla="*/ 8 h 10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41"/>
                  <a:gd name="T124" fmla="*/ 0 h 103"/>
                  <a:gd name="T125" fmla="*/ 341 w 341"/>
                  <a:gd name="T126" fmla="*/ 103 h 10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41" h="103">
                    <a:moveTo>
                      <a:pt x="336" y="8"/>
                    </a:moveTo>
                    <a:lnTo>
                      <a:pt x="321" y="6"/>
                    </a:lnTo>
                    <a:lnTo>
                      <a:pt x="303" y="3"/>
                    </a:lnTo>
                    <a:lnTo>
                      <a:pt x="286" y="2"/>
                    </a:lnTo>
                    <a:lnTo>
                      <a:pt x="267" y="2"/>
                    </a:lnTo>
                    <a:lnTo>
                      <a:pt x="247" y="0"/>
                    </a:lnTo>
                    <a:lnTo>
                      <a:pt x="228" y="0"/>
                    </a:lnTo>
                    <a:lnTo>
                      <a:pt x="207" y="0"/>
                    </a:lnTo>
                    <a:lnTo>
                      <a:pt x="187" y="0"/>
                    </a:lnTo>
                    <a:lnTo>
                      <a:pt x="159" y="2"/>
                    </a:lnTo>
                    <a:lnTo>
                      <a:pt x="133" y="2"/>
                    </a:lnTo>
                    <a:lnTo>
                      <a:pt x="107" y="5"/>
                    </a:lnTo>
                    <a:lnTo>
                      <a:pt x="83" y="6"/>
                    </a:lnTo>
                    <a:lnTo>
                      <a:pt x="60" y="9"/>
                    </a:lnTo>
                    <a:lnTo>
                      <a:pt x="38" y="13"/>
                    </a:lnTo>
                    <a:lnTo>
                      <a:pt x="18" y="16"/>
                    </a:lnTo>
                    <a:lnTo>
                      <a:pt x="0" y="21"/>
                    </a:lnTo>
                    <a:lnTo>
                      <a:pt x="0" y="36"/>
                    </a:lnTo>
                    <a:lnTo>
                      <a:pt x="1" y="54"/>
                    </a:lnTo>
                    <a:lnTo>
                      <a:pt x="1" y="72"/>
                    </a:lnTo>
                    <a:lnTo>
                      <a:pt x="2" y="88"/>
                    </a:lnTo>
                    <a:lnTo>
                      <a:pt x="21" y="91"/>
                    </a:lnTo>
                    <a:lnTo>
                      <a:pt x="41" y="95"/>
                    </a:lnTo>
                    <a:lnTo>
                      <a:pt x="63" y="98"/>
                    </a:lnTo>
                    <a:lnTo>
                      <a:pt x="86" y="100"/>
                    </a:lnTo>
                    <a:lnTo>
                      <a:pt x="110" y="101"/>
                    </a:lnTo>
                    <a:lnTo>
                      <a:pt x="135" y="103"/>
                    </a:lnTo>
                    <a:lnTo>
                      <a:pt x="161" y="103"/>
                    </a:lnTo>
                    <a:lnTo>
                      <a:pt x="188" y="103"/>
                    </a:lnTo>
                    <a:lnTo>
                      <a:pt x="210" y="103"/>
                    </a:lnTo>
                    <a:lnTo>
                      <a:pt x="230" y="101"/>
                    </a:lnTo>
                    <a:lnTo>
                      <a:pt x="250" y="100"/>
                    </a:lnTo>
                    <a:lnTo>
                      <a:pt x="270" y="98"/>
                    </a:lnTo>
                    <a:lnTo>
                      <a:pt x="289" y="97"/>
                    </a:lnTo>
                    <a:lnTo>
                      <a:pt x="306" y="94"/>
                    </a:lnTo>
                    <a:lnTo>
                      <a:pt x="323" y="92"/>
                    </a:lnTo>
                    <a:lnTo>
                      <a:pt x="339" y="90"/>
                    </a:lnTo>
                    <a:lnTo>
                      <a:pt x="341" y="65"/>
                    </a:lnTo>
                    <a:lnTo>
                      <a:pt x="341" y="42"/>
                    </a:lnTo>
                    <a:lnTo>
                      <a:pt x="339" y="23"/>
                    </a:lnTo>
                    <a:lnTo>
                      <a:pt x="336" y="8"/>
                    </a:lnTo>
                    <a:close/>
                  </a:path>
                </a:pathLst>
              </a:custGeom>
              <a:solidFill>
                <a:srgbClr val="000000"/>
              </a:solidFill>
              <a:ln w="9525">
                <a:noFill/>
                <a:round/>
                <a:headEnd/>
                <a:tailEnd/>
              </a:ln>
            </p:spPr>
            <p:txBody>
              <a:bodyPr/>
              <a:lstStyle/>
              <a:p>
                <a:endParaRPr lang="en-US"/>
              </a:p>
            </p:txBody>
          </p:sp>
          <p:sp>
            <p:nvSpPr>
              <p:cNvPr id="110615" name="Freeform 79"/>
              <p:cNvSpPr>
                <a:spLocks/>
              </p:cNvSpPr>
              <p:nvPr/>
            </p:nvSpPr>
            <p:spPr bwMode="auto">
              <a:xfrm>
                <a:off x="3139" y="2773"/>
                <a:ext cx="306" cy="66"/>
              </a:xfrm>
              <a:custGeom>
                <a:avLst/>
                <a:gdLst>
                  <a:gd name="T0" fmla="*/ 306 w 306"/>
                  <a:gd name="T1" fmla="*/ 50 h 66"/>
                  <a:gd name="T2" fmla="*/ 306 w 306"/>
                  <a:gd name="T3" fmla="*/ 37 h 66"/>
                  <a:gd name="T4" fmla="*/ 305 w 306"/>
                  <a:gd name="T5" fmla="*/ 24 h 66"/>
                  <a:gd name="T6" fmla="*/ 304 w 306"/>
                  <a:gd name="T7" fmla="*/ 14 h 66"/>
                  <a:gd name="T8" fmla="*/ 302 w 306"/>
                  <a:gd name="T9" fmla="*/ 5 h 66"/>
                  <a:gd name="T10" fmla="*/ 288 w 306"/>
                  <a:gd name="T11" fmla="*/ 4 h 66"/>
                  <a:gd name="T12" fmla="*/ 272 w 306"/>
                  <a:gd name="T13" fmla="*/ 2 h 66"/>
                  <a:gd name="T14" fmla="*/ 256 w 306"/>
                  <a:gd name="T15" fmla="*/ 1 h 66"/>
                  <a:gd name="T16" fmla="*/ 240 w 306"/>
                  <a:gd name="T17" fmla="*/ 0 h 66"/>
                  <a:gd name="T18" fmla="*/ 223 w 306"/>
                  <a:gd name="T19" fmla="*/ 0 h 66"/>
                  <a:gd name="T20" fmla="*/ 206 w 306"/>
                  <a:gd name="T21" fmla="*/ 0 h 66"/>
                  <a:gd name="T22" fmla="*/ 187 w 306"/>
                  <a:gd name="T23" fmla="*/ 0 h 66"/>
                  <a:gd name="T24" fmla="*/ 168 w 306"/>
                  <a:gd name="T25" fmla="*/ 0 h 66"/>
                  <a:gd name="T26" fmla="*/ 144 w 306"/>
                  <a:gd name="T27" fmla="*/ 0 h 66"/>
                  <a:gd name="T28" fmla="*/ 119 w 306"/>
                  <a:gd name="T29" fmla="*/ 1 h 66"/>
                  <a:gd name="T30" fmla="*/ 96 w 306"/>
                  <a:gd name="T31" fmla="*/ 2 h 66"/>
                  <a:gd name="T32" fmla="*/ 75 w 306"/>
                  <a:gd name="T33" fmla="*/ 4 h 66"/>
                  <a:gd name="T34" fmla="*/ 53 w 306"/>
                  <a:gd name="T35" fmla="*/ 7 h 66"/>
                  <a:gd name="T36" fmla="*/ 34 w 306"/>
                  <a:gd name="T37" fmla="*/ 10 h 66"/>
                  <a:gd name="T38" fmla="*/ 16 w 306"/>
                  <a:gd name="T39" fmla="*/ 12 h 66"/>
                  <a:gd name="T40" fmla="*/ 0 w 306"/>
                  <a:gd name="T41" fmla="*/ 17 h 66"/>
                  <a:gd name="T42" fmla="*/ 0 w 306"/>
                  <a:gd name="T43" fmla="*/ 28 h 66"/>
                  <a:gd name="T44" fmla="*/ 0 w 306"/>
                  <a:gd name="T45" fmla="*/ 40 h 66"/>
                  <a:gd name="T46" fmla="*/ 0 w 306"/>
                  <a:gd name="T47" fmla="*/ 51 h 66"/>
                  <a:gd name="T48" fmla="*/ 1 w 306"/>
                  <a:gd name="T49" fmla="*/ 63 h 66"/>
                  <a:gd name="T50" fmla="*/ 19 w 306"/>
                  <a:gd name="T51" fmla="*/ 64 h 66"/>
                  <a:gd name="T52" fmla="*/ 37 w 306"/>
                  <a:gd name="T53" fmla="*/ 66 h 66"/>
                  <a:gd name="T54" fmla="*/ 56 w 306"/>
                  <a:gd name="T55" fmla="*/ 66 h 66"/>
                  <a:gd name="T56" fmla="*/ 76 w 306"/>
                  <a:gd name="T57" fmla="*/ 66 h 66"/>
                  <a:gd name="T58" fmla="*/ 96 w 306"/>
                  <a:gd name="T59" fmla="*/ 66 h 66"/>
                  <a:gd name="T60" fmla="*/ 118 w 306"/>
                  <a:gd name="T61" fmla="*/ 66 h 66"/>
                  <a:gd name="T62" fmla="*/ 138 w 306"/>
                  <a:gd name="T63" fmla="*/ 64 h 66"/>
                  <a:gd name="T64" fmla="*/ 160 w 306"/>
                  <a:gd name="T65" fmla="*/ 63 h 66"/>
                  <a:gd name="T66" fmla="*/ 181 w 306"/>
                  <a:gd name="T67" fmla="*/ 61 h 66"/>
                  <a:gd name="T68" fmla="*/ 201 w 306"/>
                  <a:gd name="T69" fmla="*/ 60 h 66"/>
                  <a:gd name="T70" fmla="*/ 221 w 306"/>
                  <a:gd name="T71" fmla="*/ 58 h 66"/>
                  <a:gd name="T72" fmla="*/ 240 w 306"/>
                  <a:gd name="T73" fmla="*/ 57 h 66"/>
                  <a:gd name="T74" fmla="*/ 259 w 306"/>
                  <a:gd name="T75" fmla="*/ 56 h 66"/>
                  <a:gd name="T76" fmla="*/ 276 w 306"/>
                  <a:gd name="T77" fmla="*/ 53 h 66"/>
                  <a:gd name="T78" fmla="*/ 292 w 306"/>
                  <a:gd name="T79" fmla="*/ 51 h 66"/>
                  <a:gd name="T80" fmla="*/ 306 w 306"/>
                  <a:gd name="T81" fmla="*/ 50 h 6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06"/>
                  <a:gd name="T124" fmla="*/ 0 h 66"/>
                  <a:gd name="T125" fmla="*/ 306 w 306"/>
                  <a:gd name="T126" fmla="*/ 66 h 6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06" h="66">
                    <a:moveTo>
                      <a:pt x="306" y="50"/>
                    </a:moveTo>
                    <a:lnTo>
                      <a:pt x="306" y="37"/>
                    </a:lnTo>
                    <a:lnTo>
                      <a:pt x="305" y="24"/>
                    </a:lnTo>
                    <a:lnTo>
                      <a:pt x="304" y="14"/>
                    </a:lnTo>
                    <a:lnTo>
                      <a:pt x="302" y="5"/>
                    </a:lnTo>
                    <a:lnTo>
                      <a:pt x="288" y="4"/>
                    </a:lnTo>
                    <a:lnTo>
                      <a:pt x="272" y="2"/>
                    </a:lnTo>
                    <a:lnTo>
                      <a:pt x="256" y="1"/>
                    </a:lnTo>
                    <a:lnTo>
                      <a:pt x="240" y="0"/>
                    </a:lnTo>
                    <a:lnTo>
                      <a:pt x="223" y="0"/>
                    </a:lnTo>
                    <a:lnTo>
                      <a:pt x="206" y="0"/>
                    </a:lnTo>
                    <a:lnTo>
                      <a:pt x="187" y="0"/>
                    </a:lnTo>
                    <a:lnTo>
                      <a:pt x="168" y="0"/>
                    </a:lnTo>
                    <a:lnTo>
                      <a:pt x="144" y="0"/>
                    </a:lnTo>
                    <a:lnTo>
                      <a:pt x="119" y="1"/>
                    </a:lnTo>
                    <a:lnTo>
                      <a:pt x="96" y="2"/>
                    </a:lnTo>
                    <a:lnTo>
                      <a:pt x="75" y="4"/>
                    </a:lnTo>
                    <a:lnTo>
                      <a:pt x="53" y="7"/>
                    </a:lnTo>
                    <a:lnTo>
                      <a:pt x="34" y="10"/>
                    </a:lnTo>
                    <a:lnTo>
                      <a:pt x="16" y="12"/>
                    </a:lnTo>
                    <a:lnTo>
                      <a:pt x="0" y="17"/>
                    </a:lnTo>
                    <a:lnTo>
                      <a:pt x="0" y="28"/>
                    </a:lnTo>
                    <a:lnTo>
                      <a:pt x="0" y="40"/>
                    </a:lnTo>
                    <a:lnTo>
                      <a:pt x="0" y="51"/>
                    </a:lnTo>
                    <a:lnTo>
                      <a:pt x="1" y="63"/>
                    </a:lnTo>
                    <a:lnTo>
                      <a:pt x="19" y="64"/>
                    </a:lnTo>
                    <a:lnTo>
                      <a:pt x="37" y="66"/>
                    </a:lnTo>
                    <a:lnTo>
                      <a:pt x="56" y="66"/>
                    </a:lnTo>
                    <a:lnTo>
                      <a:pt x="76" y="66"/>
                    </a:lnTo>
                    <a:lnTo>
                      <a:pt x="96" y="66"/>
                    </a:lnTo>
                    <a:lnTo>
                      <a:pt x="118" y="66"/>
                    </a:lnTo>
                    <a:lnTo>
                      <a:pt x="138" y="64"/>
                    </a:lnTo>
                    <a:lnTo>
                      <a:pt x="160" y="63"/>
                    </a:lnTo>
                    <a:lnTo>
                      <a:pt x="181" y="61"/>
                    </a:lnTo>
                    <a:lnTo>
                      <a:pt x="201" y="60"/>
                    </a:lnTo>
                    <a:lnTo>
                      <a:pt x="221" y="58"/>
                    </a:lnTo>
                    <a:lnTo>
                      <a:pt x="240" y="57"/>
                    </a:lnTo>
                    <a:lnTo>
                      <a:pt x="259" y="56"/>
                    </a:lnTo>
                    <a:lnTo>
                      <a:pt x="276" y="53"/>
                    </a:lnTo>
                    <a:lnTo>
                      <a:pt x="292" y="51"/>
                    </a:lnTo>
                    <a:lnTo>
                      <a:pt x="306" y="50"/>
                    </a:lnTo>
                    <a:close/>
                  </a:path>
                </a:pathLst>
              </a:custGeom>
              <a:solidFill>
                <a:srgbClr val="FFFFFF"/>
              </a:solidFill>
              <a:ln w="9525">
                <a:solidFill>
                  <a:srgbClr val="000000"/>
                </a:solidFill>
                <a:round/>
                <a:headEnd/>
                <a:tailEnd/>
              </a:ln>
            </p:spPr>
            <p:txBody>
              <a:bodyPr/>
              <a:lstStyle/>
              <a:p>
                <a:endParaRPr lang="en-US"/>
              </a:p>
            </p:txBody>
          </p:sp>
          <p:sp>
            <p:nvSpPr>
              <p:cNvPr id="110616" name="Freeform 80"/>
              <p:cNvSpPr>
                <a:spLocks/>
              </p:cNvSpPr>
              <p:nvPr/>
            </p:nvSpPr>
            <p:spPr bwMode="auto">
              <a:xfrm>
                <a:off x="2575" y="2682"/>
                <a:ext cx="575" cy="76"/>
              </a:xfrm>
              <a:custGeom>
                <a:avLst/>
                <a:gdLst>
                  <a:gd name="T0" fmla="*/ 575 w 575"/>
                  <a:gd name="T1" fmla="*/ 59 h 76"/>
                  <a:gd name="T2" fmla="*/ 292 w 575"/>
                  <a:gd name="T3" fmla="*/ 0 h 76"/>
                  <a:gd name="T4" fmla="*/ 290 w 575"/>
                  <a:gd name="T5" fmla="*/ 1 h 76"/>
                  <a:gd name="T6" fmla="*/ 286 w 575"/>
                  <a:gd name="T7" fmla="*/ 3 h 76"/>
                  <a:gd name="T8" fmla="*/ 280 w 575"/>
                  <a:gd name="T9" fmla="*/ 6 h 76"/>
                  <a:gd name="T10" fmla="*/ 273 w 575"/>
                  <a:gd name="T11" fmla="*/ 9 h 76"/>
                  <a:gd name="T12" fmla="*/ 264 w 575"/>
                  <a:gd name="T13" fmla="*/ 11 h 76"/>
                  <a:gd name="T14" fmla="*/ 256 w 575"/>
                  <a:gd name="T15" fmla="*/ 14 h 76"/>
                  <a:gd name="T16" fmla="*/ 249 w 575"/>
                  <a:gd name="T17" fmla="*/ 16 h 76"/>
                  <a:gd name="T18" fmla="*/ 241 w 575"/>
                  <a:gd name="T19" fmla="*/ 17 h 76"/>
                  <a:gd name="T20" fmla="*/ 236 w 575"/>
                  <a:gd name="T21" fmla="*/ 17 h 76"/>
                  <a:gd name="T22" fmla="*/ 226 w 575"/>
                  <a:gd name="T23" fmla="*/ 17 h 76"/>
                  <a:gd name="T24" fmla="*/ 213 w 575"/>
                  <a:gd name="T25" fmla="*/ 19 h 76"/>
                  <a:gd name="T26" fmla="*/ 197 w 575"/>
                  <a:gd name="T27" fmla="*/ 19 h 76"/>
                  <a:gd name="T28" fmla="*/ 178 w 575"/>
                  <a:gd name="T29" fmla="*/ 19 h 76"/>
                  <a:gd name="T30" fmla="*/ 158 w 575"/>
                  <a:gd name="T31" fmla="*/ 20 h 76"/>
                  <a:gd name="T32" fmla="*/ 136 w 575"/>
                  <a:gd name="T33" fmla="*/ 20 h 76"/>
                  <a:gd name="T34" fmla="*/ 115 w 575"/>
                  <a:gd name="T35" fmla="*/ 21 h 76"/>
                  <a:gd name="T36" fmla="*/ 92 w 575"/>
                  <a:gd name="T37" fmla="*/ 23 h 76"/>
                  <a:gd name="T38" fmla="*/ 71 w 575"/>
                  <a:gd name="T39" fmla="*/ 23 h 76"/>
                  <a:gd name="T40" fmla="*/ 53 w 575"/>
                  <a:gd name="T41" fmla="*/ 24 h 76"/>
                  <a:gd name="T42" fmla="*/ 36 w 575"/>
                  <a:gd name="T43" fmla="*/ 24 h 76"/>
                  <a:gd name="T44" fmla="*/ 20 w 575"/>
                  <a:gd name="T45" fmla="*/ 24 h 76"/>
                  <a:gd name="T46" fmla="*/ 10 w 575"/>
                  <a:gd name="T47" fmla="*/ 26 h 76"/>
                  <a:gd name="T48" fmla="*/ 2 w 575"/>
                  <a:gd name="T49" fmla="*/ 26 h 76"/>
                  <a:gd name="T50" fmla="*/ 0 w 575"/>
                  <a:gd name="T51" fmla="*/ 26 h 76"/>
                  <a:gd name="T52" fmla="*/ 262 w 575"/>
                  <a:gd name="T53" fmla="*/ 76 h 76"/>
                  <a:gd name="T54" fmla="*/ 575 w 575"/>
                  <a:gd name="T55" fmla="*/ 59 h 7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575"/>
                  <a:gd name="T85" fmla="*/ 0 h 76"/>
                  <a:gd name="T86" fmla="*/ 575 w 575"/>
                  <a:gd name="T87" fmla="*/ 76 h 7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575" h="76">
                    <a:moveTo>
                      <a:pt x="575" y="59"/>
                    </a:moveTo>
                    <a:lnTo>
                      <a:pt x="292" y="0"/>
                    </a:lnTo>
                    <a:lnTo>
                      <a:pt x="290" y="1"/>
                    </a:lnTo>
                    <a:lnTo>
                      <a:pt x="286" y="3"/>
                    </a:lnTo>
                    <a:lnTo>
                      <a:pt x="280" y="6"/>
                    </a:lnTo>
                    <a:lnTo>
                      <a:pt x="273" y="9"/>
                    </a:lnTo>
                    <a:lnTo>
                      <a:pt x="264" y="11"/>
                    </a:lnTo>
                    <a:lnTo>
                      <a:pt x="256" y="14"/>
                    </a:lnTo>
                    <a:lnTo>
                      <a:pt x="249" y="16"/>
                    </a:lnTo>
                    <a:lnTo>
                      <a:pt x="241" y="17"/>
                    </a:lnTo>
                    <a:lnTo>
                      <a:pt x="236" y="17"/>
                    </a:lnTo>
                    <a:lnTo>
                      <a:pt x="226" y="17"/>
                    </a:lnTo>
                    <a:lnTo>
                      <a:pt x="213" y="19"/>
                    </a:lnTo>
                    <a:lnTo>
                      <a:pt x="197" y="19"/>
                    </a:lnTo>
                    <a:lnTo>
                      <a:pt x="178" y="19"/>
                    </a:lnTo>
                    <a:lnTo>
                      <a:pt x="158" y="20"/>
                    </a:lnTo>
                    <a:lnTo>
                      <a:pt x="136" y="20"/>
                    </a:lnTo>
                    <a:lnTo>
                      <a:pt x="115" y="21"/>
                    </a:lnTo>
                    <a:lnTo>
                      <a:pt x="92" y="23"/>
                    </a:lnTo>
                    <a:lnTo>
                      <a:pt x="71" y="23"/>
                    </a:lnTo>
                    <a:lnTo>
                      <a:pt x="53" y="24"/>
                    </a:lnTo>
                    <a:lnTo>
                      <a:pt x="36" y="24"/>
                    </a:lnTo>
                    <a:lnTo>
                      <a:pt x="20" y="24"/>
                    </a:lnTo>
                    <a:lnTo>
                      <a:pt x="10" y="26"/>
                    </a:lnTo>
                    <a:lnTo>
                      <a:pt x="2" y="26"/>
                    </a:lnTo>
                    <a:lnTo>
                      <a:pt x="0" y="26"/>
                    </a:lnTo>
                    <a:lnTo>
                      <a:pt x="262" y="76"/>
                    </a:lnTo>
                    <a:lnTo>
                      <a:pt x="575" y="59"/>
                    </a:lnTo>
                    <a:close/>
                  </a:path>
                </a:pathLst>
              </a:custGeom>
              <a:solidFill>
                <a:srgbClr val="000000"/>
              </a:solidFill>
              <a:ln w="9525">
                <a:solidFill>
                  <a:srgbClr val="000000"/>
                </a:solidFill>
                <a:round/>
                <a:headEnd/>
                <a:tailEnd/>
              </a:ln>
            </p:spPr>
            <p:txBody>
              <a:bodyPr/>
              <a:lstStyle/>
              <a:p>
                <a:endParaRPr lang="en-US"/>
              </a:p>
            </p:txBody>
          </p:sp>
          <p:sp>
            <p:nvSpPr>
              <p:cNvPr id="110617" name="Freeform 81"/>
              <p:cNvSpPr>
                <a:spLocks/>
              </p:cNvSpPr>
              <p:nvPr/>
            </p:nvSpPr>
            <p:spPr bwMode="auto">
              <a:xfrm>
                <a:off x="2638" y="2691"/>
                <a:ext cx="491" cy="57"/>
              </a:xfrm>
              <a:custGeom>
                <a:avLst/>
                <a:gdLst>
                  <a:gd name="T0" fmla="*/ 491 w 491"/>
                  <a:gd name="T1" fmla="*/ 53 h 57"/>
                  <a:gd name="T2" fmla="*/ 226 w 491"/>
                  <a:gd name="T3" fmla="*/ 0 h 57"/>
                  <a:gd name="T4" fmla="*/ 224 w 491"/>
                  <a:gd name="T5" fmla="*/ 1 h 57"/>
                  <a:gd name="T6" fmla="*/ 220 w 491"/>
                  <a:gd name="T7" fmla="*/ 2 h 57"/>
                  <a:gd name="T8" fmla="*/ 214 w 491"/>
                  <a:gd name="T9" fmla="*/ 5 h 57"/>
                  <a:gd name="T10" fmla="*/ 209 w 491"/>
                  <a:gd name="T11" fmla="*/ 8 h 57"/>
                  <a:gd name="T12" fmla="*/ 200 w 491"/>
                  <a:gd name="T13" fmla="*/ 11 h 57"/>
                  <a:gd name="T14" fmla="*/ 193 w 491"/>
                  <a:gd name="T15" fmla="*/ 14 h 57"/>
                  <a:gd name="T16" fmla="*/ 186 w 491"/>
                  <a:gd name="T17" fmla="*/ 15 h 57"/>
                  <a:gd name="T18" fmla="*/ 178 w 491"/>
                  <a:gd name="T19" fmla="*/ 17 h 57"/>
                  <a:gd name="T20" fmla="*/ 165 w 491"/>
                  <a:gd name="T21" fmla="*/ 17 h 57"/>
                  <a:gd name="T22" fmla="*/ 144 w 491"/>
                  <a:gd name="T23" fmla="*/ 17 h 57"/>
                  <a:gd name="T24" fmla="*/ 114 w 491"/>
                  <a:gd name="T25" fmla="*/ 18 h 57"/>
                  <a:gd name="T26" fmla="*/ 83 w 491"/>
                  <a:gd name="T27" fmla="*/ 18 h 57"/>
                  <a:gd name="T28" fmla="*/ 52 w 491"/>
                  <a:gd name="T29" fmla="*/ 20 h 57"/>
                  <a:gd name="T30" fmla="*/ 26 w 491"/>
                  <a:gd name="T31" fmla="*/ 21 h 57"/>
                  <a:gd name="T32" fmla="*/ 7 w 491"/>
                  <a:gd name="T33" fmla="*/ 21 h 57"/>
                  <a:gd name="T34" fmla="*/ 0 w 491"/>
                  <a:gd name="T35" fmla="*/ 21 h 57"/>
                  <a:gd name="T36" fmla="*/ 201 w 491"/>
                  <a:gd name="T37" fmla="*/ 57 h 57"/>
                  <a:gd name="T38" fmla="*/ 491 w 491"/>
                  <a:gd name="T39" fmla="*/ 53 h 5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91"/>
                  <a:gd name="T61" fmla="*/ 0 h 57"/>
                  <a:gd name="T62" fmla="*/ 491 w 491"/>
                  <a:gd name="T63" fmla="*/ 57 h 5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91" h="57">
                    <a:moveTo>
                      <a:pt x="491" y="53"/>
                    </a:moveTo>
                    <a:lnTo>
                      <a:pt x="226" y="0"/>
                    </a:lnTo>
                    <a:lnTo>
                      <a:pt x="224" y="1"/>
                    </a:lnTo>
                    <a:lnTo>
                      <a:pt x="220" y="2"/>
                    </a:lnTo>
                    <a:lnTo>
                      <a:pt x="214" y="5"/>
                    </a:lnTo>
                    <a:lnTo>
                      <a:pt x="209" y="8"/>
                    </a:lnTo>
                    <a:lnTo>
                      <a:pt x="200" y="11"/>
                    </a:lnTo>
                    <a:lnTo>
                      <a:pt x="193" y="14"/>
                    </a:lnTo>
                    <a:lnTo>
                      <a:pt x="186" y="15"/>
                    </a:lnTo>
                    <a:lnTo>
                      <a:pt x="178" y="17"/>
                    </a:lnTo>
                    <a:lnTo>
                      <a:pt x="165" y="17"/>
                    </a:lnTo>
                    <a:lnTo>
                      <a:pt x="144" y="17"/>
                    </a:lnTo>
                    <a:lnTo>
                      <a:pt x="114" y="18"/>
                    </a:lnTo>
                    <a:lnTo>
                      <a:pt x="83" y="18"/>
                    </a:lnTo>
                    <a:lnTo>
                      <a:pt x="52" y="20"/>
                    </a:lnTo>
                    <a:lnTo>
                      <a:pt x="26" y="21"/>
                    </a:lnTo>
                    <a:lnTo>
                      <a:pt x="7" y="21"/>
                    </a:lnTo>
                    <a:lnTo>
                      <a:pt x="0" y="21"/>
                    </a:lnTo>
                    <a:lnTo>
                      <a:pt x="201" y="57"/>
                    </a:lnTo>
                    <a:lnTo>
                      <a:pt x="491" y="53"/>
                    </a:lnTo>
                    <a:close/>
                  </a:path>
                </a:pathLst>
              </a:custGeom>
              <a:solidFill>
                <a:srgbClr val="FFFFFF"/>
              </a:solidFill>
              <a:ln w="9525">
                <a:noFill/>
                <a:round/>
                <a:headEnd/>
                <a:tailEnd/>
              </a:ln>
            </p:spPr>
            <p:txBody>
              <a:bodyPr/>
              <a:lstStyle/>
              <a:p>
                <a:endParaRPr lang="en-US"/>
              </a:p>
            </p:txBody>
          </p:sp>
          <p:sp>
            <p:nvSpPr>
              <p:cNvPr id="110618" name="Freeform 82"/>
              <p:cNvSpPr>
                <a:spLocks/>
              </p:cNvSpPr>
              <p:nvPr/>
            </p:nvSpPr>
            <p:spPr bwMode="auto">
              <a:xfrm>
                <a:off x="2829" y="2725"/>
                <a:ext cx="343" cy="101"/>
              </a:xfrm>
              <a:custGeom>
                <a:avLst/>
                <a:gdLst>
                  <a:gd name="T0" fmla="*/ 337 w 343"/>
                  <a:gd name="T1" fmla="*/ 7 h 101"/>
                  <a:gd name="T2" fmla="*/ 321 w 343"/>
                  <a:gd name="T3" fmla="*/ 6 h 101"/>
                  <a:gd name="T4" fmla="*/ 304 w 343"/>
                  <a:gd name="T5" fmla="*/ 3 h 101"/>
                  <a:gd name="T6" fmla="*/ 287 w 343"/>
                  <a:gd name="T7" fmla="*/ 2 h 101"/>
                  <a:gd name="T8" fmla="*/ 268 w 343"/>
                  <a:gd name="T9" fmla="*/ 2 h 101"/>
                  <a:gd name="T10" fmla="*/ 249 w 343"/>
                  <a:gd name="T11" fmla="*/ 0 h 101"/>
                  <a:gd name="T12" fmla="*/ 229 w 343"/>
                  <a:gd name="T13" fmla="*/ 0 h 101"/>
                  <a:gd name="T14" fmla="*/ 209 w 343"/>
                  <a:gd name="T15" fmla="*/ 0 h 101"/>
                  <a:gd name="T16" fmla="*/ 189 w 343"/>
                  <a:gd name="T17" fmla="*/ 0 h 101"/>
                  <a:gd name="T18" fmla="*/ 162 w 343"/>
                  <a:gd name="T19" fmla="*/ 0 h 101"/>
                  <a:gd name="T20" fmla="*/ 134 w 343"/>
                  <a:gd name="T21" fmla="*/ 2 h 101"/>
                  <a:gd name="T22" fmla="*/ 108 w 343"/>
                  <a:gd name="T23" fmla="*/ 3 h 101"/>
                  <a:gd name="T24" fmla="*/ 84 w 343"/>
                  <a:gd name="T25" fmla="*/ 6 h 101"/>
                  <a:gd name="T26" fmla="*/ 61 w 343"/>
                  <a:gd name="T27" fmla="*/ 9 h 101"/>
                  <a:gd name="T28" fmla="*/ 39 w 343"/>
                  <a:gd name="T29" fmla="*/ 12 h 101"/>
                  <a:gd name="T30" fmla="*/ 19 w 343"/>
                  <a:gd name="T31" fmla="*/ 16 h 101"/>
                  <a:gd name="T32" fmla="*/ 0 w 343"/>
                  <a:gd name="T33" fmla="*/ 20 h 101"/>
                  <a:gd name="T34" fmla="*/ 0 w 343"/>
                  <a:gd name="T35" fmla="*/ 36 h 101"/>
                  <a:gd name="T36" fmla="*/ 2 w 343"/>
                  <a:gd name="T37" fmla="*/ 53 h 101"/>
                  <a:gd name="T38" fmla="*/ 2 w 343"/>
                  <a:gd name="T39" fmla="*/ 72 h 101"/>
                  <a:gd name="T40" fmla="*/ 3 w 343"/>
                  <a:gd name="T41" fmla="*/ 88 h 101"/>
                  <a:gd name="T42" fmla="*/ 22 w 343"/>
                  <a:gd name="T43" fmla="*/ 91 h 101"/>
                  <a:gd name="T44" fmla="*/ 42 w 343"/>
                  <a:gd name="T45" fmla="*/ 94 h 101"/>
                  <a:gd name="T46" fmla="*/ 64 w 343"/>
                  <a:gd name="T47" fmla="*/ 96 h 101"/>
                  <a:gd name="T48" fmla="*/ 87 w 343"/>
                  <a:gd name="T49" fmla="*/ 98 h 101"/>
                  <a:gd name="T50" fmla="*/ 111 w 343"/>
                  <a:gd name="T51" fmla="*/ 99 h 101"/>
                  <a:gd name="T52" fmla="*/ 137 w 343"/>
                  <a:gd name="T53" fmla="*/ 101 h 101"/>
                  <a:gd name="T54" fmla="*/ 163 w 343"/>
                  <a:gd name="T55" fmla="*/ 101 h 101"/>
                  <a:gd name="T56" fmla="*/ 190 w 343"/>
                  <a:gd name="T57" fmla="*/ 101 h 101"/>
                  <a:gd name="T58" fmla="*/ 212 w 343"/>
                  <a:gd name="T59" fmla="*/ 101 h 101"/>
                  <a:gd name="T60" fmla="*/ 232 w 343"/>
                  <a:gd name="T61" fmla="*/ 99 h 101"/>
                  <a:gd name="T62" fmla="*/ 252 w 343"/>
                  <a:gd name="T63" fmla="*/ 98 h 101"/>
                  <a:gd name="T64" fmla="*/ 272 w 343"/>
                  <a:gd name="T65" fmla="*/ 96 h 101"/>
                  <a:gd name="T66" fmla="*/ 291 w 343"/>
                  <a:gd name="T67" fmla="*/ 95 h 101"/>
                  <a:gd name="T68" fmla="*/ 308 w 343"/>
                  <a:gd name="T69" fmla="*/ 94 h 101"/>
                  <a:gd name="T70" fmla="*/ 326 w 343"/>
                  <a:gd name="T71" fmla="*/ 91 h 101"/>
                  <a:gd name="T72" fmla="*/ 341 w 343"/>
                  <a:gd name="T73" fmla="*/ 88 h 101"/>
                  <a:gd name="T74" fmla="*/ 343 w 343"/>
                  <a:gd name="T75" fmla="*/ 63 h 101"/>
                  <a:gd name="T76" fmla="*/ 343 w 343"/>
                  <a:gd name="T77" fmla="*/ 40 h 101"/>
                  <a:gd name="T78" fmla="*/ 340 w 343"/>
                  <a:gd name="T79" fmla="*/ 22 h 101"/>
                  <a:gd name="T80" fmla="*/ 337 w 343"/>
                  <a:gd name="T81" fmla="*/ 7 h 10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43"/>
                  <a:gd name="T124" fmla="*/ 0 h 101"/>
                  <a:gd name="T125" fmla="*/ 343 w 343"/>
                  <a:gd name="T126" fmla="*/ 101 h 101"/>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43" h="101">
                    <a:moveTo>
                      <a:pt x="337" y="7"/>
                    </a:moveTo>
                    <a:lnTo>
                      <a:pt x="321" y="6"/>
                    </a:lnTo>
                    <a:lnTo>
                      <a:pt x="304" y="3"/>
                    </a:lnTo>
                    <a:lnTo>
                      <a:pt x="287" y="2"/>
                    </a:lnTo>
                    <a:lnTo>
                      <a:pt x="268" y="2"/>
                    </a:lnTo>
                    <a:lnTo>
                      <a:pt x="249" y="0"/>
                    </a:lnTo>
                    <a:lnTo>
                      <a:pt x="229" y="0"/>
                    </a:lnTo>
                    <a:lnTo>
                      <a:pt x="209" y="0"/>
                    </a:lnTo>
                    <a:lnTo>
                      <a:pt x="189" y="0"/>
                    </a:lnTo>
                    <a:lnTo>
                      <a:pt x="162" y="0"/>
                    </a:lnTo>
                    <a:lnTo>
                      <a:pt x="134" y="2"/>
                    </a:lnTo>
                    <a:lnTo>
                      <a:pt x="108" y="3"/>
                    </a:lnTo>
                    <a:lnTo>
                      <a:pt x="84" y="6"/>
                    </a:lnTo>
                    <a:lnTo>
                      <a:pt x="61" y="9"/>
                    </a:lnTo>
                    <a:lnTo>
                      <a:pt x="39" y="12"/>
                    </a:lnTo>
                    <a:lnTo>
                      <a:pt x="19" y="16"/>
                    </a:lnTo>
                    <a:lnTo>
                      <a:pt x="0" y="20"/>
                    </a:lnTo>
                    <a:lnTo>
                      <a:pt x="0" y="36"/>
                    </a:lnTo>
                    <a:lnTo>
                      <a:pt x="2" y="53"/>
                    </a:lnTo>
                    <a:lnTo>
                      <a:pt x="2" y="72"/>
                    </a:lnTo>
                    <a:lnTo>
                      <a:pt x="3" y="88"/>
                    </a:lnTo>
                    <a:lnTo>
                      <a:pt x="22" y="91"/>
                    </a:lnTo>
                    <a:lnTo>
                      <a:pt x="42" y="94"/>
                    </a:lnTo>
                    <a:lnTo>
                      <a:pt x="64" y="96"/>
                    </a:lnTo>
                    <a:lnTo>
                      <a:pt x="87" y="98"/>
                    </a:lnTo>
                    <a:lnTo>
                      <a:pt x="111" y="99"/>
                    </a:lnTo>
                    <a:lnTo>
                      <a:pt x="137" y="101"/>
                    </a:lnTo>
                    <a:lnTo>
                      <a:pt x="163" y="101"/>
                    </a:lnTo>
                    <a:lnTo>
                      <a:pt x="190" y="101"/>
                    </a:lnTo>
                    <a:lnTo>
                      <a:pt x="212" y="101"/>
                    </a:lnTo>
                    <a:lnTo>
                      <a:pt x="232" y="99"/>
                    </a:lnTo>
                    <a:lnTo>
                      <a:pt x="252" y="98"/>
                    </a:lnTo>
                    <a:lnTo>
                      <a:pt x="272" y="96"/>
                    </a:lnTo>
                    <a:lnTo>
                      <a:pt x="291" y="95"/>
                    </a:lnTo>
                    <a:lnTo>
                      <a:pt x="308" y="94"/>
                    </a:lnTo>
                    <a:lnTo>
                      <a:pt x="326" y="91"/>
                    </a:lnTo>
                    <a:lnTo>
                      <a:pt x="341" y="88"/>
                    </a:lnTo>
                    <a:lnTo>
                      <a:pt x="343" y="63"/>
                    </a:lnTo>
                    <a:lnTo>
                      <a:pt x="343" y="40"/>
                    </a:lnTo>
                    <a:lnTo>
                      <a:pt x="340" y="22"/>
                    </a:lnTo>
                    <a:lnTo>
                      <a:pt x="337" y="7"/>
                    </a:lnTo>
                    <a:close/>
                  </a:path>
                </a:pathLst>
              </a:custGeom>
              <a:solidFill>
                <a:srgbClr val="000000"/>
              </a:solidFill>
              <a:ln w="9525">
                <a:noFill/>
                <a:round/>
                <a:headEnd/>
                <a:tailEnd/>
              </a:ln>
            </p:spPr>
            <p:txBody>
              <a:bodyPr/>
              <a:lstStyle/>
              <a:p>
                <a:endParaRPr lang="en-US"/>
              </a:p>
            </p:txBody>
          </p:sp>
          <p:sp>
            <p:nvSpPr>
              <p:cNvPr id="110619" name="Freeform 83"/>
              <p:cNvSpPr>
                <a:spLocks/>
              </p:cNvSpPr>
              <p:nvPr/>
            </p:nvSpPr>
            <p:spPr bwMode="auto">
              <a:xfrm>
                <a:off x="2847" y="2734"/>
                <a:ext cx="308" cy="67"/>
              </a:xfrm>
              <a:custGeom>
                <a:avLst/>
                <a:gdLst>
                  <a:gd name="T0" fmla="*/ 308 w 308"/>
                  <a:gd name="T1" fmla="*/ 51 h 67"/>
                  <a:gd name="T2" fmla="*/ 308 w 308"/>
                  <a:gd name="T3" fmla="*/ 39 h 67"/>
                  <a:gd name="T4" fmla="*/ 306 w 308"/>
                  <a:gd name="T5" fmla="*/ 26 h 67"/>
                  <a:gd name="T6" fmla="*/ 305 w 308"/>
                  <a:gd name="T7" fmla="*/ 16 h 67"/>
                  <a:gd name="T8" fmla="*/ 303 w 308"/>
                  <a:gd name="T9" fmla="*/ 7 h 67"/>
                  <a:gd name="T10" fmla="*/ 289 w 308"/>
                  <a:gd name="T11" fmla="*/ 5 h 67"/>
                  <a:gd name="T12" fmla="*/ 273 w 308"/>
                  <a:gd name="T13" fmla="*/ 3 h 67"/>
                  <a:gd name="T14" fmla="*/ 257 w 308"/>
                  <a:gd name="T15" fmla="*/ 1 h 67"/>
                  <a:gd name="T16" fmla="*/ 241 w 308"/>
                  <a:gd name="T17" fmla="*/ 1 h 67"/>
                  <a:gd name="T18" fmla="*/ 224 w 308"/>
                  <a:gd name="T19" fmla="*/ 0 h 67"/>
                  <a:gd name="T20" fmla="*/ 207 w 308"/>
                  <a:gd name="T21" fmla="*/ 0 h 67"/>
                  <a:gd name="T22" fmla="*/ 188 w 308"/>
                  <a:gd name="T23" fmla="*/ 0 h 67"/>
                  <a:gd name="T24" fmla="*/ 169 w 308"/>
                  <a:gd name="T25" fmla="*/ 0 h 67"/>
                  <a:gd name="T26" fmla="*/ 145 w 308"/>
                  <a:gd name="T27" fmla="*/ 1 h 67"/>
                  <a:gd name="T28" fmla="*/ 120 w 308"/>
                  <a:gd name="T29" fmla="*/ 1 h 67"/>
                  <a:gd name="T30" fmla="*/ 96 w 308"/>
                  <a:gd name="T31" fmla="*/ 4 h 67"/>
                  <a:gd name="T32" fmla="*/ 74 w 308"/>
                  <a:gd name="T33" fmla="*/ 5 h 67"/>
                  <a:gd name="T34" fmla="*/ 53 w 308"/>
                  <a:gd name="T35" fmla="*/ 8 h 67"/>
                  <a:gd name="T36" fmla="*/ 34 w 308"/>
                  <a:gd name="T37" fmla="*/ 11 h 67"/>
                  <a:gd name="T38" fmla="*/ 15 w 308"/>
                  <a:gd name="T39" fmla="*/ 14 h 67"/>
                  <a:gd name="T40" fmla="*/ 0 w 308"/>
                  <a:gd name="T41" fmla="*/ 18 h 67"/>
                  <a:gd name="T42" fmla="*/ 0 w 308"/>
                  <a:gd name="T43" fmla="*/ 28 h 67"/>
                  <a:gd name="T44" fmla="*/ 0 w 308"/>
                  <a:gd name="T45" fmla="*/ 40 h 67"/>
                  <a:gd name="T46" fmla="*/ 0 w 308"/>
                  <a:gd name="T47" fmla="*/ 53 h 67"/>
                  <a:gd name="T48" fmla="*/ 1 w 308"/>
                  <a:gd name="T49" fmla="*/ 64 h 67"/>
                  <a:gd name="T50" fmla="*/ 18 w 308"/>
                  <a:gd name="T51" fmla="*/ 66 h 67"/>
                  <a:gd name="T52" fmla="*/ 36 w 308"/>
                  <a:gd name="T53" fmla="*/ 67 h 67"/>
                  <a:gd name="T54" fmla="*/ 56 w 308"/>
                  <a:gd name="T55" fmla="*/ 67 h 67"/>
                  <a:gd name="T56" fmla="*/ 76 w 308"/>
                  <a:gd name="T57" fmla="*/ 67 h 67"/>
                  <a:gd name="T58" fmla="*/ 96 w 308"/>
                  <a:gd name="T59" fmla="*/ 67 h 67"/>
                  <a:gd name="T60" fmla="*/ 118 w 308"/>
                  <a:gd name="T61" fmla="*/ 66 h 67"/>
                  <a:gd name="T62" fmla="*/ 138 w 308"/>
                  <a:gd name="T63" fmla="*/ 64 h 67"/>
                  <a:gd name="T64" fmla="*/ 159 w 308"/>
                  <a:gd name="T65" fmla="*/ 64 h 67"/>
                  <a:gd name="T66" fmla="*/ 181 w 308"/>
                  <a:gd name="T67" fmla="*/ 63 h 67"/>
                  <a:gd name="T68" fmla="*/ 201 w 308"/>
                  <a:gd name="T69" fmla="*/ 62 h 67"/>
                  <a:gd name="T70" fmla="*/ 223 w 308"/>
                  <a:gd name="T71" fmla="*/ 60 h 67"/>
                  <a:gd name="T72" fmla="*/ 241 w 308"/>
                  <a:gd name="T73" fmla="*/ 57 h 67"/>
                  <a:gd name="T74" fmla="*/ 260 w 308"/>
                  <a:gd name="T75" fmla="*/ 56 h 67"/>
                  <a:gd name="T76" fmla="*/ 277 w 308"/>
                  <a:gd name="T77" fmla="*/ 54 h 67"/>
                  <a:gd name="T78" fmla="*/ 293 w 308"/>
                  <a:gd name="T79" fmla="*/ 53 h 67"/>
                  <a:gd name="T80" fmla="*/ 308 w 308"/>
                  <a:gd name="T81" fmla="*/ 51 h 6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08"/>
                  <a:gd name="T124" fmla="*/ 0 h 67"/>
                  <a:gd name="T125" fmla="*/ 308 w 308"/>
                  <a:gd name="T126" fmla="*/ 67 h 6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08" h="67">
                    <a:moveTo>
                      <a:pt x="308" y="51"/>
                    </a:moveTo>
                    <a:lnTo>
                      <a:pt x="308" y="39"/>
                    </a:lnTo>
                    <a:lnTo>
                      <a:pt x="306" y="26"/>
                    </a:lnTo>
                    <a:lnTo>
                      <a:pt x="305" y="16"/>
                    </a:lnTo>
                    <a:lnTo>
                      <a:pt x="303" y="7"/>
                    </a:lnTo>
                    <a:lnTo>
                      <a:pt x="289" y="5"/>
                    </a:lnTo>
                    <a:lnTo>
                      <a:pt x="273" y="3"/>
                    </a:lnTo>
                    <a:lnTo>
                      <a:pt x="257" y="1"/>
                    </a:lnTo>
                    <a:lnTo>
                      <a:pt x="241" y="1"/>
                    </a:lnTo>
                    <a:lnTo>
                      <a:pt x="224" y="0"/>
                    </a:lnTo>
                    <a:lnTo>
                      <a:pt x="207" y="0"/>
                    </a:lnTo>
                    <a:lnTo>
                      <a:pt x="188" y="0"/>
                    </a:lnTo>
                    <a:lnTo>
                      <a:pt x="169" y="0"/>
                    </a:lnTo>
                    <a:lnTo>
                      <a:pt x="145" y="1"/>
                    </a:lnTo>
                    <a:lnTo>
                      <a:pt x="120" y="1"/>
                    </a:lnTo>
                    <a:lnTo>
                      <a:pt x="96" y="4"/>
                    </a:lnTo>
                    <a:lnTo>
                      <a:pt x="74" y="5"/>
                    </a:lnTo>
                    <a:lnTo>
                      <a:pt x="53" y="8"/>
                    </a:lnTo>
                    <a:lnTo>
                      <a:pt x="34" y="11"/>
                    </a:lnTo>
                    <a:lnTo>
                      <a:pt x="15" y="14"/>
                    </a:lnTo>
                    <a:lnTo>
                      <a:pt x="0" y="18"/>
                    </a:lnTo>
                    <a:lnTo>
                      <a:pt x="0" y="28"/>
                    </a:lnTo>
                    <a:lnTo>
                      <a:pt x="0" y="40"/>
                    </a:lnTo>
                    <a:lnTo>
                      <a:pt x="0" y="53"/>
                    </a:lnTo>
                    <a:lnTo>
                      <a:pt x="1" y="64"/>
                    </a:lnTo>
                    <a:lnTo>
                      <a:pt x="18" y="66"/>
                    </a:lnTo>
                    <a:lnTo>
                      <a:pt x="36" y="67"/>
                    </a:lnTo>
                    <a:lnTo>
                      <a:pt x="56" y="67"/>
                    </a:lnTo>
                    <a:lnTo>
                      <a:pt x="76" y="67"/>
                    </a:lnTo>
                    <a:lnTo>
                      <a:pt x="96" y="67"/>
                    </a:lnTo>
                    <a:lnTo>
                      <a:pt x="118" y="66"/>
                    </a:lnTo>
                    <a:lnTo>
                      <a:pt x="138" y="64"/>
                    </a:lnTo>
                    <a:lnTo>
                      <a:pt x="159" y="64"/>
                    </a:lnTo>
                    <a:lnTo>
                      <a:pt x="181" y="63"/>
                    </a:lnTo>
                    <a:lnTo>
                      <a:pt x="201" y="62"/>
                    </a:lnTo>
                    <a:lnTo>
                      <a:pt x="223" y="60"/>
                    </a:lnTo>
                    <a:lnTo>
                      <a:pt x="241" y="57"/>
                    </a:lnTo>
                    <a:lnTo>
                      <a:pt x="260" y="56"/>
                    </a:lnTo>
                    <a:lnTo>
                      <a:pt x="277" y="54"/>
                    </a:lnTo>
                    <a:lnTo>
                      <a:pt x="293" y="53"/>
                    </a:lnTo>
                    <a:lnTo>
                      <a:pt x="308" y="51"/>
                    </a:lnTo>
                    <a:close/>
                  </a:path>
                </a:pathLst>
              </a:custGeom>
              <a:solidFill>
                <a:srgbClr val="FFFFFF"/>
              </a:solidFill>
              <a:ln w="9525">
                <a:solidFill>
                  <a:srgbClr val="000000"/>
                </a:solidFill>
                <a:round/>
                <a:headEnd/>
                <a:tailEnd/>
              </a:ln>
            </p:spPr>
            <p:txBody>
              <a:bodyPr/>
              <a:lstStyle/>
              <a:p>
                <a:endParaRPr lang="en-US"/>
              </a:p>
            </p:txBody>
          </p:sp>
          <p:sp>
            <p:nvSpPr>
              <p:cNvPr id="110620" name="Freeform 84"/>
              <p:cNvSpPr>
                <a:spLocks/>
              </p:cNvSpPr>
              <p:nvPr/>
            </p:nvSpPr>
            <p:spPr bwMode="auto">
              <a:xfrm>
                <a:off x="4093" y="2643"/>
                <a:ext cx="28" cy="16"/>
              </a:xfrm>
              <a:custGeom>
                <a:avLst/>
                <a:gdLst>
                  <a:gd name="T0" fmla="*/ 0 w 28"/>
                  <a:gd name="T1" fmla="*/ 4 h 16"/>
                  <a:gd name="T2" fmla="*/ 10 w 28"/>
                  <a:gd name="T3" fmla="*/ 16 h 16"/>
                  <a:gd name="T4" fmla="*/ 28 w 28"/>
                  <a:gd name="T5" fmla="*/ 16 h 16"/>
                  <a:gd name="T6" fmla="*/ 17 w 28"/>
                  <a:gd name="T7" fmla="*/ 0 h 16"/>
                  <a:gd name="T8" fmla="*/ 15 w 28"/>
                  <a:gd name="T9" fmla="*/ 0 h 16"/>
                  <a:gd name="T10" fmla="*/ 7 w 28"/>
                  <a:gd name="T11" fmla="*/ 0 h 16"/>
                  <a:gd name="T12" fmla="*/ 2 w 28"/>
                  <a:gd name="T13" fmla="*/ 2 h 16"/>
                  <a:gd name="T14" fmla="*/ 0 w 28"/>
                  <a:gd name="T15" fmla="*/ 4 h 16"/>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16"/>
                  <a:gd name="T26" fmla="*/ 28 w 28"/>
                  <a:gd name="T27" fmla="*/ 16 h 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16">
                    <a:moveTo>
                      <a:pt x="0" y="4"/>
                    </a:moveTo>
                    <a:lnTo>
                      <a:pt x="10" y="16"/>
                    </a:lnTo>
                    <a:lnTo>
                      <a:pt x="28" y="16"/>
                    </a:lnTo>
                    <a:lnTo>
                      <a:pt x="17" y="0"/>
                    </a:lnTo>
                    <a:lnTo>
                      <a:pt x="15" y="0"/>
                    </a:lnTo>
                    <a:lnTo>
                      <a:pt x="7" y="0"/>
                    </a:lnTo>
                    <a:lnTo>
                      <a:pt x="2" y="2"/>
                    </a:lnTo>
                    <a:lnTo>
                      <a:pt x="0" y="4"/>
                    </a:lnTo>
                    <a:close/>
                  </a:path>
                </a:pathLst>
              </a:custGeom>
              <a:solidFill>
                <a:srgbClr val="000000"/>
              </a:solidFill>
              <a:ln w="9525">
                <a:noFill/>
                <a:round/>
                <a:headEnd/>
                <a:tailEnd/>
              </a:ln>
            </p:spPr>
            <p:txBody>
              <a:bodyPr/>
              <a:lstStyle/>
              <a:p>
                <a:endParaRPr lang="en-US"/>
              </a:p>
            </p:txBody>
          </p:sp>
          <p:sp>
            <p:nvSpPr>
              <p:cNvPr id="110621" name="Freeform 85"/>
              <p:cNvSpPr>
                <a:spLocks/>
              </p:cNvSpPr>
              <p:nvPr/>
            </p:nvSpPr>
            <p:spPr bwMode="auto">
              <a:xfrm>
                <a:off x="4123" y="2640"/>
                <a:ext cx="29" cy="19"/>
              </a:xfrm>
              <a:custGeom>
                <a:avLst/>
                <a:gdLst>
                  <a:gd name="T0" fmla="*/ 2 w 29"/>
                  <a:gd name="T1" fmla="*/ 3 h 19"/>
                  <a:gd name="T2" fmla="*/ 8 w 29"/>
                  <a:gd name="T3" fmla="*/ 19 h 19"/>
                  <a:gd name="T4" fmla="*/ 10 w 29"/>
                  <a:gd name="T5" fmla="*/ 19 h 19"/>
                  <a:gd name="T6" fmla="*/ 16 w 29"/>
                  <a:gd name="T7" fmla="*/ 17 h 19"/>
                  <a:gd name="T8" fmla="*/ 23 w 29"/>
                  <a:gd name="T9" fmla="*/ 16 h 19"/>
                  <a:gd name="T10" fmla="*/ 28 w 29"/>
                  <a:gd name="T11" fmla="*/ 15 h 19"/>
                  <a:gd name="T12" fmla="*/ 29 w 29"/>
                  <a:gd name="T13" fmla="*/ 12 h 19"/>
                  <a:gd name="T14" fmla="*/ 28 w 29"/>
                  <a:gd name="T15" fmla="*/ 7 h 19"/>
                  <a:gd name="T16" fmla="*/ 22 w 29"/>
                  <a:gd name="T17" fmla="*/ 5 h 19"/>
                  <a:gd name="T18" fmla="*/ 18 w 29"/>
                  <a:gd name="T19" fmla="*/ 2 h 19"/>
                  <a:gd name="T20" fmla="*/ 12 w 29"/>
                  <a:gd name="T21" fmla="*/ 0 h 19"/>
                  <a:gd name="T22" fmla="*/ 5 w 29"/>
                  <a:gd name="T23" fmla="*/ 0 h 19"/>
                  <a:gd name="T24" fmla="*/ 0 w 29"/>
                  <a:gd name="T25" fmla="*/ 2 h 19"/>
                  <a:gd name="T26" fmla="*/ 2 w 29"/>
                  <a:gd name="T27" fmla="*/ 3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
                  <a:gd name="T43" fmla="*/ 0 h 19"/>
                  <a:gd name="T44" fmla="*/ 29 w 29"/>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 h="19">
                    <a:moveTo>
                      <a:pt x="2" y="3"/>
                    </a:moveTo>
                    <a:lnTo>
                      <a:pt x="8" y="19"/>
                    </a:lnTo>
                    <a:lnTo>
                      <a:pt x="10" y="19"/>
                    </a:lnTo>
                    <a:lnTo>
                      <a:pt x="16" y="17"/>
                    </a:lnTo>
                    <a:lnTo>
                      <a:pt x="23" y="16"/>
                    </a:lnTo>
                    <a:lnTo>
                      <a:pt x="28" y="15"/>
                    </a:lnTo>
                    <a:lnTo>
                      <a:pt x="29" y="12"/>
                    </a:lnTo>
                    <a:lnTo>
                      <a:pt x="28" y="7"/>
                    </a:lnTo>
                    <a:lnTo>
                      <a:pt x="22" y="5"/>
                    </a:lnTo>
                    <a:lnTo>
                      <a:pt x="18" y="2"/>
                    </a:lnTo>
                    <a:lnTo>
                      <a:pt x="12" y="0"/>
                    </a:lnTo>
                    <a:lnTo>
                      <a:pt x="5" y="0"/>
                    </a:lnTo>
                    <a:lnTo>
                      <a:pt x="0" y="2"/>
                    </a:lnTo>
                    <a:lnTo>
                      <a:pt x="2" y="3"/>
                    </a:lnTo>
                    <a:close/>
                  </a:path>
                </a:pathLst>
              </a:custGeom>
              <a:solidFill>
                <a:srgbClr val="000000"/>
              </a:solidFill>
              <a:ln w="9525">
                <a:noFill/>
                <a:round/>
                <a:headEnd/>
                <a:tailEnd/>
              </a:ln>
            </p:spPr>
            <p:txBody>
              <a:bodyPr/>
              <a:lstStyle/>
              <a:p>
                <a:endParaRPr lang="en-US"/>
              </a:p>
            </p:txBody>
          </p:sp>
          <p:sp>
            <p:nvSpPr>
              <p:cNvPr id="110622" name="Freeform 86"/>
              <p:cNvSpPr>
                <a:spLocks/>
              </p:cNvSpPr>
              <p:nvPr/>
            </p:nvSpPr>
            <p:spPr bwMode="auto">
              <a:xfrm>
                <a:off x="3391" y="2774"/>
                <a:ext cx="7" cy="62"/>
              </a:xfrm>
              <a:custGeom>
                <a:avLst/>
                <a:gdLst>
                  <a:gd name="T0" fmla="*/ 4 w 7"/>
                  <a:gd name="T1" fmla="*/ 0 h 62"/>
                  <a:gd name="T2" fmla="*/ 4 w 7"/>
                  <a:gd name="T3" fmla="*/ 9 h 62"/>
                  <a:gd name="T4" fmla="*/ 5 w 7"/>
                  <a:gd name="T5" fmla="*/ 26 h 62"/>
                  <a:gd name="T6" fmla="*/ 7 w 7"/>
                  <a:gd name="T7" fmla="*/ 47 h 62"/>
                  <a:gd name="T8" fmla="*/ 5 w 7"/>
                  <a:gd name="T9" fmla="*/ 62 h 62"/>
                  <a:gd name="T10" fmla="*/ 4 w 7"/>
                  <a:gd name="T11" fmla="*/ 57 h 62"/>
                  <a:gd name="T12" fmla="*/ 1 w 7"/>
                  <a:gd name="T13" fmla="*/ 34 h 62"/>
                  <a:gd name="T14" fmla="*/ 0 w 7"/>
                  <a:gd name="T15" fmla="*/ 11 h 62"/>
                  <a:gd name="T16" fmla="*/ 0 w 7"/>
                  <a:gd name="T17" fmla="*/ 0 h 62"/>
                  <a:gd name="T18" fmla="*/ 4 w 7"/>
                  <a:gd name="T19" fmla="*/ 0 h 6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
                  <a:gd name="T31" fmla="*/ 0 h 62"/>
                  <a:gd name="T32" fmla="*/ 7 w 7"/>
                  <a:gd name="T33" fmla="*/ 62 h 6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 h="62">
                    <a:moveTo>
                      <a:pt x="4" y="0"/>
                    </a:moveTo>
                    <a:lnTo>
                      <a:pt x="4" y="9"/>
                    </a:lnTo>
                    <a:lnTo>
                      <a:pt x="5" y="26"/>
                    </a:lnTo>
                    <a:lnTo>
                      <a:pt x="7" y="47"/>
                    </a:lnTo>
                    <a:lnTo>
                      <a:pt x="5" y="62"/>
                    </a:lnTo>
                    <a:lnTo>
                      <a:pt x="4" y="57"/>
                    </a:lnTo>
                    <a:lnTo>
                      <a:pt x="1" y="34"/>
                    </a:lnTo>
                    <a:lnTo>
                      <a:pt x="0" y="11"/>
                    </a:lnTo>
                    <a:lnTo>
                      <a:pt x="0" y="0"/>
                    </a:lnTo>
                    <a:lnTo>
                      <a:pt x="4" y="0"/>
                    </a:lnTo>
                    <a:close/>
                  </a:path>
                </a:pathLst>
              </a:custGeom>
              <a:solidFill>
                <a:srgbClr val="000000"/>
              </a:solidFill>
              <a:ln w="9525">
                <a:noFill/>
                <a:round/>
                <a:headEnd/>
                <a:tailEnd/>
              </a:ln>
            </p:spPr>
            <p:txBody>
              <a:bodyPr/>
              <a:lstStyle/>
              <a:p>
                <a:endParaRPr lang="en-US"/>
              </a:p>
            </p:txBody>
          </p:sp>
          <p:sp>
            <p:nvSpPr>
              <p:cNvPr id="110623" name="Freeform 87"/>
              <p:cNvSpPr>
                <a:spLocks/>
              </p:cNvSpPr>
              <p:nvPr/>
            </p:nvSpPr>
            <p:spPr bwMode="auto">
              <a:xfrm>
                <a:off x="3113" y="2735"/>
                <a:ext cx="9" cy="62"/>
              </a:xfrm>
              <a:custGeom>
                <a:avLst/>
                <a:gdLst>
                  <a:gd name="T0" fmla="*/ 6 w 9"/>
                  <a:gd name="T1" fmla="*/ 0 h 62"/>
                  <a:gd name="T2" fmla="*/ 6 w 9"/>
                  <a:gd name="T3" fmla="*/ 9 h 62"/>
                  <a:gd name="T4" fmla="*/ 7 w 9"/>
                  <a:gd name="T5" fmla="*/ 27 h 62"/>
                  <a:gd name="T6" fmla="*/ 9 w 9"/>
                  <a:gd name="T7" fmla="*/ 48 h 62"/>
                  <a:gd name="T8" fmla="*/ 7 w 9"/>
                  <a:gd name="T9" fmla="*/ 62 h 62"/>
                  <a:gd name="T10" fmla="*/ 4 w 9"/>
                  <a:gd name="T11" fmla="*/ 58 h 62"/>
                  <a:gd name="T12" fmla="*/ 3 w 9"/>
                  <a:gd name="T13" fmla="*/ 35 h 62"/>
                  <a:gd name="T14" fmla="*/ 1 w 9"/>
                  <a:gd name="T15" fmla="*/ 12 h 62"/>
                  <a:gd name="T16" fmla="*/ 0 w 9"/>
                  <a:gd name="T17" fmla="*/ 0 h 62"/>
                  <a:gd name="T18" fmla="*/ 6 w 9"/>
                  <a:gd name="T19" fmla="*/ 0 h 6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62"/>
                  <a:gd name="T32" fmla="*/ 9 w 9"/>
                  <a:gd name="T33" fmla="*/ 62 h 6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62">
                    <a:moveTo>
                      <a:pt x="6" y="0"/>
                    </a:moveTo>
                    <a:lnTo>
                      <a:pt x="6" y="9"/>
                    </a:lnTo>
                    <a:lnTo>
                      <a:pt x="7" y="27"/>
                    </a:lnTo>
                    <a:lnTo>
                      <a:pt x="9" y="48"/>
                    </a:lnTo>
                    <a:lnTo>
                      <a:pt x="7" y="62"/>
                    </a:lnTo>
                    <a:lnTo>
                      <a:pt x="4" y="58"/>
                    </a:lnTo>
                    <a:lnTo>
                      <a:pt x="3" y="35"/>
                    </a:lnTo>
                    <a:lnTo>
                      <a:pt x="1" y="12"/>
                    </a:lnTo>
                    <a:lnTo>
                      <a:pt x="0" y="0"/>
                    </a:lnTo>
                    <a:lnTo>
                      <a:pt x="6" y="0"/>
                    </a:lnTo>
                    <a:close/>
                  </a:path>
                </a:pathLst>
              </a:custGeom>
              <a:solidFill>
                <a:srgbClr val="000000"/>
              </a:solidFill>
              <a:ln w="9525">
                <a:noFill/>
                <a:round/>
                <a:headEnd/>
                <a:tailEnd/>
              </a:ln>
            </p:spPr>
            <p:txBody>
              <a:bodyPr/>
              <a:lstStyle/>
              <a:p>
                <a:endParaRPr lang="en-US"/>
              </a:p>
            </p:txBody>
          </p:sp>
          <p:sp>
            <p:nvSpPr>
              <p:cNvPr id="110624" name="Freeform 88"/>
              <p:cNvSpPr>
                <a:spLocks/>
              </p:cNvSpPr>
              <p:nvPr/>
            </p:nvSpPr>
            <p:spPr bwMode="auto">
              <a:xfrm>
                <a:off x="1482" y="2586"/>
                <a:ext cx="474" cy="93"/>
              </a:xfrm>
              <a:custGeom>
                <a:avLst/>
                <a:gdLst>
                  <a:gd name="T0" fmla="*/ 474 w 474"/>
                  <a:gd name="T1" fmla="*/ 93 h 93"/>
                  <a:gd name="T2" fmla="*/ 468 w 474"/>
                  <a:gd name="T3" fmla="*/ 92 h 93"/>
                  <a:gd name="T4" fmla="*/ 453 w 474"/>
                  <a:gd name="T5" fmla="*/ 90 h 93"/>
                  <a:gd name="T6" fmla="*/ 430 w 474"/>
                  <a:gd name="T7" fmla="*/ 86 h 93"/>
                  <a:gd name="T8" fmla="*/ 403 w 474"/>
                  <a:gd name="T9" fmla="*/ 82 h 93"/>
                  <a:gd name="T10" fmla="*/ 374 w 474"/>
                  <a:gd name="T11" fmla="*/ 76 h 93"/>
                  <a:gd name="T12" fmla="*/ 345 w 474"/>
                  <a:gd name="T13" fmla="*/ 71 h 93"/>
                  <a:gd name="T14" fmla="*/ 320 w 474"/>
                  <a:gd name="T15" fmla="*/ 66 h 93"/>
                  <a:gd name="T16" fmla="*/ 298 w 474"/>
                  <a:gd name="T17" fmla="*/ 61 h 93"/>
                  <a:gd name="T18" fmla="*/ 275 w 474"/>
                  <a:gd name="T19" fmla="*/ 56 h 93"/>
                  <a:gd name="T20" fmla="*/ 243 w 474"/>
                  <a:gd name="T21" fmla="*/ 47 h 93"/>
                  <a:gd name="T22" fmla="*/ 207 w 474"/>
                  <a:gd name="T23" fmla="*/ 37 h 93"/>
                  <a:gd name="T24" fmla="*/ 171 w 474"/>
                  <a:gd name="T25" fmla="*/ 27 h 93"/>
                  <a:gd name="T26" fmla="*/ 135 w 474"/>
                  <a:gd name="T27" fmla="*/ 18 h 93"/>
                  <a:gd name="T28" fmla="*/ 105 w 474"/>
                  <a:gd name="T29" fmla="*/ 10 h 93"/>
                  <a:gd name="T30" fmla="*/ 83 w 474"/>
                  <a:gd name="T31" fmla="*/ 4 h 93"/>
                  <a:gd name="T32" fmla="*/ 73 w 474"/>
                  <a:gd name="T33" fmla="*/ 2 h 93"/>
                  <a:gd name="T34" fmla="*/ 70 w 474"/>
                  <a:gd name="T35" fmla="*/ 2 h 93"/>
                  <a:gd name="T36" fmla="*/ 65 w 474"/>
                  <a:gd name="T37" fmla="*/ 1 h 93"/>
                  <a:gd name="T38" fmla="*/ 59 w 474"/>
                  <a:gd name="T39" fmla="*/ 1 h 93"/>
                  <a:gd name="T40" fmla="*/ 50 w 474"/>
                  <a:gd name="T41" fmla="*/ 0 h 93"/>
                  <a:gd name="T42" fmla="*/ 40 w 474"/>
                  <a:gd name="T43" fmla="*/ 0 h 93"/>
                  <a:gd name="T44" fmla="*/ 29 w 474"/>
                  <a:gd name="T45" fmla="*/ 1 h 93"/>
                  <a:gd name="T46" fmla="*/ 14 w 474"/>
                  <a:gd name="T47" fmla="*/ 4 h 93"/>
                  <a:gd name="T48" fmla="*/ 0 w 474"/>
                  <a:gd name="T49" fmla="*/ 8 h 93"/>
                  <a:gd name="T50" fmla="*/ 3 w 474"/>
                  <a:gd name="T51" fmla="*/ 8 h 93"/>
                  <a:gd name="T52" fmla="*/ 9 w 474"/>
                  <a:gd name="T53" fmla="*/ 7 h 93"/>
                  <a:gd name="T54" fmla="*/ 17 w 474"/>
                  <a:gd name="T55" fmla="*/ 5 h 93"/>
                  <a:gd name="T56" fmla="*/ 29 w 474"/>
                  <a:gd name="T57" fmla="*/ 4 h 93"/>
                  <a:gd name="T58" fmla="*/ 40 w 474"/>
                  <a:gd name="T59" fmla="*/ 4 h 93"/>
                  <a:gd name="T60" fmla="*/ 50 w 474"/>
                  <a:gd name="T61" fmla="*/ 2 h 93"/>
                  <a:gd name="T62" fmla="*/ 59 w 474"/>
                  <a:gd name="T63" fmla="*/ 2 h 93"/>
                  <a:gd name="T64" fmla="*/ 65 w 474"/>
                  <a:gd name="T65" fmla="*/ 4 h 93"/>
                  <a:gd name="T66" fmla="*/ 69 w 474"/>
                  <a:gd name="T67" fmla="*/ 5 h 93"/>
                  <a:gd name="T68" fmla="*/ 78 w 474"/>
                  <a:gd name="T69" fmla="*/ 8 h 93"/>
                  <a:gd name="T70" fmla="*/ 89 w 474"/>
                  <a:gd name="T71" fmla="*/ 11 h 93"/>
                  <a:gd name="T72" fmla="*/ 105 w 474"/>
                  <a:gd name="T73" fmla="*/ 15 h 93"/>
                  <a:gd name="T74" fmla="*/ 122 w 474"/>
                  <a:gd name="T75" fmla="*/ 20 h 93"/>
                  <a:gd name="T76" fmla="*/ 142 w 474"/>
                  <a:gd name="T77" fmla="*/ 25 h 93"/>
                  <a:gd name="T78" fmla="*/ 163 w 474"/>
                  <a:gd name="T79" fmla="*/ 31 h 93"/>
                  <a:gd name="T80" fmla="*/ 184 w 474"/>
                  <a:gd name="T81" fmla="*/ 37 h 93"/>
                  <a:gd name="T82" fmla="*/ 206 w 474"/>
                  <a:gd name="T83" fmla="*/ 41 h 93"/>
                  <a:gd name="T84" fmla="*/ 226 w 474"/>
                  <a:gd name="T85" fmla="*/ 47 h 93"/>
                  <a:gd name="T86" fmla="*/ 246 w 474"/>
                  <a:gd name="T87" fmla="*/ 53 h 93"/>
                  <a:gd name="T88" fmla="*/ 263 w 474"/>
                  <a:gd name="T89" fmla="*/ 57 h 93"/>
                  <a:gd name="T90" fmla="*/ 278 w 474"/>
                  <a:gd name="T91" fmla="*/ 60 h 93"/>
                  <a:gd name="T92" fmla="*/ 288 w 474"/>
                  <a:gd name="T93" fmla="*/ 63 h 93"/>
                  <a:gd name="T94" fmla="*/ 295 w 474"/>
                  <a:gd name="T95" fmla="*/ 66 h 93"/>
                  <a:gd name="T96" fmla="*/ 298 w 474"/>
                  <a:gd name="T97" fmla="*/ 66 h 93"/>
                  <a:gd name="T98" fmla="*/ 305 w 474"/>
                  <a:gd name="T99" fmla="*/ 67 h 93"/>
                  <a:gd name="T100" fmla="*/ 322 w 474"/>
                  <a:gd name="T101" fmla="*/ 70 h 93"/>
                  <a:gd name="T102" fmla="*/ 348 w 474"/>
                  <a:gd name="T103" fmla="*/ 76 h 93"/>
                  <a:gd name="T104" fmla="*/ 379 w 474"/>
                  <a:gd name="T105" fmla="*/ 82 h 93"/>
                  <a:gd name="T106" fmla="*/ 409 w 474"/>
                  <a:gd name="T107" fmla="*/ 86 h 93"/>
                  <a:gd name="T108" fmla="*/ 438 w 474"/>
                  <a:gd name="T109" fmla="*/ 90 h 93"/>
                  <a:gd name="T110" fmla="*/ 461 w 474"/>
                  <a:gd name="T111" fmla="*/ 93 h 93"/>
                  <a:gd name="T112" fmla="*/ 474 w 474"/>
                  <a:gd name="T113" fmla="*/ 93 h 9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74"/>
                  <a:gd name="T172" fmla="*/ 0 h 93"/>
                  <a:gd name="T173" fmla="*/ 474 w 474"/>
                  <a:gd name="T174" fmla="*/ 93 h 9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74" h="93">
                    <a:moveTo>
                      <a:pt x="474" y="93"/>
                    </a:moveTo>
                    <a:lnTo>
                      <a:pt x="468" y="92"/>
                    </a:lnTo>
                    <a:lnTo>
                      <a:pt x="453" y="90"/>
                    </a:lnTo>
                    <a:lnTo>
                      <a:pt x="430" y="86"/>
                    </a:lnTo>
                    <a:lnTo>
                      <a:pt x="403" y="82"/>
                    </a:lnTo>
                    <a:lnTo>
                      <a:pt x="374" y="76"/>
                    </a:lnTo>
                    <a:lnTo>
                      <a:pt x="345" y="71"/>
                    </a:lnTo>
                    <a:lnTo>
                      <a:pt x="320" y="66"/>
                    </a:lnTo>
                    <a:lnTo>
                      <a:pt x="298" y="61"/>
                    </a:lnTo>
                    <a:lnTo>
                      <a:pt x="275" y="56"/>
                    </a:lnTo>
                    <a:lnTo>
                      <a:pt x="243" y="47"/>
                    </a:lnTo>
                    <a:lnTo>
                      <a:pt x="207" y="37"/>
                    </a:lnTo>
                    <a:lnTo>
                      <a:pt x="171" y="27"/>
                    </a:lnTo>
                    <a:lnTo>
                      <a:pt x="135" y="18"/>
                    </a:lnTo>
                    <a:lnTo>
                      <a:pt x="105" y="10"/>
                    </a:lnTo>
                    <a:lnTo>
                      <a:pt x="83" y="4"/>
                    </a:lnTo>
                    <a:lnTo>
                      <a:pt x="73" y="2"/>
                    </a:lnTo>
                    <a:lnTo>
                      <a:pt x="70" y="2"/>
                    </a:lnTo>
                    <a:lnTo>
                      <a:pt x="65" y="1"/>
                    </a:lnTo>
                    <a:lnTo>
                      <a:pt x="59" y="1"/>
                    </a:lnTo>
                    <a:lnTo>
                      <a:pt x="50" y="0"/>
                    </a:lnTo>
                    <a:lnTo>
                      <a:pt x="40" y="0"/>
                    </a:lnTo>
                    <a:lnTo>
                      <a:pt x="29" y="1"/>
                    </a:lnTo>
                    <a:lnTo>
                      <a:pt x="14" y="4"/>
                    </a:lnTo>
                    <a:lnTo>
                      <a:pt x="0" y="8"/>
                    </a:lnTo>
                    <a:lnTo>
                      <a:pt x="3" y="8"/>
                    </a:lnTo>
                    <a:lnTo>
                      <a:pt x="9" y="7"/>
                    </a:lnTo>
                    <a:lnTo>
                      <a:pt x="17" y="5"/>
                    </a:lnTo>
                    <a:lnTo>
                      <a:pt x="29" y="4"/>
                    </a:lnTo>
                    <a:lnTo>
                      <a:pt x="40" y="4"/>
                    </a:lnTo>
                    <a:lnTo>
                      <a:pt x="50" y="2"/>
                    </a:lnTo>
                    <a:lnTo>
                      <a:pt x="59" y="2"/>
                    </a:lnTo>
                    <a:lnTo>
                      <a:pt x="65" y="4"/>
                    </a:lnTo>
                    <a:lnTo>
                      <a:pt x="69" y="5"/>
                    </a:lnTo>
                    <a:lnTo>
                      <a:pt x="78" y="8"/>
                    </a:lnTo>
                    <a:lnTo>
                      <a:pt x="89" y="11"/>
                    </a:lnTo>
                    <a:lnTo>
                      <a:pt x="105" y="15"/>
                    </a:lnTo>
                    <a:lnTo>
                      <a:pt x="122" y="20"/>
                    </a:lnTo>
                    <a:lnTo>
                      <a:pt x="142" y="25"/>
                    </a:lnTo>
                    <a:lnTo>
                      <a:pt x="163" y="31"/>
                    </a:lnTo>
                    <a:lnTo>
                      <a:pt x="184" y="37"/>
                    </a:lnTo>
                    <a:lnTo>
                      <a:pt x="206" y="41"/>
                    </a:lnTo>
                    <a:lnTo>
                      <a:pt x="226" y="47"/>
                    </a:lnTo>
                    <a:lnTo>
                      <a:pt x="246" y="53"/>
                    </a:lnTo>
                    <a:lnTo>
                      <a:pt x="263" y="57"/>
                    </a:lnTo>
                    <a:lnTo>
                      <a:pt x="278" y="60"/>
                    </a:lnTo>
                    <a:lnTo>
                      <a:pt x="288" y="63"/>
                    </a:lnTo>
                    <a:lnTo>
                      <a:pt x="295" y="66"/>
                    </a:lnTo>
                    <a:lnTo>
                      <a:pt x="298" y="66"/>
                    </a:lnTo>
                    <a:lnTo>
                      <a:pt x="305" y="67"/>
                    </a:lnTo>
                    <a:lnTo>
                      <a:pt x="322" y="70"/>
                    </a:lnTo>
                    <a:lnTo>
                      <a:pt x="348" y="76"/>
                    </a:lnTo>
                    <a:lnTo>
                      <a:pt x="379" y="82"/>
                    </a:lnTo>
                    <a:lnTo>
                      <a:pt x="409" y="86"/>
                    </a:lnTo>
                    <a:lnTo>
                      <a:pt x="438" y="90"/>
                    </a:lnTo>
                    <a:lnTo>
                      <a:pt x="461" y="93"/>
                    </a:lnTo>
                    <a:lnTo>
                      <a:pt x="474" y="93"/>
                    </a:lnTo>
                    <a:close/>
                  </a:path>
                </a:pathLst>
              </a:custGeom>
              <a:solidFill>
                <a:srgbClr val="FFFFFF"/>
              </a:solidFill>
              <a:ln w="9525">
                <a:noFill/>
                <a:round/>
                <a:headEnd/>
                <a:tailEnd/>
              </a:ln>
            </p:spPr>
            <p:txBody>
              <a:bodyPr/>
              <a:lstStyle/>
              <a:p>
                <a:endParaRPr lang="en-US"/>
              </a:p>
            </p:txBody>
          </p:sp>
          <p:sp>
            <p:nvSpPr>
              <p:cNvPr id="110625" name="Freeform 89"/>
              <p:cNvSpPr>
                <a:spLocks/>
              </p:cNvSpPr>
              <p:nvPr/>
            </p:nvSpPr>
            <p:spPr bwMode="auto">
              <a:xfrm>
                <a:off x="1671" y="2219"/>
                <a:ext cx="184" cy="420"/>
              </a:xfrm>
              <a:custGeom>
                <a:avLst/>
                <a:gdLst>
                  <a:gd name="T0" fmla="*/ 67 w 184"/>
                  <a:gd name="T1" fmla="*/ 6 h 420"/>
                  <a:gd name="T2" fmla="*/ 164 w 184"/>
                  <a:gd name="T3" fmla="*/ 375 h 420"/>
                  <a:gd name="T4" fmla="*/ 184 w 184"/>
                  <a:gd name="T5" fmla="*/ 420 h 420"/>
                  <a:gd name="T6" fmla="*/ 73 w 184"/>
                  <a:gd name="T7" fmla="*/ 0 h 420"/>
                  <a:gd name="T8" fmla="*/ 0 w 184"/>
                  <a:gd name="T9" fmla="*/ 0 h 420"/>
                  <a:gd name="T10" fmla="*/ 2 w 184"/>
                  <a:gd name="T11" fmla="*/ 6 h 420"/>
                  <a:gd name="T12" fmla="*/ 67 w 184"/>
                  <a:gd name="T13" fmla="*/ 6 h 420"/>
                  <a:gd name="T14" fmla="*/ 0 60000 65536"/>
                  <a:gd name="T15" fmla="*/ 0 60000 65536"/>
                  <a:gd name="T16" fmla="*/ 0 60000 65536"/>
                  <a:gd name="T17" fmla="*/ 0 60000 65536"/>
                  <a:gd name="T18" fmla="*/ 0 60000 65536"/>
                  <a:gd name="T19" fmla="*/ 0 60000 65536"/>
                  <a:gd name="T20" fmla="*/ 0 60000 65536"/>
                  <a:gd name="T21" fmla="*/ 0 w 184"/>
                  <a:gd name="T22" fmla="*/ 0 h 420"/>
                  <a:gd name="T23" fmla="*/ 184 w 184"/>
                  <a:gd name="T24" fmla="*/ 420 h 4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4" h="420">
                    <a:moveTo>
                      <a:pt x="67" y="6"/>
                    </a:moveTo>
                    <a:lnTo>
                      <a:pt x="164" y="375"/>
                    </a:lnTo>
                    <a:lnTo>
                      <a:pt x="184" y="420"/>
                    </a:lnTo>
                    <a:lnTo>
                      <a:pt x="73" y="0"/>
                    </a:lnTo>
                    <a:lnTo>
                      <a:pt x="0" y="0"/>
                    </a:lnTo>
                    <a:lnTo>
                      <a:pt x="2" y="6"/>
                    </a:lnTo>
                    <a:lnTo>
                      <a:pt x="67" y="6"/>
                    </a:lnTo>
                    <a:close/>
                  </a:path>
                </a:pathLst>
              </a:custGeom>
              <a:solidFill>
                <a:srgbClr val="000000"/>
              </a:solidFill>
              <a:ln w="9525">
                <a:noFill/>
                <a:round/>
                <a:headEnd/>
                <a:tailEnd/>
              </a:ln>
            </p:spPr>
            <p:txBody>
              <a:bodyPr/>
              <a:lstStyle/>
              <a:p>
                <a:endParaRPr lang="en-US"/>
              </a:p>
            </p:txBody>
          </p:sp>
          <p:sp>
            <p:nvSpPr>
              <p:cNvPr id="110626" name="Freeform 90"/>
              <p:cNvSpPr>
                <a:spLocks/>
              </p:cNvSpPr>
              <p:nvPr/>
            </p:nvSpPr>
            <p:spPr bwMode="auto">
              <a:xfrm>
                <a:off x="3779" y="2668"/>
                <a:ext cx="18" cy="27"/>
              </a:xfrm>
              <a:custGeom>
                <a:avLst/>
                <a:gdLst>
                  <a:gd name="T0" fmla="*/ 9 w 18"/>
                  <a:gd name="T1" fmla="*/ 27 h 27"/>
                  <a:gd name="T2" fmla="*/ 12 w 18"/>
                  <a:gd name="T3" fmla="*/ 27 h 27"/>
                  <a:gd name="T4" fmla="*/ 15 w 18"/>
                  <a:gd name="T5" fmla="*/ 24 h 27"/>
                  <a:gd name="T6" fmla="*/ 16 w 18"/>
                  <a:gd name="T7" fmla="*/ 23 h 27"/>
                  <a:gd name="T8" fmla="*/ 18 w 18"/>
                  <a:gd name="T9" fmla="*/ 18 h 27"/>
                  <a:gd name="T10" fmla="*/ 18 w 18"/>
                  <a:gd name="T11" fmla="*/ 10 h 27"/>
                  <a:gd name="T12" fmla="*/ 16 w 18"/>
                  <a:gd name="T13" fmla="*/ 5 h 27"/>
                  <a:gd name="T14" fmla="*/ 15 w 18"/>
                  <a:gd name="T15" fmla="*/ 2 h 27"/>
                  <a:gd name="T16" fmla="*/ 12 w 18"/>
                  <a:gd name="T17" fmla="*/ 1 h 27"/>
                  <a:gd name="T18" fmla="*/ 9 w 18"/>
                  <a:gd name="T19" fmla="*/ 0 h 27"/>
                  <a:gd name="T20" fmla="*/ 9 w 18"/>
                  <a:gd name="T21" fmla="*/ 0 h 27"/>
                  <a:gd name="T22" fmla="*/ 5 w 18"/>
                  <a:gd name="T23" fmla="*/ 1 h 27"/>
                  <a:gd name="T24" fmla="*/ 3 w 18"/>
                  <a:gd name="T25" fmla="*/ 2 h 27"/>
                  <a:gd name="T26" fmla="*/ 0 w 18"/>
                  <a:gd name="T27" fmla="*/ 5 h 27"/>
                  <a:gd name="T28" fmla="*/ 0 w 18"/>
                  <a:gd name="T29" fmla="*/ 10 h 27"/>
                  <a:gd name="T30" fmla="*/ 0 w 18"/>
                  <a:gd name="T31" fmla="*/ 18 h 27"/>
                  <a:gd name="T32" fmla="*/ 0 w 18"/>
                  <a:gd name="T33" fmla="*/ 23 h 27"/>
                  <a:gd name="T34" fmla="*/ 3 w 18"/>
                  <a:gd name="T35" fmla="*/ 24 h 27"/>
                  <a:gd name="T36" fmla="*/ 5 w 18"/>
                  <a:gd name="T37" fmla="*/ 27 h 27"/>
                  <a:gd name="T38" fmla="*/ 9 w 18"/>
                  <a:gd name="T39" fmla="*/ 27 h 27"/>
                  <a:gd name="T40" fmla="*/ 9 w 18"/>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8"/>
                  <a:gd name="T64" fmla="*/ 0 h 27"/>
                  <a:gd name="T65" fmla="*/ 18 w 18"/>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8" h="27">
                    <a:moveTo>
                      <a:pt x="9" y="27"/>
                    </a:moveTo>
                    <a:lnTo>
                      <a:pt x="12" y="27"/>
                    </a:lnTo>
                    <a:lnTo>
                      <a:pt x="15" y="24"/>
                    </a:lnTo>
                    <a:lnTo>
                      <a:pt x="16" y="23"/>
                    </a:lnTo>
                    <a:lnTo>
                      <a:pt x="18" y="18"/>
                    </a:lnTo>
                    <a:lnTo>
                      <a:pt x="18" y="10"/>
                    </a:lnTo>
                    <a:lnTo>
                      <a:pt x="16" y="5"/>
                    </a:lnTo>
                    <a:lnTo>
                      <a:pt x="15" y="2"/>
                    </a:lnTo>
                    <a:lnTo>
                      <a:pt x="12" y="1"/>
                    </a:lnTo>
                    <a:lnTo>
                      <a:pt x="9" y="0"/>
                    </a:lnTo>
                    <a:lnTo>
                      <a:pt x="5" y="1"/>
                    </a:lnTo>
                    <a:lnTo>
                      <a:pt x="3" y="2"/>
                    </a:lnTo>
                    <a:lnTo>
                      <a:pt x="0" y="5"/>
                    </a:lnTo>
                    <a:lnTo>
                      <a:pt x="0" y="10"/>
                    </a:lnTo>
                    <a:lnTo>
                      <a:pt x="0" y="18"/>
                    </a:lnTo>
                    <a:lnTo>
                      <a:pt x="0" y="23"/>
                    </a:lnTo>
                    <a:lnTo>
                      <a:pt x="3" y="24"/>
                    </a:lnTo>
                    <a:lnTo>
                      <a:pt x="5" y="27"/>
                    </a:lnTo>
                    <a:lnTo>
                      <a:pt x="9" y="27"/>
                    </a:lnTo>
                    <a:close/>
                  </a:path>
                </a:pathLst>
              </a:custGeom>
              <a:solidFill>
                <a:srgbClr val="FFFFFF"/>
              </a:solidFill>
              <a:ln w="9525">
                <a:noFill/>
                <a:round/>
                <a:headEnd/>
                <a:tailEnd/>
              </a:ln>
            </p:spPr>
            <p:txBody>
              <a:bodyPr/>
              <a:lstStyle/>
              <a:p>
                <a:endParaRPr lang="en-US"/>
              </a:p>
            </p:txBody>
          </p:sp>
          <p:sp>
            <p:nvSpPr>
              <p:cNvPr id="110627" name="Freeform 91"/>
              <p:cNvSpPr>
                <a:spLocks/>
              </p:cNvSpPr>
              <p:nvPr/>
            </p:nvSpPr>
            <p:spPr bwMode="auto">
              <a:xfrm>
                <a:off x="3748" y="2668"/>
                <a:ext cx="17" cy="27"/>
              </a:xfrm>
              <a:custGeom>
                <a:avLst/>
                <a:gdLst>
                  <a:gd name="T0" fmla="*/ 8 w 17"/>
                  <a:gd name="T1" fmla="*/ 27 h 27"/>
                  <a:gd name="T2" fmla="*/ 11 w 17"/>
                  <a:gd name="T3" fmla="*/ 27 h 27"/>
                  <a:gd name="T4" fmla="*/ 14 w 17"/>
                  <a:gd name="T5" fmla="*/ 24 h 27"/>
                  <a:gd name="T6" fmla="*/ 16 w 17"/>
                  <a:gd name="T7" fmla="*/ 23 h 27"/>
                  <a:gd name="T8" fmla="*/ 17 w 17"/>
                  <a:gd name="T9" fmla="*/ 18 h 27"/>
                  <a:gd name="T10" fmla="*/ 17 w 17"/>
                  <a:gd name="T11" fmla="*/ 10 h 27"/>
                  <a:gd name="T12" fmla="*/ 16 w 17"/>
                  <a:gd name="T13" fmla="*/ 5 h 27"/>
                  <a:gd name="T14" fmla="*/ 14 w 17"/>
                  <a:gd name="T15" fmla="*/ 2 h 27"/>
                  <a:gd name="T16" fmla="*/ 11 w 17"/>
                  <a:gd name="T17" fmla="*/ 1 h 27"/>
                  <a:gd name="T18" fmla="*/ 8 w 17"/>
                  <a:gd name="T19" fmla="*/ 0 h 27"/>
                  <a:gd name="T20" fmla="*/ 8 w 17"/>
                  <a:gd name="T21" fmla="*/ 0 h 27"/>
                  <a:gd name="T22" fmla="*/ 4 w 17"/>
                  <a:gd name="T23" fmla="*/ 1 h 27"/>
                  <a:gd name="T24" fmla="*/ 3 w 17"/>
                  <a:gd name="T25" fmla="*/ 2 h 27"/>
                  <a:gd name="T26" fmla="*/ 0 w 17"/>
                  <a:gd name="T27" fmla="*/ 5 h 27"/>
                  <a:gd name="T28" fmla="*/ 0 w 17"/>
                  <a:gd name="T29" fmla="*/ 10 h 27"/>
                  <a:gd name="T30" fmla="*/ 0 w 17"/>
                  <a:gd name="T31" fmla="*/ 18 h 27"/>
                  <a:gd name="T32" fmla="*/ 0 w 17"/>
                  <a:gd name="T33" fmla="*/ 23 h 27"/>
                  <a:gd name="T34" fmla="*/ 3 w 17"/>
                  <a:gd name="T35" fmla="*/ 24 h 27"/>
                  <a:gd name="T36" fmla="*/ 4 w 17"/>
                  <a:gd name="T37" fmla="*/ 27 h 27"/>
                  <a:gd name="T38" fmla="*/ 8 w 17"/>
                  <a:gd name="T39" fmla="*/ 27 h 27"/>
                  <a:gd name="T40" fmla="*/ 8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8" y="27"/>
                    </a:moveTo>
                    <a:lnTo>
                      <a:pt x="11" y="27"/>
                    </a:lnTo>
                    <a:lnTo>
                      <a:pt x="14" y="24"/>
                    </a:lnTo>
                    <a:lnTo>
                      <a:pt x="16" y="23"/>
                    </a:lnTo>
                    <a:lnTo>
                      <a:pt x="17" y="18"/>
                    </a:lnTo>
                    <a:lnTo>
                      <a:pt x="17" y="10"/>
                    </a:lnTo>
                    <a:lnTo>
                      <a:pt x="16" y="5"/>
                    </a:lnTo>
                    <a:lnTo>
                      <a:pt x="14" y="2"/>
                    </a:lnTo>
                    <a:lnTo>
                      <a:pt x="11" y="1"/>
                    </a:lnTo>
                    <a:lnTo>
                      <a:pt x="8" y="0"/>
                    </a:lnTo>
                    <a:lnTo>
                      <a:pt x="4" y="1"/>
                    </a:lnTo>
                    <a:lnTo>
                      <a:pt x="3" y="2"/>
                    </a:lnTo>
                    <a:lnTo>
                      <a:pt x="0" y="5"/>
                    </a:lnTo>
                    <a:lnTo>
                      <a:pt x="0" y="10"/>
                    </a:lnTo>
                    <a:lnTo>
                      <a:pt x="0" y="18"/>
                    </a:lnTo>
                    <a:lnTo>
                      <a:pt x="0" y="23"/>
                    </a:lnTo>
                    <a:lnTo>
                      <a:pt x="3" y="24"/>
                    </a:lnTo>
                    <a:lnTo>
                      <a:pt x="4" y="27"/>
                    </a:lnTo>
                    <a:lnTo>
                      <a:pt x="8" y="27"/>
                    </a:lnTo>
                    <a:close/>
                  </a:path>
                </a:pathLst>
              </a:custGeom>
              <a:solidFill>
                <a:srgbClr val="FFFFFF"/>
              </a:solidFill>
              <a:ln w="9525">
                <a:noFill/>
                <a:round/>
                <a:headEnd/>
                <a:tailEnd/>
              </a:ln>
            </p:spPr>
            <p:txBody>
              <a:bodyPr/>
              <a:lstStyle/>
              <a:p>
                <a:endParaRPr lang="en-US"/>
              </a:p>
            </p:txBody>
          </p:sp>
          <p:sp>
            <p:nvSpPr>
              <p:cNvPr id="110628" name="Freeform 92"/>
              <p:cNvSpPr>
                <a:spLocks/>
              </p:cNvSpPr>
              <p:nvPr/>
            </p:nvSpPr>
            <p:spPr bwMode="auto">
              <a:xfrm>
                <a:off x="3715" y="2668"/>
                <a:ext cx="18" cy="27"/>
              </a:xfrm>
              <a:custGeom>
                <a:avLst/>
                <a:gdLst>
                  <a:gd name="T0" fmla="*/ 10 w 18"/>
                  <a:gd name="T1" fmla="*/ 27 h 27"/>
                  <a:gd name="T2" fmla="*/ 13 w 18"/>
                  <a:gd name="T3" fmla="*/ 27 h 27"/>
                  <a:gd name="T4" fmla="*/ 15 w 18"/>
                  <a:gd name="T5" fmla="*/ 24 h 27"/>
                  <a:gd name="T6" fmla="*/ 17 w 18"/>
                  <a:gd name="T7" fmla="*/ 23 h 27"/>
                  <a:gd name="T8" fmla="*/ 18 w 18"/>
                  <a:gd name="T9" fmla="*/ 18 h 27"/>
                  <a:gd name="T10" fmla="*/ 18 w 18"/>
                  <a:gd name="T11" fmla="*/ 10 h 27"/>
                  <a:gd name="T12" fmla="*/ 17 w 18"/>
                  <a:gd name="T13" fmla="*/ 5 h 27"/>
                  <a:gd name="T14" fmla="*/ 15 w 18"/>
                  <a:gd name="T15" fmla="*/ 2 h 27"/>
                  <a:gd name="T16" fmla="*/ 13 w 18"/>
                  <a:gd name="T17" fmla="*/ 1 h 27"/>
                  <a:gd name="T18" fmla="*/ 10 w 18"/>
                  <a:gd name="T19" fmla="*/ 0 h 27"/>
                  <a:gd name="T20" fmla="*/ 10 w 18"/>
                  <a:gd name="T21" fmla="*/ 0 h 27"/>
                  <a:gd name="T22" fmla="*/ 5 w 18"/>
                  <a:gd name="T23" fmla="*/ 1 h 27"/>
                  <a:gd name="T24" fmla="*/ 2 w 18"/>
                  <a:gd name="T25" fmla="*/ 2 h 27"/>
                  <a:gd name="T26" fmla="*/ 1 w 18"/>
                  <a:gd name="T27" fmla="*/ 5 h 27"/>
                  <a:gd name="T28" fmla="*/ 0 w 18"/>
                  <a:gd name="T29" fmla="*/ 10 h 27"/>
                  <a:gd name="T30" fmla="*/ 0 w 18"/>
                  <a:gd name="T31" fmla="*/ 18 h 27"/>
                  <a:gd name="T32" fmla="*/ 1 w 18"/>
                  <a:gd name="T33" fmla="*/ 23 h 27"/>
                  <a:gd name="T34" fmla="*/ 2 w 18"/>
                  <a:gd name="T35" fmla="*/ 24 h 27"/>
                  <a:gd name="T36" fmla="*/ 5 w 18"/>
                  <a:gd name="T37" fmla="*/ 27 h 27"/>
                  <a:gd name="T38" fmla="*/ 10 w 18"/>
                  <a:gd name="T39" fmla="*/ 27 h 27"/>
                  <a:gd name="T40" fmla="*/ 10 w 18"/>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8"/>
                  <a:gd name="T64" fmla="*/ 0 h 27"/>
                  <a:gd name="T65" fmla="*/ 18 w 18"/>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8" h="27">
                    <a:moveTo>
                      <a:pt x="10" y="27"/>
                    </a:moveTo>
                    <a:lnTo>
                      <a:pt x="13" y="27"/>
                    </a:lnTo>
                    <a:lnTo>
                      <a:pt x="15" y="24"/>
                    </a:lnTo>
                    <a:lnTo>
                      <a:pt x="17" y="23"/>
                    </a:lnTo>
                    <a:lnTo>
                      <a:pt x="18" y="18"/>
                    </a:lnTo>
                    <a:lnTo>
                      <a:pt x="18" y="10"/>
                    </a:lnTo>
                    <a:lnTo>
                      <a:pt x="17" y="5"/>
                    </a:lnTo>
                    <a:lnTo>
                      <a:pt x="15" y="2"/>
                    </a:lnTo>
                    <a:lnTo>
                      <a:pt x="13" y="1"/>
                    </a:lnTo>
                    <a:lnTo>
                      <a:pt x="10" y="0"/>
                    </a:lnTo>
                    <a:lnTo>
                      <a:pt x="5" y="1"/>
                    </a:lnTo>
                    <a:lnTo>
                      <a:pt x="2" y="2"/>
                    </a:lnTo>
                    <a:lnTo>
                      <a:pt x="1" y="5"/>
                    </a:lnTo>
                    <a:lnTo>
                      <a:pt x="0" y="10"/>
                    </a:lnTo>
                    <a:lnTo>
                      <a:pt x="0" y="18"/>
                    </a:lnTo>
                    <a:lnTo>
                      <a:pt x="1" y="23"/>
                    </a:lnTo>
                    <a:lnTo>
                      <a:pt x="2" y="24"/>
                    </a:lnTo>
                    <a:lnTo>
                      <a:pt x="5" y="27"/>
                    </a:lnTo>
                    <a:lnTo>
                      <a:pt x="10" y="27"/>
                    </a:lnTo>
                    <a:close/>
                  </a:path>
                </a:pathLst>
              </a:custGeom>
              <a:solidFill>
                <a:srgbClr val="FFFFFF"/>
              </a:solidFill>
              <a:ln w="9525">
                <a:noFill/>
                <a:round/>
                <a:headEnd/>
                <a:tailEnd/>
              </a:ln>
            </p:spPr>
            <p:txBody>
              <a:bodyPr/>
              <a:lstStyle/>
              <a:p>
                <a:endParaRPr lang="en-US"/>
              </a:p>
            </p:txBody>
          </p:sp>
          <p:sp>
            <p:nvSpPr>
              <p:cNvPr id="110629" name="Freeform 93"/>
              <p:cNvSpPr>
                <a:spLocks/>
              </p:cNvSpPr>
              <p:nvPr/>
            </p:nvSpPr>
            <p:spPr bwMode="auto">
              <a:xfrm>
                <a:off x="3683" y="2668"/>
                <a:ext cx="19" cy="27"/>
              </a:xfrm>
              <a:custGeom>
                <a:avLst/>
                <a:gdLst>
                  <a:gd name="T0" fmla="*/ 9 w 19"/>
                  <a:gd name="T1" fmla="*/ 27 h 27"/>
                  <a:gd name="T2" fmla="*/ 13 w 19"/>
                  <a:gd name="T3" fmla="*/ 27 h 27"/>
                  <a:gd name="T4" fmla="*/ 16 w 19"/>
                  <a:gd name="T5" fmla="*/ 24 h 27"/>
                  <a:gd name="T6" fmla="*/ 17 w 19"/>
                  <a:gd name="T7" fmla="*/ 23 h 27"/>
                  <a:gd name="T8" fmla="*/ 19 w 19"/>
                  <a:gd name="T9" fmla="*/ 18 h 27"/>
                  <a:gd name="T10" fmla="*/ 19 w 19"/>
                  <a:gd name="T11" fmla="*/ 10 h 27"/>
                  <a:gd name="T12" fmla="*/ 17 w 19"/>
                  <a:gd name="T13" fmla="*/ 5 h 27"/>
                  <a:gd name="T14" fmla="*/ 16 w 19"/>
                  <a:gd name="T15" fmla="*/ 2 h 27"/>
                  <a:gd name="T16" fmla="*/ 13 w 19"/>
                  <a:gd name="T17" fmla="*/ 1 h 27"/>
                  <a:gd name="T18" fmla="*/ 9 w 19"/>
                  <a:gd name="T19" fmla="*/ 0 h 27"/>
                  <a:gd name="T20" fmla="*/ 9 w 19"/>
                  <a:gd name="T21" fmla="*/ 0 h 27"/>
                  <a:gd name="T22" fmla="*/ 6 w 19"/>
                  <a:gd name="T23" fmla="*/ 1 h 27"/>
                  <a:gd name="T24" fmla="*/ 3 w 19"/>
                  <a:gd name="T25" fmla="*/ 2 h 27"/>
                  <a:gd name="T26" fmla="*/ 1 w 19"/>
                  <a:gd name="T27" fmla="*/ 5 h 27"/>
                  <a:gd name="T28" fmla="*/ 0 w 19"/>
                  <a:gd name="T29" fmla="*/ 10 h 27"/>
                  <a:gd name="T30" fmla="*/ 0 w 19"/>
                  <a:gd name="T31" fmla="*/ 18 h 27"/>
                  <a:gd name="T32" fmla="*/ 1 w 19"/>
                  <a:gd name="T33" fmla="*/ 23 h 27"/>
                  <a:gd name="T34" fmla="*/ 3 w 19"/>
                  <a:gd name="T35" fmla="*/ 24 h 27"/>
                  <a:gd name="T36" fmla="*/ 6 w 19"/>
                  <a:gd name="T37" fmla="*/ 27 h 27"/>
                  <a:gd name="T38" fmla="*/ 9 w 19"/>
                  <a:gd name="T39" fmla="*/ 27 h 27"/>
                  <a:gd name="T40" fmla="*/ 9 w 19"/>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
                  <a:gd name="T64" fmla="*/ 0 h 27"/>
                  <a:gd name="T65" fmla="*/ 19 w 19"/>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 h="27">
                    <a:moveTo>
                      <a:pt x="9" y="27"/>
                    </a:moveTo>
                    <a:lnTo>
                      <a:pt x="13" y="27"/>
                    </a:lnTo>
                    <a:lnTo>
                      <a:pt x="16" y="24"/>
                    </a:lnTo>
                    <a:lnTo>
                      <a:pt x="17" y="23"/>
                    </a:lnTo>
                    <a:lnTo>
                      <a:pt x="19" y="18"/>
                    </a:lnTo>
                    <a:lnTo>
                      <a:pt x="19" y="10"/>
                    </a:lnTo>
                    <a:lnTo>
                      <a:pt x="17" y="5"/>
                    </a:lnTo>
                    <a:lnTo>
                      <a:pt x="16" y="2"/>
                    </a:lnTo>
                    <a:lnTo>
                      <a:pt x="13" y="1"/>
                    </a:lnTo>
                    <a:lnTo>
                      <a:pt x="9" y="0"/>
                    </a:lnTo>
                    <a:lnTo>
                      <a:pt x="6" y="1"/>
                    </a:lnTo>
                    <a:lnTo>
                      <a:pt x="3" y="2"/>
                    </a:lnTo>
                    <a:lnTo>
                      <a:pt x="1" y="5"/>
                    </a:lnTo>
                    <a:lnTo>
                      <a:pt x="0" y="10"/>
                    </a:lnTo>
                    <a:lnTo>
                      <a:pt x="0" y="18"/>
                    </a:lnTo>
                    <a:lnTo>
                      <a:pt x="1" y="23"/>
                    </a:lnTo>
                    <a:lnTo>
                      <a:pt x="3" y="24"/>
                    </a:lnTo>
                    <a:lnTo>
                      <a:pt x="6" y="27"/>
                    </a:lnTo>
                    <a:lnTo>
                      <a:pt x="9" y="27"/>
                    </a:lnTo>
                    <a:close/>
                  </a:path>
                </a:pathLst>
              </a:custGeom>
              <a:solidFill>
                <a:srgbClr val="FFFFFF"/>
              </a:solidFill>
              <a:ln w="9525">
                <a:noFill/>
                <a:round/>
                <a:headEnd/>
                <a:tailEnd/>
              </a:ln>
            </p:spPr>
            <p:txBody>
              <a:bodyPr/>
              <a:lstStyle/>
              <a:p>
                <a:endParaRPr lang="en-US"/>
              </a:p>
            </p:txBody>
          </p:sp>
          <p:sp>
            <p:nvSpPr>
              <p:cNvPr id="110630" name="Freeform 94"/>
              <p:cNvSpPr>
                <a:spLocks/>
              </p:cNvSpPr>
              <p:nvPr/>
            </p:nvSpPr>
            <p:spPr bwMode="auto">
              <a:xfrm>
                <a:off x="3651" y="2668"/>
                <a:ext cx="18" cy="27"/>
              </a:xfrm>
              <a:custGeom>
                <a:avLst/>
                <a:gdLst>
                  <a:gd name="T0" fmla="*/ 9 w 18"/>
                  <a:gd name="T1" fmla="*/ 27 h 27"/>
                  <a:gd name="T2" fmla="*/ 13 w 18"/>
                  <a:gd name="T3" fmla="*/ 27 h 27"/>
                  <a:gd name="T4" fmla="*/ 16 w 18"/>
                  <a:gd name="T5" fmla="*/ 24 h 27"/>
                  <a:gd name="T6" fmla="*/ 18 w 18"/>
                  <a:gd name="T7" fmla="*/ 23 h 27"/>
                  <a:gd name="T8" fmla="*/ 18 w 18"/>
                  <a:gd name="T9" fmla="*/ 18 h 27"/>
                  <a:gd name="T10" fmla="*/ 18 w 18"/>
                  <a:gd name="T11" fmla="*/ 10 h 27"/>
                  <a:gd name="T12" fmla="*/ 18 w 18"/>
                  <a:gd name="T13" fmla="*/ 5 h 27"/>
                  <a:gd name="T14" fmla="*/ 16 w 18"/>
                  <a:gd name="T15" fmla="*/ 2 h 27"/>
                  <a:gd name="T16" fmla="*/ 13 w 18"/>
                  <a:gd name="T17" fmla="*/ 1 h 27"/>
                  <a:gd name="T18" fmla="*/ 9 w 18"/>
                  <a:gd name="T19" fmla="*/ 0 h 27"/>
                  <a:gd name="T20" fmla="*/ 9 w 18"/>
                  <a:gd name="T21" fmla="*/ 0 h 27"/>
                  <a:gd name="T22" fmla="*/ 6 w 18"/>
                  <a:gd name="T23" fmla="*/ 1 h 27"/>
                  <a:gd name="T24" fmla="*/ 3 w 18"/>
                  <a:gd name="T25" fmla="*/ 2 h 27"/>
                  <a:gd name="T26" fmla="*/ 2 w 18"/>
                  <a:gd name="T27" fmla="*/ 5 h 27"/>
                  <a:gd name="T28" fmla="*/ 0 w 18"/>
                  <a:gd name="T29" fmla="*/ 10 h 27"/>
                  <a:gd name="T30" fmla="*/ 0 w 18"/>
                  <a:gd name="T31" fmla="*/ 18 h 27"/>
                  <a:gd name="T32" fmla="*/ 2 w 18"/>
                  <a:gd name="T33" fmla="*/ 23 h 27"/>
                  <a:gd name="T34" fmla="*/ 3 w 18"/>
                  <a:gd name="T35" fmla="*/ 24 h 27"/>
                  <a:gd name="T36" fmla="*/ 6 w 18"/>
                  <a:gd name="T37" fmla="*/ 27 h 27"/>
                  <a:gd name="T38" fmla="*/ 9 w 18"/>
                  <a:gd name="T39" fmla="*/ 27 h 27"/>
                  <a:gd name="T40" fmla="*/ 9 w 18"/>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8"/>
                  <a:gd name="T64" fmla="*/ 0 h 27"/>
                  <a:gd name="T65" fmla="*/ 18 w 18"/>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8" h="27">
                    <a:moveTo>
                      <a:pt x="9" y="27"/>
                    </a:moveTo>
                    <a:lnTo>
                      <a:pt x="13" y="27"/>
                    </a:lnTo>
                    <a:lnTo>
                      <a:pt x="16" y="24"/>
                    </a:lnTo>
                    <a:lnTo>
                      <a:pt x="18" y="23"/>
                    </a:lnTo>
                    <a:lnTo>
                      <a:pt x="18" y="18"/>
                    </a:lnTo>
                    <a:lnTo>
                      <a:pt x="18" y="10"/>
                    </a:lnTo>
                    <a:lnTo>
                      <a:pt x="18" y="5"/>
                    </a:lnTo>
                    <a:lnTo>
                      <a:pt x="16" y="2"/>
                    </a:lnTo>
                    <a:lnTo>
                      <a:pt x="13" y="1"/>
                    </a:lnTo>
                    <a:lnTo>
                      <a:pt x="9" y="0"/>
                    </a:lnTo>
                    <a:lnTo>
                      <a:pt x="6" y="1"/>
                    </a:lnTo>
                    <a:lnTo>
                      <a:pt x="3" y="2"/>
                    </a:lnTo>
                    <a:lnTo>
                      <a:pt x="2" y="5"/>
                    </a:lnTo>
                    <a:lnTo>
                      <a:pt x="0" y="10"/>
                    </a:lnTo>
                    <a:lnTo>
                      <a:pt x="0" y="18"/>
                    </a:lnTo>
                    <a:lnTo>
                      <a:pt x="2" y="23"/>
                    </a:lnTo>
                    <a:lnTo>
                      <a:pt x="3" y="24"/>
                    </a:lnTo>
                    <a:lnTo>
                      <a:pt x="6" y="27"/>
                    </a:lnTo>
                    <a:lnTo>
                      <a:pt x="9" y="27"/>
                    </a:lnTo>
                    <a:close/>
                  </a:path>
                </a:pathLst>
              </a:custGeom>
              <a:solidFill>
                <a:srgbClr val="FFFFFF"/>
              </a:solidFill>
              <a:ln w="9525">
                <a:noFill/>
                <a:round/>
                <a:headEnd/>
                <a:tailEnd/>
              </a:ln>
            </p:spPr>
            <p:txBody>
              <a:bodyPr/>
              <a:lstStyle/>
              <a:p>
                <a:endParaRPr lang="en-US"/>
              </a:p>
            </p:txBody>
          </p:sp>
          <p:sp>
            <p:nvSpPr>
              <p:cNvPr id="110631" name="Freeform 95"/>
              <p:cNvSpPr>
                <a:spLocks/>
              </p:cNvSpPr>
              <p:nvPr/>
            </p:nvSpPr>
            <p:spPr bwMode="auto">
              <a:xfrm>
                <a:off x="3620" y="2668"/>
                <a:ext cx="17" cy="27"/>
              </a:xfrm>
              <a:custGeom>
                <a:avLst/>
                <a:gdLst>
                  <a:gd name="T0" fmla="*/ 8 w 17"/>
                  <a:gd name="T1" fmla="*/ 27 h 27"/>
                  <a:gd name="T2" fmla="*/ 13 w 17"/>
                  <a:gd name="T3" fmla="*/ 27 h 27"/>
                  <a:gd name="T4" fmla="*/ 15 w 17"/>
                  <a:gd name="T5" fmla="*/ 24 h 27"/>
                  <a:gd name="T6" fmla="*/ 17 w 17"/>
                  <a:gd name="T7" fmla="*/ 23 h 27"/>
                  <a:gd name="T8" fmla="*/ 17 w 17"/>
                  <a:gd name="T9" fmla="*/ 18 h 27"/>
                  <a:gd name="T10" fmla="*/ 17 w 17"/>
                  <a:gd name="T11" fmla="*/ 10 h 27"/>
                  <a:gd name="T12" fmla="*/ 17 w 17"/>
                  <a:gd name="T13" fmla="*/ 5 h 27"/>
                  <a:gd name="T14" fmla="*/ 15 w 17"/>
                  <a:gd name="T15" fmla="*/ 2 h 27"/>
                  <a:gd name="T16" fmla="*/ 13 w 17"/>
                  <a:gd name="T17" fmla="*/ 1 h 27"/>
                  <a:gd name="T18" fmla="*/ 8 w 17"/>
                  <a:gd name="T19" fmla="*/ 0 h 27"/>
                  <a:gd name="T20" fmla="*/ 8 w 17"/>
                  <a:gd name="T21" fmla="*/ 0 h 27"/>
                  <a:gd name="T22" fmla="*/ 5 w 17"/>
                  <a:gd name="T23" fmla="*/ 1 h 27"/>
                  <a:gd name="T24" fmla="*/ 2 w 17"/>
                  <a:gd name="T25" fmla="*/ 2 h 27"/>
                  <a:gd name="T26" fmla="*/ 1 w 17"/>
                  <a:gd name="T27" fmla="*/ 5 h 27"/>
                  <a:gd name="T28" fmla="*/ 0 w 17"/>
                  <a:gd name="T29" fmla="*/ 10 h 27"/>
                  <a:gd name="T30" fmla="*/ 0 w 17"/>
                  <a:gd name="T31" fmla="*/ 18 h 27"/>
                  <a:gd name="T32" fmla="*/ 1 w 17"/>
                  <a:gd name="T33" fmla="*/ 23 h 27"/>
                  <a:gd name="T34" fmla="*/ 2 w 17"/>
                  <a:gd name="T35" fmla="*/ 24 h 27"/>
                  <a:gd name="T36" fmla="*/ 5 w 17"/>
                  <a:gd name="T37" fmla="*/ 27 h 27"/>
                  <a:gd name="T38" fmla="*/ 8 w 17"/>
                  <a:gd name="T39" fmla="*/ 27 h 27"/>
                  <a:gd name="T40" fmla="*/ 8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8" y="27"/>
                    </a:moveTo>
                    <a:lnTo>
                      <a:pt x="13" y="27"/>
                    </a:lnTo>
                    <a:lnTo>
                      <a:pt x="15" y="24"/>
                    </a:lnTo>
                    <a:lnTo>
                      <a:pt x="17" y="23"/>
                    </a:lnTo>
                    <a:lnTo>
                      <a:pt x="17" y="18"/>
                    </a:lnTo>
                    <a:lnTo>
                      <a:pt x="17" y="10"/>
                    </a:lnTo>
                    <a:lnTo>
                      <a:pt x="17" y="5"/>
                    </a:lnTo>
                    <a:lnTo>
                      <a:pt x="15" y="2"/>
                    </a:lnTo>
                    <a:lnTo>
                      <a:pt x="13" y="1"/>
                    </a:lnTo>
                    <a:lnTo>
                      <a:pt x="8" y="0"/>
                    </a:lnTo>
                    <a:lnTo>
                      <a:pt x="5" y="1"/>
                    </a:lnTo>
                    <a:lnTo>
                      <a:pt x="2" y="2"/>
                    </a:lnTo>
                    <a:lnTo>
                      <a:pt x="1" y="5"/>
                    </a:lnTo>
                    <a:lnTo>
                      <a:pt x="0" y="10"/>
                    </a:lnTo>
                    <a:lnTo>
                      <a:pt x="0" y="18"/>
                    </a:lnTo>
                    <a:lnTo>
                      <a:pt x="1" y="23"/>
                    </a:lnTo>
                    <a:lnTo>
                      <a:pt x="2" y="24"/>
                    </a:lnTo>
                    <a:lnTo>
                      <a:pt x="5" y="27"/>
                    </a:lnTo>
                    <a:lnTo>
                      <a:pt x="8" y="27"/>
                    </a:lnTo>
                    <a:close/>
                  </a:path>
                </a:pathLst>
              </a:custGeom>
              <a:solidFill>
                <a:srgbClr val="FFFFFF"/>
              </a:solidFill>
              <a:ln w="9525">
                <a:noFill/>
                <a:round/>
                <a:headEnd/>
                <a:tailEnd/>
              </a:ln>
            </p:spPr>
            <p:txBody>
              <a:bodyPr/>
              <a:lstStyle/>
              <a:p>
                <a:endParaRPr lang="en-US"/>
              </a:p>
            </p:txBody>
          </p:sp>
          <p:sp>
            <p:nvSpPr>
              <p:cNvPr id="110632" name="Freeform 96"/>
              <p:cNvSpPr>
                <a:spLocks/>
              </p:cNvSpPr>
              <p:nvPr/>
            </p:nvSpPr>
            <p:spPr bwMode="auto">
              <a:xfrm>
                <a:off x="3588" y="2668"/>
                <a:ext cx="17" cy="27"/>
              </a:xfrm>
              <a:custGeom>
                <a:avLst/>
                <a:gdLst>
                  <a:gd name="T0" fmla="*/ 9 w 17"/>
                  <a:gd name="T1" fmla="*/ 27 h 27"/>
                  <a:gd name="T2" fmla="*/ 13 w 17"/>
                  <a:gd name="T3" fmla="*/ 27 h 27"/>
                  <a:gd name="T4" fmla="*/ 16 w 17"/>
                  <a:gd name="T5" fmla="*/ 24 h 27"/>
                  <a:gd name="T6" fmla="*/ 17 w 17"/>
                  <a:gd name="T7" fmla="*/ 23 h 27"/>
                  <a:gd name="T8" fmla="*/ 17 w 17"/>
                  <a:gd name="T9" fmla="*/ 18 h 27"/>
                  <a:gd name="T10" fmla="*/ 17 w 17"/>
                  <a:gd name="T11" fmla="*/ 10 h 27"/>
                  <a:gd name="T12" fmla="*/ 17 w 17"/>
                  <a:gd name="T13" fmla="*/ 5 h 27"/>
                  <a:gd name="T14" fmla="*/ 16 w 17"/>
                  <a:gd name="T15" fmla="*/ 2 h 27"/>
                  <a:gd name="T16" fmla="*/ 13 w 17"/>
                  <a:gd name="T17" fmla="*/ 1 h 27"/>
                  <a:gd name="T18" fmla="*/ 9 w 17"/>
                  <a:gd name="T19" fmla="*/ 0 h 27"/>
                  <a:gd name="T20" fmla="*/ 9 w 17"/>
                  <a:gd name="T21" fmla="*/ 0 h 27"/>
                  <a:gd name="T22" fmla="*/ 6 w 17"/>
                  <a:gd name="T23" fmla="*/ 1 h 27"/>
                  <a:gd name="T24" fmla="*/ 3 w 17"/>
                  <a:gd name="T25" fmla="*/ 2 h 27"/>
                  <a:gd name="T26" fmla="*/ 1 w 17"/>
                  <a:gd name="T27" fmla="*/ 5 h 27"/>
                  <a:gd name="T28" fmla="*/ 0 w 17"/>
                  <a:gd name="T29" fmla="*/ 10 h 27"/>
                  <a:gd name="T30" fmla="*/ 0 w 17"/>
                  <a:gd name="T31" fmla="*/ 18 h 27"/>
                  <a:gd name="T32" fmla="*/ 1 w 17"/>
                  <a:gd name="T33" fmla="*/ 23 h 27"/>
                  <a:gd name="T34" fmla="*/ 3 w 17"/>
                  <a:gd name="T35" fmla="*/ 24 h 27"/>
                  <a:gd name="T36" fmla="*/ 6 w 17"/>
                  <a:gd name="T37" fmla="*/ 27 h 27"/>
                  <a:gd name="T38" fmla="*/ 9 w 17"/>
                  <a:gd name="T39" fmla="*/ 27 h 27"/>
                  <a:gd name="T40" fmla="*/ 9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9" y="27"/>
                    </a:moveTo>
                    <a:lnTo>
                      <a:pt x="13" y="27"/>
                    </a:lnTo>
                    <a:lnTo>
                      <a:pt x="16" y="24"/>
                    </a:lnTo>
                    <a:lnTo>
                      <a:pt x="17" y="23"/>
                    </a:lnTo>
                    <a:lnTo>
                      <a:pt x="17" y="18"/>
                    </a:lnTo>
                    <a:lnTo>
                      <a:pt x="17" y="10"/>
                    </a:lnTo>
                    <a:lnTo>
                      <a:pt x="17" y="5"/>
                    </a:lnTo>
                    <a:lnTo>
                      <a:pt x="16" y="2"/>
                    </a:lnTo>
                    <a:lnTo>
                      <a:pt x="13" y="1"/>
                    </a:lnTo>
                    <a:lnTo>
                      <a:pt x="9" y="0"/>
                    </a:lnTo>
                    <a:lnTo>
                      <a:pt x="6" y="1"/>
                    </a:lnTo>
                    <a:lnTo>
                      <a:pt x="3" y="2"/>
                    </a:lnTo>
                    <a:lnTo>
                      <a:pt x="1" y="5"/>
                    </a:lnTo>
                    <a:lnTo>
                      <a:pt x="0" y="10"/>
                    </a:lnTo>
                    <a:lnTo>
                      <a:pt x="0" y="18"/>
                    </a:lnTo>
                    <a:lnTo>
                      <a:pt x="1" y="23"/>
                    </a:lnTo>
                    <a:lnTo>
                      <a:pt x="3" y="24"/>
                    </a:lnTo>
                    <a:lnTo>
                      <a:pt x="6" y="27"/>
                    </a:lnTo>
                    <a:lnTo>
                      <a:pt x="9" y="27"/>
                    </a:lnTo>
                    <a:close/>
                  </a:path>
                </a:pathLst>
              </a:custGeom>
              <a:solidFill>
                <a:srgbClr val="FFFFFF"/>
              </a:solidFill>
              <a:ln w="9525">
                <a:noFill/>
                <a:round/>
                <a:headEnd/>
                <a:tailEnd/>
              </a:ln>
            </p:spPr>
            <p:txBody>
              <a:bodyPr/>
              <a:lstStyle/>
              <a:p>
                <a:endParaRPr lang="en-US"/>
              </a:p>
            </p:txBody>
          </p:sp>
          <p:sp>
            <p:nvSpPr>
              <p:cNvPr id="110633" name="Freeform 97"/>
              <p:cNvSpPr>
                <a:spLocks/>
              </p:cNvSpPr>
              <p:nvPr/>
            </p:nvSpPr>
            <p:spPr bwMode="auto">
              <a:xfrm>
                <a:off x="3556" y="2668"/>
                <a:ext cx="18" cy="27"/>
              </a:xfrm>
              <a:custGeom>
                <a:avLst/>
                <a:gdLst>
                  <a:gd name="T0" fmla="*/ 9 w 18"/>
                  <a:gd name="T1" fmla="*/ 27 h 27"/>
                  <a:gd name="T2" fmla="*/ 13 w 18"/>
                  <a:gd name="T3" fmla="*/ 27 h 27"/>
                  <a:gd name="T4" fmla="*/ 16 w 18"/>
                  <a:gd name="T5" fmla="*/ 24 h 27"/>
                  <a:gd name="T6" fmla="*/ 18 w 18"/>
                  <a:gd name="T7" fmla="*/ 23 h 27"/>
                  <a:gd name="T8" fmla="*/ 18 w 18"/>
                  <a:gd name="T9" fmla="*/ 18 h 27"/>
                  <a:gd name="T10" fmla="*/ 18 w 18"/>
                  <a:gd name="T11" fmla="*/ 10 h 27"/>
                  <a:gd name="T12" fmla="*/ 18 w 18"/>
                  <a:gd name="T13" fmla="*/ 5 h 27"/>
                  <a:gd name="T14" fmla="*/ 16 w 18"/>
                  <a:gd name="T15" fmla="*/ 2 h 27"/>
                  <a:gd name="T16" fmla="*/ 13 w 18"/>
                  <a:gd name="T17" fmla="*/ 1 h 27"/>
                  <a:gd name="T18" fmla="*/ 9 w 18"/>
                  <a:gd name="T19" fmla="*/ 0 h 27"/>
                  <a:gd name="T20" fmla="*/ 9 w 18"/>
                  <a:gd name="T21" fmla="*/ 0 h 27"/>
                  <a:gd name="T22" fmla="*/ 6 w 18"/>
                  <a:gd name="T23" fmla="*/ 1 h 27"/>
                  <a:gd name="T24" fmla="*/ 3 w 18"/>
                  <a:gd name="T25" fmla="*/ 2 h 27"/>
                  <a:gd name="T26" fmla="*/ 2 w 18"/>
                  <a:gd name="T27" fmla="*/ 5 h 27"/>
                  <a:gd name="T28" fmla="*/ 0 w 18"/>
                  <a:gd name="T29" fmla="*/ 10 h 27"/>
                  <a:gd name="T30" fmla="*/ 0 w 18"/>
                  <a:gd name="T31" fmla="*/ 18 h 27"/>
                  <a:gd name="T32" fmla="*/ 2 w 18"/>
                  <a:gd name="T33" fmla="*/ 23 h 27"/>
                  <a:gd name="T34" fmla="*/ 3 w 18"/>
                  <a:gd name="T35" fmla="*/ 24 h 27"/>
                  <a:gd name="T36" fmla="*/ 6 w 18"/>
                  <a:gd name="T37" fmla="*/ 27 h 27"/>
                  <a:gd name="T38" fmla="*/ 9 w 18"/>
                  <a:gd name="T39" fmla="*/ 27 h 27"/>
                  <a:gd name="T40" fmla="*/ 9 w 18"/>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8"/>
                  <a:gd name="T64" fmla="*/ 0 h 27"/>
                  <a:gd name="T65" fmla="*/ 18 w 18"/>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8" h="27">
                    <a:moveTo>
                      <a:pt x="9" y="27"/>
                    </a:moveTo>
                    <a:lnTo>
                      <a:pt x="13" y="27"/>
                    </a:lnTo>
                    <a:lnTo>
                      <a:pt x="16" y="24"/>
                    </a:lnTo>
                    <a:lnTo>
                      <a:pt x="18" y="23"/>
                    </a:lnTo>
                    <a:lnTo>
                      <a:pt x="18" y="18"/>
                    </a:lnTo>
                    <a:lnTo>
                      <a:pt x="18" y="10"/>
                    </a:lnTo>
                    <a:lnTo>
                      <a:pt x="18" y="5"/>
                    </a:lnTo>
                    <a:lnTo>
                      <a:pt x="16" y="2"/>
                    </a:lnTo>
                    <a:lnTo>
                      <a:pt x="13" y="1"/>
                    </a:lnTo>
                    <a:lnTo>
                      <a:pt x="9" y="0"/>
                    </a:lnTo>
                    <a:lnTo>
                      <a:pt x="6" y="1"/>
                    </a:lnTo>
                    <a:lnTo>
                      <a:pt x="3" y="2"/>
                    </a:lnTo>
                    <a:lnTo>
                      <a:pt x="2" y="5"/>
                    </a:lnTo>
                    <a:lnTo>
                      <a:pt x="0" y="10"/>
                    </a:lnTo>
                    <a:lnTo>
                      <a:pt x="0" y="18"/>
                    </a:lnTo>
                    <a:lnTo>
                      <a:pt x="2" y="23"/>
                    </a:lnTo>
                    <a:lnTo>
                      <a:pt x="3" y="24"/>
                    </a:lnTo>
                    <a:lnTo>
                      <a:pt x="6" y="27"/>
                    </a:lnTo>
                    <a:lnTo>
                      <a:pt x="9" y="27"/>
                    </a:lnTo>
                    <a:close/>
                  </a:path>
                </a:pathLst>
              </a:custGeom>
              <a:solidFill>
                <a:srgbClr val="FFFFFF"/>
              </a:solidFill>
              <a:ln w="9525">
                <a:noFill/>
                <a:round/>
                <a:headEnd/>
                <a:tailEnd/>
              </a:ln>
            </p:spPr>
            <p:txBody>
              <a:bodyPr/>
              <a:lstStyle/>
              <a:p>
                <a:endParaRPr lang="en-US"/>
              </a:p>
            </p:txBody>
          </p:sp>
          <p:sp>
            <p:nvSpPr>
              <p:cNvPr id="110634" name="Freeform 98"/>
              <p:cNvSpPr>
                <a:spLocks/>
              </p:cNvSpPr>
              <p:nvPr/>
            </p:nvSpPr>
            <p:spPr bwMode="auto">
              <a:xfrm>
                <a:off x="3525" y="2668"/>
                <a:ext cx="17" cy="27"/>
              </a:xfrm>
              <a:custGeom>
                <a:avLst/>
                <a:gdLst>
                  <a:gd name="T0" fmla="*/ 8 w 17"/>
                  <a:gd name="T1" fmla="*/ 27 h 27"/>
                  <a:gd name="T2" fmla="*/ 11 w 17"/>
                  <a:gd name="T3" fmla="*/ 27 h 27"/>
                  <a:gd name="T4" fmla="*/ 14 w 17"/>
                  <a:gd name="T5" fmla="*/ 24 h 27"/>
                  <a:gd name="T6" fmla="*/ 15 w 17"/>
                  <a:gd name="T7" fmla="*/ 23 h 27"/>
                  <a:gd name="T8" fmla="*/ 17 w 17"/>
                  <a:gd name="T9" fmla="*/ 18 h 27"/>
                  <a:gd name="T10" fmla="*/ 17 w 17"/>
                  <a:gd name="T11" fmla="*/ 10 h 27"/>
                  <a:gd name="T12" fmla="*/ 15 w 17"/>
                  <a:gd name="T13" fmla="*/ 5 h 27"/>
                  <a:gd name="T14" fmla="*/ 14 w 17"/>
                  <a:gd name="T15" fmla="*/ 2 h 27"/>
                  <a:gd name="T16" fmla="*/ 11 w 17"/>
                  <a:gd name="T17" fmla="*/ 1 h 27"/>
                  <a:gd name="T18" fmla="*/ 8 w 17"/>
                  <a:gd name="T19" fmla="*/ 0 h 27"/>
                  <a:gd name="T20" fmla="*/ 8 w 17"/>
                  <a:gd name="T21" fmla="*/ 0 h 27"/>
                  <a:gd name="T22" fmla="*/ 5 w 17"/>
                  <a:gd name="T23" fmla="*/ 1 h 27"/>
                  <a:gd name="T24" fmla="*/ 2 w 17"/>
                  <a:gd name="T25" fmla="*/ 2 h 27"/>
                  <a:gd name="T26" fmla="*/ 1 w 17"/>
                  <a:gd name="T27" fmla="*/ 5 h 27"/>
                  <a:gd name="T28" fmla="*/ 0 w 17"/>
                  <a:gd name="T29" fmla="*/ 10 h 27"/>
                  <a:gd name="T30" fmla="*/ 0 w 17"/>
                  <a:gd name="T31" fmla="*/ 18 h 27"/>
                  <a:gd name="T32" fmla="*/ 1 w 17"/>
                  <a:gd name="T33" fmla="*/ 23 h 27"/>
                  <a:gd name="T34" fmla="*/ 2 w 17"/>
                  <a:gd name="T35" fmla="*/ 24 h 27"/>
                  <a:gd name="T36" fmla="*/ 5 w 17"/>
                  <a:gd name="T37" fmla="*/ 27 h 27"/>
                  <a:gd name="T38" fmla="*/ 8 w 17"/>
                  <a:gd name="T39" fmla="*/ 27 h 27"/>
                  <a:gd name="T40" fmla="*/ 8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8" y="27"/>
                    </a:moveTo>
                    <a:lnTo>
                      <a:pt x="11" y="27"/>
                    </a:lnTo>
                    <a:lnTo>
                      <a:pt x="14" y="24"/>
                    </a:lnTo>
                    <a:lnTo>
                      <a:pt x="15" y="23"/>
                    </a:lnTo>
                    <a:lnTo>
                      <a:pt x="17" y="18"/>
                    </a:lnTo>
                    <a:lnTo>
                      <a:pt x="17" y="10"/>
                    </a:lnTo>
                    <a:lnTo>
                      <a:pt x="15" y="5"/>
                    </a:lnTo>
                    <a:lnTo>
                      <a:pt x="14" y="2"/>
                    </a:lnTo>
                    <a:lnTo>
                      <a:pt x="11" y="1"/>
                    </a:lnTo>
                    <a:lnTo>
                      <a:pt x="8" y="0"/>
                    </a:lnTo>
                    <a:lnTo>
                      <a:pt x="5" y="1"/>
                    </a:lnTo>
                    <a:lnTo>
                      <a:pt x="2" y="2"/>
                    </a:lnTo>
                    <a:lnTo>
                      <a:pt x="1" y="5"/>
                    </a:lnTo>
                    <a:lnTo>
                      <a:pt x="0" y="10"/>
                    </a:lnTo>
                    <a:lnTo>
                      <a:pt x="0" y="18"/>
                    </a:lnTo>
                    <a:lnTo>
                      <a:pt x="1" y="23"/>
                    </a:lnTo>
                    <a:lnTo>
                      <a:pt x="2" y="24"/>
                    </a:lnTo>
                    <a:lnTo>
                      <a:pt x="5" y="27"/>
                    </a:lnTo>
                    <a:lnTo>
                      <a:pt x="8" y="27"/>
                    </a:lnTo>
                    <a:close/>
                  </a:path>
                </a:pathLst>
              </a:custGeom>
              <a:solidFill>
                <a:srgbClr val="FFFFFF"/>
              </a:solidFill>
              <a:ln w="9525">
                <a:noFill/>
                <a:round/>
                <a:headEnd/>
                <a:tailEnd/>
              </a:ln>
            </p:spPr>
            <p:txBody>
              <a:bodyPr/>
              <a:lstStyle/>
              <a:p>
                <a:endParaRPr lang="en-US"/>
              </a:p>
            </p:txBody>
          </p:sp>
          <p:sp>
            <p:nvSpPr>
              <p:cNvPr id="110635" name="Freeform 99"/>
              <p:cNvSpPr>
                <a:spLocks/>
              </p:cNvSpPr>
              <p:nvPr/>
            </p:nvSpPr>
            <p:spPr bwMode="auto">
              <a:xfrm>
                <a:off x="3493" y="2668"/>
                <a:ext cx="17" cy="27"/>
              </a:xfrm>
              <a:custGeom>
                <a:avLst/>
                <a:gdLst>
                  <a:gd name="T0" fmla="*/ 9 w 17"/>
                  <a:gd name="T1" fmla="*/ 27 h 27"/>
                  <a:gd name="T2" fmla="*/ 11 w 17"/>
                  <a:gd name="T3" fmla="*/ 27 h 27"/>
                  <a:gd name="T4" fmla="*/ 14 w 17"/>
                  <a:gd name="T5" fmla="*/ 24 h 27"/>
                  <a:gd name="T6" fmla="*/ 16 w 17"/>
                  <a:gd name="T7" fmla="*/ 23 h 27"/>
                  <a:gd name="T8" fmla="*/ 17 w 17"/>
                  <a:gd name="T9" fmla="*/ 18 h 27"/>
                  <a:gd name="T10" fmla="*/ 17 w 17"/>
                  <a:gd name="T11" fmla="*/ 10 h 27"/>
                  <a:gd name="T12" fmla="*/ 16 w 17"/>
                  <a:gd name="T13" fmla="*/ 5 h 27"/>
                  <a:gd name="T14" fmla="*/ 14 w 17"/>
                  <a:gd name="T15" fmla="*/ 2 h 27"/>
                  <a:gd name="T16" fmla="*/ 11 w 17"/>
                  <a:gd name="T17" fmla="*/ 1 h 27"/>
                  <a:gd name="T18" fmla="*/ 9 w 17"/>
                  <a:gd name="T19" fmla="*/ 0 h 27"/>
                  <a:gd name="T20" fmla="*/ 9 w 17"/>
                  <a:gd name="T21" fmla="*/ 0 h 27"/>
                  <a:gd name="T22" fmla="*/ 6 w 17"/>
                  <a:gd name="T23" fmla="*/ 1 h 27"/>
                  <a:gd name="T24" fmla="*/ 3 w 17"/>
                  <a:gd name="T25" fmla="*/ 2 h 27"/>
                  <a:gd name="T26" fmla="*/ 1 w 17"/>
                  <a:gd name="T27" fmla="*/ 5 h 27"/>
                  <a:gd name="T28" fmla="*/ 0 w 17"/>
                  <a:gd name="T29" fmla="*/ 10 h 27"/>
                  <a:gd name="T30" fmla="*/ 0 w 17"/>
                  <a:gd name="T31" fmla="*/ 18 h 27"/>
                  <a:gd name="T32" fmla="*/ 1 w 17"/>
                  <a:gd name="T33" fmla="*/ 23 h 27"/>
                  <a:gd name="T34" fmla="*/ 3 w 17"/>
                  <a:gd name="T35" fmla="*/ 24 h 27"/>
                  <a:gd name="T36" fmla="*/ 6 w 17"/>
                  <a:gd name="T37" fmla="*/ 27 h 27"/>
                  <a:gd name="T38" fmla="*/ 9 w 17"/>
                  <a:gd name="T39" fmla="*/ 27 h 27"/>
                  <a:gd name="T40" fmla="*/ 9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9" y="27"/>
                    </a:moveTo>
                    <a:lnTo>
                      <a:pt x="11" y="27"/>
                    </a:lnTo>
                    <a:lnTo>
                      <a:pt x="14" y="24"/>
                    </a:lnTo>
                    <a:lnTo>
                      <a:pt x="16" y="23"/>
                    </a:lnTo>
                    <a:lnTo>
                      <a:pt x="17" y="18"/>
                    </a:lnTo>
                    <a:lnTo>
                      <a:pt x="17" y="10"/>
                    </a:lnTo>
                    <a:lnTo>
                      <a:pt x="16" y="5"/>
                    </a:lnTo>
                    <a:lnTo>
                      <a:pt x="14" y="2"/>
                    </a:lnTo>
                    <a:lnTo>
                      <a:pt x="11" y="1"/>
                    </a:lnTo>
                    <a:lnTo>
                      <a:pt x="9" y="0"/>
                    </a:lnTo>
                    <a:lnTo>
                      <a:pt x="6" y="1"/>
                    </a:lnTo>
                    <a:lnTo>
                      <a:pt x="3" y="2"/>
                    </a:lnTo>
                    <a:lnTo>
                      <a:pt x="1" y="5"/>
                    </a:lnTo>
                    <a:lnTo>
                      <a:pt x="0" y="10"/>
                    </a:lnTo>
                    <a:lnTo>
                      <a:pt x="0" y="18"/>
                    </a:lnTo>
                    <a:lnTo>
                      <a:pt x="1" y="23"/>
                    </a:lnTo>
                    <a:lnTo>
                      <a:pt x="3" y="24"/>
                    </a:lnTo>
                    <a:lnTo>
                      <a:pt x="6" y="27"/>
                    </a:lnTo>
                    <a:lnTo>
                      <a:pt x="9" y="27"/>
                    </a:lnTo>
                    <a:close/>
                  </a:path>
                </a:pathLst>
              </a:custGeom>
              <a:solidFill>
                <a:srgbClr val="FFFFFF"/>
              </a:solidFill>
              <a:ln w="9525">
                <a:noFill/>
                <a:round/>
                <a:headEnd/>
                <a:tailEnd/>
              </a:ln>
            </p:spPr>
            <p:txBody>
              <a:bodyPr/>
              <a:lstStyle/>
              <a:p>
                <a:endParaRPr lang="en-US"/>
              </a:p>
            </p:txBody>
          </p:sp>
          <p:sp>
            <p:nvSpPr>
              <p:cNvPr id="110636" name="Freeform 100"/>
              <p:cNvSpPr>
                <a:spLocks/>
              </p:cNvSpPr>
              <p:nvPr/>
            </p:nvSpPr>
            <p:spPr bwMode="auto">
              <a:xfrm>
                <a:off x="3461" y="2668"/>
                <a:ext cx="18" cy="27"/>
              </a:xfrm>
              <a:custGeom>
                <a:avLst/>
                <a:gdLst>
                  <a:gd name="T0" fmla="*/ 9 w 18"/>
                  <a:gd name="T1" fmla="*/ 27 h 27"/>
                  <a:gd name="T2" fmla="*/ 12 w 18"/>
                  <a:gd name="T3" fmla="*/ 27 h 27"/>
                  <a:gd name="T4" fmla="*/ 15 w 18"/>
                  <a:gd name="T5" fmla="*/ 24 h 27"/>
                  <a:gd name="T6" fmla="*/ 16 w 18"/>
                  <a:gd name="T7" fmla="*/ 23 h 27"/>
                  <a:gd name="T8" fmla="*/ 18 w 18"/>
                  <a:gd name="T9" fmla="*/ 18 h 27"/>
                  <a:gd name="T10" fmla="*/ 18 w 18"/>
                  <a:gd name="T11" fmla="*/ 10 h 27"/>
                  <a:gd name="T12" fmla="*/ 16 w 18"/>
                  <a:gd name="T13" fmla="*/ 5 h 27"/>
                  <a:gd name="T14" fmla="*/ 15 w 18"/>
                  <a:gd name="T15" fmla="*/ 2 h 27"/>
                  <a:gd name="T16" fmla="*/ 12 w 18"/>
                  <a:gd name="T17" fmla="*/ 1 h 27"/>
                  <a:gd name="T18" fmla="*/ 9 w 18"/>
                  <a:gd name="T19" fmla="*/ 0 h 27"/>
                  <a:gd name="T20" fmla="*/ 9 w 18"/>
                  <a:gd name="T21" fmla="*/ 0 h 27"/>
                  <a:gd name="T22" fmla="*/ 6 w 18"/>
                  <a:gd name="T23" fmla="*/ 1 h 27"/>
                  <a:gd name="T24" fmla="*/ 3 w 18"/>
                  <a:gd name="T25" fmla="*/ 2 h 27"/>
                  <a:gd name="T26" fmla="*/ 2 w 18"/>
                  <a:gd name="T27" fmla="*/ 5 h 27"/>
                  <a:gd name="T28" fmla="*/ 0 w 18"/>
                  <a:gd name="T29" fmla="*/ 10 h 27"/>
                  <a:gd name="T30" fmla="*/ 0 w 18"/>
                  <a:gd name="T31" fmla="*/ 18 h 27"/>
                  <a:gd name="T32" fmla="*/ 2 w 18"/>
                  <a:gd name="T33" fmla="*/ 23 h 27"/>
                  <a:gd name="T34" fmla="*/ 3 w 18"/>
                  <a:gd name="T35" fmla="*/ 24 h 27"/>
                  <a:gd name="T36" fmla="*/ 6 w 18"/>
                  <a:gd name="T37" fmla="*/ 27 h 27"/>
                  <a:gd name="T38" fmla="*/ 9 w 18"/>
                  <a:gd name="T39" fmla="*/ 27 h 27"/>
                  <a:gd name="T40" fmla="*/ 9 w 18"/>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8"/>
                  <a:gd name="T64" fmla="*/ 0 h 27"/>
                  <a:gd name="T65" fmla="*/ 18 w 18"/>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8" h="27">
                    <a:moveTo>
                      <a:pt x="9" y="27"/>
                    </a:moveTo>
                    <a:lnTo>
                      <a:pt x="12" y="27"/>
                    </a:lnTo>
                    <a:lnTo>
                      <a:pt x="15" y="24"/>
                    </a:lnTo>
                    <a:lnTo>
                      <a:pt x="16" y="23"/>
                    </a:lnTo>
                    <a:lnTo>
                      <a:pt x="18" y="18"/>
                    </a:lnTo>
                    <a:lnTo>
                      <a:pt x="18" y="10"/>
                    </a:lnTo>
                    <a:lnTo>
                      <a:pt x="16" y="5"/>
                    </a:lnTo>
                    <a:lnTo>
                      <a:pt x="15" y="2"/>
                    </a:lnTo>
                    <a:lnTo>
                      <a:pt x="12" y="1"/>
                    </a:lnTo>
                    <a:lnTo>
                      <a:pt x="9" y="0"/>
                    </a:lnTo>
                    <a:lnTo>
                      <a:pt x="6" y="1"/>
                    </a:lnTo>
                    <a:lnTo>
                      <a:pt x="3" y="2"/>
                    </a:lnTo>
                    <a:lnTo>
                      <a:pt x="2" y="5"/>
                    </a:lnTo>
                    <a:lnTo>
                      <a:pt x="0" y="10"/>
                    </a:lnTo>
                    <a:lnTo>
                      <a:pt x="0" y="18"/>
                    </a:lnTo>
                    <a:lnTo>
                      <a:pt x="2" y="23"/>
                    </a:lnTo>
                    <a:lnTo>
                      <a:pt x="3" y="24"/>
                    </a:lnTo>
                    <a:lnTo>
                      <a:pt x="6" y="27"/>
                    </a:lnTo>
                    <a:lnTo>
                      <a:pt x="9" y="27"/>
                    </a:lnTo>
                    <a:close/>
                  </a:path>
                </a:pathLst>
              </a:custGeom>
              <a:solidFill>
                <a:srgbClr val="FFFFFF"/>
              </a:solidFill>
              <a:ln w="9525">
                <a:noFill/>
                <a:round/>
                <a:headEnd/>
                <a:tailEnd/>
              </a:ln>
            </p:spPr>
            <p:txBody>
              <a:bodyPr/>
              <a:lstStyle/>
              <a:p>
                <a:endParaRPr lang="en-US"/>
              </a:p>
            </p:txBody>
          </p:sp>
          <p:sp>
            <p:nvSpPr>
              <p:cNvPr id="110637" name="Freeform 101"/>
              <p:cNvSpPr>
                <a:spLocks/>
              </p:cNvSpPr>
              <p:nvPr/>
            </p:nvSpPr>
            <p:spPr bwMode="auto">
              <a:xfrm>
                <a:off x="3430" y="2668"/>
                <a:ext cx="17" cy="27"/>
              </a:xfrm>
              <a:custGeom>
                <a:avLst/>
                <a:gdLst>
                  <a:gd name="T0" fmla="*/ 8 w 17"/>
                  <a:gd name="T1" fmla="*/ 27 h 27"/>
                  <a:gd name="T2" fmla="*/ 11 w 17"/>
                  <a:gd name="T3" fmla="*/ 27 h 27"/>
                  <a:gd name="T4" fmla="*/ 14 w 17"/>
                  <a:gd name="T5" fmla="*/ 24 h 27"/>
                  <a:gd name="T6" fmla="*/ 15 w 17"/>
                  <a:gd name="T7" fmla="*/ 23 h 27"/>
                  <a:gd name="T8" fmla="*/ 17 w 17"/>
                  <a:gd name="T9" fmla="*/ 18 h 27"/>
                  <a:gd name="T10" fmla="*/ 17 w 17"/>
                  <a:gd name="T11" fmla="*/ 10 h 27"/>
                  <a:gd name="T12" fmla="*/ 15 w 17"/>
                  <a:gd name="T13" fmla="*/ 5 h 27"/>
                  <a:gd name="T14" fmla="*/ 14 w 17"/>
                  <a:gd name="T15" fmla="*/ 2 h 27"/>
                  <a:gd name="T16" fmla="*/ 11 w 17"/>
                  <a:gd name="T17" fmla="*/ 1 h 27"/>
                  <a:gd name="T18" fmla="*/ 8 w 17"/>
                  <a:gd name="T19" fmla="*/ 0 h 27"/>
                  <a:gd name="T20" fmla="*/ 8 w 17"/>
                  <a:gd name="T21" fmla="*/ 0 h 27"/>
                  <a:gd name="T22" fmla="*/ 5 w 17"/>
                  <a:gd name="T23" fmla="*/ 1 h 27"/>
                  <a:gd name="T24" fmla="*/ 2 w 17"/>
                  <a:gd name="T25" fmla="*/ 2 h 27"/>
                  <a:gd name="T26" fmla="*/ 1 w 17"/>
                  <a:gd name="T27" fmla="*/ 5 h 27"/>
                  <a:gd name="T28" fmla="*/ 0 w 17"/>
                  <a:gd name="T29" fmla="*/ 10 h 27"/>
                  <a:gd name="T30" fmla="*/ 0 w 17"/>
                  <a:gd name="T31" fmla="*/ 18 h 27"/>
                  <a:gd name="T32" fmla="*/ 1 w 17"/>
                  <a:gd name="T33" fmla="*/ 23 h 27"/>
                  <a:gd name="T34" fmla="*/ 2 w 17"/>
                  <a:gd name="T35" fmla="*/ 24 h 27"/>
                  <a:gd name="T36" fmla="*/ 5 w 17"/>
                  <a:gd name="T37" fmla="*/ 27 h 27"/>
                  <a:gd name="T38" fmla="*/ 8 w 17"/>
                  <a:gd name="T39" fmla="*/ 27 h 27"/>
                  <a:gd name="T40" fmla="*/ 8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8" y="27"/>
                    </a:moveTo>
                    <a:lnTo>
                      <a:pt x="11" y="27"/>
                    </a:lnTo>
                    <a:lnTo>
                      <a:pt x="14" y="24"/>
                    </a:lnTo>
                    <a:lnTo>
                      <a:pt x="15" y="23"/>
                    </a:lnTo>
                    <a:lnTo>
                      <a:pt x="17" y="18"/>
                    </a:lnTo>
                    <a:lnTo>
                      <a:pt x="17" y="10"/>
                    </a:lnTo>
                    <a:lnTo>
                      <a:pt x="15" y="5"/>
                    </a:lnTo>
                    <a:lnTo>
                      <a:pt x="14" y="2"/>
                    </a:lnTo>
                    <a:lnTo>
                      <a:pt x="11" y="1"/>
                    </a:lnTo>
                    <a:lnTo>
                      <a:pt x="8" y="0"/>
                    </a:lnTo>
                    <a:lnTo>
                      <a:pt x="5" y="1"/>
                    </a:lnTo>
                    <a:lnTo>
                      <a:pt x="2" y="2"/>
                    </a:lnTo>
                    <a:lnTo>
                      <a:pt x="1" y="5"/>
                    </a:lnTo>
                    <a:lnTo>
                      <a:pt x="0" y="10"/>
                    </a:lnTo>
                    <a:lnTo>
                      <a:pt x="0" y="18"/>
                    </a:lnTo>
                    <a:lnTo>
                      <a:pt x="1" y="23"/>
                    </a:lnTo>
                    <a:lnTo>
                      <a:pt x="2" y="24"/>
                    </a:lnTo>
                    <a:lnTo>
                      <a:pt x="5" y="27"/>
                    </a:lnTo>
                    <a:lnTo>
                      <a:pt x="8" y="27"/>
                    </a:lnTo>
                    <a:close/>
                  </a:path>
                </a:pathLst>
              </a:custGeom>
              <a:solidFill>
                <a:srgbClr val="FFFFFF"/>
              </a:solidFill>
              <a:ln w="9525">
                <a:noFill/>
                <a:round/>
                <a:headEnd/>
                <a:tailEnd/>
              </a:ln>
            </p:spPr>
            <p:txBody>
              <a:bodyPr/>
              <a:lstStyle/>
              <a:p>
                <a:endParaRPr lang="en-US"/>
              </a:p>
            </p:txBody>
          </p:sp>
          <p:sp>
            <p:nvSpPr>
              <p:cNvPr id="110638" name="Freeform 102"/>
              <p:cNvSpPr>
                <a:spLocks/>
              </p:cNvSpPr>
              <p:nvPr/>
            </p:nvSpPr>
            <p:spPr bwMode="auto">
              <a:xfrm>
                <a:off x="3398" y="2668"/>
                <a:ext cx="17" cy="27"/>
              </a:xfrm>
              <a:custGeom>
                <a:avLst/>
                <a:gdLst>
                  <a:gd name="T0" fmla="*/ 9 w 17"/>
                  <a:gd name="T1" fmla="*/ 27 h 27"/>
                  <a:gd name="T2" fmla="*/ 11 w 17"/>
                  <a:gd name="T3" fmla="*/ 27 h 27"/>
                  <a:gd name="T4" fmla="*/ 14 w 17"/>
                  <a:gd name="T5" fmla="*/ 24 h 27"/>
                  <a:gd name="T6" fmla="*/ 16 w 17"/>
                  <a:gd name="T7" fmla="*/ 23 h 27"/>
                  <a:gd name="T8" fmla="*/ 17 w 17"/>
                  <a:gd name="T9" fmla="*/ 18 h 27"/>
                  <a:gd name="T10" fmla="*/ 17 w 17"/>
                  <a:gd name="T11" fmla="*/ 10 h 27"/>
                  <a:gd name="T12" fmla="*/ 16 w 17"/>
                  <a:gd name="T13" fmla="*/ 5 h 27"/>
                  <a:gd name="T14" fmla="*/ 14 w 17"/>
                  <a:gd name="T15" fmla="*/ 2 h 27"/>
                  <a:gd name="T16" fmla="*/ 11 w 17"/>
                  <a:gd name="T17" fmla="*/ 1 h 27"/>
                  <a:gd name="T18" fmla="*/ 9 w 17"/>
                  <a:gd name="T19" fmla="*/ 0 h 27"/>
                  <a:gd name="T20" fmla="*/ 9 w 17"/>
                  <a:gd name="T21" fmla="*/ 0 h 27"/>
                  <a:gd name="T22" fmla="*/ 4 w 17"/>
                  <a:gd name="T23" fmla="*/ 1 h 27"/>
                  <a:gd name="T24" fmla="*/ 3 w 17"/>
                  <a:gd name="T25" fmla="*/ 2 h 27"/>
                  <a:gd name="T26" fmla="*/ 0 w 17"/>
                  <a:gd name="T27" fmla="*/ 5 h 27"/>
                  <a:gd name="T28" fmla="*/ 0 w 17"/>
                  <a:gd name="T29" fmla="*/ 10 h 27"/>
                  <a:gd name="T30" fmla="*/ 0 w 17"/>
                  <a:gd name="T31" fmla="*/ 18 h 27"/>
                  <a:gd name="T32" fmla="*/ 0 w 17"/>
                  <a:gd name="T33" fmla="*/ 23 h 27"/>
                  <a:gd name="T34" fmla="*/ 3 w 17"/>
                  <a:gd name="T35" fmla="*/ 24 h 27"/>
                  <a:gd name="T36" fmla="*/ 4 w 17"/>
                  <a:gd name="T37" fmla="*/ 27 h 27"/>
                  <a:gd name="T38" fmla="*/ 9 w 17"/>
                  <a:gd name="T39" fmla="*/ 27 h 27"/>
                  <a:gd name="T40" fmla="*/ 9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9" y="27"/>
                    </a:moveTo>
                    <a:lnTo>
                      <a:pt x="11" y="27"/>
                    </a:lnTo>
                    <a:lnTo>
                      <a:pt x="14" y="24"/>
                    </a:lnTo>
                    <a:lnTo>
                      <a:pt x="16" y="23"/>
                    </a:lnTo>
                    <a:lnTo>
                      <a:pt x="17" y="18"/>
                    </a:lnTo>
                    <a:lnTo>
                      <a:pt x="17" y="10"/>
                    </a:lnTo>
                    <a:lnTo>
                      <a:pt x="16" y="5"/>
                    </a:lnTo>
                    <a:lnTo>
                      <a:pt x="14" y="2"/>
                    </a:lnTo>
                    <a:lnTo>
                      <a:pt x="11" y="1"/>
                    </a:lnTo>
                    <a:lnTo>
                      <a:pt x="9" y="0"/>
                    </a:lnTo>
                    <a:lnTo>
                      <a:pt x="4" y="1"/>
                    </a:lnTo>
                    <a:lnTo>
                      <a:pt x="3" y="2"/>
                    </a:lnTo>
                    <a:lnTo>
                      <a:pt x="0" y="5"/>
                    </a:lnTo>
                    <a:lnTo>
                      <a:pt x="0" y="10"/>
                    </a:lnTo>
                    <a:lnTo>
                      <a:pt x="0" y="18"/>
                    </a:lnTo>
                    <a:lnTo>
                      <a:pt x="0" y="23"/>
                    </a:lnTo>
                    <a:lnTo>
                      <a:pt x="3" y="24"/>
                    </a:lnTo>
                    <a:lnTo>
                      <a:pt x="4" y="27"/>
                    </a:lnTo>
                    <a:lnTo>
                      <a:pt x="9" y="27"/>
                    </a:lnTo>
                    <a:close/>
                  </a:path>
                </a:pathLst>
              </a:custGeom>
              <a:solidFill>
                <a:srgbClr val="FFFFFF"/>
              </a:solidFill>
              <a:ln w="9525">
                <a:noFill/>
                <a:round/>
                <a:headEnd/>
                <a:tailEnd/>
              </a:ln>
            </p:spPr>
            <p:txBody>
              <a:bodyPr/>
              <a:lstStyle/>
              <a:p>
                <a:endParaRPr lang="en-US"/>
              </a:p>
            </p:txBody>
          </p:sp>
          <p:sp>
            <p:nvSpPr>
              <p:cNvPr id="110639" name="Freeform 103"/>
              <p:cNvSpPr>
                <a:spLocks/>
              </p:cNvSpPr>
              <p:nvPr/>
            </p:nvSpPr>
            <p:spPr bwMode="auto">
              <a:xfrm>
                <a:off x="3366" y="2668"/>
                <a:ext cx="18" cy="27"/>
              </a:xfrm>
              <a:custGeom>
                <a:avLst/>
                <a:gdLst>
                  <a:gd name="T0" fmla="*/ 9 w 18"/>
                  <a:gd name="T1" fmla="*/ 27 h 27"/>
                  <a:gd name="T2" fmla="*/ 12 w 18"/>
                  <a:gd name="T3" fmla="*/ 27 h 27"/>
                  <a:gd name="T4" fmla="*/ 15 w 18"/>
                  <a:gd name="T5" fmla="*/ 24 h 27"/>
                  <a:gd name="T6" fmla="*/ 16 w 18"/>
                  <a:gd name="T7" fmla="*/ 23 h 27"/>
                  <a:gd name="T8" fmla="*/ 18 w 18"/>
                  <a:gd name="T9" fmla="*/ 18 h 27"/>
                  <a:gd name="T10" fmla="*/ 18 w 18"/>
                  <a:gd name="T11" fmla="*/ 10 h 27"/>
                  <a:gd name="T12" fmla="*/ 16 w 18"/>
                  <a:gd name="T13" fmla="*/ 5 h 27"/>
                  <a:gd name="T14" fmla="*/ 15 w 18"/>
                  <a:gd name="T15" fmla="*/ 2 h 27"/>
                  <a:gd name="T16" fmla="*/ 12 w 18"/>
                  <a:gd name="T17" fmla="*/ 1 h 27"/>
                  <a:gd name="T18" fmla="*/ 9 w 18"/>
                  <a:gd name="T19" fmla="*/ 0 h 27"/>
                  <a:gd name="T20" fmla="*/ 9 w 18"/>
                  <a:gd name="T21" fmla="*/ 0 h 27"/>
                  <a:gd name="T22" fmla="*/ 5 w 18"/>
                  <a:gd name="T23" fmla="*/ 1 h 27"/>
                  <a:gd name="T24" fmla="*/ 3 w 18"/>
                  <a:gd name="T25" fmla="*/ 2 h 27"/>
                  <a:gd name="T26" fmla="*/ 0 w 18"/>
                  <a:gd name="T27" fmla="*/ 5 h 27"/>
                  <a:gd name="T28" fmla="*/ 0 w 18"/>
                  <a:gd name="T29" fmla="*/ 10 h 27"/>
                  <a:gd name="T30" fmla="*/ 0 w 18"/>
                  <a:gd name="T31" fmla="*/ 18 h 27"/>
                  <a:gd name="T32" fmla="*/ 0 w 18"/>
                  <a:gd name="T33" fmla="*/ 23 h 27"/>
                  <a:gd name="T34" fmla="*/ 3 w 18"/>
                  <a:gd name="T35" fmla="*/ 24 h 27"/>
                  <a:gd name="T36" fmla="*/ 5 w 18"/>
                  <a:gd name="T37" fmla="*/ 27 h 27"/>
                  <a:gd name="T38" fmla="*/ 9 w 18"/>
                  <a:gd name="T39" fmla="*/ 27 h 27"/>
                  <a:gd name="T40" fmla="*/ 9 w 18"/>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8"/>
                  <a:gd name="T64" fmla="*/ 0 h 27"/>
                  <a:gd name="T65" fmla="*/ 18 w 18"/>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8" h="27">
                    <a:moveTo>
                      <a:pt x="9" y="27"/>
                    </a:moveTo>
                    <a:lnTo>
                      <a:pt x="12" y="27"/>
                    </a:lnTo>
                    <a:lnTo>
                      <a:pt x="15" y="24"/>
                    </a:lnTo>
                    <a:lnTo>
                      <a:pt x="16" y="23"/>
                    </a:lnTo>
                    <a:lnTo>
                      <a:pt x="18" y="18"/>
                    </a:lnTo>
                    <a:lnTo>
                      <a:pt x="18" y="10"/>
                    </a:lnTo>
                    <a:lnTo>
                      <a:pt x="16" y="5"/>
                    </a:lnTo>
                    <a:lnTo>
                      <a:pt x="15" y="2"/>
                    </a:lnTo>
                    <a:lnTo>
                      <a:pt x="12" y="1"/>
                    </a:lnTo>
                    <a:lnTo>
                      <a:pt x="9" y="0"/>
                    </a:lnTo>
                    <a:lnTo>
                      <a:pt x="5" y="1"/>
                    </a:lnTo>
                    <a:lnTo>
                      <a:pt x="3" y="2"/>
                    </a:lnTo>
                    <a:lnTo>
                      <a:pt x="0" y="5"/>
                    </a:lnTo>
                    <a:lnTo>
                      <a:pt x="0" y="10"/>
                    </a:lnTo>
                    <a:lnTo>
                      <a:pt x="0" y="18"/>
                    </a:lnTo>
                    <a:lnTo>
                      <a:pt x="0" y="23"/>
                    </a:lnTo>
                    <a:lnTo>
                      <a:pt x="3" y="24"/>
                    </a:lnTo>
                    <a:lnTo>
                      <a:pt x="5" y="27"/>
                    </a:lnTo>
                    <a:lnTo>
                      <a:pt x="9" y="27"/>
                    </a:lnTo>
                    <a:close/>
                  </a:path>
                </a:pathLst>
              </a:custGeom>
              <a:solidFill>
                <a:srgbClr val="FFFFFF"/>
              </a:solidFill>
              <a:ln w="9525">
                <a:noFill/>
                <a:round/>
                <a:headEnd/>
                <a:tailEnd/>
              </a:ln>
            </p:spPr>
            <p:txBody>
              <a:bodyPr/>
              <a:lstStyle/>
              <a:p>
                <a:endParaRPr lang="en-US"/>
              </a:p>
            </p:txBody>
          </p:sp>
          <p:sp>
            <p:nvSpPr>
              <p:cNvPr id="110640" name="Freeform 104"/>
              <p:cNvSpPr>
                <a:spLocks/>
              </p:cNvSpPr>
              <p:nvPr/>
            </p:nvSpPr>
            <p:spPr bwMode="auto">
              <a:xfrm>
                <a:off x="3335" y="2668"/>
                <a:ext cx="17" cy="27"/>
              </a:xfrm>
              <a:custGeom>
                <a:avLst/>
                <a:gdLst>
                  <a:gd name="T0" fmla="*/ 8 w 17"/>
                  <a:gd name="T1" fmla="*/ 27 h 27"/>
                  <a:gd name="T2" fmla="*/ 11 w 17"/>
                  <a:gd name="T3" fmla="*/ 27 h 27"/>
                  <a:gd name="T4" fmla="*/ 14 w 17"/>
                  <a:gd name="T5" fmla="*/ 24 h 27"/>
                  <a:gd name="T6" fmla="*/ 15 w 17"/>
                  <a:gd name="T7" fmla="*/ 23 h 27"/>
                  <a:gd name="T8" fmla="*/ 17 w 17"/>
                  <a:gd name="T9" fmla="*/ 18 h 27"/>
                  <a:gd name="T10" fmla="*/ 17 w 17"/>
                  <a:gd name="T11" fmla="*/ 10 h 27"/>
                  <a:gd name="T12" fmla="*/ 15 w 17"/>
                  <a:gd name="T13" fmla="*/ 5 h 27"/>
                  <a:gd name="T14" fmla="*/ 14 w 17"/>
                  <a:gd name="T15" fmla="*/ 2 h 27"/>
                  <a:gd name="T16" fmla="*/ 11 w 17"/>
                  <a:gd name="T17" fmla="*/ 1 h 27"/>
                  <a:gd name="T18" fmla="*/ 8 w 17"/>
                  <a:gd name="T19" fmla="*/ 0 h 27"/>
                  <a:gd name="T20" fmla="*/ 8 w 17"/>
                  <a:gd name="T21" fmla="*/ 0 h 27"/>
                  <a:gd name="T22" fmla="*/ 4 w 17"/>
                  <a:gd name="T23" fmla="*/ 1 h 27"/>
                  <a:gd name="T24" fmla="*/ 2 w 17"/>
                  <a:gd name="T25" fmla="*/ 2 h 27"/>
                  <a:gd name="T26" fmla="*/ 0 w 17"/>
                  <a:gd name="T27" fmla="*/ 5 h 27"/>
                  <a:gd name="T28" fmla="*/ 0 w 17"/>
                  <a:gd name="T29" fmla="*/ 10 h 27"/>
                  <a:gd name="T30" fmla="*/ 0 w 17"/>
                  <a:gd name="T31" fmla="*/ 18 h 27"/>
                  <a:gd name="T32" fmla="*/ 0 w 17"/>
                  <a:gd name="T33" fmla="*/ 23 h 27"/>
                  <a:gd name="T34" fmla="*/ 2 w 17"/>
                  <a:gd name="T35" fmla="*/ 24 h 27"/>
                  <a:gd name="T36" fmla="*/ 4 w 17"/>
                  <a:gd name="T37" fmla="*/ 27 h 27"/>
                  <a:gd name="T38" fmla="*/ 8 w 17"/>
                  <a:gd name="T39" fmla="*/ 27 h 27"/>
                  <a:gd name="T40" fmla="*/ 8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8" y="27"/>
                    </a:moveTo>
                    <a:lnTo>
                      <a:pt x="11" y="27"/>
                    </a:lnTo>
                    <a:lnTo>
                      <a:pt x="14" y="24"/>
                    </a:lnTo>
                    <a:lnTo>
                      <a:pt x="15" y="23"/>
                    </a:lnTo>
                    <a:lnTo>
                      <a:pt x="17" y="18"/>
                    </a:lnTo>
                    <a:lnTo>
                      <a:pt x="17" y="10"/>
                    </a:lnTo>
                    <a:lnTo>
                      <a:pt x="15" y="5"/>
                    </a:lnTo>
                    <a:lnTo>
                      <a:pt x="14" y="2"/>
                    </a:lnTo>
                    <a:lnTo>
                      <a:pt x="11" y="1"/>
                    </a:lnTo>
                    <a:lnTo>
                      <a:pt x="8" y="0"/>
                    </a:lnTo>
                    <a:lnTo>
                      <a:pt x="4" y="1"/>
                    </a:lnTo>
                    <a:lnTo>
                      <a:pt x="2" y="2"/>
                    </a:lnTo>
                    <a:lnTo>
                      <a:pt x="0" y="5"/>
                    </a:lnTo>
                    <a:lnTo>
                      <a:pt x="0" y="10"/>
                    </a:lnTo>
                    <a:lnTo>
                      <a:pt x="0" y="18"/>
                    </a:lnTo>
                    <a:lnTo>
                      <a:pt x="0" y="23"/>
                    </a:lnTo>
                    <a:lnTo>
                      <a:pt x="2" y="24"/>
                    </a:lnTo>
                    <a:lnTo>
                      <a:pt x="4" y="27"/>
                    </a:lnTo>
                    <a:lnTo>
                      <a:pt x="8" y="27"/>
                    </a:lnTo>
                    <a:close/>
                  </a:path>
                </a:pathLst>
              </a:custGeom>
              <a:solidFill>
                <a:srgbClr val="FFFFFF"/>
              </a:solidFill>
              <a:ln w="9525">
                <a:noFill/>
                <a:round/>
                <a:headEnd/>
                <a:tailEnd/>
              </a:ln>
            </p:spPr>
            <p:txBody>
              <a:bodyPr/>
              <a:lstStyle/>
              <a:p>
                <a:endParaRPr lang="en-US"/>
              </a:p>
            </p:txBody>
          </p:sp>
          <p:sp>
            <p:nvSpPr>
              <p:cNvPr id="110641" name="Freeform 105"/>
              <p:cNvSpPr>
                <a:spLocks/>
              </p:cNvSpPr>
              <p:nvPr/>
            </p:nvSpPr>
            <p:spPr bwMode="auto">
              <a:xfrm>
                <a:off x="3303" y="2668"/>
                <a:ext cx="17" cy="27"/>
              </a:xfrm>
              <a:custGeom>
                <a:avLst/>
                <a:gdLst>
                  <a:gd name="T0" fmla="*/ 9 w 17"/>
                  <a:gd name="T1" fmla="*/ 27 h 27"/>
                  <a:gd name="T2" fmla="*/ 11 w 17"/>
                  <a:gd name="T3" fmla="*/ 27 h 27"/>
                  <a:gd name="T4" fmla="*/ 14 w 17"/>
                  <a:gd name="T5" fmla="*/ 24 h 27"/>
                  <a:gd name="T6" fmla="*/ 16 w 17"/>
                  <a:gd name="T7" fmla="*/ 23 h 27"/>
                  <a:gd name="T8" fmla="*/ 17 w 17"/>
                  <a:gd name="T9" fmla="*/ 18 h 27"/>
                  <a:gd name="T10" fmla="*/ 17 w 17"/>
                  <a:gd name="T11" fmla="*/ 10 h 27"/>
                  <a:gd name="T12" fmla="*/ 16 w 17"/>
                  <a:gd name="T13" fmla="*/ 5 h 27"/>
                  <a:gd name="T14" fmla="*/ 14 w 17"/>
                  <a:gd name="T15" fmla="*/ 2 h 27"/>
                  <a:gd name="T16" fmla="*/ 11 w 17"/>
                  <a:gd name="T17" fmla="*/ 1 h 27"/>
                  <a:gd name="T18" fmla="*/ 9 w 17"/>
                  <a:gd name="T19" fmla="*/ 0 h 27"/>
                  <a:gd name="T20" fmla="*/ 9 w 17"/>
                  <a:gd name="T21" fmla="*/ 0 h 27"/>
                  <a:gd name="T22" fmla="*/ 4 w 17"/>
                  <a:gd name="T23" fmla="*/ 1 h 27"/>
                  <a:gd name="T24" fmla="*/ 3 w 17"/>
                  <a:gd name="T25" fmla="*/ 2 h 27"/>
                  <a:gd name="T26" fmla="*/ 0 w 17"/>
                  <a:gd name="T27" fmla="*/ 5 h 27"/>
                  <a:gd name="T28" fmla="*/ 0 w 17"/>
                  <a:gd name="T29" fmla="*/ 10 h 27"/>
                  <a:gd name="T30" fmla="*/ 0 w 17"/>
                  <a:gd name="T31" fmla="*/ 18 h 27"/>
                  <a:gd name="T32" fmla="*/ 0 w 17"/>
                  <a:gd name="T33" fmla="*/ 23 h 27"/>
                  <a:gd name="T34" fmla="*/ 3 w 17"/>
                  <a:gd name="T35" fmla="*/ 24 h 27"/>
                  <a:gd name="T36" fmla="*/ 4 w 17"/>
                  <a:gd name="T37" fmla="*/ 27 h 27"/>
                  <a:gd name="T38" fmla="*/ 9 w 17"/>
                  <a:gd name="T39" fmla="*/ 27 h 27"/>
                  <a:gd name="T40" fmla="*/ 9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9" y="27"/>
                    </a:moveTo>
                    <a:lnTo>
                      <a:pt x="11" y="27"/>
                    </a:lnTo>
                    <a:lnTo>
                      <a:pt x="14" y="24"/>
                    </a:lnTo>
                    <a:lnTo>
                      <a:pt x="16" y="23"/>
                    </a:lnTo>
                    <a:lnTo>
                      <a:pt x="17" y="18"/>
                    </a:lnTo>
                    <a:lnTo>
                      <a:pt x="17" y="10"/>
                    </a:lnTo>
                    <a:lnTo>
                      <a:pt x="16" y="5"/>
                    </a:lnTo>
                    <a:lnTo>
                      <a:pt x="14" y="2"/>
                    </a:lnTo>
                    <a:lnTo>
                      <a:pt x="11" y="1"/>
                    </a:lnTo>
                    <a:lnTo>
                      <a:pt x="9" y="0"/>
                    </a:lnTo>
                    <a:lnTo>
                      <a:pt x="4" y="1"/>
                    </a:lnTo>
                    <a:lnTo>
                      <a:pt x="3" y="2"/>
                    </a:lnTo>
                    <a:lnTo>
                      <a:pt x="0" y="5"/>
                    </a:lnTo>
                    <a:lnTo>
                      <a:pt x="0" y="10"/>
                    </a:lnTo>
                    <a:lnTo>
                      <a:pt x="0" y="18"/>
                    </a:lnTo>
                    <a:lnTo>
                      <a:pt x="0" y="23"/>
                    </a:lnTo>
                    <a:lnTo>
                      <a:pt x="3" y="24"/>
                    </a:lnTo>
                    <a:lnTo>
                      <a:pt x="4" y="27"/>
                    </a:lnTo>
                    <a:lnTo>
                      <a:pt x="9" y="27"/>
                    </a:lnTo>
                    <a:close/>
                  </a:path>
                </a:pathLst>
              </a:custGeom>
              <a:solidFill>
                <a:srgbClr val="FFFFFF"/>
              </a:solidFill>
              <a:ln w="9525">
                <a:noFill/>
                <a:round/>
                <a:headEnd/>
                <a:tailEnd/>
              </a:ln>
            </p:spPr>
            <p:txBody>
              <a:bodyPr/>
              <a:lstStyle/>
              <a:p>
                <a:endParaRPr lang="en-US"/>
              </a:p>
            </p:txBody>
          </p:sp>
          <p:sp>
            <p:nvSpPr>
              <p:cNvPr id="110642" name="Freeform 106"/>
              <p:cNvSpPr>
                <a:spLocks/>
              </p:cNvSpPr>
              <p:nvPr/>
            </p:nvSpPr>
            <p:spPr bwMode="auto">
              <a:xfrm>
                <a:off x="3270" y="2668"/>
                <a:ext cx="18" cy="27"/>
              </a:xfrm>
              <a:custGeom>
                <a:avLst/>
                <a:gdLst>
                  <a:gd name="T0" fmla="*/ 10 w 18"/>
                  <a:gd name="T1" fmla="*/ 27 h 27"/>
                  <a:gd name="T2" fmla="*/ 13 w 18"/>
                  <a:gd name="T3" fmla="*/ 27 h 27"/>
                  <a:gd name="T4" fmla="*/ 16 w 18"/>
                  <a:gd name="T5" fmla="*/ 24 h 27"/>
                  <a:gd name="T6" fmla="*/ 17 w 18"/>
                  <a:gd name="T7" fmla="*/ 23 h 27"/>
                  <a:gd name="T8" fmla="*/ 18 w 18"/>
                  <a:gd name="T9" fmla="*/ 18 h 27"/>
                  <a:gd name="T10" fmla="*/ 18 w 18"/>
                  <a:gd name="T11" fmla="*/ 10 h 27"/>
                  <a:gd name="T12" fmla="*/ 17 w 18"/>
                  <a:gd name="T13" fmla="*/ 5 h 27"/>
                  <a:gd name="T14" fmla="*/ 16 w 18"/>
                  <a:gd name="T15" fmla="*/ 2 h 27"/>
                  <a:gd name="T16" fmla="*/ 13 w 18"/>
                  <a:gd name="T17" fmla="*/ 1 h 27"/>
                  <a:gd name="T18" fmla="*/ 10 w 18"/>
                  <a:gd name="T19" fmla="*/ 0 h 27"/>
                  <a:gd name="T20" fmla="*/ 10 w 18"/>
                  <a:gd name="T21" fmla="*/ 0 h 27"/>
                  <a:gd name="T22" fmla="*/ 6 w 18"/>
                  <a:gd name="T23" fmla="*/ 1 h 27"/>
                  <a:gd name="T24" fmla="*/ 3 w 18"/>
                  <a:gd name="T25" fmla="*/ 2 h 27"/>
                  <a:gd name="T26" fmla="*/ 1 w 18"/>
                  <a:gd name="T27" fmla="*/ 5 h 27"/>
                  <a:gd name="T28" fmla="*/ 0 w 18"/>
                  <a:gd name="T29" fmla="*/ 10 h 27"/>
                  <a:gd name="T30" fmla="*/ 0 w 18"/>
                  <a:gd name="T31" fmla="*/ 18 h 27"/>
                  <a:gd name="T32" fmla="*/ 1 w 18"/>
                  <a:gd name="T33" fmla="*/ 23 h 27"/>
                  <a:gd name="T34" fmla="*/ 3 w 18"/>
                  <a:gd name="T35" fmla="*/ 24 h 27"/>
                  <a:gd name="T36" fmla="*/ 6 w 18"/>
                  <a:gd name="T37" fmla="*/ 27 h 27"/>
                  <a:gd name="T38" fmla="*/ 10 w 18"/>
                  <a:gd name="T39" fmla="*/ 27 h 27"/>
                  <a:gd name="T40" fmla="*/ 10 w 18"/>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8"/>
                  <a:gd name="T64" fmla="*/ 0 h 27"/>
                  <a:gd name="T65" fmla="*/ 18 w 18"/>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8" h="27">
                    <a:moveTo>
                      <a:pt x="10" y="27"/>
                    </a:moveTo>
                    <a:lnTo>
                      <a:pt x="13" y="27"/>
                    </a:lnTo>
                    <a:lnTo>
                      <a:pt x="16" y="24"/>
                    </a:lnTo>
                    <a:lnTo>
                      <a:pt x="17" y="23"/>
                    </a:lnTo>
                    <a:lnTo>
                      <a:pt x="18" y="18"/>
                    </a:lnTo>
                    <a:lnTo>
                      <a:pt x="18" y="10"/>
                    </a:lnTo>
                    <a:lnTo>
                      <a:pt x="17" y="5"/>
                    </a:lnTo>
                    <a:lnTo>
                      <a:pt x="16" y="2"/>
                    </a:lnTo>
                    <a:lnTo>
                      <a:pt x="13" y="1"/>
                    </a:lnTo>
                    <a:lnTo>
                      <a:pt x="10" y="0"/>
                    </a:lnTo>
                    <a:lnTo>
                      <a:pt x="6" y="1"/>
                    </a:lnTo>
                    <a:lnTo>
                      <a:pt x="3" y="2"/>
                    </a:lnTo>
                    <a:lnTo>
                      <a:pt x="1" y="5"/>
                    </a:lnTo>
                    <a:lnTo>
                      <a:pt x="0" y="10"/>
                    </a:lnTo>
                    <a:lnTo>
                      <a:pt x="0" y="18"/>
                    </a:lnTo>
                    <a:lnTo>
                      <a:pt x="1" y="23"/>
                    </a:lnTo>
                    <a:lnTo>
                      <a:pt x="3" y="24"/>
                    </a:lnTo>
                    <a:lnTo>
                      <a:pt x="6" y="27"/>
                    </a:lnTo>
                    <a:lnTo>
                      <a:pt x="10" y="27"/>
                    </a:lnTo>
                    <a:close/>
                  </a:path>
                </a:pathLst>
              </a:custGeom>
              <a:solidFill>
                <a:srgbClr val="FFFFFF"/>
              </a:solidFill>
              <a:ln w="9525">
                <a:noFill/>
                <a:round/>
                <a:headEnd/>
                <a:tailEnd/>
              </a:ln>
            </p:spPr>
            <p:txBody>
              <a:bodyPr/>
              <a:lstStyle/>
              <a:p>
                <a:endParaRPr lang="en-US"/>
              </a:p>
            </p:txBody>
          </p:sp>
          <p:sp>
            <p:nvSpPr>
              <p:cNvPr id="110643" name="Freeform 107"/>
              <p:cNvSpPr>
                <a:spLocks/>
              </p:cNvSpPr>
              <p:nvPr/>
            </p:nvSpPr>
            <p:spPr bwMode="auto">
              <a:xfrm>
                <a:off x="3240" y="2668"/>
                <a:ext cx="17" cy="27"/>
              </a:xfrm>
              <a:custGeom>
                <a:avLst/>
                <a:gdLst>
                  <a:gd name="T0" fmla="*/ 7 w 17"/>
                  <a:gd name="T1" fmla="*/ 27 h 27"/>
                  <a:gd name="T2" fmla="*/ 11 w 17"/>
                  <a:gd name="T3" fmla="*/ 27 h 27"/>
                  <a:gd name="T4" fmla="*/ 14 w 17"/>
                  <a:gd name="T5" fmla="*/ 24 h 27"/>
                  <a:gd name="T6" fmla="*/ 15 w 17"/>
                  <a:gd name="T7" fmla="*/ 23 h 27"/>
                  <a:gd name="T8" fmla="*/ 17 w 17"/>
                  <a:gd name="T9" fmla="*/ 18 h 27"/>
                  <a:gd name="T10" fmla="*/ 17 w 17"/>
                  <a:gd name="T11" fmla="*/ 10 h 27"/>
                  <a:gd name="T12" fmla="*/ 15 w 17"/>
                  <a:gd name="T13" fmla="*/ 5 h 27"/>
                  <a:gd name="T14" fmla="*/ 14 w 17"/>
                  <a:gd name="T15" fmla="*/ 2 h 27"/>
                  <a:gd name="T16" fmla="*/ 11 w 17"/>
                  <a:gd name="T17" fmla="*/ 1 h 27"/>
                  <a:gd name="T18" fmla="*/ 7 w 17"/>
                  <a:gd name="T19" fmla="*/ 0 h 27"/>
                  <a:gd name="T20" fmla="*/ 7 w 17"/>
                  <a:gd name="T21" fmla="*/ 0 h 27"/>
                  <a:gd name="T22" fmla="*/ 4 w 17"/>
                  <a:gd name="T23" fmla="*/ 1 h 27"/>
                  <a:gd name="T24" fmla="*/ 1 w 17"/>
                  <a:gd name="T25" fmla="*/ 2 h 27"/>
                  <a:gd name="T26" fmla="*/ 0 w 17"/>
                  <a:gd name="T27" fmla="*/ 5 h 27"/>
                  <a:gd name="T28" fmla="*/ 0 w 17"/>
                  <a:gd name="T29" fmla="*/ 10 h 27"/>
                  <a:gd name="T30" fmla="*/ 0 w 17"/>
                  <a:gd name="T31" fmla="*/ 18 h 27"/>
                  <a:gd name="T32" fmla="*/ 0 w 17"/>
                  <a:gd name="T33" fmla="*/ 23 h 27"/>
                  <a:gd name="T34" fmla="*/ 1 w 17"/>
                  <a:gd name="T35" fmla="*/ 24 h 27"/>
                  <a:gd name="T36" fmla="*/ 4 w 17"/>
                  <a:gd name="T37" fmla="*/ 27 h 27"/>
                  <a:gd name="T38" fmla="*/ 7 w 17"/>
                  <a:gd name="T39" fmla="*/ 27 h 27"/>
                  <a:gd name="T40" fmla="*/ 7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7" y="27"/>
                    </a:moveTo>
                    <a:lnTo>
                      <a:pt x="11" y="27"/>
                    </a:lnTo>
                    <a:lnTo>
                      <a:pt x="14" y="24"/>
                    </a:lnTo>
                    <a:lnTo>
                      <a:pt x="15" y="23"/>
                    </a:lnTo>
                    <a:lnTo>
                      <a:pt x="17" y="18"/>
                    </a:lnTo>
                    <a:lnTo>
                      <a:pt x="17" y="10"/>
                    </a:lnTo>
                    <a:lnTo>
                      <a:pt x="15" y="5"/>
                    </a:lnTo>
                    <a:lnTo>
                      <a:pt x="14" y="2"/>
                    </a:lnTo>
                    <a:lnTo>
                      <a:pt x="11" y="1"/>
                    </a:lnTo>
                    <a:lnTo>
                      <a:pt x="7" y="0"/>
                    </a:lnTo>
                    <a:lnTo>
                      <a:pt x="4" y="1"/>
                    </a:lnTo>
                    <a:lnTo>
                      <a:pt x="1" y="2"/>
                    </a:lnTo>
                    <a:lnTo>
                      <a:pt x="0" y="5"/>
                    </a:lnTo>
                    <a:lnTo>
                      <a:pt x="0" y="10"/>
                    </a:lnTo>
                    <a:lnTo>
                      <a:pt x="0" y="18"/>
                    </a:lnTo>
                    <a:lnTo>
                      <a:pt x="0" y="23"/>
                    </a:lnTo>
                    <a:lnTo>
                      <a:pt x="1" y="24"/>
                    </a:lnTo>
                    <a:lnTo>
                      <a:pt x="4" y="27"/>
                    </a:lnTo>
                    <a:lnTo>
                      <a:pt x="7" y="27"/>
                    </a:lnTo>
                    <a:close/>
                  </a:path>
                </a:pathLst>
              </a:custGeom>
              <a:solidFill>
                <a:srgbClr val="FFFFFF"/>
              </a:solidFill>
              <a:ln w="9525">
                <a:noFill/>
                <a:round/>
                <a:headEnd/>
                <a:tailEnd/>
              </a:ln>
            </p:spPr>
            <p:txBody>
              <a:bodyPr/>
              <a:lstStyle/>
              <a:p>
                <a:endParaRPr lang="en-US"/>
              </a:p>
            </p:txBody>
          </p:sp>
          <p:sp>
            <p:nvSpPr>
              <p:cNvPr id="110644" name="Freeform 108"/>
              <p:cNvSpPr>
                <a:spLocks/>
              </p:cNvSpPr>
              <p:nvPr/>
            </p:nvSpPr>
            <p:spPr bwMode="auto">
              <a:xfrm>
                <a:off x="3208" y="2668"/>
                <a:ext cx="17" cy="27"/>
              </a:xfrm>
              <a:custGeom>
                <a:avLst/>
                <a:gdLst>
                  <a:gd name="T0" fmla="*/ 9 w 17"/>
                  <a:gd name="T1" fmla="*/ 27 h 27"/>
                  <a:gd name="T2" fmla="*/ 13 w 17"/>
                  <a:gd name="T3" fmla="*/ 27 h 27"/>
                  <a:gd name="T4" fmla="*/ 16 w 17"/>
                  <a:gd name="T5" fmla="*/ 24 h 27"/>
                  <a:gd name="T6" fmla="*/ 17 w 17"/>
                  <a:gd name="T7" fmla="*/ 23 h 27"/>
                  <a:gd name="T8" fmla="*/ 17 w 17"/>
                  <a:gd name="T9" fmla="*/ 18 h 27"/>
                  <a:gd name="T10" fmla="*/ 17 w 17"/>
                  <a:gd name="T11" fmla="*/ 10 h 27"/>
                  <a:gd name="T12" fmla="*/ 17 w 17"/>
                  <a:gd name="T13" fmla="*/ 5 h 27"/>
                  <a:gd name="T14" fmla="*/ 16 w 17"/>
                  <a:gd name="T15" fmla="*/ 2 h 27"/>
                  <a:gd name="T16" fmla="*/ 13 w 17"/>
                  <a:gd name="T17" fmla="*/ 1 h 27"/>
                  <a:gd name="T18" fmla="*/ 9 w 17"/>
                  <a:gd name="T19" fmla="*/ 0 h 27"/>
                  <a:gd name="T20" fmla="*/ 9 w 17"/>
                  <a:gd name="T21" fmla="*/ 0 h 27"/>
                  <a:gd name="T22" fmla="*/ 6 w 17"/>
                  <a:gd name="T23" fmla="*/ 1 h 27"/>
                  <a:gd name="T24" fmla="*/ 3 w 17"/>
                  <a:gd name="T25" fmla="*/ 2 h 27"/>
                  <a:gd name="T26" fmla="*/ 1 w 17"/>
                  <a:gd name="T27" fmla="*/ 5 h 27"/>
                  <a:gd name="T28" fmla="*/ 0 w 17"/>
                  <a:gd name="T29" fmla="*/ 10 h 27"/>
                  <a:gd name="T30" fmla="*/ 0 w 17"/>
                  <a:gd name="T31" fmla="*/ 18 h 27"/>
                  <a:gd name="T32" fmla="*/ 1 w 17"/>
                  <a:gd name="T33" fmla="*/ 23 h 27"/>
                  <a:gd name="T34" fmla="*/ 3 w 17"/>
                  <a:gd name="T35" fmla="*/ 24 h 27"/>
                  <a:gd name="T36" fmla="*/ 6 w 17"/>
                  <a:gd name="T37" fmla="*/ 27 h 27"/>
                  <a:gd name="T38" fmla="*/ 9 w 17"/>
                  <a:gd name="T39" fmla="*/ 27 h 27"/>
                  <a:gd name="T40" fmla="*/ 9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9" y="27"/>
                    </a:moveTo>
                    <a:lnTo>
                      <a:pt x="13" y="27"/>
                    </a:lnTo>
                    <a:lnTo>
                      <a:pt x="16" y="24"/>
                    </a:lnTo>
                    <a:lnTo>
                      <a:pt x="17" y="23"/>
                    </a:lnTo>
                    <a:lnTo>
                      <a:pt x="17" y="18"/>
                    </a:lnTo>
                    <a:lnTo>
                      <a:pt x="17" y="10"/>
                    </a:lnTo>
                    <a:lnTo>
                      <a:pt x="17" y="5"/>
                    </a:lnTo>
                    <a:lnTo>
                      <a:pt x="16" y="2"/>
                    </a:lnTo>
                    <a:lnTo>
                      <a:pt x="13" y="1"/>
                    </a:lnTo>
                    <a:lnTo>
                      <a:pt x="9" y="0"/>
                    </a:lnTo>
                    <a:lnTo>
                      <a:pt x="6" y="1"/>
                    </a:lnTo>
                    <a:lnTo>
                      <a:pt x="3" y="2"/>
                    </a:lnTo>
                    <a:lnTo>
                      <a:pt x="1" y="5"/>
                    </a:lnTo>
                    <a:lnTo>
                      <a:pt x="0" y="10"/>
                    </a:lnTo>
                    <a:lnTo>
                      <a:pt x="0" y="18"/>
                    </a:lnTo>
                    <a:lnTo>
                      <a:pt x="1" y="23"/>
                    </a:lnTo>
                    <a:lnTo>
                      <a:pt x="3" y="24"/>
                    </a:lnTo>
                    <a:lnTo>
                      <a:pt x="6" y="27"/>
                    </a:lnTo>
                    <a:lnTo>
                      <a:pt x="9" y="27"/>
                    </a:lnTo>
                    <a:close/>
                  </a:path>
                </a:pathLst>
              </a:custGeom>
              <a:solidFill>
                <a:srgbClr val="FFFFFF"/>
              </a:solidFill>
              <a:ln w="9525">
                <a:noFill/>
                <a:round/>
                <a:headEnd/>
                <a:tailEnd/>
              </a:ln>
            </p:spPr>
            <p:txBody>
              <a:bodyPr/>
              <a:lstStyle/>
              <a:p>
                <a:endParaRPr lang="en-US"/>
              </a:p>
            </p:txBody>
          </p:sp>
          <p:sp>
            <p:nvSpPr>
              <p:cNvPr id="110645" name="Freeform 109"/>
              <p:cNvSpPr>
                <a:spLocks/>
              </p:cNvSpPr>
              <p:nvPr/>
            </p:nvSpPr>
            <p:spPr bwMode="auto">
              <a:xfrm>
                <a:off x="3176" y="2668"/>
                <a:ext cx="17" cy="27"/>
              </a:xfrm>
              <a:custGeom>
                <a:avLst/>
                <a:gdLst>
                  <a:gd name="T0" fmla="*/ 9 w 17"/>
                  <a:gd name="T1" fmla="*/ 27 h 27"/>
                  <a:gd name="T2" fmla="*/ 13 w 17"/>
                  <a:gd name="T3" fmla="*/ 27 h 27"/>
                  <a:gd name="T4" fmla="*/ 16 w 17"/>
                  <a:gd name="T5" fmla="*/ 24 h 27"/>
                  <a:gd name="T6" fmla="*/ 17 w 17"/>
                  <a:gd name="T7" fmla="*/ 23 h 27"/>
                  <a:gd name="T8" fmla="*/ 17 w 17"/>
                  <a:gd name="T9" fmla="*/ 18 h 27"/>
                  <a:gd name="T10" fmla="*/ 17 w 17"/>
                  <a:gd name="T11" fmla="*/ 10 h 27"/>
                  <a:gd name="T12" fmla="*/ 17 w 17"/>
                  <a:gd name="T13" fmla="*/ 5 h 27"/>
                  <a:gd name="T14" fmla="*/ 16 w 17"/>
                  <a:gd name="T15" fmla="*/ 2 h 27"/>
                  <a:gd name="T16" fmla="*/ 13 w 17"/>
                  <a:gd name="T17" fmla="*/ 1 h 27"/>
                  <a:gd name="T18" fmla="*/ 9 w 17"/>
                  <a:gd name="T19" fmla="*/ 0 h 27"/>
                  <a:gd name="T20" fmla="*/ 9 w 17"/>
                  <a:gd name="T21" fmla="*/ 0 h 27"/>
                  <a:gd name="T22" fmla="*/ 6 w 17"/>
                  <a:gd name="T23" fmla="*/ 1 h 27"/>
                  <a:gd name="T24" fmla="*/ 3 w 17"/>
                  <a:gd name="T25" fmla="*/ 2 h 27"/>
                  <a:gd name="T26" fmla="*/ 2 w 17"/>
                  <a:gd name="T27" fmla="*/ 5 h 27"/>
                  <a:gd name="T28" fmla="*/ 0 w 17"/>
                  <a:gd name="T29" fmla="*/ 10 h 27"/>
                  <a:gd name="T30" fmla="*/ 0 w 17"/>
                  <a:gd name="T31" fmla="*/ 18 h 27"/>
                  <a:gd name="T32" fmla="*/ 2 w 17"/>
                  <a:gd name="T33" fmla="*/ 23 h 27"/>
                  <a:gd name="T34" fmla="*/ 3 w 17"/>
                  <a:gd name="T35" fmla="*/ 24 h 27"/>
                  <a:gd name="T36" fmla="*/ 6 w 17"/>
                  <a:gd name="T37" fmla="*/ 27 h 27"/>
                  <a:gd name="T38" fmla="*/ 9 w 17"/>
                  <a:gd name="T39" fmla="*/ 27 h 27"/>
                  <a:gd name="T40" fmla="*/ 9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9" y="27"/>
                    </a:moveTo>
                    <a:lnTo>
                      <a:pt x="13" y="27"/>
                    </a:lnTo>
                    <a:lnTo>
                      <a:pt x="16" y="24"/>
                    </a:lnTo>
                    <a:lnTo>
                      <a:pt x="17" y="23"/>
                    </a:lnTo>
                    <a:lnTo>
                      <a:pt x="17" y="18"/>
                    </a:lnTo>
                    <a:lnTo>
                      <a:pt x="17" y="10"/>
                    </a:lnTo>
                    <a:lnTo>
                      <a:pt x="17" y="5"/>
                    </a:lnTo>
                    <a:lnTo>
                      <a:pt x="16" y="2"/>
                    </a:lnTo>
                    <a:lnTo>
                      <a:pt x="13" y="1"/>
                    </a:lnTo>
                    <a:lnTo>
                      <a:pt x="9" y="0"/>
                    </a:lnTo>
                    <a:lnTo>
                      <a:pt x="6" y="1"/>
                    </a:lnTo>
                    <a:lnTo>
                      <a:pt x="3" y="2"/>
                    </a:lnTo>
                    <a:lnTo>
                      <a:pt x="2" y="5"/>
                    </a:lnTo>
                    <a:lnTo>
                      <a:pt x="0" y="10"/>
                    </a:lnTo>
                    <a:lnTo>
                      <a:pt x="0" y="18"/>
                    </a:lnTo>
                    <a:lnTo>
                      <a:pt x="2" y="23"/>
                    </a:lnTo>
                    <a:lnTo>
                      <a:pt x="3" y="24"/>
                    </a:lnTo>
                    <a:lnTo>
                      <a:pt x="6" y="27"/>
                    </a:lnTo>
                    <a:lnTo>
                      <a:pt x="9" y="27"/>
                    </a:lnTo>
                    <a:close/>
                  </a:path>
                </a:pathLst>
              </a:custGeom>
              <a:solidFill>
                <a:srgbClr val="FFFFFF"/>
              </a:solidFill>
              <a:ln w="9525">
                <a:noFill/>
                <a:round/>
                <a:headEnd/>
                <a:tailEnd/>
              </a:ln>
            </p:spPr>
            <p:txBody>
              <a:bodyPr/>
              <a:lstStyle/>
              <a:p>
                <a:endParaRPr lang="en-US"/>
              </a:p>
            </p:txBody>
          </p:sp>
          <p:sp>
            <p:nvSpPr>
              <p:cNvPr id="110646" name="Freeform 110"/>
              <p:cNvSpPr>
                <a:spLocks/>
              </p:cNvSpPr>
              <p:nvPr/>
            </p:nvSpPr>
            <p:spPr bwMode="auto">
              <a:xfrm>
                <a:off x="3145" y="2668"/>
                <a:ext cx="17" cy="27"/>
              </a:xfrm>
              <a:custGeom>
                <a:avLst/>
                <a:gdLst>
                  <a:gd name="T0" fmla="*/ 8 w 17"/>
                  <a:gd name="T1" fmla="*/ 27 h 27"/>
                  <a:gd name="T2" fmla="*/ 13 w 17"/>
                  <a:gd name="T3" fmla="*/ 27 h 27"/>
                  <a:gd name="T4" fmla="*/ 15 w 17"/>
                  <a:gd name="T5" fmla="*/ 24 h 27"/>
                  <a:gd name="T6" fmla="*/ 17 w 17"/>
                  <a:gd name="T7" fmla="*/ 23 h 27"/>
                  <a:gd name="T8" fmla="*/ 17 w 17"/>
                  <a:gd name="T9" fmla="*/ 18 h 27"/>
                  <a:gd name="T10" fmla="*/ 17 w 17"/>
                  <a:gd name="T11" fmla="*/ 10 h 27"/>
                  <a:gd name="T12" fmla="*/ 17 w 17"/>
                  <a:gd name="T13" fmla="*/ 5 h 27"/>
                  <a:gd name="T14" fmla="*/ 15 w 17"/>
                  <a:gd name="T15" fmla="*/ 2 h 27"/>
                  <a:gd name="T16" fmla="*/ 13 w 17"/>
                  <a:gd name="T17" fmla="*/ 1 h 27"/>
                  <a:gd name="T18" fmla="*/ 8 w 17"/>
                  <a:gd name="T19" fmla="*/ 0 h 27"/>
                  <a:gd name="T20" fmla="*/ 8 w 17"/>
                  <a:gd name="T21" fmla="*/ 0 h 27"/>
                  <a:gd name="T22" fmla="*/ 5 w 17"/>
                  <a:gd name="T23" fmla="*/ 1 h 27"/>
                  <a:gd name="T24" fmla="*/ 2 w 17"/>
                  <a:gd name="T25" fmla="*/ 2 h 27"/>
                  <a:gd name="T26" fmla="*/ 1 w 17"/>
                  <a:gd name="T27" fmla="*/ 5 h 27"/>
                  <a:gd name="T28" fmla="*/ 0 w 17"/>
                  <a:gd name="T29" fmla="*/ 10 h 27"/>
                  <a:gd name="T30" fmla="*/ 0 w 17"/>
                  <a:gd name="T31" fmla="*/ 18 h 27"/>
                  <a:gd name="T32" fmla="*/ 1 w 17"/>
                  <a:gd name="T33" fmla="*/ 23 h 27"/>
                  <a:gd name="T34" fmla="*/ 2 w 17"/>
                  <a:gd name="T35" fmla="*/ 24 h 27"/>
                  <a:gd name="T36" fmla="*/ 5 w 17"/>
                  <a:gd name="T37" fmla="*/ 27 h 27"/>
                  <a:gd name="T38" fmla="*/ 8 w 17"/>
                  <a:gd name="T39" fmla="*/ 27 h 27"/>
                  <a:gd name="T40" fmla="*/ 8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8" y="27"/>
                    </a:moveTo>
                    <a:lnTo>
                      <a:pt x="13" y="27"/>
                    </a:lnTo>
                    <a:lnTo>
                      <a:pt x="15" y="24"/>
                    </a:lnTo>
                    <a:lnTo>
                      <a:pt x="17" y="23"/>
                    </a:lnTo>
                    <a:lnTo>
                      <a:pt x="17" y="18"/>
                    </a:lnTo>
                    <a:lnTo>
                      <a:pt x="17" y="10"/>
                    </a:lnTo>
                    <a:lnTo>
                      <a:pt x="17" y="5"/>
                    </a:lnTo>
                    <a:lnTo>
                      <a:pt x="15" y="2"/>
                    </a:lnTo>
                    <a:lnTo>
                      <a:pt x="13" y="1"/>
                    </a:lnTo>
                    <a:lnTo>
                      <a:pt x="8" y="0"/>
                    </a:lnTo>
                    <a:lnTo>
                      <a:pt x="5" y="1"/>
                    </a:lnTo>
                    <a:lnTo>
                      <a:pt x="2" y="2"/>
                    </a:lnTo>
                    <a:lnTo>
                      <a:pt x="1" y="5"/>
                    </a:lnTo>
                    <a:lnTo>
                      <a:pt x="0" y="10"/>
                    </a:lnTo>
                    <a:lnTo>
                      <a:pt x="0" y="18"/>
                    </a:lnTo>
                    <a:lnTo>
                      <a:pt x="1" y="23"/>
                    </a:lnTo>
                    <a:lnTo>
                      <a:pt x="2" y="24"/>
                    </a:lnTo>
                    <a:lnTo>
                      <a:pt x="5" y="27"/>
                    </a:lnTo>
                    <a:lnTo>
                      <a:pt x="8" y="27"/>
                    </a:lnTo>
                    <a:close/>
                  </a:path>
                </a:pathLst>
              </a:custGeom>
              <a:solidFill>
                <a:srgbClr val="FFFFFF"/>
              </a:solidFill>
              <a:ln w="9525">
                <a:noFill/>
                <a:round/>
                <a:headEnd/>
                <a:tailEnd/>
              </a:ln>
            </p:spPr>
            <p:txBody>
              <a:bodyPr/>
              <a:lstStyle/>
              <a:p>
                <a:endParaRPr lang="en-US"/>
              </a:p>
            </p:txBody>
          </p:sp>
          <p:sp>
            <p:nvSpPr>
              <p:cNvPr id="110647" name="Freeform 111"/>
              <p:cNvSpPr>
                <a:spLocks/>
              </p:cNvSpPr>
              <p:nvPr/>
            </p:nvSpPr>
            <p:spPr bwMode="auto">
              <a:xfrm>
                <a:off x="3113" y="2668"/>
                <a:ext cx="17" cy="27"/>
              </a:xfrm>
              <a:custGeom>
                <a:avLst/>
                <a:gdLst>
                  <a:gd name="T0" fmla="*/ 9 w 17"/>
                  <a:gd name="T1" fmla="*/ 27 h 27"/>
                  <a:gd name="T2" fmla="*/ 13 w 17"/>
                  <a:gd name="T3" fmla="*/ 27 h 27"/>
                  <a:gd name="T4" fmla="*/ 16 w 17"/>
                  <a:gd name="T5" fmla="*/ 24 h 27"/>
                  <a:gd name="T6" fmla="*/ 17 w 17"/>
                  <a:gd name="T7" fmla="*/ 23 h 27"/>
                  <a:gd name="T8" fmla="*/ 17 w 17"/>
                  <a:gd name="T9" fmla="*/ 18 h 27"/>
                  <a:gd name="T10" fmla="*/ 17 w 17"/>
                  <a:gd name="T11" fmla="*/ 10 h 27"/>
                  <a:gd name="T12" fmla="*/ 17 w 17"/>
                  <a:gd name="T13" fmla="*/ 5 h 27"/>
                  <a:gd name="T14" fmla="*/ 16 w 17"/>
                  <a:gd name="T15" fmla="*/ 2 h 27"/>
                  <a:gd name="T16" fmla="*/ 13 w 17"/>
                  <a:gd name="T17" fmla="*/ 1 h 27"/>
                  <a:gd name="T18" fmla="*/ 9 w 17"/>
                  <a:gd name="T19" fmla="*/ 0 h 27"/>
                  <a:gd name="T20" fmla="*/ 9 w 17"/>
                  <a:gd name="T21" fmla="*/ 0 h 27"/>
                  <a:gd name="T22" fmla="*/ 6 w 17"/>
                  <a:gd name="T23" fmla="*/ 1 h 27"/>
                  <a:gd name="T24" fmla="*/ 3 w 17"/>
                  <a:gd name="T25" fmla="*/ 2 h 27"/>
                  <a:gd name="T26" fmla="*/ 1 w 17"/>
                  <a:gd name="T27" fmla="*/ 5 h 27"/>
                  <a:gd name="T28" fmla="*/ 0 w 17"/>
                  <a:gd name="T29" fmla="*/ 10 h 27"/>
                  <a:gd name="T30" fmla="*/ 0 w 17"/>
                  <a:gd name="T31" fmla="*/ 18 h 27"/>
                  <a:gd name="T32" fmla="*/ 1 w 17"/>
                  <a:gd name="T33" fmla="*/ 23 h 27"/>
                  <a:gd name="T34" fmla="*/ 3 w 17"/>
                  <a:gd name="T35" fmla="*/ 24 h 27"/>
                  <a:gd name="T36" fmla="*/ 6 w 17"/>
                  <a:gd name="T37" fmla="*/ 27 h 27"/>
                  <a:gd name="T38" fmla="*/ 9 w 17"/>
                  <a:gd name="T39" fmla="*/ 27 h 27"/>
                  <a:gd name="T40" fmla="*/ 9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9" y="27"/>
                    </a:moveTo>
                    <a:lnTo>
                      <a:pt x="13" y="27"/>
                    </a:lnTo>
                    <a:lnTo>
                      <a:pt x="16" y="24"/>
                    </a:lnTo>
                    <a:lnTo>
                      <a:pt x="17" y="23"/>
                    </a:lnTo>
                    <a:lnTo>
                      <a:pt x="17" y="18"/>
                    </a:lnTo>
                    <a:lnTo>
                      <a:pt x="17" y="10"/>
                    </a:lnTo>
                    <a:lnTo>
                      <a:pt x="17" y="5"/>
                    </a:lnTo>
                    <a:lnTo>
                      <a:pt x="16" y="2"/>
                    </a:lnTo>
                    <a:lnTo>
                      <a:pt x="13" y="1"/>
                    </a:lnTo>
                    <a:lnTo>
                      <a:pt x="9" y="0"/>
                    </a:lnTo>
                    <a:lnTo>
                      <a:pt x="6" y="1"/>
                    </a:lnTo>
                    <a:lnTo>
                      <a:pt x="3" y="2"/>
                    </a:lnTo>
                    <a:lnTo>
                      <a:pt x="1" y="5"/>
                    </a:lnTo>
                    <a:lnTo>
                      <a:pt x="0" y="10"/>
                    </a:lnTo>
                    <a:lnTo>
                      <a:pt x="0" y="18"/>
                    </a:lnTo>
                    <a:lnTo>
                      <a:pt x="1" y="23"/>
                    </a:lnTo>
                    <a:lnTo>
                      <a:pt x="3" y="24"/>
                    </a:lnTo>
                    <a:lnTo>
                      <a:pt x="6" y="27"/>
                    </a:lnTo>
                    <a:lnTo>
                      <a:pt x="9" y="27"/>
                    </a:lnTo>
                    <a:close/>
                  </a:path>
                </a:pathLst>
              </a:custGeom>
              <a:solidFill>
                <a:srgbClr val="FFFFFF"/>
              </a:solidFill>
              <a:ln w="9525">
                <a:noFill/>
                <a:round/>
                <a:headEnd/>
                <a:tailEnd/>
              </a:ln>
            </p:spPr>
            <p:txBody>
              <a:bodyPr/>
              <a:lstStyle/>
              <a:p>
                <a:endParaRPr lang="en-US"/>
              </a:p>
            </p:txBody>
          </p:sp>
          <p:sp>
            <p:nvSpPr>
              <p:cNvPr id="110648" name="Freeform 112"/>
              <p:cNvSpPr>
                <a:spLocks/>
              </p:cNvSpPr>
              <p:nvPr/>
            </p:nvSpPr>
            <p:spPr bwMode="auto">
              <a:xfrm>
                <a:off x="3081" y="2668"/>
                <a:ext cx="17" cy="27"/>
              </a:xfrm>
              <a:custGeom>
                <a:avLst/>
                <a:gdLst>
                  <a:gd name="T0" fmla="*/ 9 w 17"/>
                  <a:gd name="T1" fmla="*/ 27 h 27"/>
                  <a:gd name="T2" fmla="*/ 12 w 17"/>
                  <a:gd name="T3" fmla="*/ 27 h 27"/>
                  <a:gd name="T4" fmla="*/ 15 w 17"/>
                  <a:gd name="T5" fmla="*/ 24 h 27"/>
                  <a:gd name="T6" fmla="*/ 16 w 17"/>
                  <a:gd name="T7" fmla="*/ 23 h 27"/>
                  <a:gd name="T8" fmla="*/ 17 w 17"/>
                  <a:gd name="T9" fmla="*/ 18 h 27"/>
                  <a:gd name="T10" fmla="*/ 17 w 17"/>
                  <a:gd name="T11" fmla="*/ 10 h 27"/>
                  <a:gd name="T12" fmla="*/ 16 w 17"/>
                  <a:gd name="T13" fmla="*/ 5 h 27"/>
                  <a:gd name="T14" fmla="*/ 15 w 17"/>
                  <a:gd name="T15" fmla="*/ 2 h 27"/>
                  <a:gd name="T16" fmla="*/ 12 w 17"/>
                  <a:gd name="T17" fmla="*/ 1 h 27"/>
                  <a:gd name="T18" fmla="*/ 9 w 17"/>
                  <a:gd name="T19" fmla="*/ 0 h 27"/>
                  <a:gd name="T20" fmla="*/ 9 w 17"/>
                  <a:gd name="T21" fmla="*/ 0 h 27"/>
                  <a:gd name="T22" fmla="*/ 6 w 17"/>
                  <a:gd name="T23" fmla="*/ 1 h 27"/>
                  <a:gd name="T24" fmla="*/ 3 w 17"/>
                  <a:gd name="T25" fmla="*/ 2 h 27"/>
                  <a:gd name="T26" fmla="*/ 2 w 17"/>
                  <a:gd name="T27" fmla="*/ 5 h 27"/>
                  <a:gd name="T28" fmla="*/ 0 w 17"/>
                  <a:gd name="T29" fmla="*/ 10 h 27"/>
                  <a:gd name="T30" fmla="*/ 0 w 17"/>
                  <a:gd name="T31" fmla="*/ 18 h 27"/>
                  <a:gd name="T32" fmla="*/ 2 w 17"/>
                  <a:gd name="T33" fmla="*/ 23 h 27"/>
                  <a:gd name="T34" fmla="*/ 3 w 17"/>
                  <a:gd name="T35" fmla="*/ 24 h 27"/>
                  <a:gd name="T36" fmla="*/ 6 w 17"/>
                  <a:gd name="T37" fmla="*/ 27 h 27"/>
                  <a:gd name="T38" fmla="*/ 9 w 17"/>
                  <a:gd name="T39" fmla="*/ 27 h 27"/>
                  <a:gd name="T40" fmla="*/ 9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9" y="27"/>
                    </a:moveTo>
                    <a:lnTo>
                      <a:pt x="12" y="27"/>
                    </a:lnTo>
                    <a:lnTo>
                      <a:pt x="15" y="24"/>
                    </a:lnTo>
                    <a:lnTo>
                      <a:pt x="16" y="23"/>
                    </a:lnTo>
                    <a:lnTo>
                      <a:pt x="17" y="18"/>
                    </a:lnTo>
                    <a:lnTo>
                      <a:pt x="17" y="10"/>
                    </a:lnTo>
                    <a:lnTo>
                      <a:pt x="16" y="5"/>
                    </a:lnTo>
                    <a:lnTo>
                      <a:pt x="15" y="2"/>
                    </a:lnTo>
                    <a:lnTo>
                      <a:pt x="12" y="1"/>
                    </a:lnTo>
                    <a:lnTo>
                      <a:pt x="9" y="0"/>
                    </a:lnTo>
                    <a:lnTo>
                      <a:pt x="6" y="1"/>
                    </a:lnTo>
                    <a:lnTo>
                      <a:pt x="3" y="2"/>
                    </a:lnTo>
                    <a:lnTo>
                      <a:pt x="2" y="5"/>
                    </a:lnTo>
                    <a:lnTo>
                      <a:pt x="0" y="10"/>
                    </a:lnTo>
                    <a:lnTo>
                      <a:pt x="0" y="18"/>
                    </a:lnTo>
                    <a:lnTo>
                      <a:pt x="2" y="23"/>
                    </a:lnTo>
                    <a:lnTo>
                      <a:pt x="3" y="24"/>
                    </a:lnTo>
                    <a:lnTo>
                      <a:pt x="6" y="27"/>
                    </a:lnTo>
                    <a:lnTo>
                      <a:pt x="9" y="27"/>
                    </a:lnTo>
                    <a:close/>
                  </a:path>
                </a:pathLst>
              </a:custGeom>
              <a:solidFill>
                <a:srgbClr val="FFFFFF"/>
              </a:solidFill>
              <a:ln w="9525">
                <a:noFill/>
                <a:round/>
                <a:headEnd/>
                <a:tailEnd/>
              </a:ln>
            </p:spPr>
            <p:txBody>
              <a:bodyPr/>
              <a:lstStyle/>
              <a:p>
                <a:endParaRPr lang="en-US"/>
              </a:p>
            </p:txBody>
          </p:sp>
          <p:sp>
            <p:nvSpPr>
              <p:cNvPr id="110649" name="Freeform 113"/>
              <p:cNvSpPr>
                <a:spLocks/>
              </p:cNvSpPr>
              <p:nvPr/>
            </p:nvSpPr>
            <p:spPr bwMode="auto">
              <a:xfrm>
                <a:off x="3050" y="2668"/>
                <a:ext cx="17" cy="27"/>
              </a:xfrm>
              <a:custGeom>
                <a:avLst/>
                <a:gdLst>
                  <a:gd name="T0" fmla="*/ 8 w 17"/>
                  <a:gd name="T1" fmla="*/ 27 h 27"/>
                  <a:gd name="T2" fmla="*/ 11 w 17"/>
                  <a:gd name="T3" fmla="*/ 27 h 27"/>
                  <a:gd name="T4" fmla="*/ 14 w 17"/>
                  <a:gd name="T5" fmla="*/ 24 h 27"/>
                  <a:gd name="T6" fmla="*/ 15 w 17"/>
                  <a:gd name="T7" fmla="*/ 23 h 27"/>
                  <a:gd name="T8" fmla="*/ 17 w 17"/>
                  <a:gd name="T9" fmla="*/ 18 h 27"/>
                  <a:gd name="T10" fmla="*/ 17 w 17"/>
                  <a:gd name="T11" fmla="*/ 10 h 27"/>
                  <a:gd name="T12" fmla="*/ 15 w 17"/>
                  <a:gd name="T13" fmla="*/ 5 h 27"/>
                  <a:gd name="T14" fmla="*/ 14 w 17"/>
                  <a:gd name="T15" fmla="*/ 2 h 27"/>
                  <a:gd name="T16" fmla="*/ 11 w 17"/>
                  <a:gd name="T17" fmla="*/ 1 h 27"/>
                  <a:gd name="T18" fmla="*/ 8 w 17"/>
                  <a:gd name="T19" fmla="*/ 0 h 27"/>
                  <a:gd name="T20" fmla="*/ 8 w 17"/>
                  <a:gd name="T21" fmla="*/ 0 h 27"/>
                  <a:gd name="T22" fmla="*/ 5 w 17"/>
                  <a:gd name="T23" fmla="*/ 1 h 27"/>
                  <a:gd name="T24" fmla="*/ 2 w 17"/>
                  <a:gd name="T25" fmla="*/ 2 h 27"/>
                  <a:gd name="T26" fmla="*/ 1 w 17"/>
                  <a:gd name="T27" fmla="*/ 5 h 27"/>
                  <a:gd name="T28" fmla="*/ 0 w 17"/>
                  <a:gd name="T29" fmla="*/ 10 h 27"/>
                  <a:gd name="T30" fmla="*/ 0 w 17"/>
                  <a:gd name="T31" fmla="*/ 18 h 27"/>
                  <a:gd name="T32" fmla="*/ 1 w 17"/>
                  <a:gd name="T33" fmla="*/ 23 h 27"/>
                  <a:gd name="T34" fmla="*/ 2 w 17"/>
                  <a:gd name="T35" fmla="*/ 24 h 27"/>
                  <a:gd name="T36" fmla="*/ 5 w 17"/>
                  <a:gd name="T37" fmla="*/ 27 h 27"/>
                  <a:gd name="T38" fmla="*/ 8 w 17"/>
                  <a:gd name="T39" fmla="*/ 27 h 27"/>
                  <a:gd name="T40" fmla="*/ 8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8" y="27"/>
                    </a:moveTo>
                    <a:lnTo>
                      <a:pt x="11" y="27"/>
                    </a:lnTo>
                    <a:lnTo>
                      <a:pt x="14" y="24"/>
                    </a:lnTo>
                    <a:lnTo>
                      <a:pt x="15" y="23"/>
                    </a:lnTo>
                    <a:lnTo>
                      <a:pt x="17" y="18"/>
                    </a:lnTo>
                    <a:lnTo>
                      <a:pt x="17" y="10"/>
                    </a:lnTo>
                    <a:lnTo>
                      <a:pt x="15" y="5"/>
                    </a:lnTo>
                    <a:lnTo>
                      <a:pt x="14" y="2"/>
                    </a:lnTo>
                    <a:lnTo>
                      <a:pt x="11" y="1"/>
                    </a:lnTo>
                    <a:lnTo>
                      <a:pt x="8" y="0"/>
                    </a:lnTo>
                    <a:lnTo>
                      <a:pt x="5" y="1"/>
                    </a:lnTo>
                    <a:lnTo>
                      <a:pt x="2" y="2"/>
                    </a:lnTo>
                    <a:lnTo>
                      <a:pt x="1" y="5"/>
                    </a:lnTo>
                    <a:lnTo>
                      <a:pt x="0" y="10"/>
                    </a:lnTo>
                    <a:lnTo>
                      <a:pt x="0" y="18"/>
                    </a:lnTo>
                    <a:lnTo>
                      <a:pt x="1" y="23"/>
                    </a:lnTo>
                    <a:lnTo>
                      <a:pt x="2" y="24"/>
                    </a:lnTo>
                    <a:lnTo>
                      <a:pt x="5" y="27"/>
                    </a:lnTo>
                    <a:lnTo>
                      <a:pt x="8" y="27"/>
                    </a:lnTo>
                    <a:close/>
                  </a:path>
                </a:pathLst>
              </a:custGeom>
              <a:solidFill>
                <a:srgbClr val="FFFFFF"/>
              </a:solidFill>
              <a:ln w="9525">
                <a:noFill/>
                <a:round/>
                <a:headEnd/>
                <a:tailEnd/>
              </a:ln>
            </p:spPr>
            <p:txBody>
              <a:bodyPr/>
              <a:lstStyle/>
              <a:p>
                <a:endParaRPr lang="en-US"/>
              </a:p>
            </p:txBody>
          </p:sp>
          <p:sp>
            <p:nvSpPr>
              <p:cNvPr id="110650" name="Freeform 114"/>
              <p:cNvSpPr>
                <a:spLocks/>
              </p:cNvSpPr>
              <p:nvPr/>
            </p:nvSpPr>
            <p:spPr bwMode="auto">
              <a:xfrm>
                <a:off x="3018" y="2668"/>
                <a:ext cx="17" cy="27"/>
              </a:xfrm>
              <a:custGeom>
                <a:avLst/>
                <a:gdLst>
                  <a:gd name="T0" fmla="*/ 9 w 17"/>
                  <a:gd name="T1" fmla="*/ 27 h 27"/>
                  <a:gd name="T2" fmla="*/ 11 w 17"/>
                  <a:gd name="T3" fmla="*/ 27 h 27"/>
                  <a:gd name="T4" fmla="*/ 14 w 17"/>
                  <a:gd name="T5" fmla="*/ 24 h 27"/>
                  <a:gd name="T6" fmla="*/ 16 w 17"/>
                  <a:gd name="T7" fmla="*/ 23 h 27"/>
                  <a:gd name="T8" fmla="*/ 17 w 17"/>
                  <a:gd name="T9" fmla="*/ 18 h 27"/>
                  <a:gd name="T10" fmla="*/ 17 w 17"/>
                  <a:gd name="T11" fmla="*/ 10 h 27"/>
                  <a:gd name="T12" fmla="*/ 16 w 17"/>
                  <a:gd name="T13" fmla="*/ 5 h 27"/>
                  <a:gd name="T14" fmla="*/ 14 w 17"/>
                  <a:gd name="T15" fmla="*/ 2 h 27"/>
                  <a:gd name="T16" fmla="*/ 11 w 17"/>
                  <a:gd name="T17" fmla="*/ 1 h 27"/>
                  <a:gd name="T18" fmla="*/ 9 w 17"/>
                  <a:gd name="T19" fmla="*/ 0 h 27"/>
                  <a:gd name="T20" fmla="*/ 9 w 17"/>
                  <a:gd name="T21" fmla="*/ 0 h 27"/>
                  <a:gd name="T22" fmla="*/ 6 w 17"/>
                  <a:gd name="T23" fmla="*/ 1 h 27"/>
                  <a:gd name="T24" fmla="*/ 3 w 17"/>
                  <a:gd name="T25" fmla="*/ 2 h 27"/>
                  <a:gd name="T26" fmla="*/ 1 w 17"/>
                  <a:gd name="T27" fmla="*/ 5 h 27"/>
                  <a:gd name="T28" fmla="*/ 0 w 17"/>
                  <a:gd name="T29" fmla="*/ 10 h 27"/>
                  <a:gd name="T30" fmla="*/ 0 w 17"/>
                  <a:gd name="T31" fmla="*/ 18 h 27"/>
                  <a:gd name="T32" fmla="*/ 1 w 17"/>
                  <a:gd name="T33" fmla="*/ 23 h 27"/>
                  <a:gd name="T34" fmla="*/ 3 w 17"/>
                  <a:gd name="T35" fmla="*/ 24 h 27"/>
                  <a:gd name="T36" fmla="*/ 6 w 17"/>
                  <a:gd name="T37" fmla="*/ 27 h 27"/>
                  <a:gd name="T38" fmla="*/ 9 w 17"/>
                  <a:gd name="T39" fmla="*/ 27 h 27"/>
                  <a:gd name="T40" fmla="*/ 9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9" y="27"/>
                    </a:moveTo>
                    <a:lnTo>
                      <a:pt x="11" y="27"/>
                    </a:lnTo>
                    <a:lnTo>
                      <a:pt x="14" y="24"/>
                    </a:lnTo>
                    <a:lnTo>
                      <a:pt x="16" y="23"/>
                    </a:lnTo>
                    <a:lnTo>
                      <a:pt x="17" y="18"/>
                    </a:lnTo>
                    <a:lnTo>
                      <a:pt x="17" y="10"/>
                    </a:lnTo>
                    <a:lnTo>
                      <a:pt x="16" y="5"/>
                    </a:lnTo>
                    <a:lnTo>
                      <a:pt x="14" y="2"/>
                    </a:lnTo>
                    <a:lnTo>
                      <a:pt x="11" y="1"/>
                    </a:lnTo>
                    <a:lnTo>
                      <a:pt x="9" y="0"/>
                    </a:lnTo>
                    <a:lnTo>
                      <a:pt x="6" y="1"/>
                    </a:lnTo>
                    <a:lnTo>
                      <a:pt x="3" y="2"/>
                    </a:lnTo>
                    <a:lnTo>
                      <a:pt x="1" y="5"/>
                    </a:lnTo>
                    <a:lnTo>
                      <a:pt x="0" y="10"/>
                    </a:lnTo>
                    <a:lnTo>
                      <a:pt x="0" y="18"/>
                    </a:lnTo>
                    <a:lnTo>
                      <a:pt x="1" y="23"/>
                    </a:lnTo>
                    <a:lnTo>
                      <a:pt x="3" y="24"/>
                    </a:lnTo>
                    <a:lnTo>
                      <a:pt x="6" y="27"/>
                    </a:lnTo>
                    <a:lnTo>
                      <a:pt x="9" y="27"/>
                    </a:lnTo>
                    <a:close/>
                  </a:path>
                </a:pathLst>
              </a:custGeom>
              <a:solidFill>
                <a:srgbClr val="FFFFFF"/>
              </a:solidFill>
              <a:ln w="9525">
                <a:noFill/>
                <a:round/>
                <a:headEnd/>
                <a:tailEnd/>
              </a:ln>
            </p:spPr>
            <p:txBody>
              <a:bodyPr/>
              <a:lstStyle/>
              <a:p>
                <a:endParaRPr lang="en-US"/>
              </a:p>
            </p:txBody>
          </p:sp>
          <p:sp>
            <p:nvSpPr>
              <p:cNvPr id="110651" name="Freeform 115"/>
              <p:cNvSpPr>
                <a:spLocks/>
              </p:cNvSpPr>
              <p:nvPr/>
            </p:nvSpPr>
            <p:spPr bwMode="auto">
              <a:xfrm>
                <a:off x="2986" y="2668"/>
                <a:ext cx="17" cy="27"/>
              </a:xfrm>
              <a:custGeom>
                <a:avLst/>
                <a:gdLst>
                  <a:gd name="T0" fmla="*/ 9 w 17"/>
                  <a:gd name="T1" fmla="*/ 27 h 27"/>
                  <a:gd name="T2" fmla="*/ 12 w 17"/>
                  <a:gd name="T3" fmla="*/ 27 h 27"/>
                  <a:gd name="T4" fmla="*/ 15 w 17"/>
                  <a:gd name="T5" fmla="*/ 24 h 27"/>
                  <a:gd name="T6" fmla="*/ 16 w 17"/>
                  <a:gd name="T7" fmla="*/ 23 h 27"/>
                  <a:gd name="T8" fmla="*/ 17 w 17"/>
                  <a:gd name="T9" fmla="*/ 18 h 27"/>
                  <a:gd name="T10" fmla="*/ 17 w 17"/>
                  <a:gd name="T11" fmla="*/ 10 h 27"/>
                  <a:gd name="T12" fmla="*/ 16 w 17"/>
                  <a:gd name="T13" fmla="*/ 5 h 27"/>
                  <a:gd name="T14" fmla="*/ 15 w 17"/>
                  <a:gd name="T15" fmla="*/ 2 h 27"/>
                  <a:gd name="T16" fmla="*/ 12 w 17"/>
                  <a:gd name="T17" fmla="*/ 1 h 27"/>
                  <a:gd name="T18" fmla="*/ 9 w 17"/>
                  <a:gd name="T19" fmla="*/ 0 h 27"/>
                  <a:gd name="T20" fmla="*/ 9 w 17"/>
                  <a:gd name="T21" fmla="*/ 0 h 27"/>
                  <a:gd name="T22" fmla="*/ 6 w 17"/>
                  <a:gd name="T23" fmla="*/ 1 h 27"/>
                  <a:gd name="T24" fmla="*/ 3 w 17"/>
                  <a:gd name="T25" fmla="*/ 2 h 27"/>
                  <a:gd name="T26" fmla="*/ 2 w 17"/>
                  <a:gd name="T27" fmla="*/ 5 h 27"/>
                  <a:gd name="T28" fmla="*/ 0 w 17"/>
                  <a:gd name="T29" fmla="*/ 10 h 27"/>
                  <a:gd name="T30" fmla="*/ 0 w 17"/>
                  <a:gd name="T31" fmla="*/ 18 h 27"/>
                  <a:gd name="T32" fmla="*/ 2 w 17"/>
                  <a:gd name="T33" fmla="*/ 23 h 27"/>
                  <a:gd name="T34" fmla="*/ 3 w 17"/>
                  <a:gd name="T35" fmla="*/ 24 h 27"/>
                  <a:gd name="T36" fmla="*/ 6 w 17"/>
                  <a:gd name="T37" fmla="*/ 27 h 27"/>
                  <a:gd name="T38" fmla="*/ 9 w 17"/>
                  <a:gd name="T39" fmla="*/ 27 h 27"/>
                  <a:gd name="T40" fmla="*/ 9 w 17"/>
                  <a:gd name="T41" fmla="*/ 27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7"/>
                  <a:gd name="T65" fmla="*/ 17 w 17"/>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7">
                    <a:moveTo>
                      <a:pt x="9" y="27"/>
                    </a:moveTo>
                    <a:lnTo>
                      <a:pt x="12" y="27"/>
                    </a:lnTo>
                    <a:lnTo>
                      <a:pt x="15" y="24"/>
                    </a:lnTo>
                    <a:lnTo>
                      <a:pt x="16" y="23"/>
                    </a:lnTo>
                    <a:lnTo>
                      <a:pt x="17" y="18"/>
                    </a:lnTo>
                    <a:lnTo>
                      <a:pt x="17" y="10"/>
                    </a:lnTo>
                    <a:lnTo>
                      <a:pt x="16" y="5"/>
                    </a:lnTo>
                    <a:lnTo>
                      <a:pt x="15" y="2"/>
                    </a:lnTo>
                    <a:lnTo>
                      <a:pt x="12" y="1"/>
                    </a:lnTo>
                    <a:lnTo>
                      <a:pt x="9" y="0"/>
                    </a:lnTo>
                    <a:lnTo>
                      <a:pt x="6" y="1"/>
                    </a:lnTo>
                    <a:lnTo>
                      <a:pt x="3" y="2"/>
                    </a:lnTo>
                    <a:lnTo>
                      <a:pt x="2" y="5"/>
                    </a:lnTo>
                    <a:lnTo>
                      <a:pt x="0" y="10"/>
                    </a:lnTo>
                    <a:lnTo>
                      <a:pt x="0" y="18"/>
                    </a:lnTo>
                    <a:lnTo>
                      <a:pt x="2" y="23"/>
                    </a:lnTo>
                    <a:lnTo>
                      <a:pt x="3" y="24"/>
                    </a:lnTo>
                    <a:lnTo>
                      <a:pt x="6" y="27"/>
                    </a:lnTo>
                    <a:lnTo>
                      <a:pt x="9" y="27"/>
                    </a:lnTo>
                    <a:close/>
                  </a:path>
                </a:pathLst>
              </a:custGeom>
              <a:solidFill>
                <a:srgbClr val="FFFFFF"/>
              </a:solidFill>
              <a:ln w="9525">
                <a:noFill/>
                <a:round/>
                <a:headEnd/>
                <a:tailEnd/>
              </a:ln>
            </p:spPr>
            <p:txBody>
              <a:bodyPr/>
              <a:lstStyle/>
              <a:p>
                <a:endParaRPr lang="en-US"/>
              </a:p>
            </p:txBody>
          </p:sp>
          <p:sp>
            <p:nvSpPr>
              <p:cNvPr id="110652" name="Freeform 116"/>
              <p:cNvSpPr>
                <a:spLocks/>
              </p:cNvSpPr>
              <p:nvPr/>
            </p:nvSpPr>
            <p:spPr bwMode="auto">
              <a:xfrm>
                <a:off x="2363" y="2680"/>
                <a:ext cx="17" cy="28"/>
              </a:xfrm>
              <a:custGeom>
                <a:avLst/>
                <a:gdLst>
                  <a:gd name="T0" fmla="*/ 9 w 17"/>
                  <a:gd name="T1" fmla="*/ 28 h 28"/>
                  <a:gd name="T2" fmla="*/ 13 w 17"/>
                  <a:gd name="T3" fmla="*/ 26 h 28"/>
                  <a:gd name="T4" fmla="*/ 16 w 17"/>
                  <a:gd name="T5" fmla="*/ 25 h 28"/>
                  <a:gd name="T6" fmla="*/ 17 w 17"/>
                  <a:gd name="T7" fmla="*/ 22 h 28"/>
                  <a:gd name="T8" fmla="*/ 17 w 17"/>
                  <a:gd name="T9" fmla="*/ 19 h 28"/>
                  <a:gd name="T10" fmla="*/ 17 w 17"/>
                  <a:gd name="T11" fmla="*/ 9 h 28"/>
                  <a:gd name="T12" fmla="*/ 17 w 17"/>
                  <a:gd name="T13" fmla="*/ 6 h 28"/>
                  <a:gd name="T14" fmla="*/ 16 w 17"/>
                  <a:gd name="T15" fmla="*/ 3 h 28"/>
                  <a:gd name="T16" fmla="*/ 13 w 17"/>
                  <a:gd name="T17" fmla="*/ 2 h 28"/>
                  <a:gd name="T18" fmla="*/ 9 w 17"/>
                  <a:gd name="T19" fmla="*/ 0 h 28"/>
                  <a:gd name="T20" fmla="*/ 9 w 17"/>
                  <a:gd name="T21" fmla="*/ 0 h 28"/>
                  <a:gd name="T22" fmla="*/ 6 w 17"/>
                  <a:gd name="T23" fmla="*/ 2 h 28"/>
                  <a:gd name="T24" fmla="*/ 3 w 17"/>
                  <a:gd name="T25" fmla="*/ 3 h 28"/>
                  <a:gd name="T26" fmla="*/ 1 w 17"/>
                  <a:gd name="T27" fmla="*/ 6 h 28"/>
                  <a:gd name="T28" fmla="*/ 0 w 17"/>
                  <a:gd name="T29" fmla="*/ 9 h 28"/>
                  <a:gd name="T30" fmla="*/ 0 w 17"/>
                  <a:gd name="T31" fmla="*/ 19 h 28"/>
                  <a:gd name="T32" fmla="*/ 1 w 17"/>
                  <a:gd name="T33" fmla="*/ 22 h 28"/>
                  <a:gd name="T34" fmla="*/ 3 w 17"/>
                  <a:gd name="T35" fmla="*/ 25 h 28"/>
                  <a:gd name="T36" fmla="*/ 6 w 17"/>
                  <a:gd name="T37" fmla="*/ 26 h 28"/>
                  <a:gd name="T38" fmla="*/ 9 w 17"/>
                  <a:gd name="T39" fmla="*/ 28 h 28"/>
                  <a:gd name="T40" fmla="*/ 9 w 17"/>
                  <a:gd name="T41" fmla="*/ 28 h 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8"/>
                  <a:gd name="T65" fmla="*/ 17 w 17"/>
                  <a:gd name="T66" fmla="*/ 28 h 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8">
                    <a:moveTo>
                      <a:pt x="9" y="28"/>
                    </a:moveTo>
                    <a:lnTo>
                      <a:pt x="13" y="26"/>
                    </a:lnTo>
                    <a:lnTo>
                      <a:pt x="16" y="25"/>
                    </a:lnTo>
                    <a:lnTo>
                      <a:pt x="17" y="22"/>
                    </a:lnTo>
                    <a:lnTo>
                      <a:pt x="17" y="19"/>
                    </a:lnTo>
                    <a:lnTo>
                      <a:pt x="17" y="9"/>
                    </a:lnTo>
                    <a:lnTo>
                      <a:pt x="17" y="6"/>
                    </a:lnTo>
                    <a:lnTo>
                      <a:pt x="16" y="3"/>
                    </a:lnTo>
                    <a:lnTo>
                      <a:pt x="13" y="2"/>
                    </a:lnTo>
                    <a:lnTo>
                      <a:pt x="9" y="0"/>
                    </a:lnTo>
                    <a:lnTo>
                      <a:pt x="6" y="2"/>
                    </a:lnTo>
                    <a:lnTo>
                      <a:pt x="3" y="3"/>
                    </a:lnTo>
                    <a:lnTo>
                      <a:pt x="1" y="6"/>
                    </a:lnTo>
                    <a:lnTo>
                      <a:pt x="0" y="9"/>
                    </a:lnTo>
                    <a:lnTo>
                      <a:pt x="0" y="19"/>
                    </a:lnTo>
                    <a:lnTo>
                      <a:pt x="1" y="22"/>
                    </a:lnTo>
                    <a:lnTo>
                      <a:pt x="3" y="25"/>
                    </a:lnTo>
                    <a:lnTo>
                      <a:pt x="6" y="26"/>
                    </a:lnTo>
                    <a:lnTo>
                      <a:pt x="9" y="28"/>
                    </a:lnTo>
                    <a:close/>
                  </a:path>
                </a:pathLst>
              </a:custGeom>
              <a:solidFill>
                <a:srgbClr val="FFFFFF"/>
              </a:solidFill>
              <a:ln w="9525">
                <a:noFill/>
                <a:round/>
                <a:headEnd/>
                <a:tailEnd/>
              </a:ln>
            </p:spPr>
            <p:txBody>
              <a:bodyPr/>
              <a:lstStyle/>
              <a:p>
                <a:endParaRPr lang="en-US"/>
              </a:p>
            </p:txBody>
          </p:sp>
          <p:sp>
            <p:nvSpPr>
              <p:cNvPr id="110653" name="Freeform 117"/>
              <p:cNvSpPr>
                <a:spLocks/>
              </p:cNvSpPr>
              <p:nvPr/>
            </p:nvSpPr>
            <p:spPr bwMode="auto">
              <a:xfrm>
                <a:off x="2331" y="2680"/>
                <a:ext cx="18" cy="28"/>
              </a:xfrm>
              <a:custGeom>
                <a:avLst/>
                <a:gdLst>
                  <a:gd name="T0" fmla="*/ 9 w 18"/>
                  <a:gd name="T1" fmla="*/ 28 h 28"/>
                  <a:gd name="T2" fmla="*/ 13 w 18"/>
                  <a:gd name="T3" fmla="*/ 26 h 28"/>
                  <a:gd name="T4" fmla="*/ 16 w 18"/>
                  <a:gd name="T5" fmla="*/ 25 h 28"/>
                  <a:gd name="T6" fmla="*/ 18 w 18"/>
                  <a:gd name="T7" fmla="*/ 22 h 28"/>
                  <a:gd name="T8" fmla="*/ 18 w 18"/>
                  <a:gd name="T9" fmla="*/ 19 h 28"/>
                  <a:gd name="T10" fmla="*/ 18 w 18"/>
                  <a:gd name="T11" fmla="*/ 9 h 28"/>
                  <a:gd name="T12" fmla="*/ 18 w 18"/>
                  <a:gd name="T13" fmla="*/ 6 h 28"/>
                  <a:gd name="T14" fmla="*/ 16 w 18"/>
                  <a:gd name="T15" fmla="*/ 3 h 28"/>
                  <a:gd name="T16" fmla="*/ 13 w 18"/>
                  <a:gd name="T17" fmla="*/ 2 h 28"/>
                  <a:gd name="T18" fmla="*/ 9 w 18"/>
                  <a:gd name="T19" fmla="*/ 0 h 28"/>
                  <a:gd name="T20" fmla="*/ 9 w 18"/>
                  <a:gd name="T21" fmla="*/ 0 h 28"/>
                  <a:gd name="T22" fmla="*/ 6 w 18"/>
                  <a:gd name="T23" fmla="*/ 2 h 28"/>
                  <a:gd name="T24" fmla="*/ 3 w 18"/>
                  <a:gd name="T25" fmla="*/ 3 h 28"/>
                  <a:gd name="T26" fmla="*/ 2 w 18"/>
                  <a:gd name="T27" fmla="*/ 6 h 28"/>
                  <a:gd name="T28" fmla="*/ 0 w 18"/>
                  <a:gd name="T29" fmla="*/ 9 h 28"/>
                  <a:gd name="T30" fmla="*/ 0 w 18"/>
                  <a:gd name="T31" fmla="*/ 19 h 28"/>
                  <a:gd name="T32" fmla="*/ 2 w 18"/>
                  <a:gd name="T33" fmla="*/ 22 h 28"/>
                  <a:gd name="T34" fmla="*/ 3 w 18"/>
                  <a:gd name="T35" fmla="*/ 25 h 28"/>
                  <a:gd name="T36" fmla="*/ 6 w 18"/>
                  <a:gd name="T37" fmla="*/ 26 h 28"/>
                  <a:gd name="T38" fmla="*/ 9 w 18"/>
                  <a:gd name="T39" fmla="*/ 28 h 28"/>
                  <a:gd name="T40" fmla="*/ 9 w 18"/>
                  <a:gd name="T41" fmla="*/ 28 h 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8"/>
                  <a:gd name="T64" fmla="*/ 0 h 28"/>
                  <a:gd name="T65" fmla="*/ 18 w 18"/>
                  <a:gd name="T66" fmla="*/ 28 h 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8" h="28">
                    <a:moveTo>
                      <a:pt x="9" y="28"/>
                    </a:moveTo>
                    <a:lnTo>
                      <a:pt x="13" y="26"/>
                    </a:lnTo>
                    <a:lnTo>
                      <a:pt x="16" y="25"/>
                    </a:lnTo>
                    <a:lnTo>
                      <a:pt x="18" y="22"/>
                    </a:lnTo>
                    <a:lnTo>
                      <a:pt x="18" y="19"/>
                    </a:lnTo>
                    <a:lnTo>
                      <a:pt x="18" y="9"/>
                    </a:lnTo>
                    <a:lnTo>
                      <a:pt x="18" y="6"/>
                    </a:lnTo>
                    <a:lnTo>
                      <a:pt x="16" y="3"/>
                    </a:lnTo>
                    <a:lnTo>
                      <a:pt x="13" y="2"/>
                    </a:lnTo>
                    <a:lnTo>
                      <a:pt x="9" y="0"/>
                    </a:lnTo>
                    <a:lnTo>
                      <a:pt x="6" y="2"/>
                    </a:lnTo>
                    <a:lnTo>
                      <a:pt x="3" y="3"/>
                    </a:lnTo>
                    <a:lnTo>
                      <a:pt x="2" y="6"/>
                    </a:lnTo>
                    <a:lnTo>
                      <a:pt x="0" y="9"/>
                    </a:lnTo>
                    <a:lnTo>
                      <a:pt x="0" y="19"/>
                    </a:lnTo>
                    <a:lnTo>
                      <a:pt x="2" y="22"/>
                    </a:lnTo>
                    <a:lnTo>
                      <a:pt x="3" y="25"/>
                    </a:lnTo>
                    <a:lnTo>
                      <a:pt x="6" y="26"/>
                    </a:lnTo>
                    <a:lnTo>
                      <a:pt x="9" y="28"/>
                    </a:lnTo>
                    <a:close/>
                  </a:path>
                </a:pathLst>
              </a:custGeom>
              <a:solidFill>
                <a:srgbClr val="FFFFFF"/>
              </a:solidFill>
              <a:ln w="9525">
                <a:noFill/>
                <a:round/>
                <a:headEnd/>
                <a:tailEnd/>
              </a:ln>
            </p:spPr>
            <p:txBody>
              <a:bodyPr/>
              <a:lstStyle/>
              <a:p>
                <a:endParaRPr lang="en-US"/>
              </a:p>
            </p:txBody>
          </p:sp>
          <p:sp>
            <p:nvSpPr>
              <p:cNvPr id="110654" name="Freeform 118"/>
              <p:cNvSpPr>
                <a:spLocks/>
              </p:cNvSpPr>
              <p:nvPr/>
            </p:nvSpPr>
            <p:spPr bwMode="auto">
              <a:xfrm>
                <a:off x="2300" y="2680"/>
                <a:ext cx="17" cy="28"/>
              </a:xfrm>
              <a:custGeom>
                <a:avLst/>
                <a:gdLst>
                  <a:gd name="T0" fmla="*/ 8 w 17"/>
                  <a:gd name="T1" fmla="*/ 28 h 28"/>
                  <a:gd name="T2" fmla="*/ 13 w 17"/>
                  <a:gd name="T3" fmla="*/ 26 h 28"/>
                  <a:gd name="T4" fmla="*/ 15 w 17"/>
                  <a:gd name="T5" fmla="*/ 25 h 28"/>
                  <a:gd name="T6" fmla="*/ 17 w 17"/>
                  <a:gd name="T7" fmla="*/ 22 h 28"/>
                  <a:gd name="T8" fmla="*/ 17 w 17"/>
                  <a:gd name="T9" fmla="*/ 19 h 28"/>
                  <a:gd name="T10" fmla="*/ 17 w 17"/>
                  <a:gd name="T11" fmla="*/ 9 h 28"/>
                  <a:gd name="T12" fmla="*/ 17 w 17"/>
                  <a:gd name="T13" fmla="*/ 6 h 28"/>
                  <a:gd name="T14" fmla="*/ 15 w 17"/>
                  <a:gd name="T15" fmla="*/ 3 h 28"/>
                  <a:gd name="T16" fmla="*/ 13 w 17"/>
                  <a:gd name="T17" fmla="*/ 2 h 28"/>
                  <a:gd name="T18" fmla="*/ 8 w 17"/>
                  <a:gd name="T19" fmla="*/ 0 h 28"/>
                  <a:gd name="T20" fmla="*/ 8 w 17"/>
                  <a:gd name="T21" fmla="*/ 0 h 28"/>
                  <a:gd name="T22" fmla="*/ 5 w 17"/>
                  <a:gd name="T23" fmla="*/ 2 h 28"/>
                  <a:gd name="T24" fmla="*/ 2 w 17"/>
                  <a:gd name="T25" fmla="*/ 3 h 28"/>
                  <a:gd name="T26" fmla="*/ 1 w 17"/>
                  <a:gd name="T27" fmla="*/ 6 h 28"/>
                  <a:gd name="T28" fmla="*/ 0 w 17"/>
                  <a:gd name="T29" fmla="*/ 9 h 28"/>
                  <a:gd name="T30" fmla="*/ 0 w 17"/>
                  <a:gd name="T31" fmla="*/ 19 h 28"/>
                  <a:gd name="T32" fmla="*/ 1 w 17"/>
                  <a:gd name="T33" fmla="*/ 22 h 28"/>
                  <a:gd name="T34" fmla="*/ 2 w 17"/>
                  <a:gd name="T35" fmla="*/ 25 h 28"/>
                  <a:gd name="T36" fmla="*/ 5 w 17"/>
                  <a:gd name="T37" fmla="*/ 26 h 28"/>
                  <a:gd name="T38" fmla="*/ 8 w 17"/>
                  <a:gd name="T39" fmla="*/ 28 h 28"/>
                  <a:gd name="T40" fmla="*/ 8 w 17"/>
                  <a:gd name="T41" fmla="*/ 28 h 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8"/>
                  <a:gd name="T65" fmla="*/ 17 w 17"/>
                  <a:gd name="T66" fmla="*/ 28 h 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8">
                    <a:moveTo>
                      <a:pt x="8" y="28"/>
                    </a:moveTo>
                    <a:lnTo>
                      <a:pt x="13" y="26"/>
                    </a:lnTo>
                    <a:lnTo>
                      <a:pt x="15" y="25"/>
                    </a:lnTo>
                    <a:lnTo>
                      <a:pt x="17" y="22"/>
                    </a:lnTo>
                    <a:lnTo>
                      <a:pt x="17" y="19"/>
                    </a:lnTo>
                    <a:lnTo>
                      <a:pt x="17" y="9"/>
                    </a:lnTo>
                    <a:lnTo>
                      <a:pt x="17" y="6"/>
                    </a:lnTo>
                    <a:lnTo>
                      <a:pt x="15" y="3"/>
                    </a:lnTo>
                    <a:lnTo>
                      <a:pt x="13" y="2"/>
                    </a:lnTo>
                    <a:lnTo>
                      <a:pt x="8" y="0"/>
                    </a:lnTo>
                    <a:lnTo>
                      <a:pt x="5" y="2"/>
                    </a:lnTo>
                    <a:lnTo>
                      <a:pt x="2" y="3"/>
                    </a:lnTo>
                    <a:lnTo>
                      <a:pt x="1" y="6"/>
                    </a:lnTo>
                    <a:lnTo>
                      <a:pt x="0" y="9"/>
                    </a:lnTo>
                    <a:lnTo>
                      <a:pt x="0" y="19"/>
                    </a:lnTo>
                    <a:lnTo>
                      <a:pt x="1" y="22"/>
                    </a:lnTo>
                    <a:lnTo>
                      <a:pt x="2" y="25"/>
                    </a:lnTo>
                    <a:lnTo>
                      <a:pt x="5" y="26"/>
                    </a:lnTo>
                    <a:lnTo>
                      <a:pt x="8" y="28"/>
                    </a:lnTo>
                    <a:close/>
                  </a:path>
                </a:pathLst>
              </a:custGeom>
              <a:solidFill>
                <a:srgbClr val="FFFFFF"/>
              </a:solidFill>
              <a:ln w="9525">
                <a:noFill/>
                <a:round/>
                <a:headEnd/>
                <a:tailEnd/>
              </a:ln>
            </p:spPr>
            <p:txBody>
              <a:bodyPr/>
              <a:lstStyle/>
              <a:p>
                <a:endParaRPr lang="en-US"/>
              </a:p>
            </p:txBody>
          </p:sp>
          <p:sp>
            <p:nvSpPr>
              <p:cNvPr id="110655" name="Freeform 119"/>
              <p:cNvSpPr>
                <a:spLocks/>
              </p:cNvSpPr>
              <p:nvPr/>
            </p:nvSpPr>
            <p:spPr bwMode="auto">
              <a:xfrm>
                <a:off x="2268" y="2680"/>
                <a:ext cx="17" cy="28"/>
              </a:xfrm>
              <a:custGeom>
                <a:avLst/>
                <a:gdLst>
                  <a:gd name="T0" fmla="*/ 9 w 17"/>
                  <a:gd name="T1" fmla="*/ 28 h 28"/>
                  <a:gd name="T2" fmla="*/ 11 w 17"/>
                  <a:gd name="T3" fmla="*/ 26 h 28"/>
                  <a:gd name="T4" fmla="*/ 14 w 17"/>
                  <a:gd name="T5" fmla="*/ 25 h 28"/>
                  <a:gd name="T6" fmla="*/ 16 w 17"/>
                  <a:gd name="T7" fmla="*/ 22 h 28"/>
                  <a:gd name="T8" fmla="*/ 17 w 17"/>
                  <a:gd name="T9" fmla="*/ 19 h 28"/>
                  <a:gd name="T10" fmla="*/ 17 w 17"/>
                  <a:gd name="T11" fmla="*/ 9 h 28"/>
                  <a:gd name="T12" fmla="*/ 16 w 17"/>
                  <a:gd name="T13" fmla="*/ 6 h 28"/>
                  <a:gd name="T14" fmla="*/ 14 w 17"/>
                  <a:gd name="T15" fmla="*/ 3 h 28"/>
                  <a:gd name="T16" fmla="*/ 11 w 17"/>
                  <a:gd name="T17" fmla="*/ 2 h 28"/>
                  <a:gd name="T18" fmla="*/ 9 w 17"/>
                  <a:gd name="T19" fmla="*/ 0 h 28"/>
                  <a:gd name="T20" fmla="*/ 9 w 17"/>
                  <a:gd name="T21" fmla="*/ 0 h 28"/>
                  <a:gd name="T22" fmla="*/ 6 w 17"/>
                  <a:gd name="T23" fmla="*/ 2 h 28"/>
                  <a:gd name="T24" fmla="*/ 3 w 17"/>
                  <a:gd name="T25" fmla="*/ 3 h 28"/>
                  <a:gd name="T26" fmla="*/ 1 w 17"/>
                  <a:gd name="T27" fmla="*/ 6 h 28"/>
                  <a:gd name="T28" fmla="*/ 0 w 17"/>
                  <a:gd name="T29" fmla="*/ 9 h 28"/>
                  <a:gd name="T30" fmla="*/ 0 w 17"/>
                  <a:gd name="T31" fmla="*/ 19 h 28"/>
                  <a:gd name="T32" fmla="*/ 1 w 17"/>
                  <a:gd name="T33" fmla="*/ 22 h 28"/>
                  <a:gd name="T34" fmla="*/ 3 w 17"/>
                  <a:gd name="T35" fmla="*/ 25 h 28"/>
                  <a:gd name="T36" fmla="*/ 6 w 17"/>
                  <a:gd name="T37" fmla="*/ 26 h 28"/>
                  <a:gd name="T38" fmla="*/ 9 w 17"/>
                  <a:gd name="T39" fmla="*/ 28 h 28"/>
                  <a:gd name="T40" fmla="*/ 9 w 17"/>
                  <a:gd name="T41" fmla="*/ 28 h 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8"/>
                  <a:gd name="T65" fmla="*/ 17 w 17"/>
                  <a:gd name="T66" fmla="*/ 28 h 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8">
                    <a:moveTo>
                      <a:pt x="9" y="28"/>
                    </a:moveTo>
                    <a:lnTo>
                      <a:pt x="11" y="26"/>
                    </a:lnTo>
                    <a:lnTo>
                      <a:pt x="14" y="25"/>
                    </a:lnTo>
                    <a:lnTo>
                      <a:pt x="16" y="22"/>
                    </a:lnTo>
                    <a:lnTo>
                      <a:pt x="17" y="19"/>
                    </a:lnTo>
                    <a:lnTo>
                      <a:pt x="17" y="9"/>
                    </a:lnTo>
                    <a:lnTo>
                      <a:pt x="16" y="6"/>
                    </a:lnTo>
                    <a:lnTo>
                      <a:pt x="14" y="3"/>
                    </a:lnTo>
                    <a:lnTo>
                      <a:pt x="11" y="2"/>
                    </a:lnTo>
                    <a:lnTo>
                      <a:pt x="9" y="0"/>
                    </a:lnTo>
                    <a:lnTo>
                      <a:pt x="6" y="2"/>
                    </a:lnTo>
                    <a:lnTo>
                      <a:pt x="3" y="3"/>
                    </a:lnTo>
                    <a:lnTo>
                      <a:pt x="1" y="6"/>
                    </a:lnTo>
                    <a:lnTo>
                      <a:pt x="0" y="9"/>
                    </a:lnTo>
                    <a:lnTo>
                      <a:pt x="0" y="19"/>
                    </a:lnTo>
                    <a:lnTo>
                      <a:pt x="1" y="22"/>
                    </a:lnTo>
                    <a:lnTo>
                      <a:pt x="3" y="25"/>
                    </a:lnTo>
                    <a:lnTo>
                      <a:pt x="6" y="26"/>
                    </a:lnTo>
                    <a:lnTo>
                      <a:pt x="9" y="28"/>
                    </a:lnTo>
                    <a:close/>
                  </a:path>
                </a:pathLst>
              </a:custGeom>
              <a:solidFill>
                <a:srgbClr val="FFFFFF"/>
              </a:solidFill>
              <a:ln w="9525">
                <a:noFill/>
                <a:round/>
                <a:headEnd/>
                <a:tailEnd/>
              </a:ln>
            </p:spPr>
            <p:txBody>
              <a:bodyPr/>
              <a:lstStyle/>
              <a:p>
                <a:endParaRPr lang="en-US"/>
              </a:p>
            </p:txBody>
          </p:sp>
          <p:sp>
            <p:nvSpPr>
              <p:cNvPr id="110656" name="Freeform 120"/>
              <p:cNvSpPr>
                <a:spLocks/>
              </p:cNvSpPr>
              <p:nvPr/>
            </p:nvSpPr>
            <p:spPr bwMode="auto">
              <a:xfrm>
                <a:off x="2236" y="2680"/>
                <a:ext cx="18" cy="28"/>
              </a:xfrm>
              <a:custGeom>
                <a:avLst/>
                <a:gdLst>
                  <a:gd name="T0" fmla="*/ 9 w 18"/>
                  <a:gd name="T1" fmla="*/ 28 h 28"/>
                  <a:gd name="T2" fmla="*/ 12 w 18"/>
                  <a:gd name="T3" fmla="*/ 26 h 28"/>
                  <a:gd name="T4" fmla="*/ 15 w 18"/>
                  <a:gd name="T5" fmla="*/ 25 h 28"/>
                  <a:gd name="T6" fmla="*/ 16 w 18"/>
                  <a:gd name="T7" fmla="*/ 22 h 28"/>
                  <a:gd name="T8" fmla="*/ 18 w 18"/>
                  <a:gd name="T9" fmla="*/ 19 h 28"/>
                  <a:gd name="T10" fmla="*/ 18 w 18"/>
                  <a:gd name="T11" fmla="*/ 9 h 28"/>
                  <a:gd name="T12" fmla="*/ 16 w 18"/>
                  <a:gd name="T13" fmla="*/ 6 h 28"/>
                  <a:gd name="T14" fmla="*/ 15 w 18"/>
                  <a:gd name="T15" fmla="*/ 3 h 28"/>
                  <a:gd name="T16" fmla="*/ 12 w 18"/>
                  <a:gd name="T17" fmla="*/ 2 h 28"/>
                  <a:gd name="T18" fmla="*/ 9 w 18"/>
                  <a:gd name="T19" fmla="*/ 0 h 28"/>
                  <a:gd name="T20" fmla="*/ 9 w 18"/>
                  <a:gd name="T21" fmla="*/ 0 h 28"/>
                  <a:gd name="T22" fmla="*/ 6 w 18"/>
                  <a:gd name="T23" fmla="*/ 2 h 28"/>
                  <a:gd name="T24" fmla="*/ 3 w 18"/>
                  <a:gd name="T25" fmla="*/ 3 h 28"/>
                  <a:gd name="T26" fmla="*/ 2 w 18"/>
                  <a:gd name="T27" fmla="*/ 6 h 28"/>
                  <a:gd name="T28" fmla="*/ 0 w 18"/>
                  <a:gd name="T29" fmla="*/ 9 h 28"/>
                  <a:gd name="T30" fmla="*/ 0 w 18"/>
                  <a:gd name="T31" fmla="*/ 19 h 28"/>
                  <a:gd name="T32" fmla="*/ 2 w 18"/>
                  <a:gd name="T33" fmla="*/ 22 h 28"/>
                  <a:gd name="T34" fmla="*/ 3 w 18"/>
                  <a:gd name="T35" fmla="*/ 25 h 28"/>
                  <a:gd name="T36" fmla="*/ 6 w 18"/>
                  <a:gd name="T37" fmla="*/ 26 h 28"/>
                  <a:gd name="T38" fmla="*/ 9 w 18"/>
                  <a:gd name="T39" fmla="*/ 28 h 28"/>
                  <a:gd name="T40" fmla="*/ 9 w 18"/>
                  <a:gd name="T41" fmla="*/ 28 h 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8"/>
                  <a:gd name="T64" fmla="*/ 0 h 28"/>
                  <a:gd name="T65" fmla="*/ 18 w 18"/>
                  <a:gd name="T66" fmla="*/ 28 h 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8" h="28">
                    <a:moveTo>
                      <a:pt x="9" y="28"/>
                    </a:moveTo>
                    <a:lnTo>
                      <a:pt x="12" y="26"/>
                    </a:lnTo>
                    <a:lnTo>
                      <a:pt x="15" y="25"/>
                    </a:lnTo>
                    <a:lnTo>
                      <a:pt x="16" y="22"/>
                    </a:lnTo>
                    <a:lnTo>
                      <a:pt x="18" y="19"/>
                    </a:lnTo>
                    <a:lnTo>
                      <a:pt x="18" y="9"/>
                    </a:lnTo>
                    <a:lnTo>
                      <a:pt x="16" y="6"/>
                    </a:lnTo>
                    <a:lnTo>
                      <a:pt x="15" y="3"/>
                    </a:lnTo>
                    <a:lnTo>
                      <a:pt x="12" y="2"/>
                    </a:lnTo>
                    <a:lnTo>
                      <a:pt x="9" y="0"/>
                    </a:lnTo>
                    <a:lnTo>
                      <a:pt x="6" y="2"/>
                    </a:lnTo>
                    <a:lnTo>
                      <a:pt x="3" y="3"/>
                    </a:lnTo>
                    <a:lnTo>
                      <a:pt x="2" y="6"/>
                    </a:lnTo>
                    <a:lnTo>
                      <a:pt x="0" y="9"/>
                    </a:lnTo>
                    <a:lnTo>
                      <a:pt x="0" y="19"/>
                    </a:lnTo>
                    <a:lnTo>
                      <a:pt x="2" y="22"/>
                    </a:lnTo>
                    <a:lnTo>
                      <a:pt x="3" y="25"/>
                    </a:lnTo>
                    <a:lnTo>
                      <a:pt x="6" y="26"/>
                    </a:lnTo>
                    <a:lnTo>
                      <a:pt x="9" y="28"/>
                    </a:lnTo>
                    <a:close/>
                  </a:path>
                </a:pathLst>
              </a:custGeom>
              <a:solidFill>
                <a:srgbClr val="FFFFFF"/>
              </a:solidFill>
              <a:ln w="9525">
                <a:noFill/>
                <a:round/>
                <a:headEnd/>
                <a:tailEnd/>
              </a:ln>
            </p:spPr>
            <p:txBody>
              <a:bodyPr/>
              <a:lstStyle/>
              <a:p>
                <a:endParaRPr lang="en-US"/>
              </a:p>
            </p:txBody>
          </p:sp>
          <p:sp>
            <p:nvSpPr>
              <p:cNvPr id="110657" name="Freeform 121"/>
              <p:cNvSpPr>
                <a:spLocks/>
              </p:cNvSpPr>
              <p:nvPr/>
            </p:nvSpPr>
            <p:spPr bwMode="auto">
              <a:xfrm>
                <a:off x="2205" y="2680"/>
                <a:ext cx="17" cy="28"/>
              </a:xfrm>
              <a:custGeom>
                <a:avLst/>
                <a:gdLst>
                  <a:gd name="T0" fmla="*/ 8 w 17"/>
                  <a:gd name="T1" fmla="*/ 28 h 28"/>
                  <a:gd name="T2" fmla="*/ 11 w 17"/>
                  <a:gd name="T3" fmla="*/ 26 h 28"/>
                  <a:gd name="T4" fmla="*/ 14 w 17"/>
                  <a:gd name="T5" fmla="*/ 25 h 28"/>
                  <a:gd name="T6" fmla="*/ 15 w 17"/>
                  <a:gd name="T7" fmla="*/ 22 h 28"/>
                  <a:gd name="T8" fmla="*/ 17 w 17"/>
                  <a:gd name="T9" fmla="*/ 19 h 28"/>
                  <a:gd name="T10" fmla="*/ 17 w 17"/>
                  <a:gd name="T11" fmla="*/ 9 h 28"/>
                  <a:gd name="T12" fmla="*/ 15 w 17"/>
                  <a:gd name="T13" fmla="*/ 6 h 28"/>
                  <a:gd name="T14" fmla="*/ 14 w 17"/>
                  <a:gd name="T15" fmla="*/ 3 h 28"/>
                  <a:gd name="T16" fmla="*/ 11 w 17"/>
                  <a:gd name="T17" fmla="*/ 2 h 28"/>
                  <a:gd name="T18" fmla="*/ 8 w 17"/>
                  <a:gd name="T19" fmla="*/ 0 h 28"/>
                  <a:gd name="T20" fmla="*/ 8 w 17"/>
                  <a:gd name="T21" fmla="*/ 0 h 28"/>
                  <a:gd name="T22" fmla="*/ 5 w 17"/>
                  <a:gd name="T23" fmla="*/ 2 h 28"/>
                  <a:gd name="T24" fmla="*/ 2 w 17"/>
                  <a:gd name="T25" fmla="*/ 3 h 28"/>
                  <a:gd name="T26" fmla="*/ 1 w 17"/>
                  <a:gd name="T27" fmla="*/ 6 h 28"/>
                  <a:gd name="T28" fmla="*/ 0 w 17"/>
                  <a:gd name="T29" fmla="*/ 9 h 28"/>
                  <a:gd name="T30" fmla="*/ 0 w 17"/>
                  <a:gd name="T31" fmla="*/ 19 h 28"/>
                  <a:gd name="T32" fmla="*/ 1 w 17"/>
                  <a:gd name="T33" fmla="*/ 22 h 28"/>
                  <a:gd name="T34" fmla="*/ 2 w 17"/>
                  <a:gd name="T35" fmla="*/ 25 h 28"/>
                  <a:gd name="T36" fmla="*/ 5 w 17"/>
                  <a:gd name="T37" fmla="*/ 26 h 28"/>
                  <a:gd name="T38" fmla="*/ 8 w 17"/>
                  <a:gd name="T39" fmla="*/ 28 h 28"/>
                  <a:gd name="T40" fmla="*/ 8 w 17"/>
                  <a:gd name="T41" fmla="*/ 28 h 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28"/>
                  <a:gd name="T65" fmla="*/ 17 w 17"/>
                  <a:gd name="T66" fmla="*/ 28 h 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28">
                    <a:moveTo>
                      <a:pt x="8" y="28"/>
                    </a:moveTo>
                    <a:lnTo>
                      <a:pt x="11" y="26"/>
                    </a:lnTo>
                    <a:lnTo>
                      <a:pt x="14" y="25"/>
                    </a:lnTo>
                    <a:lnTo>
                      <a:pt x="15" y="22"/>
                    </a:lnTo>
                    <a:lnTo>
                      <a:pt x="17" y="19"/>
                    </a:lnTo>
                    <a:lnTo>
                      <a:pt x="17" y="9"/>
                    </a:lnTo>
                    <a:lnTo>
                      <a:pt x="15" y="6"/>
                    </a:lnTo>
                    <a:lnTo>
                      <a:pt x="14" y="3"/>
                    </a:lnTo>
                    <a:lnTo>
                      <a:pt x="11" y="2"/>
                    </a:lnTo>
                    <a:lnTo>
                      <a:pt x="8" y="0"/>
                    </a:lnTo>
                    <a:lnTo>
                      <a:pt x="5" y="2"/>
                    </a:lnTo>
                    <a:lnTo>
                      <a:pt x="2" y="3"/>
                    </a:lnTo>
                    <a:lnTo>
                      <a:pt x="1" y="6"/>
                    </a:lnTo>
                    <a:lnTo>
                      <a:pt x="0" y="9"/>
                    </a:lnTo>
                    <a:lnTo>
                      <a:pt x="0" y="19"/>
                    </a:lnTo>
                    <a:lnTo>
                      <a:pt x="1" y="22"/>
                    </a:lnTo>
                    <a:lnTo>
                      <a:pt x="2" y="25"/>
                    </a:lnTo>
                    <a:lnTo>
                      <a:pt x="5" y="26"/>
                    </a:lnTo>
                    <a:lnTo>
                      <a:pt x="8" y="28"/>
                    </a:lnTo>
                    <a:close/>
                  </a:path>
                </a:pathLst>
              </a:custGeom>
              <a:solidFill>
                <a:srgbClr val="FFFFFF"/>
              </a:solidFill>
              <a:ln w="9525">
                <a:noFill/>
                <a:round/>
                <a:headEnd/>
                <a:tailEnd/>
              </a:ln>
            </p:spPr>
            <p:txBody>
              <a:bodyPr/>
              <a:lstStyle/>
              <a:p>
                <a:endParaRPr lang="en-US"/>
              </a:p>
            </p:txBody>
          </p:sp>
          <p:sp>
            <p:nvSpPr>
              <p:cNvPr id="110658" name="Freeform 122"/>
              <p:cNvSpPr>
                <a:spLocks/>
              </p:cNvSpPr>
              <p:nvPr/>
            </p:nvSpPr>
            <p:spPr bwMode="auto">
              <a:xfrm>
                <a:off x="2426" y="2685"/>
                <a:ext cx="19" cy="23"/>
              </a:xfrm>
              <a:custGeom>
                <a:avLst/>
                <a:gdLst>
                  <a:gd name="T0" fmla="*/ 3 w 19"/>
                  <a:gd name="T1" fmla="*/ 0 h 23"/>
                  <a:gd name="T2" fmla="*/ 2 w 19"/>
                  <a:gd name="T3" fmla="*/ 1 h 23"/>
                  <a:gd name="T4" fmla="*/ 2 w 19"/>
                  <a:gd name="T5" fmla="*/ 1 h 23"/>
                  <a:gd name="T6" fmla="*/ 0 w 19"/>
                  <a:gd name="T7" fmla="*/ 3 h 23"/>
                  <a:gd name="T8" fmla="*/ 0 w 19"/>
                  <a:gd name="T9" fmla="*/ 4 h 23"/>
                  <a:gd name="T10" fmla="*/ 0 w 19"/>
                  <a:gd name="T11" fmla="*/ 14 h 23"/>
                  <a:gd name="T12" fmla="*/ 2 w 19"/>
                  <a:gd name="T13" fmla="*/ 17 h 23"/>
                  <a:gd name="T14" fmla="*/ 3 w 19"/>
                  <a:gd name="T15" fmla="*/ 20 h 23"/>
                  <a:gd name="T16" fmla="*/ 6 w 19"/>
                  <a:gd name="T17" fmla="*/ 21 h 23"/>
                  <a:gd name="T18" fmla="*/ 9 w 19"/>
                  <a:gd name="T19" fmla="*/ 23 h 23"/>
                  <a:gd name="T20" fmla="*/ 13 w 19"/>
                  <a:gd name="T21" fmla="*/ 21 h 23"/>
                  <a:gd name="T22" fmla="*/ 16 w 19"/>
                  <a:gd name="T23" fmla="*/ 20 h 23"/>
                  <a:gd name="T24" fmla="*/ 18 w 19"/>
                  <a:gd name="T25" fmla="*/ 17 h 23"/>
                  <a:gd name="T26" fmla="*/ 19 w 19"/>
                  <a:gd name="T27" fmla="*/ 14 h 23"/>
                  <a:gd name="T28" fmla="*/ 19 w 19"/>
                  <a:gd name="T29" fmla="*/ 4 h 23"/>
                  <a:gd name="T30" fmla="*/ 19 w 19"/>
                  <a:gd name="T31" fmla="*/ 4 h 23"/>
                  <a:gd name="T32" fmla="*/ 19 w 19"/>
                  <a:gd name="T33" fmla="*/ 3 h 23"/>
                  <a:gd name="T34" fmla="*/ 18 w 19"/>
                  <a:gd name="T35" fmla="*/ 3 h 23"/>
                  <a:gd name="T36" fmla="*/ 18 w 19"/>
                  <a:gd name="T37" fmla="*/ 3 h 23"/>
                  <a:gd name="T38" fmla="*/ 15 w 19"/>
                  <a:gd name="T39" fmla="*/ 1 h 23"/>
                  <a:gd name="T40" fmla="*/ 10 w 19"/>
                  <a:gd name="T41" fmla="*/ 1 h 23"/>
                  <a:gd name="T42" fmla="*/ 6 w 19"/>
                  <a:gd name="T43" fmla="*/ 0 h 23"/>
                  <a:gd name="T44" fmla="*/ 3 w 19"/>
                  <a:gd name="T45" fmla="*/ 0 h 2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9"/>
                  <a:gd name="T70" fmla="*/ 0 h 23"/>
                  <a:gd name="T71" fmla="*/ 19 w 19"/>
                  <a:gd name="T72" fmla="*/ 23 h 2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9" h="23">
                    <a:moveTo>
                      <a:pt x="3" y="0"/>
                    </a:moveTo>
                    <a:lnTo>
                      <a:pt x="2" y="1"/>
                    </a:lnTo>
                    <a:lnTo>
                      <a:pt x="0" y="3"/>
                    </a:lnTo>
                    <a:lnTo>
                      <a:pt x="0" y="4"/>
                    </a:lnTo>
                    <a:lnTo>
                      <a:pt x="0" y="14"/>
                    </a:lnTo>
                    <a:lnTo>
                      <a:pt x="2" y="17"/>
                    </a:lnTo>
                    <a:lnTo>
                      <a:pt x="3" y="20"/>
                    </a:lnTo>
                    <a:lnTo>
                      <a:pt x="6" y="21"/>
                    </a:lnTo>
                    <a:lnTo>
                      <a:pt x="9" y="23"/>
                    </a:lnTo>
                    <a:lnTo>
                      <a:pt x="13" y="21"/>
                    </a:lnTo>
                    <a:lnTo>
                      <a:pt x="16" y="20"/>
                    </a:lnTo>
                    <a:lnTo>
                      <a:pt x="18" y="17"/>
                    </a:lnTo>
                    <a:lnTo>
                      <a:pt x="19" y="14"/>
                    </a:lnTo>
                    <a:lnTo>
                      <a:pt x="19" y="4"/>
                    </a:lnTo>
                    <a:lnTo>
                      <a:pt x="19" y="3"/>
                    </a:lnTo>
                    <a:lnTo>
                      <a:pt x="18" y="3"/>
                    </a:lnTo>
                    <a:lnTo>
                      <a:pt x="15" y="1"/>
                    </a:lnTo>
                    <a:lnTo>
                      <a:pt x="10" y="1"/>
                    </a:lnTo>
                    <a:lnTo>
                      <a:pt x="6" y="0"/>
                    </a:lnTo>
                    <a:lnTo>
                      <a:pt x="3" y="0"/>
                    </a:lnTo>
                    <a:close/>
                  </a:path>
                </a:pathLst>
              </a:custGeom>
              <a:solidFill>
                <a:srgbClr val="FFFFFF"/>
              </a:solidFill>
              <a:ln w="9525">
                <a:noFill/>
                <a:round/>
                <a:headEnd/>
                <a:tailEnd/>
              </a:ln>
            </p:spPr>
            <p:txBody>
              <a:bodyPr/>
              <a:lstStyle/>
              <a:p>
                <a:endParaRPr lang="en-US"/>
              </a:p>
            </p:txBody>
          </p:sp>
          <p:sp>
            <p:nvSpPr>
              <p:cNvPr id="110659" name="Freeform 123"/>
              <p:cNvSpPr>
                <a:spLocks/>
              </p:cNvSpPr>
              <p:nvPr/>
            </p:nvSpPr>
            <p:spPr bwMode="auto">
              <a:xfrm>
                <a:off x="2395" y="2680"/>
                <a:ext cx="17" cy="28"/>
              </a:xfrm>
              <a:custGeom>
                <a:avLst/>
                <a:gdLst>
                  <a:gd name="T0" fmla="*/ 8 w 17"/>
                  <a:gd name="T1" fmla="*/ 0 h 28"/>
                  <a:gd name="T2" fmla="*/ 5 w 17"/>
                  <a:gd name="T3" fmla="*/ 2 h 28"/>
                  <a:gd name="T4" fmla="*/ 2 w 17"/>
                  <a:gd name="T5" fmla="*/ 3 h 28"/>
                  <a:gd name="T6" fmla="*/ 1 w 17"/>
                  <a:gd name="T7" fmla="*/ 6 h 28"/>
                  <a:gd name="T8" fmla="*/ 0 w 17"/>
                  <a:gd name="T9" fmla="*/ 9 h 28"/>
                  <a:gd name="T10" fmla="*/ 0 w 17"/>
                  <a:gd name="T11" fmla="*/ 19 h 28"/>
                  <a:gd name="T12" fmla="*/ 1 w 17"/>
                  <a:gd name="T13" fmla="*/ 22 h 28"/>
                  <a:gd name="T14" fmla="*/ 2 w 17"/>
                  <a:gd name="T15" fmla="*/ 25 h 28"/>
                  <a:gd name="T16" fmla="*/ 5 w 17"/>
                  <a:gd name="T17" fmla="*/ 26 h 28"/>
                  <a:gd name="T18" fmla="*/ 8 w 17"/>
                  <a:gd name="T19" fmla="*/ 28 h 28"/>
                  <a:gd name="T20" fmla="*/ 13 w 17"/>
                  <a:gd name="T21" fmla="*/ 26 h 28"/>
                  <a:gd name="T22" fmla="*/ 15 w 17"/>
                  <a:gd name="T23" fmla="*/ 25 h 28"/>
                  <a:gd name="T24" fmla="*/ 17 w 17"/>
                  <a:gd name="T25" fmla="*/ 22 h 28"/>
                  <a:gd name="T26" fmla="*/ 17 w 17"/>
                  <a:gd name="T27" fmla="*/ 19 h 28"/>
                  <a:gd name="T28" fmla="*/ 17 w 17"/>
                  <a:gd name="T29" fmla="*/ 9 h 28"/>
                  <a:gd name="T30" fmla="*/ 17 w 17"/>
                  <a:gd name="T31" fmla="*/ 6 h 28"/>
                  <a:gd name="T32" fmla="*/ 15 w 17"/>
                  <a:gd name="T33" fmla="*/ 3 h 28"/>
                  <a:gd name="T34" fmla="*/ 13 w 17"/>
                  <a:gd name="T35" fmla="*/ 2 h 28"/>
                  <a:gd name="T36" fmla="*/ 8 w 17"/>
                  <a:gd name="T37" fmla="*/ 0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7"/>
                  <a:gd name="T58" fmla="*/ 0 h 28"/>
                  <a:gd name="T59" fmla="*/ 17 w 17"/>
                  <a:gd name="T60" fmla="*/ 28 h 2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7" h="28">
                    <a:moveTo>
                      <a:pt x="8" y="0"/>
                    </a:moveTo>
                    <a:lnTo>
                      <a:pt x="5" y="2"/>
                    </a:lnTo>
                    <a:lnTo>
                      <a:pt x="2" y="3"/>
                    </a:lnTo>
                    <a:lnTo>
                      <a:pt x="1" y="6"/>
                    </a:lnTo>
                    <a:lnTo>
                      <a:pt x="0" y="9"/>
                    </a:lnTo>
                    <a:lnTo>
                      <a:pt x="0" y="19"/>
                    </a:lnTo>
                    <a:lnTo>
                      <a:pt x="1" y="22"/>
                    </a:lnTo>
                    <a:lnTo>
                      <a:pt x="2" y="25"/>
                    </a:lnTo>
                    <a:lnTo>
                      <a:pt x="5" y="26"/>
                    </a:lnTo>
                    <a:lnTo>
                      <a:pt x="8" y="28"/>
                    </a:lnTo>
                    <a:lnTo>
                      <a:pt x="13" y="26"/>
                    </a:lnTo>
                    <a:lnTo>
                      <a:pt x="15" y="25"/>
                    </a:lnTo>
                    <a:lnTo>
                      <a:pt x="17" y="22"/>
                    </a:lnTo>
                    <a:lnTo>
                      <a:pt x="17" y="19"/>
                    </a:lnTo>
                    <a:lnTo>
                      <a:pt x="17" y="9"/>
                    </a:lnTo>
                    <a:lnTo>
                      <a:pt x="17" y="6"/>
                    </a:lnTo>
                    <a:lnTo>
                      <a:pt x="15" y="3"/>
                    </a:lnTo>
                    <a:lnTo>
                      <a:pt x="13" y="2"/>
                    </a:lnTo>
                    <a:lnTo>
                      <a:pt x="8" y="0"/>
                    </a:lnTo>
                    <a:close/>
                  </a:path>
                </a:pathLst>
              </a:custGeom>
              <a:solidFill>
                <a:srgbClr val="FFFFFF"/>
              </a:solidFill>
              <a:ln w="9525">
                <a:noFill/>
                <a:round/>
                <a:headEnd/>
                <a:tailEnd/>
              </a:ln>
            </p:spPr>
            <p:txBody>
              <a:bodyPr/>
              <a:lstStyle/>
              <a:p>
                <a:endParaRPr lang="en-US"/>
              </a:p>
            </p:txBody>
          </p:sp>
        </p:grpSp>
        <p:sp>
          <p:nvSpPr>
            <p:cNvPr id="110605" name="Text Box 124"/>
            <p:cNvSpPr txBox="1">
              <a:spLocks noChangeArrowheads="1"/>
            </p:cNvSpPr>
            <p:nvPr/>
          </p:nvSpPr>
          <p:spPr bwMode="auto">
            <a:xfrm>
              <a:off x="2381" y="981"/>
              <a:ext cx="997" cy="250"/>
            </a:xfrm>
            <a:prstGeom prst="rect">
              <a:avLst/>
            </a:prstGeom>
            <a:noFill/>
            <a:ln w="9525">
              <a:noFill/>
              <a:miter lim="800000"/>
              <a:headEnd/>
              <a:tailEnd/>
            </a:ln>
          </p:spPr>
          <p:txBody>
            <a:bodyPr>
              <a:spAutoFit/>
            </a:bodyPr>
            <a:lstStyle/>
            <a:p>
              <a:pPr eaLnBrk="0" hangingPunct="0"/>
              <a:r>
                <a:rPr lang="sr-Latn-CS" sz="2000">
                  <a:solidFill>
                    <a:schemeClr val="accent2"/>
                  </a:solidFill>
                </a:rPr>
                <a:t>Cruising</a:t>
              </a:r>
              <a:endParaRPr lang="en-US" sz="2000"/>
            </a:p>
          </p:txBody>
        </p:sp>
        <p:sp>
          <p:nvSpPr>
            <p:cNvPr id="110606" name="Freeform 125"/>
            <p:cNvSpPr>
              <a:spLocks/>
            </p:cNvSpPr>
            <p:nvPr/>
          </p:nvSpPr>
          <p:spPr bwMode="auto">
            <a:xfrm>
              <a:off x="2336" y="1616"/>
              <a:ext cx="903" cy="2"/>
            </a:xfrm>
            <a:custGeom>
              <a:avLst/>
              <a:gdLst>
                <a:gd name="T0" fmla="*/ 0 w 903"/>
                <a:gd name="T1" fmla="*/ 0 h 2"/>
                <a:gd name="T2" fmla="*/ 903 w 903"/>
                <a:gd name="T3" fmla="*/ 2 h 2"/>
                <a:gd name="T4" fmla="*/ 0 60000 65536"/>
                <a:gd name="T5" fmla="*/ 0 60000 65536"/>
                <a:gd name="T6" fmla="*/ 0 w 903"/>
                <a:gd name="T7" fmla="*/ 0 h 2"/>
                <a:gd name="T8" fmla="*/ 903 w 903"/>
                <a:gd name="T9" fmla="*/ 2 h 2"/>
              </a:gdLst>
              <a:ahLst/>
              <a:cxnLst>
                <a:cxn ang="T4">
                  <a:pos x="T0" y="T1"/>
                </a:cxn>
                <a:cxn ang="T5">
                  <a:pos x="T2" y="T3"/>
                </a:cxn>
              </a:cxnLst>
              <a:rect l="T6" t="T7" r="T8" b="T9"/>
              <a:pathLst>
                <a:path w="903" h="2">
                  <a:moveTo>
                    <a:pt x="0" y="0"/>
                  </a:moveTo>
                  <a:lnTo>
                    <a:pt x="903" y="2"/>
                  </a:lnTo>
                </a:path>
              </a:pathLst>
            </a:custGeom>
            <a:noFill/>
            <a:ln w="127000">
              <a:solidFill>
                <a:srgbClr val="99CC00"/>
              </a:solidFill>
              <a:round/>
              <a:headEnd/>
              <a:tailEnd type="triangle" w="med" len="med"/>
            </a:ln>
          </p:spPr>
          <p:txBody>
            <a:bodyPr anchor="ctr">
              <a:spAutoFit/>
            </a:bodyPr>
            <a:lstStyle/>
            <a:p>
              <a:endParaRPr lang="en-US"/>
            </a:p>
          </p:txBody>
        </p:sp>
      </p:grpSp>
      <p:sp>
        <p:nvSpPr>
          <p:cNvPr id="110603" name="Rectangle 127"/>
          <p:cNvSpPr>
            <a:spLocks noChangeArrowheads="1"/>
          </p:cNvSpPr>
          <p:nvPr/>
        </p:nvSpPr>
        <p:spPr bwMode="auto">
          <a:xfrm>
            <a:off x="3348038" y="1196975"/>
            <a:ext cx="2087562" cy="1728788"/>
          </a:xfrm>
          <a:prstGeom prst="rect">
            <a:avLst/>
          </a:prstGeom>
          <a:solidFill>
            <a:srgbClr val="00FF00">
              <a:alpha val="39999"/>
            </a:srgbClr>
          </a:solidFill>
          <a:ln w="9525">
            <a:solidFill>
              <a:schemeClr val="tx1"/>
            </a:solidFill>
            <a:miter lim="800000"/>
            <a:headEnd/>
            <a:tailEnd/>
          </a:ln>
        </p:spPr>
        <p:txBody>
          <a:bodyPr anchor="ctr">
            <a:spAutoFit/>
          </a:bodyPr>
          <a:lstStyle/>
          <a:p>
            <a:endParaRPr lang="en-US"/>
          </a:p>
        </p:txBody>
      </p:sp>
      <p:sp>
        <p:nvSpPr>
          <p:cNvPr id="128" name="Slide Number Placeholder 4"/>
          <p:cNvSpPr>
            <a:spLocks noGrp="1"/>
          </p:cNvSpPr>
          <p:nvPr>
            <p:ph type="sldNum" sz="quarter" idx="4294967295"/>
          </p:nvPr>
        </p:nvSpPr>
        <p:spPr>
          <a:xfrm>
            <a:off x="6512256" y="6556407"/>
            <a:ext cx="2133600" cy="252000"/>
          </a:xfrm>
          <a:prstGeom prst="rect">
            <a:avLst/>
          </a:prstGeom>
        </p:spPr>
        <p:txBody>
          <a:bodyPr/>
          <a:lstStyle/>
          <a:p>
            <a:pPr algn="r">
              <a:defRPr/>
            </a:pPr>
            <a:fld id="{26C1060F-8FEA-4B47-8EEE-5A6CDD216421}" type="slidenum">
              <a:rPr lang="en-US" altLang="en-US" sz="1000">
                <a:solidFill>
                  <a:schemeClr val="bg2"/>
                </a:solidFill>
              </a:rPr>
              <a:pPr algn="r">
                <a:defRPr/>
              </a:pPr>
              <a:t>56</a:t>
            </a:fld>
            <a:endParaRPr lang="en-US" altLang="en-US" sz="1000" dirty="0">
              <a:solidFill>
                <a:schemeClr val="bg2"/>
              </a:solidFill>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7" name="Rectangle 4"/>
          <p:cNvSpPr>
            <a:spLocks noChangeArrowheads="1"/>
          </p:cNvSpPr>
          <p:nvPr/>
        </p:nvSpPr>
        <p:spPr bwMode="auto">
          <a:xfrm>
            <a:off x="533400" y="1371600"/>
            <a:ext cx="8142288" cy="4505325"/>
          </a:xfrm>
          <a:prstGeom prst="rect">
            <a:avLst/>
          </a:prstGeom>
          <a:noFill/>
          <a:ln w="9525">
            <a:noFill/>
            <a:miter lim="800000"/>
            <a:headEnd/>
            <a:tailEnd/>
          </a:ln>
        </p:spPr>
        <p:txBody>
          <a:bodyPr/>
          <a:lstStyle/>
          <a:p>
            <a:pPr marL="342900" indent="-342900">
              <a:spcBef>
                <a:spcPct val="20000"/>
              </a:spcBef>
              <a:buClr>
                <a:schemeClr val="accent1"/>
              </a:buClr>
              <a:buSzPct val="65000"/>
              <a:buFont typeface="Wingdings" pitchFamily="2" charset="2"/>
              <a:buChar char="n"/>
            </a:pPr>
            <a:r>
              <a:rPr lang="en-US" sz="2400" dirty="0"/>
              <a:t>The </a:t>
            </a:r>
            <a:r>
              <a:rPr lang="en-US" sz="2400" dirty="0" err="1"/>
              <a:t>En</a:t>
            </a:r>
            <a:r>
              <a:rPr lang="en-US" sz="2400" dirty="0"/>
              <a:t>-route (area) control service (ACC) is responsible for all controlled flights within CTA/UTA, separated in layers and sectors.</a:t>
            </a:r>
          </a:p>
          <a:p>
            <a:pPr marL="342900" indent="-342900">
              <a:spcBef>
                <a:spcPct val="20000"/>
              </a:spcBef>
              <a:buClr>
                <a:schemeClr val="accent1"/>
              </a:buClr>
              <a:buSzPct val="65000"/>
              <a:buFont typeface="Wingdings" pitchFamily="2" charset="2"/>
              <a:buChar char="n"/>
            </a:pPr>
            <a:endParaRPr lang="en-US" sz="2400" dirty="0"/>
          </a:p>
          <a:p>
            <a:pPr marL="342900" indent="-342900">
              <a:spcBef>
                <a:spcPct val="20000"/>
              </a:spcBef>
              <a:buClr>
                <a:schemeClr val="accent1"/>
              </a:buClr>
              <a:buSzPct val="65000"/>
              <a:buFont typeface="Wingdings" pitchFamily="2" charset="2"/>
              <a:buChar char="n"/>
            </a:pPr>
            <a:r>
              <a:rPr lang="en-US" sz="2400" dirty="0"/>
              <a:t>A team of controllers (usually two) works on each sector:</a:t>
            </a:r>
          </a:p>
          <a:p>
            <a:pPr marL="800100" lvl="1" indent="-342900">
              <a:spcBef>
                <a:spcPct val="20000"/>
              </a:spcBef>
              <a:buClr>
                <a:schemeClr val="accent1"/>
              </a:buClr>
              <a:buSzPct val="65000"/>
              <a:buFont typeface="Wingdings" pitchFamily="2" charset="2"/>
              <a:buChar char="n"/>
            </a:pPr>
            <a:r>
              <a:rPr lang="en-US" sz="2400" dirty="0"/>
              <a:t>An </a:t>
            </a:r>
            <a:r>
              <a:rPr lang="en-US" sz="2400" b="1" dirty="0">
                <a:solidFill>
                  <a:schemeClr val="tx2">
                    <a:lumMod val="75000"/>
                  </a:schemeClr>
                </a:solidFill>
              </a:rPr>
              <a:t>executive</a:t>
            </a:r>
            <a:r>
              <a:rPr lang="en-US" sz="2400" dirty="0"/>
              <a:t> </a:t>
            </a:r>
            <a:r>
              <a:rPr lang="en-US" sz="2400" dirty="0" err="1"/>
              <a:t>ATCo</a:t>
            </a:r>
            <a:r>
              <a:rPr lang="en-US" sz="2400" dirty="0"/>
              <a:t> who maintains radio communications with aircraft, monitors and vectors aircraft to prevent collisions and update strips, and</a:t>
            </a:r>
          </a:p>
          <a:p>
            <a:pPr marL="800100" lvl="1" indent="-342900">
              <a:spcBef>
                <a:spcPct val="20000"/>
              </a:spcBef>
              <a:buClr>
                <a:schemeClr val="accent1"/>
              </a:buClr>
              <a:buSzPct val="65000"/>
              <a:buFont typeface="Wingdings" pitchFamily="2" charset="2"/>
              <a:buChar char="n"/>
            </a:pPr>
            <a:r>
              <a:rPr lang="en-US" sz="2400" dirty="0"/>
              <a:t>A </a:t>
            </a:r>
            <a:r>
              <a:rPr lang="en-US" sz="2400" b="1" dirty="0">
                <a:solidFill>
                  <a:schemeClr val="tx2">
                    <a:lumMod val="75000"/>
                  </a:schemeClr>
                </a:solidFill>
              </a:rPr>
              <a:t>planning </a:t>
            </a:r>
            <a:r>
              <a:rPr lang="en-US" sz="2400" dirty="0" err="1"/>
              <a:t>ATCo</a:t>
            </a:r>
            <a:r>
              <a:rPr lang="en-US" sz="2400" dirty="0"/>
              <a:t> who coordinates with </a:t>
            </a:r>
            <a:r>
              <a:rPr lang="en-US" sz="2400" dirty="0" err="1"/>
              <a:t>neighbouring</a:t>
            </a:r>
            <a:r>
              <a:rPr lang="en-US" sz="2400" dirty="0"/>
              <a:t> controllers and highlights possible aircraft pair conflicts to executive controller.</a:t>
            </a:r>
          </a:p>
          <a:p>
            <a:pPr marL="342900" indent="-342900">
              <a:spcBef>
                <a:spcPct val="20000"/>
              </a:spcBef>
              <a:buClr>
                <a:schemeClr val="accent1"/>
              </a:buClr>
              <a:buSzPct val="65000"/>
            </a:pPr>
            <a:endParaRPr lang="en-US" sz="2400" dirty="0"/>
          </a:p>
          <a:p>
            <a:pPr lvl="1" indent="-112713">
              <a:spcBef>
                <a:spcPct val="20000"/>
              </a:spcBef>
              <a:buClr>
                <a:schemeClr val="accent2"/>
              </a:buClr>
              <a:buSzPct val="60000"/>
              <a:buFont typeface="Wingdings" pitchFamily="2" charset="2"/>
              <a:buChar char="q"/>
            </a:pPr>
            <a:endParaRPr lang="en-US" sz="2000" dirty="0"/>
          </a:p>
          <a:p>
            <a:pPr marL="342900" indent="-342900">
              <a:spcBef>
                <a:spcPct val="20000"/>
              </a:spcBef>
              <a:buClr>
                <a:schemeClr val="accent1"/>
              </a:buClr>
              <a:buSzPct val="65000"/>
              <a:buFont typeface="Wingdings" pitchFamily="2" charset="2"/>
              <a:buChar char="n"/>
            </a:pPr>
            <a:endParaRPr lang="en-US" sz="2800" dirty="0"/>
          </a:p>
        </p:txBody>
      </p:sp>
      <p:sp>
        <p:nvSpPr>
          <p:cNvPr id="103428" name="Rectangle 2"/>
          <p:cNvSpPr>
            <a:spLocks noChangeArrowheads="1"/>
          </p:cNvSpPr>
          <p:nvPr/>
        </p:nvSpPr>
        <p:spPr bwMode="auto">
          <a:xfrm>
            <a:off x="457200" y="277813"/>
            <a:ext cx="8686800" cy="1139825"/>
          </a:xfrm>
          <a:prstGeom prst="rect">
            <a:avLst/>
          </a:prstGeom>
          <a:noFill/>
          <a:ln w="9525">
            <a:noFill/>
            <a:miter lim="800000"/>
            <a:headEnd/>
            <a:tailEnd/>
          </a:ln>
        </p:spPr>
        <p:txBody>
          <a:bodyPr/>
          <a:lstStyle/>
          <a:p>
            <a:pPr marL="800100" indent="-800100"/>
            <a:r>
              <a:rPr lang="en-GB" sz="4000" b="1" dirty="0">
                <a:solidFill>
                  <a:schemeClr val="tx2"/>
                </a:solidFill>
                <a:cs typeface="Calibri"/>
              </a:rPr>
              <a:t>En-route</a:t>
            </a:r>
            <a:r>
              <a:rPr lang="sr-Latn-CS" sz="4000" b="1" dirty="0">
                <a:solidFill>
                  <a:schemeClr val="tx2"/>
                </a:solidFill>
                <a:cs typeface="Calibri"/>
              </a:rPr>
              <a:t> control unit</a:t>
            </a:r>
            <a:r>
              <a:rPr lang="en-US" sz="4000" b="1" dirty="0">
                <a:solidFill>
                  <a:schemeClr val="tx2"/>
                </a:solidFill>
                <a:cs typeface="Calibri"/>
              </a:rPr>
              <a:t> </a:t>
            </a:r>
            <a:r>
              <a:rPr lang="en-GB" sz="4000" b="1" dirty="0">
                <a:solidFill>
                  <a:schemeClr val="tx2"/>
                </a:solidFill>
                <a:cs typeface="Calibri"/>
              </a:rPr>
              <a:t>(1</a:t>
            </a:r>
            <a:r>
              <a:rPr lang="sr-Latn-RS" sz="4000" b="1" dirty="0">
                <a:solidFill>
                  <a:schemeClr val="tx2"/>
                </a:solidFill>
                <a:cs typeface="Calibri"/>
              </a:rPr>
              <a:t>b</a:t>
            </a:r>
            <a:r>
              <a:rPr lang="en-GB" sz="4000" b="1" dirty="0">
                <a:solidFill>
                  <a:schemeClr val="tx2"/>
                </a:solidFill>
                <a:cs typeface="Calibri"/>
              </a:rPr>
              <a:t>)</a:t>
            </a:r>
            <a:endParaRPr lang="en-US" sz="4000" b="1" dirty="0">
              <a:solidFill>
                <a:schemeClr val="tx2"/>
              </a:solidFill>
              <a:cs typeface="Calibri"/>
            </a:endParaRPr>
          </a:p>
        </p:txBody>
      </p:sp>
      <p:sp>
        <p:nvSpPr>
          <p:cNvPr id="5" name="Slide Number Placeholder 4"/>
          <p:cNvSpPr>
            <a:spLocks noGrp="1"/>
          </p:cNvSpPr>
          <p:nvPr>
            <p:ph type="sldNum" sz="quarter" idx="4294967295"/>
          </p:nvPr>
        </p:nvSpPr>
        <p:spPr>
          <a:xfrm>
            <a:off x="6512256" y="6556407"/>
            <a:ext cx="2133600" cy="252000"/>
          </a:xfrm>
          <a:prstGeom prst="rect">
            <a:avLst/>
          </a:prstGeom>
        </p:spPr>
        <p:txBody>
          <a:bodyPr/>
          <a:lstStyle/>
          <a:p>
            <a:pPr algn="r">
              <a:defRPr/>
            </a:pPr>
            <a:fld id="{26C1060F-8FEA-4B47-8EEE-5A6CDD216421}" type="slidenum">
              <a:rPr lang="en-US" altLang="en-US" sz="1000">
                <a:solidFill>
                  <a:schemeClr val="bg2"/>
                </a:solidFill>
              </a:rPr>
              <a:pPr algn="r">
                <a:defRPr/>
              </a:pPr>
              <a:t>57</a:t>
            </a:fld>
            <a:endParaRPr lang="en-US" altLang="en-US" sz="1000" dirty="0">
              <a:solidFill>
                <a:schemeClr val="bg2"/>
              </a:solidFill>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9" name="Rectangle 34"/>
          <p:cNvSpPr>
            <a:spLocks noChangeArrowheads="1"/>
          </p:cNvSpPr>
          <p:nvPr/>
        </p:nvSpPr>
        <p:spPr bwMode="auto">
          <a:xfrm>
            <a:off x="457200" y="277813"/>
            <a:ext cx="8686800" cy="1139825"/>
          </a:xfrm>
          <a:prstGeom prst="rect">
            <a:avLst/>
          </a:prstGeom>
          <a:noFill/>
          <a:ln w="9525">
            <a:noFill/>
            <a:miter lim="800000"/>
            <a:headEnd/>
            <a:tailEnd/>
          </a:ln>
        </p:spPr>
        <p:txBody>
          <a:bodyPr/>
          <a:lstStyle/>
          <a:p>
            <a:pPr marL="800100" indent="-800100"/>
            <a:r>
              <a:rPr lang="en-GB" sz="4000" b="1" dirty="0">
                <a:solidFill>
                  <a:schemeClr val="tx2"/>
                </a:solidFill>
                <a:cs typeface="Calibri"/>
              </a:rPr>
              <a:t>En-route</a:t>
            </a:r>
            <a:r>
              <a:rPr lang="sr-Latn-CS" sz="4000" b="1" dirty="0">
                <a:solidFill>
                  <a:schemeClr val="tx2"/>
                </a:solidFill>
                <a:cs typeface="Calibri"/>
              </a:rPr>
              <a:t> control unit</a:t>
            </a:r>
            <a:r>
              <a:rPr lang="en-GB" sz="4000" b="1" dirty="0">
                <a:solidFill>
                  <a:schemeClr val="tx2"/>
                </a:solidFill>
                <a:cs typeface="Calibri"/>
              </a:rPr>
              <a:t> (2)</a:t>
            </a:r>
            <a:endParaRPr lang="en-US" sz="4000" b="1" dirty="0">
              <a:solidFill>
                <a:schemeClr val="tx2"/>
              </a:solidFill>
              <a:cs typeface="Calibri"/>
            </a:endParaRPr>
          </a:p>
        </p:txBody>
      </p:sp>
      <p:sp>
        <p:nvSpPr>
          <p:cNvPr id="5" name="Slide Number Placeholder 4"/>
          <p:cNvSpPr>
            <a:spLocks noGrp="1"/>
          </p:cNvSpPr>
          <p:nvPr>
            <p:ph type="sldNum" sz="quarter" idx="4294967295"/>
          </p:nvPr>
        </p:nvSpPr>
        <p:spPr>
          <a:xfrm>
            <a:off x="6512256" y="6556407"/>
            <a:ext cx="2133600" cy="252000"/>
          </a:xfrm>
          <a:prstGeom prst="rect">
            <a:avLst/>
          </a:prstGeom>
        </p:spPr>
        <p:txBody>
          <a:bodyPr/>
          <a:lstStyle/>
          <a:p>
            <a:pPr algn="r">
              <a:defRPr/>
            </a:pPr>
            <a:fld id="{26C1060F-8FEA-4B47-8EEE-5A6CDD216421}" type="slidenum">
              <a:rPr lang="en-US" altLang="en-US" sz="1000">
                <a:solidFill>
                  <a:schemeClr val="bg2"/>
                </a:solidFill>
              </a:rPr>
              <a:pPr algn="r">
                <a:defRPr/>
              </a:pPr>
              <a:t>58</a:t>
            </a:fld>
            <a:endParaRPr lang="en-US" altLang="en-US" sz="1000" dirty="0">
              <a:solidFill>
                <a:schemeClr val="bg2"/>
              </a:solidFill>
            </a:endParaRPr>
          </a:p>
        </p:txBody>
      </p:sp>
      <p:pic>
        <p:nvPicPr>
          <p:cNvPr id="74754" name="Picture 2"/>
          <p:cNvPicPr>
            <a:picLocks noChangeAspect="1" noChangeArrowheads="1"/>
          </p:cNvPicPr>
          <p:nvPr/>
        </p:nvPicPr>
        <p:blipFill>
          <a:blip r:embed="rId2"/>
          <a:srcRect/>
          <a:stretch>
            <a:fillRect/>
          </a:stretch>
        </p:blipFill>
        <p:spPr bwMode="auto">
          <a:xfrm>
            <a:off x="855077" y="1196975"/>
            <a:ext cx="7382075" cy="5359432"/>
          </a:xfrm>
          <a:prstGeom prst="rect">
            <a:avLst/>
          </a:prstGeom>
          <a:noFill/>
          <a:ln w="9525">
            <a:noFill/>
            <a:miter lim="800000"/>
            <a:headEnd/>
            <a:tailEnd/>
          </a:ln>
          <a:effectLst/>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3" name="Rectangle 2"/>
          <p:cNvSpPr>
            <a:spLocks noChangeArrowheads="1"/>
          </p:cNvSpPr>
          <p:nvPr/>
        </p:nvSpPr>
        <p:spPr bwMode="auto">
          <a:xfrm>
            <a:off x="457200" y="277813"/>
            <a:ext cx="8686800" cy="1139825"/>
          </a:xfrm>
          <a:prstGeom prst="rect">
            <a:avLst/>
          </a:prstGeom>
          <a:noFill/>
          <a:ln w="9525">
            <a:noFill/>
            <a:miter lim="800000"/>
            <a:headEnd/>
            <a:tailEnd/>
          </a:ln>
        </p:spPr>
        <p:txBody>
          <a:bodyPr/>
          <a:lstStyle/>
          <a:p>
            <a:pPr marL="800100" indent="-800100"/>
            <a:r>
              <a:rPr lang="en-GB" sz="4000" b="1" dirty="0">
                <a:solidFill>
                  <a:schemeClr val="tx2"/>
                </a:solidFill>
                <a:cs typeface="Calibri"/>
              </a:rPr>
              <a:t>En-route</a:t>
            </a:r>
            <a:r>
              <a:rPr lang="sr-Latn-CS" sz="4000" b="1" dirty="0">
                <a:solidFill>
                  <a:schemeClr val="tx2"/>
                </a:solidFill>
                <a:cs typeface="Calibri"/>
              </a:rPr>
              <a:t> control unit</a:t>
            </a:r>
            <a:r>
              <a:rPr lang="en-GB" sz="4000" b="1" dirty="0">
                <a:solidFill>
                  <a:schemeClr val="tx2"/>
                </a:solidFill>
                <a:cs typeface="Calibri"/>
              </a:rPr>
              <a:t> (3)</a:t>
            </a:r>
            <a:endParaRPr lang="en-US" sz="4000" b="1" dirty="0">
              <a:solidFill>
                <a:schemeClr val="tx2"/>
              </a:solidFill>
              <a:cs typeface="Calibri"/>
            </a:endParaRPr>
          </a:p>
        </p:txBody>
      </p:sp>
      <p:sp>
        <p:nvSpPr>
          <p:cNvPr id="5" name="Slide Number Placeholder 4"/>
          <p:cNvSpPr>
            <a:spLocks noGrp="1"/>
          </p:cNvSpPr>
          <p:nvPr>
            <p:ph type="sldNum" sz="quarter" idx="4294967295"/>
          </p:nvPr>
        </p:nvSpPr>
        <p:spPr>
          <a:xfrm>
            <a:off x="6512256" y="6556407"/>
            <a:ext cx="2133600" cy="252000"/>
          </a:xfrm>
          <a:prstGeom prst="rect">
            <a:avLst/>
          </a:prstGeom>
        </p:spPr>
        <p:txBody>
          <a:bodyPr/>
          <a:lstStyle/>
          <a:p>
            <a:pPr algn="r">
              <a:defRPr/>
            </a:pPr>
            <a:fld id="{26C1060F-8FEA-4B47-8EEE-5A6CDD216421}" type="slidenum">
              <a:rPr lang="en-US" altLang="en-US" sz="1000">
                <a:solidFill>
                  <a:schemeClr val="bg2"/>
                </a:solidFill>
              </a:rPr>
              <a:pPr algn="r">
                <a:defRPr/>
              </a:pPr>
              <a:t>59</a:t>
            </a:fld>
            <a:endParaRPr lang="en-US" altLang="en-US" sz="1000" dirty="0">
              <a:solidFill>
                <a:schemeClr val="bg2"/>
              </a:solidFill>
            </a:endParaRPr>
          </a:p>
        </p:txBody>
      </p:sp>
      <p:pic>
        <p:nvPicPr>
          <p:cNvPr id="150530" name="Picture 2"/>
          <p:cNvPicPr>
            <a:picLocks noChangeAspect="1" noChangeArrowheads="1"/>
          </p:cNvPicPr>
          <p:nvPr/>
        </p:nvPicPr>
        <p:blipFill>
          <a:blip r:embed="rId2"/>
          <a:srcRect/>
          <a:stretch>
            <a:fillRect/>
          </a:stretch>
        </p:blipFill>
        <p:spPr bwMode="auto">
          <a:xfrm>
            <a:off x="376238" y="974757"/>
            <a:ext cx="8391525" cy="5581650"/>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7" name="Rectangle 2"/>
          <p:cNvSpPr>
            <a:spLocks noChangeArrowheads="1"/>
          </p:cNvSpPr>
          <p:nvPr/>
        </p:nvSpPr>
        <p:spPr bwMode="auto">
          <a:xfrm>
            <a:off x="533400" y="1371600"/>
            <a:ext cx="3175000" cy="4505325"/>
          </a:xfrm>
          <a:prstGeom prst="rect">
            <a:avLst/>
          </a:prstGeom>
          <a:noFill/>
          <a:ln w="9525">
            <a:noFill/>
            <a:miter lim="800000"/>
            <a:headEnd/>
            <a:tailEnd/>
          </a:ln>
        </p:spPr>
        <p:txBody>
          <a:bodyPr/>
          <a:lstStyle/>
          <a:p>
            <a:pPr marL="342900" indent="-342900">
              <a:spcBef>
                <a:spcPct val="20000"/>
              </a:spcBef>
              <a:buClr>
                <a:schemeClr val="accent1"/>
              </a:buClr>
              <a:buSzPct val="65000"/>
              <a:buFont typeface="Wingdings" pitchFamily="2" charset="2"/>
              <a:buChar char="n"/>
            </a:pPr>
            <a:r>
              <a:rPr lang="en-US" sz="2400"/>
              <a:t>Radar system:</a:t>
            </a:r>
          </a:p>
          <a:p>
            <a:pPr lvl="1" indent="-112713">
              <a:spcBef>
                <a:spcPct val="20000"/>
              </a:spcBef>
              <a:buClr>
                <a:schemeClr val="accent2"/>
              </a:buClr>
              <a:buSzPct val="60000"/>
              <a:buFont typeface="Wingdings" pitchFamily="2" charset="2"/>
              <a:buChar char="q"/>
            </a:pPr>
            <a:endParaRPr lang="en-US" sz="2000"/>
          </a:p>
          <a:p>
            <a:pPr marL="342900" indent="-342900">
              <a:spcBef>
                <a:spcPct val="20000"/>
              </a:spcBef>
              <a:buClr>
                <a:schemeClr val="accent1"/>
              </a:buClr>
              <a:buSzPct val="65000"/>
              <a:buFont typeface="Wingdings" pitchFamily="2" charset="2"/>
              <a:buChar char="n"/>
            </a:pPr>
            <a:endParaRPr lang="en-US" sz="2800"/>
          </a:p>
        </p:txBody>
      </p:sp>
      <p:sp>
        <p:nvSpPr>
          <p:cNvPr id="93188" name="Rectangle 3"/>
          <p:cNvSpPr>
            <a:spLocks noChangeArrowheads="1"/>
          </p:cNvSpPr>
          <p:nvPr/>
        </p:nvSpPr>
        <p:spPr bwMode="auto">
          <a:xfrm>
            <a:off x="457200" y="277813"/>
            <a:ext cx="8686800" cy="1139825"/>
          </a:xfrm>
          <a:prstGeom prst="rect">
            <a:avLst/>
          </a:prstGeom>
          <a:noFill/>
          <a:ln w="9525">
            <a:noFill/>
            <a:miter lim="800000"/>
            <a:headEnd/>
            <a:tailEnd/>
          </a:ln>
        </p:spPr>
        <p:txBody>
          <a:bodyPr/>
          <a:lstStyle/>
          <a:p>
            <a:pPr marL="800100" indent="-800100"/>
            <a:r>
              <a:rPr lang="sr-Latn-RS" sz="4000" b="1" dirty="0">
                <a:solidFill>
                  <a:schemeClr val="tx2"/>
                </a:solidFill>
                <a:cs typeface="Calibri"/>
              </a:rPr>
              <a:t>ATC </a:t>
            </a:r>
            <a:r>
              <a:rPr lang="en-GB" sz="4000" b="1" dirty="0">
                <a:solidFill>
                  <a:schemeClr val="tx2"/>
                </a:solidFill>
                <a:cs typeface="Calibri"/>
              </a:rPr>
              <a:t>System Types (</a:t>
            </a:r>
            <a:r>
              <a:rPr lang="sr-Latn-RS" sz="4000" b="1" dirty="0">
                <a:solidFill>
                  <a:schemeClr val="tx2"/>
                </a:solidFill>
                <a:cs typeface="Calibri"/>
              </a:rPr>
              <a:t>3</a:t>
            </a:r>
            <a:r>
              <a:rPr lang="en-GB" sz="4000" b="1" dirty="0">
                <a:solidFill>
                  <a:schemeClr val="tx2"/>
                </a:solidFill>
                <a:cs typeface="Calibri"/>
              </a:rPr>
              <a:t>)</a:t>
            </a:r>
            <a:endParaRPr lang="en-US" sz="4000" b="1" dirty="0">
              <a:solidFill>
                <a:schemeClr val="tx2"/>
              </a:solidFill>
              <a:cs typeface="Calibri"/>
            </a:endParaRPr>
          </a:p>
        </p:txBody>
      </p:sp>
      <p:sp>
        <p:nvSpPr>
          <p:cNvPr id="93189" name="Rectangle 4"/>
          <p:cNvSpPr>
            <a:spLocks noChangeArrowheads="1"/>
          </p:cNvSpPr>
          <p:nvPr/>
        </p:nvSpPr>
        <p:spPr bwMode="auto">
          <a:xfrm>
            <a:off x="0" y="2043113"/>
            <a:ext cx="9144000" cy="0"/>
          </a:xfrm>
          <a:prstGeom prst="rect">
            <a:avLst/>
          </a:prstGeom>
          <a:noFill/>
          <a:ln w="9525">
            <a:noFill/>
            <a:miter lim="800000"/>
            <a:headEnd/>
            <a:tailEnd/>
          </a:ln>
        </p:spPr>
        <p:txBody>
          <a:bodyPr wrap="none" anchor="ctr">
            <a:spAutoFit/>
          </a:bodyPr>
          <a:lstStyle/>
          <a:p>
            <a:endParaRPr lang="en-US"/>
          </a:p>
        </p:txBody>
      </p:sp>
      <p:pic>
        <p:nvPicPr>
          <p:cNvPr id="93190" name="Picture 18"/>
          <p:cNvPicPr>
            <a:picLocks noGrp="1" noChangeAspect="1" noChangeArrowheads="1"/>
          </p:cNvPicPr>
          <p:nvPr>
            <p:ph sz="half" idx="1"/>
          </p:nvPr>
        </p:nvPicPr>
        <p:blipFill>
          <a:blip r:embed="rId2" cstate="screen">
            <a:extLst>
              <a:ext uri="{28A0092B-C50C-407E-A947-70E740481C1C}">
                <a14:useLocalDpi xmlns:a14="http://schemas.microsoft.com/office/drawing/2010/main"/>
              </a:ext>
            </a:extLst>
          </a:blip>
          <a:srcRect/>
          <a:stretch>
            <a:fillRect/>
          </a:stretch>
        </p:blipFill>
        <p:spPr>
          <a:xfrm>
            <a:off x="676275" y="2670175"/>
            <a:ext cx="3598863" cy="2390775"/>
          </a:xfrm>
          <a:noFill/>
        </p:spPr>
      </p:pic>
      <p:pic>
        <p:nvPicPr>
          <p:cNvPr id="93191" name="Picture 20"/>
          <p:cNvPicPr>
            <a:picLocks noGrp="1" noChangeAspect="1" noChangeArrowheads="1"/>
          </p:cNvPicPr>
          <p:nvPr>
            <p:ph sz="half" idx="2"/>
          </p:nvPr>
        </p:nvPicPr>
        <p:blipFill>
          <a:blip r:embed="rId3" cstate="screen">
            <a:extLst>
              <a:ext uri="{28A0092B-C50C-407E-A947-70E740481C1C}">
                <a14:useLocalDpi xmlns:a14="http://schemas.microsoft.com/office/drawing/2010/main"/>
              </a:ext>
            </a:extLst>
          </a:blip>
          <a:srcRect/>
          <a:stretch>
            <a:fillRect/>
          </a:stretch>
        </p:blipFill>
        <p:spPr>
          <a:xfrm>
            <a:off x="4873625" y="2667000"/>
            <a:ext cx="3586163" cy="2395538"/>
          </a:xfrm>
          <a:noFill/>
          <a:ln>
            <a:solidFill>
              <a:srgbClr val="000000"/>
            </a:solidFill>
          </a:ln>
        </p:spPr>
      </p:pic>
      <p:sp>
        <p:nvSpPr>
          <p:cNvPr id="8" name="Slide Number Placeholder 4"/>
          <p:cNvSpPr>
            <a:spLocks noGrp="1"/>
          </p:cNvSpPr>
          <p:nvPr>
            <p:ph type="sldNum" sz="quarter" idx="4294967295"/>
          </p:nvPr>
        </p:nvSpPr>
        <p:spPr>
          <a:xfrm>
            <a:off x="6512256" y="6556407"/>
            <a:ext cx="2133600" cy="252000"/>
          </a:xfrm>
          <a:prstGeom prst="rect">
            <a:avLst/>
          </a:prstGeom>
        </p:spPr>
        <p:txBody>
          <a:bodyPr/>
          <a:lstStyle/>
          <a:p>
            <a:pPr algn="r">
              <a:defRPr/>
            </a:pPr>
            <a:fld id="{26C1060F-8FEA-4B47-8EEE-5A6CDD216421}" type="slidenum">
              <a:rPr lang="en-US" altLang="en-US" sz="1000">
                <a:solidFill>
                  <a:schemeClr val="bg2"/>
                </a:solidFill>
              </a:rPr>
              <a:pPr algn="r">
                <a:defRPr/>
              </a:pPr>
              <a:t>6</a:t>
            </a:fld>
            <a:endParaRPr lang="en-US" altLang="en-US" sz="1000" dirty="0">
              <a:solidFill>
                <a:schemeClr val="bg2"/>
              </a:solidFill>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7" name="Rectangle 2"/>
          <p:cNvSpPr>
            <a:spLocks noChangeArrowheads="1"/>
          </p:cNvSpPr>
          <p:nvPr/>
        </p:nvSpPr>
        <p:spPr bwMode="auto">
          <a:xfrm>
            <a:off x="457200" y="277813"/>
            <a:ext cx="8686800" cy="1139825"/>
          </a:xfrm>
          <a:prstGeom prst="rect">
            <a:avLst/>
          </a:prstGeom>
          <a:noFill/>
          <a:ln w="9525">
            <a:noFill/>
            <a:miter lim="800000"/>
            <a:headEnd/>
            <a:tailEnd/>
          </a:ln>
        </p:spPr>
        <p:txBody>
          <a:bodyPr/>
          <a:lstStyle/>
          <a:p>
            <a:pPr marL="800100" indent="-800100"/>
            <a:r>
              <a:rPr lang="en-GB" sz="4000" b="1" dirty="0">
                <a:solidFill>
                  <a:schemeClr val="tx2"/>
                </a:solidFill>
                <a:cs typeface="Calibri"/>
              </a:rPr>
              <a:t>En-route</a:t>
            </a:r>
            <a:r>
              <a:rPr lang="sr-Latn-CS" sz="4000" b="1" dirty="0">
                <a:solidFill>
                  <a:schemeClr val="tx2"/>
                </a:solidFill>
                <a:cs typeface="Calibri"/>
              </a:rPr>
              <a:t> control unit</a:t>
            </a:r>
            <a:r>
              <a:rPr lang="en-GB" sz="4000" b="1" dirty="0">
                <a:solidFill>
                  <a:schemeClr val="tx2"/>
                </a:solidFill>
                <a:cs typeface="Calibri"/>
              </a:rPr>
              <a:t> (4)</a:t>
            </a:r>
            <a:endParaRPr lang="en-US" sz="4000" b="1" dirty="0">
              <a:solidFill>
                <a:schemeClr val="tx2"/>
              </a:solidFill>
              <a:cs typeface="Calibri"/>
            </a:endParaRPr>
          </a:p>
        </p:txBody>
      </p:sp>
      <p:pic>
        <p:nvPicPr>
          <p:cNvPr id="113668" name="Picture 4"/>
          <p:cNvPicPr>
            <a:picLocks noChangeAspect="1" noChangeArrowheads="1"/>
          </p:cNvPicPr>
          <p:nvPr/>
        </p:nvPicPr>
        <p:blipFill>
          <a:blip r:embed="rId2" cstate="print"/>
          <a:srcRect/>
          <a:stretch>
            <a:fillRect/>
          </a:stretch>
        </p:blipFill>
        <p:spPr bwMode="auto">
          <a:xfrm>
            <a:off x="468313" y="1719263"/>
            <a:ext cx="8207375" cy="3725862"/>
          </a:xfrm>
          <a:prstGeom prst="rect">
            <a:avLst/>
          </a:prstGeom>
          <a:noFill/>
          <a:ln w="9525">
            <a:noFill/>
            <a:miter lim="800000"/>
            <a:headEnd/>
            <a:tailEnd/>
          </a:ln>
        </p:spPr>
      </p:pic>
      <p:sp>
        <p:nvSpPr>
          <p:cNvPr id="5" name="Slide Number Placeholder 4"/>
          <p:cNvSpPr>
            <a:spLocks noGrp="1"/>
          </p:cNvSpPr>
          <p:nvPr>
            <p:ph type="sldNum" sz="quarter" idx="4294967295"/>
          </p:nvPr>
        </p:nvSpPr>
        <p:spPr>
          <a:xfrm>
            <a:off x="6512256" y="6556407"/>
            <a:ext cx="2133600" cy="252000"/>
          </a:xfrm>
          <a:prstGeom prst="rect">
            <a:avLst/>
          </a:prstGeom>
        </p:spPr>
        <p:txBody>
          <a:bodyPr/>
          <a:lstStyle/>
          <a:p>
            <a:pPr algn="r">
              <a:defRPr/>
            </a:pPr>
            <a:fld id="{26C1060F-8FEA-4B47-8EEE-5A6CDD216421}" type="slidenum">
              <a:rPr lang="en-US" altLang="en-US" sz="1000">
                <a:solidFill>
                  <a:schemeClr val="bg2"/>
                </a:solidFill>
              </a:rPr>
              <a:pPr algn="r">
                <a:defRPr/>
              </a:pPr>
              <a:t>60</a:t>
            </a:fld>
            <a:endParaRPr lang="en-US" altLang="en-US" sz="1000" dirty="0">
              <a:solidFill>
                <a:schemeClr val="bg2"/>
              </a:solidFill>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1029"/>
          <p:cNvSpPr>
            <a:spLocks noChangeArrowheads="1"/>
          </p:cNvSpPr>
          <p:nvPr/>
        </p:nvSpPr>
        <p:spPr bwMode="auto">
          <a:xfrm>
            <a:off x="457200" y="1600200"/>
            <a:ext cx="8229600" cy="4530725"/>
          </a:xfrm>
          <a:prstGeom prst="rect">
            <a:avLst/>
          </a:prstGeom>
          <a:noFill/>
          <a:ln w="9525">
            <a:noFill/>
            <a:miter lim="800000"/>
            <a:headEnd/>
            <a:tailEnd/>
          </a:ln>
        </p:spPr>
        <p:txBody>
          <a:bodyPr/>
          <a:lstStyle/>
          <a:p>
            <a:pPr marL="342900" indent="-342900">
              <a:spcBef>
                <a:spcPct val="20000"/>
              </a:spcBef>
              <a:buClr>
                <a:schemeClr val="accent1"/>
              </a:buClr>
              <a:buSzPct val="65000"/>
              <a:buFont typeface="Wingdings" pitchFamily="2" charset="2"/>
              <a:buChar char="n"/>
            </a:pPr>
            <a:r>
              <a:rPr lang="en-US" sz="2400" b="1" dirty="0">
                <a:solidFill>
                  <a:schemeClr val="tx2">
                    <a:lumMod val="75000"/>
                  </a:schemeClr>
                </a:solidFill>
              </a:rPr>
              <a:t>Flight Information Services</a:t>
            </a:r>
            <a:r>
              <a:rPr lang="en-US" sz="2400" dirty="0"/>
              <a:t> (FIS) provide flight information services, i.e. advice and information necessary for the safe and efficient operation of flights.</a:t>
            </a:r>
          </a:p>
          <a:p>
            <a:pPr marL="342900" indent="-342900">
              <a:spcBef>
                <a:spcPct val="20000"/>
              </a:spcBef>
              <a:buClr>
                <a:schemeClr val="accent1"/>
              </a:buClr>
              <a:buSzPct val="65000"/>
              <a:buFont typeface="Wingdings" pitchFamily="2" charset="2"/>
              <a:buChar char="n"/>
            </a:pPr>
            <a:r>
              <a:rPr lang="en-US" sz="2400" dirty="0"/>
              <a:t>These services are provided to all aircraft to whom ATC  services are provided, as well as other aircraft to whom ATC services are not provided but are otherwise known to the Flight Information Service.</a:t>
            </a:r>
          </a:p>
          <a:p>
            <a:pPr marL="342900" indent="-342900">
              <a:spcBef>
                <a:spcPct val="20000"/>
              </a:spcBef>
              <a:buClr>
                <a:schemeClr val="accent1"/>
              </a:buClr>
              <a:buSzPct val="65000"/>
              <a:buFont typeface="Wingdings" pitchFamily="2" charset="2"/>
              <a:buChar char="n"/>
            </a:pPr>
            <a:r>
              <a:rPr lang="en-US" sz="2400" dirty="0"/>
              <a:t>Information provided through FIS includes meteorological information, traffic information, information related to state of infrastructure of airports, and any other information which could affect safety.</a:t>
            </a:r>
          </a:p>
          <a:p>
            <a:pPr marL="342900" indent="-342900">
              <a:spcBef>
                <a:spcPct val="20000"/>
              </a:spcBef>
              <a:buClr>
                <a:schemeClr val="accent1"/>
              </a:buClr>
              <a:buSzPct val="65000"/>
              <a:buFont typeface="Wingdings" pitchFamily="2" charset="2"/>
              <a:buChar char="n"/>
            </a:pPr>
            <a:endParaRPr lang="en-US" sz="2200" dirty="0"/>
          </a:p>
        </p:txBody>
      </p:sp>
      <p:sp>
        <p:nvSpPr>
          <p:cNvPr id="23556" name="Rectangle 1028"/>
          <p:cNvSpPr>
            <a:spLocks noChangeArrowheads="1"/>
          </p:cNvSpPr>
          <p:nvPr/>
        </p:nvSpPr>
        <p:spPr bwMode="auto">
          <a:xfrm>
            <a:off x="457200" y="277813"/>
            <a:ext cx="8229600" cy="1139825"/>
          </a:xfrm>
          <a:prstGeom prst="rect">
            <a:avLst/>
          </a:prstGeom>
          <a:noFill/>
          <a:ln w="9525">
            <a:noFill/>
            <a:miter lim="800000"/>
            <a:headEnd/>
            <a:tailEnd/>
          </a:ln>
        </p:spPr>
        <p:txBody>
          <a:bodyPr/>
          <a:lstStyle/>
          <a:p>
            <a:pPr marL="800100" indent="-800100"/>
            <a:r>
              <a:rPr lang="sr-Latn-CS" sz="4000" b="1" dirty="0">
                <a:solidFill>
                  <a:schemeClr val="tx2"/>
                </a:solidFill>
                <a:cs typeface="Calibri"/>
              </a:rPr>
              <a:t>Flight Information Service</a:t>
            </a:r>
            <a:endParaRPr lang="en-US" sz="4000" b="1" dirty="0">
              <a:solidFill>
                <a:schemeClr val="tx2"/>
              </a:solidFill>
              <a:cs typeface="Calibri"/>
            </a:endParaRPr>
          </a:p>
        </p:txBody>
      </p:sp>
      <p:sp>
        <p:nvSpPr>
          <p:cNvPr id="5" name="Slide Number Placeholder 4"/>
          <p:cNvSpPr>
            <a:spLocks noGrp="1"/>
          </p:cNvSpPr>
          <p:nvPr>
            <p:ph type="sldNum" sz="quarter" idx="4294967295"/>
          </p:nvPr>
        </p:nvSpPr>
        <p:spPr>
          <a:xfrm>
            <a:off x="6512256" y="6556407"/>
            <a:ext cx="2133600" cy="252000"/>
          </a:xfrm>
          <a:prstGeom prst="rect">
            <a:avLst/>
          </a:prstGeom>
        </p:spPr>
        <p:txBody>
          <a:bodyPr/>
          <a:lstStyle/>
          <a:p>
            <a:pPr algn="r">
              <a:defRPr/>
            </a:pPr>
            <a:fld id="{26C1060F-8FEA-4B47-8EEE-5A6CDD216421}" type="slidenum">
              <a:rPr lang="en-US" altLang="en-US" sz="1000">
                <a:solidFill>
                  <a:schemeClr val="bg2"/>
                </a:solidFill>
              </a:rPr>
              <a:pPr algn="r">
                <a:defRPr/>
              </a:pPr>
              <a:t>61</a:t>
            </a:fld>
            <a:endParaRPr lang="en-US" altLang="en-US" sz="1000" dirty="0">
              <a:solidFill>
                <a:schemeClr val="bg2"/>
              </a:solidFill>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1029"/>
          <p:cNvSpPr>
            <a:spLocks noChangeArrowheads="1"/>
          </p:cNvSpPr>
          <p:nvPr/>
        </p:nvSpPr>
        <p:spPr bwMode="auto">
          <a:xfrm>
            <a:off x="457200" y="1600200"/>
            <a:ext cx="8229600" cy="4530725"/>
          </a:xfrm>
          <a:prstGeom prst="rect">
            <a:avLst/>
          </a:prstGeom>
          <a:noFill/>
          <a:ln w="9525">
            <a:noFill/>
            <a:miter lim="800000"/>
            <a:headEnd/>
            <a:tailEnd/>
          </a:ln>
        </p:spPr>
        <p:txBody>
          <a:bodyPr/>
          <a:lstStyle/>
          <a:p>
            <a:pPr marL="342900" indent="-342900">
              <a:spcBef>
                <a:spcPct val="20000"/>
              </a:spcBef>
              <a:buClr>
                <a:schemeClr val="accent1"/>
              </a:buClr>
              <a:buSzPct val="65000"/>
              <a:buFont typeface="Wingdings" pitchFamily="2" charset="2"/>
              <a:buChar char="n"/>
            </a:pPr>
            <a:r>
              <a:rPr lang="en-US" sz="2400" b="1" dirty="0">
                <a:solidFill>
                  <a:schemeClr val="tx2">
                    <a:lumMod val="75000"/>
                  </a:schemeClr>
                </a:solidFill>
              </a:rPr>
              <a:t>Alerting Service </a:t>
            </a:r>
            <a:r>
              <a:rPr lang="en-US" sz="2400" dirty="0"/>
              <a:t>(AS) informs the appropriate </a:t>
            </a:r>
            <a:r>
              <a:rPr lang="en-US" sz="2400" dirty="0" err="1"/>
              <a:t>organisations</a:t>
            </a:r>
            <a:r>
              <a:rPr lang="en-US" sz="2400" dirty="0"/>
              <a:t> regarding the initiation of search and rescue operations for an aircraft and, where appropriate, assists those </a:t>
            </a:r>
            <a:r>
              <a:rPr lang="en-US" sz="2400" dirty="0" err="1"/>
              <a:t>organisations</a:t>
            </a:r>
            <a:r>
              <a:rPr lang="en-US" sz="2400" dirty="0"/>
              <a:t>. </a:t>
            </a:r>
          </a:p>
          <a:p>
            <a:pPr marL="342900" indent="-342900">
              <a:spcBef>
                <a:spcPct val="20000"/>
              </a:spcBef>
              <a:buClr>
                <a:schemeClr val="accent1"/>
              </a:buClr>
              <a:buSzPct val="65000"/>
              <a:buFont typeface="Wingdings" pitchFamily="2" charset="2"/>
              <a:buChar char="n"/>
            </a:pPr>
            <a:endParaRPr lang="en-US" sz="2400" dirty="0"/>
          </a:p>
          <a:p>
            <a:pPr marL="342900" indent="-342900">
              <a:spcBef>
                <a:spcPct val="20000"/>
              </a:spcBef>
              <a:buClr>
                <a:schemeClr val="accent1"/>
              </a:buClr>
              <a:buSzPct val="65000"/>
              <a:buFont typeface="Wingdings" pitchFamily="2" charset="2"/>
              <a:buChar char="n"/>
            </a:pPr>
            <a:r>
              <a:rPr lang="en-US" sz="2400" dirty="0"/>
              <a:t>These services are provided to all aircraft to whom ATC  services are provided, as well as to other aircraft to whom ATC services are not provided but are otherwise known to the Flight Information Service, or to whom they have submitted flight plans; but also to any other aircraft for which it is known, or it is believed, is the object of </a:t>
            </a:r>
            <a:r>
              <a:rPr lang="en-US" sz="2400"/>
              <a:t>a hijack.</a:t>
            </a:r>
            <a:endParaRPr lang="en-US" sz="2200" dirty="0"/>
          </a:p>
        </p:txBody>
      </p:sp>
      <p:sp>
        <p:nvSpPr>
          <p:cNvPr id="23556" name="Rectangle 1028"/>
          <p:cNvSpPr>
            <a:spLocks noChangeArrowheads="1"/>
          </p:cNvSpPr>
          <p:nvPr/>
        </p:nvSpPr>
        <p:spPr bwMode="auto">
          <a:xfrm>
            <a:off x="457200" y="277813"/>
            <a:ext cx="8229600" cy="1139825"/>
          </a:xfrm>
          <a:prstGeom prst="rect">
            <a:avLst/>
          </a:prstGeom>
          <a:noFill/>
          <a:ln w="9525">
            <a:noFill/>
            <a:miter lim="800000"/>
            <a:headEnd/>
            <a:tailEnd/>
          </a:ln>
        </p:spPr>
        <p:txBody>
          <a:bodyPr/>
          <a:lstStyle/>
          <a:p>
            <a:pPr marL="800100" indent="-800100"/>
            <a:r>
              <a:rPr lang="en-US" sz="4000" b="1" dirty="0">
                <a:solidFill>
                  <a:schemeClr val="tx2"/>
                </a:solidFill>
                <a:cs typeface="Calibri"/>
              </a:rPr>
              <a:t>Alerting </a:t>
            </a:r>
            <a:r>
              <a:rPr lang="sr-Latn-CS" sz="4000" b="1" dirty="0">
                <a:solidFill>
                  <a:schemeClr val="tx2"/>
                </a:solidFill>
                <a:cs typeface="Calibri"/>
              </a:rPr>
              <a:t>Service</a:t>
            </a:r>
            <a:endParaRPr lang="en-US" sz="4000" b="1" dirty="0">
              <a:solidFill>
                <a:schemeClr val="tx2"/>
              </a:solidFill>
              <a:cs typeface="Calibri"/>
            </a:endParaRPr>
          </a:p>
        </p:txBody>
      </p:sp>
      <p:sp>
        <p:nvSpPr>
          <p:cNvPr id="5" name="Slide Number Placeholder 4"/>
          <p:cNvSpPr>
            <a:spLocks noGrp="1"/>
          </p:cNvSpPr>
          <p:nvPr>
            <p:ph type="sldNum" sz="quarter" idx="4294967295"/>
          </p:nvPr>
        </p:nvSpPr>
        <p:spPr>
          <a:xfrm>
            <a:off x="6512256" y="6556407"/>
            <a:ext cx="2133600" cy="252000"/>
          </a:xfrm>
          <a:prstGeom prst="rect">
            <a:avLst/>
          </a:prstGeom>
        </p:spPr>
        <p:txBody>
          <a:bodyPr/>
          <a:lstStyle/>
          <a:p>
            <a:pPr algn="r">
              <a:defRPr/>
            </a:pPr>
            <a:fld id="{26C1060F-8FEA-4B47-8EEE-5A6CDD216421}" type="slidenum">
              <a:rPr lang="en-US" altLang="en-US" sz="1000">
                <a:solidFill>
                  <a:schemeClr val="bg2"/>
                </a:solidFill>
              </a:rPr>
              <a:pPr algn="r">
                <a:defRPr/>
              </a:pPr>
              <a:t>62</a:t>
            </a:fld>
            <a:endParaRPr lang="en-US" altLang="en-US" sz="1000" dirty="0">
              <a:solidFill>
                <a:schemeClr val="bg2"/>
              </a:solidFill>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626031" y="1433029"/>
            <a:ext cx="7772400" cy="1500187"/>
          </a:xfrm>
        </p:spPr>
        <p:txBody>
          <a:bodyPr/>
          <a:lstStyle/>
          <a:p>
            <a:r>
              <a:rPr lang="en-GB" dirty="0">
                <a:latin typeface="Calibri"/>
                <a:cs typeface="Calibri"/>
              </a:rPr>
              <a:t>Introductory lecture provided by the Engage KTN</a:t>
            </a:r>
          </a:p>
          <a:p>
            <a:r>
              <a:rPr lang="en-GB" sz="900" dirty="0">
                <a:latin typeface="Calibri"/>
                <a:cs typeface="Calibri"/>
              </a:rPr>
              <a:t>Non-commercial use only. These lecture slides are provided for not-for-profit, educational use only. The content may not be adapted or changed, and the source must be recognised.</a:t>
            </a:r>
          </a:p>
        </p:txBody>
      </p:sp>
      <p:sp>
        <p:nvSpPr>
          <p:cNvPr id="3" name="Text Placeholder 9">
            <a:extLst>
              <a:ext uri="{FF2B5EF4-FFF2-40B4-BE49-F238E27FC236}">
                <a16:creationId xmlns:a16="http://schemas.microsoft.com/office/drawing/2014/main" id="{8FB74E85-C0F0-4452-B0B4-52D3EB9A2B45}"/>
              </a:ext>
            </a:extLst>
          </p:cNvPr>
          <p:cNvSpPr>
            <a:spLocks noGrp="1"/>
          </p:cNvSpPr>
          <p:nvPr>
            <p:ph type="body" idx="10"/>
          </p:nvPr>
        </p:nvSpPr>
        <p:spPr>
          <a:xfrm>
            <a:off x="648062" y="3063148"/>
            <a:ext cx="7772400" cy="1500187"/>
          </a:xfrm>
        </p:spPr>
        <p:txBody>
          <a:bodyPr>
            <a:normAutofit/>
          </a:bodyPr>
          <a:lstStyle/>
          <a:p>
            <a:pPr lvl="0"/>
            <a:r>
              <a:rPr lang="en-GB" sz="2000" b="1" dirty="0">
                <a:latin typeface="Calibri"/>
                <a:cs typeface="Calibri"/>
                <a:hlinkClick r:id="rId2">
                  <a:extLst>
                    <a:ext uri="{A12FA001-AC4F-418D-AE19-62706E023703}">
                      <ahyp:hlinkClr xmlns:ahyp="http://schemas.microsoft.com/office/drawing/2018/hyperlinkcolor" val="tx"/>
                    </a:ext>
                  </a:extLst>
                </a:hlinkClick>
              </a:rPr>
              <a:t>engagektn.com</a:t>
            </a:r>
            <a:r>
              <a:rPr lang="en-GB" sz="2000" b="1" dirty="0">
                <a:latin typeface="Calibri"/>
                <a:cs typeface="Calibri"/>
              </a:rPr>
              <a:t>  /  </a:t>
            </a:r>
            <a:r>
              <a:rPr lang="en-GB" sz="2000" b="1" dirty="0">
                <a:latin typeface="Calibri"/>
                <a:cs typeface="Calibri"/>
                <a:hlinkClick r:id="rId3">
                  <a:extLst>
                    <a:ext uri="{A12FA001-AC4F-418D-AE19-62706E023703}">
                      <ahyp:hlinkClr xmlns:ahyp="http://schemas.microsoft.com/office/drawing/2018/hyperlinkcolor" val="tx"/>
                    </a:ext>
                  </a:extLst>
                </a:hlinkClick>
              </a:rPr>
              <a:t>wikiengagektn.com</a:t>
            </a:r>
            <a:endParaRPr lang="en-GB" sz="2000" b="1" dirty="0">
              <a:latin typeface="Calibri"/>
              <a:cs typeface="Calibri"/>
            </a:endParaRPr>
          </a:p>
          <a:p>
            <a:pPr lvl="0"/>
            <a:endParaRPr lang="en-GB" sz="2000" b="1" dirty="0"/>
          </a:p>
          <a:p>
            <a:pPr lvl="0"/>
            <a:endParaRPr lang="en-GB" sz="2000" dirty="0"/>
          </a:p>
        </p:txBody>
      </p:sp>
    </p:spTree>
    <p:extLst>
      <p:ext uri="{BB962C8B-B14F-4D97-AF65-F5344CB8AC3E}">
        <p14:creationId xmlns:p14="http://schemas.microsoft.com/office/powerpoint/2010/main" val="42374668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8" name="Rectangle 3"/>
          <p:cNvSpPr>
            <a:spLocks noChangeArrowheads="1"/>
          </p:cNvSpPr>
          <p:nvPr/>
        </p:nvSpPr>
        <p:spPr bwMode="auto">
          <a:xfrm>
            <a:off x="457200" y="277813"/>
            <a:ext cx="8686800" cy="1139825"/>
          </a:xfrm>
          <a:prstGeom prst="rect">
            <a:avLst/>
          </a:prstGeom>
          <a:noFill/>
          <a:ln w="9525">
            <a:noFill/>
            <a:miter lim="800000"/>
            <a:headEnd/>
            <a:tailEnd/>
          </a:ln>
        </p:spPr>
        <p:txBody>
          <a:bodyPr/>
          <a:lstStyle/>
          <a:p>
            <a:pPr marL="800100" indent="-800100"/>
            <a:r>
              <a:rPr lang="sr-Latn-RS" sz="4000" b="1" dirty="0">
                <a:solidFill>
                  <a:schemeClr val="tx2"/>
                </a:solidFill>
                <a:cs typeface="Calibri"/>
              </a:rPr>
              <a:t>ATC </a:t>
            </a:r>
            <a:r>
              <a:rPr lang="en-GB" sz="4000" b="1" dirty="0">
                <a:solidFill>
                  <a:schemeClr val="tx2"/>
                </a:solidFill>
                <a:cs typeface="Calibri"/>
              </a:rPr>
              <a:t>System Types (</a:t>
            </a:r>
            <a:r>
              <a:rPr lang="sr-Latn-RS" sz="4000" b="1" dirty="0">
                <a:solidFill>
                  <a:schemeClr val="tx2"/>
                </a:solidFill>
                <a:cs typeface="Calibri"/>
              </a:rPr>
              <a:t>4</a:t>
            </a:r>
            <a:r>
              <a:rPr lang="en-GB" sz="4000" b="1" dirty="0">
                <a:solidFill>
                  <a:schemeClr val="tx2"/>
                </a:solidFill>
                <a:cs typeface="Calibri"/>
              </a:rPr>
              <a:t>)</a:t>
            </a:r>
            <a:endParaRPr lang="en-US" sz="4000" b="1" dirty="0">
              <a:solidFill>
                <a:schemeClr val="tx2"/>
              </a:solidFill>
              <a:cs typeface="Calibri"/>
            </a:endParaRPr>
          </a:p>
        </p:txBody>
      </p:sp>
      <p:sp>
        <p:nvSpPr>
          <p:cNvPr id="93189" name="Rectangle 4"/>
          <p:cNvSpPr>
            <a:spLocks noChangeArrowheads="1"/>
          </p:cNvSpPr>
          <p:nvPr/>
        </p:nvSpPr>
        <p:spPr bwMode="auto">
          <a:xfrm>
            <a:off x="0" y="2043113"/>
            <a:ext cx="9144000" cy="0"/>
          </a:xfrm>
          <a:prstGeom prst="rect">
            <a:avLst/>
          </a:prstGeom>
          <a:noFill/>
          <a:ln w="9525">
            <a:noFill/>
            <a:miter lim="800000"/>
            <a:headEnd/>
            <a:tailEnd/>
          </a:ln>
        </p:spPr>
        <p:txBody>
          <a:bodyPr wrap="none" anchor="ctr">
            <a:spAutoFit/>
          </a:bodyPr>
          <a:lstStyle/>
          <a:p>
            <a:endParaRPr lang="en-US"/>
          </a:p>
        </p:txBody>
      </p:sp>
      <p:sp>
        <p:nvSpPr>
          <p:cNvPr id="8" name="Slide Number Placeholder 4"/>
          <p:cNvSpPr>
            <a:spLocks noGrp="1"/>
          </p:cNvSpPr>
          <p:nvPr>
            <p:ph type="sldNum" sz="quarter" idx="4294967295"/>
          </p:nvPr>
        </p:nvSpPr>
        <p:spPr>
          <a:xfrm>
            <a:off x="6512256" y="6556407"/>
            <a:ext cx="2133600" cy="252000"/>
          </a:xfrm>
          <a:prstGeom prst="rect">
            <a:avLst/>
          </a:prstGeom>
        </p:spPr>
        <p:txBody>
          <a:bodyPr/>
          <a:lstStyle/>
          <a:p>
            <a:pPr algn="r">
              <a:defRPr/>
            </a:pPr>
            <a:fld id="{26C1060F-8FEA-4B47-8EEE-5A6CDD216421}" type="slidenum">
              <a:rPr lang="en-US" altLang="en-US" sz="1000">
                <a:solidFill>
                  <a:schemeClr val="bg2"/>
                </a:solidFill>
              </a:rPr>
              <a:pPr algn="r">
                <a:defRPr/>
              </a:pPr>
              <a:t>7</a:t>
            </a:fld>
            <a:endParaRPr lang="en-US" altLang="en-US" sz="1000" dirty="0">
              <a:solidFill>
                <a:schemeClr val="bg2"/>
              </a:solidFill>
            </a:endParaRPr>
          </a:p>
        </p:txBody>
      </p:sp>
      <p:pic>
        <p:nvPicPr>
          <p:cNvPr id="11" name="Picture 4" descr="Labels_488x281_tcm586-62292"/>
          <p:cNvPicPr>
            <a:picLocks noChangeAspect="1" noChangeArrowheads="1"/>
          </p:cNvPicPr>
          <p:nvPr/>
        </p:nvPicPr>
        <p:blipFill>
          <a:blip r:embed="rId2"/>
          <a:srcRect/>
          <a:stretch>
            <a:fillRect/>
          </a:stretch>
        </p:blipFill>
        <p:spPr>
          <a:xfrm>
            <a:off x="260790" y="1416050"/>
            <a:ext cx="8640763" cy="497522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81" name="Text Box 5"/>
          <p:cNvSpPr txBox="1">
            <a:spLocks noChangeArrowheads="1"/>
          </p:cNvSpPr>
          <p:nvPr/>
        </p:nvSpPr>
        <p:spPr bwMode="auto">
          <a:xfrm>
            <a:off x="1763713" y="4724400"/>
            <a:ext cx="1040670" cy="769441"/>
          </a:xfrm>
          <a:prstGeom prst="rect">
            <a:avLst/>
          </a:prstGeom>
          <a:noFill/>
          <a:ln w="9525">
            <a:noFill/>
            <a:miter lim="800000"/>
            <a:headEnd/>
            <a:tailEnd/>
          </a:ln>
        </p:spPr>
        <p:txBody>
          <a:bodyPr wrap="none">
            <a:spAutoFit/>
          </a:bodyPr>
          <a:lstStyle/>
          <a:p>
            <a:pPr eaLnBrk="0" hangingPunct="0"/>
            <a:r>
              <a:rPr lang="en-US" sz="4400" b="1" i="1" dirty="0">
                <a:solidFill>
                  <a:srgbClr val="FF3300"/>
                </a:solidFill>
                <a:latin typeface="+mj-lt"/>
              </a:rPr>
              <a:t>SRE</a:t>
            </a:r>
            <a:endParaRPr lang="en-US" sz="6000" dirty="0">
              <a:latin typeface="+mj-lt"/>
            </a:endParaRPr>
          </a:p>
        </p:txBody>
      </p:sp>
      <p:pic>
        <p:nvPicPr>
          <p:cNvPr id="94212" name="Picture 9" descr="675889"/>
          <p:cNvPicPr>
            <a:picLocks noChangeAspect="1" noChangeArrowheads="1"/>
          </p:cNvPicPr>
          <p:nvPr/>
        </p:nvPicPr>
        <p:blipFill>
          <a:blip r:embed="rId2" cstate="print"/>
          <a:srcRect/>
          <a:stretch>
            <a:fillRect/>
          </a:stretch>
        </p:blipFill>
        <p:spPr bwMode="auto">
          <a:xfrm>
            <a:off x="4643438" y="3068638"/>
            <a:ext cx="4081462" cy="2925762"/>
          </a:xfrm>
          <a:prstGeom prst="rect">
            <a:avLst/>
          </a:prstGeom>
          <a:noFill/>
          <a:ln w="9525">
            <a:noFill/>
            <a:miter lim="800000"/>
            <a:headEnd/>
            <a:tailEnd/>
          </a:ln>
        </p:spPr>
      </p:pic>
      <p:pic>
        <p:nvPicPr>
          <p:cNvPr id="94213" name="Picture 8" descr="081111_Ungheria_inau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68313" y="333375"/>
            <a:ext cx="5111750" cy="3832225"/>
          </a:xfrm>
          <a:prstGeom prst="rect">
            <a:avLst/>
          </a:prstGeom>
          <a:noFill/>
          <a:ln w="9525">
            <a:noFill/>
            <a:miter lim="800000"/>
            <a:headEnd/>
            <a:tailEnd/>
          </a:ln>
        </p:spPr>
      </p:pic>
      <p:sp>
        <p:nvSpPr>
          <p:cNvPr id="6" name="Slide Number Placeholder 4"/>
          <p:cNvSpPr>
            <a:spLocks noGrp="1"/>
          </p:cNvSpPr>
          <p:nvPr>
            <p:ph type="sldNum" sz="quarter" idx="4294967295"/>
          </p:nvPr>
        </p:nvSpPr>
        <p:spPr>
          <a:xfrm>
            <a:off x="6512256" y="6556407"/>
            <a:ext cx="2133600" cy="252000"/>
          </a:xfrm>
          <a:prstGeom prst="rect">
            <a:avLst/>
          </a:prstGeom>
        </p:spPr>
        <p:txBody>
          <a:bodyPr/>
          <a:lstStyle/>
          <a:p>
            <a:pPr algn="r">
              <a:defRPr/>
            </a:pPr>
            <a:fld id="{26C1060F-8FEA-4B47-8EEE-5A6CDD216421}" type="slidenum">
              <a:rPr lang="en-US" altLang="en-US" sz="1000">
                <a:solidFill>
                  <a:schemeClr val="bg2"/>
                </a:solidFill>
              </a:rPr>
              <a:pPr algn="r">
                <a:defRPr/>
              </a:pPr>
              <a:t>8</a:t>
            </a:fld>
            <a:endParaRPr lang="en-US" altLang="en-US" sz="1000" dirty="0">
              <a:solidFill>
                <a:schemeClr val="bg2"/>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Text Box 2"/>
          <p:cNvSpPr txBox="1">
            <a:spLocks noChangeArrowheads="1"/>
          </p:cNvSpPr>
          <p:nvPr/>
        </p:nvSpPr>
        <p:spPr bwMode="auto">
          <a:xfrm>
            <a:off x="5071389" y="1433513"/>
            <a:ext cx="2127250" cy="762000"/>
          </a:xfrm>
          <a:prstGeom prst="rect">
            <a:avLst/>
          </a:prstGeom>
          <a:noFill/>
          <a:ln w="9525">
            <a:noFill/>
            <a:miter lim="800000"/>
            <a:headEnd/>
            <a:tailEnd/>
          </a:ln>
        </p:spPr>
        <p:txBody>
          <a:bodyPr wrap="none">
            <a:spAutoFit/>
          </a:bodyPr>
          <a:lstStyle/>
          <a:p>
            <a:pPr eaLnBrk="0" hangingPunct="0"/>
            <a:r>
              <a:rPr lang="en-US" sz="4400" b="1" i="1" dirty="0">
                <a:solidFill>
                  <a:srgbClr val="FF3300"/>
                </a:solidFill>
                <a:latin typeface="+mj-lt"/>
              </a:rPr>
              <a:t>SRE/SSR</a:t>
            </a:r>
            <a:endParaRPr lang="en-US" sz="6000" dirty="0">
              <a:latin typeface="+mj-lt"/>
            </a:endParaRPr>
          </a:p>
        </p:txBody>
      </p:sp>
      <p:pic>
        <p:nvPicPr>
          <p:cNvPr id="95237" name="Picture 4" descr="img2131"/>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68313" y="333375"/>
            <a:ext cx="3621087" cy="4824413"/>
          </a:xfrm>
          <a:prstGeom prst="rect">
            <a:avLst/>
          </a:prstGeom>
          <a:noFill/>
          <a:ln w="9525">
            <a:noFill/>
            <a:miter lim="800000"/>
            <a:headEnd/>
            <a:tailEnd/>
          </a:ln>
        </p:spPr>
      </p:pic>
      <p:pic>
        <p:nvPicPr>
          <p:cNvPr id="95238" name="Picture 5" descr="atc-secondary-surveillance-lg"/>
          <p:cNvPicPr>
            <a:picLocks noChangeAspect="1" noChangeArrowheads="1"/>
          </p:cNvPicPr>
          <p:nvPr/>
        </p:nvPicPr>
        <p:blipFill>
          <a:blip r:embed="rId3" cstate="print"/>
          <a:srcRect/>
          <a:stretch>
            <a:fillRect/>
          </a:stretch>
        </p:blipFill>
        <p:spPr bwMode="auto">
          <a:xfrm>
            <a:off x="4140200" y="2951163"/>
            <a:ext cx="4608513" cy="3062287"/>
          </a:xfrm>
          <a:prstGeom prst="rect">
            <a:avLst/>
          </a:prstGeom>
          <a:noFill/>
          <a:ln w="9525">
            <a:noFill/>
            <a:miter lim="800000"/>
            <a:headEnd/>
            <a:tailEnd/>
          </a:ln>
        </p:spPr>
      </p:pic>
      <p:sp>
        <p:nvSpPr>
          <p:cNvPr id="7" name="Slide Number Placeholder 4"/>
          <p:cNvSpPr>
            <a:spLocks noGrp="1"/>
          </p:cNvSpPr>
          <p:nvPr>
            <p:ph type="sldNum" sz="quarter" idx="4294967295"/>
          </p:nvPr>
        </p:nvSpPr>
        <p:spPr>
          <a:xfrm>
            <a:off x="6512256" y="6556407"/>
            <a:ext cx="2133600" cy="252000"/>
          </a:xfrm>
          <a:prstGeom prst="rect">
            <a:avLst/>
          </a:prstGeom>
        </p:spPr>
        <p:txBody>
          <a:bodyPr/>
          <a:lstStyle/>
          <a:p>
            <a:pPr algn="r">
              <a:defRPr/>
            </a:pPr>
            <a:fld id="{26C1060F-8FEA-4B47-8EEE-5A6CDD216421}" type="slidenum">
              <a:rPr lang="en-US" altLang="en-US" sz="1000">
                <a:solidFill>
                  <a:schemeClr val="bg2"/>
                </a:solidFill>
              </a:rPr>
              <a:pPr algn="r">
                <a:defRPr/>
              </a:pPr>
              <a:t>9</a:t>
            </a:fld>
            <a:endParaRPr lang="en-US" altLang="en-US" sz="1000" dirty="0">
              <a:solidFill>
                <a:schemeClr val="bg2"/>
              </a:solidFill>
            </a:endParaRPr>
          </a:p>
        </p:txBody>
      </p:sp>
    </p:spTree>
  </p:cSld>
  <p:clrMapOvr>
    <a:masterClrMapping/>
  </p:clrMapOvr>
</p:sld>
</file>

<file path=ppt/theme/theme1.xml><?xml version="1.0" encoding="utf-8"?>
<a:theme xmlns:a="http://schemas.openxmlformats.org/drawingml/2006/main" name="SESAR ER Presentation template">
  <a:themeElements>
    <a:clrScheme name="Custom 5">
      <a:dk1>
        <a:srgbClr val="6E6E6E"/>
      </a:dk1>
      <a:lt1>
        <a:sysClr val="window" lastClr="FFFFFF"/>
      </a:lt1>
      <a:dk2>
        <a:srgbClr val="4E88C7"/>
      </a:dk2>
      <a:lt2>
        <a:srgbClr val="FFFFFF"/>
      </a:lt2>
      <a:accent1>
        <a:srgbClr val="4E88C7"/>
      </a:accent1>
      <a:accent2>
        <a:srgbClr val="00428F"/>
      </a:accent2>
      <a:accent3>
        <a:srgbClr val="6EB628"/>
      </a:accent3>
      <a:accent4>
        <a:srgbClr val="05225B"/>
      </a:accent4>
      <a:accent5>
        <a:srgbClr val="FFC11E"/>
      </a:accent5>
      <a:accent6>
        <a:srgbClr val="008C82"/>
      </a:accent6>
      <a:hlink>
        <a:srgbClr val="00C5FF"/>
      </a:hlink>
      <a:folHlink>
        <a:srgbClr val="5EDB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Iteration xmlns="a301ac7b-a095-4703-8ac1-0954f10782bf">01.00.00</Iteration>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4CEA515081ED84E8E0CA5B114A64657" ma:contentTypeVersion="1" ma:contentTypeDescription="Create a new document." ma:contentTypeScope="" ma:versionID="74932606d897524310ab910a0b9b5334">
  <xsd:schema xmlns:xsd="http://www.w3.org/2001/XMLSchema" xmlns:p="http://schemas.microsoft.com/office/2006/metadata/properties" xmlns:ns2="a301ac7b-a095-4703-8ac1-0954f10782bf" targetNamespace="http://schemas.microsoft.com/office/2006/metadata/properties" ma:root="true" ma:fieldsID="dc4d2988fafefd31398f26e85b6bdb71" ns2:_="">
    <xsd:import namespace="a301ac7b-a095-4703-8ac1-0954f10782bf"/>
    <xsd:element name="properties">
      <xsd:complexType>
        <xsd:sequence>
          <xsd:element name="documentManagement">
            <xsd:complexType>
              <xsd:all>
                <xsd:element ref="ns2:Iteration" minOccurs="0"/>
              </xsd:all>
            </xsd:complexType>
          </xsd:element>
        </xsd:sequence>
      </xsd:complexType>
    </xsd:element>
  </xsd:schema>
  <xsd:schema xmlns:xsd="http://www.w3.org/2001/XMLSchema" xmlns:dms="http://schemas.microsoft.com/office/2006/documentManagement/types" targetNamespace="a301ac7b-a095-4703-8ac1-0954f10782bf" elementFormDefault="qualified">
    <xsd:import namespace="http://schemas.microsoft.com/office/2006/documentManagement/types"/>
    <xsd:element name="Iteration" ma:index="8" nillable="true" ma:displayName="Iteration" ma:internalName="Iteration">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01D6BEF6-6CD2-4659-B731-980294D7FAB2}">
  <ds:schemaRefs>
    <ds:schemaRef ds:uri="http://purl.org/dc/elements/1.1/"/>
    <ds:schemaRef ds:uri="http://schemas.microsoft.com/office/2006/documentManagement/types"/>
    <ds:schemaRef ds:uri="http://schemas.microsoft.com/office/2006/metadata/properties"/>
    <ds:schemaRef ds:uri="a301ac7b-a095-4703-8ac1-0954f10782bf"/>
    <ds:schemaRef ds:uri="http://www.w3.org/XML/1998/namespace"/>
    <ds:schemaRef ds:uri="http://purl.org/dc/dcmitype/"/>
    <ds:schemaRef ds:uri="http://purl.org/dc/terms/"/>
    <ds:schemaRef ds:uri="http://schemas.openxmlformats.org/package/2006/metadata/core-properties"/>
  </ds:schemaRefs>
</ds:datastoreItem>
</file>

<file path=customXml/itemProps2.xml><?xml version="1.0" encoding="utf-8"?>
<ds:datastoreItem xmlns:ds="http://schemas.openxmlformats.org/officeDocument/2006/customXml" ds:itemID="{29691848-7B53-4310-AC46-941E5CFAB05C}">
  <ds:schemaRefs>
    <ds:schemaRef ds:uri="http://schemas.microsoft.com/sharepoint/v3/contenttype/forms"/>
  </ds:schemaRefs>
</ds:datastoreItem>
</file>

<file path=customXml/itemProps3.xml><?xml version="1.0" encoding="utf-8"?>
<ds:datastoreItem xmlns:ds="http://schemas.openxmlformats.org/officeDocument/2006/customXml" ds:itemID="{540A1421-CEC8-4FFE-8BFD-DDECF2025B5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301ac7b-a095-4703-8ac1-0954f10782bf"/>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SESAR ER Presentation template</Template>
  <TotalTime>1286</TotalTime>
  <Words>2761</Words>
  <Application>Microsoft Office PowerPoint</Application>
  <PresentationFormat>On-screen Show (4:3)</PresentationFormat>
  <Paragraphs>408</Paragraphs>
  <Slides>63</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63</vt:i4>
      </vt:variant>
    </vt:vector>
  </HeadingPairs>
  <TitlesOfParts>
    <vt:vector size="69" baseType="lpstr">
      <vt:lpstr>Arial</vt:lpstr>
      <vt:lpstr>Calibri</vt:lpstr>
      <vt:lpstr>Times New Roman</vt:lpstr>
      <vt:lpstr>Wingdings</vt:lpstr>
      <vt:lpstr>YuTimes</vt:lpstr>
      <vt:lpstr>SESAR ER Presentation template</vt:lpstr>
      <vt:lpstr>Introduction to ATM Air Traffic Service (ATS)</vt:lpstr>
      <vt:lpstr>Air Traffic Service  ATS  </vt:lpstr>
      <vt:lpstr>Types of Air Traffic Control System (procedural and radar systems)</vt:lpstr>
      <vt:lpstr>PowerPoint Presentation</vt:lpstr>
      <vt:lpstr>PowerPoint Presentation</vt:lpstr>
      <vt:lpstr>PowerPoint Presentation</vt:lpstr>
      <vt:lpstr>PowerPoint Presentation</vt:lpstr>
      <vt:lpstr>PowerPoint Presentation</vt:lpstr>
      <vt:lpstr>PowerPoint Presentation</vt:lpstr>
      <vt:lpstr>Air Traffic Controller (ATCo) decision making processes</vt:lpstr>
      <vt:lpstr>Decision-making process (1)</vt:lpstr>
      <vt:lpstr>Decision-making process (2)</vt:lpstr>
      <vt:lpstr>Decision-making process (3)</vt:lpstr>
      <vt:lpstr>PowerPoint Presentation</vt:lpstr>
      <vt:lpstr>Decision-making process  phases (1)</vt:lpstr>
      <vt:lpstr>Decision-making process  phases (2)</vt:lpstr>
      <vt:lpstr>Decision-making process  phases (3)</vt:lpstr>
      <vt:lpstr>PowerPoint Presentation</vt:lpstr>
      <vt:lpstr>Data necessary for ATCo work – flight plan, meteo data, messages</vt:lpstr>
      <vt:lpstr>PowerPoint Presentation</vt:lpstr>
      <vt:lpstr>PowerPoint Presentation</vt:lpstr>
      <vt:lpstr>PowerPoint Presentation</vt:lpstr>
      <vt:lpstr>ATCo activities </vt:lpstr>
      <vt:lpstr>PowerPoint Presentation</vt:lpstr>
      <vt:lpstr>PowerPoint Presentation</vt:lpstr>
      <vt:lpstr>PowerPoint Presentation</vt:lpstr>
      <vt:lpstr>Pilot related activities (1)</vt:lpstr>
      <vt:lpstr>Pilot related activities (2)</vt:lpstr>
      <vt:lpstr>Pilot related activities (3)</vt:lpstr>
      <vt:lpstr>Pilot related activities (4)</vt:lpstr>
      <vt:lpstr>Pilot related activities (5)</vt:lpstr>
      <vt:lpstr>Pilot related activities (6)</vt:lpstr>
      <vt:lpstr>Pilot related activities (7)</vt:lpstr>
      <vt:lpstr>Pilot related activities (8)</vt:lpstr>
      <vt:lpstr>ATCo related activities (1)</vt:lpstr>
      <vt:lpstr>ATCo related activities (2)</vt:lpstr>
      <vt:lpstr>ATCo related activities (3)</vt:lpstr>
      <vt:lpstr>ATCo related activities (4)</vt:lpstr>
      <vt:lpstr>ATCo related activities (5)</vt:lpstr>
      <vt:lpstr>ATCo related activities (6)</vt:lpstr>
      <vt:lpstr>Air Traffic Control - ATC  Flight Information Service - FIS  Alerting Service - AS</vt:lpstr>
      <vt:lpstr>PowerPoint Presentation</vt:lpstr>
      <vt:lpstr>PowerPoint Presentation</vt:lpstr>
      <vt:lpstr>PowerPoint Presentation</vt:lpstr>
      <vt:lpstr>PowerPoint Presentation</vt:lpstr>
      <vt:lpstr>Air Traffic Control Units – airport, approach, en-route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Sesar JU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make a presentation  using Sesar 2020 Theme</dc:title>
  <dc:creator>Engage Consortium</dc:creator>
  <cp:lastModifiedBy>Graham Tanner</cp:lastModifiedBy>
  <cp:revision>138</cp:revision>
  <dcterms:created xsi:type="dcterms:W3CDTF">2016-04-13T13:39:24Z</dcterms:created>
  <dcterms:modified xsi:type="dcterms:W3CDTF">2021-07-29T22:35:37Z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0x01010004CEA515081ED84E8E0CA5B114A64657</vt:lpwstr>
  </property>
</Properties>
</file>