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41"/>
  </p:notesMasterIdLst>
  <p:handoutMasterIdLst>
    <p:handoutMasterId r:id="rId42"/>
  </p:handoutMasterIdLst>
  <p:sldIdLst>
    <p:sldId id="409" r:id="rId5"/>
    <p:sldId id="263" r:id="rId6"/>
    <p:sldId id="376" r:id="rId7"/>
    <p:sldId id="377" r:id="rId8"/>
    <p:sldId id="378" r:id="rId9"/>
    <p:sldId id="379" r:id="rId10"/>
    <p:sldId id="380" r:id="rId11"/>
    <p:sldId id="381" r:id="rId12"/>
    <p:sldId id="382" r:id="rId13"/>
    <p:sldId id="383" r:id="rId14"/>
    <p:sldId id="384" r:id="rId15"/>
    <p:sldId id="385" r:id="rId16"/>
    <p:sldId id="386" r:id="rId17"/>
    <p:sldId id="387" r:id="rId18"/>
    <p:sldId id="388" r:id="rId19"/>
    <p:sldId id="389" r:id="rId20"/>
    <p:sldId id="390" r:id="rId21"/>
    <p:sldId id="391" r:id="rId22"/>
    <p:sldId id="392" r:id="rId23"/>
    <p:sldId id="393" r:id="rId24"/>
    <p:sldId id="394" r:id="rId25"/>
    <p:sldId id="395" r:id="rId26"/>
    <p:sldId id="396" r:id="rId27"/>
    <p:sldId id="397" r:id="rId28"/>
    <p:sldId id="398" r:id="rId29"/>
    <p:sldId id="399" r:id="rId30"/>
    <p:sldId id="400" r:id="rId31"/>
    <p:sldId id="401" r:id="rId32"/>
    <p:sldId id="402" r:id="rId33"/>
    <p:sldId id="403" r:id="rId34"/>
    <p:sldId id="404" r:id="rId35"/>
    <p:sldId id="405" r:id="rId36"/>
    <p:sldId id="406" r:id="rId37"/>
    <p:sldId id="407" r:id="rId38"/>
    <p:sldId id="408" r:id="rId39"/>
    <p:sldId id="260" r:id="rId4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79">
          <p15:clr>
            <a:srgbClr val="A4A3A4"/>
          </p15:clr>
        </p15:guide>
        <p15:guide id="2" pos="5424">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93E07"/>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B66ED07-123F-B74A-A9CF-178C2FCCDD75}" v="10" dt="2021-05-29T19:41:11.79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autoAdjust="0"/>
    <p:restoredTop sz="76252" autoAdjust="0"/>
  </p:normalViewPr>
  <p:slideViewPr>
    <p:cSldViewPr snapToGrid="0" snapToObjects="1">
      <p:cViewPr varScale="1">
        <p:scale>
          <a:sx n="83" d="100"/>
          <a:sy n="83" d="100"/>
        </p:scale>
        <p:origin x="564" y="60"/>
      </p:cViewPr>
      <p:guideLst>
        <p:guide orient="horz" pos="479"/>
        <p:guide pos="5424"/>
      </p:guideLst>
    </p:cSldViewPr>
  </p:slideViewPr>
  <p:outlineViewPr>
    <p:cViewPr>
      <p:scale>
        <a:sx n="33" d="100"/>
        <a:sy n="33" d="100"/>
      </p:scale>
      <p:origin x="0" y="1998"/>
    </p:cViewPr>
  </p:outlineViewPr>
  <p:notesTextViewPr>
    <p:cViewPr>
      <p:scale>
        <a:sx n="100" d="100"/>
        <a:sy n="100" d="100"/>
      </p:scale>
      <p:origin x="0" y="0"/>
    </p:cViewPr>
  </p:notesTextViewPr>
  <p:sorterViewPr>
    <p:cViewPr>
      <p:scale>
        <a:sx n="66" d="100"/>
        <a:sy n="66" d="100"/>
      </p:scale>
      <p:origin x="0" y="5514"/>
    </p:cViewPr>
  </p:sorterViewPr>
  <p:notesViewPr>
    <p:cSldViewPr snapToGrid="0" snapToObjects="1">
      <p:cViewPr varScale="1">
        <p:scale>
          <a:sx n="83" d="100"/>
          <a:sy n="83" d="100"/>
        </p:scale>
        <p:origin x="2550" y="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handoutMaster" Target="handoutMasters/handoutMaster1.xml"/><Relationship Id="rId47"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9283A16-FA5D-804C-AAF4-9BADFE6A9B2C}" type="datetimeFigureOut">
              <a:rPr lang="en-US"/>
              <a:pPr/>
              <a:t>7/29/2021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622A04F-CC42-7B42-9E5C-0755FAF09428}" type="slidenum">
              <a:rPr/>
              <a:pPr/>
              <a:t>‹#›</a:t>
            </a:fld>
            <a:endParaRPr lang="en-US"/>
          </a:p>
        </p:txBody>
      </p:sp>
    </p:spTree>
    <p:extLst>
      <p:ext uri="{BB962C8B-B14F-4D97-AF65-F5344CB8AC3E}">
        <p14:creationId xmlns:p14="http://schemas.microsoft.com/office/powerpoint/2010/main" val="235294860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723D6CB-80A7-954E-94AE-4953340D11C3}" type="datetimeFigureOut">
              <a:rPr lang="en-US"/>
              <a:pPr/>
              <a:t>7/29/2021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E39286-1182-484A-BB9F-6D716B2D9409}" type="slidenum">
              <a:rPr/>
              <a:pPr/>
              <a:t>‹#›</a:t>
            </a:fld>
            <a:endParaRPr lang="en-US"/>
          </a:p>
        </p:txBody>
      </p:sp>
    </p:spTree>
    <p:extLst>
      <p:ext uri="{BB962C8B-B14F-4D97-AF65-F5344CB8AC3E}">
        <p14:creationId xmlns:p14="http://schemas.microsoft.com/office/powerpoint/2010/main" val="3518838302"/>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80489" y="3886200"/>
            <a:ext cx="6311900" cy="1752600"/>
          </a:xfrm>
        </p:spPr>
        <p:txBody>
          <a:bodyPr/>
          <a:lstStyle>
            <a:lvl1pPr marL="0" indent="0" algn="l">
              <a:buNone/>
              <a:defRPr b="0" i="0">
                <a:solidFill>
                  <a:schemeClr val="bg1"/>
                </a:solidFill>
                <a:latin typeface="Calibri"/>
                <a:cs typeface="Calibri"/>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11" name="Title 10"/>
          <p:cNvSpPr>
            <a:spLocks noGrp="1"/>
          </p:cNvSpPr>
          <p:nvPr>
            <p:ph type="title"/>
          </p:nvPr>
        </p:nvSpPr>
        <p:spPr>
          <a:xfrm>
            <a:off x="1080489" y="2713038"/>
            <a:ext cx="6311900" cy="1143000"/>
          </a:xfrm>
        </p:spPr>
        <p:txBody>
          <a:bodyPr/>
          <a:lstStyle>
            <a:lvl1pPr>
              <a:defRPr b="1" i="0">
                <a:solidFill>
                  <a:schemeClr val="bg1"/>
                </a:solidFill>
                <a:latin typeface="Calibri"/>
                <a:cs typeface="Calibri"/>
              </a:defRPr>
            </a:lvl1pPr>
          </a:lstStyle>
          <a:p>
            <a:r>
              <a:rPr lang="en-US"/>
              <a:t>Click to edit Master title style</a:t>
            </a:r>
          </a:p>
        </p:txBody>
      </p:sp>
    </p:spTree>
    <p:extLst>
      <p:ext uri="{BB962C8B-B14F-4D97-AF65-F5344CB8AC3E}">
        <p14:creationId xmlns:p14="http://schemas.microsoft.com/office/powerpoint/2010/main" val="18398768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399"/>
            <a:ext cx="2057400" cy="52117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p:cNvSpPr>
            <a:spLocks noGrp="1"/>
          </p:cNvSpPr>
          <p:nvPr>
            <p:ph type="ftr" sz="quarter" idx="10"/>
          </p:nvPr>
        </p:nvSpPr>
        <p:spPr/>
        <p:txBody>
          <a:bodyPr/>
          <a:lstStyle/>
          <a:p>
            <a:r>
              <a:rPr lang="sr-Latn-RS" dirty="0"/>
              <a:t>Introduction to Air Traffic Control</a:t>
            </a:r>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val="10577103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Calibri"/>
                <a:cs typeface="Calibri"/>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p:cNvSpPr>
            <a:spLocks noGrp="1"/>
          </p:cNvSpPr>
          <p:nvPr>
            <p:ph type="ftr" sz="quarter" idx="10"/>
          </p:nvPr>
        </p:nvSpPr>
        <p:spPr/>
        <p:txBody>
          <a:bodyPr/>
          <a:lstStyle/>
          <a:p>
            <a:r>
              <a:rPr lang="sr-Latn-RS" dirty="0"/>
              <a:t>Introduction to Air Traffic Control</a:t>
            </a:r>
            <a:endParaRPr lang="en-US" dirty="0"/>
          </a:p>
        </p:txBody>
      </p:sp>
      <p:sp>
        <p:nvSpPr>
          <p:cNvPr id="5" name="Slide Number Placeholder 4"/>
          <p:cNvSpPr>
            <a:spLocks noGrp="1"/>
          </p:cNvSpPr>
          <p:nvPr>
            <p:ph type="sldNum" sz="quarter" idx="11"/>
          </p:nvPr>
        </p:nvSpPr>
        <p:spPr/>
        <p:txBody>
          <a:bodyPr/>
          <a:lstStyle/>
          <a:p>
            <a:r>
              <a:rPr lang="sr-Latn-RS" dirty="0"/>
              <a:t>1</a:t>
            </a:r>
            <a:endParaRPr lang="en-GB" dirty="0"/>
          </a:p>
        </p:txBody>
      </p:sp>
    </p:spTree>
    <p:extLst>
      <p:ext uri="{BB962C8B-B14F-4D97-AF65-F5344CB8AC3E}">
        <p14:creationId xmlns:p14="http://schemas.microsoft.com/office/powerpoint/2010/main" val="1552341792"/>
      </p:ext>
    </p:extLst>
  </p:cSld>
  <p:clrMapOvr>
    <a:masterClrMapping/>
  </p:clrMapOvr>
  <p:hf hd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722313" y="1433029"/>
            <a:ext cx="7772400" cy="1500187"/>
          </a:xfrm>
        </p:spPr>
        <p:txBody>
          <a:bodyPr anchor="b"/>
          <a:lstStyle>
            <a:lvl1pPr marL="0" indent="0">
              <a:buNone/>
              <a:defRPr sz="2000" b="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dirty="0"/>
              <a:t>Engage</a:t>
            </a:r>
          </a:p>
          <a:p>
            <a:pPr lvl="0"/>
            <a:r>
              <a:rPr lang="fr-CH" dirty="0" err="1"/>
              <a:t>Title</a:t>
            </a:r>
            <a:r>
              <a:rPr lang="fr-CH" dirty="0"/>
              <a:t> of the </a:t>
            </a:r>
            <a:r>
              <a:rPr lang="fr-CH" dirty="0" err="1"/>
              <a:t>presentation</a:t>
            </a:r>
            <a:endParaRPr lang="fr-CH" dirty="0"/>
          </a:p>
        </p:txBody>
      </p:sp>
      <p:sp>
        <p:nvSpPr>
          <p:cNvPr id="13" name="Text Placeholder 2"/>
          <p:cNvSpPr>
            <a:spLocks noGrp="1"/>
          </p:cNvSpPr>
          <p:nvPr>
            <p:ph type="body" idx="10" hasCustomPrompt="1"/>
          </p:nvPr>
        </p:nvSpPr>
        <p:spPr>
          <a:xfrm>
            <a:off x="722313" y="3063148"/>
            <a:ext cx="7772400" cy="1500187"/>
          </a:xfrm>
        </p:spPr>
        <p:txBody>
          <a:bodyPr anchor="b">
            <a:normAutofit/>
          </a:bodyPr>
          <a:lstStyle>
            <a:lvl1pPr marL="0" indent="0">
              <a:buNone/>
              <a:defRPr sz="4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dirty="0" err="1"/>
              <a:t>Thank</a:t>
            </a:r>
            <a:r>
              <a:rPr lang="fr-CH" dirty="0"/>
              <a:t> </a:t>
            </a:r>
            <a:r>
              <a:rPr lang="fr-CH" dirty="0" err="1"/>
              <a:t>you</a:t>
            </a:r>
            <a:endParaRPr lang="fr-CH" dirty="0"/>
          </a:p>
        </p:txBody>
      </p:sp>
      <p:cxnSp>
        <p:nvCxnSpPr>
          <p:cNvPr id="16" name="Straight Connector 15"/>
          <p:cNvCxnSpPr/>
          <p:nvPr userDrawn="1"/>
        </p:nvCxnSpPr>
        <p:spPr>
          <a:xfrm>
            <a:off x="722313" y="3063148"/>
            <a:ext cx="7772400" cy="0"/>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8" name="TextBox 7"/>
          <p:cNvSpPr txBox="1"/>
          <p:nvPr userDrawn="1"/>
        </p:nvSpPr>
        <p:spPr>
          <a:xfrm>
            <a:off x="1472617" y="4715735"/>
            <a:ext cx="2841272" cy="415498"/>
          </a:xfrm>
          <a:prstGeom prst="rect">
            <a:avLst/>
          </a:prstGeom>
          <a:noFill/>
        </p:spPr>
        <p:txBody>
          <a:bodyPr wrap="square" rtlCol="0">
            <a:spAutoFit/>
          </a:bodyPr>
          <a:lstStyle/>
          <a:p>
            <a:r>
              <a:rPr lang="en-US" sz="700" dirty="0">
                <a:solidFill>
                  <a:schemeClr val="bg1"/>
                </a:solidFill>
              </a:rPr>
              <a:t>This network has received funding from the SESAR Joint Undertaking under the European Union’s Horizon 2020 research and innovation </a:t>
            </a:r>
            <a:r>
              <a:rPr lang="en-US" sz="700" dirty="0" err="1">
                <a:solidFill>
                  <a:schemeClr val="bg1"/>
                </a:solidFill>
              </a:rPr>
              <a:t>programme</a:t>
            </a:r>
            <a:r>
              <a:rPr lang="en-US" sz="700" dirty="0">
                <a:solidFill>
                  <a:schemeClr val="bg1"/>
                </a:solidFill>
              </a:rPr>
              <a:t> under grant agreement No 783287.</a:t>
            </a:r>
          </a:p>
        </p:txBody>
      </p:sp>
      <p:pic>
        <p:nvPicPr>
          <p:cNvPr id="1027" name="Picture 3" descr="EU logo low res"/>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78400" y="4715735"/>
            <a:ext cx="5715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userDrawn="1"/>
        </p:nvSpPr>
        <p:spPr>
          <a:xfrm>
            <a:off x="2273301" y="6342577"/>
            <a:ext cx="6870700" cy="406265"/>
          </a:xfrm>
          <a:prstGeom prst="rect">
            <a:avLst/>
          </a:prstGeom>
          <a:noFill/>
        </p:spPr>
        <p:txBody>
          <a:bodyPr wrap="square" rtlCol="0">
            <a:spAutoFit/>
          </a:bodyPr>
          <a:lstStyle/>
          <a:p>
            <a:r>
              <a:rPr lang="en-GB" sz="900" dirty="0"/>
              <a:t>The opinions expressed herein reflect the author’s view only. </a:t>
            </a:r>
          </a:p>
          <a:p>
            <a:r>
              <a:rPr lang="en-GB" sz="900" dirty="0"/>
              <a:t>Under no circumstances shall the SESAR Joint Undertaking be responsible for any use that may be made of the information contained herein.</a:t>
            </a:r>
          </a:p>
        </p:txBody>
      </p:sp>
    </p:spTree>
    <p:extLst>
      <p:ext uri="{BB962C8B-B14F-4D97-AF65-F5344CB8AC3E}">
        <p14:creationId xmlns:p14="http://schemas.microsoft.com/office/powerpoint/2010/main" val="36832354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0"/>
          </p:nvPr>
        </p:nvSpPr>
        <p:spPr/>
        <p:txBody>
          <a:bodyPr/>
          <a:lstStyle/>
          <a:p>
            <a:r>
              <a:rPr lang="sr-Latn-RS" dirty="0"/>
              <a:t>Introduction to Air Traffic Control</a:t>
            </a:r>
            <a:endParaRPr lang="en-US" dirty="0"/>
          </a:p>
        </p:txBody>
      </p:sp>
      <p:sp>
        <p:nvSpPr>
          <p:cNvPr id="6" name="Slide Number Placeholder 5"/>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val="1805225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p:cNvSpPr>
            <a:spLocks noGrp="1"/>
          </p:cNvSpPr>
          <p:nvPr>
            <p:ph type="ftr" sz="quarter" idx="10"/>
          </p:nvPr>
        </p:nvSpPr>
        <p:spPr/>
        <p:txBody>
          <a:bodyPr/>
          <a:lstStyle/>
          <a:p>
            <a:r>
              <a:rPr lang="sr-Latn-RS" dirty="0"/>
              <a:t>Introduction to Air Traffic Control</a:t>
            </a:r>
            <a:endParaRPr lang="en-US" dirty="0"/>
          </a:p>
        </p:txBody>
      </p:sp>
      <p:sp>
        <p:nvSpPr>
          <p:cNvPr id="8" name="Slide Number Placeholder 7"/>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val="36100293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2"/>
          <p:cNvSpPr>
            <a:spLocks noGrp="1"/>
          </p:cNvSpPr>
          <p:nvPr>
            <p:ph type="ftr" sz="quarter" idx="10"/>
          </p:nvPr>
        </p:nvSpPr>
        <p:spPr/>
        <p:txBody>
          <a:bodyPr/>
          <a:lstStyle/>
          <a:p>
            <a:r>
              <a:rPr lang="sr-Latn-RS" dirty="0"/>
              <a:t>Introduction to Air Traffic Control</a:t>
            </a:r>
            <a:endParaRPr lang="en-US" dirty="0"/>
          </a:p>
        </p:txBody>
      </p:sp>
      <p:sp>
        <p:nvSpPr>
          <p:cNvPr id="4" name="Slide Number Placeholder 3"/>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val="14835304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sr-Latn-RS" dirty="0"/>
              <a:t>Introduction to Air Traffic Control</a:t>
            </a:r>
            <a:endParaRPr lang="en-US" dirty="0"/>
          </a:p>
        </p:txBody>
      </p:sp>
      <p:sp>
        <p:nvSpPr>
          <p:cNvPr id="3" name="Slide Number Placeholder 2"/>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val="38544071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Footer Placeholder 4"/>
          <p:cNvSpPr>
            <a:spLocks noGrp="1"/>
          </p:cNvSpPr>
          <p:nvPr>
            <p:ph type="ftr" sz="quarter" idx="10"/>
          </p:nvPr>
        </p:nvSpPr>
        <p:spPr/>
        <p:txBody>
          <a:bodyPr/>
          <a:lstStyle/>
          <a:p>
            <a:r>
              <a:rPr lang="sr-Latn-RS" dirty="0"/>
              <a:t>Introduction to Air Traffic Control</a:t>
            </a:r>
            <a:endParaRPr lang="en-US" dirty="0"/>
          </a:p>
        </p:txBody>
      </p:sp>
      <p:sp>
        <p:nvSpPr>
          <p:cNvPr id="6" name="Slide Number Placeholder 5"/>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val="6603727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1" y="287338"/>
            <a:ext cx="6629400" cy="1143000"/>
          </a:xfr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7362967" cy="45259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Footer Placeholder 3"/>
          <p:cNvSpPr>
            <a:spLocks noGrp="1"/>
          </p:cNvSpPr>
          <p:nvPr>
            <p:ph type="ftr" sz="quarter" idx="10"/>
          </p:nvPr>
        </p:nvSpPr>
        <p:spPr/>
        <p:txBody>
          <a:bodyPr/>
          <a:lstStyle/>
          <a:p>
            <a:r>
              <a:rPr lang="sr-Latn-RS" dirty="0"/>
              <a:t>Introduction to Air Traffic Control</a:t>
            </a:r>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val="25981372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87338"/>
            <a:ext cx="6653213" cy="1143000"/>
          </a:xfrm>
          <a:prstGeom prst="rect">
            <a:avLst/>
          </a:prstGeom>
        </p:spPr>
        <p:txBody>
          <a:bodyPr vert="horz" lIns="91440" tIns="45720" rIns="91440" bIns="45720" rtlCol="0" anchor="t" anchorCtr="0">
            <a:normAutofit/>
          </a:bodyPr>
          <a:lstStyle/>
          <a:p>
            <a:r>
              <a:rPr lang="en-US" dirty="0"/>
              <a:t>Click to edit Master title style</a:t>
            </a:r>
          </a:p>
        </p:txBody>
      </p:sp>
      <p:sp>
        <p:nvSpPr>
          <p:cNvPr id="3" name="Text Placeholder 2"/>
          <p:cNvSpPr>
            <a:spLocks noGrp="1"/>
          </p:cNvSpPr>
          <p:nvPr>
            <p:ph type="body" idx="1"/>
          </p:nvPr>
        </p:nvSpPr>
        <p:spPr>
          <a:xfrm>
            <a:off x="457200" y="1600200"/>
            <a:ext cx="7594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4" name="Picture 3" descr="logosesarju-pos.eps"/>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901668" y="300038"/>
            <a:ext cx="1153136" cy="612000"/>
          </a:xfrm>
          <a:prstGeom prst="rect">
            <a:avLst/>
          </a:prstGeom>
        </p:spPr>
      </p:pic>
      <p:sp>
        <p:nvSpPr>
          <p:cNvPr id="8" name="Rectangle 7"/>
          <p:cNvSpPr/>
          <p:nvPr/>
        </p:nvSpPr>
        <p:spPr>
          <a:xfrm>
            <a:off x="0" y="6536627"/>
            <a:ext cx="9144000" cy="321373"/>
          </a:xfrm>
          <a:prstGeom prst="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bg2"/>
              </a:solidFill>
            </a:endParaRPr>
          </a:p>
        </p:txBody>
      </p:sp>
      <p:sp>
        <p:nvSpPr>
          <p:cNvPr id="5" name="Footer Placeholder 4"/>
          <p:cNvSpPr>
            <a:spLocks noGrp="1"/>
          </p:cNvSpPr>
          <p:nvPr>
            <p:ph type="ftr" sz="quarter" idx="3"/>
          </p:nvPr>
        </p:nvSpPr>
        <p:spPr>
          <a:xfrm>
            <a:off x="457201" y="6556407"/>
            <a:ext cx="3896435" cy="252000"/>
          </a:xfrm>
          <a:prstGeom prst="rect">
            <a:avLst/>
          </a:prstGeom>
        </p:spPr>
        <p:txBody>
          <a:bodyPr vert="horz" lIns="91440" tIns="45720" rIns="91440" bIns="45720" rtlCol="0" anchor="ctr"/>
          <a:lstStyle>
            <a:lvl1pPr algn="l">
              <a:defRPr sz="1000">
                <a:solidFill>
                  <a:schemeClr val="bg1"/>
                </a:solidFill>
              </a:defRPr>
            </a:lvl1pPr>
          </a:lstStyle>
          <a:p>
            <a:r>
              <a:rPr lang="sr-Latn-RS" dirty="0"/>
              <a:t>Introduction to Air Traffic Control</a:t>
            </a:r>
            <a:endParaRPr lang="en-US" dirty="0"/>
          </a:p>
        </p:txBody>
      </p:sp>
      <p:sp>
        <p:nvSpPr>
          <p:cNvPr id="6" name="Slide Number Placeholder 5"/>
          <p:cNvSpPr>
            <a:spLocks noGrp="1"/>
          </p:cNvSpPr>
          <p:nvPr>
            <p:ph type="sldNum" sz="quarter" idx="4"/>
          </p:nvPr>
        </p:nvSpPr>
        <p:spPr>
          <a:xfrm>
            <a:off x="6512256" y="6556407"/>
            <a:ext cx="2133600" cy="252000"/>
          </a:xfrm>
          <a:prstGeom prst="rect">
            <a:avLst/>
          </a:prstGeom>
        </p:spPr>
        <p:txBody>
          <a:bodyPr vert="horz" lIns="91440" tIns="45720" rIns="91440" bIns="45720" rtlCol="0" anchor="ctr"/>
          <a:lstStyle>
            <a:lvl1pPr algn="r">
              <a:defRPr sz="1000">
                <a:solidFill>
                  <a:schemeClr val="bg1"/>
                </a:solidFill>
              </a:defRPr>
            </a:lvl1pPr>
          </a:lstStyle>
          <a:p>
            <a:fld id="{707FE137-0C1A-4C05-8B34-1D89C94DB814}" type="slidenum">
              <a:rPr lang="en-GB" smtClean="0"/>
              <a:pPr/>
              <a:t>‹#›</a:t>
            </a:fld>
            <a:endParaRPr lang="en-GB" dirty="0"/>
          </a:p>
        </p:txBody>
      </p:sp>
      <p:pic>
        <p:nvPicPr>
          <p:cNvPr id="7" name="Picture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6986701" y="380710"/>
            <a:ext cx="914967" cy="450655"/>
          </a:xfrm>
          <a:prstGeom prst="rect">
            <a:avLst/>
          </a:prstGeom>
        </p:spPr>
      </p:pic>
    </p:spTree>
    <p:extLst>
      <p:ext uri="{BB962C8B-B14F-4D97-AF65-F5344CB8AC3E}">
        <p14:creationId xmlns:p14="http://schemas.microsoft.com/office/powerpoint/2010/main" val="28673828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8" r:id="rId9"/>
    <p:sldLayoutId id="2147483659" r:id="rId10"/>
  </p:sldLayoutIdLst>
  <p:hf hdr="0" dt="0"/>
  <p:txStyles>
    <p:titleStyle>
      <a:lvl1pPr algn="l" defTabSz="457200" rtl="0" eaLnBrk="1" latinLnBrk="0" hangingPunct="1">
        <a:spcBef>
          <a:spcPct val="0"/>
        </a:spcBef>
        <a:buNone/>
        <a:defRPr sz="3200" b="1" i="0" kern="1200">
          <a:solidFill>
            <a:schemeClr val="tx2"/>
          </a:solidFill>
          <a:latin typeface="Calibri"/>
          <a:ea typeface="+mj-ea"/>
          <a:cs typeface="Calibri"/>
        </a:defRPr>
      </a:lvl1pPr>
    </p:titleStyle>
    <p:bodyStyle>
      <a:lvl1pPr marL="0" indent="0" algn="l" defTabSz="457200" rtl="0" eaLnBrk="1" latinLnBrk="0" hangingPunct="1">
        <a:spcBef>
          <a:spcPct val="20000"/>
        </a:spcBef>
        <a:buFont typeface="Wingdings" charset="2"/>
        <a:buNone/>
        <a:defRPr sz="1800" b="0" i="0" kern="1200">
          <a:solidFill>
            <a:schemeClr val="tx1"/>
          </a:solidFill>
          <a:latin typeface="Calibri"/>
          <a:ea typeface="+mn-ea"/>
          <a:cs typeface="Calibri"/>
        </a:defRPr>
      </a:lvl1pPr>
      <a:lvl2pPr marL="742950" indent="-28575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2pPr>
      <a:lvl3pPr marL="11430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3pPr>
      <a:lvl4pPr marL="16002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4pPr>
      <a:lvl5pPr marL="20574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ikiengagektn.com/" TargetMode="External"/><Relationship Id="rId2" Type="http://schemas.openxmlformats.org/officeDocument/2006/relationships/hyperlink" Target="https://engagektn.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s://wikiengagektn.com/" TargetMode="External"/><Relationship Id="rId2" Type="http://schemas.openxmlformats.org/officeDocument/2006/relationships/hyperlink" Target="https://engagektn.com/"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080489" y="3886200"/>
            <a:ext cx="6311900" cy="745067"/>
          </a:xfrm>
        </p:spPr>
        <p:txBody>
          <a:bodyPr/>
          <a:lstStyle/>
          <a:p>
            <a:pPr>
              <a:lnSpc>
                <a:spcPct val="80000"/>
              </a:lnSpc>
            </a:pPr>
            <a:r>
              <a:rPr lang="en-US" dirty="0" err="1"/>
              <a:t>Fedja</a:t>
            </a:r>
            <a:r>
              <a:rPr lang="en-US" dirty="0"/>
              <a:t> </a:t>
            </a:r>
            <a:r>
              <a:rPr lang="en-US" dirty="0" err="1"/>
              <a:t>Netjasov</a:t>
            </a:r>
            <a:endParaRPr lang="en-US" dirty="0"/>
          </a:p>
        </p:txBody>
      </p:sp>
      <p:sp>
        <p:nvSpPr>
          <p:cNvPr id="3" name="Title 2"/>
          <p:cNvSpPr>
            <a:spLocks noGrp="1"/>
          </p:cNvSpPr>
          <p:nvPr>
            <p:ph type="title"/>
          </p:nvPr>
        </p:nvSpPr>
        <p:spPr>
          <a:xfrm>
            <a:off x="1080488" y="2713038"/>
            <a:ext cx="7796225" cy="1143000"/>
          </a:xfrm>
        </p:spPr>
        <p:txBody>
          <a:bodyPr>
            <a:normAutofit/>
          </a:bodyPr>
          <a:lstStyle/>
          <a:p>
            <a:r>
              <a:rPr lang="en-US" dirty="0"/>
              <a:t>Introduction to ATM</a:t>
            </a:r>
            <a:br>
              <a:rPr lang="en-US" dirty="0"/>
            </a:br>
            <a:r>
              <a:rPr lang="en-US" dirty="0"/>
              <a:t>Airspace Management (ASM)</a:t>
            </a:r>
          </a:p>
        </p:txBody>
      </p:sp>
      <p:sp>
        <p:nvSpPr>
          <p:cNvPr id="5" name="Subtitle 1"/>
          <p:cNvSpPr txBox="1">
            <a:spLocks/>
          </p:cNvSpPr>
          <p:nvPr/>
        </p:nvSpPr>
        <p:spPr>
          <a:xfrm>
            <a:off x="1080489" y="4631267"/>
            <a:ext cx="5154056" cy="1195955"/>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Wingdings" charset="2"/>
              <a:buNone/>
              <a:defRPr sz="1800" b="0" i="0" kern="1200">
                <a:solidFill>
                  <a:schemeClr val="bg1"/>
                </a:solidFill>
                <a:latin typeface="+mn-lt"/>
                <a:ea typeface="+mn-ea"/>
                <a:cs typeface="+mn-cs"/>
              </a:defRPr>
            </a:lvl1pPr>
            <a:lvl2pPr marL="457200" indent="0" algn="ctr" defTabSz="457200" rtl="0" eaLnBrk="1" latinLnBrk="0" hangingPunct="1">
              <a:spcBef>
                <a:spcPct val="20000"/>
              </a:spcBef>
              <a:buFont typeface="Wingdings" charset="2"/>
              <a:buNone/>
              <a:defRPr sz="1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Wingdings" charset="2"/>
              <a:buNone/>
              <a:defRPr sz="18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Wingdings" charset="2"/>
              <a:buNone/>
              <a:defRPr sz="18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Wingdings" charset="2"/>
              <a:buNone/>
              <a:defRPr sz="18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GB" dirty="0">
                <a:latin typeface="Calibri"/>
                <a:cs typeface="Calibri"/>
              </a:rPr>
              <a:t>Introductory lecture provided by the Engage KTN</a:t>
            </a:r>
          </a:p>
          <a:p>
            <a:r>
              <a:rPr lang="en-GB" sz="900" dirty="0">
                <a:latin typeface="Calibri"/>
                <a:cs typeface="Calibri"/>
              </a:rPr>
              <a:t>Non-commercial use only. These lecture slides are provided for not-for-profit, educational use only. </a:t>
            </a:r>
          </a:p>
          <a:p>
            <a:r>
              <a:rPr lang="en-GB" sz="900" dirty="0">
                <a:latin typeface="Calibri"/>
                <a:cs typeface="Calibri"/>
              </a:rPr>
              <a:t>The content may not be adapted or changed, and the source must be recognised.</a:t>
            </a:r>
          </a:p>
          <a:p>
            <a:endParaRPr lang="en-GB" sz="900" dirty="0">
              <a:latin typeface="Calibri"/>
              <a:cs typeface="Calibri"/>
            </a:endParaRPr>
          </a:p>
          <a:p>
            <a:r>
              <a:rPr lang="en-GB" sz="1100" b="1" dirty="0">
                <a:latin typeface="Calibri"/>
                <a:cs typeface="Calibri"/>
                <a:hlinkClick r:id="rId2">
                  <a:extLst>
                    <a:ext uri="{A12FA001-AC4F-418D-AE19-62706E023703}">
                      <ahyp:hlinkClr xmlns:ahyp="http://schemas.microsoft.com/office/drawing/2018/hyperlinkcolor" val="tx"/>
                    </a:ext>
                  </a:extLst>
                </a:hlinkClick>
              </a:rPr>
              <a:t>engagektn.com</a:t>
            </a:r>
            <a:r>
              <a:rPr lang="en-GB" sz="1100" b="1" dirty="0">
                <a:latin typeface="Calibri"/>
                <a:cs typeface="Calibri"/>
              </a:rPr>
              <a:t>  /  </a:t>
            </a:r>
            <a:r>
              <a:rPr lang="en-GB" sz="1100" b="1" dirty="0">
                <a:latin typeface="Calibri"/>
                <a:cs typeface="Calibri"/>
                <a:hlinkClick r:id="rId3">
                  <a:extLst>
                    <a:ext uri="{A12FA001-AC4F-418D-AE19-62706E023703}">
                      <ahyp:hlinkClr xmlns:ahyp="http://schemas.microsoft.com/office/drawing/2018/hyperlinkcolor" val="tx"/>
                    </a:ext>
                  </a:extLst>
                </a:hlinkClick>
              </a:rPr>
              <a:t>wikiengagektn.com</a:t>
            </a:r>
            <a:endParaRPr lang="en-GB" sz="1050" b="1" dirty="0">
              <a:latin typeface="Calibri"/>
              <a:cs typeface="Calibri"/>
            </a:endParaRPr>
          </a:p>
        </p:txBody>
      </p:sp>
    </p:spTree>
    <p:extLst>
      <p:ext uri="{BB962C8B-B14F-4D97-AF65-F5344CB8AC3E}">
        <p14:creationId xmlns:p14="http://schemas.microsoft.com/office/powerpoint/2010/main" val="5388991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fld id="{29520222-405A-4982-A502-941DB6B9EBD3}" type="slidenum">
              <a:rPr lang="en-US" altLang="en-US"/>
              <a:pPr>
                <a:defRPr/>
              </a:pPr>
              <a:t>10</a:t>
            </a:fld>
            <a:endParaRPr lang="en-US" altLang="en-US"/>
          </a:p>
        </p:txBody>
      </p:sp>
      <p:sp>
        <p:nvSpPr>
          <p:cNvPr id="11267" name="Rectangle 2"/>
          <p:cNvSpPr>
            <a:spLocks noGrp="1" noChangeArrowheads="1"/>
          </p:cNvSpPr>
          <p:nvPr>
            <p:ph type="title"/>
          </p:nvPr>
        </p:nvSpPr>
        <p:spPr>
          <a:xfrm>
            <a:off x="457200" y="277813"/>
            <a:ext cx="8686800" cy="1139825"/>
          </a:xfrm>
        </p:spPr>
        <p:txBody>
          <a:bodyPr/>
          <a:lstStyle/>
          <a:p>
            <a:pPr marL="800100" indent="-800100" eaLnBrk="1" hangingPunct="1"/>
            <a:r>
              <a:rPr lang="en-US" b="1"/>
              <a:t>ATM Sector Management (2)</a:t>
            </a:r>
          </a:p>
        </p:txBody>
      </p:sp>
      <p:sp>
        <p:nvSpPr>
          <p:cNvPr id="11268" name="Rectangle 3"/>
          <p:cNvSpPr>
            <a:spLocks noGrp="1" noChangeArrowheads="1"/>
          </p:cNvSpPr>
          <p:nvPr>
            <p:ph type="body" idx="1"/>
          </p:nvPr>
        </p:nvSpPr>
        <p:spPr>
          <a:xfrm>
            <a:off x="457200" y="1557338"/>
            <a:ext cx="8229600" cy="4530725"/>
          </a:xfrm>
        </p:spPr>
        <p:txBody>
          <a:bodyPr/>
          <a:lstStyle/>
          <a:p>
            <a:pPr eaLnBrk="1" hangingPunct="1"/>
            <a:r>
              <a:rPr lang="en-US" sz="2400" dirty="0"/>
              <a:t>Declared capacities are given as the number of aircraft that can be served per hour. </a:t>
            </a:r>
          </a:p>
          <a:p>
            <a:pPr eaLnBrk="1" hangingPunct="1"/>
            <a:endParaRPr lang="en-US" sz="1400" dirty="0"/>
          </a:p>
          <a:p>
            <a:pPr eaLnBrk="1" hangingPunct="1"/>
            <a:r>
              <a:rPr lang="en-US" sz="2400" dirty="0"/>
              <a:t>The exact value is determined using a variety of methods (</a:t>
            </a:r>
            <a:r>
              <a:rPr lang="en-US" sz="2400" dirty="0" err="1"/>
              <a:t>eg.</a:t>
            </a:r>
            <a:r>
              <a:rPr lang="en-US" sz="2400" dirty="0"/>
              <a:t> simulation, expert assessment, etc.). </a:t>
            </a:r>
          </a:p>
          <a:p>
            <a:pPr eaLnBrk="1" hangingPunct="1"/>
            <a:endParaRPr lang="en-US" sz="1400" dirty="0"/>
          </a:p>
          <a:p>
            <a:pPr eaLnBrk="1" hangingPunct="1"/>
            <a:r>
              <a:rPr lang="en-US" sz="2400" dirty="0"/>
              <a:t>The calculation takes into account airspace size and structure, expected traffic flow, the equipment used, etc. </a:t>
            </a:r>
          </a:p>
          <a:p>
            <a:pPr eaLnBrk="1" hangingPunct="1"/>
            <a:endParaRPr lang="en-US" sz="1400" dirty="0"/>
          </a:p>
          <a:p>
            <a:pPr eaLnBrk="1" hangingPunct="1"/>
            <a:r>
              <a:rPr lang="en-US" sz="2400" dirty="0"/>
              <a:t>Declared capacities are to be periodically reviewed by the ANSPs. </a:t>
            </a:r>
            <a:endParaRPr lang="en-US" sz="1800" dirty="0"/>
          </a:p>
        </p:txBody>
      </p:sp>
      <p:sp>
        <p:nvSpPr>
          <p:cNvPr id="11269" name="TextBox 5"/>
          <p:cNvSpPr txBox="1">
            <a:spLocks noChangeArrowheads="1"/>
          </p:cNvSpPr>
          <p:nvPr/>
        </p:nvSpPr>
        <p:spPr bwMode="auto">
          <a:xfrm>
            <a:off x="3779838" y="6237288"/>
            <a:ext cx="4968875" cy="277812"/>
          </a:xfrm>
          <a:prstGeom prst="rect">
            <a:avLst/>
          </a:prstGeom>
          <a:noFill/>
          <a:ln w="9525">
            <a:noFill/>
            <a:miter lim="800000"/>
            <a:headEnd/>
            <a:tailEnd/>
          </a:ln>
        </p:spPr>
        <p:txBody>
          <a:bodyPr>
            <a:spAutoFit/>
          </a:bodyPr>
          <a:lstStyle/>
          <a:p>
            <a:pPr algn="r"/>
            <a:r>
              <a:rPr lang="en-US" sz="1200"/>
              <a:t>https://www.skybrary.aero/index.php/ATM_Sector_Management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fld id="{322A6497-DD58-4DFD-A962-B6E437CC39AA}" type="slidenum">
              <a:rPr lang="en-US" altLang="en-US"/>
              <a:pPr>
                <a:defRPr/>
              </a:pPr>
              <a:t>11</a:t>
            </a:fld>
            <a:endParaRPr lang="en-US" altLang="en-US"/>
          </a:p>
        </p:txBody>
      </p:sp>
      <p:sp>
        <p:nvSpPr>
          <p:cNvPr id="12291" name="Rectangle 2"/>
          <p:cNvSpPr>
            <a:spLocks noGrp="1" noChangeArrowheads="1"/>
          </p:cNvSpPr>
          <p:nvPr>
            <p:ph type="title"/>
          </p:nvPr>
        </p:nvSpPr>
        <p:spPr>
          <a:xfrm>
            <a:off x="457200" y="277813"/>
            <a:ext cx="8686800" cy="1139825"/>
          </a:xfrm>
        </p:spPr>
        <p:txBody>
          <a:bodyPr/>
          <a:lstStyle/>
          <a:p>
            <a:pPr marL="800100" indent="-800100" eaLnBrk="1" hangingPunct="1"/>
            <a:r>
              <a:rPr lang="en-US" b="1"/>
              <a:t>ATM Sector Management (3)</a:t>
            </a:r>
          </a:p>
        </p:txBody>
      </p:sp>
      <p:sp>
        <p:nvSpPr>
          <p:cNvPr id="12292" name="Rectangle 3"/>
          <p:cNvSpPr>
            <a:spLocks noGrp="1" noChangeArrowheads="1"/>
          </p:cNvSpPr>
          <p:nvPr>
            <p:ph type="body" idx="1"/>
          </p:nvPr>
        </p:nvSpPr>
        <p:spPr>
          <a:xfrm>
            <a:off x="457200" y="1557338"/>
            <a:ext cx="8229600" cy="4530725"/>
          </a:xfrm>
        </p:spPr>
        <p:txBody>
          <a:bodyPr/>
          <a:lstStyle/>
          <a:p>
            <a:pPr eaLnBrk="1" hangingPunct="1"/>
            <a:r>
              <a:rPr lang="en-US" sz="2400" b="1" dirty="0">
                <a:solidFill>
                  <a:srgbClr val="FF0000"/>
                </a:solidFill>
              </a:rPr>
              <a:t>Over-delivery</a:t>
            </a:r>
            <a:r>
              <a:rPr lang="en-US" sz="2400" dirty="0"/>
              <a:t> </a:t>
            </a:r>
          </a:p>
          <a:p>
            <a:pPr eaLnBrk="1" hangingPunct="1"/>
            <a:r>
              <a:rPr lang="en-US" sz="2400" dirty="0"/>
              <a:t>An occurrence when the declared rate of the ATFM regulation is exceeded by the actual number of aircraft that enter a regulated sector during a particular period.</a:t>
            </a:r>
          </a:p>
          <a:p>
            <a:pPr eaLnBrk="1" hangingPunct="1"/>
            <a:endParaRPr lang="en-US" sz="2000" dirty="0"/>
          </a:p>
          <a:p>
            <a:pPr eaLnBrk="1" hangingPunct="1"/>
            <a:r>
              <a:rPr lang="en-US" sz="2400" b="1" dirty="0">
                <a:solidFill>
                  <a:srgbClr val="FF0000"/>
                </a:solidFill>
              </a:rPr>
              <a:t>Overload</a:t>
            </a:r>
          </a:p>
          <a:p>
            <a:pPr eaLnBrk="1" hangingPunct="1"/>
            <a:r>
              <a:rPr lang="en-US" sz="2400" dirty="0"/>
              <a:t>An occurrence when an air traffic controller reports that he/she has had to handle more traffic than they consider it was safe to do so. An overload could be caused by an inadequate flow management strategy, or by over-deliveries; or by both. </a:t>
            </a:r>
            <a:endParaRPr lang="en-US" sz="1800" dirty="0"/>
          </a:p>
        </p:txBody>
      </p:sp>
      <p:sp>
        <p:nvSpPr>
          <p:cNvPr id="12293" name="TextBox 5"/>
          <p:cNvSpPr txBox="1">
            <a:spLocks noChangeArrowheads="1"/>
          </p:cNvSpPr>
          <p:nvPr/>
        </p:nvSpPr>
        <p:spPr bwMode="auto">
          <a:xfrm>
            <a:off x="3779838" y="6237288"/>
            <a:ext cx="4968875" cy="277812"/>
          </a:xfrm>
          <a:prstGeom prst="rect">
            <a:avLst/>
          </a:prstGeom>
          <a:noFill/>
          <a:ln w="9525">
            <a:noFill/>
            <a:miter lim="800000"/>
            <a:headEnd/>
            <a:tailEnd/>
          </a:ln>
        </p:spPr>
        <p:txBody>
          <a:bodyPr>
            <a:spAutoFit/>
          </a:bodyPr>
          <a:lstStyle/>
          <a:p>
            <a:pPr algn="r"/>
            <a:r>
              <a:rPr lang="en-US" sz="1200"/>
              <a:t>https://www.skybrary.aero/index.php/ATM_Sector_Management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fld id="{AC2288AD-E9DD-4E33-BE94-EDE5C0627B41}" type="slidenum">
              <a:rPr lang="en-US" altLang="en-US"/>
              <a:pPr>
                <a:defRPr/>
              </a:pPr>
              <a:t>12</a:t>
            </a:fld>
            <a:endParaRPr lang="en-US" altLang="en-US"/>
          </a:p>
        </p:txBody>
      </p:sp>
      <p:sp>
        <p:nvSpPr>
          <p:cNvPr id="13315" name="Rectangle 2"/>
          <p:cNvSpPr>
            <a:spLocks noGrp="1" noChangeArrowheads="1"/>
          </p:cNvSpPr>
          <p:nvPr>
            <p:ph type="title"/>
          </p:nvPr>
        </p:nvSpPr>
        <p:spPr>
          <a:xfrm>
            <a:off x="457200" y="277813"/>
            <a:ext cx="8686800" cy="1139825"/>
          </a:xfrm>
        </p:spPr>
        <p:txBody>
          <a:bodyPr/>
          <a:lstStyle/>
          <a:p>
            <a:pPr marL="800100" indent="-800100" eaLnBrk="1" hangingPunct="1"/>
            <a:r>
              <a:rPr lang="en-US" b="1"/>
              <a:t>ATM Sector Management (4)</a:t>
            </a:r>
          </a:p>
        </p:txBody>
      </p:sp>
      <p:sp>
        <p:nvSpPr>
          <p:cNvPr id="13316" name="Rectangle 3"/>
          <p:cNvSpPr>
            <a:spLocks noGrp="1" noChangeArrowheads="1"/>
          </p:cNvSpPr>
          <p:nvPr>
            <p:ph type="body" idx="1"/>
          </p:nvPr>
        </p:nvSpPr>
        <p:spPr>
          <a:xfrm>
            <a:off x="457200" y="1557338"/>
            <a:ext cx="8229600" cy="4530725"/>
          </a:xfrm>
        </p:spPr>
        <p:txBody>
          <a:bodyPr/>
          <a:lstStyle/>
          <a:p>
            <a:pPr eaLnBrk="1" hangingPunct="1"/>
            <a:r>
              <a:rPr lang="en-US" sz="2400" dirty="0"/>
              <a:t>There are several ways to respond to increased traffic demand: </a:t>
            </a:r>
          </a:p>
          <a:p>
            <a:pPr eaLnBrk="1" hangingPunct="1"/>
            <a:endParaRPr lang="en-US" sz="1600" dirty="0"/>
          </a:p>
          <a:p>
            <a:pPr lvl="1" eaLnBrk="1" hangingPunct="1"/>
            <a:r>
              <a:rPr lang="en-US" sz="2000" dirty="0"/>
              <a:t>Introduction of new equipment that helps the controllers handle more traffic while preserving the attained levels of safety and efficiency, </a:t>
            </a:r>
          </a:p>
          <a:p>
            <a:pPr lvl="1" eaLnBrk="1" hangingPunct="1"/>
            <a:endParaRPr lang="en-US" sz="1600" dirty="0"/>
          </a:p>
          <a:p>
            <a:pPr lvl="1" eaLnBrk="1" hangingPunct="1"/>
            <a:r>
              <a:rPr lang="en-US" sz="2000" dirty="0"/>
              <a:t>Imposition of flow control, </a:t>
            </a:r>
            <a:r>
              <a:rPr lang="en-US" sz="2000" dirty="0" err="1"/>
              <a:t>ie</a:t>
            </a:r>
            <a:r>
              <a:rPr lang="en-US" sz="2000" dirty="0"/>
              <a:t>. restricting the number of aircraft that can enter the sector airspace,</a:t>
            </a:r>
          </a:p>
          <a:p>
            <a:pPr lvl="1" eaLnBrk="1" hangingPunct="1"/>
            <a:endParaRPr lang="en-US" sz="1600" dirty="0"/>
          </a:p>
          <a:p>
            <a:pPr lvl="1" eaLnBrk="1" hangingPunct="1"/>
            <a:r>
              <a:rPr lang="en-US" sz="2000" dirty="0"/>
              <a:t>Opening more ATM sectors so that the traffic (and workload) is split across more controllers. </a:t>
            </a:r>
          </a:p>
          <a:p>
            <a:pPr lvl="1" eaLnBrk="1" hangingPunct="1"/>
            <a:endParaRPr lang="en-US" sz="2000" dirty="0"/>
          </a:p>
        </p:txBody>
      </p:sp>
      <p:sp>
        <p:nvSpPr>
          <p:cNvPr id="13317" name="TextBox 5"/>
          <p:cNvSpPr txBox="1">
            <a:spLocks noChangeArrowheads="1"/>
          </p:cNvSpPr>
          <p:nvPr/>
        </p:nvSpPr>
        <p:spPr bwMode="auto">
          <a:xfrm>
            <a:off x="3779838" y="6237288"/>
            <a:ext cx="4968875" cy="277812"/>
          </a:xfrm>
          <a:prstGeom prst="rect">
            <a:avLst/>
          </a:prstGeom>
          <a:noFill/>
          <a:ln w="9525">
            <a:noFill/>
            <a:miter lim="800000"/>
            <a:headEnd/>
            <a:tailEnd/>
          </a:ln>
        </p:spPr>
        <p:txBody>
          <a:bodyPr>
            <a:spAutoFit/>
          </a:bodyPr>
          <a:lstStyle/>
          <a:p>
            <a:pPr algn="r"/>
            <a:r>
              <a:rPr lang="en-US" sz="1200"/>
              <a:t>https://www.skybrary.aero/index.php/ATM_Sector_Management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fld id="{05141FA5-7142-4058-898F-DBB1EF21DAC5}" type="slidenum">
              <a:rPr lang="en-US" altLang="en-US"/>
              <a:pPr>
                <a:defRPr/>
              </a:pPr>
              <a:t>13</a:t>
            </a:fld>
            <a:endParaRPr lang="en-US" altLang="en-US"/>
          </a:p>
        </p:txBody>
      </p:sp>
      <p:sp>
        <p:nvSpPr>
          <p:cNvPr id="14339" name="Rectangle 2"/>
          <p:cNvSpPr>
            <a:spLocks noGrp="1" noChangeArrowheads="1"/>
          </p:cNvSpPr>
          <p:nvPr>
            <p:ph type="title"/>
          </p:nvPr>
        </p:nvSpPr>
        <p:spPr>
          <a:xfrm>
            <a:off x="457200" y="277813"/>
            <a:ext cx="8686800" cy="1139825"/>
          </a:xfrm>
        </p:spPr>
        <p:txBody>
          <a:bodyPr/>
          <a:lstStyle/>
          <a:p>
            <a:pPr marL="800100" indent="-800100" eaLnBrk="1" hangingPunct="1"/>
            <a:r>
              <a:rPr lang="en-US" b="1"/>
              <a:t>ATM Sector Management (5)</a:t>
            </a:r>
          </a:p>
        </p:txBody>
      </p:sp>
      <p:sp>
        <p:nvSpPr>
          <p:cNvPr id="14340" name="Rectangle 3"/>
          <p:cNvSpPr>
            <a:spLocks noGrp="1" noChangeArrowheads="1"/>
          </p:cNvSpPr>
          <p:nvPr>
            <p:ph type="body" idx="1"/>
          </p:nvPr>
        </p:nvSpPr>
        <p:spPr>
          <a:xfrm>
            <a:off x="457200" y="1557338"/>
            <a:ext cx="8229600" cy="4530725"/>
          </a:xfrm>
        </p:spPr>
        <p:txBody>
          <a:bodyPr/>
          <a:lstStyle/>
          <a:p>
            <a:pPr eaLnBrk="1" hangingPunct="1"/>
            <a:r>
              <a:rPr lang="en-US" sz="2400" b="1">
                <a:solidFill>
                  <a:srgbClr val="FF0000"/>
                </a:solidFill>
              </a:rPr>
              <a:t>The purpose of ATM sector management is to ensure that optimal sector configurations are used at all times</a:t>
            </a:r>
            <a:r>
              <a:rPr lang="en-US" sz="2400"/>
              <a:t>. </a:t>
            </a:r>
          </a:p>
          <a:p>
            <a:pPr eaLnBrk="1" hangingPunct="1"/>
            <a:endParaRPr lang="en-US" sz="2400"/>
          </a:p>
          <a:p>
            <a:pPr eaLnBrk="1" hangingPunct="1"/>
            <a:r>
              <a:rPr lang="en-US" sz="2400"/>
              <a:t>A sector configuration is to be considered optimal if no excess sectors are open and no sector is subject to over-delivery for a prolonged period of time.</a:t>
            </a:r>
            <a:endParaRPr lang="en-US" sz="2000"/>
          </a:p>
        </p:txBody>
      </p:sp>
      <p:sp>
        <p:nvSpPr>
          <p:cNvPr id="14341" name="TextBox 5"/>
          <p:cNvSpPr txBox="1">
            <a:spLocks noChangeArrowheads="1"/>
          </p:cNvSpPr>
          <p:nvPr/>
        </p:nvSpPr>
        <p:spPr bwMode="auto">
          <a:xfrm>
            <a:off x="3779838" y="6237288"/>
            <a:ext cx="4968875" cy="277812"/>
          </a:xfrm>
          <a:prstGeom prst="rect">
            <a:avLst/>
          </a:prstGeom>
          <a:noFill/>
          <a:ln w="9525">
            <a:noFill/>
            <a:miter lim="800000"/>
            <a:headEnd/>
            <a:tailEnd/>
          </a:ln>
        </p:spPr>
        <p:txBody>
          <a:bodyPr>
            <a:spAutoFit/>
          </a:bodyPr>
          <a:lstStyle/>
          <a:p>
            <a:pPr algn="r"/>
            <a:r>
              <a:rPr lang="en-US" sz="1200"/>
              <a:t>https://www.skybrary.aero/index.php/ATM_Sector_Management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fld id="{34B14A1E-7E0E-4AD1-8976-2BCFB76EA9F7}" type="slidenum">
              <a:rPr lang="en-US" altLang="en-US"/>
              <a:pPr>
                <a:defRPr/>
              </a:pPr>
              <a:t>14</a:t>
            </a:fld>
            <a:endParaRPr lang="en-US" altLang="en-US"/>
          </a:p>
        </p:txBody>
      </p:sp>
      <p:sp>
        <p:nvSpPr>
          <p:cNvPr id="15363" name="Rectangle 2"/>
          <p:cNvSpPr>
            <a:spLocks noGrp="1" noChangeArrowheads="1"/>
          </p:cNvSpPr>
          <p:nvPr>
            <p:ph type="title"/>
          </p:nvPr>
        </p:nvSpPr>
        <p:spPr>
          <a:xfrm>
            <a:off x="457200" y="277813"/>
            <a:ext cx="8686800" cy="1139825"/>
          </a:xfrm>
        </p:spPr>
        <p:txBody>
          <a:bodyPr/>
          <a:lstStyle/>
          <a:p>
            <a:pPr marL="800100" indent="-800100" eaLnBrk="1" hangingPunct="1"/>
            <a:r>
              <a:rPr lang="en-US" b="1"/>
              <a:t>Benefits of ATM Sector Manag. (1)</a:t>
            </a:r>
          </a:p>
        </p:txBody>
      </p:sp>
      <p:sp>
        <p:nvSpPr>
          <p:cNvPr id="15364" name="Rectangle 3"/>
          <p:cNvSpPr>
            <a:spLocks noGrp="1" noChangeArrowheads="1"/>
          </p:cNvSpPr>
          <p:nvPr>
            <p:ph type="body" idx="1"/>
          </p:nvPr>
        </p:nvSpPr>
        <p:spPr>
          <a:xfrm>
            <a:off x="457200" y="1557338"/>
            <a:ext cx="8229600" cy="4530725"/>
          </a:xfrm>
        </p:spPr>
        <p:txBody>
          <a:bodyPr/>
          <a:lstStyle/>
          <a:p>
            <a:pPr eaLnBrk="1" hangingPunct="1"/>
            <a:r>
              <a:rPr lang="en-US" sz="2400" dirty="0">
                <a:solidFill>
                  <a:srgbClr val="3333FF"/>
                </a:solidFill>
              </a:rPr>
              <a:t>Flexibility</a:t>
            </a:r>
            <a:r>
              <a:rPr lang="en-US" sz="2400" dirty="0"/>
              <a:t> – different sector configurations can be used depending on expected traffic flow (</a:t>
            </a:r>
            <a:r>
              <a:rPr lang="en-US" sz="2400" dirty="0" err="1"/>
              <a:t>eg.</a:t>
            </a:r>
            <a:r>
              <a:rPr lang="en-US" sz="2400" dirty="0"/>
              <a:t> the sector can be divided horizontally or vertically, split into three or more sectors, etc.).</a:t>
            </a:r>
          </a:p>
          <a:p>
            <a:pPr eaLnBrk="1" hangingPunct="1"/>
            <a:endParaRPr lang="en-US" sz="2400" dirty="0"/>
          </a:p>
          <a:p>
            <a:pPr eaLnBrk="1" hangingPunct="1"/>
            <a:r>
              <a:rPr lang="en-US" sz="2400" dirty="0">
                <a:solidFill>
                  <a:srgbClr val="3333FF"/>
                </a:solidFill>
              </a:rPr>
              <a:t>Optimal use of personnel </a:t>
            </a:r>
            <a:r>
              <a:rPr lang="en-US" sz="2400" dirty="0"/>
              <a:t>– sectors can be merged after traffic levels have decreased. This gives the management options to handle the traffic with fewer controllers, as opposed to the strategy where all possible sectors are manned at all times; regardless of traffic levels.</a:t>
            </a:r>
            <a:endParaRPr lang="en-US" sz="2000" dirty="0"/>
          </a:p>
        </p:txBody>
      </p:sp>
      <p:sp>
        <p:nvSpPr>
          <p:cNvPr id="15365" name="TextBox 5"/>
          <p:cNvSpPr txBox="1">
            <a:spLocks noChangeArrowheads="1"/>
          </p:cNvSpPr>
          <p:nvPr/>
        </p:nvSpPr>
        <p:spPr bwMode="auto">
          <a:xfrm>
            <a:off x="3779838" y="6237288"/>
            <a:ext cx="4968875" cy="277812"/>
          </a:xfrm>
          <a:prstGeom prst="rect">
            <a:avLst/>
          </a:prstGeom>
          <a:noFill/>
          <a:ln w="9525">
            <a:noFill/>
            <a:miter lim="800000"/>
            <a:headEnd/>
            <a:tailEnd/>
          </a:ln>
        </p:spPr>
        <p:txBody>
          <a:bodyPr>
            <a:spAutoFit/>
          </a:bodyPr>
          <a:lstStyle/>
          <a:p>
            <a:pPr algn="r"/>
            <a:r>
              <a:rPr lang="en-US" sz="1200"/>
              <a:t>https://www.skybrary.aero/index.php/ATM_Sector_Management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fld id="{AA69D00E-F571-46F1-B3B5-1E1E68E4EE9A}" type="slidenum">
              <a:rPr lang="en-US" altLang="en-US"/>
              <a:pPr>
                <a:defRPr/>
              </a:pPr>
              <a:t>15</a:t>
            </a:fld>
            <a:endParaRPr lang="en-US" altLang="en-US"/>
          </a:p>
        </p:txBody>
      </p:sp>
      <p:sp>
        <p:nvSpPr>
          <p:cNvPr id="16387" name="Rectangle 2"/>
          <p:cNvSpPr>
            <a:spLocks noGrp="1" noChangeArrowheads="1"/>
          </p:cNvSpPr>
          <p:nvPr>
            <p:ph type="title"/>
          </p:nvPr>
        </p:nvSpPr>
        <p:spPr>
          <a:xfrm>
            <a:off x="457200" y="277813"/>
            <a:ext cx="8686800" cy="1139825"/>
          </a:xfrm>
        </p:spPr>
        <p:txBody>
          <a:bodyPr/>
          <a:lstStyle/>
          <a:p>
            <a:pPr marL="800100" indent="-800100" eaLnBrk="1" hangingPunct="1"/>
            <a:r>
              <a:rPr lang="en-US" b="1"/>
              <a:t>Benefits of ATM Sector Manag. (2)</a:t>
            </a:r>
          </a:p>
        </p:txBody>
      </p:sp>
      <p:sp>
        <p:nvSpPr>
          <p:cNvPr id="16388" name="Rectangle 3"/>
          <p:cNvSpPr>
            <a:spLocks noGrp="1" noChangeArrowheads="1"/>
          </p:cNvSpPr>
          <p:nvPr>
            <p:ph type="body" idx="1"/>
          </p:nvPr>
        </p:nvSpPr>
        <p:spPr>
          <a:xfrm>
            <a:off x="457200" y="1557338"/>
            <a:ext cx="8229600" cy="4530725"/>
          </a:xfrm>
        </p:spPr>
        <p:txBody>
          <a:bodyPr/>
          <a:lstStyle/>
          <a:p>
            <a:pPr eaLnBrk="1" hangingPunct="1"/>
            <a:r>
              <a:rPr lang="en-US" sz="2400" dirty="0">
                <a:solidFill>
                  <a:srgbClr val="3333FF"/>
                </a:solidFill>
              </a:rPr>
              <a:t>Increase of overall efficiency </a:t>
            </a:r>
            <a:r>
              <a:rPr lang="en-US" sz="2400" dirty="0"/>
              <a:t>– when looking at air traffic control from a global perspective, the widespread use of ATM sector management helps to better handle the “bottlenecks” of air traffic flow thus reducing delays, costs and emissions.</a:t>
            </a:r>
          </a:p>
          <a:p>
            <a:pPr eaLnBrk="1" hangingPunct="1"/>
            <a:endParaRPr lang="en-US" sz="2400" dirty="0"/>
          </a:p>
          <a:p>
            <a:pPr eaLnBrk="1" hangingPunct="1"/>
            <a:r>
              <a:rPr lang="en-US" sz="2400" dirty="0">
                <a:solidFill>
                  <a:srgbClr val="3333FF"/>
                </a:solidFill>
              </a:rPr>
              <a:t>Safe ATS provision </a:t>
            </a:r>
            <a:r>
              <a:rPr lang="en-US" sz="2400" dirty="0"/>
              <a:t>– appropriate sector configuration ensures optimal controller workload preventing overload and distraction caused by too low traffic levels.</a:t>
            </a:r>
            <a:endParaRPr lang="en-US" sz="2000" dirty="0"/>
          </a:p>
        </p:txBody>
      </p:sp>
      <p:sp>
        <p:nvSpPr>
          <p:cNvPr id="16389" name="TextBox 5"/>
          <p:cNvSpPr txBox="1">
            <a:spLocks noChangeArrowheads="1"/>
          </p:cNvSpPr>
          <p:nvPr/>
        </p:nvSpPr>
        <p:spPr bwMode="auto">
          <a:xfrm>
            <a:off x="3779838" y="6237288"/>
            <a:ext cx="4968875" cy="277812"/>
          </a:xfrm>
          <a:prstGeom prst="rect">
            <a:avLst/>
          </a:prstGeom>
          <a:noFill/>
          <a:ln w="9525">
            <a:noFill/>
            <a:miter lim="800000"/>
            <a:headEnd/>
            <a:tailEnd/>
          </a:ln>
        </p:spPr>
        <p:txBody>
          <a:bodyPr>
            <a:spAutoFit/>
          </a:bodyPr>
          <a:lstStyle/>
          <a:p>
            <a:pPr algn="r"/>
            <a:r>
              <a:rPr lang="en-US" sz="1200"/>
              <a:t>https://www.skybrary.aero/index.php/ATM_Sector_Management</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fld id="{7A44A700-A2C9-4D73-A554-8EACF1253714}" type="slidenum">
              <a:rPr lang="en-US" altLang="en-US"/>
              <a:pPr>
                <a:defRPr/>
              </a:pPr>
              <a:t>16</a:t>
            </a:fld>
            <a:endParaRPr lang="en-US" altLang="en-US"/>
          </a:p>
        </p:txBody>
      </p:sp>
      <p:sp>
        <p:nvSpPr>
          <p:cNvPr id="17411" name="Rectangle 2"/>
          <p:cNvSpPr>
            <a:spLocks noGrp="1" noChangeArrowheads="1"/>
          </p:cNvSpPr>
          <p:nvPr>
            <p:ph type="title"/>
          </p:nvPr>
        </p:nvSpPr>
        <p:spPr>
          <a:xfrm>
            <a:off x="457200" y="277813"/>
            <a:ext cx="8686800" cy="1139825"/>
          </a:xfrm>
        </p:spPr>
        <p:txBody>
          <a:bodyPr/>
          <a:lstStyle/>
          <a:p>
            <a:pPr marL="800100" indent="-800100" eaLnBrk="1" hangingPunct="1"/>
            <a:r>
              <a:rPr lang="en-US" b="1"/>
              <a:t>Restrictions of ATM Sector Manag.</a:t>
            </a:r>
          </a:p>
        </p:txBody>
      </p:sp>
      <p:sp>
        <p:nvSpPr>
          <p:cNvPr id="17412" name="Rectangle 3"/>
          <p:cNvSpPr>
            <a:spLocks noGrp="1" noChangeArrowheads="1"/>
          </p:cNvSpPr>
          <p:nvPr>
            <p:ph type="body" idx="1"/>
          </p:nvPr>
        </p:nvSpPr>
        <p:spPr>
          <a:xfrm>
            <a:off x="457200" y="1557338"/>
            <a:ext cx="8229600" cy="4530725"/>
          </a:xfrm>
        </p:spPr>
        <p:txBody>
          <a:bodyPr>
            <a:normAutofit/>
          </a:bodyPr>
          <a:lstStyle/>
          <a:p>
            <a:pPr eaLnBrk="1" hangingPunct="1"/>
            <a:r>
              <a:rPr lang="en-US" sz="2400" b="1" dirty="0">
                <a:solidFill>
                  <a:srgbClr val="FF0000"/>
                </a:solidFill>
              </a:rPr>
              <a:t>Sectors cannot be split indefinitely </a:t>
            </a:r>
            <a:r>
              <a:rPr lang="en-US" sz="2400" dirty="0"/>
              <a:t>– there is no strict rule about this, but a sector with less than </a:t>
            </a:r>
            <a:r>
              <a:rPr lang="en-US" sz="2400" dirty="0" err="1"/>
              <a:t>eg.</a:t>
            </a:r>
            <a:r>
              <a:rPr lang="en-US" sz="2400" dirty="0"/>
              <a:t> 5 minutes of flight time is considered inefficient with present day equipment.</a:t>
            </a:r>
          </a:p>
          <a:p>
            <a:pPr eaLnBrk="1" hangingPunct="1"/>
            <a:endParaRPr lang="sr-Latn-RS" sz="1400" u="sng" dirty="0"/>
          </a:p>
          <a:p>
            <a:pPr eaLnBrk="1" hangingPunct="1"/>
            <a:r>
              <a:rPr lang="en-US" sz="2400" u="sng" dirty="0"/>
              <a:t>ATM sector management is useful when there are peaks and drops in traffic flow</a:t>
            </a:r>
            <a:r>
              <a:rPr lang="en-US" sz="2400" dirty="0"/>
              <a:t>. If the traffic distribution is uniform within the day other options should be used.</a:t>
            </a:r>
          </a:p>
          <a:p>
            <a:pPr eaLnBrk="1" hangingPunct="1"/>
            <a:endParaRPr lang="sr-Latn-RS" sz="1400" dirty="0"/>
          </a:p>
          <a:p>
            <a:pPr eaLnBrk="1" hangingPunct="1"/>
            <a:r>
              <a:rPr lang="en-US" sz="2400" dirty="0"/>
              <a:t>Splitting sectors reduces the traffic-related workload (there are fewer aircraft on the frequency), but also increases inter-sector coordination. This must be taken into account when choosing the sector configuration.</a:t>
            </a:r>
          </a:p>
        </p:txBody>
      </p:sp>
      <p:sp>
        <p:nvSpPr>
          <p:cNvPr id="17413" name="TextBox 5"/>
          <p:cNvSpPr txBox="1">
            <a:spLocks noChangeArrowheads="1"/>
          </p:cNvSpPr>
          <p:nvPr/>
        </p:nvSpPr>
        <p:spPr bwMode="auto">
          <a:xfrm>
            <a:off x="3779838" y="6237288"/>
            <a:ext cx="4968875" cy="277812"/>
          </a:xfrm>
          <a:prstGeom prst="rect">
            <a:avLst/>
          </a:prstGeom>
          <a:noFill/>
          <a:ln w="9525">
            <a:noFill/>
            <a:miter lim="800000"/>
            <a:headEnd/>
            <a:tailEnd/>
          </a:ln>
        </p:spPr>
        <p:txBody>
          <a:bodyPr>
            <a:spAutoFit/>
          </a:bodyPr>
          <a:lstStyle/>
          <a:p>
            <a:pPr algn="r"/>
            <a:r>
              <a:rPr lang="en-US" sz="1200"/>
              <a:t>https://www.skybrary.aero/index.php/ATM_Sector_Management</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fld id="{7ED18F41-1E10-484B-8E8B-44075C7F04BA}" type="slidenum">
              <a:rPr lang="en-US" altLang="en-US"/>
              <a:pPr>
                <a:defRPr/>
              </a:pPr>
              <a:t>17</a:t>
            </a:fld>
            <a:endParaRPr lang="en-US" altLang="en-US"/>
          </a:p>
        </p:txBody>
      </p:sp>
      <p:sp>
        <p:nvSpPr>
          <p:cNvPr id="18435" name="Rectangle 2"/>
          <p:cNvSpPr>
            <a:spLocks noGrp="1" noChangeArrowheads="1"/>
          </p:cNvSpPr>
          <p:nvPr>
            <p:ph type="title"/>
          </p:nvPr>
        </p:nvSpPr>
        <p:spPr>
          <a:xfrm>
            <a:off x="457200" y="277813"/>
            <a:ext cx="8686800" cy="1139825"/>
          </a:xfrm>
        </p:spPr>
        <p:txBody>
          <a:bodyPr/>
          <a:lstStyle/>
          <a:p>
            <a:pPr marL="800100" indent="-800100" eaLnBrk="1" hangingPunct="1"/>
            <a:r>
              <a:rPr lang="en-US" b="1"/>
              <a:t>SMATSA Examples (1a)</a:t>
            </a:r>
          </a:p>
        </p:txBody>
      </p:sp>
      <p:sp>
        <p:nvSpPr>
          <p:cNvPr id="18436" name="TextBox 5"/>
          <p:cNvSpPr txBox="1">
            <a:spLocks noChangeArrowheads="1"/>
          </p:cNvSpPr>
          <p:nvPr/>
        </p:nvSpPr>
        <p:spPr bwMode="auto">
          <a:xfrm>
            <a:off x="395288" y="1324205"/>
            <a:ext cx="8517484" cy="4862870"/>
          </a:xfrm>
          <a:prstGeom prst="rect">
            <a:avLst/>
          </a:prstGeom>
          <a:noFill/>
          <a:ln w="9525">
            <a:noFill/>
            <a:miter lim="800000"/>
            <a:headEnd/>
            <a:tailEnd/>
          </a:ln>
        </p:spPr>
        <p:txBody>
          <a:bodyPr wrap="square">
            <a:spAutoFit/>
          </a:bodyPr>
          <a:lstStyle/>
          <a:p>
            <a:r>
              <a:rPr lang="sr-Latn-RS" sz="2400" b="0" dirty="0"/>
              <a:t>Sectorisation in</a:t>
            </a:r>
            <a:r>
              <a:rPr lang="en-US" sz="2400" b="0" dirty="0"/>
              <a:t> SMATSA </a:t>
            </a:r>
            <a:r>
              <a:rPr lang="sr-Latn-RS" sz="2400" dirty="0"/>
              <a:t>airspace</a:t>
            </a:r>
            <a:r>
              <a:rPr lang="en-US" sz="2400" b="0" dirty="0"/>
              <a:t> </a:t>
            </a:r>
            <a:r>
              <a:rPr lang="sr-Latn-RS" sz="2400" b="0" dirty="0"/>
              <a:t>(as of summer 2019)</a:t>
            </a:r>
            <a:r>
              <a:rPr lang="en-US" sz="2400" b="0" dirty="0"/>
              <a:t>:</a:t>
            </a:r>
            <a:endParaRPr lang="sr-Latn-RS" sz="2400" b="0" dirty="0"/>
          </a:p>
          <a:p>
            <a:endParaRPr lang="en-US" sz="1000" b="0" dirty="0"/>
          </a:p>
          <a:p>
            <a:r>
              <a:rPr lang="en-US" sz="2400" b="0" dirty="0"/>
              <a:t>•	</a:t>
            </a:r>
            <a:r>
              <a:rPr lang="sr-Latn-RS" sz="2000" dirty="0"/>
              <a:t>In the</a:t>
            </a:r>
            <a:r>
              <a:rPr lang="en-US" sz="2000" b="0" dirty="0"/>
              <a:t> </a:t>
            </a:r>
            <a:r>
              <a:rPr lang="en-US" sz="2000" b="1" dirty="0"/>
              <a:t>horizontal </a:t>
            </a:r>
            <a:r>
              <a:rPr lang="sr-Latn-RS" sz="2000" b="1" dirty="0"/>
              <a:t>plane</a:t>
            </a:r>
            <a:r>
              <a:rPr lang="en-US" sz="2000" b="1" dirty="0"/>
              <a:t> </a:t>
            </a:r>
            <a:r>
              <a:rPr lang="sr-Latn-RS" sz="2000" b="0" dirty="0"/>
              <a:t>airspace is divided</a:t>
            </a:r>
            <a:r>
              <a:rPr lang="en-US" sz="2000" b="0" dirty="0"/>
              <a:t> </a:t>
            </a:r>
            <a:r>
              <a:rPr lang="sr-Latn-RS" sz="2000" b="0" dirty="0"/>
              <a:t>in</a:t>
            </a:r>
            <a:r>
              <a:rPr lang="en-US" sz="2000" b="0" dirty="0"/>
              <a:t> </a:t>
            </a:r>
            <a:r>
              <a:rPr lang="sr-Latn-RS" sz="2000" b="0" dirty="0"/>
              <a:t>following</a:t>
            </a:r>
            <a:r>
              <a:rPr lang="en-US" sz="2000" b="0" dirty="0"/>
              <a:t> se</a:t>
            </a:r>
            <a:r>
              <a:rPr lang="sr-Latn-RS" sz="2000" b="0" dirty="0"/>
              <a:t>c</a:t>
            </a:r>
            <a:r>
              <a:rPr lang="en-US" sz="2000" b="0" dirty="0"/>
              <a:t>tor</a:t>
            </a:r>
            <a:r>
              <a:rPr lang="sr-Latn-RS" sz="2000" b="0" dirty="0"/>
              <a:t>s</a:t>
            </a:r>
            <a:r>
              <a:rPr lang="en-US" sz="2000" b="0" dirty="0"/>
              <a:t>: </a:t>
            </a:r>
            <a:endParaRPr lang="sr-Latn-RS" sz="2000" b="0" dirty="0"/>
          </a:p>
          <a:p>
            <a:r>
              <a:rPr lang="sr-Latn-RS" sz="2000" dirty="0"/>
              <a:t>	</a:t>
            </a:r>
            <a:r>
              <a:rPr lang="en-US" sz="2000" b="0" dirty="0">
                <a:solidFill>
                  <a:schemeClr val="accent3">
                    <a:lumMod val="75000"/>
                  </a:schemeClr>
                </a:solidFill>
              </a:rPr>
              <a:t>E – EAST</a:t>
            </a:r>
            <a:r>
              <a:rPr lang="en-US" sz="2000" b="0" dirty="0"/>
              <a:t>, </a:t>
            </a:r>
            <a:r>
              <a:rPr lang="en-US" sz="2000" b="0" dirty="0">
                <a:solidFill>
                  <a:schemeClr val="accent3">
                    <a:lumMod val="75000"/>
                  </a:schemeClr>
                </a:solidFill>
              </a:rPr>
              <a:t>N – NORTH</a:t>
            </a:r>
            <a:r>
              <a:rPr lang="en-US" sz="2000" b="0" dirty="0"/>
              <a:t>, </a:t>
            </a:r>
            <a:r>
              <a:rPr lang="en-US" sz="2000" b="0" dirty="0">
                <a:solidFill>
                  <a:schemeClr val="accent3">
                    <a:lumMod val="75000"/>
                  </a:schemeClr>
                </a:solidFill>
              </a:rPr>
              <a:t>S – SOUTH </a:t>
            </a:r>
            <a:r>
              <a:rPr lang="sr-Latn-RS" sz="2000" dirty="0"/>
              <a:t>and</a:t>
            </a:r>
            <a:r>
              <a:rPr lang="en-US" sz="2000" b="0" dirty="0"/>
              <a:t> </a:t>
            </a:r>
            <a:r>
              <a:rPr lang="en-US" sz="2000" b="0" dirty="0">
                <a:solidFill>
                  <a:schemeClr val="accent3">
                    <a:lumMod val="75000"/>
                  </a:schemeClr>
                </a:solidFill>
              </a:rPr>
              <a:t>W – WEST</a:t>
            </a:r>
            <a:r>
              <a:rPr lang="en-US" sz="2000" b="0" dirty="0"/>
              <a:t>;</a:t>
            </a:r>
            <a:endParaRPr lang="sr-Latn-RS" sz="2000" b="0" dirty="0"/>
          </a:p>
          <a:p>
            <a:endParaRPr lang="en-US" sz="1000" b="0" dirty="0"/>
          </a:p>
          <a:p>
            <a:r>
              <a:rPr lang="en-US" sz="2000" b="0" dirty="0"/>
              <a:t>•	</a:t>
            </a:r>
            <a:r>
              <a:rPr lang="sr-Latn-RS" sz="2000" b="0" dirty="0"/>
              <a:t>In the</a:t>
            </a:r>
            <a:r>
              <a:rPr lang="en-US" sz="2000" b="0" dirty="0"/>
              <a:t> </a:t>
            </a:r>
            <a:r>
              <a:rPr lang="en-US" sz="2000" b="1" dirty="0"/>
              <a:t>verti</a:t>
            </a:r>
            <a:r>
              <a:rPr lang="sr-Latn-RS" sz="2000" b="1" dirty="0"/>
              <a:t>c</a:t>
            </a:r>
            <a:r>
              <a:rPr lang="en-US" sz="2000" b="1" dirty="0"/>
              <a:t>al </a:t>
            </a:r>
            <a:r>
              <a:rPr lang="sr-Latn-RS" sz="2000" b="1" dirty="0"/>
              <a:t>plane</a:t>
            </a:r>
            <a:r>
              <a:rPr lang="en-US" sz="2000" b="1" dirty="0"/>
              <a:t> </a:t>
            </a:r>
            <a:r>
              <a:rPr lang="sr-Latn-RS" sz="2000" b="0" dirty="0"/>
              <a:t>airsace is divided into five layers</a:t>
            </a:r>
            <a:r>
              <a:rPr lang="en-US" sz="2000" b="0" dirty="0"/>
              <a:t> (</a:t>
            </a:r>
            <a:r>
              <a:rPr lang="sr-Latn-RS" sz="2000" b="0" dirty="0"/>
              <a:t>based on </a:t>
            </a:r>
            <a:r>
              <a:rPr lang="en-US" sz="2000" b="0" dirty="0"/>
              <a:t>Division 	Flight Level</a:t>
            </a:r>
            <a:r>
              <a:rPr lang="sr-Latn-RS" sz="2000" b="0" dirty="0"/>
              <a:t>s </a:t>
            </a:r>
            <a:r>
              <a:rPr lang="en-US" sz="2000" b="0" dirty="0"/>
              <a:t>(DFL) - 325, 345, 365, 385):</a:t>
            </a:r>
          </a:p>
          <a:p>
            <a:r>
              <a:rPr lang="en-US" sz="2000" b="0" dirty="0"/>
              <a:t>	</a:t>
            </a:r>
            <a:r>
              <a:rPr lang="en-US" sz="2000" b="0" dirty="0">
                <a:solidFill>
                  <a:schemeClr val="accent1">
                    <a:lumMod val="75000"/>
                  </a:schemeClr>
                </a:solidFill>
              </a:rPr>
              <a:t>L – LOWER</a:t>
            </a:r>
            <a:r>
              <a:rPr lang="en-US" sz="2000" b="0" dirty="0"/>
              <a:t>: FL 125 </a:t>
            </a:r>
            <a:r>
              <a:rPr lang="sr-Latn-RS" sz="2000" b="0" dirty="0"/>
              <a:t>or</a:t>
            </a:r>
            <a:r>
              <a:rPr lang="en-US" sz="2000" b="0" dirty="0"/>
              <a:t> 205 / FL 325;</a:t>
            </a:r>
          </a:p>
          <a:p>
            <a:r>
              <a:rPr lang="en-US" sz="2000" b="0" dirty="0"/>
              <a:t>	</a:t>
            </a:r>
            <a:r>
              <a:rPr lang="en-US" sz="2000" b="0" dirty="0">
                <a:solidFill>
                  <a:schemeClr val="accent1">
                    <a:lumMod val="75000"/>
                  </a:schemeClr>
                </a:solidFill>
              </a:rPr>
              <a:t>M – MIDDLE</a:t>
            </a:r>
            <a:r>
              <a:rPr lang="en-US" sz="2000" b="0" dirty="0"/>
              <a:t>: FL 325 / FL 345;</a:t>
            </a:r>
          </a:p>
          <a:p>
            <a:r>
              <a:rPr lang="en-US" sz="2000" b="0" dirty="0"/>
              <a:t>	</a:t>
            </a:r>
            <a:r>
              <a:rPr lang="en-US" sz="2000" b="0" dirty="0">
                <a:solidFill>
                  <a:schemeClr val="accent1">
                    <a:lumMod val="75000"/>
                  </a:schemeClr>
                </a:solidFill>
              </a:rPr>
              <a:t>Z – UPPER</a:t>
            </a:r>
            <a:r>
              <a:rPr lang="en-US" sz="2000" b="0" dirty="0"/>
              <a:t>: FL 345 / FL 365;</a:t>
            </a:r>
          </a:p>
          <a:p>
            <a:r>
              <a:rPr lang="en-US" sz="2000" b="0" dirty="0"/>
              <a:t>	</a:t>
            </a:r>
            <a:r>
              <a:rPr lang="en-US" sz="2000" b="0" dirty="0">
                <a:solidFill>
                  <a:schemeClr val="accent1">
                    <a:lumMod val="75000"/>
                  </a:schemeClr>
                </a:solidFill>
              </a:rPr>
              <a:t>Y – TOP UPPER</a:t>
            </a:r>
            <a:r>
              <a:rPr lang="en-US" sz="2000" b="0" dirty="0"/>
              <a:t>: FL 365 / FL 385;</a:t>
            </a:r>
          </a:p>
          <a:p>
            <a:r>
              <a:rPr lang="en-US" sz="2000" b="0" dirty="0"/>
              <a:t>	</a:t>
            </a:r>
            <a:r>
              <a:rPr lang="en-US" sz="2000" b="0" dirty="0">
                <a:solidFill>
                  <a:schemeClr val="accent1">
                    <a:lumMod val="75000"/>
                  </a:schemeClr>
                </a:solidFill>
              </a:rPr>
              <a:t>X – SUPER TOP UPPER</a:t>
            </a:r>
            <a:r>
              <a:rPr lang="en-US" sz="2000" b="0" dirty="0"/>
              <a:t>: above FL 385.</a:t>
            </a:r>
          </a:p>
          <a:p>
            <a:endParaRPr lang="sr-Latn-RS" sz="1000" b="0" dirty="0"/>
          </a:p>
          <a:p>
            <a:r>
              <a:rPr lang="sr-Latn-RS" sz="2400" b="0" dirty="0"/>
              <a:t>That generates </a:t>
            </a:r>
            <a:r>
              <a:rPr lang="en-US" sz="2400" b="0" dirty="0"/>
              <a:t>20 elementary se</a:t>
            </a:r>
            <a:r>
              <a:rPr lang="sr-Latn-RS" sz="2400" b="0" dirty="0"/>
              <a:t>c</a:t>
            </a:r>
            <a:r>
              <a:rPr lang="en-US" sz="2400" b="0" dirty="0"/>
              <a:t>tor</a:t>
            </a:r>
            <a:r>
              <a:rPr lang="sr-Latn-RS" sz="2400" dirty="0"/>
              <a:t>s in total </a:t>
            </a:r>
            <a:r>
              <a:rPr lang="en-US" sz="2400" b="0" dirty="0"/>
              <a:t>: </a:t>
            </a:r>
            <a:endParaRPr lang="sr-Latn-RS" sz="2400" b="0" dirty="0"/>
          </a:p>
          <a:p>
            <a:r>
              <a:rPr lang="en-US" sz="2400" b="0" dirty="0">
                <a:solidFill>
                  <a:srgbClr val="FF0000"/>
                </a:solidFill>
              </a:rPr>
              <a:t>LE, LN, LS, LW, ME, MN, MS, MW, ZE, ZN, ZS, ZW, YE, YN, YS, YW, XE, XN, XS, XW</a:t>
            </a:r>
            <a:r>
              <a:rPr lang="en-US" sz="2400" b="0" dirty="0"/>
              <a:t>.</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fld id="{C3C69989-693D-4ED4-BAB9-74E29CF19D96}" type="slidenum">
              <a:rPr lang="en-US" altLang="en-US"/>
              <a:pPr>
                <a:defRPr/>
              </a:pPr>
              <a:t>18</a:t>
            </a:fld>
            <a:endParaRPr lang="en-US" altLang="en-US"/>
          </a:p>
        </p:txBody>
      </p:sp>
      <p:sp>
        <p:nvSpPr>
          <p:cNvPr id="19459" name="Rectangle 2"/>
          <p:cNvSpPr>
            <a:spLocks noGrp="1" noChangeArrowheads="1"/>
          </p:cNvSpPr>
          <p:nvPr>
            <p:ph type="title"/>
          </p:nvPr>
        </p:nvSpPr>
        <p:spPr>
          <a:xfrm>
            <a:off x="457200" y="277813"/>
            <a:ext cx="8686800" cy="1139825"/>
          </a:xfrm>
        </p:spPr>
        <p:txBody>
          <a:bodyPr/>
          <a:lstStyle/>
          <a:p>
            <a:pPr marL="800100" indent="-800100" eaLnBrk="1" hangingPunct="1"/>
            <a:r>
              <a:rPr lang="en-US" b="1"/>
              <a:t>SMATSA Examples (1b)</a:t>
            </a:r>
          </a:p>
        </p:txBody>
      </p:sp>
      <p:pic>
        <p:nvPicPr>
          <p:cNvPr id="7" name="Picture 5"/>
          <p:cNvPicPr>
            <a:picLocks noChangeAspect="1" noChangeArrowheads="1"/>
          </p:cNvPicPr>
          <p:nvPr/>
        </p:nvPicPr>
        <p:blipFill>
          <a:blip r:embed="rId2"/>
          <a:srcRect/>
          <a:stretch>
            <a:fillRect/>
          </a:stretch>
        </p:blipFill>
        <p:spPr bwMode="auto">
          <a:xfrm>
            <a:off x="177722" y="1030010"/>
            <a:ext cx="4725025" cy="5373647"/>
          </a:xfrm>
          <a:prstGeom prst="rect">
            <a:avLst/>
          </a:prstGeom>
          <a:noFill/>
          <a:ln w="9525">
            <a:noFill/>
            <a:miter lim="800000"/>
            <a:headEnd/>
            <a:tailEnd/>
          </a:ln>
        </p:spPr>
      </p:pic>
      <p:pic>
        <p:nvPicPr>
          <p:cNvPr id="8" name="Picture 6"/>
          <p:cNvPicPr>
            <a:picLocks noChangeAspect="1" noChangeArrowheads="1"/>
          </p:cNvPicPr>
          <p:nvPr/>
        </p:nvPicPr>
        <p:blipFill>
          <a:blip r:embed="rId3"/>
          <a:srcRect/>
          <a:stretch>
            <a:fillRect/>
          </a:stretch>
        </p:blipFill>
        <p:spPr bwMode="auto">
          <a:xfrm>
            <a:off x="4887313" y="1000483"/>
            <a:ext cx="4065260" cy="540317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fld id="{2FFE5267-9760-4B05-8963-D3E2F3AE36C2}" type="slidenum">
              <a:rPr lang="en-US" altLang="en-US"/>
              <a:pPr>
                <a:defRPr/>
              </a:pPr>
              <a:t>19</a:t>
            </a:fld>
            <a:endParaRPr lang="en-US" altLang="en-US"/>
          </a:p>
        </p:txBody>
      </p:sp>
      <p:sp>
        <p:nvSpPr>
          <p:cNvPr id="20483" name="Rectangle 2"/>
          <p:cNvSpPr>
            <a:spLocks noGrp="1" noChangeArrowheads="1"/>
          </p:cNvSpPr>
          <p:nvPr>
            <p:ph type="title"/>
          </p:nvPr>
        </p:nvSpPr>
        <p:spPr>
          <a:xfrm>
            <a:off x="457200" y="277813"/>
            <a:ext cx="8686800" cy="1139825"/>
          </a:xfrm>
        </p:spPr>
        <p:txBody>
          <a:bodyPr/>
          <a:lstStyle/>
          <a:p>
            <a:pPr marL="800100" indent="-800100" eaLnBrk="1" hangingPunct="1"/>
            <a:r>
              <a:rPr lang="en-US" b="1"/>
              <a:t>SMATSA Examples (2)</a:t>
            </a:r>
          </a:p>
        </p:txBody>
      </p:sp>
      <p:pic>
        <p:nvPicPr>
          <p:cNvPr id="20484" name="Picture 4"/>
          <p:cNvPicPr>
            <a:picLocks noChangeAspect="1" noChangeArrowheads="1"/>
          </p:cNvPicPr>
          <p:nvPr/>
        </p:nvPicPr>
        <p:blipFill>
          <a:blip r:embed="rId2"/>
          <a:srcRect/>
          <a:stretch>
            <a:fillRect/>
          </a:stretch>
        </p:blipFill>
        <p:spPr bwMode="auto">
          <a:xfrm>
            <a:off x="179388" y="1519238"/>
            <a:ext cx="8964612" cy="4502150"/>
          </a:xfrm>
          <a:prstGeom prst="rect">
            <a:avLst/>
          </a:prstGeom>
          <a:noFill/>
          <a:ln w="9525">
            <a:noFill/>
            <a:miter lim="800000"/>
            <a:headEnd/>
            <a:tailEnd/>
          </a:ln>
        </p:spPr>
      </p:pic>
      <p:pic>
        <p:nvPicPr>
          <p:cNvPr id="20485" name="Picture 6"/>
          <p:cNvPicPr>
            <a:picLocks noChangeAspect="1" noChangeArrowheads="1"/>
          </p:cNvPicPr>
          <p:nvPr/>
        </p:nvPicPr>
        <p:blipFill>
          <a:blip r:embed="rId3"/>
          <a:srcRect/>
          <a:stretch>
            <a:fillRect/>
          </a:stretch>
        </p:blipFill>
        <p:spPr bwMode="auto">
          <a:xfrm>
            <a:off x="4067175" y="1163638"/>
            <a:ext cx="5076825" cy="1833562"/>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ctrTitle"/>
          </p:nvPr>
        </p:nvSpPr>
        <p:spPr>
          <a:xfrm>
            <a:off x="1080488" y="2713038"/>
            <a:ext cx="7444533" cy="1143000"/>
          </a:xfrm>
        </p:spPr>
        <p:txBody>
          <a:bodyPr>
            <a:normAutofit/>
          </a:bodyPr>
          <a:lstStyle/>
          <a:p>
            <a:pPr eaLnBrk="1" hangingPunct="1"/>
            <a:r>
              <a:rPr lang="sr-Latn-RS" sz="4400" b="1" dirty="0"/>
              <a:t>Airspace </a:t>
            </a:r>
            <a:r>
              <a:rPr lang="en-GB" sz="4400" b="1" dirty="0"/>
              <a:t>s</a:t>
            </a:r>
            <a:r>
              <a:rPr lang="sr-Latn-RS" sz="4400" b="1" dirty="0"/>
              <a:t>ectorisation</a:t>
            </a:r>
            <a:r>
              <a:rPr lang="it-IT" sz="4400" b="1" dirty="0"/>
              <a:t> problem</a:t>
            </a:r>
            <a:endParaRPr lang="en-GB" sz="4400" b="1" dirty="0"/>
          </a:p>
        </p:txBody>
      </p:sp>
      <p:sp>
        <p:nvSpPr>
          <p:cNvPr id="7" name="Slide Number Placeholder 4"/>
          <p:cNvSpPr txBox="1">
            <a:spLocks/>
          </p:cNvSpPr>
          <p:nvPr/>
        </p:nvSpPr>
        <p:spPr>
          <a:xfrm>
            <a:off x="6512400" y="6530137"/>
            <a:ext cx="2133600" cy="252000"/>
          </a:xfrm>
          <a:prstGeom prst="rect">
            <a:avLst/>
          </a:prstGeom>
        </p:spPr>
        <p:txBody>
          <a:bodyPr vert="horz" lIns="91440" tIns="45720" rIns="91440" bIns="45720" rtlCol="0" anchor="ctr"/>
          <a:lstStyle/>
          <a:p>
            <a:pPr marL="0" marR="0" lvl="0" indent="0" algn="r" defTabSz="457200" rtl="0" eaLnBrk="1" fontAlgn="auto" latinLnBrk="0" hangingPunct="1">
              <a:lnSpc>
                <a:spcPct val="100000"/>
              </a:lnSpc>
              <a:spcBef>
                <a:spcPts val="0"/>
              </a:spcBef>
              <a:spcAft>
                <a:spcPts val="0"/>
              </a:spcAft>
              <a:buClrTx/>
              <a:buSzTx/>
              <a:buFontTx/>
              <a:buNone/>
              <a:tabLst/>
              <a:defRPr/>
            </a:pPr>
            <a:fld id="{26C1060F-8FEA-4B47-8EEE-5A6CDD216421}" type="slidenum">
              <a:rPr kumimoji="0" lang="en-US" altLang="en-US" sz="1000" b="0" i="0" u="none" strike="noStrike" kern="1200" cap="none" spc="0" normalizeH="0" baseline="0" noProof="0" smtClean="0">
                <a:ln>
                  <a:noFill/>
                </a:ln>
                <a:solidFill>
                  <a:schemeClr val="accent1">
                    <a:lumMod val="75000"/>
                  </a:schemeClr>
                </a:solidFill>
                <a:effectLst/>
                <a:uLnTx/>
                <a:uFillTx/>
                <a:latin typeface="+mn-l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altLang="en-US" sz="1000" b="0" i="0" u="none" strike="noStrike" kern="1200" cap="none" spc="0" normalizeH="0" baseline="0" noProof="0" dirty="0">
              <a:ln>
                <a:noFill/>
              </a:ln>
              <a:solidFill>
                <a:schemeClr val="accent1">
                  <a:lumMod val="75000"/>
                </a:schemeClr>
              </a:solidFill>
              <a:effectLst/>
              <a:uLnTx/>
              <a:uFillTx/>
              <a:latin typeface="+mn-lt"/>
              <a:ea typeface="+mn-ea"/>
              <a:cs typeface="+mn-c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fld id="{D5C575A7-58B2-4697-AB6D-764EF3225AB7}" type="slidenum">
              <a:rPr lang="en-US" altLang="en-US"/>
              <a:pPr>
                <a:defRPr/>
              </a:pPr>
              <a:t>20</a:t>
            </a:fld>
            <a:endParaRPr lang="en-US" altLang="en-US"/>
          </a:p>
        </p:txBody>
      </p:sp>
      <p:sp>
        <p:nvSpPr>
          <p:cNvPr id="21507" name="Rectangle 2"/>
          <p:cNvSpPr>
            <a:spLocks noGrp="1" noChangeArrowheads="1"/>
          </p:cNvSpPr>
          <p:nvPr>
            <p:ph type="title"/>
          </p:nvPr>
        </p:nvSpPr>
        <p:spPr>
          <a:xfrm>
            <a:off x="457200" y="277813"/>
            <a:ext cx="8686800" cy="1139825"/>
          </a:xfrm>
        </p:spPr>
        <p:txBody>
          <a:bodyPr/>
          <a:lstStyle/>
          <a:p>
            <a:pPr marL="800100" indent="-800100" eaLnBrk="1" hangingPunct="1"/>
            <a:r>
              <a:rPr lang="en-US" b="1"/>
              <a:t>SMATSA Examples (3)</a:t>
            </a:r>
          </a:p>
        </p:txBody>
      </p:sp>
      <p:pic>
        <p:nvPicPr>
          <p:cNvPr id="21508" name="Picture 4" descr="0-02-0a-f935601aa51e2d12f0ecf2f300877bb9362bf74eb509b881d7199137db8a5aaf_full"/>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11188" y="998538"/>
            <a:ext cx="7812087" cy="5859462"/>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6"/>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3175"/>
            <a:ext cx="9144000" cy="6858000"/>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6"/>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1588"/>
            <a:ext cx="9142413" cy="6856413"/>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5"/>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3175"/>
            <a:ext cx="9144000" cy="6859588"/>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5"/>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3175"/>
            <a:ext cx="9144000" cy="6858000"/>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fld id="{53BDA375-08DA-4854-9DC0-C8CCA1DCA902}" type="slidenum">
              <a:rPr lang="en-US" altLang="en-US"/>
              <a:pPr>
                <a:defRPr/>
              </a:pPr>
              <a:t>25</a:t>
            </a:fld>
            <a:endParaRPr lang="en-US" altLang="en-US"/>
          </a:p>
        </p:txBody>
      </p:sp>
      <p:sp>
        <p:nvSpPr>
          <p:cNvPr id="26627" name="Rectangle 2"/>
          <p:cNvSpPr>
            <a:spLocks noGrp="1" noChangeArrowheads="1"/>
          </p:cNvSpPr>
          <p:nvPr>
            <p:ph type="title"/>
          </p:nvPr>
        </p:nvSpPr>
        <p:spPr>
          <a:xfrm>
            <a:off x="457200" y="277813"/>
            <a:ext cx="8686800" cy="1139825"/>
          </a:xfrm>
        </p:spPr>
        <p:txBody>
          <a:bodyPr/>
          <a:lstStyle/>
          <a:p>
            <a:pPr marL="800100" indent="-800100" eaLnBrk="1" hangingPunct="1"/>
            <a:r>
              <a:rPr lang="en-US" b="1"/>
              <a:t>Opening of More Sectors (1)</a:t>
            </a:r>
          </a:p>
        </p:txBody>
      </p:sp>
      <p:sp>
        <p:nvSpPr>
          <p:cNvPr id="26628" name="Rectangle 3"/>
          <p:cNvSpPr>
            <a:spLocks noGrp="1" noChangeArrowheads="1"/>
          </p:cNvSpPr>
          <p:nvPr>
            <p:ph type="body" idx="1"/>
          </p:nvPr>
        </p:nvSpPr>
        <p:spPr>
          <a:xfrm>
            <a:off x="457200" y="1557338"/>
            <a:ext cx="8229600" cy="4530725"/>
          </a:xfrm>
        </p:spPr>
        <p:txBody>
          <a:bodyPr/>
          <a:lstStyle/>
          <a:p>
            <a:pPr eaLnBrk="1" hangingPunct="1"/>
            <a:r>
              <a:rPr lang="en-US" sz="2400" dirty="0"/>
              <a:t>The opening of new sectors is based on local particularities. While there are no strict rules for this, some typical criteria are:</a:t>
            </a:r>
          </a:p>
          <a:p>
            <a:pPr lvl="1" eaLnBrk="1" hangingPunct="1"/>
            <a:r>
              <a:rPr lang="en-US" sz="1900" dirty="0">
                <a:solidFill>
                  <a:srgbClr val="3333FF"/>
                </a:solidFill>
              </a:rPr>
              <a:t>Expected traffic is above a specified threshold, </a:t>
            </a:r>
            <a:r>
              <a:rPr lang="en-US" sz="1900" dirty="0" err="1">
                <a:solidFill>
                  <a:srgbClr val="3333FF"/>
                </a:solidFill>
              </a:rPr>
              <a:t>eg.</a:t>
            </a:r>
            <a:r>
              <a:rPr lang="en-US" sz="1900" dirty="0">
                <a:solidFill>
                  <a:srgbClr val="3333FF"/>
                </a:solidFill>
              </a:rPr>
              <a:t> 90% of the sector capacity;</a:t>
            </a:r>
          </a:p>
          <a:p>
            <a:pPr lvl="1" eaLnBrk="1" hangingPunct="1"/>
            <a:r>
              <a:rPr lang="en-US" sz="1900" dirty="0">
                <a:solidFill>
                  <a:srgbClr val="3333FF"/>
                </a:solidFill>
              </a:rPr>
              <a:t>The number of expected aircraft on the frequency at the same time is greater than a specified threshold, </a:t>
            </a:r>
            <a:r>
              <a:rPr lang="en-US" sz="1900" dirty="0" err="1">
                <a:solidFill>
                  <a:srgbClr val="3333FF"/>
                </a:solidFill>
              </a:rPr>
              <a:t>eg.</a:t>
            </a:r>
            <a:r>
              <a:rPr lang="en-US" sz="1900" dirty="0">
                <a:solidFill>
                  <a:srgbClr val="3333FF"/>
                </a:solidFill>
              </a:rPr>
              <a:t> 20 aircraft on the frequency at the same time;</a:t>
            </a:r>
          </a:p>
          <a:p>
            <a:pPr lvl="1" eaLnBrk="1" hangingPunct="1"/>
            <a:r>
              <a:rPr lang="en-US" sz="1900" dirty="0">
                <a:solidFill>
                  <a:srgbClr val="3333FF"/>
                </a:solidFill>
              </a:rPr>
              <a:t>Traffic complexity, </a:t>
            </a:r>
            <a:r>
              <a:rPr lang="en-US" sz="1900" dirty="0" err="1">
                <a:solidFill>
                  <a:srgbClr val="3333FF"/>
                </a:solidFill>
              </a:rPr>
              <a:t>eg.</a:t>
            </a:r>
            <a:r>
              <a:rPr lang="en-US" sz="1900" dirty="0">
                <a:solidFill>
                  <a:srgbClr val="3333FF"/>
                </a:solidFill>
              </a:rPr>
              <a:t> a lot of aircraft departing from/arriving at nearby aerodromes;</a:t>
            </a:r>
          </a:p>
          <a:p>
            <a:pPr lvl="1" eaLnBrk="1" hangingPunct="1"/>
            <a:r>
              <a:rPr lang="en-US" sz="1900" dirty="0">
                <a:solidFill>
                  <a:srgbClr val="3333FF"/>
                </a:solidFill>
              </a:rPr>
              <a:t>Expected adverse weather, especially CB;</a:t>
            </a:r>
          </a:p>
          <a:p>
            <a:pPr lvl="1" eaLnBrk="1" hangingPunct="1"/>
            <a:r>
              <a:rPr lang="en-US" sz="1900" dirty="0">
                <a:solidFill>
                  <a:srgbClr val="3333FF"/>
                </a:solidFill>
              </a:rPr>
              <a:t>Testing of ATS equipment, </a:t>
            </a:r>
            <a:r>
              <a:rPr lang="en-US" sz="1900" dirty="0" err="1">
                <a:solidFill>
                  <a:srgbClr val="3333FF"/>
                </a:solidFill>
              </a:rPr>
              <a:t>eg.</a:t>
            </a:r>
            <a:r>
              <a:rPr lang="en-US" sz="1900" dirty="0">
                <a:solidFill>
                  <a:srgbClr val="3333FF"/>
                </a:solidFill>
              </a:rPr>
              <a:t> a new ATS system;</a:t>
            </a:r>
          </a:p>
          <a:p>
            <a:pPr lvl="1" eaLnBrk="1" hangingPunct="1"/>
            <a:r>
              <a:rPr lang="en-US" sz="1900" dirty="0">
                <a:solidFill>
                  <a:srgbClr val="3333FF"/>
                </a:solidFill>
              </a:rPr>
              <a:t>A combination of the above.</a:t>
            </a:r>
          </a:p>
        </p:txBody>
      </p:sp>
      <p:sp>
        <p:nvSpPr>
          <p:cNvPr id="26629" name="TextBox 5"/>
          <p:cNvSpPr txBox="1">
            <a:spLocks noChangeArrowheads="1"/>
          </p:cNvSpPr>
          <p:nvPr/>
        </p:nvSpPr>
        <p:spPr bwMode="auto">
          <a:xfrm>
            <a:off x="3779838" y="6237288"/>
            <a:ext cx="4968875" cy="277812"/>
          </a:xfrm>
          <a:prstGeom prst="rect">
            <a:avLst/>
          </a:prstGeom>
          <a:noFill/>
          <a:ln w="9525">
            <a:noFill/>
            <a:miter lim="800000"/>
            <a:headEnd/>
            <a:tailEnd/>
          </a:ln>
        </p:spPr>
        <p:txBody>
          <a:bodyPr>
            <a:spAutoFit/>
          </a:bodyPr>
          <a:lstStyle/>
          <a:p>
            <a:pPr algn="r"/>
            <a:r>
              <a:rPr lang="en-US" sz="1200"/>
              <a:t>https://www.skybrary.aero/index.php/ATM_Sector_Management</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fld id="{92B8FA08-27FA-499F-9318-705889DEF36D}" type="slidenum">
              <a:rPr lang="en-US" altLang="en-US"/>
              <a:pPr>
                <a:defRPr/>
              </a:pPr>
              <a:t>26</a:t>
            </a:fld>
            <a:endParaRPr lang="en-US" altLang="en-US"/>
          </a:p>
        </p:txBody>
      </p:sp>
      <p:sp>
        <p:nvSpPr>
          <p:cNvPr id="27651" name="Rectangle 2"/>
          <p:cNvSpPr>
            <a:spLocks noGrp="1" noChangeArrowheads="1"/>
          </p:cNvSpPr>
          <p:nvPr>
            <p:ph type="title"/>
          </p:nvPr>
        </p:nvSpPr>
        <p:spPr>
          <a:xfrm>
            <a:off x="457200" y="277813"/>
            <a:ext cx="8686800" cy="1139825"/>
          </a:xfrm>
        </p:spPr>
        <p:txBody>
          <a:bodyPr/>
          <a:lstStyle/>
          <a:p>
            <a:pPr marL="800100" indent="-800100" eaLnBrk="1" hangingPunct="1"/>
            <a:r>
              <a:rPr lang="en-US" b="1"/>
              <a:t>Opening of More Sectors (2)</a:t>
            </a:r>
          </a:p>
        </p:txBody>
      </p:sp>
      <p:sp>
        <p:nvSpPr>
          <p:cNvPr id="27652" name="Rectangle 3"/>
          <p:cNvSpPr>
            <a:spLocks noGrp="1" noChangeArrowheads="1"/>
          </p:cNvSpPr>
          <p:nvPr>
            <p:ph type="body" idx="1"/>
          </p:nvPr>
        </p:nvSpPr>
        <p:spPr>
          <a:xfrm>
            <a:off x="457200" y="1557338"/>
            <a:ext cx="8229600" cy="4530725"/>
          </a:xfrm>
        </p:spPr>
        <p:txBody>
          <a:bodyPr/>
          <a:lstStyle/>
          <a:p>
            <a:pPr eaLnBrk="1" hangingPunct="1"/>
            <a:r>
              <a:rPr lang="en-US" sz="2400"/>
              <a:t>The typical opening procedure is as follows:</a:t>
            </a:r>
          </a:p>
          <a:p>
            <a:pPr lvl="1" eaLnBrk="1" hangingPunct="1"/>
            <a:endParaRPr lang="en-US" sz="2000">
              <a:solidFill>
                <a:srgbClr val="3333FF"/>
              </a:solidFill>
            </a:endParaRPr>
          </a:p>
          <a:p>
            <a:pPr lvl="1" eaLnBrk="1" hangingPunct="1"/>
            <a:r>
              <a:rPr lang="en-US" sz="2000">
                <a:solidFill>
                  <a:srgbClr val="3333FF"/>
                </a:solidFill>
              </a:rPr>
              <a:t>The supervisor makes a decision to open a new sector based on local criteria;</a:t>
            </a:r>
          </a:p>
          <a:p>
            <a:pPr lvl="1" eaLnBrk="1" hangingPunct="1"/>
            <a:endParaRPr lang="en-US" sz="2000">
              <a:solidFill>
                <a:srgbClr val="3333FF"/>
              </a:solidFill>
            </a:endParaRPr>
          </a:p>
          <a:p>
            <a:pPr lvl="1" eaLnBrk="1" hangingPunct="1"/>
            <a:r>
              <a:rPr lang="en-US" sz="2000">
                <a:solidFill>
                  <a:srgbClr val="3333FF"/>
                </a:solidFill>
              </a:rPr>
              <a:t>The controllers from the new sector:</a:t>
            </a:r>
          </a:p>
          <a:p>
            <a:pPr lvl="2" eaLnBrk="1" hangingPunct="1"/>
            <a:endParaRPr lang="en-US" sz="1000"/>
          </a:p>
          <a:p>
            <a:pPr lvl="2" eaLnBrk="1" hangingPunct="1"/>
            <a:r>
              <a:rPr lang="en-US" sz="1600"/>
              <a:t>verify the operational status of the equipment;</a:t>
            </a:r>
          </a:p>
          <a:p>
            <a:pPr lvl="2" eaLnBrk="1" hangingPunct="1"/>
            <a:r>
              <a:rPr lang="en-US" sz="1600"/>
              <a:t>inform the adjacent sectors/units;</a:t>
            </a:r>
          </a:p>
          <a:p>
            <a:pPr lvl="2" eaLnBrk="1" hangingPunct="1"/>
            <a:r>
              <a:rPr lang="en-US" sz="1600"/>
              <a:t>perform a takeover/handover procedure (get informed about the situation – conflicts, coordinations, aircraft requests, weather, etc.) with the controllers of the affected sector(s);</a:t>
            </a:r>
          </a:p>
          <a:p>
            <a:pPr lvl="2" eaLnBrk="1" hangingPunct="1"/>
            <a:r>
              <a:rPr lang="en-US" sz="1600"/>
              <a:t>assume control of aircraft within their area of responsibility</a:t>
            </a:r>
            <a:r>
              <a:rPr lang="en-US" sz="1600">
                <a:solidFill>
                  <a:srgbClr val="3333FF"/>
                </a:solidFill>
              </a:rPr>
              <a:t>.</a:t>
            </a:r>
          </a:p>
        </p:txBody>
      </p:sp>
      <p:sp>
        <p:nvSpPr>
          <p:cNvPr id="27653" name="TextBox 5"/>
          <p:cNvSpPr txBox="1">
            <a:spLocks noChangeArrowheads="1"/>
          </p:cNvSpPr>
          <p:nvPr/>
        </p:nvSpPr>
        <p:spPr bwMode="auto">
          <a:xfrm>
            <a:off x="3779838" y="6237288"/>
            <a:ext cx="4968875" cy="277812"/>
          </a:xfrm>
          <a:prstGeom prst="rect">
            <a:avLst/>
          </a:prstGeom>
          <a:noFill/>
          <a:ln w="9525">
            <a:noFill/>
            <a:miter lim="800000"/>
            <a:headEnd/>
            <a:tailEnd/>
          </a:ln>
        </p:spPr>
        <p:txBody>
          <a:bodyPr>
            <a:spAutoFit/>
          </a:bodyPr>
          <a:lstStyle/>
          <a:p>
            <a:pPr algn="r"/>
            <a:r>
              <a:rPr lang="en-US" sz="1200"/>
              <a:t>https://www.skybrary.aero/index.php/ATM_Sector_Management</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fld id="{EEED4578-8093-41D5-9F6F-9971E50227F0}" type="slidenum">
              <a:rPr lang="en-US" altLang="en-US"/>
              <a:pPr>
                <a:defRPr/>
              </a:pPr>
              <a:t>27</a:t>
            </a:fld>
            <a:endParaRPr lang="en-US" altLang="en-US"/>
          </a:p>
        </p:txBody>
      </p:sp>
      <p:sp>
        <p:nvSpPr>
          <p:cNvPr id="28675" name="Rectangle 2"/>
          <p:cNvSpPr>
            <a:spLocks noGrp="1" noChangeArrowheads="1"/>
          </p:cNvSpPr>
          <p:nvPr>
            <p:ph type="title"/>
          </p:nvPr>
        </p:nvSpPr>
        <p:spPr>
          <a:xfrm>
            <a:off x="457200" y="277813"/>
            <a:ext cx="8686800" cy="1139825"/>
          </a:xfrm>
        </p:spPr>
        <p:txBody>
          <a:bodyPr/>
          <a:lstStyle/>
          <a:p>
            <a:pPr marL="800100" indent="-800100" eaLnBrk="1" hangingPunct="1"/>
            <a:r>
              <a:rPr lang="en-US" b="1"/>
              <a:t>Opening of More Sectors (3)</a:t>
            </a:r>
          </a:p>
        </p:txBody>
      </p:sp>
      <p:sp>
        <p:nvSpPr>
          <p:cNvPr id="28676" name="Rectangle 3"/>
          <p:cNvSpPr>
            <a:spLocks noGrp="1" noChangeArrowheads="1"/>
          </p:cNvSpPr>
          <p:nvPr>
            <p:ph type="body" idx="1"/>
          </p:nvPr>
        </p:nvSpPr>
        <p:spPr>
          <a:xfrm>
            <a:off x="457200" y="1557338"/>
            <a:ext cx="8229600" cy="4530725"/>
          </a:xfrm>
        </p:spPr>
        <p:txBody>
          <a:bodyPr/>
          <a:lstStyle/>
          <a:p>
            <a:pPr eaLnBrk="1" hangingPunct="1"/>
            <a:r>
              <a:rPr lang="en-US" sz="2400" dirty="0"/>
              <a:t>Risks associated with the opening of new sectors:</a:t>
            </a:r>
          </a:p>
          <a:p>
            <a:pPr lvl="1" eaLnBrk="1" hangingPunct="1"/>
            <a:r>
              <a:rPr lang="en-US" sz="2000" dirty="0">
                <a:solidFill>
                  <a:srgbClr val="FF0000"/>
                </a:solidFill>
              </a:rPr>
              <a:t>The procedure starts too late – this can lead to controllers working under high workload in an unfamiliar environment;</a:t>
            </a:r>
          </a:p>
          <a:p>
            <a:pPr lvl="1" eaLnBrk="1" hangingPunct="1"/>
            <a:r>
              <a:rPr lang="en-US" sz="2000" dirty="0">
                <a:solidFill>
                  <a:srgbClr val="FF0000"/>
                </a:solidFill>
              </a:rPr>
              <a:t>Too many frequency changes within a short period of time - this can easily lead to a blocked frequency, or an aircraft being transferred to a wrong frequency;</a:t>
            </a:r>
          </a:p>
          <a:p>
            <a:pPr lvl="1" eaLnBrk="1" hangingPunct="1"/>
            <a:r>
              <a:rPr lang="en-US" sz="2000" dirty="0">
                <a:solidFill>
                  <a:srgbClr val="FF0000"/>
                </a:solidFill>
              </a:rPr>
              <a:t>Poor takeover/handover;</a:t>
            </a:r>
          </a:p>
          <a:p>
            <a:pPr lvl="1" eaLnBrk="1" hangingPunct="1"/>
            <a:r>
              <a:rPr lang="en-US" sz="2000" dirty="0">
                <a:solidFill>
                  <a:srgbClr val="FF0000"/>
                </a:solidFill>
              </a:rPr>
              <a:t>Underestimation of traffic, leading to sectors not being open when they should have been;</a:t>
            </a:r>
          </a:p>
          <a:p>
            <a:pPr lvl="1" eaLnBrk="1" hangingPunct="1"/>
            <a:r>
              <a:rPr lang="en-US" sz="2000" dirty="0">
                <a:solidFill>
                  <a:srgbClr val="FF0000"/>
                </a:solidFill>
              </a:rPr>
              <a:t>Overestimation of traffic, leading to sectors being open unnecessarily.</a:t>
            </a:r>
          </a:p>
          <a:p>
            <a:pPr lvl="1" eaLnBrk="1" hangingPunct="1"/>
            <a:endParaRPr lang="en-US" sz="1600" dirty="0">
              <a:solidFill>
                <a:srgbClr val="3333FF"/>
              </a:solidFill>
            </a:endParaRPr>
          </a:p>
        </p:txBody>
      </p:sp>
      <p:sp>
        <p:nvSpPr>
          <p:cNvPr id="28677" name="TextBox 5"/>
          <p:cNvSpPr txBox="1">
            <a:spLocks noChangeArrowheads="1"/>
          </p:cNvSpPr>
          <p:nvPr/>
        </p:nvSpPr>
        <p:spPr bwMode="auto">
          <a:xfrm>
            <a:off x="3779838" y="6237288"/>
            <a:ext cx="4968875" cy="277812"/>
          </a:xfrm>
          <a:prstGeom prst="rect">
            <a:avLst/>
          </a:prstGeom>
          <a:noFill/>
          <a:ln w="9525">
            <a:noFill/>
            <a:miter lim="800000"/>
            <a:headEnd/>
            <a:tailEnd/>
          </a:ln>
        </p:spPr>
        <p:txBody>
          <a:bodyPr>
            <a:spAutoFit/>
          </a:bodyPr>
          <a:lstStyle/>
          <a:p>
            <a:pPr algn="r"/>
            <a:r>
              <a:rPr lang="en-US" sz="1200"/>
              <a:t>https://www.skybrary.aero/index.php/ATM_Sector_Management</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fld id="{72CB62F1-5E12-4C33-B300-E1937DEA10C0}" type="slidenum">
              <a:rPr lang="en-US" altLang="en-US"/>
              <a:pPr>
                <a:defRPr/>
              </a:pPr>
              <a:t>28</a:t>
            </a:fld>
            <a:endParaRPr lang="en-US" altLang="en-US"/>
          </a:p>
        </p:txBody>
      </p:sp>
      <p:sp>
        <p:nvSpPr>
          <p:cNvPr id="29699" name="Rectangle 2"/>
          <p:cNvSpPr>
            <a:spLocks noGrp="1" noChangeArrowheads="1"/>
          </p:cNvSpPr>
          <p:nvPr>
            <p:ph type="title"/>
          </p:nvPr>
        </p:nvSpPr>
        <p:spPr>
          <a:xfrm>
            <a:off x="457200" y="277813"/>
            <a:ext cx="8686800" cy="1139825"/>
          </a:xfrm>
        </p:spPr>
        <p:txBody>
          <a:bodyPr/>
          <a:lstStyle/>
          <a:p>
            <a:pPr marL="800100" indent="-800100" eaLnBrk="1" hangingPunct="1"/>
            <a:r>
              <a:rPr lang="en-US" b="1"/>
              <a:t>Closing/Merging of Sectors (1)</a:t>
            </a:r>
          </a:p>
        </p:txBody>
      </p:sp>
      <p:sp>
        <p:nvSpPr>
          <p:cNvPr id="29700" name="Rectangle 3"/>
          <p:cNvSpPr>
            <a:spLocks noGrp="1" noChangeArrowheads="1"/>
          </p:cNvSpPr>
          <p:nvPr>
            <p:ph type="body" idx="1"/>
          </p:nvPr>
        </p:nvSpPr>
        <p:spPr>
          <a:xfrm>
            <a:off x="457200" y="1557338"/>
            <a:ext cx="8229600" cy="4530725"/>
          </a:xfrm>
        </p:spPr>
        <p:txBody>
          <a:bodyPr/>
          <a:lstStyle/>
          <a:p>
            <a:pPr eaLnBrk="1" hangingPunct="1"/>
            <a:r>
              <a:rPr lang="en-US" sz="2400" dirty="0"/>
              <a:t>The closing/merging of sectors is based on local particularities. While there are no strict rules for this some typical criteria are:</a:t>
            </a:r>
          </a:p>
          <a:p>
            <a:pPr lvl="1" eaLnBrk="1" hangingPunct="1"/>
            <a:r>
              <a:rPr lang="en-US" sz="2000" dirty="0">
                <a:solidFill>
                  <a:srgbClr val="3333FF"/>
                </a:solidFill>
              </a:rPr>
              <a:t>Expected traffic is and is expected to remain below a specified threshold, </a:t>
            </a:r>
            <a:r>
              <a:rPr lang="en-US" sz="2000" dirty="0" err="1">
                <a:solidFill>
                  <a:srgbClr val="3333FF"/>
                </a:solidFill>
              </a:rPr>
              <a:t>eg.</a:t>
            </a:r>
            <a:r>
              <a:rPr lang="en-US" sz="2000" dirty="0">
                <a:solidFill>
                  <a:srgbClr val="3333FF"/>
                </a:solidFill>
              </a:rPr>
              <a:t> 90% of the merged sector capacity;</a:t>
            </a:r>
          </a:p>
          <a:p>
            <a:pPr lvl="1" eaLnBrk="1" hangingPunct="1"/>
            <a:r>
              <a:rPr lang="en-US" sz="2000" dirty="0">
                <a:solidFill>
                  <a:srgbClr val="3333FF"/>
                </a:solidFill>
              </a:rPr>
              <a:t>The number of expected aircraft on the frequency at the same time is, and is expected to remain, less than a specified threshold;</a:t>
            </a:r>
          </a:p>
          <a:p>
            <a:pPr lvl="1" eaLnBrk="1" hangingPunct="1"/>
            <a:r>
              <a:rPr lang="en-US" sz="2000" dirty="0">
                <a:solidFill>
                  <a:srgbClr val="3333FF"/>
                </a:solidFill>
              </a:rPr>
              <a:t>Traffic complexity, </a:t>
            </a:r>
            <a:r>
              <a:rPr lang="en-US" sz="2000" dirty="0" err="1">
                <a:solidFill>
                  <a:srgbClr val="3333FF"/>
                </a:solidFill>
              </a:rPr>
              <a:t>eg.</a:t>
            </a:r>
            <a:r>
              <a:rPr lang="en-US" sz="2000" dirty="0">
                <a:solidFill>
                  <a:srgbClr val="3333FF"/>
                </a:solidFill>
              </a:rPr>
              <a:t> few aircraft departing from/arriving at nearby aerodromes;</a:t>
            </a:r>
          </a:p>
          <a:p>
            <a:pPr lvl="1" eaLnBrk="1" hangingPunct="1"/>
            <a:r>
              <a:rPr lang="en-US" sz="2000" dirty="0">
                <a:solidFill>
                  <a:srgbClr val="3333FF"/>
                </a:solidFill>
              </a:rPr>
              <a:t>Weather improvement;</a:t>
            </a:r>
          </a:p>
          <a:p>
            <a:pPr lvl="1" eaLnBrk="1" hangingPunct="1"/>
            <a:r>
              <a:rPr lang="en-US" sz="2000" dirty="0">
                <a:solidFill>
                  <a:srgbClr val="3333FF"/>
                </a:solidFill>
              </a:rPr>
              <a:t>A combination of the above.</a:t>
            </a:r>
            <a:endParaRPr lang="en-US" sz="1500" dirty="0">
              <a:solidFill>
                <a:srgbClr val="3333FF"/>
              </a:solidFill>
            </a:endParaRPr>
          </a:p>
        </p:txBody>
      </p:sp>
      <p:sp>
        <p:nvSpPr>
          <p:cNvPr id="29701" name="TextBox 5"/>
          <p:cNvSpPr txBox="1">
            <a:spLocks noChangeArrowheads="1"/>
          </p:cNvSpPr>
          <p:nvPr/>
        </p:nvSpPr>
        <p:spPr bwMode="auto">
          <a:xfrm>
            <a:off x="3779838" y="6237288"/>
            <a:ext cx="4968875" cy="277812"/>
          </a:xfrm>
          <a:prstGeom prst="rect">
            <a:avLst/>
          </a:prstGeom>
          <a:noFill/>
          <a:ln w="9525">
            <a:noFill/>
            <a:miter lim="800000"/>
            <a:headEnd/>
            <a:tailEnd/>
          </a:ln>
        </p:spPr>
        <p:txBody>
          <a:bodyPr>
            <a:spAutoFit/>
          </a:bodyPr>
          <a:lstStyle/>
          <a:p>
            <a:pPr algn="r"/>
            <a:r>
              <a:rPr lang="en-US" sz="1200"/>
              <a:t>https://www.skybrary.aero/index.php/ATM_Sector_Management</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fld id="{04216851-5DE9-4FA9-9786-4B7848C7FE1F}" type="slidenum">
              <a:rPr lang="en-US" altLang="en-US"/>
              <a:pPr>
                <a:defRPr/>
              </a:pPr>
              <a:t>29</a:t>
            </a:fld>
            <a:endParaRPr lang="en-US" altLang="en-US"/>
          </a:p>
        </p:txBody>
      </p:sp>
      <p:sp>
        <p:nvSpPr>
          <p:cNvPr id="30723" name="Rectangle 2"/>
          <p:cNvSpPr>
            <a:spLocks noGrp="1" noChangeArrowheads="1"/>
          </p:cNvSpPr>
          <p:nvPr>
            <p:ph type="title"/>
          </p:nvPr>
        </p:nvSpPr>
        <p:spPr>
          <a:xfrm>
            <a:off x="457200" y="277813"/>
            <a:ext cx="8686800" cy="1139825"/>
          </a:xfrm>
        </p:spPr>
        <p:txBody>
          <a:bodyPr/>
          <a:lstStyle/>
          <a:p>
            <a:pPr marL="800100" indent="-800100" eaLnBrk="1" hangingPunct="1"/>
            <a:r>
              <a:rPr lang="en-US" b="1"/>
              <a:t>Closing/Merging of Sectors (2)</a:t>
            </a:r>
          </a:p>
        </p:txBody>
      </p:sp>
      <p:sp>
        <p:nvSpPr>
          <p:cNvPr id="30724" name="Rectangle 3"/>
          <p:cNvSpPr>
            <a:spLocks noGrp="1" noChangeArrowheads="1"/>
          </p:cNvSpPr>
          <p:nvPr>
            <p:ph type="body" idx="1"/>
          </p:nvPr>
        </p:nvSpPr>
        <p:spPr>
          <a:xfrm>
            <a:off x="457200" y="1557338"/>
            <a:ext cx="8229600" cy="4530725"/>
          </a:xfrm>
        </p:spPr>
        <p:txBody>
          <a:bodyPr/>
          <a:lstStyle/>
          <a:p>
            <a:pPr eaLnBrk="1" hangingPunct="1"/>
            <a:r>
              <a:rPr lang="en-US" sz="2400" dirty="0"/>
              <a:t>The typical closing/merging procedure is as follows:</a:t>
            </a:r>
          </a:p>
          <a:p>
            <a:pPr lvl="1" eaLnBrk="1" hangingPunct="1"/>
            <a:r>
              <a:rPr lang="en-US" sz="2000" dirty="0">
                <a:solidFill>
                  <a:srgbClr val="3333FF"/>
                </a:solidFill>
              </a:rPr>
              <a:t>The supervisor makes a decision for closing/merging sectors when traffic levels are low and most situations (conflicts) have been resolved;</a:t>
            </a:r>
          </a:p>
          <a:p>
            <a:pPr lvl="1" eaLnBrk="1" hangingPunct="1"/>
            <a:r>
              <a:rPr lang="en-US" sz="2000" dirty="0">
                <a:solidFill>
                  <a:srgbClr val="3333FF"/>
                </a:solidFill>
              </a:rPr>
              <a:t>The controllers from the sector being closed inform the concerned sectors/units;</a:t>
            </a:r>
          </a:p>
          <a:p>
            <a:pPr lvl="1" eaLnBrk="1" hangingPunct="1"/>
            <a:r>
              <a:rPr lang="en-US" sz="2000" dirty="0">
                <a:solidFill>
                  <a:srgbClr val="3333FF"/>
                </a:solidFill>
              </a:rPr>
              <a:t>The controllers from the united sector perform a takeover/handover procedure and assume control of all aircraft within their area of responsibility;</a:t>
            </a:r>
          </a:p>
          <a:p>
            <a:pPr lvl="1" eaLnBrk="1" hangingPunct="1"/>
            <a:r>
              <a:rPr lang="en-US" sz="2000" dirty="0">
                <a:solidFill>
                  <a:srgbClr val="3333FF"/>
                </a:solidFill>
              </a:rPr>
              <a:t>The frequency of the closed sector is usually monitored for a period of time (eg. at least 30 minutes).</a:t>
            </a:r>
          </a:p>
        </p:txBody>
      </p:sp>
      <p:sp>
        <p:nvSpPr>
          <p:cNvPr id="30725" name="TextBox 5"/>
          <p:cNvSpPr txBox="1">
            <a:spLocks noChangeArrowheads="1"/>
          </p:cNvSpPr>
          <p:nvPr/>
        </p:nvSpPr>
        <p:spPr bwMode="auto">
          <a:xfrm>
            <a:off x="3779838" y="6237288"/>
            <a:ext cx="4968875" cy="277812"/>
          </a:xfrm>
          <a:prstGeom prst="rect">
            <a:avLst/>
          </a:prstGeom>
          <a:noFill/>
          <a:ln w="9525">
            <a:noFill/>
            <a:miter lim="800000"/>
            <a:headEnd/>
            <a:tailEnd/>
          </a:ln>
        </p:spPr>
        <p:txBody>
          <a:bodyPr>
            <a:spAutoFit/>
          </a:bodyPr>
          <a:lstStyle/>
          <a:p>
            <a:pPr algn="r"/>
            <a:r>
              <a:rPr lang="en-US" sz="1200"/>
              <a:t>https://www.skybrary.aero/index.php/ATM_Sector_Management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fld id="{3DC2EF09-8870-40FE-BAEE-A28F07C93CC8}" type="slidenum">
              <a:rPr lang="en-US" altLang="en-US"/>
              <a:pPr>
                <a:defRPr/>
              </a:pPr>
              <a:t>3</a:t>
            </a:fld>
            <a:endParaRPr lang="en-US" altLang="en-US"/>
          </a:p>
        </p:txBody>
      </p:sp>
      <p:sp>
        <p:nvSpPr>
          <p:cNvPr id="4099" name="Rectangle 2"/>
          <p:cNvSpPr>
            <a:spLocks noGrp="1" noChangeArrowheads="1"/>
          </p:cNvSpPr>
          <p:nvPr>
            <p:ph type="title"/>
          </p:nvPr>
        </p:nvSpPr>
        <p:spPr>
          <a:xfrm>
            <a:off x="457200" y="277813"/>
            <a:ext cx="8686800" cy="1139825"/>
          </a:xfrm>
        </p:spPr>
        <p:txBody>
          <a:bodyPr/>
          <a:lstStyle/>
          <a:p>
            <a:pPr marL="800100" indent="-800100"/>
            <a:r>
              <a:rPr lang="sr-Latn-RS" dirty="0"/>
              <a:t>Airspace Sectorisation (1)</a:t>
            </a:r>
            <a:endParaRPr lang="en-US" dirty="0"/>
          </a:p>
        </p:txBody>
      </p:sp>
      <p:sp>
        <p:nvSpPr>
          <p:cNvPr id="4100" name="Rectangle 3"/>
          <p:cNvSpPr>
            <a:spLocks noGrp="1" noChangeArrowheads="1"/>
          </p:cNvSpPr>
          <p:nvPr>
            <p:ph type="body" idx="1"/>
          </p:nvPr>
        </p:nvSpPr>
        <p:spPr>
          <a:xfrm>
            <a:off x="457200" y="1557338"/>
            <a:ext cx="8229600" cy="4530725"/>
          </a:xfrm>
        </p:spPr>
        <p:txBody>
          <a:bodyPr/>
          <a:lstStyle/>
          <a:p>
            <a:pPr eaLnBrk="1" hangingPunct="1"/>
            <a:r>
              <a:rPr lang="en-US" sz="2400" dirty="0">
                <a:solidFill>
                  <a:srgbClr val="FF0000"/>
                </a:solidFill>
              </a:rPr>
              <a:t>Two problems exist</a:t>
            </a:r>
            <a:r>
              <a:rPr lang="en-US" sz="2400" dirty="0"/>
              <a:t>:</a:t>
            </a:r>
          </a:p>
          <a:p>
            <a:pPr eaLnBrk="1" hangingPunct="1"/>
            <a:endParaRPr lang="en-US" sz="2400" dirty="0"/>
          </a:p>
          <a:p>
            <a:pPr eaLnBrk="1" hangingPunct="1"/>
            <a:r>
              <a:rPr lang="en-US" sz="2400" dirty="0"/>
              <a:t>How to divide airspace into a finite number of sectors?</a:t>
            </a:r>
          </a:p>
          <a:p>
            <a:pPr lvl="1" eaLnBrk="1" hangingPunct="1"/>
            <a:r>
              <a:rPr lang="en-US" sz="2000" dirty="0"/>
              <a:t>Shape of the sectors?</a:t>
            </a:r>
          </a:p>
          <a:p>
            <a:pPr lvl="1" eaLnBrk="1" hangingPunct="1"/>
            <a:r>
              <a:rPr lang="en-US" sz="2000" dirty="0"/>
              <a:t>Number of elementary sectors?</a:t>
            </a:r>
          </a:p>
          <a:p>
            <a:pPr lvl="1" eaLnBrk="1" hangingPunct="1"/>
            <a:r>
              <a:rPr lang="en-US" sz="2000" dirty="0"/>
              <a:t>Etc.</a:t>
            </a:r>
          </a:p>
          <a:p>
            <a:pPr lvl="1" eaLnBrk="1" hangingPunct="1"/>
            <a:endParaRPr lang="en-US" sz="2000" dirty="0"/>
          </a:p>
          <a:p>
            <a:pPr eaLnBrk="1" hangingPunct="1"/>
            <a:r>
              <a:rPr lang="en-US" sz="2400" dirty="0"/>
              <a:t>How to use already defined sectors within given airspace?</a:t>
            </a:r>
          </a:p>
          <a:p>
            <a:pPr lvl="1" eaLnBrk="1" hangingPunct="1"/>
            <a:r>
              <a:rPr lang="en-US" sz="2000" dirty="0"/>
              <a:t>When to split or merge sectors?</a:t>
            </a:r>
          </a:p>
          <a:p>
            <a:pPr lvl="1" eaLnBrk="1" hangingPunct="1"/>
            <a:r>
              <a:rPr lang="en-US" sz="2000" dirty="0"/>
              <a:t>How many sectors to use for a certain demand?</a:t>
            </a:r>
          </a:p>
          <a:p>
            <a:pPr lvl="1" eaLnBrk="1" hangingPunct="1"/>
            <a:r>
              <a:rPr lang="en-US" sz="2000" dirty="0"/>
              <a:t>Etc.</a:t>
            </a:r>
          </a:p>
          <a:p>
            <a:pPr lvl="1" eaLnBrk="1" hangingPunct="1"/>
            <a:endParaRPr lang="en-US" sz="2000" dirty="0"/>
          </a:p>
          <a:p>
            <a:pPr lvl="1" eaLnBrk="1" hangingPunct="1">
              <a:buFont typeface="Wingdings" pitchFamily="2" charset="2"/>
              <a:buNone/>
            </a:pPr>
            <a:endParaRPr lang="en-US" sz="1400" dirty="0"/>
          </a:p>
        </p:txBody>
      </p:sp>
      <p:sp>
        <p:nvSpPr>
          <p:cNvPr id="4101" name="TextBox 5"/>
          <p:cNvSpPr txBox="1">
            <a:spLocks noChangeArrowheads="1"/>
          </p:cNvSpPr>
          <p:nvPr/>
        </p:nvSpPr>
        <p:spPr bwMode="auto">
          <a:xfrm>
            <a:off x="3779838" y="6237288"/>
            <a:ext cx="4968875" cy="277812"/>
          </a:xfrm>
          <a:prstGeom prst="rect">
            <a:avLst/>
          </a:prstGeom>
          <a:noFill/>
          <a:ln w="9525">
            <a:noFill/>
            <a:miter lim="800000"/>
            <a:headEnd/>
            <a:tailEnd/>
          </a:ln>
        </p:spPr>
        <p:txBody>
          <a:bodyPr>
            <a:spAutoFit/>
          </a:bodyPr>
          <a:lstStyle/>
          <a:p>
            <a:pPr algn="r"/>
            <a:r>
              <a:rPr lang="en-US" sz="1200"/>
              <a:t>https://www.skybrary.aero/index.php/Sectorisation</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fld id="{FC19F337-BA7C-4904-8D61-723B7F8A12FE}" type="slidenum">
              <a:rPr lang="en-US" altLang="en-US"/>
              <a:pPr>
                <a:defRPr/>
              </a:pPr>
              <a:t>30</a:t>
            </a:fld>
            <a:endParaRPr lang="en-US" altLang="en-US"/>
          </a:p>
        </p:txBody>
      </p:sp>
      <p:sp>
        <p:nvSpPr>
          <p:cNvPr id="31747" name="Rectangle 2"/>
          <p:cNvSpPr>
            <a:spLocks noGrp="1" noChangeArrowheads="1"/>
          </p:cNvSpPr>
          <p:nvPr>
            <p:ph type="title"/>
          </p:nvPr>
        </p:nvSpPr>
        <p:spPr>
          <a:xfrm>
            <a:off x="457200" y="277813"/>
            <a:ext cx="8686800" cy="1139825"/>
          </a:xfrm>
        </p:spPr>
        <p:txBody>
          <a:bodyPr/>
          <a:lstStyle/>
          <a:p>
            <a:pPr marL="800100" indent="-800100" eaLnBrk="1" hangingPunct="1"/>
            <a:r>
              <a:rPr lang="en-US" b="1"/>
              <a:t>Closing/Merging of Sectors (3)</a:t>
            </a:r>
          </a:p>
        </p:txBody>
      </p:sp>
      <p:sp>
        <p:nvSpPr>
          <p:cNvPr id="31748" name="Rectangle 3"/>
          <p:cNvSpPr>
            <a:spLocks noGrp="1" noChangeArrowheads="1"/>
          </p:cNvSpPr>
          <p:nvPr>
            <p:ph type="body" idx="1"/>
          </p:nvPr>
        </p:nvSpPr>
        <p:spPr>
          <a:xfrm>
            <a:off x="457200" y="1557338"/>
            <a:ext cx="8229600" cy="4530725"/>
          </a:xfrm>
        </p:spPr>
        <p:txBody>
          <a:bodyPr/>
          <a:lstStyle/>
          <a:p>
            <a:pPr eaLnBrk="1" hangingPunct="1"/>
            <a:r>
              <a:rPr lang="en-US" sz="2400"/>
              <a:t>Risks, associated with the closing/merging of sectors:</a:t>
            </a:r>
          </a:p>
          <a:p>
            <a:pPr lvl="1" eaLnBrk="1" hangingPunct="1"/>
            <a:endParaRPr lang="en-US" sz="2000">
              <a:solidFill>
                <a:srgbClr val="3333FF"/>
              </a:solidFill>
            </a:endParaRPr>
          </a:p>
          <a:p>
            <a:pPr lvl="1" eaLnBrk="1" hangingPunct="1"/>
            <a:r>
              <a:rPr lang="en-US" sz="2000">
                <a:solidFill>
                  <a:srgbClr val="3333FF"/>
                </a:solidFill>
              </a:rPr>
              <a:t>Premature closing/merging, resulting in the overload of the united sector; this can be avoided if correct timing for the procedure is used;</a:t>
            </a:r>
          </a:p>
          <a:p>
            <a:pPr lvl="1" eaLnBrk="1" hangingPunct="1"/>
            <a:endParaRPr lang="en-US" sz="2000">
              <a:solidFill>
                <a:srgbClr val="3333FF"/>
              </a:solidFill>
            </a:endParaRPr>
          </a:p>
          <a:p>
            <a:pPr lvl="1" eaLnBrk="1" hangingPunct="1"/>
            <a:r>
              <a:rPr lang="en-US" sz="2000">
                <a:solidFill>
                  <a:srgbClr val="3333FF"/>
                </a:solidFill>
              </a:rPr>
              <a:t>Underestimation of traffic, leading to overload shortly after the sectors have been merged; this risk can be mitigated with adequate interpretation of traffic forecasts.</a:t>
            </a:r>
          </a:p>
        </p:txBody>
      </p:sp>
      <p:sp>
        <p:nvSpPr>
          <p:cNvPr id="31749" name="TextBox 5"/>
          <p:cNvSpPr txBox="1">
            <a:spLocks noChangeArrowheads="1"/>
          </p:cNvSpPr>
          <p:nvPr/>
        </p:nvSpPr>
        <p:spPr bwMode="auto">
          <a:xfrm>
            <a:off x="3779838" y="6237288"/>
            <a:ext cx="4968875" cy="277812"/>
          </a:xfrm>
          <a:prstGeom prst="rect">
            <a:avLst/>
          </a:prstGeom>
          <a:noFill/>
          <a:ln w="9525">
            <a:noFill/>
            <a:miter lim="800000"/>
            <a:headEnd/>
            <a:tailEnd/>
          </a:ln>
        </p:spPr>
        <p:txBody>
          <a:bodyPr>
            <a:spAutoFit/>
          </a:bodyPr>
          <a:lstStyle/>
          <a:p>
            <a:pPr algn="r"/>
            <a:r>
              <a:rPr lang="en-US" sz="1200"/>
              <a:t>https://www.skybrary.aero/index.php/ATM_Sector_Management</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fld id="{2C8838EB-A5C4-40F2-88A3-2C16725CCAE1}" type="slidenum">
              <a:rPr lang="en-US" altLang="en-US"/>
              <a:pPr>
                <a:defRPr/>
              </a:pPr>
              <a:t>31</a:t>
            </a:fld>
            <a:endParaRPr lang="en-US" altLang="en-US"/>
          </a:p>
        </p:txBody>
      </p:sp>
      <p:sp>
        <p:nvSpPr>
          <p:cNvPr id="32771" name="Rectangle 2"/>
          <p:cNvSpPr>
            <a:spLocks noGrp="1" noChangeArrowheads="1"/>
          </p:cNvSpPr>
          <p:nvPr>
            <p:ph type="title"/>
          </p:nvPr>
        </p:nvSpPr>
        <p:spPr>
          <a:xfrm>
            <a:off x="457200" y="277813"/>
            <a:ext cx="8686800" cy="1139825"/>
          </a:xfrm>
        </p:spPr>
        <p:txBody>
          <a:bodyPr/>
          <a:lstStyle/>
          <a:p>
            <a:pPr marL="800100" indent="-800100" eaLnBrk="1" hangingPunct="1"/>
            <a:r>
              <a:rPr lang="en-US" b="1"/>
              <a:t>Changing the Sector Config. (1)</a:t>
            </a:r>
          </a:p>
        </p:txBody>
      </p:sp>
      <p:sp>
        <p:nvSpPr>
          <p:cNvPr id="32772" name="Rectangle 3"/>
          <p:cNvSpPr>
            <a:spLocks noGrp="1" noChangeArrowheads="1"/>
          </p:cNvSpPr>
          <p:nvPr>
            <p:ph type="body" idx="1"/>
          </p:nvPr>
        </p:nvSpPr>
        <p:spPr>
          <a:xfrm>
            <a:off x="457200" y="1557338"/>
            <a:ext cx="8229600" cy="4530725"/>
          </a:xfrm>
        </p:spPr>
        <p:txBody>
          <a:bodyPr/>
          <a:lstStyle/>
          <a:p>
            <a:pPr eaLnBrk="1" hangingPunct="1"/>
            <a:r>
              <a:rPr lang="en-US" sz="2400" dirty="0"/>
              <a:t>Sometimes traffic flows shift in such a way that a different configuration with the same number of sectors is considered preferable to opening a new sector or merging existing sectors. </a:t>
            </a:r>
          </a:p>
          <a:p>
            <a:pPr lvl="1" eaLnBrk="1" hangingPunct="1"/>
            <a:r>
              <a:rPr lang="en-US" sz="2000" dirty="0"/>
              <a:t>For instance, a configuration of one upper and two lower sectors (which managed a high number of departing and arriving traffic) may need to be replaced by three vertically split sectors (lower, middle and upper) in order to cope with the expected increase of overflying aircraft. </a:t>
            </a:r>
          </a:p>
          <a:p>
            <a:pPr eaLnBrk="1" hangingPunct="1"/>
            <a:r>
              <a:rPr lang="en-US" sz="2400" dirty="0"/>
              <a:t>As in the other cases, the decision for changing the sector configuration is made by the supervisor based on the traffic demand. </a:t>
            </a:r>
          </a:p>
        </p:txBody>
      </p:sp>
      <p:sp>
        <p:nvSpPr>
          <p:cNvPr id="32773" name="TextBox 5"/>
          <p:cNvSpPr txBox="1">
            <a:spLocks noChangeArrowheads="1"/>
          </p:cNvSpPr>
          <p:nvPr/>
        </p:nvSpPr>
        <p:spPr bwMode="auto">
          <a:xfrm>
            <a:off x="3779838" y="6237288"/>
            <a:ext cx="4968875" cy="277812"/>
          </a:xfrm>
          <a:prstGeom prst="rect">
            <a:avLst/>
          </a:prstGeom>
          <a:noFill/>
          <a:ln w="9525">
            <a:noFill/>
            <a:miter lim="800000"/>
            <a:headEnd/>
            <a:tailEnd/>
          </a:ln>
        </p:spPr>
        <p:txBody>
          <a:bodyPr>
            <a:spAutoFit/>
          </a:bodyPr>
          <a:lstStyle/>
          <a:p>
            <a:pPr algn="r"/>
            <a:r>
              <a:rPr lang="en-US" sz="1200"/>
              <a:t>https://www.skybrary.aero/index.php/ATM_Sector_Management</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fld id="{1136C75C-A9AB-4FE3-8689-CAD3AF5D7F14}" type="slidenum">
              <a:rPr lang="en-US" altLang="en-US"/>
              <a:pPr>
                <a:defRPr/>
              </a:pPr>
              <a:t>32</a:t>
            </a:fld>
            <a:endParaRPr lang="en-US" altLang="en-US"/>
          </a:p>
        </p:txBody>
      </p:sp>
      <p:sp>
        <p:nvSpPr>
          <p:cNvPr id="33795" name="Rectangle 2"/>
          <p:cNvSpPr>
            <a:spLocks noGrp="1" noChangeArrowheads="1"/>
          </p:cNvSpPr>
          <p:nvPr>
            <p:ph type="title"/>
          </p:nvPr>
        </p:nvSpPr>
        <p:spPr>
          <a:xfrm>
            <a:off x="457200" y="277813"/>
            <a:ext cx="8686800" cy="1139825"/>
          </a:xfrm>
        </p:spPr>
        <p:txBody>
          <a:bodyPr/>
          <a:lstStyle/>
          <a:p>
            <a:pPr marL="800100" indent="-800100" eaLnBrk="1" hangingPunct="1"/>
            <a:r>
              <a:rPr lang="en-US" b="1"/>
              <a:t>Changing the Sector Config. (2)</a:t>
            </a:r>
          </a:p>
        </p:txBody>
      </p:sp>
      <p:sp>
        <p:nvSpPr>
          <p:cNvPr id="33796" name="Rectangle 3"/>
          <p:cNvSpPr>
            <a:spLocks noGrp="1" noChangeArrowheads="1"/>
          </p:cNvSpPr>
          <p:nvPr>
            <p:ph type="body" idx="1"/>
          </p:nvPr>
        </p:nvSpPr>
        <p:spPr>
          <a:xfrm>
            <a:off x="457200" y="1557338"/>
            <a:ext cx="8229600" cy="4530725"/>
          </a:xfrm>
        </p:spPr>
        <p:txBody>
          <a:bodyPr/>
          <a:lstStyle/>
          <a:p>
            <a:pPr eaLnBrk="1" hangingPunct="1"/>
            <a:r>
              <a:rPr lang="en-US" sz="2400" dirty="0"/>
              <a:t>The procedures to be followed are described in the ATSU manual of operations, and typically include:</a:t>
            </a:r>
          </a:p>
          <a:p>
            <a:pPr lvl="1" eaLnBrk="1" hangingPunct="1"/>
            <a:endParaRPr lang="en-US" sz="2000" dirty="0">
              <a:solidFill>
                <a:srgbClr val="3333FF"/>
              </a:solidFill>
            </a:endParaRPr>
          </a:p>
          <a:p>
            <a:pPr lvl="1" eaLnBrk="1" hangingPunct="1"/>
            <a:r>
              <a:rPr lang="en-US" sz="2000" dirty="0">
                <a:solidFill>
                  <a:srgbClr val="3333FF"/>
                </a:solidFill>
              </a:rPr>
              <a:t>Informing the concerned sectors/units about the new frequencies;</a:t>
            </a:r>
          </a:p>
          <a:p>
            <a:pPr lvl="1" eaLnBrk="1" hangingPunct="1"/>
            <a:endParaRPr lang="en-US" sz="2000" dirty="0">
              <a:solidFill>
                <a:srgbClr val="3333FF"/>
              </a:solidFill>
            </a:endParaRPr>
          </a:p>
          <a:p>
            <a:pPr lvl="1" eaLnBrk="1" hangingPunct="1"/>
            <a:r>
              <a:rPr lang="en-US" sz="2000" dirty="0">
                <a:solidFill>
                  <a:srgbClr val="3333FF"/>
                </a:solidFill>
              </a:rPr>
              <a:t>Coordination between the sectors as necessary (eg. for conflicting aircraft that are now in a different sector);</a:t>
            </a:r>
          </a:p>
          <a:p>
            <a:pPr lvl="1" eaLnBrk="1" hangingPunct="1"/>
            <a:endParaRPr lang="en-US" sz="2000" dirty="0">
              <a:solidFill>
                <a:srgbClr val="3333FF"/>
              </a:solidFill>
            </a:endParaRPr>
          </a:p>
          <a:p>
            <a:pPr lvl="1" eaLnBrk="1" hangingPunct="1"/>
            <a:r>
              <a:rPr lang="en-US" sz="2000" dirty="0">
                <a:solidFill>
                  <a:srgbClr val="3333FF"/>
                </a:solidFill>
              </a:rPr>
              <a:t>Performing handover/takeover between the sectors as necessary.</a:t>
            </a:r>
          </a:p>
        </p:txBody>
      </p:sp>
      <p:sp>
        <p:nvSpPr>
          <p:cNvPr id="33797" name="TextBox 5"/>
          <p:cNvSpPr txBox="1">
            <a:spLocks noChangeArrowheads="1"/>
          </p:cNvSpPr>
          <p:nvPr/>
        </p:nvSpPr>
        <p:spPr bwMode="auto">
          <a:xfrm>
            <a:off x="3779838" y="6237288"/>
            <a:ext cx="4968875" cy="277812"/>
          </a:xfrm>
          <a:prstGeom prst="rect">
            <a:avLst/>
          </a:prstGeom>
          <a:noFill/>
          <a:ln w="9525">
            <a:noFill/>
            <a:miter lim="800000"/>
            <a:headEnd/>
            <a:tailEnd/>
          </a:ln>
        </p:spPr>
        <p:txBody>
          <a:bodyPr>
            <a:spAutoFit/>
          </a:bodyPr>
          <a:lstStyle/>
          <a:p>
            <a:pPr algn="r"/>
            <a:r>
              <a:rPr lang="en-US" sz="1200"/>
              <a:t>https://www.skybrary.aero/index.php/ATM_Sector_Management</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fld id="{6BFED8D0-91C9-4BDE-AB20-82F7B32AF3B3}" type="slidenum">
              <a:rPr lang="en-US" altLang="en-US"/>
              <a:pPr>
                <a:defRPr/>
              </a:pPr>
              <a:t>33</a:t>
            </a:fld>
            <a:endParaRPr lang="en-US" altLang="en-US"/>
          </a:p>
        </p:txBody>
      </p:sp>
      <p:sp>
        <p:nvSpPr>
          <p:cNvPr id="34819" name="Rectangle 2"/>
          <p:cNvSpPr>
            <a:spLocks noGrp="1" noChangeArrowheads="1"/>
          </p:cNvSpPr>
          <p:nvPr>
            <p:ph type="title"/>
          </p:nvPr>
        </p:nvSpPr>
        <p:spPr>
          <a:xfrm>
            <a:off x="457200" y="277813"/>
            <a:ext cx="8686800" cy="1139825"/>
          </a:xfrm>
        </p:spPr>
        <p:txBody>
          <a:bodyPr/>
          <a:lstStyle/>
          <a:p>
            <a:pPr marL="800100" indent="-800100" eaLnBrk="1" hangingPunct="1"/>
            <a:r>
              <a:rPr lang="en-US" b="1"/>
              <a:t>Changing the Sector Config. (3)</a:t>
            </a:r>
          </a:p>
        </p:txBody>
      </p:sp>
      <p:sp>
        <p:nvSpPr>
          <p:cNvPr id="34820" name="Rectangle 3"/>
          <p:cNvSpPr>
            <a:spLocks noGrp="1" noChangeArrowheads="1"/>
          </p:cNvSpPr>
          <p:nvPr>
            <p:ph type="body" idx="1"/>
          </p:nvPr>
        </p:nvSpPr>
        <p:spPr>
          <a:xfrm>
            <a:off x="457200" y="1557338"/>
            <a:ext cx="8229600" cy="4530725"/>
          </a:xfrm>
        </p:spPr>
        <p:txBody>
          <a:bodyPr/>
          <a:lstStyle/>
          <a:p>
            <a:pPr eaLnBrk="1" hangingPunct="1"/>
            <a:r>
              <a:rPr lang="en-US" sz="2400" dirty="0"/>
              <a:t>Risks associated with changing the sector configuration while preserving the number of sectors: </a:t>
            </a:r>
            <a:endParaRPr lang="en-US" sz="2000" dirty="0">
              <a:solidFill>
                <a:srgbClr val="3333FF"/>
              </a:solidFill>
            </a:endParaRPr>
          </a:p>
          <a:p>
            <a:pPr lvl="1" eaLnBrk="1" hangingPunct="1"/>
            <a:r>
              <a:rPr lang="en-US" sz="2000" dirty="0">
                <a:solidFill>
                  <a:srgbClr val="3333FF"/>
                </a:solidFill>
              </a:rPr>
              <a:t>At least some of the controllers will face a (completely) different situation (in terms of airspace, aircraft and procedures);</a:t>
            </a:r>
          </a:p>
          <a:p>
            <a:pPr lvl="1" eaLnBrk="1" hangingPunct="1"/>
            <a:r>
              <a:rPr lang="en-US" sz="2000" dirty="0">
                <a:solidFill>
                  <a:srgbClr val="3333FF"/>
                </a:solidFill>
              </a:rPr>
              <a:t>Increased inter-sector coordination is to be expected in the transition period (aircraft within the sector group may have to change frequency);</a:t>
            </a:r>
          </a:p>
          <a:p>
            <a:pPr lvl="1" eaLnBrk="1" hangingPunct="1"/>
            <a:r>
              <a:rPr lang="en-US" sz="2000" dirty="0">
                <a:solidFill>
                  <a:srgbClr val="3333FF"/>
                </a:solidFill>
              </a:rPr>
              <a:t>Some of the controllers will inevitably control (for a few minutes) aircraft that are well outside the boundaries of their new sector while, at the same time, their situational awareness will be reduced (due to eg. </a:t>
            </a:r>
            <a:r>
              <a:rPr lang="en-US" sz="2000" dirty="0" err="1">
                <a:solidFill>
                  <a:srgbClr val="3333FF"/>
                </a:solidFill>
              </a:rPr>
              <a:t>colour</a:t>
            </a:r>
            <a:r>
              <a:rPr lang="en-US" sz="2000" dirty="0">
                <a:solidFill>
                  <a:srgbClr val="3333FF"/>
                </a:solidFill>
              </a:rPr>
              <a:t> representation of the aircraft that are entering the airspace that is now controlled by a different sector).</a:t>
            </a:r>
          </a:p>
        </p:txBody>
      </p:sp>
      <p:sp>
        <p:nvSpPr>
          <p:cNvPr id="34821" name="TextBox 5"/>
          <p:cNvSpPr txBox="1">
            <a:spLocks noChangeArrowheads="1"/>
          </p:cNvSpPr>
          <p:nvPr/>
        </p:nvSpPr>
        <p:spPr bwMode="auto">
          <a:xfrm>
            <a:off x="3779838" y="6237288"/>
            <a:ext cx="4968875" cy="277812"/>
          </a:xfrm>
          <a:prstGeom prst="rect">
            <a:avLst/>
          </a:prstGeom>
          <a:noFill/>
          <a:ln w="9525">
            <a:noFill/>
            <a:miter lim="800000"/>
            <a:headEnd/>
            <a:tailEnd/>
          </a:ln>
        </p:spPr>
        <p:txBody>
          <a:bodyPr>
            <a:spAutoFit/>
          </a:bodyPr>
          <a:lstStyle/>
          <a:p>
            <a:pPr algn="r"/>
            <a:r>
              <a:rPr lang="en-US" sz="1200"/>
              <a:t>https://www.skybrary.aero/index.php/ATM_Sector_Management</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fld id="{69A31CD5-E574-4C84-A479-EA5D28EC303E}" type="slidenum">
              <a:rPr lang="en-US" altLang="en-US"/>
              <a:pPr>
                <a:defRPr/>
              </a:pPr>
              <a:t>34</a:t>
            </a:fld>
            <a:endParaRPr lang="en-US" altLang="en-US"/>
          </a:p>
        </p:txBody>
      </p:sp>
      <p:sp>
        <p:nvSpPr>
          <p:cNvPr id="35843" name="Rectangle 2"/>
          <p:cNvSpPr>
            <a:spLocks noGrp="1" noChangeArrowheads="1"/>
          </p:cNvSpPr>
          <p:nvPr>
            <p:ph type="title"/>
          </p:nvPr>
        </p:nvSpPr>
        <p:spPr>
          <a:xfrm>
            <a:off x="457200" y="277813"/>
            <a:ext cx="8686800" cy="1139825"/>
          </a:xfrm>
        </p:spPr>
        <p:txBody>
          <a:bodyPr/>
          <a:lstStyle/>
          <a:p>
            <a:pPr marL="800100" indent="-800100" eaLnBrk="1" hangingPunct="1"/>
            <a:r>
              <a:rPr lang="en-US" b="1"/>
              <a:t>The Importance of Good Timing (1)</a:t>
            </a:r>
          </a:p>
        </p:txBody>
      </p:sp>
      <p:sp>
        <p:nvSpPr>
          <p:cNvPr id="35844" name="Rectangle 3"/>
          <p:cNvSpPr>
            <a:spLocks noGrp="1" noChangeArrowheads="1"/>
          </p:cNvSpPr>
          <p:nvPr>
            <p:ph type="body" idx="1"/>
          </p:nvPr>
        </p:nvSpPr>
        <p:spPr>
          <a:xfrm>
            <a:off x="457200" y="1557338"/>
            <a:ext cx="8229600" cy="4530725"/>
          </a:xfrm>
        </p:spPr>
        <p:txBody>
          <a:bodyPr/>
          <a:lstStyle/>
          <a:p>
            <a:pPr eaLnBrk="1" hangingPunct="1"/>
            <a:r>
              <a:rPr lang="en-US" sz="2400" dirty="0"/>
              <a:t>The main benefits of ATM sector management are the optimal use of personnel and the ability to handle traffic peaks safely and efficiently.</a:t>
            </a:r>
          </a:p>
          <a:p>
            <a:pPr eaLnBrk="1" hangingPunct="1"/>
            <a:endParaRPr lang="en-US" sz="2400" dirty="0"/>
          </a:p>
          <a:p>
            <a:pPr eaLnBrk="1" hangingPunct="1"/>
            <a:r>
              <a:rPr lang="en-US" sz="2400" dirty="0"/>
              <a:t>These tasks can only be achieved with good timing, which means that:</a:t>
            </a:r>
          </a:p>
          <a:p>
            <a:pPr lvl="1" eaLnBrk="1" hangingPunct="1"/>
            <a:endParaRPr lang="en-US" sz="1600" dirty="0">
              <a:solidFill>
                <a:srgbClr val="3333FF"/>
              </a:solidFill>
            </a:endParaRPr>
          </a:p>
          <a:p>
            <a:pPr lvl="1" eaLnBrk="1" hangingPunct="1"/>
            <a:r>
              <a:rPr lang="en-US" sz="2000" dirty="0">
                <a:solidFill>
                  <a:srgbClr val="3333FF"/>
                </a:solidFill>
              </a:rPr>
              <a:t>New sectors are usually to be opened 10-20 minutes before the increased traffic demand to allow controllers to safely perform the procedures;</a:t>
            </a:r>
          </a:p>
        </p:txBody>
      </p:sp>
      <p:sp>
        <p:nvSpPr>
          <p:cNvPr id="35845" name="TextBox 5"/>
          <p:cNvSpPr txBox="1">
            <a:spLocks noChangeArrowheads="1"/>
          </p:cNvSpPr>
          <p:nvPr/>
        </p:nvSpPr>
        <p:spPr bwMode="auto">
          <a:xfrm>
            <a:off x="3779838" y="6237288"/>
            <a:ext cx="4968875" cy="277812"/>
          </a:xfrm>
          <a:prstGeom prst="rect">
            <a:avLst/>
          </a:prstGeom>
          <a:noFill/>
          <a:ln w="9525">
            <a:noFill/>
            <a:miter lim="800000"/>
            <a:headEnd/>
            <a:tailEnd/>
          </a:ln>
        </p:spPr>
        <p:txBody>
          <a:bodyPr>
            <a:spAutoFit/>
          </a:bodyPr>
          <a:lstStyle/>
          <a:p>
            <a:pPr algn="r"/>
            <a:r>
              <a:rPr lang="en-US" sz="1200"/>
              <a:t>https://www.skybrary.aero/index.php/ATM_Sector_Management</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fld id="{5DD41709-4A9A-4485-8F14-B37C49FB86C8}" type="slidenum">
              <a:rPr lang="en-US" altLang="en-US"/>
              <a:pPr>
                <a:defRPr/>
              </a:pPr>
              <a:t>35</a:t>
            </a:fld>
            <a:endParaRPr lang="en-US" altLang="en-US"/>
          </a:p>
        </p:txBody>
      </p:sp>
      <p:sp>
        <p:nvSpPr>
          <p:cNvPr id="36867" name="Rectangle 2"/>
          <p:cNvSpPr>
            <a:spLocks noGrp="1" noChangeArrowheads="1"/>
          </p:cNvSpPr>
          <p:nvPr>
            <p:ph type="title"/>
          </p:nvPr>
        </p:nvSpPr>
        <p:spPr>
          <a:xfrm>
            <a:off x="457200" y="277813"/>
            <a:ext cx="8686800" cy="1139825"/>
          </a:xfrm>
        </p:spPr>
        <p:txBody>
          <a:bodyPr/>
          <a:lstStyle/>
          <a:p>
            <a:pPr marL="800100" indent="-800100" eaLnBrk="1" hangingPunct="1"/>
            <a:r>
              <a:rPr lang="en-US" b="1"/>
              <a:t>The Importance of Good Timing (2)</a:t>
            </a:r>
          </a:p>
        </p:txBody>
      </p:sp>
      <p:sp>
        <p:nvSpPr>
          <p:cNvPr id="36868" name="Rectangle 3"/>
          <p:cNvSpPr>
            <a:spLocks noGrp="1" noChangeArrowheads="1"/>
          </p:cNvSpPr>
          <p:nvPr>
            <p:ph type="body" idx="1"/>
          </p:nvPr>
        </p:nvSpPr>
        <p:spPr>
          <a:xfrm>
            <a:off x="457200" y="1557338"/>
            <a:ext cx="8229600" cy="4530725"/>
          </a:xfrm>
        </p:spPr>
        <p:txBody>
          <a:bodyPr/>
          <a:lstStyle/>
          <a:p>
            <a:pPr lvl="1" eaLnBrk="1" hangingPunct="1"/>
            <a:r>
              <a:rPr lang="en-US" sz="2000" dirty="0">
                <a:solidFill>
                  <a:srgbClr val="3333FF"/>
                </a:solidFill>
              </a:rPr>
              <a:t>Sectors should be merged only when there is reasonable assurance that the same sectors will not have to be reopened within a reasonable period of time (at least 30-40 minutes). Too frequent opening/closing of sectors should be avoided as this may lead to:</a:t>
            </a:r>
          </a:p>
          <a:p>
            <a:pPr lvl="1" eaLnBrk="1" hangingPunct="1"/>
            <a:endParaRPr lang="en-US" sz="2000" dirty="0">
              <a:solidFill>
                <a:srgbClr val="3333FF"/>
              </a:solidFill>
            </a:endParaRPr>
          </a:p>
          <a:p>
            <a:pPr lvl="2" eaLnBrk="1" hangingPunct="1"/>
            <a:r>
              <a:rPr lang="en-US" sz="1600" dirty="0">
                <a:solidFill>
                  <a:srgbClr val="3333FF"/>
                </a:solidFill>
              </a:rPr>
              <a:t> poor coordination with adjacent units;</a:t>
            </a:r>
          </a:p>
          <a:p>
            <a:pPr lvl="2" eaLnBrk="1" hangingPunct="1"/>
            <a:endParaRPr lang="en-US" sz="1600" dirty="0">
              <a:solidFill>
                <a:srgbClr val="3333FF"/>
              </a:solidFill>
            </a:endParaRPr>
          </a:p>
          <a:p>
            <a:pPr lvl="2" eaLnBrk="1" hangingPunct="1"/>
            <a:r>
              <a:rPr lang="en-US" sz="1600" dirty="0">
                <a:solidFill>
                  <a:srgbClr val="3333FF"/>
                </a:solidFill>
              </a:rPr>
              <a:t> aircraft being transferred to wrong frequencies;</a:t>
            </a:r>
          </a:p>
          <a:p>
            <a:pPr lvl="2" eaLnBrk="1" hangingPunct="1"/>
            <a:endParaRPr lang="en-US" sz="1600" dirty="0">
              <a:solidFill>
                <a:srgbClr val="3333FF"/>
              </a:solidFill>
            </a:endParaRPr>
          </a:p>
          <a:p>
            <a:pPr lvl="2" eaLnBrk="1" hangingPunct="1"/>
            <a:r>
              <a:rPr lang="en-US" sz="1600" dirty="0">
                <a:solidFill>
                  <a:srgbClr val="3333FF"/>
                </a:solidFill>
              </a:rPr>
              <a:t> overall increase of the controller workload associated with the procedure.</a:t>
            </a:r>
          </a:p>
        </p:txBody>
      </p:sp>
      <p:sp>
        <p:nvSpPr>
          <p:cNvPr id="36869" name="TextBox 5"/>
          <p:cNvSpPr txBox="1">
            <a:spLocks noChangeArrowheads="1"/>
          </p:cNvSpPr>
          <p:nvPr/>
        </p:nvSpPr>
        <p:spPr bwMode="auto">
          <a:xfrm>
            <a:off x="3779838" y="6237288"/>
            <a:ext cx="4968875" cy="277812"/>
          </a:xfrm>
          <a:prstGeom prst="rect">
            <a:avLst/>
          </a:prstGeom>
          <a:noFill/>
          <a:ln w="9525">
            <a:noFill/>
            <a:miter lim="800000"/>
            <a:headEnd/>
            <a:tailEnd/>
          </a:ln>
        </p:spPr>
        <p:txBody>
          <a:bodyPr>
            <a:spAutoFit/>
          </a:bodyPr>
          <a:lstStyle/>
          <a:p>
            <a:pPr algn="r"/>
            <a:r>
              <a:rPr lang="en-US" sz="1200"/>
              <a:t>https://www.skybrary.aero/index.php/ATM_Sector_Management</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626031" y="1433029"/>
            <a:ext cx="7772400" cy="1500187"/>
          </a:xfrm>
        </p:spPr>
        <p:txBody>
          <a:bodyPr/>
          <a:lstStyle/>
          <a:p>
            <a:r>
              <a:rPr lang="en-GB" dirty="0">
                <a:latin typeface="Calibri"/>
                <a:cs typeface="Calibri"/>
              </a:rPr>
              <a:t>Introductory lecture provided by the Engage KTN</a:t>
            </a:r>
          </a:p>
          <a:p>
            <a:r>
              <a:rPr lang="en-GB" sz="900" dirty="0">
                <a:latin typeface="Calibri"/>
                <a:cs typeface="Calibri"/>
              </a:rPr>
              <a:t>Non-commercial use only. These lecture slides are provided for not-for-profit, educational use only. The content may not be adapted or changed, and the source must be recognised.</a:t>
            </a:r>
          </a:p>
        </p:txBody>
      </p:sp>
      <p:sp>
        <p:nvSpPr>
          <p:cNvPr id="3" name="Text Placeholder 9">
            <a:extLst>
              <a:ext uri="{FF2B5EF4-FFF2-40B4-BE49-F238E27FC236}">
                <a16:creationId xmlns:a16="http://schemas.microsoft.com/office/drawing/2014/main" id="{8FB74E85-C0F0-4452-B0B4-52D3EB9A2B45}"/>
              </a:ext>
            </a:extLst>
          </p:cNvPr>
          <p:cNvSpPr>
            <a:spLocks noGrp="1"/>
          </p:cNvSpPr>
          <p:nvPr>
            <p:ph type="body" idx="10"/>
          </p:nvPr>
        </p:nvSpPr>
        <p:spPr>
          <a:xfrm>
            <a:off x="648062" y="3063148"/>
            <a:ext cx="7772400" cy="1500187"/>
          </a:xfrm>
        </p:spPr>
        <p:txBody>
          <a:bodyPr>
            <a:normAutofit/>
          </a:bodyPr>
          <a:lstStyle/>
          <a:p>
            <a:pPr lvl="0"/>
            <a:r>
              <a:rPr lang="en-GB" sz="2000" b="1" dirty="0">
                <a:latin typeface="Calibri"/>
                <a:cs typeface="Calibri"/>
                <a:hlinkClick r:id="rId2">
                  <a:extLst>
                    <a:ext uri="{A12FA001-AC4F-418D-AE19-62706E023703}">
                      <ahyp:hlinkClr xmlns:ahyp="http://schemas.microsoft.com/office/drawing/2018/hyperlinkcolor" val="tx"/>
                    </a:ext>
                  </a:extLst>
                </a:hlinkClick>
              </a:rPr>
              <a:t>engagektn.com</a:t>
            </a:r>
            <a:r>
              <a:rPr lang="en-GB" sz="2000" b="1" dirty="0">
                <a:latin typeface="Calibri"/>
                <a:cs typeface="Calibri"/>
              </a:rPr>
              <a:t>  /  </a:t>
            </a:r>
            <a:r>
              <a:rPr lang="en-GB" sz="2000" b="1" dirty="0">
                <a:latin typeface="Calibri"/>
                <a:cs typeface="Calibri"/>
                <a:hlinkClick r:id="rId3">
                  <a:extLst>
                    <a:ext uri="{A12FA001-AC4F-418D-AE19-62706E023703}">
                      <ahyp:hlinkClr xmlns:ahyp="http://schemas.microsoft.com/office/drawing/2018/hyperlinkcolor" val="tx"/>
                    </a:ext>
                  </a:extLst>
                </a:hlinkClick>
              </a:rPr>
              <a:t>wikiengagektn.com</a:t>
            </a:r>
            <a:endParaRPr lang="en-GB" sz="2000" b="1" dirty="0">
              <a:latin typeface="Calibri"/>
              <a:cs typeface="Calibri"/>
            </a:endParaRPr>
          </a:p>
          <a:p>
            <a:pPr lvl="0"/>
            <a:endParaRPr lang="en-GB" sz="2000" b="1" dirty="0"/>
          </a:p>
          <a:p>
            <a:pPr lvl="0"/>
            <a:endParaRPr lang="en-GB" sz="2000" dirty="0"/>
          </a:p>
        </p:txBody>
      </p:sp>
    </p:spTree>
    <p:extLst>
      <p:ext uri="{BB962C8B-B14F-4D97-AF65-F5344CB8AC3E}">
        <p14:creationId xmlns:p14="http://schemas.microsoft.com/office/powerpoint/2010/main" val="42814585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fld id="{D876C5FE-5EAF-46E1-A82B-99FC02FF7611}" type="slidenum">
              <a:rPr lang="en-US" altLang="en-US"/>
              <a:pPr>
                <a:defRPr/>
              </a:pPr>
              <a:t>4</a:t>
            </a:fld>
            <a:endParaRPr lang="en-US" altLang="en-US"/>
          </a:p>
        </p:txBody>
      </p:sp>
      <p:sp>
        <p:nvSpPr>
          <p:cNvPr id="5123" name="Rectangle 2"/>
          <p:cNvSpPr>
            <a:spLocks noGrp="1" noChangeArrowheads="1"/>
          </p:cNvSpPr>
          <p:nvPr>
            <p:ph type="title"/>
          </p:nvPr>
        </p:nvSpPr>
        <p:spPr>
          <a:xfrm>
            <a:off x="457200" y="277813"/>
            <a:ext cx="8686800" cy="1139825"/>
          </a:xfrm>
        </p:spPr>
        <p:txBody>
          <a:bodyPr/>
          <a:lstStyle/>
          <a:p>
            <a:pPr marL="800100" indent="-800100"/>
            <a:r>
              <a:rPr lang="sr-Latn-RS" dirty="0"/>
              <a:t>Airspace Sectorisation (2)</a:t>
            </a:r>
            <a:endParaRPr lang="en-US" dirty="0"/>
          </a:p>
        </p:txBody>
      </p:sp>
      <p:sp>
        <p:nvSpPr>
          <p:cNvPr id="5124" name="Rectangle 3"/>
          <p:cNvSpPr>
            <a:spLocks noGrp="1" noChangeArrowheads="1"/>
          </p:cNvSpPr>
          <p:nvPr>
            <p:ph type="body" idx="1"/>
          </p:nvPr>
        </p:nvSpPr>
        <p:spPr>
          <a:xfrm>
            <a:off x="457200" y="1557338"/>
            <a:ext cx="8229600" cy="4530725"/>
          </a:xfrm>
        </p:spPr>
        <p:txBody>
          <a:bodyPr/>
          <a:lstStyle/>
          <a:p>
            <a:pPr eaLnBrk="1" hangingPunct="1"/>
            <a:r>
              <a:rPr lang="en-US" sz="2400" dirty="0">
                <a:solidFill>
                  <a:srgbClr val="FF0000"/>
                </a:solidFill>
              </a:rPr>
              <a:t>The process of sector definition comprises virtual division of airspace</a:t>
            </a:r>
            <a:r>
              <a:rPr lang="en-US" sz="2400" dirty="0"/>
              <a:t>. Thus, the provision of air traffic services is decomposed, in the different sectors, into tasks with manageable workload.</a:t>
            </a:r>
          </a:p>
          <a:p>
            <a:pPr eaLnBrk="1" hangingPunct="1"/>
            <a:endParaRPr lang="en-US" sz="1000" dirty="0"/>
          </a:p>
          <a:p>
            <a:pPr eaLnBrk="1" hangingPunct="1"/>
            <a:r>
              <a:rPr lang="en-US" sz="2400" dirty="0"/>
              <a:t>The opening of a new sector does not guarantee the arithmetic sum of the capacities of the elementary sectors – the combined capacity is a complex combination of factors such as traffic flow direction, coordination procedures, in-sector flight times, etc.</a:t>
            </a:r>
          </a:p>
          <a:p>
            <a:pPr eaLnBrk="1" hangingPunct="1"/>
            <a:r>
              <a:rPr lang="en-US" sz="2400" dirty="0"/>
              <a:t>Therefore, </a:t>
            </a:r>
            <a:r>
              <a:rPr lang="en-US" sz="2400" dirty="0">
                <a:solidFill>
                  <a:srgbClr val="FF0000"/>
                </a:solidFill>
              </a:rPr>
              <a:t>a capacity figure is calculated for every sector configuration</a:t>
            </a:r>
            <a:r>
              <a:rPr lang="en-US" sz="2400" dirty="0"/>
              <a:t>. </a:t>
            </a:r>
            <a:endParaRPr lang="en-US" sz="1800" dirty="0"/>
          </a:p>
        </p:txBody>
      </p:sp>
      <p:sp>
        <p:nvSpPr>
          <p:cNvPr id="5125" name="TextBox 5"/>
          <p:cNvSpPr txBox="1">
            <a:spLocks noChangeArrowheads="1"/>
          </p:cNvSpPr>
          <p:nvPr/>
        </p:nvSpPr>
        <p:spPr bwMode="auto">
          <a:xfrm>
            <a:off x="3779838" y="6237288"/>
            <a:ext cx="4968875" cy="277812"/>
          </a:xfrm>
          <a:prstGeom prst="rect">
            <a:avLst/>
          </a:prstGeom>
          <a:noFill/>
          <a:ln w="9525">
            <a:noFill/>
            <a:miter lim="800000"/>
            <a:headEnd/>
            <a:tailEnd/>
          </a:ln>
        </p:spPr>
        <p:txBody>
          <a:bodyPr>
            <a:spAutoFit/>
          </a:bodyPr>
          <a:lstStyle/>
          <a:p>
            <a:pPr algn="r"/>
            <a:r>
              <a:rPr lang="en-US" sz="1200"/>
              <a:t>https://www.skybrary.aero/index.php/Sectorisation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fld id="{88723F55-0103-4A57-8353-80B7E907D0A8}" type="slidenum">
              <a:rPr lang="en-US" altLang="en-US"/>
              <a:pPr>
                <a:defRPr/>
              </a:pPr>
              <a:t>5</a:t>
            </a:fld>
            <a:endParaRPr lang="en-US" altLang="en-US"/>
          </a:p>
        </p:txBody>
      </p:sp>
      <p:sp>
        <p:nvSpPr>
          <p:cNvPr id="6147" name="Rectangle 2"/>
          <p:cNvSpPr>
            <a:spLocks noGrp="1" noChangeArrowheads="1"/>
          </p:cNvSpPr>
          <p:nvPr>
            <p:ph type="title"/>
          </p:nvPr>
        </p:nvSpPr>
        <p:spPr>
          <a:xfrm>
            <a:off x="457200" y="277813"/>
            <a:ext cx="8686800" cy="1139825"/>
          </a:xfrm>
        </p:spPr>
        <p:txBody>
          <a:bodyPr/>
          <a:lstStyle/>
          <a:p>
            <a:pPr marL="800100" indent="-800100" eaLnBrk="1" hangingPunct="1"/>
            <a:r>
              <a:rPr lang="en-US" b="1" dirty="0" err="1"/>
              <a:t>Sectori</a:t>
            </a:r>
            <a:r>
              <a:rPr lang="sr-Latn-RS" dirty="0"/>
              <a:t>s</a:t>
            </a:r>
            <a:r>
              <a:rPr lang="en-US" b="1" dirty="0" err="1"/>
              <a:t>ation</a:t>
            </a:r>
            <a:r>
              <a:rPr lang="en-US" b="1" dirty="0"/>
              <a:t> Criteria (1)</a:t>
            </a:r>
          </a:p>
        </p:txBody>
      </p:sp>
      <p:sp>
        <p:nvSpPr>
          <p:cNvPr id="6148" name="Rectangle 3"/>
          <p:cNvSpPr>
            <a:spLocks noGrp="1" noChangeArrowheads="1"/>
          </p:cNvSpPr>
          <p:nvPr>
            <p:ph type="body" idx="1"/>
          </p:nvPr>
        </p:nvSpPr>
        <p:spPr>
          <a:xfrm>
            <a:off x="457200" y="1557338"/>
            <a:ext cx="8229600" cy="4530725"/>
          </a:xfrm>
        </p:spPr>
        <p:txBody>
          <a:bodyPr/>
          <a:lstStyle/>
          <a:p>
            <a:pPr eaLnBrk="1" hangingPunct="1"/>
            <a:r>
              <a:rPr lang="en-US" sz="2400"/>
              <a:t>The ATC sectorisation principles evolved over the years to a complex set of criteria that fit into global concepts. </a:t>
            </a:r>
          </a:p>
          <a:p>
            <a:pPr eaLnBrk="1" hangingPunct="1"/>
            <a:endParaRPr lang="en-US" sz="2400"/>
          </a:p>
          <a:p>
            <a:pPr eaLnBrk="1" hangingPunct="1"/>
            <a:r>
              <a:rPr lang="en-US" sz="2400"/>
              <a:t>Today, ATC sector definition is an important part of the broader process of airspace design.</a:t>
            </a:r>
          </a:p>
          <a:p>
            <a:pPr eaLnBrk="1" hangingPunct="1"/>
            <a:endParaRPr lang="en-US" sz="2400"/>
          </a:p>
          <a:p>
            <a:pPr eaLnBrk="1" hangingPunct="1"/>
            <a:endParaRPr lang="en-US" sz="1800"/>
          </a:p>
        </p:txBody>
      </p:sp>
      <p:sp>
        <p:nvSpPr>
          <p:cNvPr id="6149" name="TextBox 5"/>
          <p:cNvSpPr txBox="1">
            <a:spLocks noChangeArrowheads="1"/>
          </p:cNvSpPr>
          <p:nvPr/>
        </p:nvSpPr>
        <p:spPr bwMode="auto">
          <a:xfrm>
            <a:off x="3779838" y="6237288"/>
            <a:ext cx="4968875" cy="277812"/>
          </a:xfrm>
          <a:prstGeom prst="rect">
            <a:avLst/>
          </a:prstGeom>
          <a:noFill/>
          <a:ln w="9525">
            <a:noFill/>
            <a:miter lim="800000"/>
            <a:headEnd/>
            <a:tailEnd/>
          </a:ln>
        </p:spPr>
        <p:txBody>
          <a:bodyPr>
            <a:spAutoFit/>
          </a:bodyPr>
          <a:lstStyle/>
          <a:p>
            <a:pPr algn="r"/>
            <a:r>
              <a:rPr lang="en-US" sz="1200"/>
              <a:t>https://www.skybrary.aero/index.php/Sectorisation</a:t>
            </a:r>
          </a:p>
        </p:txBody>
      </p:sp>
      <p:pic>
        <p:nvPicPr>
          <p:cNvPr id="6150" name="Picture 2" descr="Airspace design process for dynamic sectorisation | Semantic Scholar"/>
          <p:cNvPicPr>
            <a:picLocks noChangeAspect="1" noChangeArrowheads="1"/>
          </p:cNvPicPr>
          <p:nvPr/>
        </p:nvPicPr>
        <p:blipFill>
          <a:blip r:embed="rId2"/>
          <a:srcRect/>
          <a:stretch>
            <a:fillRect/>
          </a:stretch>
        </p:blipFill>
        <p:spPr bwMode="auto">
          <a:xfrm>
            <a:off x="250825" y="3933825"/>
            <a:ext cx="8682038" cy="1871663"/>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fld id="{3AE03FC5-C1C2-4A1A-9D11-DB23F55B291D}" type="slidenum">
              <a:rPr lang="en-US" altLang="en-US"/>
              <a:pPr>
                <a:defRPr/>
              </a:pPr>
              <a:t>6</a:t>
            </a:fld>
            <a:endParaRPr lang="en-US" altLang="en-US"/>
          </a:p>
        </p:txBody>
      </p:sp>
      <p:sp>
        <p:nvSpPr>
          <p:cNvPr id="7171" name="Rectangle 2"/>
          <p:cNvSpPr>
            <a:spLocks noGrp="1" noChangeArrowheads="1"/>
          </p:cNvSpPr>
          <p:nvPr>
            <p:ph type="title"/>
          </p:nvPr>
        </p:nvSpPr>
        <p:spPr>
          <a:xfrm>
            <a:off x="457200" y="277813"/>
            <a:ext cx="8686800" cy="1139825"/>
          </a:xfrm>
        </p:spPr>
        <p:txBody>
          <a:bodyPr/>
          <a:lstStyle/>
          <a:p>
            <a:pPr marL="800100" indent="-800100" eaLnBrk="1" hangingPunct="1"/>
            <a:r>
              <a:rPr lang="en-US" b="1" dirty="0" err="1"/>
              <a:t>Sectori</a:t>
            </a:r>
            <a:r>
              <a:rPr lang="sr-Latn-RS" dirty="0"/>
              <a:t>s</a:t>
            </a:r>
            <a:r>
              <a:rPr lang="en-US" b="1" dirty="0" err="1"/>
              <a:t>ation</a:t>
            </a:r>
            <a:r>
              <a:rPr lang="en-US" b="1" dirty="0"/>
              <a:t> Criteria (2)</a:t>
            </a:r>
          </a:p>
        </p:txBody>
      </p:sp>
      <p:sp>
        <p:nvSpPr>
          <p:cNvPr id="7172" name="Rectangle 3"/>
          <p:cNvSpPr>
            <a:spLocks noGrp="1" noChangeArrowheads="1"/>
          </p:cNvSpPr>
          <p:nvPr>
            <p:ph type="body" idx="1"/>
          </p:nvPr>
        </p:nvSpPr>
        <p:spPr>
          <a:xfrm>
            <a:off x="457200" y="1557338"/>
            <a:ext cx="8229600" cy="4530725"/>
          </a:xfrm>
        </p:spPr>
        <p:txBody>
          <a:bodyPr/>
          <a:lstStyle/>
          <a:p>
            <a:pPr eaLnBrk="1" hangingPunct="1"/>
            <a:r>
              <a:rPr lang="en-US" sz="2400" dirty="0"/>
              <a:t>A number of factors form the boundaries of a sector; many of them are ATS-oriented, others defined by international relations: </a:t>
            </a:r>
          </a:p>
          <a:p>
            <a:pPr lvl="1" eaLnBrk="1" hangingPunct="1"/>
            <a:r>
              <a:rPr lang="en-US" sz="2000" dirty="0"/>
              <a:t>State boundaries or bilateral agreements for provision of ATS;</a:t>
            </a:r>
          </a:p>
          <a:p>
            <a:pPr lvl="1" eaLnBrk="1" hangingPunct="1"/>
            <a:r>
              <a:rPr lang="en-US" sz="2000" dirty="0"/>
              <a:t>International agreements for provision of ATS over international waters;</a:t>
            </a:r>
          </a:p>
          <a:p>
            <a:pPr lvl="1" eaLnBrk="1" hangingPunct="1"/>
            <a:r>
              <a:rPr lang="en-US" sz="2000" dirty="0"/>
              <a:t>Location of areas of special use – danger, prohibited, temporary segregated;</a:t>
            </a:r>
          </a:p>
          <a:p>
            <a:pPr lvl="1" eaLnBrk="1" hangingPunct="1"/>
            <a:r>
              <a:rPr lang="en-US" sz="2000" dirty="0"/>
              <a:t>Geographical characteristics of the area, type of service that is to be provided, radio and radar coverage;</a:t>
            </a:r>
          </a:p>
          <a:p>
            <a:pPr lvl="1" eaLnBrk="1" hangingPunct="1"/>
            <a:r>
              <a:rPr lang="en-US" sz="2000" dirty="0"/>
              <a:t>Direction of main traffic flow, in-sector flight time, conflict point distribution, etc.</a:t>
            </a:r>
          </a:p>
          <a:p>
            <a:pPr eaLnBrk="1" hangingPunct="1"/>
            <a:endParaRPr lang="en-US" sz="2400" dirty="0"/>
          </a:p>
          <a:p>
            <a:pPr eaLnBrk="1" hangingPunct="1"/>
            <a:endParaRPr lang="en-US" sz="1800" dirty="0"/>
          </a:p>
        </p:txBody>
      </p:sp>
      <p:sp>
        <p:nvSpPr>
          <p:cNvPr id="7173" name="TextBox 5"/>
          <p:cNvSpPr txBox="1">
            <a:spLocks noChangeArrowheads="1"/>
          </p:cNvSpPr>
          <p:nvPr/>
        </p:nvSpPr>
        <p:spPr bwMode="auto">
          <a:xfrm>
            <a:off x="3779838" y="6237288"/>
            <a:ext cx="4968875" cy="277812"/>
          </a:xfrm>
          <a:prstGeom prst="rect">
            <a:avLst/>
          </a:prstGeom>
          <a:noFill/>
          <a:ln w="9525">
            <a:noFill/>
            <a:miter lim="800000"/>
            <a:headEnd/>
            <a:tailEnd/>
          </a:ln>
        </p:spPr>
        <p:txBody>
          <a:bodyPr>
            <a:spAutoFit/>
          </a:bodyPr>
          <a:lstStyle/>
          <a:p>
            <a:pPr algn="r"/>
            <a:r>
              <a:rPr lang="en-US" sz="1200"/>
              <a:t>https://www.skybrary.aero/index.php/Sectorisation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fld id="{B112E4E4-97DF-4C5E-BF42-746ED661F11D}" type="slidenum">
              <a:rPr lang="en-US" altLang="en-US"/>
              <a:pPr>
                <a:defRPr/>
              </a:pPr>
              <a:t>7</a:t>
            </a:fld>
            <a:endParaRPr lang="en-US" altLang="en-US"/>
          </a:p>
        </p:txBody>
      </p:sp>
      <p:sp>
        <p:nvSpPr>
          <p:cNvPr id="8195" name="Rectangle 2"/>
          <p:cNvSpPr>
            <a:spLocks noGrp="1" noChangeArrowheads="1"/>
          </p:cNvSpPr>
          <p:nvPr>
            <p:ph type="title"/>
          </p:nvPr>
        </p:nvSpPr>
        <p:spPr>
          <a:xfrm>
            <a:off x="457200" y="277813"/>
            <a:ext cx="8686800" cy="1139825"/>
          </a:xfrm>
        </p:spPr>
        <p:txBody>
          <a:bodyPr/>
          <a:lstStyle/>
          <a:p>
            <a:pPr marL="800100" indent="-800100" eaLnBrk="1" hangingPunct="1"/>
            <a:r>
              <a:rPr lang="en-US" b="1"/>
              <a:t>Meeting Capacity Demand (1)</a:t>
            </a:r>
          </a:p>
        </p:txBody>
      </p:sp>
      <p:sp>
        <p:nvSpPr>
          <p:cNvPr id="8196" name="Rectangle 3"/>
          <p:cNvSpPr>
            <a:spLocks noGrp="1" noChangeArrowheads="1"/>
          </p:cNvSpPr>
          <p:nvPr>
            <p:ph type="body" idx="1"/>
          </p:nvPr>
        </p:nvSpPr>
        <p:spPr>
          <a:xfrm>
            <a:off x="457200" y="1557338"/>
            <a:ext cx="8229600" cy="4530725"/>
          </a:xfrm>
        </p:spPr>
        <p:txBody>
          <a:bodyPr/>
          <a:lstStyle/>
          <a:p>
            <a:pPr eaLnBrk="1" hangingPunct="1"/>
            <a:r>
              <a:rPr lang="en-US" sz="2400" dirty="0"/>
              <a:t>Increased capacity demand is generally met by the provision of more sectors. </a:t>
            </a:r>
          </a:p>
          <a:p>
            <a:pPr eaLnBrk="1" hangingPunct="1"/>
            <a:r>
              <a:rPr lang="en-US" sz="2400" dirty="0"/>
              <a:t>Usually, </a:t>
            </a:r>
            <a:r>
              <a:rPr lang="en-US" sz="2400" dirty="0">
                <a:solidFill>
                  <a:srgbClr val="3333FF"/>
                </a:solidFill>
              </a:rPr>
              <a:t>the demand is calculated as short-term operational predictions based on planned flights</a:t>
            </a:r>
            <a:r>
              <a:rPr lang="en-US" sz="2400" dirty="0"/>
              <a:t>. </a:t>
            </a:r>
          </a:p>
          <a:p>
            <a:pPr eaLnBrk="1" hangingPunct="1"/>
            <a:r>
              <a:rPr lang="en-US" sz="2400" dirty="0"/>
              <a:t>Opening/closing of sectors should closely monitor the demand to achieve efficient use of all available resources - </a:t>
            </a:r>
          </a:p>
          <a:p>
            <a:pPr lvl="1" eaLnBrk="1" hangingPunct="1"/>
            <a:r>
              <a:rPr lang="en-US" sz="2000" dirty="0"/>
              <a:t>For example, dynamic arrangements should be made to ensure the availability of the required air traffic controllers.</a:t>
            </a:r>
          </a:p>
          <a:p>
            <a:pPr lvl="1" eaLnBrk="1" hangingPunct="1"/>
            <a:r>
              <a:rPr lang="en-US" sz="2000" dirty="0"/>
              <a:t>Failure to provide the required sector configuration on time may lead to potential risks arising from sector overload, inter-sector miscommunication, etc.</a:t>
            </a:r>
          </a:p>
          <a:p>
            <a:pPr eaLnBrk="1" hangingPunct="1"/>
            <a:endParaRPr lang="en-US" sz="1800" dirty="0"/>
          </a:p>
        </p:txBody>
      </p:sp>
      <p:sp>
        <p:nvSpPr>
          <p:cNvPr id="8197" name="TextBox 5"/>
          <p:cNvSpPr txBox="1">
            <a:spLocks noChangeArrowheads="1"/>
          </p:cNvSpPr>
          <p:nvPr/>
        </p:nvSpPr>
        <p:spPr bwMode="auto">
          <a:xfrm>
            <a:off x="3779838" y="6237288"/>
            <a:ext cx="4968875" cy="277812"/>
          </a:xfrm>
          <a:prstGeom prst="rect">
            <a:avLst/>
          </a:prstGeom>
          <a:noFill/>
          <a:ln w="9525">
            <a:noFill/>
            <a:miter lim="800000"/>
            <a:headEnd/>
            <a:tailEnd/>
          </a:ln>
        </p:spPr>
        <p:txBody>
          <a:bodyPr>
            <a:spAutoFit/>
          </a:bodyPr>
          <a:lstStyle/>
          <a:p>
            <a:pPr algn="r"/>
            <a:r>
              <a:rPr lang="en-US" sz="1200"/>
              <a:t>https://www.skybrary.aero/index.php/Sectorisation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fld id="{2C991C09-936B-4DA4-883D-4E335030B2FA}" type="slidenum">
              <a:rPr lang="en-US" altLang="en-US"/>
              <a:pPr>
                <a:defRPr/>
              </a:pPr>
              <a:t>8</a:t>
            </a:fld>
            <a:endParaRPr lang="en-US" altLang="en-US"/>
          </a:p>
        </p:txBody>
      </p:sp>
      <p:sp>
        <p:nvSpPr>
          <p:cNvPr id="9219" name="Rectangle 2"/>
          <p:cNvSpPr>
            <a:spLocks noGrp="1" noChangeArrowheads="1"/>
          </p:cNvSpPr>
          <p:nvPr>
            <p:ph type="title"/>
          </p:nvPr>
        </p:nvSpPr>
        <p:spPr>
          <a:xfrm>
            <a:off x="457200" y="277813"/>
            <a:ext cx="8686800" cy="1139825"/>
          </a:xfrm>
        </p:spPr>
        <p:txBody>
          <a:bodyPr/>
          <a:lstStyle/>
          <a:p>
            <a:pPr marL="800100" indent="-800100" eaLnBrk="1" hangingPunct="1"/>
            <a:r>
              <a:rPr lang="en-US" b="1"/>
              <a:t>Meeting Capacity Demand (2)</a:t>
            </a:r>
          </a:p>
        </p:txBody>
      </p:sp>
      <p:cxnSp>
        <p:nvCxnSpPr>
          <p:cNvPr id="9220" name="Straight Arrow Connector 8"/>
          <p:cNvCxnSpPr>
            <a:cxnSpLocks noChangeShapeType="1"/>
          </p:cNvCxnSpPr>
          <p:nvPr/>
        </p:nvCxnSpPr>
        <p:spPr bwMode="auto">
          <a:xfrm flipV="1">
            <a:off x="1331913" y="1557338"/>
            <a:ext cx="0" cy="3887787"/>
          </a:xfrm>
          <a:prstGeom prst="straightConnector1">
            <a:avLst/>
          </a:prstGeom>
          <a:noFill/>
          <a:ln w="9525" algn="ctr">
            <a:solidFill>
              <a:schemeClr val="tx1"/>
            </a:solidFill>
            <a:round/>
            <a:headEnd/>
            <a:tailEnd type="arrow" w="med" len="med"/>
          </a:ln>
        </p:spPr>
      </p:cxnSp>
      <p:cxnSp>
        <p:nvCxnSpPr>
          <p:cNvPr id="9221" name="Straight Arrow Connector 10"/>
          <p:cNvCxnSpPr>
            <a:cxnSpLocks noChangeShapeType="1"/>
          </p:cNvCxnSpPr>
          <p:nvPr/>
        </p:nvCxnSpPr>
        <p:spPr bwMode="auto">
          <a:xfrm>
            <a:off x="1258888" y="5373688"/>
            <a:ext cx="6481762" cy="0"/>
          </a:xfrm>
          <a:prstGeom prst="straightConnector1">
            <a:avLst/>
          </a:prstGeom>
          <a:noFill/>
          <a:ln w="9525" algn="ctr">
            <a:solidFill>
              <a:schemeClr val="tx1"/>
            </a:solidFill>
            <a:round/>
            <a:headEnd/>
            <a:tailEnd type="arrow" w="med" len="med"/>
          </a:ln>
        </p:spPr>
      </p:cxnSp>
      <p:sp>
        <p:nvSpPr>
          <p:cNvPr id="13" name="Freeform 12"/>
          <p:cNvSpPr>
            <a:spLocks/>
          </p:cNvSpPr>
          <p:nvPr/>
        </p:nvSpPr>
        <p:spPr bwMode="auto">
          <a:xfrm>
            <a:off x="1597025" y="2125663"/>
            <a:ext cx="5992813" cy="3030537"/>
          </a:xfrm>
          <a:custGeom>
            <a:avLst/>
            <a:gdLst>
              <a:gd name="T0" fmla="*/ 0 w 5993176"/>
              <a:gd name="T1" fmla="*/ 3034134 h 3029639"/>
              <a:gd name="T2" fmla="*/ 826015 w 5993176"/>
              <a:gd name="T3" fmla="*/ 2592805 h 3029639"/>
              <a:gd name="T4" fmla="*/ 1332636 w 5993176"/>
              <a:gd name="T5" fmla="*/ 1522586 h 3029639"/>
              <a:gd name="T6" fmla="*/ 1652030 w 5993176"/>
              <a:gd name="T7" fmla="*/ 286864 h 3029639"/>
              <a:gd name="T8" fmla="*/ 2279800 w 5993176"/>
              <a:gd name="T9" fmla="*/ 22069 h 3029639"/>
              <a:gd name="T10" fmla="*/ 2764395 w 5993176"/>
              <a:gd name="T11" fmla="*/ 419261 h 3029639"/>
              <a:gd name="T12" fmla="*/ 3293042 w 5993176"/>
              <a:gd name="T13" fmla="*/ 617860 h 3029639"/>
              <a:gd name="T14" fmla="*/ 3711555 w 5993176"/>
              <a:gd name="T15" fmla="*/ 452362 h 3029639"/>
              <a:gd name="T16" fmla="*/ 4185138 w 5993176"/>
              <a:gd name="T17" fmla="*/ 242732 h 3029639"/>
              <a:gd name="T18" fmla="*/ 4526554 w 5993176"/>
              <a:gd name="T19" fmla="*/ 297896 h 3029639"/>
              <a:gd name="T20" fmla="*/ 4856958 w 5993176"/>
              <a:gd name="T21" fmla="*/ 639929 h 3029639"/>
              <a:gd name="T22" fmla="*/ 5264461 w 5993176"/>
              <a:gd name="T23" fmla="*/ 1952881 h 3029639"/>
              <a:gd name="T24" fmla="*/ 5671965 w 5993176"/>
              <a:gd name="T25" fmla="*/ 2780371 h 3029639"/>
              <a:gd name="T26" fmla="*/ 5991357 w 5993176"/>
              <a:gd name="T27" fmla="*/ 2967936 h 302963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993176"/>
              <a:gd name="T43" fmla="*/ 0 h 3029639"/>
              <a:gd name="T44" fmla="*/ 5993176 w 5993176"/>
              <a:gd name="T45" fmla="*/ 3029639 h 302963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993176" h="3029639">
                <a:moveTo>
                  <a:pt x="0" y="3029639"/>
                </a:moveTo>
                <a:cubicBezTo>
                  <a:pt x="302046" y="2935077"/>
                  <a:pt x="604092" y="2840516"/>
                  <a:pt x="826265" y="2588964"/>
                </a:cubicBezTo>
                <a:cubicBezTo>
                  <a:pt x="1048439" y="2337412"/>
                  <a:pt x="1195330" y="1904082"/>
                  <a:pt x="1333041" y="1520328"/>
                </a:cubicBezTo>
                <a:cubicBezTo>
                  <a:pt x="1470752" y="1136574"/>
                  <a:pt x="1494622" y="536155"/>
                  <a:pt x="1652530" y="286439"/>
                </a:cubicBezTo>
                <a:cubicBezTo>
                  <a:pt x="1810438" y="36723"/>
                  <a:pt x="2095040" y="0"/>
                  <a:pt x="2280491" y="22034"/>
                </a:cubicBezTo>
                <a:cubicBezTo>
                  <a:pt x="2465942" y="44068"/>
                  <a:pt x="2596309" y="319489"/>
                  <a:pt x="2765234" y="418641"/>
                </a:cubicBezTo>
                <a:cubicBezTo>
                  <a:pt x="2934159" y="517793"/>
                  <a:pt x="3136135" y="611437"/>
                  <a:pt x="3294043" y="616945"/>
                </a:cubicBezTo>
                <a:cubicBezTo>
                  <a:pt x="3451951" y="622454"/>
                  <a:pt x="3563956" y="514121"/>
                  <a:pt x="3712684" y="451692"/>
                </a:cubicBezTo>
                <a:cubicBezTo>
                  <a:pt x="3861412" y="389263"/>
                  <a:pt x="4050534" y="268078"/>
                  <a:pt x="4186409" y="242372"/>
                </a:cubicBezTo>
                <a:cubicBezTo>
                  <a:pt x="4322284" y="216666"/>
                  <a:pt x="4415927" y="231355"/>
                  <a:pt x="4527932" y="297456"/>
                </a:cubicBezTo>
                <a:cubicBezTo>
                  <a:pt x="4639937" y="363557"/>
                  <a:pt x="4735416" y="363557"/>
                  <a:pt x="4858438" y="638979"/>
                </a:cubicBezTo>
                <a:cubicBezTo>
                  <a:pt x="4981460" y="914401"/>
                  <a:pt x="5130187" y="1593774"/>
                  <a:pt x="5266062" y="1949986"/>
                </a:cubicBezTo>
                <a:cubicBezTo>
                  <a:pt x="5401937" y="2306198"/>
                  <a:pt x="5552501" y="2607326"/>
                  <a:pt x="5673687" y="2776251"/>
                </a:cubicBezTo>
                <a:cubicBezTo>
                  <a:pt x="5794873" y="2945176"/>
                  <a:pt x="5894024" y="2954357"/>
                  <a:pt x="5993176" y="2963538"/>
                </a:cubicBezTo>
              </a:path>
            </a:pathLst>
          </a:custGeom>
          <a:noFill/>
          <a:ln w="19050" cap="flat" cmpd="sng" algn="ctr">
            <a:solidFill>
              <a:srgbClr val="FF0000"/>
            </a:solidFill>
            <a:prstDash val="solid"/>
            <a:round/>
            <a:headEnd type="none" w="med" len="med"/>
            <a:tailEnd type="none" w="med" len="med"/>
          </a:ln>
        </p:spPr>
        <p:txBody>
          <a:bodyPr/>
          <a:lstStyle/>
          <a:p>
            <a:endParaRPr lang="en-US"/>
          </a:p>
        </p:txBody>
      </p:sp>
      <p:cxnSp>
        <p:nvCxnSpPr>
          <p:cNvPr id="15" name="Straight Connector 14"/>
          <p:cNvCxnSpPr/>
          <p:nvPr/>
        </p:nvCxnSpPr>
        <p:spPr bwMode="auto">
          <a:xfrm>
            <a:off x="1619250" y="2492375"/>
            <a:ext cx="5832475" cy="0"/>
          </a:xfrm>
          <a:prstGeom prst="line">
            <a:avLst/>
          </a:prstGeom>
          <a:solidFill>
            <a:schemeClr val="accent1"/>
          </a:solidFill>
          <a:ln w="19050" cap="flat" cmpd="sng" algn="ctr">
            <a:solidFill>
              <a:schemeClr val="accent6">
                <a:lumMod val="75000"/>
              </a:schemeClr>
            </a:solidFill>
            <a:prstDash val="solid"/>
            <a:round/>
            <a:headEnd type="none" w="med" len="med"/>
            <a:tailEnd type="none" w="med" len="med"/>
          </a:ln>
          <a:effectLst/>
        </p:spPr>
      </p:cxnSp>
      <p:sp>
        <p:nvSpPr>
          <p:cNvPr id="16" name="TextBox 15"/>
          <p:cNvSpPr txBox="1">
            <a:spLocks noChangeArrowheads="1"/>
          </p:cNvSpPr>
          <p:nvPr/>
        </p:nvSpPr>
        <p:spPr bwMode="auto">
          <a:xfrm>
            <a:off x="7235825" y="4149725"/>
            <a:ext cx="1657350" cy="400050"/>
          </a:xfrm>
          <a:prstGeom prst="rect">
            <a:avLst/>
          </a:prstGeom>
          <a:noFill/>
          <a:ln w="9525">
            <a:noFill/>
            <a:miter lim="800000"/>
            <a:headEnd/>
            <a:tailEnd/>
          </a:ln>
        </p:spPr>
        <p:txBody>
          <a:bodyPr>
            <a:spAutoFit/>
          </a:bodyPr>
          <a:lstStyle/>
          <a:p>
            <a:r>
              <a:rPr lang="en-US" sz="2000">
                <a:solidFill>
                  <a:srgbClr val="FF0000"/>
                </a:solidFill>
              </a:rPr>
              <a:t>Demand (D)</a:t>
            </a:r>
          </a:p>
        </p:txBody>
      </p:sp>
      <p:sp>
        <p:nvSpPr>
          <p:cNvPr id="17" name="TextBox 16"/>
          <p:cNvSpPr txBox="1"/>
          <p:nvPr/>
        </p:nvSpPr>
        <p:spPr>
          <a:xfrm>
            <a:off x="6372225" y="2060575"/>
            <a:ext cx="1800225" cy="400050"/>
          </a:xfrm>
          <a:prstGeom prst="rect">
            <a:avLst/>
          </a:prstGeom>
          <a:noFill/>
        </p:spPr>
        <p:txBody>
          <a:bodyPr>
            <a:spAutoFit/>
          </a:bodyPr>
          <a:lstStyle/>
          <a:p>
            <a:pPr>
              <a:defRPr/>
            </a:pPr>
            <a:r>
              <a:rPr lang="en-US" sz="2000" dirty="0">
                <a:solidFill>
                  <a:schemeClr val="accent6">
                    <a:lumMod val="75000"/>
                  </a:schemeClr>
                </a:solidFill>
              </a:rPr>
              <a:t>Capacity (C)</a:t>
            </a:r>
          </a:p>
        </p:txBody>
      </p:sp>
      <p:cxnSp>
        <p:nvCxnSpPr>
          <p:cNvPr id="19" name="Straight Connector 18"/>
          <p:cNvCxnSpPr>
            <a:cxnSpLocks noChangeShapeType="1"/>
          </p:cNvCxnSpPr>
          <p:nvPr/>
        </p:nvCxnSpPr>
        <p:spPr bwMode="auto">
          <a:xfrm>
            <a:off x="3203575" y="2413000"/>
            <a:ext cx="25400" cy="2960688"/>
          </a:xfrm>
          <a:prstGeom prst="line">
            <a:avLst/>
          </a:prstGeom>
          <a:noFill/>
          <a:ln w="9525" algn="ctr">
            <a:solidFill>
              <a:schemeClr val="tx1"/>
            </a:solidFill>
            <a:round/>
            <a:headEnd/>
            <a:tailEnd/>
          </a:ln>
        </p:spPr>
      </p:cxnSp>
      <p:cxnSp>
        <p:nvCxnSpPr>
          <p:cNvPr id="20" name="Straight Connector 19"/>
          <p:cNvCxnSpPr>
            <a:cxnSpLocks noChangeShapeType="1"/>
          </p:cNvCxnSpPr>
          <p:nvPr/>
        </p:nvCxnSpPr>
        <p:spPr bwMode="auto">
          <a:xfrm>
            <a:off x="4284663" y="2420938"/>
            <a:ext cx="25400" cy="2960687"/>
          </a:xfrm>
          <a:prstGeom prst="line">
            <a:avLst/>
          </a:prstGeom>
          <a:noFill/>
          <a:ln w="9525" algn="ctr">
            <a:solidFill>
              <a:schemeClr val="tx1"/>
            </a:solidFill>
            <a:round/>
            <a:headEnd/>
            <a:tailEnd/>
          </a:ln>
        </p:spPr>
      </p:cxnSp>
      <p:cxnSp>
        <p:nvCxnSpPr>
          <p:cNvPr id="21" name="Straight Connector 20"/>
          <p:cNvCxnSpPr>
            <a:cxnSpLocks noChangeShapeType="1"/>
          </p:cNvCxnSpPr>
          <p:nvPr/>
        </p:nvCxnSpPr>
        <p:spPr bwMode="auto">
          <a:xfrm>
            <a:off x="5508625" y="2420938"/>
            <a:ext cx="25400" cy="2960687"/>
          </a:xfrm>
          <a:prstGeom prst="line">
            <a:avLst/>
          </a:prstGeom>
          <a:noFill/>
          <a:ln w="9525" algn="ctr">
            <a:solidFill>
              <a:schemeClr val="tx1"/>
            </a:solidFill>
            <a:round/>
            <a:headEnd/>
            <a:tailEnd/>
          </a:ln>
        </p:spPr>
      </p:cxnSp>
      <p:cxnSp>
        <p:nvCxnSpPr>
          <p:cNvPr id="22" name="Straight Connector 21"/>
          <p:cNvCxnSpPr>
            <a:cxnSpLocks noChangeShapeType="1"/>
          </p:cNvCxnSpPr>
          <p:nvPr/>
        </p:nvCxnSpPr>
        <p:spPr bwMode="auto">
          <a:xfrm>
            <a:off x="6227763" y="2420938"/>
            <a:ext cx="26987" cy="2960687"/>
          </a:xfrm>
          <a:prstGeom prst="line">
            <a:avLst/>
          </a:prstGeom>
          <a:noFill/>
          <a:ln w="9525" algn="ctr">
            <a:solidFill>
              <a:schemeClr val="tx1"/>
            </a:solidFill>
            <a:round/>
            <a:headEnd/>
            <a:tailEnd/>
          </a:ln>
        </p:spPr>
      </p:cxnSp>
      <p:sp>
        <p:nvSpPr>
          <p:cNvPr id="23" name="TextBox 22"/>
          <p:cNvSpPr txBox="1"/>
          <p:nvPr/>
        </p:nvSpPr>
        <p:spPr>
          <a:xfrm>
            <a:off x="3276600" y="3716338"/>
            <a:ext cx="935038" cy="400050"/>
          </a:xfrm>
          <a:prstGeom prst="rect">
            <a:avLst/>
          </a:prstGeom>
          <a:noFill/>
        </p:spPr>
        <p:txBody>
          <a:bodyPr>
            <a:spAutoFit/>
          </a:bodyPr>
          <a:lstStyle/>
          <a:p>
            <a:pPr>
              <a:defRPr/>
            </a:pPr>
            <a:r>
              <a:rPr lang="en-US" sz="2000" dirty="0">
                <a:solidFill>
                  <a:srgbClr val="FF0000"/>
                </a:solidFill>
              </a:rPr>
              <a:t>D </a:t>
            </a:r>
            <a:r>
              <a:rPr lang="en-US" sz="2000" b="0" dirty="0"/>
              <a:t>&gt;</a:t>
            </a:r>
            <a:r>
              <a:rPr lang="en-US" sz="2000" dirty="0">
                <a:solidFill>
                  <a:srgbClr val="FF0000"/>
                </a:solidFill>
              </a:rPr>
              <a:t> </a:t>
            </a:r>
            <a:r>
              <a:rPr lang="en-US" sz="2000" dirty="0">
                <a:solidFill>
                  <a:schemeClr val="accent6">
                    <a:lumMod val="75000"/>
                  </a:schemeClr>
                </a:solidFill>
              </a:rPr>
              <a:t>C</a:t>
            </a:r>
          </a:p>
        </p:txBody>
      </p:sp>
      <p:sp>
        <p:nvSpPr>
          <p:cNvPr id="24" name="TextBox 23"/>
          <p:cNvSpPr txBox="1"/>
          <p:nvPr/>
        </p:nvSpPr>
        <p:spPr>
          <a:xfrm>
            <a:off x="5508625" y="3716338"/>
            <a:ext cx="935038" cy="400050"/>
          </a:xfrm>
          <a:prstGeom prst="rect">
            <a:avLst/>
          </a:prstGeom>
          <a:noFill/>
        </p:spPr>
        <p:txBody>
          <a:bodyPr>
            <a:spAutoFit/>
          </a:bodyPr>
          <a:lstStyle/>
          <a:p>
            <a:pPr>
              <a:defRPr/>
            </a:pPr>
            <a:r>
              <a:rPr lang="en-US" sz="2000" dirty="0">
                <a:solidFill>
                  <a:srgbClr val="FF0000"/>
                </a:solidFill>
              </a:rPr>
              <a:t>D </a:t>
            </a:r>
            <a:r>
              <a:rPr lang="en-US" sz="2000" b="0" dirty="0"/>
              <a:t>&gt;</a:t>
            </a:r>
            <a:r>
              <a:rPr lang="en-US" sz="2000" dirty="0">
                <a:solidFill>
                  <a:srgbClr val="FF0000"/>
                </a:solidFill>
              </a:rPr>
              <a:t> </a:t>
            </a:r>
            <a:r>
              <a:rPr lang="en-US" sz="2000" dirty="0">
                <a:solidFill>
                  <a:schemeClr val="accent6">
                    <a:lumMod val="75000"/>
                  </a:schemeClr>
                </a:solidFill>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p:bldP spid="17" grpId="0"/>
      <p:bldP spid="23" grpId="0"/>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fld id="{7B8952AE-04C7-4C4B-9110-95C34BCC4828}" type="slidenum">
              <a:rPr lang="en-US" altLang="en-US"/>
              <a:pPr>
                <a:defRPr/>
              </a:pPr>
              <a:t>9</a:t>
            </a:fld>
            <a:endParaRPr lang="en-US" altLang="en-US"/>
          </a:p>
        </p:txBody>
      </p:sp>
      <p:sp>
        <p:nvSpPr>
          <p:cNvPr id="10243" name="Rectangle 2"/>
          <p:cNvSpPr>
            <a:spLocks noGrp="1" noChangeArrowheads="1"/>
          </p:cNvSpPr>
          <p:nvPr>
            <p:ph type="title"/>
          </p:nvPr>
        </p:nvSpPr>
        <p:spPr>
          <a:xfrm>
            <a:off x="457200" y="277813"/>
            <a:ext cx="8686800" cy="1139825"/>
          </a:xfrm>
        </p:spPr>
        <p:txBody>
          <a:bodyPr/>
          <a:lstStyle/>
          <a:p>
            <a:pPr marL="800100" indent="-800100" eaLnBrk="1" hangingPunct="1"/>
            <a:r>
              <a:rPr lang="en-US" b="1"/>
              <a:t>ATM Sector Management (1)</a:t>
            </a:r>
          </a:p>
        </p:txBody>
      </p:sp>
      <p:sp>
        <p:nvSpPr>
          <p:cNvPr id="10244" name="Rectangle 3"/>
          <p:cNvSpPr>
            <a:spLocks noGrp="1" noChangeArrowheads="1"/>
          </p:cNvSpPr>
          <p:nvPr>
            <p:ph type="body" idx="1"/>
          </p:nvPr>
        </p:nvSpPr>
        <p:spPr>
          <a:xfrm>
            <a:off x="457200" y="1557338"/>
            <a:ext cx="8229600" cy="4530725"/>
          </a:xfrm>
        </p:spPr>
        <p:txBody>
          <a:bodyPr/>
          <a:lstStyle/>
          <a:p>
            <a:pPr eaLnBrk="1" hangingPunct="1"/>
            <a:r>
              <a:rPr lang="en-US" sz="2400" b="1" dirty="0">
                <a:solidFill>
                  <a:srgbClr val="FF0000"/>
                </a:solidFill>
              </a:rPr>
              <a:t>Declared capacity</a:t>
            </a:r>
          </a:p>
          <a:p>
            <a:pPr eaLnBrk="1" hangingPunct="1"/>
            <a:r>
              <a:rPr lang="en-US" sz="2400" dirty="0"/>
              <a:t>A measure of the ability of the ATC system, or any of its subsystems, or operating positions to provide service to aircraft during normal activities. </a:t>
            </a:r>
          </a:p>
          <a:p>
            <a:pPr eaLnBrk="1" hangingPunct="1"/>
            <a:r>
              <a:rPr lang="en-US" sz="2400" dirty="0"/>
              <a:t>It is expressed </a:t>
            </a:r>
            <a:r>
              <a:rPr lang="en-US" sz="2400" u="sng" dirty="0"/>
              <a:t>as the number of aircraft entering a specified portion of airspace in a given period of time</a:t>
            </a:r>
            <a:r>
              <a:rPr lang="en-US" sz="2400" dirty="0"/>
              <a:t>, taking due account of weather, ATC unit configuration, staff and equipment available, and any other factors that may affect the workload of the controller responsible for the airspace. </a:t>
            </a:r>
            <a:endParaRPr lang="en-US" sz="1800" dirty="0"/>
          </a:p>
        </p:txBody>
      </p:sp>
      <p:sp>
        <p:nvSpPr>
          <p:cNvPr id="10245" name="TextBox 5"/>
          <p:cNvSpPr txBox="1">
            <a:spLocks noChangeArrowheads="1"/>
          </p:cNvSpPr>
          <p:nvPr/>
        </p:nvSpPr>
        <p:spPr bwMode="auto">
          <a:xfrm>
            <a:off x="3779838" y="6237288"/>
            <a:ext cx="4968875" cy="277812"/>
          </a:xfrm>
          <a:prstGeom prst="rect">
            <a:avLst/>
          </a:prstGeom>
          <a:noFill/>
          <a:ln w="9525">
            <a:noFill/>
            <a:miter lim="800000"/>
            <a:headEnd/>
            <a:tailEnd/>
          </a:ln>
        </p:spPr>
        <p:txBody>
          <a:bodyPr>
            <a:spAutoFit/>
          </a:bodyPr>
          <a:lstStyle/>
          <a:p>
            <a:pPr algn="r"/>
            <a:r>
              <a:rPr lang="en-US" sz="1200"/>
              <a:t>https://www.skybrary.aero/index.php/ATM_Sector_Management</a:t>
            </a:r>
          </a:p>
        </p:txBody>
      </p:sp>
    </p:spTree>
  </p:cSld>
  <p:clrMapOvr>
    <a:masterClrMapping/>
  </p:clrMapOvr>
</p:sld>
</file>

<file path=ppt/theme/theme1.xml><?xml version="1.0" encoding="utf-8"?>
<a:theme xmlns:a="http://schemas.openxmlformats.org/drawingml/2006/main" name="SESAR ER Presentation template">
  <a:themeElements>
    <a:clrScheme name="Custom 5">
      <a:dk1>
        <a:srgbClr val="6E6E6E"/>
      </a:dk1>
      <a:lt1>
        <a:sysClr val="window" lastClr="FFFFFF"/>
      </a:lt1>
      <a:dk2>
        <a:srgbClr val="4E88C7"/>
      </a:dk2>
      <a:lt2>
        <a:srgbClr val="FFFFFF"/>
      </a:lt2>
      <a:accent1>
        <a:srgbClr val="4E88C7"/>
      </a:accent1>
      <a:accent2>
        <a:srgbClr val="00428F"/>
      </a:accent2>
      <a:accent3>
        <a:srgbClr val="6EB628"/>
      </a:accent3>
      <a:accent4>
        <a:srgbClr val="05225B"/>
      </a:accent4>
      <a:accent5>
        <a:srgbClr val="FFC11E"/>
      </a:accent5>
      <a:accent6>
        <a:srgbClr val="008C82"/>
      </a:accent6>
      <a:hlink>
        <a:srgbClr val="00C5FF"/>
      </a:hlink>
      <a:folHlink>
        <a:srgbClr val="5EDB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4CEA515081ED84E8E0CA5B114A64657" ma:contentTypeVersion="1" ma:contentTypeDescription="Create a new document." ma:contentTypeScope="" ma:versionID="74932606d897524310ab910a0b9b5334">
  <xsd:schema xmlns:xsd="http://www.w3.org/2001/XMLSchema" xmlns:p="http://schemas.microsoft.com/office/2006/metadata/properties" xmlns:ns2="a301ac7b-a095-4703-8ac1-0954f10782bf" targetNamespace="http://schemas.microsoft.com/office/2006/metadata/properties" ma:root="true" ma:fieldsID="dc4d2988fafefd31398f26e85b6bdb71" ns2:_="">
    <xsd:import namespace="a301ac7b-a095-4703-8ac1-0954f10782bf"/>
    <xsd:element name="properties">
      <xsd:complexType>
        <xsd:sequence>
          <xsd:element name="documentManagement">
            <xsd:complexType>
              <xsd:all>
                <xsd:element ref="ns2:Iteration" minOccurs="0"/>
              </xsd:all>
            </xsd:complexType>
          </xsd:element>
        </xsd:sequence>
      </xsd:complexType>
    </xsd:element>
  </xsd:schema>
  <xsd:schema xmlns:xsd="http://www.w3.org/2001/XMLSchema" xmlns:dms="http://schemas.microsoft.com/office/2006/documentManagement/types" targetNamespace="a301ac7b-a095-4703-8ac1-0954f10782bf" elementFormDefault="qualified">
    <xsd:import namespace="http://schemas.microsoft.com/office/2006/documentManagement/types"/>
    <xsd:element name="Iteration" ma:index="8" nillable="true" ma:displayName="Iteration" ma:internalName="Iteration">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p:properties xmlns:p="http://schemas.microsoft.com/office/2006/metadata/properties" xmlns:xsi="http://www.w3.org/2001/XMLSchema-instance">
  <documentManagement>
    <Iteration xmlns="a301ac7b-a095-4703-8ac1-0954f10782bf">01.00.00</Iteration>
  </documentManagement>
</p:properties>
</file>

<file path=customXml/itemProps1.xml><?xml version="1.0" encoding="utf-8"?>
<ds:datastoreItem xmlns:ds="http://schemas.openxmlformats.org/officeDocument/2006/customXml" ds:itemID="{29691848-7B53-4310-AC46-941E5CFAB05C}">
  <ds:schemaRefs>
    <ds:schemaRef ds:uri="http://schemas.microsoft.com/sharepoint/v3/contenttype/forms"/>
  </ds:schemaRefs>
</ds:datastoreItem>
</file>

<file path=customXml/itemProps2.xml><?xml version="1.0" encoding="utf-8"?>
<ds:datastoreItem xmlns:ds="http://schemas.openxmlformats.org/officeDocument/2006/customXml" ds:itemID="{540A1421-CEC8-4FFE-8BFD-DDECF2025B5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01ac7b-a095-4703-8ac1-0954f10782bf"/>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01D6BEF6-6CD2-4659-B731-980294D7FAB2}">
  <ds:schemaRefs>
    <ds:schemaRef ds:uri="http://purl.org/dc/elements/1.1/"/>
    <ds:schemaRef ds:uri="http://schemas.microsoft.com/office/2006/documentManagement/types"/>
    <ds:schemaRef ds:uri="http://schemas.microsoft.com/office/2006/metadata/properties"/>
    <ds:schemaRef ds:uri="a301ac7b-a095-4703-8ac1-0954f10782bf"/>
    <ds:schemaRef ds:uri="http://www.w3.org/XML/1998/namespace"/>
    <ds:schemaRef ds:uri="http://purl.org/dc/dcmitype/"/>
    <ds:schemaRef ds:uri="http://purl.org/dc/terms/"/>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emplate>SESAR ER Presentation template</Template>
  <TotalTime>980</TotalTime>
  <Words>2853</Words>
  <Application>Microsoft Office PowerPoint</Application>
  <PresentationFormat>On-screen Show (4:3)</PresentationFormat>
  <Paragraphs>242</Paragraphs>
  <Slides>36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36</vt:i4>
      </vt:variant>
    </vt:vector>
  </HeadingPairs>
  <TitlesOfParts>
    <vt:vector size="40" baseType="lpstr">
      <vt:lpstr>Arial</vt:lpstr>
      <vt:lpstr>Calibri</vt:lpstr>
      <vt:lpstr>Wingdings</vt:lpstr>
      <vt:lpstr>SESAR ER Presentation template</vt:lpstr>
      <vt:lpstr>Introduction to ATM Airspace Management (ASM)</vt:lpstr>
      <vt:lpstr>Airspace sectorisation problem</vt:lpstr>
      <vt:lpstr>Airspace Sectorisation (1)</vt:lpstr>
      <vt:lpstr>Airspace Sectorisation (2)</vt:lpstr>
      <vt:lpstr>Sectorisation Criteria (1)</vt:lpstr>
      <vt:lpstr>Sectorisation Criteria (2)</vt:lpstr>
      <vt:lpstr>Meeting Capacity Demand (1)</vt:lpstr>
      <vt:lpstr>Meeting Capacity Demand (2)</vt:lpstr>
      <vt:lpstr>ATM Sector Management (1)</vt:lpstr>
      <vt:lpstr>ATM Sector Management (2)</vt:lpstr>
      <vt:lpstr>ATM Sector Management (3)</vt:lpstr>
      <vt:lpstr>ATM Sector Management (4)</vt:lpstr>
      <vt:lpstr>ATM Sector Management (5)</vt:lpstr>
      <vt:lpstr>Benefits of ATM Sector Manag. (1)</vt:lpstr>
      <vt:lpstr>Benefits of ATM Sector Manag. (2)</vt:lpstr>
      <vt:lpstr>Restrictions of ATM Sector Manag.</vt:lpstr>
      <vt:lpstr>SMATSA Examples (1a)</vt:lpstr>
      <vt:lpstr>SMATSA Examples (1b)</vt:lpstr>
      <vt:lpstr>SMATSA Examples (2)</vt:lpstr>
      <vt:lpstr>SMATSA Examples (3)</vt:lpstr>
      <vt:lpstr>PowerPoint Presentation</vt:lpstr>
      <vt:lpstr>PowerPoint Presentation</vt:lpstr>
      <vt:lpstr>PowerPoint Presentation</vt:lpstr>
      <vt:lpstr>PowerPoint Presentation</vt:lpstr>
      <vt:lpstr>Opening of More Sectors (1)</vt:lpstr>
      <vt:lpstr>Opening of More Sectors (2)</vt:lpstr>
      <vt:lpstr>Opening of More Sectors (3)</vt:lpstr>
      <vt:lpstr>Closing/Merging of Sectors (1)</vt:lpstr>
      <vt:lpstr>Closing/Merging of Sectors (2)</vt:lpstr>
      <vt:lpstr>Closing/Merging of Sectors (3)</vt:lpstr>
      <vt:lpstr>Changing the Sector Config. (1)</vt:lpstr>
      <vt:lpstr>Changing the Sector Config. (2)</vt:lpstr>
      <vt:lpstr>Changing the Sector Config. (3)</vt:lpstr>
      <vt:lpstr>The Importance of Good Timing (1)</vt:lpstr>
      <vt:lpstr>The Importance of Good Timing (2)</vt:lpstr>
      <vt:lpstr>PowerPoint Presentation</vt:lpstr>
    </vt:vector>
  </TitlesOfParts>
  <Company>Sesar JU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make a presentation  using Sesar 2020 Theme</dc:title>
  <dc:creator>Engage Consortium</dc:creator>
  <cp:lastModifiedBy>Graham Tanner</cp:lastModifiedBy>
  <cp:revision>120</cp:revision>
  <dcterms:created xsi:type="dcterms:W3CDTF">2016-04-13T13:39:24Z</dcterms:created>
  <dcterms:modified xsi:type="dcterms:W3CDTF">2021-07-29T22:58:58Z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0x01010004CEA515081ED84E8E0CA5B114A64657</vt:lpwstr>
  </property>
</Properties>
</file>