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75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373" r:id="rId20"/>
    <p:sldId id="26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93E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029F92-B42B-3744-AF73-A3DA51F19B20}" v="16" dt="2021-05-29T19:07:32.8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85343" autoAdjust="0"/>
  </p:normalViewPr>
  <p:slideViewPr>
    <p:cSldViewPr snapToGrid="0" snapToObjects="1">
      <p:cViewPr varScale="1">
        <p:scale>
          <a:sx n="77" d="100"/>
          <a:sy n="77" d="100"/>
        </p:scale>
        <p:origin x="-1764" y="-102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14"/>
    </p:cViewPr>
  </p:sorter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Bath" userId="237d6026c5a6e728" providerId="LiveId" clId="{8F029F92-B42B-3744-AF73-A3DA51F19B20}"/>
    <pc:docChg chg="modSld">
      <pc:chgData name="Karen Bath" userId="237d6026c5a6e728" providerId="LiveId" clId="{8F029F92-B42B-3744-AF73-A3DA51F19B20}" dt="2021-05-29T19:18:16.531" v="1" actId="20577"/>
      <pc:docMkLst>
        <pc:docMk/>
      </pc:docMkLst>
      <pc:sldChg chg="modSp mod">
        <pc:chgData name="Karen Bath" userId="237d6026c5a6e728" providerId="LiveId" clId="{8F029F92-B42B-3744-AF73-A3DA51F19B20}" dt="2021-05-29T19:18:16.531" v="1" actId="20577"/>
        <pc:sldMkLst>
          <pc:docMk/>
          <pc:sldMk cId="0" sldId="275"/>
        </pc:sldMkLst>
        <pc:spChg chg="mod">
          <ac:chgData name="Karen Bath" userId="237d6026c5a6e728" providerId="LiveId" clId="{8F029F92-B42B-3744-AF73-A3DA51F19B20}" dt="2021-05-29T19:18:16.531" v="1" actId="20577"/>
          <ac:spMkLst>
            <pc:docMk/>
            <pc:sldMk cId="0" sldId="275"/>
            <ac:spMk id="21508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rPr lang="en-US"/>
              <a:pPr/>
              <a:t>8/1/2021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rPr lang="en-US"/>
              <a:pPr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5771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sr-Latn-RS"/>
              <a:t>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err="1">
                <a:solidFill>
                  <a:schemeClr val="bg1"/>
                </a:solidFill>
              </a:rPr>
              <a:t>programme</a:t>
            </a:r>
            <a:r>
              <a:rPr lang="en-US" sz="70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/>
              <a:t>The opinions expressed herein reflect the author’s view only. </a:t>
            </a:r>
          </a:p>
          <a:p>
            <a:r>
              <a:rPr lang="en-GB" sz="90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xmlns="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sr-Latn-RS"/>
              <a:t>Introduction to Air Traffic Control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lightradar24.com/airport/be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 err="1"/>
              <a:t>Fedja</a:t>
            </a:r>
            <a:r>
              <a:rPr lang="en-US" dirty="0"/>
              <a:t> </a:t>
            </a:r>
            <a:r>
              <a:rPr lang="en-US" dirty="0" err="1"/>
              <a:t>Netjasov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796225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 to ATM</a:t>
            </a:r>
            <a:br>
              <a:rPr lang="en-US" dirty="0"/>
            </a:br>
            <a:r>
              <a:rPr lang="en-GB" dirty="0"/>
              <a:t>Air Traffic Control as part of Air Transport System</a:t>
            </a:r>
            <a:endParaRPr lang="en-US" dirty="0"/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899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7338"/>
            <a:ext cx="8445062" cy="1143000"/>
          </a:xfrm>
        </p:spPr>
        <p:txBody>
          <a:bodyPr>
            <a:noAutofit/>
          </a:bodyPr>
          <a:lstStyle/>
          <a:p>
            <a:pPr marL="800100" indent="-800100"/>
            <a:r>
              <a:rPr lang="sr-Latn-CS" sz="4000"/>
              <a:t>Air Traffic System Elements</a:t>
            </a:r>
            <a:endParaRPr lang="en-US" sz="400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525963"/>
          </a:xfrm>
        </p:spPr>
        <p:txBody>
          <a:bodyPr/>
          <a:lstStyle/>
          <a:p>
            <a:pPr algn="just" eaLnBrk="1" hangingPunct="1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·"/>
            </a:pPr>
            <a:r>
              <a:rPr lang="sr-Latn-CS" sz="2200" b="1" i="1">
                <a:solidFill>
                  <a:srgbClr val="FF3300"/>
                </a:solidFill>
              </a:rPr>
              <a:t> Human</a:t>
            </a:r>
            <a:r>
              <a:rPr lang="sr-Latn-CS" sz="2200"/>
              <a:t> includes the </a:t>
            </a:r>
            <a:r>
              <a:rPr lang="sr-Latn-CS" sz="2200" b="1" i="1"/>
              <a:t>Air Traffic Controllers</a:t>
            </a:r>
            <a:r>
              <a:rPr lang="sr-Latn-CS" sz="2200" b="1"/>
              <a:t> </a:t>
            </a:r>
            <a:r>
              <a:rPr lang="sr-Latn-CS" sz="2200" b="1" i="1"/>
              <a:t>(ATCo)</a:t>
            </a:r>
            <a:r>
              <a:rPr lang="sr-Latn-CS" sz="2200" b="1"/>
              <a:t> </a:t>
            </a:r>
            <a:r>
              <a:rPr lang="sr-Latn-CS" sz="2200"/>
              <a:t>and</a:t>
            </a:r>
            <a:r>
              <a:rPr lang="sr-Latn-CS" sz="2200" b="1"/>
              <a:t> </a:t>
            </a:r>
            <a:r>
              <a:rPr lang="sr-Latn-CS" sz="2200" b="1" i="1"/>
              <a:t>Pilots: </a:t>
            </a:r>
            <a:r>
              <a:rPr lang="sr-Latn-CS" sz="2200"/>
              <a:t>their roles and functions in the system (surveillance, communication, navigation), as well as the challenge they manage (workload, situational awareness, fatigue, errors, etc.); </a:t>
            </a:r>
          </a:p>
          <a:p>
            <a:pPr algn="just" eaLnBrk="1" hangingPunct="1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·"/>
            </a:pPr>
            <a:endParaRPr lang="sr-Latn-CS" sz="1000"/>
          </a:p>
          <a:p>
            <a:pPr algn="just" eaLnBrk="1" hangingPunct="1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·"/>
            </a:pPr>
            <a:r>
              <a:rPr lang="sr-Latn-CS" sz="2200" b="1" i="1">
                <a:solidFill>
                  <a:srgbClr val="FF3300"/>
                </a:solidFill>
              </a:rPr>
              <a:t> Equipment</a:t>
            </a:r>
            <a:r>
              <a:rPr lang="sr-Latn-CS" sz="2200"/>
              <a:t> includes all airborne-based and ground-based equipment and tools used for surveillance, communication and navigation purposes. Also, it includes equipment used for prediction, detection and resolution of conflict situations - ”Safety nets”, and other decision support tools;</a:t>
            </a:r>
            <a:endParaRPr lang="en-US" sz="22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10</a:t>
            </a:fld>
            <a:endParaRPr lang="en-US" altLang="en-US" sz="1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7338"/>
            <a:ext cx="8229600" cy="1143000"/>
          </a:xfrm>
        </p:spPr>
        <p:txBody>
          <a:bodyPr>
            <a:noAutofit/>
          </a:bodyPr>
          <a:lstStyle/>
          <a:p>
            <a:pPr marL="800100" indent="-800100"/>
            <a:r>
              <a:rPr lang="sr-Latn-CS" sz="4000"/>
              <a:t>Air Traffic System Elements</a:t>
            </a:r>
            <a:endParaRPr lang="en-GB" sz="400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525963"/>
          </a:xfrm>
          <a:noFill/>
        </p:spPr>
        <p:txBody>
          <a:bodyPr/>
          <a:lstStyle/>
          <a:p>
            <a:pPr algn="just" eaLnBrk="1" hangingPunct="1">
              <a:spcAft>
                <a:spcPts val="300"/>
              </a:spcAft>
              <a:buFont typeface="Symbol" pitchFamily="18" charset="2"/>
              <a:buChar char="·"/>
            </a:pPr>
            <a:r>
              <a:rPr lang="sr-Latn-CS" sz="2200" b="1" i="1" dirty="0">
                <a:solidFill>
                  <a:srgbClr val="FF3300"/>
                </a:solidFill>
              </a:rPr>
              <a:t> Procedures</a:t>
            </a:r>
            <a:r>
              <a:rPr lang="sr-Latn-CS" sz="2200" dirty="0"/>
              <a:t> include the set of rules which ATCo and pilots should follow (comply with), using available equipment in all meteorological and traffic situations; eg. aircraft separation rules, rules of communication between ATCo and pilots, etc.</a:t>
            </a:r>
          </a:p>
          <a:p>
            <a:pPr algn="just" eaLnBrk="1" hangingPunct="1">
              <a:spcAft>
                <a:spcPts val="300"/>
              </a:spcAft>
              <a:buFont typeface="Symbol" pitchFamily="18" charset="2"/>
              <a:buChar char="·"/>
            </a:pPr>
            <a:endParaRPr lang="sr-Latn-CS" sz="1000" dirty="0"/>
          </a:p>
          <a:p>
            <a:pPr algn="just" eaLnBrk="1" hangingPunct="1">
              <a:spcBef>
                <a:spcPts val="600"/>
              </a:spcBef>
              <a:spcAft>
                <a:spcPts val="300"/>
              </a:spcAft>
              <a:buFont typeface="Symbol" pitchFamily="18" charset="2"/>
              <a:buChar char="·"/>
            </a:pPr>
            <a:r>
              <a:rPr lang="sr-Latn-CS" sz="2200" b="1" i="1" dirty="0">
                <a:solidFill>
                  <a:srgbClr val="FF3300"/>
                </a:solidFill>
              </a:rPr>
              <a:t> Environment</a:t>
            </a:r>
            <a:r>
              <a:rPr lang="sr-Latn-CS" sz="2200" dirty="0"/>
              <a:t> includes all influences on the system which are not controllable (eg. meteorological situation); or are controllable using certain measures (eg. air traffic demand).</a:t>
            </a:r>
          </a:p>
          <a:p>
            <a:pPr eaLnBrk="1" hangingPunct="1"/>
            <a:endParaRPr lang="en-US" sz="22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11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0489" y="2555388"/>
            <a:ext cx="63119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GB" sz="4400" b="1" dirty="0"/>
              <a:t>Air Navigation Services</a:t>
            </a: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800100" indent="-800100"/>
            <a:r>
              <a:rPr lang="sr-Latn-CS" sz="4000"/>
              <a:t>Air Navigation Services (1)</a:t>
            </a:r>
            <a:endParaRPr lang="en-US" sz="4000" dirty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88656" cy="4525963"/>
          </a:xfrm>
        </p:spPr>
        <p:txBody>
          <a:bodyPr/>
          <a:lstStyle/>
          <a:p>
            <a:pPr algn="just" eaLnBrk="1" hangingPunct="1">
              <a:spcAft>
                <a:spcPts val="300"/>
              </a:spcAft>
            </a:pPr>
            <a:r>
              <a:rPr lang="sr-Latn-CS" sz="2200" dirty="0"/>
              <a:t>All states, members of ICAO (International Civil Aviation Organization), are obliged to </a:t>
            </a:r>
            <a:r>
              <a:rPr lang="sr-Latn-CS" sz="2200" b="1" i="1" dirty="0"/>
              <a:t>determine</a:t>
            </a:r>
            <a:r>
              <a:rPr lang="sr-Latn-CS" sz="2200" dirty="0"/>
              <a:t>, for territories for which they have sovereignty and/or jurisdiction, </a:t>
            </a:r>
            <a:r>
              <a:rPr lang="sr-Latn-CS" sz="2200" b="1" i="1" dirty="0"/>
              <a:t>the airspace in which they will provide Air Navigation Services - </a:t>
            </a:r>
            <a:r>
              <a:rPr lang="en-GB" sz="2200" b="1" i="1" dirty="0"/>
              <a:t>ANS</a:t>
            </a:r>
            <a:r>
              <a:rPr lang="sr-Latn-CS" sz="2200" b="1" dirty="0"/>
              <a:t>.</a:t>
            </a:r>
          </a:p>
          <a:p>
            <a:pPr algn="just" eaLnBrk="1" hangingPunct="1">
              <a:spcAft>
                <a:spcPts val="300"/>
              </a:spcAft>
            </a:pPr>
            <a:endParaRPr lang="sr-Latn-CS" sz="1000" b="1" dirty="0"/>
          </a:p>
          <a:p>
            <a:pPr algn="just" eaLnBrk="1" hangingPunct="1">
              <a:spcAft>
                <a:spcPts val="300"/>
              </a:spcAft>
            </a:pPr>
            <a:r>
              <a:rPr lang="en-US" sz="2200" dirty="0"/>
              <a:t>The states responsible for the provision of ANS in the relevant airspace are required to determine the appropriate body (service) responsible for provision of those services, so called </a:t>
            </a:r>
            <a:r>
              <a:rPr lang="en-US" sz="2200" b="1" i="1" dirty="0"/>
              <a:t>Air Navigation Service Provider </a:t>
            </a:r>
            <a:r>
              <a:rPr lang="sr-Latn-CS" sz="2200" b="1" i="1" dirty="0"/>
              <a:t>- </a:t>
            </a:r>
            <a:r>
              <a:rPr lang="en-US" sz="2200" b="1" i="1" dirty="0"/>
              <a:t>ANSP</a:t>
            </a:r>
            <a:r>
              <a:rPr lang="en-US" sz="2200" dirty="0"/>
              <a:t>.</a:t>
            </a:r>
            <a:endParaRPr lang="sr-Latn-CS" sz="2200" dirty="0"/>
          </a:p>
          <a:p>
            <a:pPr algn="just" eaLnBrk="1" hangingPunct="1">
              <a:spcAft>
                <a:spcPts val="300"/>
              </a:spcAft>
            </a:pPr>
            <a:endParaRPr lang="sr-Latn-CS" sz="1000" dirty="0"/>
          </a:p>
          <a:p>
            <a:pPr algn="just" eaLnBrk="1" hangingPunct="1">
              <a:spcAft>
                <a:spcPts val="300"/>
              </a:spcAft>
            </a:pPr>
            <a:r>
              <a:rPr lang="sr-Latn-CS" sz="2200" dirty="0"/>
              <a:t>This body could be a specific </a:t>
            </a:r>
            <a:r>
              <a:rPr lang="sr-Latn-CS" sz="2200" b="1" i="1" dirty="0"/>
              <a:t>Agency</a:t>
            </a:r>
            <a:r>
              <a:rPr lang="sr-Latn-CS" sz="2200" dirty="0"/>
              <a:t> or </a:t>
            </a:r>
            <a:r>
              <a:rPr lang="sr-Latn-CS" sz="2200" b="1" i="1" dirty="0"/>
              <a:t>Civil Aviation Directorate</a:t>
            </a:r>
            <a:r>
              <a:rPr lang="sr-Latn-CS" sz="2200" dirty="0"/>
              <a:t>.</a:t>
            </a:r>
            <a:endParaRPr lang="en-US" sz="2200" dirty="0"/>
          </a:p>
          <a:p>
            <a:pPr algn="just" eaLnBrk="1" hangingPunct="1">
              <a:spcAft>
                <a:spcPts val="300"/>
              </a:spcAft>
            </a:pPr>
            <a:endParaRPr lang="en-US" sz="2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13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CS" sz="4000"/>
              <a:t>Air Navigation Services (2)</a:t>
            </a:r>
            <a:endParaRPr lang="en-US" sz="4000" dirty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88656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GB" sz="2200" dirty="0"/>
              <a:t>The main goals </a:t>
            </a:r>
            <a:r>
              <a:rPr lang="sr-Latn-CS" sz="2200" dirty="0"/>
              <a:t>of Air Navigation Se</a:t>
            </a:r>
            <a:r>
              <a:rPr lang="en-GB" sz="2200" dirty="0"/>
              <a:t>r</a:t>
            </a:r>
            <a:r>
              <a:rPr lang="sr-Latn-CS" sz="2200" dirty="0"/>
              <a:t>vice provision are:</a:t>
            </a:r>
          </a:p>
          <a:p>
            <a:pPr eaLnBrk="1" hangingPunct="1"/>
            <a:endParaRPr lang="sr-Latn-CS" sz="1000" dirty="0"/>
          </a:p>
          <a:p>
            <a:pPr eaLnBrk="1" hangingPunct="1">
              <a:buFont typeface="Arial" pitchFamily="34" charset="0"/>
              <a:buChar char="•"/>
            </a:pPr>
            <a:r>
              <a:rPr lang="sr-Latn-RS" sz="2100" b="1" dirty="0"/>
              <a:t> </a:t>
            </a:r>
            <a:r>
              <a:rPr lang="en-US" sz="2100" b="1" dirty="0"/>
              <a:t>preventing</a:t>
            </a:r>
            <a:r>
              <a:rPr lang="en-US" sz="2100" dirty="0"/>
              <a:t> </a:t>
            </a:r>
            <a:r>
              <a:rPr lang="en-US" sz="2100" b="1" dirty="0"/>
              <a:t>collisions</a:t>
            </a:r>
            <a:r>
              <a:rPr lang="en-US" sz="2100" dirty="0"/>
              <a:t> between aircraft in flight, and </a:t>
            </a:r>
            <a:r>
              <a:rPr lang="sr-Latn-CS" sz="2100" dirty="0"/>
              <a:t>between </a:t>
            </a:r>
            <a:r>
              <a:rPr lang="en-US" sz="2100" dirty="0"/>
              <a:t>aircraft </a:t>
            </a:r>
            <a:r>
              <a:rPr lang="sr-Latn-CS" sz="2100" dirty="0"/>
              <a:t>and the terrain;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sr-Latn-RS" sz="2100" b="1" dirty="0"/>
              <a:t> </a:t>
            </a:r>
            <a:r>
              <a:rPr lang="en-US" sz="2100" b="1" dirty="0"/>
              <a:t>preventing collisions </a:t>
            </a:r>
            <a:r>
              <a:rPr lang="en-US" sz="2100" dirty="0"/>
              <a:t>between aircraft on the airport </a:t>
            </a:r>
            <a:r>
              <a:rPr lang="en-US" sz="2100" dirty="0" err="1"/>
              <a:t>manoeuvring</a:t>
            </a:r>
            <a:r>
              <a:rPr lang="en-US" sz="2100" dirty="0"/>
              <a:t> area</a:t>
            </a:r>
            <a:r>
              <a:rPr lang="sr-Latn-CS" sz="2100" dirty="0"/>
              <a:t>s</a:t>
            </a:r>
            <a:r>
              <a:rPr lang="en-US" sz="2100" dirty="0"/>
              <a:t> and obstructions, vehicles and people in their </a:t>
            </a:r>
            <a:r>
              <a:rPr lang="sr-Latn-CS" sz="2100" dirty="0"/>
              <a:t>vicinity;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sr-Latn-RS" sz="2100" b="1" dirty="0"/>
              <a:t> </a:t>
            </a:r>
            <a:r>
              <a:rPr lang="en-US" sz="2100" b="1" dirty="0"/>
              <a:t>handling of air traffic flows </a:t>
            </a:r>
            <a:r>
              <a:rPr lang="en-US" sz="2100" dirty="0"/>
              <a:t>in a manner that allows a regular flow of air traffic</a:t>
            </a:r>
            <a:r>
              <a:rPr lang="sr-Latn-CS" sz="2100" dirty="0"/>
              <a:t>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sr-Latn-RS" sz="2100" b="1" dirty="0"/>
              <a:t> </a:t>
            </a:r>
            <a:r>
              <a:rPr lang="en-US" sz="2100" b="1" dirty="0"/>
              <a:t>providing advice and information</a:t>
            </a:r>
            <a:r>
              <a:rPr lang="sr-Latn-CS" sz="2100" b="1" dirty="0"/>
              <a:t> </a:t>
            </a:r>
            <a:r>
              <a:rPr lang="en-US" sz="2100" dirty="0"/>
              <a:t>necessary for safe and efficient flight</a:t>
            </a:r>
            <a:r>
              <a:rPr lang="sr-Latn-CS" sz="2100" dirty="0"/>
              <a:t>s;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sr-Latn-RS" sz="2100" dirty="0"/>
              <a:t> </a:t>
            </a:r>
            <a:r>
              <a:rPr lang="en-US" sz="2100" dirty="0"/>
              <a:t>notify</a:t>
            </a:r>
            <a:r>
              <a:rPr lang="sr-Latn-CS" sz="2100" dirty="0"/>
              <a:t>ing</a:t>
            </a:r>
            <a:r>
              <a:rPr lang="en-US" sz="2100" dirty="0"/>
              <a:t> </a:t>
            </a:r>
            <a:r>
              <a:rPr lang="en-GB" sz="2100" dirty="0"/>
              <a:t>appropriate organisations regarding </a:t>
            </a:r>
            <a:r>
              <a:rPr lang="en-GB" sz="2100" b="1" dirty="0"/>
              <a:t>initiation of search and rescue operation</a:t>
            </a:r>
            <a:r>
              <a:rPr lang="en-GB" sz="2100" dirty="0"/>
              <a:t> and if, necessary, assisting these organisations.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14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sr-Latn-CS" sz="4000" b="1"/>
              <a:t>Air Navigation Services (3)</a:t>
            </a:r>
            <a:endParaRPr lang="en-US" sz="4000" b="1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15</a:t>
            </a:fld>
            <a:endParaRPr lang="en-US" altLang="en-US" sz="1000">
              <a:solidFill>
                <a:schemeClr val="bg2"/>
              </a:solidFill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539750" y="1700213"/>
            <a:ext cx="7924800" cy="3849688"/>
            <a:chOff x="336" y="1056"/>
            <a:chExt cx="4992" cy="2425"/>
          </a:xfrm>
        </p:grpSpPr>
        <p:graphicFrame>
          <p:nvGraphicFramePr>
            <p:cNvPr id="15" name="Object 4"/>
            <p:cNvGraphicFramePr>
              <a:graphicFrameLocks noChangeAspect="1"/>
            </p:cNvGraphicFramePr>
            <p:nvPr/>
          </p:nvGraphicFramePr>
          <p:xfrm>
            <a:off x="336" y="1056"/>
            <a:ext cx="4992" cy="2425"/>
          </p:xfrm>
          <a:graphic>
            <a:graphicData uri="http://schemas.openxmlformats.org/presentationml/2006/ole">
              <p:oleObj spid="_x0000_s1026" name="Picture" r:id="rId3" imgW="4572000" imgH="2371680" progId="Word.Picture.8">
                <p:embed/>
              </p:oleObj>
            </a:graphicData>
          </a:graphic>
        </p:graphicFrame>
        <p:sp>
          <p:nvSpPr>
            <p:cNvPr id="16" name="Text Box 9"/>
            <p:cNvSpPr txBox="1">
              <a:spLocks noChangeArrowheads="1"/>
            </p:cNvSpPr>
            <p:nvPr/>
          </p:nvSpPr>
          <p:spPr bwMode="auto">
            <a:xfrm>
              <a:off x="2244" y="2886"/>
              <a:ext cx="409" cy="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900"/>
                <a:t>Area</a:t>
              </a:r>
            </a:p>
          </p:txBody>
        </p:sp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2245" y="3113"/>
              <a:ext cx="409" cy="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900"/>
                <a:t>Approach</a:t>
              </a:r>
            </a:p>
          </p:txBody>
        </p:sp>
        <p:sp>
          <p:nvSpPr>
            <p:cNvPr id="18" name="Text Box 11"/>
            <p:cNvSpPr txBox="1">
              <a:spLocks noChangeArrowheads="1"/>
            </p:cNvSpPr>
            <p:nvPr/>
          </p:nvSpPr>
          <p:spPr bwMode="auto">
            <a:xfrm>
              <a:off x="2200" y="3339"/>
              <a:ext cx="544" cy="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900"/>
                <a:t>Airport</a:t>
              </a: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143504" y="3071810"/>
            <a:ext cx="3382963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sr-Latn-CS" sz="1600" b="1" i="1" dirty="0">
                <a:solidFill>
                  <a:srgbClr val="FF3300"/>
                </a:solidFill>
              </a:rPr>
              <a:t>ATM</a:t>
            </a:r>
            <a:r>
              <a:rPr lang="sr-Latn-CS" sz="1600" dirty="0"/>
              <a:t> - </a:t>
            </a:r>
            <a:r>
              <a:rPr lang="en-US" sz="1600" dirty="0"/>
              <a:t>Air</a:t>
            </a:r>
            <a:r>
              <a:rPr lang="sr-Latn-CS" sz="1600" dirty="0"/>
              <a:t> </a:t>
            </a:r>
            <a:r>
              <a:rPr lang="en-US" sz="1600" dirty="0"/>
              <a:t>Traffic Management services</a:t>
            </a:r>
            <a:r>
              <a:rPr lang="sr-Latn-CS" sz="1600" dirty="0"/>
              <a:t>; </a:t>
            </a:r>
          </a:p>
          <a:p>
            <a:pPr lvl="1"/>
            <a:r>
              <a:rPr lang="sr-Latn-CS" sz="1600" b="1" i="1" dirty="0">
                <a:solidFill>
                  <a:srgbClr val="FF3300"/>
                </a:solidFill>
              </a:rPr>
              <a:t>CNS</a:t>
            </a:r>
            <a:r>
              <a:rPr lang="sr-Latn-CS" sz="1600" i="1" dirty="0">
                <a:solidFill>
                  <a:srgbClr val="FF3300"/>
                </a:solidFill>
              </a:rPr>
              <a:t> - </a:t>
            </a:r>
            <a:r>
              <a:rPr lang="en-US" sz="1600" dirty="0"/>
              <a:t>Communication, Navigation and Surveillance services;</a:t>
            </a:r>
            <a:endParaRPr lang="sr-Latn-CS" sz="1600" dirty="0"/>
          </a:p>
          <a:p>
            <a:pPr lvl="1"/>
            <a:r>
              <a:rPr lang="sr-Latn-CS" sz="1600" b="1" i="1" dirty="0">
                <a:solidFill>
                  <a:srgbClr val="FF3300"/>
                </a:solidFill>
              </a:rPr>
              <a:t>MET</a:t>
            </a:r>
            <a:r>
              <a:rPr lang="sr-Latn-CS" sz="1600" i="1" dirty="0">
                <a:solidFill>
                  <a:srgbClr val="FF3300"/>
                </a:solidFill>
              </a:rPr>
              <a:t> </a:t>
            </a:r>
            <a:r>
              <a:rPr lang="en-US" sz="1600" dirty="0"/>
              <a:t>Meteorological </a:t>
            </a:r>
            <a:r>
              <a:rPr lang="sr-Latn-CS" sz="1600" dirty="0"/>
              <a:t>s</a:t>
            </a:r>
            <a:r>
              <a:rPr lang="en-US" sz="1600" dirty="0" err="1"/>
              <a:t>ervices</a:t>
            </a:r>
            <a:r>
              <a:rPr lang="en-US" sz="1600" dirty="0"/>
              <a:t>;</a:t>
            </a:r>
          </a:p>
          <a:p>
            <a:pPr lvl="1"/>
            <a:r>
              <a:rPr lang="sr-Latn-CS" sz="1600" b="1" i="1" dirty="0">
                <a:solidFill>
                  <a:srgbClr val="FF3300"/>
                </a:solidFill>
              </a:rPr>
              <a:t>AIS</a:t>
            </a:r>
            <a:r>
              <a:rPr lang="sr-Latn-CS" sz="1600" i="1" dirty="0">
                <a:solidFill>
                  <a:srgbClr val="FF3300"/>
                </a:solidFill>
              </a:rPr>
              <a:t> - </a:t>
            </a:r>
            <a:r>
              <a:rPr lang="en-US" sz="1600" dirty="0"/>
              <a:t>Aeronautical Information services;</a:t>
            </a:r>
            <a:endParaRPr lang="sr-Latn-CS" sz="1600" dirty="0"/>
          </a:p>
          <a:p>
            <a:pPr lvl="1"/>
            <a:r>
              <a:rPr lang="sr-Latn-CS" sz="1600" b="1" i="1" dirty="0">
                <a:solidFill>
                  <a:srgbClr val="FF3300"/>
                </a:solidFill>
              </a:rPr>
              <a:t>SAR</a:t>
            </a:r>
            <a:r>
              <a:rPr lang="en-US" sz="1600" dirty="0"/>
              <a:t> </a:t>
            </a:r>
            <a:r>
              <a:rPr lang="sr-Latn-CS" sz="1600" dirty="0"/>
              <a:t>- </a:t>
            </a:r>
            <a:r>
              <a:rPr lang="en-US" sz="1600" dirty="0"/>
              <a:t>Search and Rescue services.</a:t>
            </a:r>
          </a:p>
          <a:p>
            <a:pPr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2268538" y="4149725"/>
            <a:ext cx="2447925" cy="1439863"/>
          </a:xfrm>
          <a:prstGeom prst="rect">
            <a:avLst/>
          </a:prstGeom>
          <a:solidFill>
            <a:schemeClr val="accent1">
              <a:alpha val="43921"/>
            </a:schemeClr>
          </a:solidFill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" name="Rounded Rectangle 20"/>
          <p:cNvSpPr/>
          <p:nvPr/>
        </p:nvSpPr>
        <p:spPr bwMode="auto">
          <a:xfrm>
            <a:off x="500034" y="2071678"/>
            <a:ext cx="8001056" cy="357190"/>
          </a:xfrm>
          <a:prstGeom prst="roundRect">
            <a:avLst/>
          </a:prstGeom>
          <a:solidFill>
            <a:schemeClr val="accent1">
              <a:alpha val="5000"/>
            </a:schemeClr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sr-Latn-CS" sz="4000" b="1"/>
              <a:t>Air Navigation Services (4)</a:t>
            </a:r>
            <a:endParaRPr lang="en-US" sz="4000" b="1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16</a:t>
            </a:fld>
            <a:endParaRPr lang="en-US" altLang="en-US" sz="1000">
              <a:solidFill>
                <a:schemeClr val="bg2"/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2"/>
          <a:srcRect t="6486" r="51037" b="38919"/>
          <a:stretch>
            <a:fillRect/>
          </a:stretch>
        </p:blipFill>
        <p:spPr bwMode="auto">
          <a:xfrm>
            <a:off x="2175638" y="1798195"/>
            <a:ext cx="4897821" cy="385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17117" y="4582501"/>
            <a:ext cx="338296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sr-Latn-CS" sz="1600" b="1" i="1">
                <a:solidFill>
                  <a:srgbClr val="FF3300"/>
                </a:solidFill>
              </a:rPr>
              <a:t>ASM</a:t>
            </a:r>
            <a:r>
              <a:rPr lang="sr-Latn-CS" sz="1600"/>
              <a:t> – </a:t>
            </a:r>
            <a:r>
              <a:rPr lang="sr-Latn-RS" sz="1600"/>
              <a:t>Airspace Management</a:t>
            </a:r>
            <a:r>
              <a:rPr lang="sr-Latn-CS" sz="1600"/>
              <a:t>; </a:t>
            </a:r>
          </a:p>
          <a:p>
            <a:pPr lvl="1"/>
            <a:r>
              <a:rPr lang="sr-Latn-CS" sz="1600" b="1" i="1">
                <a:solidFill>
                  <a:srgbClr val="FF3300"/>
                </a:solidFill>
              </a:rPr>
              <a:t>ATS</a:t>
            </a:r>
            <a:r>
              <a:rPr lang="sr-Latn-CS" sz="1600" i="1">
                <a:solidFill>
                  <a:srgbClr val="FF3300"/>
                </a:solidFill>
              </a:rPr>
              <a:t> </a:t>
            </a:r>
            <a:r>
              <a:rPr lang="sr-Latn-CS" sz="1600"/>
              <a:t>–</a:t>
            </a:r>
            <a:r>
              <a:rPr lang="sr-Latn-CS" sz="1600" i="1">
                <a:solidFill>
                  <a:srgbClr val="FF3300"/>
                </a:solidFill>
              </a:rPr>
              <a:t> </a:t>
            </a:r>
            <a:r>
              <a:rPr lang="sr-Latn-RS" sz="1600"/>
              <a:t>Air Traffic Service</a:t>
            </a:r>
            <a:r>
              <a:rPr lang="en-US" sz="1600"/>
              <a:t>;</a:t>
            </a:r>
            <a:endParaRPr lang="sr-Latn-CS" sz="1600"/>
          </a:p>
          <a:p>
            <a:pPr lvl="1"/>
            <a:r>
              <a:rPr lang="sr-Latn-CS" sz="1600" b="1" i="1">
                <a:solidFill>
                  <a:srgbClr val="FF3300"/>
                </a:solidFill>
              </a:rPr>
              <a:t>ATFM </a:t>
            </a:r>
            <a:r>
              <a:rPr lang="sr-Latn-CS" sz="1600"/>
              <a:t>–</a:t>
            </a:r>
            <a:r>
              <a:rPr lang="sr-Latn-CS" sz="1600" i="1">
                <a:solidFill>
                  <a:srgbClr val="FF3300"/>
                </a:solidFill>
              </a:rPr>
              <a:t> </a:t>
            </a:r>
            <a:r>
              <a:rPr lang="sr-Latn-RS" sz="1600"/>
              <a:t>Air Traffic Flow Management</a:t>
            </a:r>
            <a:r>
              <a:rPr lang="en-US" sz="1600"/>
              <a:t>.</a:t>
            </a:r>
          </a:p>
          <a:p>
            <a:pPr>
              <a:spcBef>
                <a:spcPct val="50000"/>
              </a:spcBef>
            </a:pP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xmlns="" val="7720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0489" y="2713038"/>
            <a:ext cx="6749718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/>
              <a:t>Air </a:t>
            </a:r>
            <a:r>
              <a:rPr lang="en-GB" sz="4400" b="1" dirty="0" err="1"/>
              <a:t>Tra</a:t>
            </a:r>
            <a:r>
              <a:rPr lang="sr-Latn-RS" sz="4400" b="1" dirty="0"/>
              <a:t>ffic System</a:t>
            </a:r>
            <a:endParaRPr lang="en-GB" sz="4400" b="1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12400" y="653013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88656" cy="4525963"/>
          </a:xfrm>
        </p:spPr>
        <p:txBody>
          <a:bodyPr/>
          <a:lstStyle/>
          <a:p>
            <a:pPr eaLnBrk="1" hangingPunct="1"/>
            <a:r>
              <a:rPr lang="sr-Latn-CS" sz="2400" dirty="0"/>
              <a:t>Air Traffic means the </a:t>
            </a:r>
            <a:r>
              <a:rPr lang="sr-Latn-CS" sz="2400" b="1" i="1" dirty="0">
                <a:solidFill>
                  <a:schemeClr val="tx2">
                    <a:lumMod val="75000"/>
                  </a:schemeClr>
                </a:solidFill>
              </a:rPr>
              <a:t>flying of aircraft</a:t>
            </a:r>
            <a:r>
              <a:rPr lang="sr-Latn-CS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sz="2400" dirty="0"/>
              <a:t>(air navigation) through the </a:t>
            </a:r>
            <a:r>
              <a:rPr lang="sr-Latn-CS" sz="2400" b="1" i="1" dirty="0">
                <a:solidFill>
                  <a:srgbClr val="FF3300"/>
                </a:solidFill>
              </a:rPr>
              <a:t>airspace</a:t>
            </a:r>
            <a:r>
              <a:rPr lang="sr-Latn-CS" sz="2400" dirty="0"/>
              <a:t> between the origin and the destination </a:t>
            </a:r>
            <a:r>
              <a:rPr lang="sr-Latn-CS" sz="2400" b="1" i="1" dirty="0">
                <a:solidFill>
                  <a:srgbClr val="FF3300"/>
                </a:solidFill>
              </a:rPr>
              <a:t>airports,</a:t>
            </a:r>
            <a:r>
              <a:rPr lang="sr-Latn-CS" sz="2400" dirty="0"/>
              <a:t> as well as the </a:t>
            </a:r>
            <a:r>
              <a:rPr lang="sr-Latn-CS" sz="2400" b="1" i="1" dirty="0">
                <a:solidFill>
                  <a:schemeClr val="tx2">
                    <a:lumMod val="75000"/>
                  </a:schemeClr>
                </a:solidFill>
              </a:rPr>
              <a:t>moving of aircraft</a:t>
            </a:r>
            <a:r>
              <a:rPr lang="sr-Latn-CS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r-Latn-CS" sz="2400" dirty="0"/>
              <a:t>on the </a:t>
            </a:r>
            <a:r>
              <a:rPr lang="en-GB" sz="2400" dirty="0"/>
              <a:t>manoeuvring</a:t>
            </a:r>
            <a:r>
              <a:rPr lang="sr-Latn-CS" sz="2400" dirty="0"/>
              <a:t> areas of the airport (runways, taxiways, aprons).</a:t>
            </a:r>
          </a:p>
          <a:p>
            <a:pPr eaLnBrk="1" hangingPunct="1"/>
            <a:endParaRPr lang="sr-Latn-CS" sz="2400" dirty="0"/>
          </a:p>
          <a:p>
            <a:pPr eaLnBrk="1" hangingPunct="1"/>
            <a:r>
              <a:rPr lang="sr-Latn-CS" sz="2400" dirty="0"/>
              <a:t>A country or region’s </a:t>
            </a:r>
            <a:r>
              <a:rPr lang="sr-Latn-CS" sz="2400" b="1" dirty="0"/>
              <a:t>Air Traffic System </a:t>
            </a:r>
            <a:r>
              <a:rPr lang="sr-Latn-CS" sz="2400" dirty="0"/>
              <a:t>is</a:t>
            </a:r>
            <a:r>
              <a:rPr lang="sr-Latn-CS" sz="2400" b="1" dirty="0"/>
              <a:t> </a:t>
            </a:r>
            <a:r>
              <a:rPr lang="sr-Latn-CS" sz="2400" dirty="0"/>
              <a:t>complex and involves the following sub-systems:</a:t>
            </a:r>
          </a:p>
          <a:p>
            <a:pPr lvl="1" eaLnBrk="1" hangingPunct="1"/>
            <a:r>
              <a:rPr lang="sr-Latn-CS" sz="2000" b="1" dirty="0">
                <a:solidFill>
                  <a:schemeClr val="accent3">
                    <a:lumMod val="50000"/>
                  </a:schemeClr>
                </a:solidFill>
              </a:rPr>
              <a:t>Airlines</a:t>
            </a:r>
            <a:r>
              <a:rPr lang="sr-Latn-CS" sz="2000" dirty="0"/>
              <a:t> (national, regional, low-cost, charter, cargo, etc.),</a:t>
            </a:r>
          </a:p>
          <a:p>
            <a:pPr lvl="1" eaLnBrk="1" hangingPunct="1"/>
            <a:r>
              <a:rPr lang="sr-Latn-CS" sz="2000" b="1" dirty="0">
                <a:solidFill>
                  <a:schemeClr val="accent3">
                    <a:lumMod val="50000"/>
                  </a:schemeClr>
                </a:solidFill>
              </a:rPr>
              <a:t>Airports</a:t>
            </a:r>
            <a:r>
              <a:rPr lang="sr-Latn-CS" sz="2000" dirty="0"/>
              <a:t> (civil, military, hub, regional, sport, etc.),</a:t>
            </a:r>
          </a:p>
          <a:p>
            <a:pPr lvl="1" eaLnBrk="1" hangingPunct="1"/>
            <a:r>
              <a:rPr lang="sr-Latn-CS" sz="2000" b="1" dirty="0">
                <a:solidFill>
                  <a:schemeClr val="accent3">
                    <a:lumMod val="50000"/>
                  </a:schemeClr>
                </a:solidFill>
              </a:rPr>
              <a:t>Air Navigation Service Providers </a:t>
            </a:r>
            <a:r>
              <a:rPr lang="sr-Latn-CS" sz="2000" dirty="0"/>
              <a:t>(ANSP).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57200" y="277813"/>
            <a:ext cx="8686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indent="-800100">
              <a:spcBef>
                <a:spcPct val="0"/>
              </a:spcBef>
            </a:pP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Air Tra</a:t>
            </a:r>
            <a:r>
              <a:rPr lang="sr-Latn-R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ffic 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(1)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</a:t>
            </a:fld>
            <a:endParaRPr lang="en-US" altLang="en-US" sz="1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88800" cy="4525963"/>
          </a:xfrm>
        </p:spPr>
        <p:txBody>
          <a:bodyPr/>
          <a:lstStyle/>
          <a:p>
            <a:pPr eaLnBrk="1" hangingPunct="1"/>
            <a:r>
              <a:rPr lang="sr-Latn-CS" sz="2400" b="1" u="sng"/>
              <a:t>Airlines</a:t>
            </a:r>
            <a:r>
              <a:rPr lang="sr-Latn-CS" sz="2400"/>
              <a:t> provide a </a:t>
            </a:r>
            <a:r>
              <a:rPr lang="sr-Latn-CS" sz="2400" i="1">
                <a:solidFill>
                  <a:srgbClr val="0000FF"/>
                </a:solidFill>
              </a:rPr>
              <a:t>transport service</a:t>
            </a:r>
            <a:r>
              <a:rPr lang="sr-Latn-CS" sz="2400"/>
              <a:t> to passengers and goods (cargo) between two airports.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sr-Latn-CS" sz="2000" i="1">
                <a:solidFill>
                  <a:srgbClr val="006600"/>
                </a:solidFill>
              </a:rPr>
              <a:t>Customers are passengers and goods</a:t>
            </a:r>
            <a:r>
              <a:rPr lang="sr-Latn-CS" sz="2000">
                <a:solidFill>
                  <a:srgbClr val="006600"/>
                </a:solidFill>
              </a:rPr>
              <a:t>.</a:t>
            </a:r>
          </a:p>
          <a:p>
            <a:pPr eaLnBrk="1" hangingPunct="1"/>
            <a:endParaRPr lang="sr-Latn-CS" sz="1600">
              <a:solidFill>
                <a:srgbClr val="006600"/>
              </a:solidFill>
            </a:endParaRPr>
          </a:p>
          <a:p>
            <a:pPr eaLnBrk="1" hangingPunct="1"/>
            <a:r>
              <a:rPr lang="sr-Latn-CS" sz="2400" b="1" u="sng"/>
              <a:t>Airports</a:t>
            </a:r>
            <a:r>
              <a:rPr lang="sr-Latn-CS" sz="2400"/>
              <a:t> provide a </a:t>
            </a:r>
            <a:r>
              <a:rPr lang="sr-Latn-CS" sz="2400" i="1">
                <a:solidFill>
                  <a:srgbClr val="0000FF"/>
                </a:solidFill>
              </a:rPr>
              <a:t>handling service</a:t>
            </a:r>
            <a:r>
              <a:rPr lang="sr-Latn-CS" sz="2400"/>
              <a:t> to passengers and goods (cargo), as well as to airlines.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sr-Latn-CS" sz="2000" i="1">
                <a:solidFill>
                  <a:srgbClr val="006600"/>
                </a:solidFill>
              </a:rPr>
              <a:t>Customers are passengers, goods and airlines.</a:t>
            </a:r>
          </a:p>
          <a:p>
            <a:pPr algn="r" eaLnBrk="1" hangingPunct="1">
              <a:buFont typeface="Wingdings" pitchFamily="2" charset="2"/>
              <a:buNone/>
            </a:pPr>
            <a:endParaRPr lang="sr-Latn-CS" sz="1600"/>
          </a:p>
          <a:p>
            <a:pPr eaLnBrk="1" hangingPunct="1"/>
            <a:r>
              <a:rPr lang="sr-Latn-CS" sz="2400" b="1" u="sng"/>
              <a:t>Air Navigation Service Providers</a:t>
            </a:r>
            <a:r>
              <a:rPr lang="sr-Latn-CS" sz="2400"/>
              <a:t> provide the </a:t>
            </a:r>
            <a:r>
              <a:rPr lang="sr-Latn-CS" sz="2400" i="1">
                <a:solidFill>
                  <a:srgbClr val="0000FF"/>
                </a:solidFill>
              </a:rPr>
              <a:t>traffic control service</a:t>
            </a:r>
            <a:r>
              <a:rPr lang="sr-Latn-CS" sz="2400"/>
              <a:t> to airlines.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sr-Latn-CS" sz="2000" i="1">
                <a:solidFill>
                  <a:srgbClr val="006600"/>
                </a:solidFill>
              </a:rPr>
              <a:t>Customers are the airlines.</a:t>
            </a:r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457200" y="277813"/>
            <a:ext cx="8686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indent="-800100">
              <a:spcBef>
                <a:spcPct val="0"/>
              </a:spcBef>
            </a:pP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Air Traffic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 (</a:t>
            </a: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2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)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400" y="6555600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</a:t>
            </a:fld>
            <a:endParaRPr lang="en-US" altLang="en-US" sz="1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57200" y="277813"/>
            <a:ext cx="8686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indent="-800100">
              <a:spcBef>
                <a:spcPct val="0"/>
              </a:spcBef>
            </a:pP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Air Traffic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 (</a:t>
            </a:r>
            <a:r>
              <a:rPr lang="en-GB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3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)</a:t>
            </a:r>
          </a:p>
        </p:txBody>
      </p:sp>
      <p:sp>
        <p:nvSpPr>
          <p:cNvPr id="15364" name="Oval 5"/>
          <p:cNvSpPr>
            <a:spLocks noChangeArrowheads="1"/>
          </p:cNvSpPr>
          <p:nvPr/>
        </p:nvSpPr>
        <p:spPr bwMode="auto">
          <a:xfrm>
            <a:off x="913785" y="3637436"/>
            <a:ext cx="1436330" cy="51935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sr-Latn-CS">
                <a:solidFill>
                  <a:srgbClr val="FFFF00"/>
                </a:solidFill>
              </a:rPr>
              <a:t>Airport 1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5365" name="Oval 6"/>
          <p:cNvSpPr>
            <a:spLocks noChangeArrowheads="1"/>
          </p:cNvSpPr>
          <p:nvPr/>
        </p:nvSpPr>
        <p:spPr bwMode="auto">
          <a:xfrm>
            <a:off x="3722073" y="1908649"/>
            <a:ext cx="1436330" cy="51935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sr-Latn-CS">
                <a:solidFill>
                  <a:srgbClr val="FFFF00"/>
                </a:solidFill>
              </a:rPr>
              <a:t>Airport 2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5366" name="Oval 7"/>
          <p:cNvSpPr>
            <a:spLocks noChangeArrowheads="1"/>
          </p:cNvSpPr>
          <p:nvPr/>
        </p:nvSpPr>
        <p:spPr bwMode="auto">
          <a:xfrm>
            <a:off x="3722073" y="5364636"/>
            <a:ext cx="1436330" cy="51935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sr-Latn-CS">
                <a:solidFill>
                  <a:srgbClr val="FFFF00"/>
                </a:solidFill>
              </a:rPr>
              <a:t>Airport 3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15367" name="Oval 8"/>
          <p:cNvSpPr>
            <a:spLocks noChangeArrowheads="1"/>
          </p:cNvSpPr>
          <p:nvPr/>
        </p:nvSpPr>
        <p:spPr bwMode="auto">
          <a:xfrm>
            <a:off x="6746260" y="3564411"/>
            <a:ext cx="1436330" cy="51935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sr-Latn-CS">
                <a:solidFill>
                  <a:srgbClr val="FFFF00"/>
                </a:solidFill>
              </a:rPr>
              <a:t>Airport 4</a:t>
            </a:r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571625" y="2210393"/>
            <a:ext cx="5775325" cy="3390900"/>
            <a:chOff x="990" y="1207"/>
            <a:chExt cx="3638" cy="2136"/>
          </a:xfrm>
        </p:grpSpPr>
        <p:sp>
          <p:nvSpPr>
            <p:cNvPr id="15372" name="Freeform 9"/>
            <p:cNvSpPr>
              <a:spLocks/>
            </p:cNvSpPr>
            <p:nvPr/>
          </p:nvSpPr>
          <p:spPr bwMode="auto">
            <a:xfrm>
              <a:off x="1081" y="1207"/>
              <a:ext cx="1270" cy="908"/>
            </a:xfrm>
            <a:custGeom>
              <a:avLst/>
              <a:gdLst>
                <a:gd name="T0" fmla="*/ 0 w 1270"/>
                <a:gd name="T1" fmla="*/ 908 h 908"/>
                <a:gd name="T2" fmla="*/ 499 w 1270"/>
                <a:gd name="T3" fmla="*/ 363 h 908"/>
                <a:gd name="T4" fmla="*/ 1270 w 1270"/>
                <a:gd name="T5" fmla="*/ 0 h 908"/>
                <a:gd name="T6" fmla="*/ 0 60000 65536"/>
                <a:gd name="T7" fmla="*/ 0 60000 65536"/>
                <a:gd name="T8" fmla="*/ 0 60000 65536"/>
                <a:gd name="T9" fmla="*/ 0 w 1270"/>
                <a:gd name="T10" fmla="*/ 0 h 908"/>
                <a:gd name="T11" fmla="*/ 1270 w 1270"/>
                <a:gd name="T12" fmla="*/ 908 h 9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70" h="908">
                  <a:moveTo>
                    <a:pt x="0" y="908"/>
                  </a:moveTo>
                  <a:cubicBezTo>
                    <a:pt x="143" y="711"/>
                    <a:pt x="287" y="514"/>
                    <a:pt x="499" y="363"/>
                  </a:cubicBezTo>
                  <a:cubicBezTo>
                    <a:pt x="711" y="212"/>
                    <a:pt x="1142" y="45"/>
                    <a:pt x="1270" y="0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/>
              <a:tailEnd type="stealth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5373" name="Freeform 10"/>
            <p:cNvSpPr>
              <a:spLocks/>
            </p:cNvSpPr>
            <p:nvPr/>
          </p:nvSpPr>
          <p:spPr bwMode="auto">
            <a:xfrm>
              <a:off x="990" y="2432"/>
              <a:ext cx="1361" cy="907"/>
            </a:xfrm>
            <a:custGeom>
              <a:avLst/>
              <a:gdLst>
                <a:gd name="T0" fmla="*/ 0 w 1361"/>
                <a:gd name="T1" fmla="*/ 0 h 907"/>
                <a:gd name="T2" fmla="*/ 635 w 1361"/>
                <a:gd name="T3" fmla="*/ 681 h 907"/>
                <a:gd name="T4" fmla="*/ 1361 w 1361"/>
                <a:gd name="T5" fmla="*/ 907 h 907"/>
                <a:gd name="T6" fmla="*/ 0 60000 65536"/>
                <a:gd name="T7" fmla="*/ 0 60000 65536"/>
                <a:gd name="T8" fmla="*/ 0 60000 65536"/>
                <a:gd name="T9" fmla="*/ 0 w 1361"/>
                <a:gd name="T10" fmla="*/ 0 h 907"/>
                <a:gd name="T11" fmla="*/ 1361 w 1361"/>
                <a:gd name="T12" fmla="*/ 907 h 9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61" h="907">
                  <a:moveTo>
                    <a:pt x="0" y="0"/>
                  </a:moveTo>
                  <a:cubicBezTo>
                    <a:pt x="204" y="265"/>
                    <a:pt x="408" y="530"/>
                    <a:pt x="635" y="681"/>
                  </a:cubicBezTo>
                  <a:cubicBezTo>
                    <a:pt x="862" y="832"/>
                    <a:pt x="1111" y="869"/>
                    <a:pt x="1361" y="907"/>
                  </a:cubicBezTo>
                </a:path>
              </a:pathLst>
            </a:custGeom>
            <a:noFill/>
            <a:ln w="38100" cap="flat" cmpd="sng">
              <a:solidFill>
                <a:srgbClr val="FF9900"/>
              </a:solidFill>
              <a:prstDash val="solid"/>
              <a:round/>
              <a:headEnd/>
              <a:tailEnd type="stealth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5374" name="Freeform 11"/>
            <p:cNvSpPr>
              <a:spLocks/>
            </p:cNvSpPr>
            <p:nvPr/>
          </p:nvSpPr>
          <p:spPr bwMode="auto">
            <a:xfrm>
              <a:off x="2498" y="1330"/>
              <a:ext cx="325" cy="1871"/>
            </a:xfrm>
            <a:custGeom>
              <a:avLst/>
              <a:gdLst>
                <a:gd name="T0" fmla="*/ 266 w 325"/>
                <a:gd name="T1" fmla="*/ 1871 h 1871"/>
                <a:gd name="T2" fmla="*/ 10 w 325"/>
                <a:gd name="T3" fmla="*/ 1146 h 1871"/>
                <a:gd name="T4" fmla="*/ 325 w 325"/>
                <a:gd name="T5" fmla="*/ 0 h 1871"/>
                <a:gd name="T6" fmla="*/ 0 60000 65536"/>
                <a:gd name="T7" fmla="*/ 0 60000 65536"/>
                <a:gd name="T8" fmla="*/ 0 60000 65536"/>
                <a:gd name="T9" fmla="*/ 0 w 325"/>
                <a:gd name="T10" fmla="*/ 0 h 1871"/>
                <a:gd name="T11" fmla="*/ 325 w 325"/>
                <a:gd name="T12" fmla="*/ 1871 h 18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5" h="1871">
                  <a:moveTo>
                    <a:pt x="266" y="1871"/>
                  </a:moveTo>
                  <a:cubicBezTo>
                    <a:pt x="223" y="1751"/>
                    <a:pt x="0" y="1458"/>
                    <a:pt x="10" y="1146"/>
                  </a:cubicBezTo>
                  <a:cubicBezTo>
                    <a:pt x="20" y="834"/>
                    <a:pt x="259" y="239"/>
                    <a:pt x="325" y="0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/>
              <a:tailEnd type="stealth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5375" name="Freeform 12"/>
            <p:cNvSpPr>
              <a:spLocks/>
            </p:cNvSpPr>
            <p:nvPr/>
          </p:nvSpPr>
          <p:spPr bwMode="auto">
            <a:xfrm>
              <a:off x="3233" y="2381"/>
              <a:ext cx="1395" cy="962"/>
            </a:xfrm>
            <a:custGeom>
              <a:avLst/>
              <a:gdLst>
                <a:gd name="T0" fmla="*/ 0 w 1395"/>
                <a:gd name="T1" fmla="*/ 962 h 962"/>
                <a:gd name="T2" fmla="*/ 751 w 1395"/>
                <a:gd name="T3" fmla="*/ 601 h 962"/>
                <a:gd name="T4" fmla="*/ 1395 w 1395"/>
                <a:gd name="T5" fmla="*/ 0 h 962"/>
                <a:gd name="T6" fmla="*/ 0 60000 65536"/>
                <a:gd name="T7" fmla="*/ 0 60000 65536"/>
                <a:gd name="T8" fmla="*/ 0 60000 65536"/>
                <a:gd name="T9" fmla="*/ 0 w 1395"/>
                <a:gd name="T10" fmla="*/ 0 h 962"/>
                <a:gd name="T11" fmla="*/ 1395 w 1395"/>
                <a:gd name="T12" fmla="*/ 962 h 9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95" h="962">
                  <a:moveTo>
                    <a:pt x="0" y="962"/>
                  </a:moveTo>
                  <a:cubicBezTo>
                    <a:pt x="124" y="902"/>
                    <a:pt x="519" y="761"/>
                    <a:pt x="751" y="601"/>
                  </a:cubicBezTo>
                  <a:cubicBezTo>
                    <a:pt x="983" y="441"/>
                    <a:pt x="1261" y="125"/>
                    <a:pt x="1395" y="0"/>
                  </a:cubicBezTo>
                </a:path>
              </a:pathLst>
            </a:custGeom>
            <a:noFill/>
            <a:ln w="38100" cap="flat" cmpd="sng">
              <a:solidFill>
                <a:srgbClr val="99CC00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5376" name="Freeform 13"/>
            <p:cNvSpPr>
              <a:spLocks/>
            </p:cNvSpPr>
            <p:nvPr/>
          </p:nvSpPr>
          <p:spPr bwMode="auto">
            <a:xfrm>
              <a:off x="3209" y="1241"/>
              <a:ext cx="1378" cy="831"/>
            </a:xfrm>
            <a:custGeom>
              <a:avLst/>
              <a:gdLst>
                <a:gd name="T0" fmla="*/ 1378 w 1378"/>
                <a:gd name="T1" fmla="*/ 831 h 831"/>
                <a:gd name="T2" fmla="*/ 760 w 1378"/>
                <a:gd name="T3" fmla="*/ 279 h 831"/>
                <a:gd name="T4" fmla="*/ 0 w 1378"/>
                <a:gd name="T5" fmla="*/ 0 h 831"/>
                <a:gd name="T6" fmla="*/ 0 60000 65536"/>
                <a:gd name="T7" fmla="*/ 0 60000 65536"/>
                <a:gd name="T8" fmla="*/ 0 60000 65536"/>
                <a:gd name="T9" fmla="*/ 0 w 1378"/>
                <a:gd name="T10" fmla="*/ 0 h 831"/>
                <a:gd name="T11" fmla="*/ 1378 w 1378"/>
                <a:gd name="T12" fmla="*/ 831 h 8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78" h="831">
                  <a:moveTo>
                    <a:pt x="1378" y="831"/>
                  </a:moveTo>
                  <a:cubicBezTo>
                    <a:pt x="1276" y="739"/>
                    <a:pt x="990" y="417"/>
                    <a:pt x="760" y="279"/>
                  </a:cubicBezTo>
                  <a:cubicBezTo>
                    <a:pt x="530" y="141"/>
                    <a:pt x="158" y="58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FF9900"/>
              </a:solidFill>
              <a:prstDash val="solid"/>
              <a:round/>
              <a:headEnd/>
              <a:tailEnd type="stealth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5377" name="Freeform 14"/>
            <p:cNvSpPr>
              <a:spLocks/>
            </p:cNvSpPr>
            <p:nvPr/>
          </p:nvSpPr>
          <p:spPr bwMode="auto">
            <a:xfrm>
              <a:off x="1416" y="2251"/>
              <a:ext cx="2850" cy="380"/>
            </a:xfrm>
            <a:custGeom>
              <a:avLst/>
              <a:gdLst>
                <a:gd name="T0" fmla="*/ 2850 w 2850"/>
                <a:gd name="T1" fmla="*/ 0 h 380"/>
                <a:gd name="T2" fmla="*/ 1025 w 2850"/>
                <a:gd name="T3" fmla="*/ 363 h 380"/>
                <a:gd name="T4" fmla="*/ 0 w 2850"/>
                <a:gd name="T5" fmla="*/ 101 h 380"/>
                <a:gd name="T6" fmla="*/ 0 60000 65536"/>
                <a:gd name="T7" fmla="*/ 0 60000 65536"/>
                <a:gd name="T8" fmla="*/ 0 60000 65536"/>
                <a:gd name="T9" fmla="*/ 0 w 2850"/>
                <a:gd name="T10" fmla="*/ 0 h 380"/>
                <a:gd name="T11" fmla="*/ 2850 w 2850"/>
                <a:gd name="T12" fmla="*/ 380 h 3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50" h="380">
                  <a:moveTo>
                    <a:pt x="2850" y="0"/>
                  </a:moveTo>
                  <a:cubicBezTo>
                    <a:pt x="2546" y="60"/>
                    <a:pt x="1500" y="346"/>
                    <a:pt x="1025" y="363"/>
                  </a:cubicBezTo>
                  <a:cubicBezTo>
                    <a:pt x="550" y="380"/>
                    <a:pt x="214" y="156"/>
                    <a:pt x="0" y="101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/>
              <a:tailEnd type="stealth" w="med" len="med"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15378" name="Text Box 15"/>
            <p:cNvSpPr txBox="1">
              <a:spLocks noChangeArrowheads="1"/>
            </p:cNvSpPr>
            <p:nvPr/>
          </p:nvSpPr>
          <p:spPr bwMode="auto">
            <a:xfrm>
              <a:off x="1081" y="1344"/>
              <a:ext cx="6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 sz="1400">
                  <a:solidFill>
                    <a:srgbClr val="0000FF"/>
                  </a:solidFill>
                </a:rPr>
                <a:t>Airline A</a:t>
              </a:r>
              <a:endParaRPr lang="en-US" sz="1400">
                <a:solidFill>
                  <a:srgbClr val="0000FF"/>
                </a:solidFill>
              </a:endParaRPr>
            </a:p>
          </p:txBody>
        </p:sp>
        <p:sp>
          <p:nvSpPr>
            <p:cNvPr id="15379" name="Text Box 16"/>
            <p:cNvSpPr txBox="1">
              <a:spLocks noChangeArrowheads="1"/>
            </p:cNvSpPr>
            <p:nvPr/>
          </p:nvSpPr>
          <p:spPr bwMode="auto">
            <a:xfrm>
              <a:off x="2033" y="1842"/>
              <a:ext cx="6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 sz="1400">
                  <a:solidFill>
                    <a:srgbClr val="0000FF"/>
                  </a:solidFill>
                </a:rPr>
                <a:t>Airline A</a:t>
              </a:r>
              <a:endParaRPr lang="en-US" sz="1400">
                <a:solidFill>
                  <a:srgbClr val="0000FF"/>
                </a:solidFill>
              </a:endParaRPr>
            </a:p>
          </p:txBody>
        </p:sp>
        <p:sp>
          <p:nvSpPr>
            <p:cNvPr id="15380" name="Text Box 17"/>
            <p:cNvSpPr txBox="1">
              <a:spLocks noChangeArrowheads="1"/>
            </p:cNvSpPr>
            <p:nvPr/>
          </p:nvSpPr>
          <p:spPr bwMode="auto">
            <a:xfrm>
              <a:off x="2986" y="2523"/>
              <a:ext cx="6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 sz="1400">
                  <a:solidFill>
                    <a:srgbClr val="FF3300"/>
                  </a:solidFill>
                </a:rPr>
                <a:t>Airline B</a:t>
              </a:r>
              <a:endParaRPr lang="en-US" sz="1400">
                <a:solidFill>
                  <a:srgbClr val="FF3300"/>
                </a:solidFill>
              </a:endParaRPr>
            </a:p>
          </p:txBody>
        </p:sp>
        <p:sp>
          <p:nvSpPr>
            <p:cNvPr id="15381" name="Text Box 18"/>
            <p:cNvSpPr txBox="1">
              <a:spLocks noChangeArrowheads="1"/>
            </p:cNvSpPr>
            <p:nvPr/>
          </p:nvSpPr>
          <p:spPr bwMode="auto">
            <a:xfrm>
              <a:off x="3802" y="1253"/>
              <a:ext cx="6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 sz="1400">
                  <a:solidFill>
                    <a:srgbClr val="FF9900"/>
                  </a:solidFill>
                </a:rPr>
                <a:t>Airline C</a:t>
              </a:r>
              <a:endParaRPr lang="en-US" sz="1400">
                <a:solidFill>
                  <a:srgbClr val="FF9900"/>
                </a:solidFill>
              </a:endParaRPr>
            </a:p>
          </p:txBody>
        </p:sp>
        <p:sp>
          <p:nvSpPr>
            <p:cNvPr id="15382" name="Text Box 19"/>
            <p:cNvSpPr txBox="1">
              <a:spLocks noChangeArrowheads="1"/>
            </p:cNvSpPr>
            <p:nvPr/>
          </p:nvSpPr>
          <p:spPr bwMode="auto">
            <a:xfrm>
              <a:off x="990" y="3022"/>
              <a:ext cx="6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 sz="1400">
                  <a:solidFill>
                    <a:srgbClr val="FF9900"/>
                  </a:solidFill>
                </a:rPr>
                <a:t>Airline C</a:t>
              </a:r>
              <a:endParaRPr lang="en-US" sz="1400">
                <a:solidFill>
                  <a:srgbClr val="FF9900"/>
                </a:solidFill>
              </a:endParaRPr>
            </a:p>
          </p:txBody>
        </p:sp>
        <p:sp>
          <p:nvSpPr>
            <p:cNvPr id="15383" name="Text Box 20"/>
            <p:cNvSpPr txBox="1">
              <a:spLocks noChangeArrowheads="1"/>
            </p:cNvSpPr>
            <p:nvPr/>
          </p:nvSpPr>
          <p:spPr bwMode="auto">
            <a:xfrm>
              <a:off x="3938" y="2976"/>
              <a:ext cx="6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 sz="1400">
                  <a:solidFill>
                    <a:schemeClr val="folHlink"/>
                  </a:solidFill>
                </a:rPr>
                <a:t>Airline D</a:t>
              </a:r>
              <a:endParaRPr lang="en-US" sz="1400">
                <a:solidFill>
                  <a:schemeClr val="folHlink"/>
                </a:solidFill>
              </a:endParaRP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77910" y="1275356"/>
            <a:ext cx="7775575" cy="4895850"/>
            <a:chOff x="295" y="618"/>
            <a:chExt cx="4898" cy="3084"/>
          </a:xfrm>
        </p:grpSpPr>
        <p:sp>
          <p:nvSpPr>
            <p:cNvPr id="15370" name="AutoShape 30"/>
            <p:cNvSpPr>
              <a:spLocks noChangeArrowheads="1"/>
            </p:cNvSpPr>
            <p:nvPr/>
          </p:nvSpPr>
          <p:spPr bwMode="auto">
            <a:xfrm>
              <a:off x="295" y="845"/>
              <a:ext cx="4898" cy="2857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50195"/>
              </a:srgbClr>
            </a:solidFill>
            <a:ln w="38100">
              <a:solidFill>
                <a:srgbClr val="FF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371" name="Text Box 31"/>
            <p:cNvSpPr txBox="1">
              <a:spLocks noChangeArrowheads="1"/>
            </p:cNvSpPr>
            <p:nvPr/>
          </p:nvSpPr>
          <p:spPr bwMode="auto">
            <a:xfrm>
              <a:off x="2382" y="618"/>
              <a:ext cx="235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sr-Latn-CS">
                  <a:solidFill>
                    <a:srgbClr val="FF3300"/>
                  </a:solidFill>
                </a:rPr>
                <a:t>Air Navigation Service Provider</a:t>
              </a:r>
              <a:endParaRPr lang="en-US">
                <a:solidFill>
                  <a:srgbClr val="FF3300"/>
                </a:solidFill>
              </a:endParaRPr>
            </a:p>
          </p:txBody>
        </p:sp>
      </p:grpSp>
      <p:sp>
        <p:nvSpPr>
          <p:cNvPr id="2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5</a:t>
            </a:fld>
            <a:endParaRPr lang="en-US" altLang="en-US" sz="10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57200" y="277813"/>
            <a:ext cx="8686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indent="-800100">
              <a:spcBef>
                <a:spcPct val="0"/>
              </a:spcBef>
            </a:pP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Air Traffic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 (</a:t>
            </a:r>
            <a:r>
              <a:rPr lang="sr-Latn-R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4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6</a:t>
            </a:fld>
            <a:endParaRPr lang="en-US" altLang="en-US" sz="1000">
              <a:solidFill>
                <a:schemeClr val="bg2"/>
              </a:solidFill>
            </a:endParaRP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165" y="994317"/>
            <a:ext cx="5719435" cy="539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6556407"/>
            <a:ext cx="833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2"/>
                </a:solidFill>
              </a:rPr>
              <a:t>Statistical Summary of</a:t>
            </a:r>
            <a:r>
              <a:rPr lang="sr-Latn-RS" sz="1400">
                <a:solidFill>
                  <a:schemeClr val="bg2"/>
                </a:solidFill>
              </a:rPr>
              <a:t> </a:t>
            </a:r>
            <a:r>
              <a:rPr lang="en-US" sz="1400">
                <a:solidFill>
                  <a:schemeClr val="bg2"/>
                </a:solidFill>
              </a:rPr>
              <a:t>Commercial Jet Airplane Accidents</a:t>
            </a:r>
            <a:r>
              <a:rPr lang="sr-Latn-RS" sz="1400">
                <a:solidFill>
                  <a:schemeClr val="bg2"/>
                </a:solidFill>
              </a:rPr>
              <a:t> </a:t>
            </a:r>
            <a:r>
              <a:rPr lang="en-US" sz="1400">
                <a:solidFill>
                  <a:schemeClr val="bg2"/>
                </a:solidFill>
              </a:rPr>
              <a:t>Worldwide Operations 1959 – 2019</a:t>
            </a:r>
            <a:r>
              <a:rPr lang="sr-Latn-RS" sz="1400">
                <a:solidFill>
                  <a:schemeClr val="bg2"/>
                </a:solidFill>
              </a:rPr>
              <a:t>, Boeing, 2020</a:t>
            </a:r>
            <a:endParaRPr lang="en-US" sz="14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457200" y="277813"/>
            <a:ext cx="8686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indent="-800100">
              <a:spcBef>
                <a:spcPct val="0"/>
              </a:spcBef>
            </a:pP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Air Traffic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 (</a:t>
            </a:r>
            <a:r>
              <a:rPr lang="sr-Latn-R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5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)</a:t>
            </a:r>
          </a:p>
        </p:txBody>
      </p:sp>
      <p:pic>
        <p:nvPicPr>
          <p:cNvPr id="1031" name="Picture 2" descr="https://www.flightradar24.com/blog/wp-content/uploads/2018/07/13-July-Cover-1138x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63"/>
            <a:ext cx="9144000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3" cstate="print"/>
          <a:srcRect l="13594" t="38335" r="39999" b="46666"/>
          <a:stretch>
            <a:fillRect/>
          </a:stretch>
        </p:blipFill>
        <p:spPr bwMode="auto">
          <a:xfrm>
            <a:off x="357188" y="4714875"/>
            <a:ext cx="7072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AutoShape 5" descr="Image result for flightradar24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4" name="AutoShape 7" descr="Image result for flightradar24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035" name="Picture 9" descr="Image result for flightradar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5000625"/>
            <a:ext cx="13335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7</a:t>
            </a:fld>
            <a:endParaRPr lang="en-US" altLang="en-US" sz="10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457200" y="277813"/>
            <a:ext cx="8686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indent="-800100">
              <a:spcBef>
                <a:spcPct val="0"/>
              </a:spcBef>
            </a:pPr>
            <a:r>
              <a:rPr lang="sr-Latn-C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Air Traffic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 (</a:t>
            </a:r>
            <a:r>
              <a:rPr lang="sr-Latn-R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6</a:t>
            </a:r>
            <a:r>
              <a:rPr lang="en-US" sz="4000" b="1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)</a:t>
            </a:r>
          </a:p>
        </p:txBody>
      </p:sp>
      <p:sp>
        <p:nvSpPr>
          <p:cNvPr id="1033" name="AutoShape 5" descr="Image result for flightradar24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4" name="AutoShape 7" descr="Image result for flightradar24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1357290" y="1155626"/>
            <a:ext cx="6500858" cy="4990056"/>
            <a:chOff x="1357290" y="1071546"/>
            <a:chExt cx="6500858" cy="4990056"/>
          </a:xfrm>
        </p:grpSpPr>
        <p:pic>
          <p:nvPicPr>
            <p:cNvPr id="14541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l="550" t="9593" r="49375" b="18895"/>
            <a:stretch>
              <a:fillRect/>
            </a:stretch>
          </p:blipFill>
          <p:spPr bwMode="auto">
            <a:xfrm>
              <a:off x="1357290" y="1071546"/>
              <a:ext cx="6500858" cy="4990056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3" name="Rectangle 12"/>
            <p:cNvSpPr/>
            <p:nvPr/>
          </p:nvSpPr>
          <p:spPr bwMode="auto">
            <a:xfrm>
              <a:off x="6271200" y="1214422"/>
              <a:ext cx="1571636" cy="500066"/>
            </a:xfrm>
            <a:prstGeom prst="rect">
              <a:avLst/>
            </a:prstGeom>
            <a:solidFill>
              <a:srgbClr val="19191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101803" y="115602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1400"/>
              <a:t>Sept. 3, 2019 </a:t>
            </a:r>
          </a:p>
          <a:p>
            <a:pPr algn="r"/>
            <a:r>
              <a:rPr lang="sr-Latn-RS" sz="1400"/>
              <a:t>12:00 UTC</a:t>
            </a:r>
            <a:endParaRPr lang="en-US" sz="1400"/>
          </a:p>
        </p:txBody>
      </p:sp>
      <p:pic>
        <p:nvPicPr>
          <p:cNvPr id="145414" name="Picture 6"/>
          <p:cNvPicPr>
            <a:picLocks noChangeAspect="1" noChangeArrowheads="1"/>
          </p:cNvPicPr>
          <p:nvPr/>
        </p:nvPicPr>
        <p:blipFill>
          <a:blip r:embed="rId3" cstate="print"/>
          <a:srcRect l="2813" t="20058" r="50781" b="53779"/>
          <a:stretch>
            <a:fillRect/>
          </a:stretch>
        </p:blipFill>
        <p:spPr bwMode="auto">
          <a:xfrm>
            <a:off x="1071538" y="2870138"/>
            <a:ext cx="7072362" cy="21431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11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8</a:t>
            </a:fld>
            <a:endParaRPr lang="en-US" altLang="en-US" sz="1000">
              <a:solidFill>
                <a:schemeClr val="bg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9925" y="3205655"/>
            <a:ext cx="4798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hlinkClick r:id="rId4"/>
              </a:rPr>
              <a:t>https://www.flightradar24.com/airport/beg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7338"/>
            <a:ext cx="8466083" cy="1143000"/>
          </a:xfrm>
        </p:spPr>
        <p:txBody>
          <a:bodyPr>
            <a:noAutofit/>
          </a:bodyPr>
          <a:lstStyle/>
          <a:p>
            <a:pPr marL="800100" indent="-800100"/>
            <a:r>
              <a:rPr lang="sr-Latn-CS" sz="4000"/>
              <a:t>Air Traffic System Elements </a:t>
            </a:r>
            <a:br>
              <a:rPr lang="sr-Latn-CS" sz="4000"/>
            </a:br>
            <a:endParaRPr lang="en-US" sz="400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152625" y="1628775"/>
            <a:ext cx="2159000" cy="2159000"/>
            <a:chOff x="2109" y="1026"/>
            <a:chExt cx="1360" cy="1360"/>
          </a:xfrm>
        </p:grpSpPr>
        <p:sp>
          <p:nvSpPr>
            <p:cNvPr id="16398" name="Oval 4"/>
            <p:cNvSpPr>
              <a:spLocks noChangeArrowheads="1"/>
            </p:cNvSpPr>
            <p:nvPr/>
          </p:nvSpPr>
          <p:spPr bwMode="auto">
            <a:xfrm>
              <a:off x="2109" y="1026"/>
              <a:ext cx="1360" cy="1360"/>
            </a:xfrm>
            <a:prstGeom prst="ellipse">
              <a:avLst/>
            </a:prstGeom>
            <a:solidFill>
              <a:srgbClr val="80808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399" name="Text Box 5"/>
            <p:cNvSpPr txBox="1">
              <a:spLocks noChangeArrowheads="1"/>
            </p:cNvSpPr>
            <p:nvPr/>
          </p:nvSpPr>
          <p:spPr bwMode="auto">
            <a:xfrm>
              <a:off x="2472" y="1389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/>
                <a:t>Human</a:t>
              </a:r>
              <a:endParaRPr 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944787" y="2924175"/>
            <a:ext cx="2159000" cy="2159000"/>
            <a:chOff x="2608" y="1842"/>
            <a:chExt cx="1360" cy="1360"/>
          </a:xfrm>
        </p:grpSpPr>
        <p:sp>
          <p:nvSpPr>
            <p:cNvPr id="16396" name="Oval 7"/>
            <p:cNvSpPr>
              <a:spLocks noChangeArrowheads="1"/>
            </p:cNvSpPr>
            <p:nvPr/>
          </p:nvSpPr>
          <p:spPr bwMode="auto">
            <a:xfrm>
              <a:off x="2608" y="1842"/>
              <a:ext cx="1360" cy="1360"/>
            </a:xfrm>
            <a:prstGeom prst="ellipse">
              <a:avLst/>
            </a:prstGeom>
            <a:solidFill>
              <a:srgbClr val="969696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397" name="Text Box 8"/>
            <p:cNvSpPr txBox="1">
              <a:spLocks noChangeArrowheads="1"/>
            </p:cNvSpPr>
            <p:nvPr/>
          </p:nvSpPr>
          <p:spPr bwMode="auto">
            <a:xfrm>
              <a:off x="2971" y="2478"/>
              <a:ext cx="8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/>
                <a:t>Procedures</a:t>
              </a:r>
              <a:endParaRPr lang="en-US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216000" y="2924175"/>
            <a:ext cx="2159000" cy="2159000"/>
            <a:chOff x="1519" y="1842"/>
            <a:chExt cx="1360" cy="1360"/>
          </a:xfrm>
        </p:grpSpPr>
        <p:sp>
          <p:nvSpPr>
            <p:cNvPr id="16394" name="Oval 10"/>
            <p:cNvSpPr>
              <a:spLocks noChangeArrowheads="1"/>
            </p:cNvSpPr>
            <p:nvPr/>
          </p:nvSpPr>
          <p:spPr bwMode="auto">
            <a:xfrm>
              <a:off x="1519" y="1842"/>
              <a:ext cx="1360" cy="1360"/>
            </a:xfrm>
            <a:prstGeom prst="ellipse">
              <a:avLst/>
            </a:prstGeom>
            <a:solidFill>
              <a:srgbClr val="C0C0C0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395" name="Text Box 11"/>
            <p:cNvSpPr txBox="1">
              <a:spLocks noChangeArrowheads="1"/>
            </p:cNvSpPr>
            <p:nvPr/>
          </p:nvSpPr>
          <p:spPr bwMode="auto">
            <a:xfrm>
              <a:off x="1655" y="2473"/>
              <a:ext cx="86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/>
                <a:t>Equipment</a:t>
              </a:r>
              <a:endParaRPr lang="en-US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000100" y="1412875"/>
            <a:ext cx="4318000" cy="4318000"/>
            <a:chOff x="1383" y="890"/>
            <a:chExt cx="2720" cy="2720"/>
          </a:xfrm>
        </p:grpSpPr>
        <p:sp>
          <p:nvSpPr>
            <p:cNvPr id="16392" name="Oval 13"/>
            <p:cNvSpPr>
              <a:spLocks noChangeArrowheads="1"/>
            </p:cNvSpPr>
            <p:nvPr/>
          </p:nvSpPr>
          <p:spPr bwMode="auto">
            <a:xfrm>
              <a:off x="1383" y="890"/>
              <a:ext cx="2720" cy="2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393" name="Text Box 14"/>
            <p:cNvSpPr txBox="1">
              <a:spLocks noChangeArrowheads="1"/>
            </p:cNvSpPr>
            <p:nvPr/>
          </p:nvSpPr>
          <p:spPr bwMode="auto">
            <a:xfrm>
              <a:off x="2290" y="3249"/>
              <a:ext cx="104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sr-Latn-CS"/>
                <a:t>Environment</a:t>
              </a:r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000760" y="2071678"/>
            <a:ext cx="24288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>
                <a:solidFill>
                  <a:srgbClr val="0070C0"/>
                </a:solidFill>
              </a:rPr>
              <a:t>Air </a:t>
            </a:r>
            <a:r>
              <a:rPr lang="sr-Latn-RS" b="1" err="1">
                <a:solidFill>
                  <a:srgbClr val="0070C0"/>
                </a:solidFill>
              </a:rPr>
              <a:t>Traffic</a:t>
            </a:r>
            <a:r>
              <a:rPr lang="sr-Latn-RS" b="1">
                <a:solidFill>
                  <a:srgbClr val="0070C0"/>
                </a:solidFill>
              </a:rPr>
              <a:t> </a:t>
            </a:r>
            <a:r>
              <a:rPr lang="sr-Latn-RS">
                <a:solidFill>
                  <a:srgbClr val="0070C0"/>
                </a:solidFill>
              </a:rPr>
              <a:t>is a -</a:t>
            </a:r>
          </a:p>
          <a:p>
            <a:endParaRPr lang="sr-Latn-RS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r>
              <a:rPr lang="en-US">
                <a:solidFill>
                  <a:srgbClr val="0070C0"/>
                </a:solidFill>
              </a:rPr>
              <a:t> C</a:t>
            </a:r>
            <a:r>
              <a:rPr lang="sr-Latn-RS">
                <a:solidFill>
                  <a:srgbClr val="0070C0"/>
                </a:solidFill>
              </a:rPr>
              <a:t>omplex</a:t>
            </a:r>
            <a:r>
              <a:rPr lang="en-US">
                <a:solidFill>
                  <a:srgbClr val="0070C0"/>
                </a:solidFill>
              </a:rPr>
              <a:t> </a:t>
            </a:r>
          </a:p>
          <a:p>
            <a:pPr lvl="1">
              <a:buFontTx/>
              <a:buChar char="-"/>
            </a:pPr>
            <a:r>
              <a:rPr lang="en-US">
                <a:solidFill>
                  <a:srgbClr val="0070C0"/>
                </a:solidFill>
              </a:rPr>
              <a:t> dynamic</a:t>
            </a:r>
          </a:p>
          <a:p>
            <a:pPr lvl="1">
              <a:buFontTx/>
              <a:buChar char="-"/>
            </a:pPr>
            <a:r>
              <a:rPr lang="en-US">
                <a:solidFill>
                  <a:srgbClr val="0070C0"/>
                </a:solidFill>
              </a:rPr>
              <a:t> multi-agent</a:t>
            </a:r>
          </a:p>
          <a:p>
            <a:pPr lvl="1"/>
            <a:r>
              <a:rPr lang="en-US">
                <a:solidFill>
                  <a:srgbClr val="0070C0"/>
                </a:solidFill>
              </a:rPr>
              <a:t>- highly distributed</a:t>
            </a:r>
            <a:endParaRPr lang="sr-Latn-RS">
              <a:solidFill>
                <a:srgbClr val="0070C0"/>
              </a:solidFill>
            </a:endParaRPr>
          </a:p>
          <a:p>
            <a:endParaRPr lang="sr-Latn-RS">
              <a:solidFill>
                <a:srgbClr val="0070C0"/>
              </a:solidFill>
            </a:endParaRPr>
          </a:p>
          <a:p>
            <a:r>
              <a:rPr lang="sr-Latn-RS">
                <a:solidFill>
                  <a:srgbClr val="0070C0"/>
                </a:solidFill>
              </a:rPr>
              <a:t>- </a:t>
            </a:r>
            <a:r>
              <a:rPr lang="en-US">
                <a:solidFill>
                  <a:srgbClr val="0070C0"/>
                </a:solidFill>
              </a:rPr>
              <a:t>S</a:t>
            </a:r>
            <a:r>
              <a:rPr lang="sr-Latn-RS">
                <a:solidFill>
                  <a:srgbClr val="0070C0"/>
                </a:solidFill>
              </a:rPr>
              <a:t>ocio-technical</a:t>
            </a:r>
          </a:p>
          <a:p>
            <a:endParaRPr lang="sr-Latn-RS">
              <a:solidFill>
                <a:srgbClr val="0070C0"/>
              </a:solidFill>
            </a:endParaRPr>
          </a:p>
          <a:p>
            <a:r>
              <a:rPr lang="sr-Latn-RS">
                <a:solidFill>
                  <a:srgbClr val="0070C0"/>
                </a:solidFill>
              </a:rPr>
              <a:t>- Safety critical</a:t>
            </a:r>
          </a:p>
          <a:p>
            <a:endParaRPr lang="sr-Latn-RS">
              <a:solidFill>
                <a:srgbClr val="0070C0"/>
              </a:solidFill>
            </a:endParaRPr>
          </a:p>
          <a:p>
            <a:pPr algn="r"/>
            <a:r>
              <a:rPr lang="sr-Latn-RS">
                <a:solidFill>
                  <a:srgbClr val="0070C0"/>
                </a:solidFill>
              </a:rPr>
              <a:t>system</a:t>
            </a:r>
            <a:endParaRPr lang="en-US">
              <a:solidFill>
                <a:srgbClr val="0070C0"/>
              </a:solidFill>
            </a:endParaRPr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9</a:t>
            </a:fld>
            <a:endParaRPr lang="en-US" altLang="en-US" sz="10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Props1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01D6BEF6-6CD2-4659-B731-980294D7FAB2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a301ac7b-a095-4703-8ac1-0954f10782bf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985</TotalTime>
  <Words>822</Words>
  <Application>Microsoft Office PowerPoint</Application>
  <PresentationFormat>On-screen Show (4:3)</PresentationFormat>
  <Paragraphs>114</Paragraphs>
  <Slides>17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SESAR ER Presentation template</vt:lpstr>
      <vt:lpstr>Picture</vt:lpstr>
      <vt:lpstr>Introduction to ATM Air Traffic Control as part of Air Transport System</vt:lpstr>
      <vt:lpstr>Air Traffic System</vt:lpstr>
      <vt:lpstr>Slide 3</vt:lpstr>
      <vt:lpstr>Slide 4</vt:lpstr>
      <vt:lpstr>Slide 5</vt:lpstr>
      <vt:lpstr>Slide 6</vt:lpstr>
      <vt:lpstr>Slide 7</vt:lpstr>
      <vt:lpstr>Slide 8</vt:lpstr>
      <vt:lpstr>Air Traffic System Elements  </vt:lpstr>
      <vt:lpstr>Air Traffic System Elements</vt:lpstr>
      <vt:lpstr>Air Traffic System Elements</vt:lpstr>
      <vt:lpstr>Air Navigation Services</vt:lpstr>
      <vt:lpstr>Air Navigation Services (1)</vt:lpstr>
      <vt:lpstr>Air Navigation Services (2)</vt:lpstr>
      <vt:lpstr>Air Navigation Services (3)</vt:lpstr>
      <vt:lpstr>Air Navigation Services (4)</vt:lpstr>
      <vt:lpstr>Slide 17</vt:lpstr>
    </vt:vector>
  </TitlesOfParts>
  <Company>Sesar JU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Fedja</cp:lastModifiedBy>
  <cp:revision>112</cp:revision>
  <dcterms:created xsi:type="dcterms:W3CDTF">2016-04-13T13:39:24Z</dcterms:created>
  <dcterms:modified xsi:type="dcterms:W3CDTF">2021-08-01T17:17:19Z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