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2"/>
  </p:notesMasterIdLst>
  <p:handoutMasterIdLst>
    <p:handoutMasterId r:id="rId113"/>
  </p:handoutMasterIdLst>
  <p:sldIdLst>
    <p:sldId id="464" r:id="rId5"/>
    <p:sldId id="866" r:id="rId6"/>
    <p:sldId id="510" r:id="rId7"/>
    <p:sldId id="666" r:id="rId8"/>
    <p:sldId id="667" r:id="rId9"/>
    <p:sldId id="810" r:id="rId10"/>
    <p:sldId id="812" r:id="rId11"/>
    <p:sldId id="813" r:id="rId12"/>
    <p:sldId id="814" r:id="rId13"/>
    <p:sldId id="815" r:id="rId14"/>
    <p:sldId id="668" r:id="rId15"/>
    <p:sldId id="669" r:id="rId16"/>
    <p:sldId id="670" r:id="rId17"/>
    <p:sldId id="672" r:id="rId18"/>
    <p:sldId id="673" r:id="rId19"/>
    <p:sldId id="671" r:id="rId20"/>
    <p:sldId id="816" r:id="rId21"/>
    <p:sldId id="674" r:id="rId22"/>
    <p:sldId id="675" r:id="rId23"/>
    <p:sldId id="706" r:id="rId24"/>
    <p:sldId id="707" r:id="rId25"/>
    <p:sldId id="708" r:id="rId26"/>
    <p:sldId id="709" r:id="rId27"/>
    <p:sldId id="710" r:id="rId28"/>
    <p:sldId id="711" r:id="rId29"/>
    <p:sldId id="712" r:id="rId30"/>
    <p:sldId id="713" r:id="rId31"/>
    <p:sldId id="714" r:id="rId32"/>
    <p:sldId id="715" r:id="rId33"/>
    <p:sldId id="716" r:id="rId34"/>
    <p:sldId id="717" r:id="rId35"/>
    <p:sldId id="511" r:id="rId36"/>
    <p:sldId id="518" r:id="rId37"/>
    <p:sldId id="515" r:id="rId38"/>
    <p:sldId id="507" r:id="rId39"/>
    <p:sldId id="527" r:id="rId40"/>
    <p:sldId id="519" r:id="rId41"/>
    <p:sldId id="520" r:id="rId42"/>
    <p:sldId id="529" r:id="rId43"/>
    <p:sldId id="528" r:id="rId44"/>
    <p:sldId id="521" r:id="rId45"/>
    <p:sldId id="522" r:id="rId46"/>
    <p:sldId id="523" r:id="rId47"/>
    <p:sldId id="525" r:id="rId48"/>
    <p:sldId id="530" r:id="rId49"/>
    <p:sldId id="531" r:id="rId50"/>
    <p:sldId id="526" r:id="rId51"/>
    <p:sldId id="532" r:id="rId52"/>
    <p:sldId id="829" r:id="rId53"/>
    <p:sldId id="830" r:id="rId54"/>
    <p:sldId id="831" r:id="rId55"/>
    <p:sldId id="832" r:id="rId56"/>
    <p:sldId id="833" r:id="rId57"/>
    <p:sldId id="834" r:id="rId58"/>
    <p:sldId id="772" r:id="rId59"/>
    <p:sldId id="779" r:id="rId60"/>
    <p:sldId id="451" r:id="rId61"/>
    <p:sldId id="780" r:id="rId62"/>
    <p:sldId id="840" r:id="rId63"/>
    <p:sldId id="374" r:id="rId64"/>
    <p:sldId id="375" r:id="rId65"/>
    <p:sldId id="377" r:id="rId66"/>
    <p:sldId id="376" r:id="rId67"/>
    <p:sldId id="378" r:id="rId68"/>
    <p:sldId id="848" r:id="rId69"/>
    <p:sldId id="849" r:id="rId70"/>
    <p:sldId id="851" r:id="rId71"/>
    <p:sldId id="852" r:id="rId72"/>
    <p:sldId id="827" r:id="rId73"/>
    <p:sldId id="859" r:id="rId74"/>
    <p:sldId id="462" r:id="rId75"/>
    <p:sldId id="860" r:id="rId76"/>
    <p:sldId id="676" r:id="rId77"/>
    <p:sldId id="677" r:id="rId78"/>
    <p:sldId id="413" r:id="rId79"/>
    <p:sldId id="412" r:id="rId80"/>
    <p:sldId id="680" r:id="rId81"/>
    <p:sldId id="746" r:id="rId82"/>
    <p:sldId id="747" r:id="rId83"/>
    <p:sldId id="748" r:id="rId84"/>
    <p:sldId id="806" r:id="rId85"/>
    <p:sldId id="745" r:id="rId86"/>
    <p:sldId id="724" r:id="rId87"/>
    <p:sldId id="725" r:id="rId88"/>
    <p:sldId id="726" r:id="rId89"/>
    <p:sldId id="727" r:id="rId90"/>
    <p:sldId id="728" r:id="rId91"/>
    <p:sldId id="729" r:id="rId92"/>
    <p:sldId id="730" r:id="rId93"/>
    <p:sldId id="731" r:id="rId94"/>
    <p:sldId id="732" r:id="rId95"/>
    <p:sldId id="733" r:id="rId96"/>
    <p:sldId id="734" r:id="rId97"/>
    <p:sldId id="735" r:id="rId98"/>
    <p:sldId id="736" r:id="rId99"/>
    <p:sldId id="737" r:id="rId100"/>
    <p:sldId id="738" r:id="rId101"/>
    <p:sldId id="739" r:id="rId102"/>
    <p:sldId id="861" r:id="rId103"/>
    <p:sldId id="862" r:id="rId104"/>
    <p:sldId id="863" r:id="rId105"/>
    <p:sldId id="864" r:id="rId106"/>
    <p:sldId id="865" r:id="rId107"/>
    <p:sldId id="765" r:id="rId108"/>
    <p:sldId id="804" r:id="rId109"/>
    <p:sldId id="805" r:id="rId110"/>
    <p:sldId id="465" r:id="rId1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79646"/>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3E4202-F243-1D41-BBCF-0ECFB502DC67}" v="24" dt="2021-06-02T16:53:11.4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0519" autoAdjust="0"/>
  </p:normalViewPr>
  <p:slideViewPr>
    <p:cSldViewPr snapToGrid="0" snapToObjects="1">
      <p:cViewPr varScale="1">
        <p:scale>
          <a:sx n="87" d="100"/>
          <a:sy n="87" d="100"/>
        </p:scale>
        <p:origin x="444" y="90"/>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notesMaster" Target="notesMasters/notes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handoutMaster" Target="handoutMasters/handoutMaster1.xml"/><Relationship Id="rId118" Type="http://schemas.microsoft.com/office/2015/10/relationships/revisionInfo" Target="revisionInfo.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9B83BA-344D-4C9D-B908-742500CDF1A1}" type="doc">
      <dgm:prSet loTypeId="urn:microsoft.com/office/officeart/2005/8/layout/hProcess9" loCatId="process" qsTypeId="urn:microsoft.com/office/officeart/2005/8/quickstyle/simple1" qsCatId="simple" csTypeId="urn:microsoft.com/office/officeart/2005/8/colors/accent1_2" csCatId="accent1" phldr="1"/>
      <dgm:spPr/>
    </dgm:pt>
    <dgm:pt modelId="{25630CF1-B9B5-4A20-B230-A8899672EDA6}">
      <dgm:prSet phldrT="[Texto]" custT="1"/>
      <dgm:spPr>
        <a:xfrm>
          <a:off x="397184" y="1320799"/>
          <a:ext cx="2644303" cy="1625600"/>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sz="2400" dirty="0">
              <a:solidFill>
                <a:sysClr val="window" lastClr="FFFFFF"/>
              </a:solidFill>
              <a:latin typeface="Calibri"/>
              <a:ea typeface="+mn-ea"/>
              <a:cs typeface="+mn-cs"/>
            </a:rPr>
            <a:t>Strategic Phase</a:t>
          </a:r>
          <a:br>
            <a:rPr lang="en-US" sz="2200" dirty="0">
              <a:solidFill>
                <a:sysClr val="window" lastClr="FFFFFF"/>
              </a:solidFill>
              <a:latin typeface="Calibri"/>
              <a:ea typeface="+mn-ea"/>
              <a:cs typeface="+mn-cs"/>
            </a:rPr>
          </a:br>
          <a:r>
            <a:rPr lang="en-US" sz="1800" dirty="0">
              <a:solidFill>
                <a:sysClr val="window" lastClr="FFFFFF"/>
              </a:solidFill>
              <a:latin typeface="Calibri"/>
              <a:ea typeface="+mn-ea"/>
              <a:cs typeface="+mn-cs"/>
            </a:rPr>
            <a:t>Matches long-term demand and </a:t>
          </a:r>
          <a:r>
            <a:rPr lang="en-US" sz="2000" b="1" dirty="0">
              <a:solidFill>
                <a:sysClr val="window" lastClr="FFFFFF"/>
              </a:solidFill>
              <a:latin typeface="Calibri"/>
              <a:ea typeface="+mn-ea"/>
              <a:cs typeface="+mn-cs"/>
            </a:rPr>
            <a:t>needed</a:t>
          </a:r>
          <a:r>
            <a:rPr lang="en-US" sz="1800" dirty="0">
              <a:solidFill>
                <a:sysClr val="window" lastClr="FFFFFF"/>
              </a:solidFill>
              <a:latin typeface="Calibri"/>
              <a:ea typeface="+mn-ea"/>
              <a:cs typeface="+mn-cs"/>
            </a:rPr>
            <a:t> ATC capacity</a:t>
          </a:r>
          <a:endParaRPr lang="en-US" sz="1800" b="1" dirty="0">
            <a:solidFill>
              <a:sysClr val="window" lastClr="FFFFFF"/>
            </a:solidFill>
            <a:latin typeface="Calibri"/>
            <a:ea typeface="+mn-ea"/>
            <a:cs typeface="+mn-cs"/>
          </a:endParaRPr>
        </a:p>
      </dgm:t>
    </dgm:pt>
    <dgm:pt modelId="{B6FC7DE9-E814-400D-9E4A-A00C74FE0BC5}" type="parTrans" cxnId="{397B9BC4-0706-435A-B87D-7186E9F82808}">
      <dgm:prSet/>
      <dgm:spPr/>
      <dgm:t>
        <a:bodyPr/>
        <a:lstStyle/>
        <a:p>
          <a:endParaRPr lang="en-US"/>
        </a:p>
      </dgm:t>
    </dgm:pt>
    <dgm:pt modelId="{90309EC7-ECA6-4049-808F-884CA0183594}" type="sibTrans" cxnId="{397B9BC4-0706-435A-B87D-7186E9F82808}">
      <dgm:prSet/>
      <dgm:spPr/>
      <dgm:t>
        <a:bodyPr/>
        <a:lstStyle/>
        <a:p>
          <a:endParaRPr lang="en-US"/>
        </a:p>
      </dgm:t>
    </dgm:pt>
    <dgm:pt modelId="{32054580-746F-4268-A2EC-460D5A674E72}">
      <dgm:prSet phldrT="[Texto]" custT="1"/>
      <dgm:spPr>
        <a:xfrm>
          <a:off x="3291521" y="1320799"/>
          <a:ext cx="2644303" cy="1625600"/>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sz="2400" dirty="0">
              <a:solidFill>
                <a:sysClr val="window" lastClr="FFFFFF"/>
              </a:solidFill>
              <a:latin typeface="Calibri"/>
              <a:ea typeface="+mn-ea"/>
              <a:cs typeface="+mn-cs"/>
            </a:rPr>
            <a:t>Pre-tactical Phase</a:t>
          </a:r>
          <a:br>
            <a:rPr lang="en-US" sz="1800" dirty="0">
              <a:solidFill>
                <a:sysClr val="window" lastClr="FFFFFF"/>
              </a:solidFill>
              <a:latin typeface="Calibri"/>
              <a:ea typeface="+mn-ea"/>
              <a:cs typeface="+mn-cs"/>
            </a:rPr>
          </a:br>
          <a:r>
            <a:rPr lang="en-US" sz="1800" dirty="0">
              <a:solidFill>
                <a:sysClr val="window" lastClr="FFFFFF"/>
              </a:solidFill>
              <a:latin typeface="Calibri"/>
              <a:ea typeface="+mn-ea"/>
              <a:cs typeface="+mn-cs"/>
            </a:rPr>
            <a:t>Balances flights next day with </a:t>
          </a:r>
          <a:r>
            <a:rPr lang="en-US" sz="2000" b="1" dirty="0">
              <a:solidFill>
                <a:sysClr val="window" lastClr="FFFFFF"/>
              </a:solidFill>
              <a:latin typeface="Calibri"/>
              <a:ea typeface="+mn-ea"/>
              <a:cs typeface="+mn-cs"/>
            </a:rPr>
            <a:t>available </a:t>
          </a:r>
          <a:r>
            <a:rPr lang="en-US" sz="1800" dirty="0">
              <a:solidFill>
                <a:sysClr val="window" lastClr="FFFFFF"/>
              </a:solidFill>
              <a:latin typeface="Calibri"/>
              <a:ea typeface="+mn-ea"/>
              <a:cs typeface="+mn-cs"/>
            </a:rPr>
            <a:t>ATC Capacity</a:t>
          </a:r>
        </a:p>
      </dgm:t>
    </dgm:pt>
    <dgm:pt modelId="{AFB82798-15C6-4DD9-A2BA-59637E65805B}" type="parTrans" cxnId="{F3CBA167-FA28-4281-A153-D1351804FB90}">
      <dgm:prSet/>
      <dgm:spPr/>
      <dgm:t>
        <a:bodyPr/>
        <a:lstStyle/>
        <a:p>
          <a:endParaRPr lang="en-US"/>
        </a:p>
      </dgm:t>
    </dgm:pt>
    <dgm:pt modelId="{939CF5F0-DD48-4911-A5B0-0B694EEF431C}" type="sibTrans" cxnId="{F3CBA167-FA28-4281-A153-D1351804FB90}">
      <dgm:prSet/>
      <dgm:spPr/>
      <dgm:t>
        <a:bodyPr/>
        <a:lstStyle/>
        <a:p>
          <a:endParaRPr lang="en-US"/>
        </a:p>
      </dgm:t>
    </dgm:pt>
    <dgm:pt modelId="{11FDE967-19A9-4E7F-AA6C-78DC2DB68E87}">
      <dgm:prSet phldrT="[Texto]" custT="1"/>
      <dgm:spPr>
        <a:xfrm>
          <a:off x="6114417" y="1320799"/>
          <a:ext cx="2644303" cy="1625600"/>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sz="2400" dirty="0">
              <a:solidFill>
                <a:sysClr val="window" lastClr="FFFFFF"/>
              </a:solidFill>
              <a:latin typeface="Calibri"/>
              <a:ea typeface="+mn-ea"/>
              <a:cs typeface="+mn-cs"/>
            </a:rPr>
            <a:t>Tactical Phase</a:t>
          </a:r>
          <a:br>
            <a:rPr lang="en-US" sz="1800" dirty="0">
              <a:solidFill>
                <a:sysClr val="window" lastClr="FFFFFF"/>
              </a:solidFill>
              <a:latin typeface="Calibri"/>
              <a:ea typeface="+mn-ea"/>
              <a:cs typeface="+mn-cs"/>
            </a:rPr>
          </a:br>
          <a:r>
            <a:rPr lang="en-US" sz="1800" dirty="0">
              <a:solidFill>
                <a:sysClr val="window" lastClr="FFFFFF"/>
              </a:solidFill>
              <a:latin typeface="Calibri"/>
              <a:ea typeface="+mn-ea"/>
              <a:cs typeface="+mn-cs"/>
            </a:rPr>
            <a:t>Manage current flights with </a:t>
          </a:r>
          <a:r>
            <a:rPr lang="en-US" sz="2000" b="1" dirty="0">
              <a:solidFill>
                <a:sysClr val="window" lastClr="FFFFFF"/>
              </a:solidFill>
              <a:latin typeface="Calibri"/>
              <a:ea typeface="+mn-ea"/>
              <a:cs typeface="+mn-cs"/>
            </a:rPr>
            <a:t>existing</a:t>
          </a:r>
          <a:r>
            <a:rPr lang="en-US" sz="1800" dirty="0">
              <a:solidFill>
                <a:sysClr val="window" lastClr="FFFFFF"/>
              </a:solidFill>
              <a:latin typeface="Calibri"/>
              <a:ea typeface="+mn-ea"/>
              <a:cs typeface="+mn-cs"/>
            </a:rPr>
            <a:t> ATC capacity</a:t>
          </a:r>
        </a:p>
      </dgm:t>
    </dgm:pt>
    <dgm:pt modelId="{FD712E77-C00B-4BB0-8AD8-46E10D1FB74D}" type="parTrans" cxnId="{F18A1A67-B6AA-46EA-9BE4-B5D25D29EB4B}">
      <dgm:prSet/>
      <dgm:spPr/>
      <dgm:t>
        <a:bodyPr/>
        <a:lstStyle/>
        <a:p>
          <a:endParaRPr lang="en-US"/>
        </a:p>
      </dgm:t>
    </dgm:pt>
    <dgm:pt modelId="{B2C54A74-BEBA-4491-AFFD-F26A231162D0}" type="sibTrans" cxnId="{F18A1A67-B6AA-46EA-9BE4-B5D25D29EB4B}">
      <dgm:prSet/>
      <dgm:spPr/>
      <dgm:t>
        <a:bodyPr/>
        <a:lstStyle/>
        <a:p>
          <a:endParaRPr lang="en-US"/>
        </a:p>
      </dgm:t>
    </dgm:pt>
    <dgm:pt modelId="{E04E0966-8584-4750-8539-84ACD90502EB}" type="pres">
      <dgm:prSet presAssocID="{739B83BA-344D-4C9D-B908-742500CDF1A1}" presName="CompostProcess" presStyleCnt="0">
        <dgm:presLayoutVars>
          <dgm:dir/>
          <dgm:resizeHandles val="exact"/>
        </dgm:presLayoutVars>
      </dgm:prSet>
      <dgm:spPr/>
    </dgm:pt>
    <dgm:pt modelId="{3CAE124C-EDE2-44BF-8268-E5EA298E54B2}" type="pres">
      <dgm:prSet presAssocID="{739B83BA-344D-4C9D-B908-742500CDF1A1}" presName="arrow" presStyleLbl="bgShp" presStyleIdx="0" presStyleCnt="1" custScaleX="112532" custScaleY="95000" custLinFactNeighborX="3581" custLinFactNeighborY="1250"/>
      <dgm:spPr>
        <a:xfrm>
          <a:off x="380997" y="246380"/>
          <a:ext cx="8382002" cy="3667759"/>
        </a:xfrm>
        <a:prstGeom prst="rightArrow">
          <a:avLst/>
        </a:prstGeom>
        <a:solidFill>
          <a:srgbClr val="4F81BD">
            <a:tint val="40000"/>
            <a:hueOff val="0"/>
            <a:satOff val="0"/>
            <a:lumOff val="0"/>
            <a:alphaOff val="0"/>
          </a:srgbClr>
        </a:solidFill>
        <a:ln>
          <a:noFill/>
        </a:ln>
        <a:effectLst/>
      </dgm:spPr>
    </dgm:pt>
    <dgm:pt modelId="{1E54195E-7D79-453B-A8AC-EB6F1A16D177}" type="pres">
      <dgm:prSet presAssocID="{739B83BA-344D-4C9D-B908-742500CDF1A1}" presName="linearProcess" presStyleCnt="0"/>
      <dgm:spPr/>
    </dgm:pt>
    <dgm:pt modelId="{659DB928-F30C-4C3E-B82B-4888657F881B}" type="pres">
      <dgm:prSet presAssocID="{25630CF1-B9B5-4A20-B230-A8899672EDA6}" presName="textNode" presStyleLbl="node1" presStyleIdx="0" presStyleCnt="3" custLinFactNeighborX="95652">
        <dgm:presLayoutVars>
          <dgm:bulletEnabled val="1"/>
        </dgm:presLayoutVars>
      </dgm:prSet>
      <dgm:spPr>
        <a:prstGeom prst="roundRect">
          <a:avLst/>
        </a:prstGeom>
      </dgm:spPr>
    </dgm:pt>
    <dgm:pt modelId="{08EDC11B-8C60-430F-992D-AC8FDA531E08}" type="pres">
      <dgm:prSet presAssocID="{90309EC7-ECA6-4049-808F-884CA0183594}" presName="sibTrans" presStyleCnt="0"/>
      <dgm:spPr/>
    </dgm:pt>
    <dgm:pt modelId="{1F2B50E6-EE1D-4A93-ABB3-99D8A053A3EB}" type="pres">
      <dgm:prSet presAssocID="{32054580-746F-4268-A2EC-460D5A674E72}" presName="textNode" presStyleLbl="node1" presStyleIdx="1" presStyleCnt="3" custLinFactNeighborX="56522">
        <dgm:presLayoutVars>
          <dgm:bulletEnabled val="1"/>
        </dgm:presLayoutVars>
      </dgm:prSet>
      <dgm:spPr>
        <a:prstGeom prst="roundRect">
          <a:avLst/>
        </a:prstGeom>
      </dgm:spPr>
    </dgm:pt>
    <dgm:pt modelId="{DA6BC8F0-06AB-41F7-98E7-B63D41FE982F}" type="pres">
      <dgm:prSet presAssocID="{939CF5F0-DD48-4911-A5B0-0B694EEF431C}" presName="sibTrans" presStyleCnt="0"/>
      <dgm:spPr/>
    </dgm:pt>
    <dgm:pt modelId="{5F113850-1C16-4A4E-AD81-4F28733AF8B0}" type="pres">
      <dgm:prSet presAssocID="{11FDE967-19A9-4E7F-AA6C-78DC2DB68E87}" presName="textNode" presStyleLbl="node1" presStyleIdx="2" presStyleCnt="3">
        <dgm:presLayoutVars>
          <dgm:bulletEnabled val="1"/>
        </dgm:presLayoutVars>
      </dgm:prSet>
      <dgm:spPr>
        <a:prstGeom prst="roundRect">
          <a:avLst/>
        </a:prstGeom>
      </dgm:spPr>
    </dgm:pt>
  </dgm:ptLst>
  <dgm:cxnLst>
    <dgm:cxn modelId="{F49B020C-8D59-4EA4-80C4-2458B6A5B6A1}" type="presOf" srcId="{25630CF1-B9B5-4A20-B230-A8899672EDA6}" destId="{659DB928-F30C-4C3E-B82B-4888657F881B}" srcOrd="0" destOrd="0" presId="urn:microsoft.com/office/officeart/2005/8/layout/hProcess9"/>
    <dgm:cxn modelId="{24A46F27-548F-42B4-9BAF-44E4BDC2508F}" type="presOf" srcId="{11FDE967-19A9-4E7F-AA6C-78DC2DB68E87}" destId="{5F113850-1C16-4A4E-AD81-4F28733AF8B0}" srcOrd="0" destOrd="0" presId="urn:microsoft.com/office/officeart/2005/8/layout/hProcess9"/>
    <dgm:cxn modelId="{F18A1A67-B6AA-46EA-9BE4-B5D25D29EB4B}" srcId="{739B83BA-344D-4C9D-B908-742500CDF1A1}" destId="{11FDE967-19A9-4E7F-AA6C-78DC2DB68E87}" srcOrd="2" destOrd="0" parTransId="{FD712E77-C00B-4BB0-8AD8-46E10D1FB74D}" sibTransId="{B2C54A74-BEBA-4491-AFFD-F26A231162D0}"/>
    <dgm:cxn modelId="{F3CBA167-FA28-4281-A153-D1351804FB90}" srcId="{739B83BA-344D-4C9D-B908-742500CDF1A1}" destId="{32054580-746F-4268-A2EC-460D5A674E72}" srcOrd="1" destOrd="0" parTransId="{AFB82798-15C6-4DD9-A2BA-59637E65805B}" sibTransId="{939CF5F0-DD48-4911-A5B0-0B694EEF431C}"/>
    <dgm:cxn modelId="{C93557B5-59B8-41F3-BD07-4D5BA40D475F}" type="presOf" srcId="{739B83BA-344D-4C9D-B908-742500CDF1A1}" destId="{E04E0966-8584-4750-8539-84ACD90502EB}" srcOrd="0" destOrd="0" presId="urn:microsoft.com/office/officeart/2005/8/layout/hProcess9"/>
    <dgm:cxn modelId="{397B9BC4-0706-435A-B87D-7186E9F82808}" srcId="{739B83BA-344D-4C9D-B908-742500CDF1A1}" destId="{25630CF1-B9B5-4A20-B230-A8899672EDA6}" srcOrd="0" destOrd="0" parTransId="{B6FC7DE9-E814-400D-9E4A-A00C74FE0BC5}" sibTransId="{90309EC7-ECA6-4049-808F-884CA0183594}"/>
    <dgm:cxn modelId="{F42FE7F0-6747-4D01-9022-CFADA77CDBE8}" type="presOf" srcId="{32054580-746F-4268-A2EC-460D5A674E72}" destId="{1F2B50E6-EE1D-4A93-ABB3-99D8A053A3EB}" srcOrd="0" destOrd="0" presId="urn:microsoft.com/office/officeart/2005/8/layout/hProcess9"/>
    <dgm:cxn modelId="{CCCF8570-2E47-4FFF-9722-89AD283302E4}" type="presParOf" srcId="{E04E0966-8584-4750-8539-84ACD90502EB}" destId="{3CAE124C-EDE2-44BF-8268-E5EA298E54B2}" srcOrd="0" destOrd="0" presId="urn:microsoft.com/office/officeart/2005/8/layout/hProcess9"/>
    <dgm:cxn modelId="{B9A9553E-1022-4506-8D72-665B210C0B75}" type="presParOf" srcId="{E04E0966-8584-4750-8539-84ACD90502EB}" destId="{1E54195E-7D79-453B-A8AC-EB6F1A16D177}" srcOrd="1" destOrd="0" presId="urn:microsoft.com/office/officeart/2005/8/layout/hProcess9"/>
    <dgm:cxn modelId="{5F766795-C714-41F1-B31F-061EF43B7455}" type="presParOf" srcId="{1E54195E-7D79-453B-A8AC-EB6F1A16D177}" destId="{659DB928-F30C-4C3E-B82B-4888657F881B}" srcOrd="0" destOrd="0" presId="urn:microsoft.com/office/officeart/2005/8/layout/hProcess9"/>
    <dgm:cxn modelId="{62EE9024-EA19-4457-A96A-3909B0DEA581}" type="presParOf" srcId="{1E54195E-7D79-453B-A8AC-EB6F1A16D177}" destId="{08EDC11B-8C60-430F-992D-AC8FDA531E08}" srcOrd="1" destOrd="0" presId="urn:microsoft.com/office/officeart/2005/8/layout/hProcess9"/>
    <dgm:cxn modelId="{FE135A66-51DE-43B3-B047-293EBFCD8B53}" type="presParOf" srcId="{1E54195E-7D79-453B-A8AC-EB6F1A16D177}" destId="{1F2B50E6-EE1D-4A93-ABB3-99D8A053A3EB}" srcOrd="2" destOrd="0" presId="urn:microsoft.com/office/officeart/2005/8/layout/hProcess9"/>
    <dgm:cxn modelId="{13DEEF91-D6E0-4EED-A573-61EADDB2FE05}" type="presParOf" srcId="{1E54195E-7D79-453B-A8AC-EB6F1A16D177}" destId="{DA6BC8F0-06AB-41F7-98E7-B63D41FE982F}" srcOrd="3" destOrd="0" presId="urn:microsoft.com/office/officeart/2005/8/layout/hProcess9"/>
    <dgm:cxn modelId="{AEB2F75D-492E-4EA7-8B6D-12BC16D2A592}" type="presParOf" srcId="{1E54195E-7D79-453B-A8AC-EB6F1A16D177}" destId="{5F113850-1C16-4A4E-AD81-4F28733AF8B0}"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AE124C-EDE2-44BF-8268-E5EA298E54B2}">
      <dsp:nvSpPr>
        <dsp:cNvPr id="0" name=""/>
        <dsp:cNvSpPr/>
      </dsp:nvSpPr>
      <dsp:spPr>
        <a:xfrm>
          <a:off x="380997" y="152400"/>
          <a:ext cx="8382002" cy="3860800"/>
        </a:xfrm>
        <a:prstGeom prst="rightArrow">
          <a:avLst/>
        </a:prstGeom>
        <a:solidFill>
          <a:srgbClr val="4F81BD">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659DB928-F30C-4C3E-B82B-4888657F881B}">
      <dsp:nvSpPr>
        <dsp:cNvPr id="0" name=""/>
        <dsp:cNvSpPr/>
      </dsp:nvSpPr>
      <dsp:spPr>
        <a:xfrm>
          <a:off x="419099" y="1219199"/>
          <a:ext cx="2628900" cy="16256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ysClr val="window" lastClr="FFFFFF"/>
              </a:solidFill>
              <a:latin typeface="Calibri"/>
              <a:ea typeface="+mn-ea"/>
              <a:cs typeface="+mn-cs"/>
            </a:rPr>
            <a:t>Strategic Phase</a:t>
          </a:r>
          <a:br>
            <a:rPr lang="en-US" sz="2200" kern="1200" dirty="0">
              <a:solidFill>
                <a:sysClr val="window" lastClr="FFFFFF"/>
              </a:solidFill>
              <a:latin typeface="Calibri"/>
              <a:ea typeface="+mn-ea"/>
              <a:cs typeface="+mn-cs"/>
            </a:rPr>
          </a:br>
          <a:r>
            <a:rPr lang="en-US" sz="1800" kern="1200" dirty="0">
              <a:solidFill>
                <a:sysClr val="window" lastClr="FFFFFF"/>
              </a:solidFill>
              <a:latin typeface="Calibri"/>
              <a:ea typeface="+mn-ea"/>
              <a:cs typeface="+mn-cs"/>
            </a:rPr>
            <a:t>Matches long-term demand and </a:t>
          </a:r>
          <a:r>
            <a:rPr lang="en-US" sz="2000" b="1" kern="1200" dirty="0">
              <a:solidFill>
                <a:sysClr val="window" lastClr="FFFFFF"/>
              </a:solidFill>
              <a:latin typeface="Calibri"/>
              <a:ea typeface="+mn-ea"/>
              <a:cs typeface="+mn-cs"/>
            </a:rPr>
            <a:t>needed</a:t>
          </a:r>
          <a:r>
            <a:rPr lang="en-US" sz="1800" kern="1200" dirty="0">
              <a:solidFill>
                <a:sysClr val="window" lastClr="FFFFFF"/>
              </a:solidFill>
              <a:latin typeface="Calibri"/>
              <a:ea typeface="+mn-ea"/>
              <a:cs typeface="+mn-cs"/>
            </a:rPr>
            <a:t> ATC capacity</a:t>
          </a:r>
          <a:endParaRPr lang="en-US" sz="1800" b="1" kern="1200" dirty="0">
            <a:solidFill>
              <a:sysClr val="window" lastClr="FFFFFF"/>
            </a:solidFill>
            <a:latin typeface="Calibri"/>
            <a:ea typeface="+mn-ea"/>
            <a:cs typeface="+mn-cs"/>
          </a:endParaRPr>
        </a:p>
      </dsp:txBody>
      <dsp:txXfrm>
        <a:off x="498454" y="1298554"/>
        <a:ext cx="2470190" cy="1466890"/>
      </dsp:txXfrm>
    </dsp:sp>
    <dsp:sp modelId="{1F2B50E6-EE1D-4A93-ABB3-99D8A053A3EB}">
      <dsp:nvSpPr>
        <dsp:cNvPr id="0" name=""/>
        <dsp:cNvSpPr/>
      </dsp:nvSpPr>
      <dsp:spPr>
        <a:xfrm>
          <a:off x="3314701" y="1219199"/>
          <a:ext cx="2628900" cy="16256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ysClr val="window" lastClr="FFFFFF"/>
              </a:solidFill>
              <a:latin typeface="Calibri"/>
              <a:ea typeface="+mn-ea"/>
              <a:cs typeface="+mn-cs"/>
            </a:rPr>
            <a:t>Pre-tactical Phase</a:t>
          </a:r>
          <a:br>
            <a:rPr lang="en-US" sz="1800" kern="1200" dirty="0">
              <a:solidFill>
                <a:sysClr val="window" lastClr="FFFFFF"/>
              </a:solidFill>
              <a:latin typeface="Calibri"/>
              <a:ea typeface="+mn-ea"/>
              <a:cs typeface="+mn-cs"/>
            </a:rPr>
          </a:br>
          <a:r>
            <a:rPr lang="en-US" sz="1800" kern="1200" dirty="0">
              <a:solidFill>
                <a:sysClr val="window" lastClr="FFFFFF"/>
              </a:solidFill>
              <a:latin typeface="Calibri"/>
              <a:ea typeface="+mn-ea"/>
              <a:cs typeface="+mn-cs"/>
            </a:rPr>
            <a:t>Balances flights next day with </a:t>
          </a:r>
          <a:r>
            <a:rPr lang="en-US" sz="2000" b="1" kern="1200" dirty="0">
              <a:solidFill>
                <a:sysClr val="window" lastClr="FFFFFF"/>
              </a:solidFill>
              <a:latin typeface="Calibri"/>
              <a:ea typeface="+mn-ea"/>
              <a:cs typeface="+mn-cs"/>
            </a:rPr>
            <a:t>available </a:t>
          </a:r>
          <a:r>
            <a:rPr lang="en-US" sz="1800" kern="1200" dirty="0">
              <a:solidFill>
                <a:sysClr val="window" lastClr="FFFFFF"/>
              </a:solidFill>
              <a:latin typeface="Calibri"/>
              <a:ea typeface="+mn-ea"/>
              <a:cs typeface="+mn-cs"/>
            </a:rPr>
            <a:t>ATC Capacity</a:t>
          </a:r>
        </a:p>
      </dsp:txBody>
      <dsp:txXfrm>
        <a:off x="3394056" y="1298554"/>
        <a:ext cx="2470190" cy="1466890"/>
      </dsp:txXfrm>
    </dsp:sp>
    <dsp:sp modelId="{5F113850-1C16-4A4E-AD81-4F28733AF8B0}">
      <dsp:nvSpPr>
        <dsp:cNvPr id="0" name=""/>
        <dsp:cNvSpPr/>
      </dsp:nvSpPr>
      <dsp:spPr>
        <a:xfrm>
          <a:off x="6134100" y="1219199"/>
          <a:ext cx="2628900" cy="1625600"/>
        </a:xfrm>
        <a:prstGeom prst="round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ysClr val="window" lastClr="FFFFFF"/>
              </a:solidFill>
              <a:latin typeface="Calibri"/>
              <a:ea typeface="+mn-ea"/>
              <a:cs typeface="+mn-cs"/>
            </a:rPr>
            <a:t>Tactical Phase</a:t>
          </a:r>
          <a:br>
            <a:rPr lang="en-US" sz="1800" kern="1200" dirty="0">
              <a:solidFill>
                <a:sysClr val="window" lastClr="FFFFFF"/>
              </a:solidFill>
              <a:latin typeface="Calibri"/>
              <a:ea typeface="+mn-ea"/>
              <a:cs typeface="+mn-cs"/>
            </a:rPr>
          </a:br>
          <a:r>
            <a:rPr lang="en-US" sz="1800" kern="1200" dirty="0">
              <a:solidFill>
                <a:sysClr val="window" lastClr="FFFFFF"/>
              </a:solidFill>
              <a:latin typeface="Calibri"/>
              <a:ea typeface="+mn-ea"/>
              <a:cs typeface="+mn-cs"/>
            </a:rPr>
            <a:t>Manage current flights with </a:t>
          </a:r>
          <a:r>
            <a:rPr lang="en-US" sz="2000" b="1" kern="1200" dirty="0">
              <a:solidFill>
                <a:sysClr val="window" lastClr="FFFFFF"/>
              </a:solidFill>
              <a:latin typeface="Calibri"/>
              <a:ea typeface="+mn-ea"/>
              <a:cs typeface="+mn-cs"/>
            </a:rPr>
            <a:t>existing</a:t>
          </a:r>
          <a:r>
            <a:rPr lang="en-US" sz="1800" kern="1200" dirty="0">
              <a:solidFill>
                <a:sysClr val="window" lastClr="FFFFFF"/>
              </a:solidFill>
              <a:latin typeface="Calibri"/>
              <a:ea typeface="+mn-ea"/>
              <a:cs typeface="+mn-cs"/>
            </a:rPr>
            <a:t> ATC capacity</a:t>
          </a:r>
        </a:p>
      </dsp:txBody>
      <dsp:txXfrm>
        <a:off x="6213455" y="1298554"/>
        <a:ext cx="2470190" cy="146689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t>7/29/2021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t>7/29/2021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265330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856274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044426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2951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7586356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014988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670636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234503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514405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2981119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3533049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E39286-1182-484A-BB9F-6D716B2D9409}" type="slidenum">
              <a:rPr lang="en-GB" smtClean="0"/>
              <a:t>6</a:t>
            </a:fld>
            <a:endParaRPr lang="en-GB"/>
          </a:p>
        </p:txBody>
      </p:sp>
    </p:spTree>
    <p:extLst>
      <p:ext uri="{BB962C8B-B14F-4D97-AF65-F5344CB8AC3E}">
        <p14:creationId xmlns:p14="http://schemas.microsoft.com/office/powerpoint/2010/main" val="31050943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737453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702748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182799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19375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53</a:t>
            </a:fld>
            <a:endParaRPr lang="en-GB"/>
          </a:p>
        </p:txBody>
      </p:sp>
      <p:sp>
        <p:nvSpPr>
          <p:cNvPr id="5" name="Date Placeholder 4">
            <a:extLst>
              <a:ext uri="{FF2B5EF4-FFF2-40B4-BE49-F238E27FC236}">
                <a16:creationId xmlns:a16="http://schemas.microsoft.com/office/drawing/2014/main" id="{611FBF93-A2FC-44C6-B646-8555325540EB}"/>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5062578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54</a:t>
            </a:fld>
            <a:endParaRPr lang="en-GB"/>
          </a:p>
        </p:txBody>
      </p:sp>
      <p:sp>
        <p:nvSpPr>
          <p:cNvPr id="5" name="Date Placeholder 4">
            <a:extLst>
              <a:ext uri="{FF2B5EF4-FFF2-40B4-BE49-F238E27FC236}">
                <a16:creationId xmlns:a16="http://schemas.microsoft.com/office/drawing/2014/main" id="{BF2784DE-9D84-429E-A51D-E48F08ADBA3E}"/>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572678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143000" y="695325"/>
            <a:ext cx="4568825" cy="3425825"/>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30856" y="3996645"/>
            <a:ext cx="4558762" cy="3404583"/>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82847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143000" y="695325"/>
            <a:ext cx="4568825" cy="3425825"/>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30856" y="3996645"/>
            <a:ext cx="4558762" cy="3404583"/>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828478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143000" y="695325"/>
            <a:ext cx="4568825" cy="3425825"/>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30856" y="3996645"/>
            <a:ext cx="4558762" cy="3404583"/>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82847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143000" y="695325"/>
            <a:ext cx="4568825" cy="3425825"/>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30856" y="3996645"/>
            <a:ext cx="4558762" cy="3404583"/>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82847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15</a:t>
            </a:fld>
            <a:endParaRPr lang="en-GB"/>
          </a:p>
        </p:txBody>
      </p:sp>
      <p:sp>
        <p:nvSpPr>
          <p:cNvPr id="5" name="Date Placeholder 4">
            <a:extLst>
              <a:ext uri="{FF2B5EF4-FFF2-40B4-BE49-F238E27FC236}">
                <a16:creationId xmlns:a16="http://schemas.microsoft.com/office/drawing/2014/main" id="{7EA44665-C909-4184-A06C-B20DE786449F}"/>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434276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143000" y="695325"/>
            <a:ext cx="4568825" cy="3425825"/>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30856" y="3996645"/>
            <a:ext cx="4558762" cy="3404583"/>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4182847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65</a:t>
            </a:fld>
            <a:endParaRPr lang="en-GB"/>
          </a:p>
        </p:txBody>
      </p:sp>
      <p:sp>
        <p:nvSpPr>
          <p:cNvPr id="5" name="Date Placeholder 4">
            <a:extLst>
              <a:ext uri="{FF2B5EF4-FFF2-40B4-BE49-F238E27FC236}">
                <a16:creationId xmlns:a16="http://schemas.microsoft.com/office/drawing/2014/main" id="{7AAC9E73-3808-41C5-B292-9BB20B71F9A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873123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66</a:t>
            </a:fld>
            <a:endParaRPr lang="en-GB"/>
          </a:p>
        </p:txBody>
      </p:sp>
      <p:sp>
        <p:nvSpPr>
          <p:cNvPr id="5" name="Date Placeholder 4">
            <a:extLst>
              <a:ext uri="{FF2B5EF4-FFF2-40B4-BE49-F238E27FC236}">
                <a16:creationId xmlns:a16="http://schemas.microsoft.com/office/drawing/2014/main" id="{FE06C37B-26A7-45AE-8D34-391565CE9D2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6888141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69</a:t>
            </a:fld>
            <a:endParaRPr lang="en-GB"/>
          </a:p>
        </p:txBody>
      </p:sp>
      <p:sp>
        <p:nvSpPr>
          <p:cNvPr id="5" name="Date Placeholder 4">
            <a:extLst>
              <a:ext uri="{FF2B5EF4-FFF2-40B4-BE49-F238E27FC236}">
                <a16:creationId xmlns:a16="http://schemas.microsoft.com/office/drawing/2014/main" id="{FD429D59-F34C-4B64-87A3-2BFED22D1F0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374095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E39286-1182-484A-BB9F-6D716B2D9409}" type="slidenum">
              <a:rPr lang="en-GB" smtClean="0"/>
              <a:t>84</a:t>
            </a:fld>
            <a:endParaRPr lang="en-GB"/>
          </a:p>
        </p:txBody>
      </p:sp>
    </p:spTree>
    <p:extLst>
      <p:ext uri="{BB962C8B-B14F-4D97-AF65-F5344CB8AC3E}">
        <p14:creationId xmlns:p14="http://schemas.microsoft.com/office/powerpoint/2010/main" val="693967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88</a:t>
            </a:fld>
            <a:endParaRPr lang="en-GB"/>
          </a:p>
        </p:txBody>
      </p:sp>
    </p:spTree>
    <p:extLst>
      <p:ext uri="{BB962C8B-B14F-4D97-AF65-F5344CB8AC3E}">
        <p14:creationId xmlns:p14="http://schemas.microsoft.com/office/powerpoint/2010/main" val="247096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22</a:t>
            </a:fld>
            <a:endParaRPr lang="en-GB"/>
          </a:p>
        </p:txBody>
      </p:sp>
      <p:sp>
        <p:nvSpPr>
          <p:cNvPr id="5" name="Date Placeholder 4">
            <a:extLst>
              <a:ext uri="{FF2B5EF4-FFF2-40B4-BE49-F238E27FC236}">
                <a16:creationId xmlns:a16="http://schemas.microsoft.com/office/drawing/2014/main" id="{7709C388-88AD-4820-89C8-3743DF68CBE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818564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30</a:t>
            </a:fld>
            <a:endParaRPr lang="en-GB"/>
          </a:p>
        </p:txBody>
      </p:sp>
      <p:sp>
        <p:nvSpPr>
          <p:cNvPr id="5" name="Date Placeholder 4">
            <a:extLst>
              <a:ext uri="{FF2B5EF4-FFF2-40B4-BE49-F238E27FC236}">
                <a16:creationId xmlns:a16="http://schemas.microsoft.com/office/drawing/2014/main" id="{38FF12DA-33DD-41CC-95A5-63EBEF9DC7C4}"/>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456887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650"/>
              </a:spcBef>
              <a:spcAft>
                <a:spcPts val="650"/>
              </a:spcAft>
              <a:buFont typeface="Arial" pitchFamily="34" charset="0"/>
              <a:buChar char="•"/>
              <a:defRPr/>
            </a:pPr>
            <a:endParaRPr lang="en-US" sz="1300" dirty="0">
              <a:solidFill>
                <a:srgbClr val="0070C0"/>
              </a:solidFill>
            </a:endParaRPr>
          </a:p>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t>31</a:t>
            </a:fld>
            <a:endParaRPr lang="en-GB"/>
          </a:p>
        </p:txBody>
      </p:sp>
      <p:sp>
        <p:nvSpPr>
          <p:cNvPr id="5" name="Date Placeholder 4">
            <a:extLst>
              <a:ext uri="{FF2B5EF4-FFF2-40B4-BE49-F238E27FC236}">
                <a16:creationId xmlns:a16="http://schemas.microsoft.com/office/drawing/2014/main" id="{C1D58FAB-119E-44C3-9965-FD42B154AAA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124868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3425178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3502669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992188" y="777875"/>
            <a:ext cx="5111750" cy="3835400"/>
          </a:xfrm>
          <a:solidFill>
            <a:schemeClr val="accent1"/>
          </a:solidFill>
          <a:ln w="25400">
            <a:solidFill>
              <a:schemeClr val="accent1">
                <a:shade val="50000"/>
              </a:schemeClr>
            </a:solidFill>
            <a:prstDash val="solid"/>
          </a:ln>
        </p:spPr>
      </p:sp>
      <p:sp>
        <p:nvSpPr>
          <p:cNvPr id="3" name="Notes Placeholder 2"/>
          <p:cNvSpPr txBox="1">
            <a:spLocks noGrp="1"/>
          </p:cNvSpPr>
          <p:nvPr>
            <p:ph type="body" sz="quarter" idx="1"/>
          </p:nvPr>
        </p:nvSpPr>
        <p:spPr>
          <a:xfrm>
            <a:off x="860090" y="4473329"/>
            <a:ext cx="4719163" cy="3810651"/>
          </a:xfrm>
        </p:spPr>
        <p:txBody>
          <a:bodyPr/>
          <a:lstStyle>
            <a:defPPr lvl="0">
              <a:buClr>
                <a:srgbClr val="000000"/>
              </a:buClr>
              <a:buSzPct val="100000"/>
              <a:buFont typeface="Times New Roman" pitchFamily="18"/>
              <a:buNone/>
            </a:defPPr>
            <a:lvl1pPr lvl="0">
              <a:buClr>
                <a:srgbClr val="000000"/>
              </a:buClr>
              <a:buSzPct val="100000"/>
              <a:buFont typeface="Times New Roman" pitchFamily="18"/>
              <a:buChar char="•"/>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US" dirty="0"/>
          </a:p>
        </p:txBody>
      </p:sp>
    </p:spTree>
    <p:extLst>
      <p:ext uri="{BB962C8B-B14F-4D97-AF65-F5344CB8AC3E}">
        <p14:creationId xmlns:p14="http://schemas.microsoft.com/office/powerpoint/2010/main" val="3425178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dirty="0"/>
              <a:t>1</a:t>
            </a:r>
            <a:r>
              <a:rPr lang="en-US" baseline="30000" dirty="0"/>
              <a:t>st</a:t>
            </a:r>
            <a:r>
              <a:rPr lang="en-US" dirty="0"/>
              <a:t> Engage Summer school – Belgrade September 2019</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lvl1pPr>
              <a:defRPr/>
            </a:lvl1pPr>
          </a:lstStyle>
          <a:p>
            <a:r>
              <a:rPr lang="en-US" dirty="0"/>
              <a:t>1</a:t>
            </a:r>
            <a:r>
              <a:rPr lang="en-US" baseline="30000" dirty="0"/>
              <a:t>st</a:t>
            </a:r>
            <a:r>
              <a:rPr lang="en-US" dirty="0"/>
              <a:t> Engage Summer school – Belgrade September 2019</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dirty="0"/>
              <a:t>1</a:t>
            </a:r>
            <a:r>
              <a:rPr lang="en-US" baseline="30000" dirty="0"/>
              <a:t>st</a:t>
            </a:r>
            <a:r>
              <a:rPr lang="en-US" dirty="0"/>
              <a:t> Engage Summer school – Belgrade September 2019</a:t>
            </a:r>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0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0.jpeg"/><Relationship Id="rId4" Type="http://schemas.openxmlformats.org/officeDocument/2006/relationships/image" Target="../media/image6.jpeg"/><Relationship Id="rId9" Type="http://schemas.openxmlformats.org/officeDocument/2006/relationships/image" Target="../media/image12.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8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9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a:t>Luis Delgado</a:t>
            </a:r>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GB" dirty="0"/>
              <a:t>Air Traffic Flow Management (ATFM)</a:t>
            </a:r>
            <a:endParaRPr lang="en-US" dirty="0"/>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2"/>
          <a:stretch>
            <a:fillRect/>
          </a:stretch>
        </p:blipFill>
        <p:spPr>
          <a:xfrm>
            <a:off x="1223348" y="993885"/>
            <a:ext cx="6048375" cy="5305425"/>
          </a:xfrm>
          <a:prstGeom prst="rect">
            <a:avLst/>
          </a:prstGeom>
        </p:spPr>
      </p:pic>
      <p:sp>
        <p:nvSpPr>
          <p:cNvPr id="28" name="Oval 27">
            <a:extLst>
              <a:ext uri="{FF2B5EF4-FFF2-40B4-BE49-F238E27FC236}">
                <a16:creationId xmlns:a16="http://schemas.microsoft.com/office/drawing/2014/main" id="{F984DF50-2FB9-4905-8F39-8FB1BF6A89EC}"/>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9" name="Picture 4">
            <a:extLst>
              <a:ext uri="{FF2B5EF4-FFF2-40B4-BE49-F238E27FC236}">
                <a16:creationId xmlns:a16="http://schemas.microsoft.com/office/drawing/2014/main" id="{B4D74926-4150-4C69-AA8B-4AE9C6FA6E94}"/>
              </a:ext>
            </a:extLst>
          </p:cNvPr>
          <p:cNvPicPr>
            <a:picLocks noChangeAspect="1"/>
          </p:cNvPicPr>
          <p:nvPr/>
        </p:nvPicPr>
        <p:blipFill rotWithShape="1">
          <a:blip r:embed="rId3" cstate="screen">
            <a:lum/>
            <a:alphaModFix/>
            <a:extLst>
              <a:ext uri="{28A0092B-C50C-407E-A947-70E740481C1C}">
                <a14:useLocalDpi xmlns:a14="http://schemas.microsoft.com/office/drawing/2010/main"/>
              </a:ext>
            </a:extLst>
          </a:blip>
          <a:srcRect/>
          <a:stretch/>
        </p:blipFill>
        <p:spPr>
          <a:xfrm>
            <a:off x="2971815" y="1961314"/>
            <a:ext cx="6053959" cy="4451671"/>
          </a:xfrm>
          <a:prstGeom prst="rect">
            <a:avLst/>
          </a:prstGeom>
          <a:noFill/>
          <a:ln>
            <a:noFill/>
          </a:ln>
        </p:spPr>
      </p:pic>
      <p:pic>
        <p:nvPicPr>
          <p:cNvPr id="30" name="Picture 2" descr="Screen Shot 2013-09-29 at 17.14.37.png">
            <a:extLst>
              <a:ext uri="{FF2B5EF4-FFF2-40B4-BE49-F238E27FC236}">
                <a16:creationId xmlns:a16="http://schemas.microsoft.com/office/drawing/2014/main" id="{1E3BDC47-9C4E-47DC-9061-055E1F9731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3725" y="1206353"/>
            <a:ext cx="4684123" cy="4675010"/>
          </a:xfrm>
          <a:prstGeom prst="rect">
            <a:avLst/>
          </a:prstGeom>
        </p:spPr>
      </p:pic>
      <p:pic>
        <p:nvPicPr>
          <p:cNvPr id="31" name="Picture 3">
            <a:extLst>
              <a:ext uri="{FF2B5EF4-FFF2-40B4-BE49-F238E27FC236}">
                <a16:creationId xmlns:a16="http://schemas.microsoft.com/office/drawing/2014/main" id="{796358ED-C43E-44A8-B6F1-6F4BF75ACE5F}"/>
              </a:ext>
            </a:extLst>
          </p:cNvPr>
          <p:cNvPicPr>
            <a:picLocks noChangeAspect="1"/>
          </p:cNvPicPr>
          <p:nvPr/>
        </p:nvPicPr>
        <p:blipFill>
          <a:blip r:embed="rId5" cstate="screen">
            <a:lum/>
            <a:alphaModFix/>
            <a:extLst>
              <a:ext uri="{28A0092B-C50C-407E-A947-70E740481C1C}">
                <a14:useLocalDpi xmlns:a14="http://schemas.microsoft.com/office/drawing/2010/main"/>
              </a:ext>
            </a:extLst>
          </a:blip>
          <a:srcRect/>
          <a:stretch>
            <a:fillRect/>
          </a:stretch>
        </p:blipFill>
        <p:spPr>
          <a:xfrm>
            <a:off x="142030" y="2186525"/>
            <a:ext cx="4460311" cy="4225814"/>
          </a:xfrm>
          <a:prstGeom prst="rect">
            <a:avLst/>
          </a:prstGeom>
          <a:ln>
            <a:noFill/>
          </a:ln>
          <a:effectLst>
            <a:outerShdw blurRad="292100" dist="139700" dir="2700000" algn="tl" rotWithShape="0">
              <a:srgbClr val="333333">
                <a:alpha val="65000"/>
              </a:srgbClr>
            </a:outerShdw>
          </a:effectLst>
        </p:spPr>
      </p:pic>
      <p:pic>
        <p:nvPicPr>
          <p:cNvPr id="32" name="Picture 3">
            <a:extLst>
              <a:ext uri="{FF2B5EF4-FFF2-40B4-BE49-F238E27FC236}">
                <a16:creationId xmlns:a16="http://schemas.microsoft.com/office/drawing/2014/main" id="{7A1E2495-F0FF-40E9-B36E-F76FCFCC7396}"/>
              </a:ext>
            </a:extLst>
          </p:cNvPr>
          <p:cNvPicPr>
            <a:picLocks noChangeAspect="1"/>
          </p:cNvPicPr>
          <p:nvPr/>
        </p:nvPicPr>
        <p:blipFill>
          <a:blip r:embed="rId6" cstate="screen">
            <a:lum/>
            <a:alphaModFix/>
            <a:extLst>
              <a:ext uri="{28A0092B-C50C-407E-A947-70E740481C1C}">
                <a14:useLocalDpi xmlns:a14="http://schemas.microsoft.com/office/drawing/2010/main"/>
              </a:ext>
            </a:extLst>
          </a:blip>
          <a:srcRect/>
          <a:stretch>
            <a:fillRect/>
          </a:stretch>
        </p:blipFill>
        <p:spPr>
          <a:xfrm>
            <a:off x="4290414" y="976637"/>
            <a:ext cx="3988577" cy="3778881"/>
          </a:xfrm>
          <a:prstGeom prst="rect">
            <a:avLst/>
          </a:prstGeom>
          <a:ln>
            <a:noFill/>
          </a:ln>
          <a:effectLst>
            <a:outerShdw blurRad="292100" dist="139700" dir="2700000" algn="tl" rotWithShape="0">
              <a:srgbClr val="333333">
                <a:alpha val="65000"/>
              </a:srgbClr>
            </a:outerShdw>
          </a:effectLst>
        </p:spPr>
      </p:pic>
      <p:pic>
        <p:nvPicPr>
          <p:cNvPr id="33" name="Picture 32" descr="Screen Shot 2013-09-27 at 23.44.07.png">
            <a:extLst>
              <a:ext uri="{FF2B5EF4-FFF2-40B4-BE49-F238E27FC236}">
                <a16:creationId xmlns:a16="http://schemas.microsoft.com/office/drawing/2014/main" id="{FB3393EC-7E54-434A-AC70-BD1F2CA82D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63106" y="2616364"/>
            <a:ext cx="3694613" cy="4163112"/>
          </a:xfrm>
          <a:prstGeom prst="rect">
            <a:avLst/>
          </a:prstGeom>
          <a:ln>
            <a:noFill/>
          </a:ln>
          <a:effectLst>
            <a:outerShdw blurRad="292100" dist="139700" dir="2700000" algn="tl" rotWithShape="0">
              <a:srgbClr val="333333">
                <a:alpha val="65000"/>
              </a:srgbClr>
            </a:outerShdw>
          </a:effectLst>
        </p:spPr>
      </p:pic>
      <p:pic>
        <p:nvPicPr>
          <p:cNvPr id="34" name="Picture 4">
            <a:extLst>
              <a:ext uri="{FF2B5EF4-FFF2-40B4-BE49-F238E27FC236}">
                <a16:creationId xmlns:a16="http://schemas.microsoft.com/office/drawing/2014/main" id="{19CBE98B-CD17-475A-B253-B788D71116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9041" y="1057837"/>
            <a:ext cx="6592811" cy="4071278"/>
          </a:xfrm>
          <a:prstGeom prst="rect">
            <a:avLst/>
          </a:prstGeom>
          <a:ln>
            <a:noFill/>
          </a:ln>
          <a:effectLst>
            <a:outerShdw blurRad="292100" dist="139700" dir="2700000" algn="tl" rotWithShape="0">
              <a:srgbClr val="333333">
                <a:alpha val="65000"/>
              </a:srgbClr>
            </a:outerShdw>
          </a:effectLst>
        </p:spPr>
      </p:pic>
      <p:pic>
        <p:nvPicPr>
          <p:cNvPr id="35" name="Picture 34">
            <a:extLst>
              <a:ext uri="{FF2B5EF4-FFF2-40B4-BE49-F238E27FC236}">
                <a16:creationId xmlns:a16="http://schemas.microsoft.com/office/drawing/2014/main" id="{C59C0887-56A5-4671-8830-6C143ABA78C9}"/>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3188174" y="2813658"/>
            <a:ext cx="5681760" cy="3557119"/>
          </a:xfrm>
          <a:prstGeom prst="rect">
            <a:avLst/>
          </a:prstGeom>
        </p:spPr>
      </p:pic>
      <p:pic>
        <p:nvPicPr>
          <p:cNvPr id="36" name="Picture 1">
            <a:extLst>
              <a:ext uri="{FF2B5EF4-FFF2-40B4-BE49-F238E27FC236}">
                <a16:creationId xmlns:a16="http://schemas.microsoft.com/office/drawing/2014/main" id="{F33AEF36-A81B-4CFE-8D1B-8BC0FAA9D18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1984"/>
          <a:stretch/>
        </p:blipFill>
        <p:spPr>
          <a:xfrm>
            <a:off x="276970" y="1238658"/>
            <a:ext cx="4703411" cy="3709635"/>
          </a:xfrm>
          <a:prstGeom prst="rect">
            <a:avLst/>
          </a:prstGeom>
        </p:spPr>
      </p:pic>
    </p:spTree>
    <p:extLst>
      <p:ext uri="{BB962C8B-B14F-4D97-AF65-F5344CB8AC3E}">
        <p14:creationId xmlns:p14="http://schemas.microsoft.com/office/powerpoint/2010/main" val="207613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1"/>
            </a:pPr>
            <a:r>
              <a:rPr lang="en-GB" sz="1900" b="1" dirty="0">
                <a:latin typeface="+mn-lt"/>
              </a:rPr>
              <a:t>noise-related and other environmental considerations and constraints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100</a:t>
            </a:fld>
            <a:endParaRPr lang="en-GB" dirty="0"/>
          </a:p>
        </p:txBody>
      </p:sp>
      <p:pic>
        <p:nvPicPr>
          <p:cNvPr id="7" name="Picture 6">
            <a:extLst>
              <a:ext uri="{FF2B5EF4-FFF2-40B4-BE49-F238E27FC236}">
                <a16:creationId xmlns:a16="http://schemas.microsoft.com/office/drawing/2014/main" id="{9B21246F-C8A8-42F1-BA6E-C374420552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83202" y="2276669"/>
            <a:ext cx="6850644" cy="3648240"/>
          </a:xfrm>
          <a:prstGeom prst="rect">
            <a:avLst/>
          </a:prstGeom>
        </p:spPr>
      </p:pic>
      <p:sp>
        <p:nvSpPr>
          <p:cNvPr id="9" name="Freeform: Shape 8">
            <a:extLst>
              <a:ext uri="{FF2B5EF4-FFF2-40B4-BE49-F238E27FC236}">
                <a16:creationId xmlns:a16="http://schemas.microsoft.com/office/drawing/2014/main" id="{52F216E6-F307-4466-8885-CA6FDE52450B}"/>
              </a:ext>
            </a:extLst>
          </p:cNvPr>
          <p:cNvSpPr/>
          <p:nvPr/>
        </p:nvSpPr>
        <p:spPr>
          <a:xfrm>
            <a:off x="2080260" y="2263140"/>
            <a:ext cx="3726180" cy="3368040"/>
          </a:xfrm>
          <a:custGeom>
            <a:avLst/>
            <a:gdLst>
              <a:gd name="connsiteX0" fmla="*/ 3017520 w 3726180"/>
              <a:gd name="connsiteY0" fmla="*/ 2987040 h 3368040"/>
              <a:gd name="connsiteX1" fmla="*/ 2659380 w 3726180"/>
              <a:gd name="connsiteY1" fmla="*/ 2857500 h 3368040"/>
              <a:gd name="connsiteX2" fmla="*/ 2034540 w 3726180"/>
              <a:gd name="connsiteY2" fmla="*/ 2727960 h 3368040"/>
              <a:gd name="connsiteX3" fmla="*/ 1996440 w 3726180"/>
              <a:gd name="connsiteY3" fmla="*/ 2491740 h 3368040"/>
              <a:gd name="connsiteX4" fmla="*/ 2964180 w 3726180"/>
              <a:gd name="connsiteY4" fmla="*/ 1912620 h 3368040"/>
              <a:gd name="connsiteX5" fmla="*/ 3726180 w 3726180"/>
              <a:gd name="connsiteY5" fmla="*/ 769620 h 3368040"/>
              <a:gd name="connsiteX6" fmla="*/ 3489960 w 3726180"/>
              <a:gd name="connsiteY6" fmla="*/ 114300 h 3368040"/>
              <a:gd name="connsiteX7" fmla="*/ 2994660 w 3726180"/>
              <a:gd name="connsiteY7" fmla="*/ 0 h 3368040"/>
              <a:gd name="connsiteX8" fmla="*/ 2583180 w 3726180"/>
              <a:gd name="connsiteY8" fmla="*/ 144780 h 3368040"/>
              <a:gd name="connsiteX9" fmla="*/ 2720340 w 3726180"/>
              <a:gd name="connsiteY9" fmla="*/ 853440 h 3368040"/>
              <a:gd name="connsiteX10" fmla="*/ 1844040 w 3726180"/>
              <a:gd name="connsiteY10" fmla="*/ 1417320 h 3368040"/>
              <a:gd name="connsiteX11" fmla="*/ 1775460 w 3726180"/>
              <a:gd name="connsiteY11" fmla="*/ 1866900 h 3368040"/>
              <a:gd name="connsiteX12" fmla="*/ 1737360 w 3726180"/>
              <a:gd name="connsiteY12" fmla="*/ 2087880 h 3368040"/>
              <a:gd name="connsiteX13" fmla="*/ 1173480 w 3726180"/>
              <a:gd name="connsiteY13" fmla="*/ 2225040 h 3368040"/>
              <a:gd name="connsiteX14" fmla="*/ 0 w 3726180"/>
              <a:gd name="connsiteY14" fmla="*/ 3177540 h 3368040"/>
              <a:gd name="connsiteX15" fmla="*/ 152400 w 3726180"/>
              <a:gd name="connsiteY15" fmla="*/ 3368040 h 3368040"/>
              <a:gd name="connsiteX16" fmla="*/ 3017520 w 3726180"/>
              <a:gd name="connsiteY16" fmla="*/ 2987040 h 33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6180" h="3368040">
                <a:moveTo>
                  <a:pt x="3017520" y="2987040"/>
                </a:moveTo>
                <a:lnTo>
                  <a:pt x="2659380" y="2857500"/>
                </a:lnTo>
                <a:lnTo>
                  <a:pt x="2034540" y="2727960"/>
                </a:lnTo>
                <a:lnTo>
                  <a:pt x="1996440" y="2491740"/>
                </a:lnTo>
                <a:lnTo>
                  <a:pt x="2964180" y="1912620"/>
                </a:lnTo>
                <a:lnTo>
                  <a:pt x="3726180" y="769620"/>
                </a:lnTo>
                <a:lnTo>
                  <a:pt x="3489960" y="114300"/>
                </a:lnTo>
                <a:lnTo>
                  <a:pt x="2994660" y="0"/>
                </a:lnTo>
                <a:lnTo>
                  <a:pt x="2583180" y="144780"/>
                </a:lnTo>
                <a:lnTo>
                  <a:pt x="2720340" y="853440"/>
                </a:lnTo>
                <a:lnTo>
                  <a:pt x="1844040" y="1417320"/>
                </a:lnTo>
                <a:lnTo>
                  <a:pt x="1775460" y="1866900"/>
                </a:lnTo>
                <a:lnTo>
                  <a:pt x="1737360" y="2087880"/>
                </a:lnTo>
                <a:lnTo>
                  <a:pt x="1173480" y="2225040"/>
                </a:lnTo>
                <a:lnTo>
                  <a:pt x="0" y="3177540"/>
                </a:lnTo>
                <a:lnTo>
                  <a:pt x="152400" y="3368040"/>
                </a:lnTo>
                <a:lnTo>
                  <a:pt x="3017520" y="2987040"/>
                </a:lnTo>
                <a:close/>
              </a:path>
            </a:pathLst>
          </a:custGeom>
          <a:solidFill>
            <a:schemeClr val="accent5">
              <a:lumMod val="50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5" name="Straight Arrow Connector 14">
            <a:extLst>
              <a:ext uri="{FF2B5EF4-FFF2-40B4-BE49-F238E27FC236}">
                <a16:creationId xmlns:a16="http://schemas.microsoft.com/office/drawing/2014/main" id="{3D98AD9D-3ADF-4252-8628-6C11DAFC13A6}"/>
              </a:ext>
            </a:extLst>
          </p:cNvPr>
          <p:cNvCxnSpPr>
            <a:cxnSpLocks/>
          </p:cNvCxnSpPr>
          <p:nvPr/>
        </p:nvCxnSpPr>
        <p:spPr>
          <a:xfrm flipH="1">
            <a:off x="6978982" y="3649980"/>
            <a:ext cx="1670180" cy="73152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
        <p:nvSpPr>
          <p:cNvPr id="16" name="Freeform: Shape 15">
            <a:extLst>
              <a:ext uri="{FF2B5EF4-FFF2-40B4-BE49-F238E27FC236}">
                <a16:creationId xmlns:a16="http://schemas.microsoft.com/office/drawing/2014/main" id="{06C5DA0A-8DA4-4582-A4F1-2DF883EB9719}"/>
              </a:ext>
            </a:extLst>
          </p:cNvPr>
          <p:cNvSpPr/>
          <p:nvPr/>
        </p:nvSpPr>
        <p:spPr>
          <a:xfrm>
            <a:off x="7033260" y="2400300"/>
            <a:ext cx="1104900" cy="1988820"/>
          </a:xfrm>
          <a:custGeom>
            <a:avLst/>
            <a:gdLst>
              <a:gd name="connsiteX0" fmla="*/ 472440 w 1104900"/>
              <a:gd name="connsiteY0" fmla="*/ 1935480 h 1988820"/>
              <a:gd name="connsiteX1" fmla="*/ 0 w 1104900"/>
              <a:gd name="connsiteY1" fmla="*/ 1028700 h 1988820"/>
              <a:gd name="connsiteX2" fmla="*/ 1051560 w 1104900"/>
              <a:gd name="connsiteY2" fmla="*/ 0 h 1988820"/>
              <a:gd name="connsiteX3" fmla="*/ 1104900 w 1104900"/>
              <a:gd name="connsiteY3" fmla="*/ 1988820 h 1988820"/>
              <a:gd name="connsiteX4" fmla="*/ 472440 w 1104900"/>
              <a:gd name="connsiteY4" fmla="*/ 1935480 h 198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1988820">
                <a:moveTo>
                  <a:pt x="472440" y="1935480"/>
                </a:moveTo>
                <a:lnTo>
                  <a:pt x="0" y="1028700"/>
                </a:lnTo>
                <a:lnTo>
                  <a:pt x="1051560" y="0"/>
                </a:lnTo>
                <a:lnTo>
                  <a:pt x="1104900" y="1988820"/>
                </a:lnTo>
                <a:lnTo>
                  <a:pt x="472440" y="1935480"/>
                </a:lnTo>
                <a:close/>
              </a:path>
            </a:pathLst>
          </a:custGeom>
          <a:solidFill>
            <a:schemeClr val="bg1">
              <a:lumMod val="5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Freeform: Shape 7">
            <a:extLst>
              <a:ext uri="{FF2B5EF4-FFF2-40B4-BE49-F238E27FC236}">
                <a16:creationId xmlns:a16="http://schemas.microsoft.com/office/drawing/2014/main" id="{8D8A31AC-3B0D-4EBD-B766-0543B4FB5DD1}"/>
              </a:ext>
            </a:extLst>
          </p:cNvPr>
          <p:cNvSpPr/>
          <p:nvPr/>
        </p:nvSpPr>
        <p:spPr>
          <a:xfrm>
            <a:off x="4504152" y="4427220"/>
            <a:ext cx="1355628" cy="1478280"/>
          </a:xfrm>
          <a:custGeom>
            <a:avLst/>
            <a:gdLst>
              <a:gd name="connsiteX0" fmla="*/ 1355628 w 1355628"/>
              <a:gd name="connsiteY0" fmla="*/ 0 h 1478280"/>
              <a:gd name="connsiteX1" fmla="*/ 349788 w 1355628"/>
              <a:gd name="connsiteY1" fmla="*/ 335280 h 1478280"/>
              <a:gd name="connsiteX2" fmla="*/ 22128 w 1355628"/>
              <a:gd name="connsiteY2" fmla="*/ 777240 h 1478280"/>
              <a:gd name="connsiteX3" fmla="*/ 29748 w 1355628"/>
              <a:gd name="connsiteY3" fmla="*/ 1272540 h 1478280"/>
              <a:gd name="connsiteX4" fmla="*/ 29748 w 1355628"/>
              <a:gd name="connsiteY4" fmla="*/ 1478280 h 147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628" h="1478280">
                <a:moveTo>
                  <a:pt x="1355628" y="0"/>
                </a:moveTo>
                <a:cubicBezTo>
                  <a:pt x="963833" y="102870"/>
                  <a:pt x="572038" y="205740"/>
                  <a:pt x="349788" y="335280"/>
                </a:cubicBezTo>
                <a:cubicBezTo>
                  <a:pt x="127538" y="464820"/>
                  <a:pt x="75468" y="621030"/>
                  <a:pt x="22128" y="777240"/>
                </a:cubicBezTo>
                <a:cubicBezTo>
                  <a:pt x="-31212" y="933450"/>
                  <a:pt x="28478" y="1155700"/>
                  <a:pt x="29748" y="1272540"/>
                </a:cubicBezTo>
                <a:cubicBezTo>
                  <a:pt x="31018" y="1389380"/>
                  <a:pt x="30383" y="1433830"/>
                  <a:pt x="29748" y="1478280"/>
                </a:cubicBezTo>
              </a:path>
            </a:pathLst>
          </a:custGeom>
          <a:ln w="53975">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81DBE5C3-9EB4-453B-8552-70DC40E92BED}"/>
              </a:ext>
            </a:extLst>
          </p:cNvPr>
          <p:cNvCxnSpPr>
            <a:cxnSpLocks/>
          </p:cNvCxnSpPr>
          <p:nvPr/>
        </p:nvCxnSpPr>
        <p:spPr>
          <a:xfrm flipH="1">
            <a:off x="3413760" y="4490402"/>
            <a:ext cx="3307780" cy="1310640"/>
          </a:xfrm>
          <a:prstGeom prst="straightConnector1">
            <a:avLst/>
          </a:prstGeom>
          <a:ln w="53975">
            <a:solidFill>
              <a:srgbClr val="FFC000"/>
            </a:solidFill>
            <a:tailEnd type="triangle"/>
          </a:ln>
        </p:spPr>
        <p:style>
          <a:lnRef idx="2">
            <a:schemeClr val="accent1"/>
          </a:lnRef>
          <a:fillRef idx="0">
            <a:schemeClr val="accent1"/>
          </a:fillRef>
          <a:effectRef idx="1">
            <a:schemeClr val="accent1"/>
          </a:effectRef>
          <a:fontRef idx="minor">
            <a:schemeClr val="tx1"/>
          </a:fontRef>
        </p:style>
      </p:cxnSp>
      <p:sp>
        <p:nvSpPr>
          <p:cNvPr id="11" name="Oval 10">
            <a:extLst>
              <a:ext uri="{FF2B5EF4-FFF2-40B4-BE49-F238E27FC236}">
                <a16:creationId xmlns:a16="http://schemas.microsoft.com/office/drawing/2014/main" id="{03BA6DE8-FB7F-458A-B21C-1E5E43298B79}"/>
              </a:ext>
            </a:extLst>
          </p:cNvPr>
          <p:cNvSpPr/>
          <p:nvPr/>
        </p:nvSpPr>
        <p:spPr>
          <a:xfrm>
            <a:off x="4232560" y="5099865"/>
            <a:ext cx="586740" cy="531315"/>
          </a:xfrm>
          <a:prstGeom prst="ellipse">
            <a:avLst/>
          </a:prstGeom>
          <a:solidFill>
            <a:srgbClr val="C00000">
              <a:alpha val="51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8350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1"/>
            </a:pPr>
            <a:r>
              <a:rPr lang="en-GB" sz="1900" b="1" dirty="0">
                <a:latin typeface="+mn-lt"/>
              </a:rPr>
              <a:t>noise-related and other environmental considerations and constraints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101</a:t>
            </a:fld>
            <a:endParaRPr lang="en-GB" dirty="0"/>
          </a:p>
        </p:txBody>
      </p:sp>
      <p:pic>
        <p:nvPicPr>
          <p:cNvPr id="7" name="Picture 6">
            <a:extLst>
              <a:ext uri="{FF2B5EF4-FFF2-40B4-BE49-F238E27FC236}">
                <a16:creationId xmlns:a16="http://schemas.microsoft.com/office/drawing/2014/main" id="{9B21246F-C8A8-42F1-BA6E-C374420552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83202" y="2276669"/>
            <a:ext cx="6850644" cy="3648240"/>
          </a:xfrm>
          <a:prstGeom prst="rect">
            <a:avLst/>
          </a:prstGeom>
        </p:spPr>
      </p:pic>
      <p:sp>
        <p:nvSpPr>
          <p:cNvPr id="9" name="Freeform: Shape 8">
            <a:extLst>
              <a:ext uri="{FF2B5EF4-FFF2-40B4-BE49-F238E27FC236}">
                <a16:creationId xmlns:a16="http://schemas.microsoft.com/office/drawing/2014/main" id="{52F216E6-F307-4466-8885-CA6FDE52450B}"/>
              </a:ext>
            </a:extLst>
          </p:cNvPr>
          <p:cNvSpPr/>
          <p:nvPr/>
        </p:nvSpPr>
        <p:spPr>
          <a:xfrm>
            <a:off x="2080260" y="2263140"/>
            <a:ext cx="3726180" cy="3368040"/>
          </a:xfrm>
          <a:custGeom>
            <a:avLst/>
            <a:gdLst>
              <a:gd name="connsiteX0" fmla="*/ 3017520 w 3726180"/>
              <a:gd name="connsiteY0" fmla="*/ 2987040 h 3368040"/>
              <a:gd name="connsiteX1" fmla="*/ 2659380 w 3726180"/>
              <a:gd name="connsiteY1" fmla="*/ 2857500 h 3368040"/>
              <a:gd name="connsiteX2" fmla="*/ 2034540 w 3726180"/>
              <a:gd name="connsiteY2" fmla="*/ 2727960 h 3368040"/>
              <a:gd name="connsiteX3" fmla="*/ 1996440 w 3726180"/>
              <a:gd name="connsiteY3" fmla="*/ 2491740 h 3368040"/>
              <a:gd name="connsiteX4" fmla="*/ 2964180 w 3726180"/>
              <a:gd name="connsiteY4" fmla="*/ 1912620 h 3368040"/>
              <a:gd name="connsiteX5" fmla="*/ 3726180 w 3726180"/>
              <a:gd name="connsiteY5" fmla="*/ 769620 h 3368040"/>
              <a:gd name="connsiteX6" fmla="*/ 3489960 w 3726180"/>
              <a:gd name="connsiteY6" fmla="*/ 114300 h 3368040"/>
              <a:gd name="connsiteX7" fmla="*/ 2994660 w 3726180"/>
              <a:gd name="connsiteY7" fmla="*/ 0 h 3368040"/>
              <a:gd name="connsiteX8" fmla="*/ 2583180 w 3726180"/>
              <a:gd name="connsiteY8" fmla="*/ 144780 h 3368040"/>
              <a:gd name="connsiteX9" fmla="*/ 2720340 w 3726180"/>
              <a:gd name="connsiteY9" fmla="*/ 853440 h 3368040"/>
              <a:gd name="connsiteX10" fmla="*/ 1844040 w 3726180"/>
              <a:gd name="connsiteY10" fmla="*/ 1417320 h 3368040"/>
              <a:gd name="connsiteX11" fmla="*/ 1775460 w 3726180"/>
              <a:gd name="connsiteY11" fmla="*/ 1866900 h 3368040"/>
              <a:gd name="connsiteX12" fmla="*/ 1737360 w 3726180"/>
              <a:gd name="connsiteY12" fmla="*/ 2087880 h 3368040"/>
              <a:gd name="connsiteX13" fmla="*/ 1173480 w 3726180"/>
              <a:gd name="connsiteY13" fmla="*/ 2225040 h 3368040"/>
              <a:gd name="connsiteX14" fmla="*/ 0 w 3726180"/>
              <a:gd name="connsiteY14" fmla="*/ 3177540 h 3368040"/>
              <a:gd name="connsiteX15" fmla="*/ 152400 w 3726180"/>
              <a:gd name="connsiteY15" fmla="*/ 3368040 h 3368040"/>
              <a:gd name="connsiteX16" fmla="*/ 3017520 w 3726180"/>
              <a:gd name="connsiteY16" fmla="*/ 2987040 h 33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6180" h="3368040">
                <a:moveTo>
                  <a:pt x="3017520" y="2987040"/>
                </a:moveTo>
                <a:lnTo>
                  <a:pt x="2659380" y="2857500"/>
                </a:lnTo>
                <a:lnTo>
                  <a:pt x="2034540" y="2727960"/>
                </a:lnTo>
                <a:lnTo>
                  <a:pt x="1996440" y="2491740"/>
                </a:lnTo>
                <a:lnTo>
                  <a:pt x="2964180" y="1912620"/>
                </a:lnTo>
                <a:lnTo>
                  <a:pt x="3726180" y="769620"/>
                </a:lnTo>
                <a:lnTo>
                  <a:pt x="3489960" y="114300"/>
                </a:lnTo>
                <a:lnTo>
                  <a:pt x="2994660" y="0"/>
                </a:lnTo>
                <a:lnTo>
                  <a:pt x="2583180" y="144780"/>
                </a:lnTo>
                <a:lnTo>
                  <a:pt x="2720340" y="853440"/>
                </a:lnTo>
                <a:lnTo>
                  <a:pt x="1844040" y="1417320"/>
                </a:lnTo>
                <a:lnTo>
                  <a:pt x="1775460" y="1866900"/>
                </a:lnTo>
                <a:lnTo>
                  <a:pt x="1737360" y="2087880"/>
                </a:lnTo>
                <a:lnTo>
                  <a:pt x="1173480" y="2225040"/>
                </a:lnTo>
                <a:lnTo>
                  <a:pt x="0" y="3177540"/>
                </a:lnTo>
                <a:lnTo>
                  <a:pt x="152400" y="3368040"/>
                </a:lnTo>
                <a:lnTo>
                  <a:pt x="3017520" y="2987040"/>
                </a:lnTo>
                <a:close/>
              </a:path>
            </a:pathLst>
          </a:custGeom>
          <a:solidFill>
            <a:schemeClr val="accent5">
              <a:lumMod val="50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5" name="Straight Arrow Connector 14">
            <a:extLst>
              <a:ext uri="{FF2B5EF4-FFF2-40B4-BE49-F238E27FC236}">
                <a16:creationId xmlns:a16="http://schemas.microsoft.com/office/drawing/2014/main" id="{3D98AD9D-3ADF-4252-8628-6C11DAFC13A6}"/>
              </a:ext>
            </a:extLst>
          </p:cNvPr>
          <p:cNvCxnSpPr>
            <a:cxnSpLocks/>
          </p:cNvCxnSpPr>
          <p:nvPr/>
        </p:nvCxnSpPr>
        <p:spPr>
          <a:xfrm flipH="1">
            <a:off x="6975676" y="3093720"/>
            <a:ext cx="1670180" cy="73152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
        <p:nvSpPr>
          <p:cNvPr id="16" name="Freeform: Shape 15">
            <a:extLst>
              <a:ext uri="{FF2B5EF4-FFF2-40B4-BE49-F238E27FC236}">
                <a16:creationId xmlns:a16="http://schemas.microsoft.com/office/drawing/2014/main" id="{06C5DA0A-8DA4-4582-A4F1-2DF883EB9719}"/>
              </a:ext>
            </a:extLst>
          </p:cNvPr>
          <p:cNvSpPr/>
          <p:nvPr/>
        </p:nvSpPr>
        <p:spPr>
          <a:xfrm>
            <a:off x="7033260" y="2400300"/>
            <a:ext cx="1104900" cy="1988820"/>
          </a:xfrm>
          <a:custGeom>
            <a:avLst/>
            <a:gdLst>
              <a:gd name="connsiteX0" fmla="*/ 472440 w 1104900"/>
              <a:gd name="connsiteY0" fmla="*/ 1935480 h 1988820"/>
              <a:gd name="connsiteX1" fmla="*/ 0 w 1104900"/>
              <a:gd name="connsiteY1" fmla="*/ 1028700 h 1988820"/>
              <a:gd name="connsiteX2" fmla="*/ 1051560 w 1104900"/>
              <a:gd name="connsiteY2" fmla="*/ 0 h 1988820"/>
              <a:gd name="connsiteX3" fmla="*/ 1104900 w 1104900"/>
              <a:gd name="connsiteY3" fmla="*/ 1988820 h 1988820"/>
              <a:gd name="connsiteX4" fmla="*/ 472440 w 1104900"/>
              <a:gd name="connsiteY4" fmla="*/ 1935480 h 198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1988820">
                <a:moveTo>
                  <a:pt x="472440" y="1935480"/>
                </a:moveTo>
                <a:lnTo>
                  <a:pt x="0" y="1028700"/>
                </a:lnTo>
                <a:lnTo>
                  <a:pt x="1051560" y="0"/>
                </a:lnTo>
                <a:lnTo>
                  <a:pt x="1104900" y="1988820"/>
                </a:lnTo>
                <a:lnTo>
                  <a:pt x="472440" y="1935480"/>
                </a:lnTo>
                <a:close/>
              </a:path>
            </a:pathLst>
          </a:custGeom>
          <a:solidFill>
            <a:schemeClr val="bg1">
              <a:lumMod val="5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Freeform: Shape 7">
            <a:extLst>
              <a:ext uri="{FF2B5EF4-FFF2-40B4-BE49-F238E27FC236}">
                <a16:creationId xmlns:a16="http://schemas.microsoft.com/office/drawing/2014/main" id="{8D8A31AC-3B0D-4EBD-B766-0543B4FB5DD1}"/>
              </a:ext>
            </a:extLst>
          </p:cNvPr>
          <p:cNvSpPr/>
          <p:nvPr/>
        </p:nvSpPr>
        <p:spPr>
          <a:xfrm>
            <a:off x="4847639" y="4762378"/>
            <a:ext cx="1355628" cy="1478280"/>
          </a:xfrm>
          <a:custGeom>
            <a:avLst/>
            <a:gdLst>
              <a:gd name="connsiteX0" fmla="*/ 1355628 w 1355628"/>
              <a:gd name="connsiteY0" fmla="*/ 0 h 1478280"/>
              <a:gd name="connsiteX1" fmla="*/ 349788 w 1355628"/>
              <a:gd name="connsiteY1" fmla="*/ 335280 h 1478280"/>
              <a:gd name="connsiteX2" fmla="*/ 22128 w 1355628"/>
              <a:gd name="connsiteY2" fmla="*/ 777240 h 1478280"/>
              <a:gd name="connsiteX3" fmla="*/ 29748 w 1355628"/>
              <a:gd name="connsiteY3" fmla="*/ 1272540 h 1478280"/>
              <a:gd name="connsiteX4" fmla="*/ 29748 w 1355628"/>
              <a:gd name="connsiteY4" fmla="*/ 1478280 h 147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628" h="1478280">
                <a:moveTo>
                  <a:pt x="1355628" y="0"/>
                </a:moveTo>
                <a:cubicBezTo>
                  <a:pt x="963833" y="102870"/>
                  <a:pt x="572038" y="205740"/>
                  <a:pt x="349788" y="335280"/>
                </a:cubicBezTo>
                <a:cubicBezTo>
                  <a:pt x="127538" y="464820"/>
                  <a:pt x="75468" y="621030"/>
                  <a:pt x="22128" y="777240"/>
                </a:cubicBezTo>
                <a:cubicBezTo>
                  <a:pt x="-31212" y="933450"/>
                  <a:pt x="28478" y="1155700"/>
                  <a:pt x="29748" y="1272540"/>
                </a:cubicBezTo>
                <a:cubicBezTo>
                  <a:pt x="31018" y="1389380"/>
                  <a:pt x="30383" y="1433830"/>
                  <a:pt x="29748" y="1478280"/>
                </a:cubicBezTo>
              </a:path>
            </a:pathLst>
          </a:custGeom>
          <a:ln w="53975">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212047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1"/>
            </a:pPr>
            <a:r>
              <a:rPr lang="en-GB" sz="1900" b="1" dirty="0">
                <a:latin typeface="+mn-lt"/>
              </a:rPr>
              <a:t>noise-related and other environmental considerations and constraints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102</a:t>
            </a:fld>
            <a:endParaRPr lang="en-GB" dirty="0"/>
          </a:p>
        </p:txBody>
      </p:sp>
      <p:pic>
        <p:nvPicPr>
          <p:cNvPr id="7" name="Picture 6">
            <a:extLst>
              <a:ext uri="{FF2B5EF4-FFF2-40B4-BE49-F238E27FC236}">
                <a16:creationId xmlns:a16="http://schemas.microsoft.com/office/drawing/2014/main" id="{9B21246F-C8A8-42F1-BA6E-C374420552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83202" y="2276669"/>
            <a:ext cx="6850644" cy="3648240"/>
          </a:xfrm>
          <a:prstGeom prst="rect">
            <a:avLst/>
          </a:prstGeom>
        </p:spPr>
      </p:pic>
      <p:sp>
        <p:nvSpPr>
          <p:cNvPr id="9" name="Freeform: Shape 8">
            <a:extLst>
              <a:ext uri="{FF2B5EF4-FFF2-40B4-BE49-F238E27FC236}">
                <a16:creationId xmlns:a16="http://schemas.microsoft.com/office/drawing/2014/main" id="{52F216E6-F307-4466-8885-CA6FDE52450B}"/>
              </a:ext>
            </a:extLst>
          </p:cNvPr>
          <p:cNvSpPr/>
          <p:nvPr/>
        </p:nvSpPr>
        <p:spPr>
          <a:xfrm>
            <a:off x="2080260" y="2263140"/>
            <a:ext cx="3726180" cy="3368040"/>
          </a:xfrm>
          <a:custGeom>
            <a:avLst/>
            <a:gdLst>
              <a:gd name="connsiteX0" fmla="*/ 3017520 w 3726180"/>
              <a:gd name="connsiteY0" fmla="*/ 2987040 h 3368040"/>
              <a:gd name="connsiteX1" fmla="*/ 2659380 w 3726180"/>
              <a:gd name="connsiteY1" fmla="*/ 2857500 h 3368040"/>
              <a:gd name="connsiteX2" fmla="*/ 2034540 w 3726180"/>
              <a:gd name="connsiteY2" fmla="*/ 2727960 h 3368040"/>
              <a:gd name="connsiteX3" fmla="*/ 1996440 w 3726180"/>
              <a:gd name="connsiteY3" fmla="*/ 2491740 h 3368040"/>
              <a:gd name="connsiteX4" fmla="*/ 2964180 w 3726180"/>
              <a:gd name="connsiteY4" fmla="*/ 1912620 h 3368040"/>
              <a:gd name="connsiteX5" fmla="*/ 3726180 w 3726180"/>
              <a:gd name="connsiteY5" fmla="*/ 769620 h 3368040"/>
              <a:gd name="connsiteX6" fmla="*/ 3489960 w 3726180"/>
              <a:gd name="connsiteY6" fmla="*/ 114300 h 3368040"/>
              <a:gd name="connsiteX7" fmla="*/ 2994660 w 3726180"/>
              <a:gd name="connsiteY7" fmla="*/ 0 h 3368040"/>
              <a:gd name="connsiteX8" fmla="*/ 2583180 w 3726180"/>
              <a:gd name="connsiteY8" fmla="*/ 144780 h 3368040"/>
              <a:gd name="connsiteX9" fmla="*/ 2720340 w 3726180"/>
              <a:gd name="connsiteY9" fmla="*/ 853440 h 3368040"/>
              <a:gd name="connsiteX10" fmla="*/ 1844040 w 3726180"/>
              <a:gd name="connsiteY10" fmla="*/ 1417320 h 3368040"/>
              <a:gd name="connsiteX11" fmla="*/ 1775460 w 3726180"/>
              <a:gd name="connsiteY11" fmla="*/ 1866900 h 3368040"/>
              <a:gd name="connsiteX12" fmla="*/ 1737360 w 3726180"/>
              <a:gd name="connsiteY12" fmla="*/ 2087880 h 3368040"/>
              <a:gd name="connsiteX13" fmla="*/ 1173480 w 3726180"/>
              <a:gd name="connsiteY13" fmla="*/ 2225040 h 3368040"/>
              <a:gd name="connsiteX14" fmla="*/ 0 w 3726180"/>
              <a:gd name="connsiteY14" fmla="*/ 3177540 h 3368040"/>
              <a:gd name="connsiteX15" fmla="*/ 152400 w 3726180"/>
              <a:gd name="connsiteY15" fmla="*/ 3368040 h 3368040"/>
              <a:gd name="connsiteX16" fmla="*/ 3017520 w 3726180"/>
              <a:gd name="connsiteY16" fmla="*/ 2987040 h 33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6180" h="3368040">
                <a:moveTo>
                  <a:pt x="3017520" y="2987040"/>
                </a:moveTo>
                <a:lnTo>
                  <a:pt x="2659380" y="2857500"/>
                </a:lnTo>
                <a:lnTo>
                  <a:pt x="2034540" y="2727960"/>
                </a:lnTo>
                <a:lnTo>
                  <a:pt x="1996440" y="2491740"/>
                </a:lnTo>
                <a:lnTo>
                  <a:pt x="2964180" y="1912620"/>
                </a:lnTo>
                <a:lnTo>
                  <a:pt x="3726180" y="769620"/>
                </a:lnTo>
                <a:lnTo>
                  <a:pt x="3489960" y="114300"/>
                </a:lnTo>
                <a:lnTo>
                  <a:pt x="2994660" y="0"/>
                </a:lnTo>
                <a:lnTo>
                  <a:pt x="2583180" y="144780"/>
                </a:lnTo>
                <a:lnTo>
                  <a:pt x="2720340" y="853440"/>
                </a:lnTo>
                <a:lnTo>
                  <a:pt x="1844040" y="1417320"/>
                </a:lnTo>
                <a:lnTo>
                  <a:pt x="1775460" y="1866900"/>
                </a:lnTo>
                <a:lnTo>
                  <a:pt x="1737360" y="2087880"/>
                </a:lnTo>
                <a:lnTo>
                  <a:pt x="1173480" y="2225040"/>
                </a:lnTo>
                <a:lnTo>
                  <a:pt x="0" y="3177540"/>
                </a:lnTo>
                <a:lnTo>
                  <a:pt x="152400" y="3368040"/>
                </a:lnTo>
                <a:lnTo>
                  <a:pt x="3017520" y="2987040"/>
                </a:lnTo>
                <a:close/>
              </a:path>
            </a:pathLst>
          </a:custGeom>
          <a:solidFill>
            <a:schemeClr val="accent5">
              <a:lumMod val="50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6" name="Freeform: Shape 15">
            <a:extLst>
              <a:ext uri="{FF2B5EF4-FFF2-40B4-BE49-F238E27FC236}">
                <a16:creationId xmlns:a16="http://schemas.microsoft.com/office/drawing/2014/main" id="{06C5DA0A-8DA4-4582-A4F1-2DF883EB9719}"/>
              </a:ext>
            </a:extLst>
          </p:cNvPr>
          <p:cNvSpPr/>
          <p:nvPr/>
        </p:nvSpPr>
        <p:spPr>
          <a:xfrm>
            <a:off x="7033260" y="2400300"/>
            <a:ext cx="1104900" cy="1988820"/>
          </a:xfrm>
          <a:custGeom>
            <a:avLst/>
            <a:gdLst>
              <a:gd name="connsiteX0" fmla="*/ 472440 w 1104900"/>
              <a:gd name="connsiteY0" fmla="*/ 1935480 h 1988820"/>
              <a:gd name="connsiteX1" fmla="*/ 0 w 1104900"/>
              <a:gd name="connsiteY1" fmla="*/ 1028700 h 1988820"/>
              <a:gd name="connsiteX2" fmla="*/ 1051560 w 1104900"/>
              <a:gd name="connsiteY2" fmla="*/ 0 h 1988820"/>
              <a:gd name="connsiteX3" fmla="*/ 1104900 w 1104900"/>
              <a:gd name="connsiteY3" fmla="*/ 1988820 h 1988820"/>
              <a:gd name="connsiteX4" fmla="*/ 472440 w 1104900"/>
              <a:gd name="connsiteY4" fmla="*/ 1935480 h 198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1988820">
                <a:moveTo>
                  <a:pt x="472440" y="1935480"/>
                </a:moveTo>
                <a:lnTo>
                  <a:pt x="0" y="1028700"/>
                </a:lnTo>
                <a:lnTo>
                  <a:pt x="1051560" y="0"/>
                </a:lnTo>
                <a:lnTo>
                  <a:pt x="1104900" y="1988820"/>
                </a:lnTo>
                <a:lnTo>
                  <a:pt x="472440" y="1935480"/>
                </a:lnTo>
                <a:close/>
              </a:path>
            </a:pathLst>
          </a:custGeom>
          <a:solidFill>
            <a:schemeClr val="bg1">
              <a:lumMod val="5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9" name="Straight Arrow Connector 18">
            <a:extLst>
              <a:ext uri="{FF2B5EF4-FFF2-40B4-BE49-F238E27FC236}">
                <a16:creationId xmlns:a16="http://schemas.microsoft.com/office/drawing/2014/main" id="{9C5BC0CA-08D5-4267-9278-82B136DB6C55}"/>
              </a:ext>
            </a:extLst>
          </p:cNvPr>
          <p:cNvCxnSpPr>
            <a:cxnSpLocks/>
          </p:cNvCxnSpPr>
          <p:nvPr/>
        </p:nvCxnSpPr>
        <p:spPr>
          <a:xfrm flipV="1">
            <a:off x="2080260" y="4667398"/>
            <a:ext cx="4137156" cy="1192382"/>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02E325DB-857C-4D97-8D1A-5F28B2D515DB}"/>
              </a:ext>
            </a:extLst>
          </p:cNvPr>
          <p:cNvCxnSpPr>
            <a:cxnSpLocks/>
          </p:cNvCxnSpPr>
          <p:nvPr/>
        </p:nvCxnSpPr>
        <p:spPr>
          <a:xfrm flipV="1">
            <a:off x="6971429" y="3278204"/>
            <a:ext cx="1228562" cy="53340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663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1"/>
            </a:pPr>
            <a:r>
              <a:rPr lang="en-GB" sz="1900" b="1" dirty="0">
                <a:latin typeface="+mn-lt"/>
              </a:rPr>
              <a:t>noise-related and other environmental considerations and constraints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103</a:t>
            </a:fld>
            <a:endParaRPr lang="en-GB" dirty="0"/>
          </a:p>
        </p:txBody>
      </p:sp>
      <p:pic>
        <p:nvPicPr>
          <p:cNvPr id="7" name="Picture 6">
            <a:extLst>
              <a:ext uri="{FF2B5EF4-FFF2-40B4-BE49-F238E27FC236}">
                <a16:creationId xmlns:a16="http://schemas.microsoft.com/office/drawing/2014/main" id="{9B21246F-C8A8-42F1-BA6E-C374420552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83202" y="2276669"/>
            <a:ext cx="6850644" cy="3648240"/>
          </a:xfrm>
          <a:prstGeom prst="rect">
            <a:avLst/>
          </a:prstGeom>
        </p:spPr>
      </p:pic>
      <p:sp>
        <p:nvSpPr>
          <p:cNvPr id="9" name="Freeform: Shape 8">
            <a:extLst>
              <a:ext uri="{FF2B5EF4-FFF2-40B4-BE49-F238E27FC236}">
                <a16:creationId xmlns:a16="http://schemas.microsoft.com/office/drawing/2014/main" id="{52F216E6-F307-4466-8885-CA6FDE52450B}"/>
              </a:ext>
            </a:extLst>
          </p:cNvPr>
          <p:cNvSpPr/>
          <p:nvPr/>
        </p:nvSpPr>
        <p:spPr>
          <a:xfrm>
            <a:off x="2080260" y="2263140"/>
            <a:ext cx="3726180" cy="3368040"/>
          </a:xfrm>
          <a:custGeom>
            <a:avLst/>
            <a:gdLst>
              <a:gd name="connsiteX0" fmla="*/ 3017520 w 3726180"/>
              <a:gd name="connsiteY0" fmla="*/ 2987040 h 3368040"/>
              <a:gd name="connsiteX1" fmla="*/ 2659380 w 3726180"/>
              <a:gd name="connsiteY1" fmla="*/ 2857500 h 3368040"/>
              <a:gd name="connsiteX2" fmla="*/ 2034540 w 3726180"/>
              <a:gd name="connsiteY2" fmla="*/ 2727960 h 3368040"/>
              <a:gd name="connsiteX3" fmla="*/ 1996440 w 3726180"/>
              <a:gd name="connsiteY3" fmla="*/ 2491740 h 3368040"/>
              <a:gd name="connsiteX4" fmla="*/ 2964180 w 3726180"/>
              <a:gd name="connsiteY4" fmla="*/ 1912620 h 3368040"/>
              <a:gd name="connsiteX5" fmla="*/ 3726180 w 3726180"/>
              <a:gd name="connsiteY5" fmla="*/ 769620 h 3368040"/>
              <a:gd name="connsiteX6" fmla="*/ 3489960 w 3726180"/>
              <a:gd name="connsiteY6" fmla="*/ 114300 h 3368040"/>
              <a:gd name="connsiteX7" fmla="*/ 2994660 w 3726180"/>
              <a:gd name="connsiteY7" fmla="*/ 0 h 3368040"/>
              <a:gd name="connsiteX8" fmla="*/ 2583180 w 3726180"/>
              <a:gd name="connsiteY8" fmla="*/ 144780 h 3368040"/>
              <a:gd name="connsiteX9" fmla="*/ 2720340 w 3726180"/>
              <a:gd name="connsiteY9" fmla="*/ 853440 h 3368040"/>
              <a:gd name="connsiteX10" fmla="*/ 1844040 w 3726180"/>
              <a:gd name="connsiteY10" fmla="*/ 1417320 h 3368040"/>
              <a:gd name="connsiteX11" fmla="*/ 1775460 w 3726180"/>
              <a:gd name="connsiteY11" fmla="*/ 1866900 h 3368040"/>
              <a:gd name="connsiteX12" fmla="*/ 1737360 w 3726180"/>
              <a:gd name="connsiteY12" fmla="*/ 2087880 h 3368040"/>
              <a:gd name="connsiteX13" fmla="*/ 1173480 w 3726180"/>
              <a:gd name="connsiteY13" fmla="*/ 2225040 h 3368040"/>
              <a:gd name="connsiteX14" fmla="*/ 0 w 3726180"/>
              <a:gd name="connsiteY14" fmla="*/ 3177540 h 3368040"/>
              <a:gd name="connsiteX15" fmla="*/ 152400 w 3726180"/>
              <a:gd name="connsiteY15" fmla="*/ 3368040 h 3368040"/>
              <a:gd name="connsiteX16" fmla="*/ 3017520 w 3726180"/>
              <a:gd name="connsiteY16" fmla="*/ 2987040 h 33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6180" h="3368040">
                <a:moveTo>
                  <a:pt x="3017520" y="2987040"/>
                </a:moveTo>
                <a:lnTo>
                  <a:pt x="2659380" y="2857500"/>
                </a:lnTo>
                <a:lnTo>
                  <a:pt x="2034540" y="2727960"/>
                </a:lnTo>
                <a:lnTo>
                  <a:pt x="1996440" y="2491740"/>
                </a:lnTo>
                <a:lnTo>
                  <a:pt x="2964180" y="1912620"/>
                </a:lnTo>
                <a:lnTo>
                  <a:pt x="3726180" y="769620"/>
                </a:lnTo>
                <a:lnTo>
                  <a:pt x="3489960" y="114300"/>
                </a:lnTo>
                <a:lnTo>
                  <a:pt x="2994660" y="0"/>
                </a:lnTo>
                <a:lnTo>
                  <a:pt x="2583180" y="144780"/>
                </a:lnTo>
                <a:lnTo>
                  <a:pt x="2720340" y="853440"/>
                </a:lnTo>
                <a:lnTo>
                  <a:pt x="1844040" y="1417320"/>
                </a:lnTo>
                <a:lnTo>
                  <a:pt x="1775460" y="1866900"/>
                </a:lnTo>
                <a:lnTo>
                  <a:pt x="1737360" y="2087880"/>
                </a:lnTo>
                <a:lnTo>
                  <a:pt x="1173480" y="2225040"/>
                </a:lnTo>
                <a:lnTo>
                  <a:pt x="0" y="3177540"/>
                </a:lnTo>
                <a:lnTo>
                  <a:pt x="152400" y="3368040"/>
                </a:lnTo>
                <a:lnTo>
                  <a:pt x="3017520" y="2987040"/>
                </a:lnTo>
                <a:close/>
              </a:path>
            </a:pathLst>
          </a:custGeom>
          <a:solidFill>
            <a:schemeClr val="accent5">
              <a:lumMod val="50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5" name="Straight Arrow Connector 14">
            <a:extLst>
              <a:ext uri="{FF2B5EF4-FFF2-40B4-BE49-F238E27FC236}">
                <a16:creationId xmlns:a16="http://schemas.microsoft.com/office/drawing/2014/main" id="{3D98AD9D-3ADF-4252-8628-6C11DAFC13A6}"/>
              </a:ext>
            </a:extLst>
          </p:cNvPr>
          <p:cNvCxnSpPr>
            <a:cxnSpLocks/>
          </p:cNvCxnSpPr>
          <p:nvPr/>
        </p:nvCxnSpPr>
        <p:spPr>
          <a:xfrm flipH="1">
            <a:off x="6975676" y="3093720"/>
            <a:ext cx="1670180" cy="73152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
        <p:nvSpPr>
          <p:cNvPr id="16" name="Freeform: Shape 15">
            <a:extLst>
              <a:ext uri="{FF2B5EF4-FFF2-40B4-BE49-F238E27FC236}">
                <a16:creationId xmlns:a16="http://schemas.microsoft.com/office/drawing/2014/main" id="{06C5DA0A-8DA4-4582-A4F1-2DF883EB9719}"/>
              </a:ext>
            </a:extLst>
          </p:cNvPr>
          <p:cNvSpPr/>
          <p:nvPr/>
        </p:nvSpPr>
        <p:spPr>
          <a:xfrm>
            <a:off x="7033260" y="2400300"/>
            <a:ext cx="1104900" cy="1988820"/>
          </a:xfrm>
          <a:custGeom>
            <a:avLst/>
            <a:gdLst>
              <a:gd name="connsiteX0" fmla="*/ 472440 w 1104900"/>
              <a:gd name="connsiteY0" fmla="*/ 1935480 h 1988820"/>
              <a:gd name="connsiteX1" fmla="*/ 0 w 1104900"/>
              <a:gd name="connsiteY1" fmla="*/ 1028700 h 1988820"/>
              <a:gd name="connsiteX2" fmla="*/ 1051560 w 1104900"/>
              <a:gd name="connsiteY2" fmla="*/ 0 h 1988820"/>
              <a:gd name="connsiteX3" fmla="*/ 1104900 w 1104900"/>
              <a:gd name="connsiteY3" fmla="*/ 1988820 h 1988820"/>
              <a:gd name="connsiteX4" fmla="*/ 472440 w 1104900"/>
              <a:gd name="connsiteY4" fmla="*/ 1935480 h 198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1988820">
                <a:moveTo>
                  <a:pt x="472440" y="1935480"/>
                </a:moveTo>
                <a:lnTo>
                  <a:pt x="0" y="1028700"/>
                </a:lnTo>
                <a:lnTo>
                  <a:pt x="1051560" y="0"/>
                </a:lnTo>
                <a:lnTo>
                  <a:pt x="1104900" y="1988820"/>
                </a:lnTo>
                <a:lnTo>
                  <a:pt x="472440" y="1935480"/>
                </a:lnTo>
                <a:close/>
              </a:path>
            </a:pathLst>
          </a:custGeom>
          <a:solidFill>
            <a:schemeClr val="bg1">
              <a:lumMod val="5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Freeform: Shape 7">
            <a:extLst>
              <a:ext uri="{FF2B5EF4-FFF2-40B4-BE49-F238E27FC236}">
                <a16:creationId xmlns:a16="http://schemas.microsoft.com/office/drawing/2014/main" id="{8D8A31AC-3B0D-4EBD-B766-0543B4FB5DD1}"/>
              </a:ext>
            </a:extLst>
          </p:cNvPr>
          <p:cNvSpPr/>
          <p:nvPr/>
        </p:nvSpPr>
        <p:spPr>
          <a:xfrm>
            <a:off x="4847639" y="4762378"/>
            <a:ext cx="1355628" cy="1478280"/>
          </a:xfrm>
          <a:custGeom>
            <a:avLst/>
            <a:gdLst>
              <a:gd name="connsiteX0" fmla="*/ 1355628 w 1355628"/>
              <a:gd name="connsiteY0" fmla="*/ 0 h 1478280"/>
              <a:gd name="connsiteX1" fmla="*/ 349788 w 1355628"/>
              <a:gd name="connsiteY1" fmla="*/ 335280 h 1478280"/>
              <a:gd name="connsiteX2" fmla="*/ 22128 w 1355628"/>
              <a:gd name="connsiteY2" fmla="*/ 777240 h 1478280"/>
              <a:gd name="connsiteX3" fmla="*/ 29748 w 1355628"/>
              <a:gd name="connsiteY3" fmla="*/ 1272540 h 1478280"/>
              <a:gd name="connsiteX4" fmla="*/ 29748 w 1355628"/>
              <a:gd name="connsiteY4" fmla="*/ 1478280 h 147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628" h="1478280">
                <a:moveTo>
                  <a:pt x="1355628" y="0"/>
                </a:moveTo>
                <a:cubicBezTo>
                  <a:pt x="963833" y="102870"/>
                  <a:pt x="572038" y="205740"/>
                  <a:pt x="349788" y="335280"/>
                </a:cubicBezTo>
                <a:cubicBezTo>
                  <a:pt x="127538" y="464820"/>
                  <a:pt x="75468" y="621030"/>
                  <a:pt x="22128" y="777240"/>
                </a:cubicBezTo>
                <a:cubicBezTo>
                  <a:pt x="-31212" y="933450"/>
                  <a:pt x="28478" y="1155700"/>
                  <a:pt x="29748" y="1272540"/>
                </a:cubicBezTo>
                <a:cubicBezTo>
                  <a:pt x="31018" y="1389380"/>
                  <a:pt x="30383" y="1433830"/>
                  <a:pt x="29748" y="1478280"/>
                </a:cubicBezTo>
              </a:path>
            </a:pathLst>
          </a:custGeom>
          <a:ln w="53975">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7167512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r>
              <a:rPr lang="en-GB" sz="1900" b="1" dirty="0">
                <a:latin typeface="+mn-lt"/>
              </a:rPr>
              <a:t>Airport capacity curve:</a:t>
            </a:r>
            <a:r>
              <a:rPr lang="en-GB" sz="1900" dirty="0">
                <a:latin typeface="+mn-lt"/>
              </a:rPr>
              <a:t> can be obtained from historical airport performances</a:t>
            </a:r>
          </a:p>
          <a:p>
            <a:r>
              <a:rPr lang="en-GB" sz="1900" dirty="0">
                <a:latin typeface="+mn-lt"/>
              </a:rPr>
              <a:t>Set of points obtained over a long period of time (e.g. 1 month or +)</a:t>
            </a:r>
          </a:p>
          <a:p>
            <a:r>
              <a:rPr lang="en-GB" sz="1900" dirty="0">
                <a:latin typeface="+mn-lt"/>
              </a:rPr>
              <a:t>Capacity curve obtained by piece-wise linear convex curve</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104</a:t>
            </a:fld>
            <a:endParaRPr lang="en-GB" dirty="0"/>
          </a:p>
        </p:txBody>
      </p:sp>
      <p:pic>
        <p:nvPicPr>
          <p:cNvPr id="11" name="Picture 2">
            <a:extLst>
              <a:ext uri="{FF2B5EF4-FFF2-40B4-BE49-F238E27FC236}">
                <a16:creationId xmlns:a16="http://schemas.microsoft.com/office/drawing/2014/main" id="{C48930CF-B933-4E6C-975A-63D4E0C9288E}"/>
              </a:ext>
            </a:extLst>
          </p:cNvPr>
          <p:cNvPicPr>
            <a:picLocks noChangeAspect="1" noChangeArrowheads="1"/>
          </p:cNvPicPr>
          <p:nvPr/>
        </p:nvPicPr>
        <p:blipFill>
          <a:blip r:embed="rId2" cstate="print"/>
          <a:srcRect/>
          <a:stretch>
            <a:fillRect/>
          </a:stretch>
        </p:blipFill>
        <p:spPr bwMode="auto">
          <a:xfrm>
            <a:off x="457199" y="2747995"/>
            <a:ext cx="5789612" cy="3638550"/>
          </a:xfrm>
          <a:prstGeom prst="rect">
            <a:avLst/>
          </a:prstGeom>
          <a:noFill/>
          <a:ln w="9525">
            <a:noFill/>
            <a:miter lim="800000"/>
            <a:headEnd/>
            <a:tailEnd/>
          </a:ln>
        </p:spPr>
      </p:pic>
      <p:sp>
        <p:nvSpPr>
          <p:cNvPr id="6" name="Rectangle 5">
            <a:extLst>
              <a:ext uri="{FF2B5EF4-FFF2-40B4-BE49-F238E27FC236}">
                <a16:creationId xmlns:a16="http://schemas.microsoft.com/office/drawing/2014/main" id="{42544602-12A0-42FE-AE4D-08201966FDFA}"/>
              </a:ext>
            </a:extLst>
          </p:cNvPr>
          <p:cNvSpPr/>
          <p:nvPr/>
        </p:nvSpPr>
        <p:spPr>
          <a:xfrm>
            <a:off x="6359856" y="2982220"/>
            <a:ext cx="2691865" cy="3170099"/>
          </a:xfrm>
          <a:prstGeom prst="rect">
            <a:avLst/>
          </a:prstGeom>
        </p:spPr>
        <p:txBody>
          <a:bodyPr wrap="square">
            <a:spAutoFit/>
          </a:bodyPr>
          <a:lstStyle/>
          <a:p>
            <a:pPr>
              <a:spcBef>
                <a:spcPts val="600"/>
              </a:spcBef>
              <a:spcAft>
                <a:spcPts val="600"/>
              </a:spcAft>
            </a:pPr>
            <a:r>
              <a:rPr lang="en-US" dirty="0"/>
              <a:t>Curve 1: </a:t>
            </a:r>
            <a:br>
              <a:rPr lang="en-US" dirty="0"/>
            </a:br>
            <a:r>
              <a:rPr lang="en-US" dirty="0"/>
              <a:t>extreme points occur </a:t>
            </a:r>
            <a:br>
              <a:rPr lang="en-US" dirty="0"/>
            </a:br>
            <a:r>
              <a:rPr lang="en-US" dirty="0"/>
              <a:t>at least once</a:t>
            </a:r>
          </a:p>
          <a:p>
            <a:pPr>
              <a:spcBef>
                <a:spcPts val="600"/>
              </a:spcBef>
              <a:spcAft>
                <a:spcPts val="600"/>
              </a:spcAft>
            </a:pPr>
            <a:r>
              <a:rPr lang="en-US" dirty="0"/>
              <a:t>Curve 2: </a:t>
            </a:r>
            <a:br>
              <a:rPr lang="en-US" dirty="0"/>
            </a:br>
            <a:r>
              <a:rPr lang="en-US" dirty="0"/>
              <a:t>extreme points occur </a:t>
            </a:r>
            <a:br>
              <a:rPr lang="en-US" dirty="0"/>
            </a:br>
            <a:r>
              <a:rPr lang="en-US" dirty="0"/>
              <a:t>at least twice</a:t>
            </a:r>
          </a:p>
          <a:p>
            <a:pPr>
              <a:spcBef>
                <a:spcPts val="600"/>
              </a:spcBef>
              <a:spcAft>
                <a:spcPts val="600"/>
              </a:spcAft>
            </a:pPr>
            <a:r>
              <a:rPr lang="en-US" dirty="0"/>
              <a:t>Curve 3: </a:t>
            </a:r>
            <a:br>
              <a:rPr lang="en-US" dirty="0"/>
            </a:br>
            <a:r>
              <a:rPr lang="en-US" dirty="0"/>
              <a:t>extreme points occur </a:t>
            </a:r>
            <a:br>
              <a:rPr lang="en-US" dirty="0"/>
            </a:br>
            <a:r>
              <a:rPr lang="en-US" dirty="0"/>
              <a:t>at least 3 times </a:t>
            </a:r>
            <a:br>
              <a:rPr lang="en-US" dirty="0"/>
            </a:br>
            <a:r>
              <a:rPr lang="en-US" dirty="0">
                <a:sym typeface="Wingdings" pitchFamily="2" charset="2"/>
              </a:rPr>
              <a:t> + robust</a:t>
            </a:r>
            <a:endParaRPr lang="en-US" dirty="0"/>
          </a:p>
        </p:txBody>
      </p:sp>
    </p:spTree>
    <p:extLst>
      <p:ext uri="{BB962C8B-B14F-4D97-AF65-F5344CB8AC3E}">
        <p14:creationId xmlns:p14="http://schemas.microsoft.com/office/powerpoint/2010/main" val="420003587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r>
              <a:rPr lang="en-GB" sz="1900" b="1" dirty="0">
                <a:latin typeface="+mn-lt"/>
              </a:rPr>
              <a:t>Airport capacity curve:</a:t>
            </a:r>
            <a:r>
              <a:rPr lang="en-GB" sz="1900" dirty="0">
                <a:latin typeface="+mn-lt"/>
              </a:rPr>
              <a:t> can be obtained from historical airport performances</a:t>
            </a:r>
          </a:p>
          <a:p>
            <a:r>
              <a:rPr lang="en-GB" sz="1900" dirty="0">
                <a:latin typeface="+mn-lt"/>
              </a:rPr>
              <a:t>Set of points obtained over a long period of time (e.g. 1 month or +)</a:t>
            </a:r>
          </a:p>
          <a:p>
            <a:r>
              <a:rPr lang="en-GB" sz="1900" dirty="0">
                <a:latin typeface="+mn-lt"/>
              </a:rPr>
              <a:t>Capacity curve obtained by piece-wise linear convex curve</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105</a:t>
            </a:fld>
            <a:endParaRPr lang="en-GB" dirty="0"/>
          </a:p>
        </p:txBody>
      </p:sp>
      <p:pic>
        <p:nvPicPr>
          <p:cNvPr id="8" name="Picture 2">
            <a:extLst>
              <a:ext uri="{FF2B5EF4-FFF2-40B4-BE49-F238E27FC236}">
                <a16:creationId xmlns:a16="http://schemas.microsoft.com/office/drawing/2014/main" id="{E5424F48-2DA6-4ACE-BFF2-C93B98D3F94E}"/>
              </a:ext>
            </a:extLst>
          </p:cNvPr>
          <p:cNvPicPr>
            <a:picLocks noChangeAspect="1" noChangeArrowheads="1"/>
          </p:cNvPicPr>
          <p:nvPr/>
        </p:nvPicPr>
        <p:blipFill>
          <a:blip r:embed="rId2" cstate="print"/>
          <a:srcRect/>
          <a:stretch>
            <a:fillRect/>
          </a:stretch>
        </p:blipFill>
        <p:spPr bwMode="auto">
          <a:xfrm>
            <a:off x="2198902" y="2751131"/>
            <a:ext cx="5111115" cy="3466596"/>
          </a:xfrm>
          <a:prstGeom prst="rect">
            <a:avLst/>
          </a:prstGeom>
          <a:noFill/>
          <a:ln w="9525">
            <a:noFill/>
            <a:miter lim="800000"/>
            <a:headEnd/>
            <a:tailEnd/>
          </a:ln>
        </p:spPr>
      </p:pic>
      <p:sp>
        <p:nvSpPr>
          <p:cNvPr id="9" name="14 Rectángulo">
            <a:extLst>
              <a:ext uri="{FF2B5EF4-FFF2-40B4-BE49-F238E27FC236}">
                <a16:creationId xmlns:a16="http://schemas.microsoft.com/office/drawing/2014/main" id="{B6115DE4-921C-4CA5-BBA4-01A8A31A6AFC}"/>
              </a:ext>
            </a:extLst>
          </p:cNvPr>
          <p:cNvSpPr>
            <a:spLocks noChangeArrowheads="1"/>
          </p:cNvSpPr>
          <p:nvPr/>
        </p:nvSpPr>
        <p:spPr bwMode="auto">
          <a:xfrm>
            <a:off x="3886042" y="6125582"/>
            <a:ext cx="1189036" cy="400110"/>
          </a:xfrm>
          <a:prstGeom prst="rect">
            <a:avLst/>
          </a:prstGeom>
          <a:noFill/>
          <a:ln w="9525">
            <a:noFill/>
            <a:miter lim="800000"/>
            <a:headEnd/>
            <a:tailEnd/>
          </a:ln>
        </p:spPr>
        <p:txBody>
          <a:bodyPr wrap="square">
            <a:spAutoFit/>
          </a:bodyPr>
          <a:lstStyle/>
          <a:p>
            <a:r>
              <a:rPr lang="en-US" sz="2000" dirty="0"/>
              <a:t>arrival</a:t>
            </a:r>
          </a:p>
        </p:txBody>
      </p:sp>
      <p:sp>
        <p:nvSpPr>
          <p:cNvPr id="10" name="22 Rectángulo">
            <a:extLst>
              <a:ext uri="{FF2B5EF4-FFF2-40B4-BE49-F238E27FC236}">
                <a16:creationId xmlns:a16="http://schemas.microsoft.com/office/drawing/2014/main" id="{07D23D49-D520-4DB0-9F0C-2C41FCDDEF16}"/>
              </a:ext>
            </a:extLst>
          </p:cNvPr>
          <p:cNvSpPr>
            <a:spLocks noChangeArrowheads="1"/>
          </p:cNvSpPr>
          <p:nvPr/>
        </p:nvSpPr>
        <p:spPr bwMode="auto">
          <a:xfrm>
            <a:off x="1218248" y="4104734"/>
            <a:ext cx="1311592" cy="400110"/>
          </a:xfrm>
          <a:prstGeom prst="rect">
            <a:avLst/>
          </a:prstGeom>
          <a:noFill/>
          <a:ln w="9525">
            <a:noFill/>
            <a:miter lim="800000"/>
            <a:headEnd/>
            <a:tailEnd/>
          </a:ln>
        </p:spPr>
        <p:txBody>
          <a:bodyPr wrap="square">
            <a:spAutoFit/>
          </a:bodyPr>
          <a:lstStyle/>
          <a:p>
            <a:r>
              <a:rPr lang="en-US" sz="2000" dirty="0"/>
              <a:t>departure</a:t>
            </a:r>
          </a:p>
        </p:txBody>
      </p:sp>
    </p:spTree>
    <p:extLst>
      <p:ext uri="{BB962C8B-B14F-4D97-AF65-F5344CB8AC3E}">
        <p14:creationId xmlns:p14="http://schemas.microsoft.com/office/powerpoint/2010/main" val="20444266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r>
              <a:rPr lang="en-GB" sz="1900" b="1" dirty="0">
                <a:latin typeface="+mn-lt"/>
              </a:rPr>
              <a:t>Airport capacity curve:</a:t>
            </a:r>
            <a:r>
              <a:rPr lang="en-GB" sz="1900" dirty="0">
                <a:latin typeface="+mn-lt"/>
              </a:rPr>
              <a:t> departure arrival trade-offs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106</a:t>
            </a:fld>
            <a:endParaRPr lang="en-GB" dirty="0"/>
          </a:p>
        </p:txBody>
      </p:sp>
      <p:pic>
        <p:nvPicPr>
          <p:cNvPr id="8" name="Picture 2">
            <a:extLst>
              <a:ext uri="{FF2B5EF4-FFF2-40B4-BE49-F238E27FC236}">
                <a16:creationId xmlns:a16="http://schemas.microsoft.com/office/drawing/2014/main" id="{45D022C2-2CD3-4DC6-9190-AE589DF26F2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78356" y="1939672"/>
            <a:ext cx="5410200" cy="4267200"/>
          </a:xfrm>
          <a:prstGeom prst="rect">
            <a:avLst/>
          </a:prstGeom>
          <a:noFill/>
          <a:ln w="9525">
            <a:noFill/>
            <a:miter lim="800000"/>
            <a:headEnd/>
            <a:tailEnd/>
          </a:ln>
        </p:spPr>
      </p:pic>
      <p:sp>
        <p:nvSpPr>
          <p:cNvPr id="9" name="4 Rectángulo">
            <a:extLst>
              <a:ext uri="{FF2B5EF4-FFF2-40B4-BE49-F238E27FC236}">
                <a16:creationId xmlns:a16="http://schemas.microsoft.com/office/drawing/2014/main" id="{CF805C67-7ADA-4432-ABB6-8D34ED743BF9}"/>
              </a:ext>
            </a:extLst>
          </p:cNvPr>
          <p:cNvSpPr>
            <a:spLocks noChangeArrowheads="1"/>
          </p:cNvSpPr>
          <p:nvPr/>
        </p:nvSpPr>
        <p:spPr bwMode="auto">
          <a:xfrm>
            <a:off x="5331156" y="4301872"/>
            <a:ext cx="2732088" cy="400050"/>
          </a:xfrm>
          <a:prstGeom prst="rect">
            <a:avLst/>
          </a:prstGeom>
          <a:noFill/>
          <a:ln w="9525">
            <a:noFill/>
            <a:miter lim="800000"/>
            <a:headEnd/>
            <a:tailEnd/>
          </a:ln>
        </p:spPr>
        <p:txBody>
          <a:bodyPr wrap="none">
            <a:spAutoFit/>
          </a:bodyPr>
          <a:lstStyle/>
          <a:p>
            <a:r>
              <a:rPr lang="en-US" sz="2000"/>
              <a:t>“free-departures” point</a:t>
            </a:r>
          </a:p>
        </p:txBody>
      </p:sp>
      <p:cxnSp>
        <p:nvCxnSpPr>
          <p:cNvPr id="10" name="6 Conector recto de flecha">
            <a:extLst>
              <a:ext uri="{FF2B5EF4-FFF2-40B4-BE49-F238E27FC236}">
                <a16:creationId xmlns:a16="http://schemas.microsoft.com/office/drawing/2014/main" id="{CEA08DD1-7DF3-4AD7-9906-73B7F73067D8}"/>
              </a:ext>
            </a:extLst>
          </p:cNvPr>
          <p:cNvCxnSpPr>
            <a:cxnSpLocks noChangeShapeType="1"/>
            <a:stCxn id="9" idx="2"/>
          </p:cNvCxnSpPr>
          <p:nvPr/>
        </p:nvCxnSpPr>
        <p:spPr bwMode="auto">
          <a:xfrm flipH="1">
            <a:off x="5635956" y="4701922"/>
            <a:ext cx="1060450" cy="590550"/>
          </a:xfrm>
          <a:prstGeom prst="straightConnector1">
            <a:avLst/>
          </a:prstGeom>
          <a:noFill/>
          <a:ln w="31750" algn="ctr">
            <a:solidFill>
              <a:srgbClr val="C00000"/>
            </a:solidFill>
            <a:round/>
            <a:headEnd/>
            <a:tailEnd type="arrow" w="med" len="med"/>
          </a:ln>
        </p:spPr>
      </p:cxnSp>
      <p:sp>
        <p:nvSpPr>
          <p:cNvPr id="12" name="10 Rectángulo">
            <a:extLst>
              <a:ext uri="{FF2B5EF4-FFF2-40B4-BE49-F238E27FC236}">
                <a16:creationId xmlns:a16="http://schemas.microsoft.com/office/drawing/2014/main" id="{86B22CA3-DAD9-46F5-AAC2-F9CE5FF0E07D}"/>
              </a:ext>
            </a:extLst>
          </p:cNvPr>
          <p:cNvSpPr>
            <a:spLocks noChangeArrowheads="1"/>
          </p:cNvSpPr>
          <p:nvPr/>
        </p:nvSpPr>
        <p:spPr bwMode="auto">
          <a:xfrm>
            <a:off x="5254956" y="2473072"/>
            <a:ext cx="3429000" cy="1016000"/>
          </a:xfrm>
          <a:prstGeom prst="rect">
            <a:avLst/>
          </a:prstGeom>
          <a:noFill/>
          <a:ln w="9525">
            <a:noFill/>
            <a:miter lim="800000"/>
            <a:headEnd/>
            <a:tailEnd/>
          </a:ln>
        </p:spPr>
        <p:txBody>
          <a:bodyPr>
            <a:spAutoFit/>
          </a:bodyPr>
          <a:lstStyle/>
          <a:p>
            <a:r>
              <a:rPr lang="en-US" sz="2000"/>
              <a:t>equal number of departures and arrivals through </a:t>
            </a:r>
            <a:br>
              <a:rPr lang="en-US" sz="2000"/>
            </a:br>
            <a:r>
              <a:rPr lang="en-US" sz="2000"/>
              <a:t>A-D-A-D-A… sequence</a:t>
            </a:r>
          </a:p>
        </p:txBody>
      </p:sp>
      <p:cxnSp>
        <p:nvCxnSpPr>
          <p:cNvPr id="13" name="11 Conector recto de flecha">
            <a:extLst>
              <a:ext uri="{FF2B5EF4-FFF2-40B4-BE49-F238E27FC236}">
                <a16:creationId xmlns:a16="http://schemas.microsoft.com/office/drawing/2014/main" id="{1B39E9BD-474D-4220-A560-04846CA6BB52}"/>
              </a:ext>
            </a:extLst>
          </p:cNvPr>
          <p:cNvCxnSpPr>
            <a:cxnSpLocks noChangeShapeType="1"/>
            <a:stCxn id="12" idx="2"/>
          </p:cNvCxnSpPr>
          <p:nvPr/>
        </p:nvCxnSpPr>
        <p:spPr bwMode="auto">
          <a:xfrm flipH="1">
            <a:off x="4721556" y="3489072"/>
            <a:ext cx="2247900" cy="736600"/>
          </a:xfrm>
          <a:prstGeom prst="straightConnector1">
            <a:avLst/>
          </a:prstGeom>
          <a:noFill/>
          <a:ln w="31750" algn="ctr">
            <a:solidFill>
              <a:srgbClr val="C00000"/>
            </a:solidFill>
            <a:round/>
            <a:headEnd/>
            <a:tailEnd type="arrow" w="med" len="med"/>
          </a:ln>
        </p:spPr>
      </p:cxnSp>
      <p:cxnSp>
        <p:nvCxnSpPr>
          <p:cNvPr id="14" name="15 Conector recto de flecha">
            <a:extLst>
              <a:ext uri="{FF2B5EF4-FFF2-40B4-BE49-F238E27FC236}">
                <a16:creationId xmlns:a16="http://schemas.microsoft.com/office/drawing/2014/main" id="{AA1CB86F-851D-4220-AAD1-8D20256AFD2C}"/>
              </a:ext>
            </a:extLst>
          </p:cNvPr>
          <p:cNvCxnSpPr>
            <a:cxnSpLocks noChangeShapeType="1"/>
          </p:cNvCxnSpPr>
          <p:nvPr/>
        </p:nvCxnSpPr>
        <p:spPr bwMode="auto">
          <a:xfrm flipV="1">
            <a:off x="3657931" y="5902072"/>
            <a:ext cx="1444625" cy="457200"/>
          </a:xfrm>
          <a:prstGeom prst="straightConnector1">
            <a:avLst/>
          </a:prstGeom>
          <a:noFill/>
          <a:ln w="31750" algn="ctr">
            <a:solidFill>
              <a:srgbClr val="C00000"/>
            </a:solidFill>
            <a:round/>
            <a:headEnd/>
            <a:tailEnd type="arrow" w="med" len="med"/>
          </a:ln>
        </p:spPr>
      </p:cxnSp>
      <p:sp>
        <p:nvSpPr>
          <p:cNvPr id="15" name="22 Rectángulo">
            <a:extLst>
              <a:ext uri="{FF2B5EF4-FFF2-40B4-BE49-F238E27FC236}">
                <a16:creationId xmlns:a16="http://schemas.microsoft.com/office/drawing/2014/main" id="{99D2E579-6123-44B7-96B6-514D1C22F898}"/>
              </a:ext>
            </a:extLst>
          </p:cNvPr>
          <p:cNvSpPr>
            <a:spLocks noChangeArrowheads="1"/>
          </p:cNvSpPr>
          <p:nvPr/>
        </p:nvSpPr>
        <p:spPr bwMode="auto">
          <a:xfrm>
            <a:off x="378156" y="2244472"/>
            <a:ext cx="1822450" cy="400050"/>
          </a:xfrm>
          <a:prstGeom prst="rect">
            <a:avLst/>
          </a:prstGeom>
          <a:noFill/>
          <a:ln w="9525">
            <a:noFill/>
            <a:miter lim="800000"/>
            <a:headEnd/>
            <a:tailEnd/>
          </a:ln>
        </p:spPr>
        <p:txBody>
          <a:bodyPr wrap="none">
            <a:spAutoFit/>
          </a:bodyPr>
          <a:lstStyle/>
          <a:p>
            <a:r>
              <a:rPr lang="en-US" sz="2000"/>
              <a:t>departure only</a:t>
            </a:r>
          </a:p>
        </p:txBody>
      </p:sp>
      <p:cxnSp>
        <p:nvCxnSpPr>
          <p:cNvPr id="16" name="23 Conector recto de flecha">
            <a:extLst>
              <a:ext uri="{FF2B5EF4-FFF2-40B4-BE49-F238E27FC236}">
                <a16:creationId xmlns:a16="http://schemas.microsoft.com/office/drawing/2014/main" id="{98D50A19-78D5-4019-A85E-1D8735FE0A5E}"/>
              </a:ext>
            </a:extLst>
          </p:cNvPr>
          <p:cNvCxnSpPr>
            <a:cxnSpLocks noChangeShapeType="1"/>
            <a:stCxn id="15" idx="2"/>
          </p:cNvCxnSpPr>
          <p:nvPr/>
        </p:nvCxnSpPr>
        <p:spPr bwMode="auto">
          <a:xfrm>
            <a:off x="1289381" y="2644522"/>
            <a:ext cx="993775" cy="438150"/>
          </a:xfrm>
          <a:prstGeom prst="straightConnector1">
            <a:avLst/>
          </a:prstGeom>
          <a:noFill/>
          <a:ln w="31750" algn="ctr">
            <a:solidFill>
              <a:srgbClr val="C00000"/>
            </a:solidFill>
            <a:round/>
            <a:headEnd/>
            <a:tailEnd type="arrow" w="med" len="med"/>
          </a:ln>
        </p:spPr>
      </p:cxnSp>
      <p:sp>
        <p:nvSpPr>
          <p:cNvPr id="17" name="14 Rectángulo">
            <a:extLst>
              <a:ext uri="{FF2B5EF4-FFF2-40B4-BE49-F238E27FC236}">
                <a16:creationId xmlns:a16="http://schemas.microsoft.com/office/drawing/2014/main" id="{5D10D2FC-EC96-45CB-AD7D-F359ECCC3AF4}"/>
              </a:ext>
            </a:extLst>
          </p:cNvPr>
          <p:cNvSpPr>
            <a:spLocks noChangeArrowheads="1"/>
          </p:cNvSpPr>
          <p:nvPr/>
        </p:nvSpPr>
        <p:spPr bwMode="auto">
          <a:xfrm>
            <a:off x="2362531" y="6146294"/>
            <a:ext cx="1425575" cy="400050"/>
          </a:xfrm>
          <a:prstGeom prst="rect">
            <a:avLst/>
          </a:prstGeom>
          <a:noFill/>
          <a:ln w="9525">
            <a:noFill/>
            <a:miter lim="800000"/>
            <a:headEnd/>
            <a:tailEnd/>
          </a:ln>
        </p:spPr>
        <p:txBody>
          <a:bodyPr wrap="none">
            <a:spAutoFit/>
          </a:bodyPr>
          <a:lstStyle/>
          <a:p>
            <a:r>
              <a:rPr lang="en-US" sz="2000" dirty="0"/>
              <a:t>arrival only</a:t>
            </a:r>
          </a:p>
        </p:txBody>
      </p:sp>
      <p:sp>
        <p:nvSpPr>
          <p:cNvPr id="7" name="Rectangle 6">
            <a:extLst>
              <a:ext uri="{FF2B5EF4-FFF2-40B4-BE49-F238E27FC236}">
                <a16:creationId xmlns:a16="http://schemas.microsoft.com/office/drawing/2014/main" id="{5ABC55C4-B4D5-448B-AA11-884400F449D4}"/>
              </a:ext>
            </a:extLst>
          </p:cNvPr>
          <p:cNvSpPr/>
          <p:nvPr/>
        </p:nvSpPr>
        <p:spPr>
          <a:xfrm>
            <a:off x="117071" y="5531277"/>
            <a:ext cx="1978356" cy="954107"/>
          </a:xfrm>
          <a:prstGeom prst="rect">
            <a:avLst/>
          </a:prstGeom>
        </p:spPr>
        <p:txBody>
          <a:bodyPr wrap="square">
            <a:spAutoFit/>
          </a:bodyPr>
          <a:lstStyle/>
          <a:p>
            <a:r>
              <a:rPr lang="en-US" sz="1400" dirty="0"/>
              <a:t>V. Butler, Increasing Airport Capacity Without Increasing Airport Size, 2008</a:t>
            </a:r>
            <a:endParaRPr lang="en-GB" sz="1400" dirty="0"/>
          </a:p>
        </p:txBody>
      </p:sp>
    </p:spTree>
    <p:extLst>
      <p:ext uri="{BB962C8B-B14F-4D97-AF65-F5344CB8AC3E}">
        <p14:creationId xmlns:p14="http://schemas.microsoft.com/office/powerpoint/2010/main" val="4729555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3903014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Airspace Traffic Services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11</a:t>
            </a:fld>
            <a:endParaRPr lang="en-GB" dirty="0"/>
          </a:p>
        </p:txBody>
      </p:sp>
      <p:sp>
        <p:nvSpPr>
          <p:cNvPr id="18" name="Rectangle 17">
            <a:extLst>
              <a:ext uri="{FF2B5EF4-FFF2-40B4-BE49-F238E27FC236}">
                <a16:creationId xmlns:a16="http://schemas.microsoft.com/office/drawing/2014/main" id="{A2A37ED1-1982-4223-BF42-BE7D741D9FBF}"/>
              </a:ext>
            </a:extLst>
          </p:cNvPr>
          <p:cNvSpPr/>
          <p:nvPr/>
        </p:nvSpPr>
        <p:spPr>
          <a:xfrm>
            <a:off x="4187730" y="914400"/>
            <a:ext cx="1190625" cy="6858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mn-ea"/>
                <a:cs typeface="+mn-cs"/>
              </a:rPr>
              <a:t>ANS</a:t>
            </a:r>
            <a:endParaRPr kumimoji="0" lang="en-GB" sz="28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19" name="Group 18">
            <a:extLst>
              <a:ext uri="{FF2B5EF4-FFF2-40B4-BE49-F238E27FC236}">
                <a16:creationId xmlns:a16="http://schemas.microsoft.com/office/drawing/2014/main" id="{BE2AFCC3-E525-442A-B22B-067C538B8E5A}"/>
              </a:ext>
            </a:extLst>
          </p:cNvPr>
          <p:cNvGrpSpPr/>
          <p:nvPr/>
        </p:nvGrpSpPr>
        <p:grpSpPr>
          <a:xfrm>
            <a:off x="2838450" y="3743325"/>
            <a:ext cx="2400300" cy="1057275"/>
            <a:chOff x="2838450" y="3743325"/>
            <a:chExt cx="2400300" cy="1057275"/>
          </a:xfrm>
        </p:grpSpPr>
        <p:sp>
          <p:nvSpPr>
            <p:cNvPr id="20" name="Rectangle 19">
              <a:extLst>
                <a:ext uri="{FF2B5EF4-FFF2-40B4-BE49-F238E27FC236}">
                  <a16:creationId xmlns:a16="http://schemas.microsoft.com/office/drawing/2014/main" id="{EC671740-3D49-48E3-9900-513EF8491C1D}"/>
                </a:ext>
              </a:extLst>
            </p:cNvPr>
            <p:cNvSpPr/>
            <p:nvPr/>
          </p:nvSpPr>
          <p:spPr>
            <a:xfrm>
              <a:off x="28384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29EC22C5-9B4D-437B-9C87-B77E4E482583}"/>
                </a:ext>
              </a:extLst>
            </p:cNvPr>
            <p:cNvSpPr/>
            <p:nvPr/>
          </p:nvSpPr>
          <p:spPr>
            <a:xfrm>
              <a:off x="37147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FIS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92B7AF13-6EFC-48DD-A158-B2B3E6B2218A}"/>
                </a:ext>
              </a:extLst>
            </p:cNvPr>
            <p:cNvSpPr/>
            <p:nvPr/>
          </p:nvSpPr>
          <p:spPr>
            <a:xfrm>
              <a:off x="45910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ATC</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23" name="Straight Arrow Connector 22">
              <a:extLst>
                <a:ext uri="{FF2B5EF4-FFF2-40B4-BE49-F238E27FC236}">
                  <a16:creationId xmlns:a16="http://schemas.microsoft.com/office/drawing/2014/main" id="{919F7B7F-9E40-459E-933F-43AFDB1BC165}"/>
                </a:ext>
              </a:extLst>
            </p:cNvPr>
            <p:cNvCxnSpPr>
              <a:endCxn id="21" idx="0"/>
            </p:cNvCxnSpPr>
            <p:nvPr/>
          </p:nvCxnSpPr>
          <p:spPr>
            <a:xfrm flipH="1">
              <a:off x="4038600" y="3743325"/>
              <a:ext cx="28575" cy="523875"/>
            </a:xfrm>
            <a:prstGeom prst="straightConnector1">
              <a:avLst/>
            </a:prstGeom>
            <a:noFill/>
            <a:ln w="28575" cap="flat" cmpd="sng" algn="ctr">
              <a:solidFill>
                <a:srgbClr val="FF4D1B"/>
              </a:solidFill>
              <a:prstDash val="solid"/>
              <a:tailEnd type="arrow"/>
            </a:ln>
            <a:effectLst/>
          </p:spPr>
        </p:cxnSp>
        <p:cxnSp>
          <p:nvCxnSpPr>
            <p:cNvPr id="24" name="Straight Arrow Connector 23">
              <a:extLst>
                <a:ext uri="{FF2B5EF4-FFF2-40B4-BE49-F238E27FC236}">
                  <a16:creationId xmlns:a16="http://schemas.microsoft.com/office/drawing/2014/main" id="{879CE870-5F45-4223-BC0D-461BB0E962C3}"/>
                </a:ext>
              </a:extLst>
            </p:cNvPr>
            <p:cNvCxnSpPr>
              <a:stCxn id="35" idx="2"/>
              <a:endCxn id="22" idx="0"/>
            </p:cNvCxnSpPr>
            <p:nvPr/>
          </p:nvCxnSpPr>
          <p:spPr>
            <a:xfrm>
              <a:off x="4067175" y="3895725"/>
              <a:ext cx="847725" cy="371475"/>
            </a:xfrm>
            <a:prstGeom prst="straightConnector1">
              <a:avLst/>
            </a:prstGeom>
            <a:noFill/>
            <a:ln w="28575" cap="flat" cmpd="sng" algn="ctr">
              <a:solidFill>
                <a:srgbClr val="FF4D1B"/>
              </a:solidFill>
              <a:prstDash val="solid"/>
              <a:tailEnd type="arrow"/>
            </a:ln>
            <a:effectLst/>
          </p:spPr>
        </p:cxnSp>
        <p:cxnSp>
          <p:nvCxnSpPr>
            <p:cNvPr id="25" name="Straight Arrow Connector 24">
              <a:extLst>
                <a:ext uri="{FF2B5EF4-FFF2-40B4-BE49-F238E27FC236}">
                  <a16:creationId xmlns:a16="http://schemas.microsoft.com/office/drawing/2014/main" id="{32ECD3F8-CC07-4B23-8432-79538E32F3E2}"/>
                </a:ext>
              </a:extLst>
            </p:cNvPr>
            <p:cNvCxnSpPr>
              <a:stCxn id="35" idx="2"/>
              <a:endCxn id="20" idx="0"/>
            </p:cNvCxnSpPr>
            <p:nvPr/>
          </p:nvCxnSpPr>
          <p:spPr>
            <a:xfrm flipH="1">
              <a:off x="3162300" y="3895725"/>
              <a:ext cx="904875" cy="371475"/>
            </a:xfrm>
            <a:prstGeom prst="straightConnector1">
              <a:avLst/>
            </a:prstGeom>
            <a:noFill/>
            <a:ln w="28575" cap="flat" cmpd="sng" algn="ctr">
              <a:solidFill>
                <a:srgbClr val="FF4D1B"/>
              </a:solidFill>
              <a:prstDash val="solid"/>
              <a:tailEnd type="arrow"/>
            </a:ln>
            <a:effectLst/>
          </p:spPr>
        </p:cxnSp>
      </p:grpSp>
      <p:grpSp>
        <p:nvGrpSpPr>
          <p:cNvPr id="26" name="Group 25">
            <a:extLst>
              <a:ext uri="{FF2B5EF4-FFF2-40B4-BE49-F238E27FC236}">
                <a16:creationId xmlns:a16="http://schemas.microsoft.com/office/drawing/2014/main" id="{57C115A8-AD80-4511-BCB0-ACABF45A81A1}"/>
              </a:ext>
            </a:extLst>
          </p:cNvPr>
          <p:cNvGrpSpPr/>
          <p:nvPr/>
        </p:nvGrpSpPr>
        <p:grpSpPr>
          <a:xfrm>
            <a:off x="1752600" y="2895600"/>
            <a:ext cx="6019800" cy="1000125"/>
            <a:chOff x="1752600" y="2895600"/>
            <a:chExt cx="6019800" cy="1000125"/>
          </a:xfrm>
        </p:grpSpPr>
        <p:cxnSp>
          <p:nvCxnSpPr>
            <p:cNvPr id="27" name="Straight Arrow Connector 26">
              <a:extLst>
                <a:ext uri="{FF2B5EF4-FFF2-40B4-BE49-F238E27FC236}">
                  <a16:creationId xmlns:a16="http://schemas.microsoft.com/office/drawing/2014/main" id="{6F15DABF-01BD-4589-9F28-1702397EBB1E}"/>
                </a:ext>
              </a:extLst>
            </p:cNvPr>
            <p:cNvCxnSpPr>
              <a:stCxn id="44" idx="2"/>
              <a:endCxn id="33" idx="0"/>
            </p:cNvCxnSpPr>
            <p:nvPr/>
          </p:nvCxnSpPr>
          <p:spPr>
            <a:xfrm flipH="1">
              <a:off x="2133600" y="2905125"/>
              <a:ext cx="990600" cy="457200"/>
            </a:xfrm>
            <a:prstGeom prst="straightConnector1">
              <a:avLst/>
            </a:prstGeom>
            <a:noFill/>
            <a:ln w="28575" cap="flat" cmpd="sng" algn="ctr">
              <a:solidFill>
                <a:srgbClr val="FF4D1B"/>
              </a:solidFill>
              <a:prstDash val="solid"/>
              <a:tailEnd type="arrow"/>
            </a:ln>
            <a:effectLst/>
          </p:spPr>
        </p:cxnSp>
        <p:cxnSp>
          <p:nvCxnSpPr>
            <p:cNvPr id="28" name="Straight Arrow Connector 27">
              <a:extLst>
                <a:ext uri="{FF2B5EF4-FFF2-40B4-BE49-F238E27FC236}">
                  <a16:creationId xmlns:a16="http://schemas.microsoft.com/office/drawing/2014/main" id="{D65ECFD5-7310-4021-B53E-C4FD7D50C759}"/>
                </a:ext>
              </a:extLst>
            </p:cNvPr>
            <p:cNvCxnSpPr>
              <a:stCxn id="44" idx="2"/>
              <a:endCxn id="34" idx="0"/>
            </p:cNvCxnSpPr>
            <p:nvPr/>
          </p:nvCxnSpPr>
          <p:spPr>
            <a:xfrm>
              <a:off x="3124200" y="2905125"/>
              <a:ext cx="0" cy="457200"/>
            </a:xfrm>
            <a:prstGeom prst="straightConnector1">
              <a:avLst/>
            </a:prstGeom>
            <a:noFill/>
            <a:ln w="28575" cap="flat" cmpd="sng" algn="ctr">
              <a:solidFill>
                <a:srgbClr val="FF4D1B"/>
              </a:solidFill>
              <a:prstDash val="solid"/>
              <a:tailEnd type="arrow"/>
            </a:ln>
            <a:effectLst/>
          </p:spPr>
        </p:cxnSp>
        <p:cxnSp>
          <p:nvCxnSpPr>
            <p:cNvPr id="29" name="Straight Arrow Connector 28">
              <a:extLst>
                <a:ext uri="{FF2B5EF4-FFF2-40B4-BE49-F238E27FC236}">
                  <a16:creationId xmlns:a16="http://schemas.microsoft.com/office/drawing/2014/main" id="{67FC2137-AB7C-4CF5-89E6-6735FDCF12A9}"/>
                </a:ext>
              </a:extLst>
            </p:cNvPr>
            <p:cNvCxnSpPr>
              <a:stCxn id="44" idx="2"/>
              <a:endCxn id="35" idx="0"/>
            </p:cNvCxnSpPr>
            <p:nvPr/>
          </p:nvCxnSpPr>
          <p:spPr>
            <a:xfrm>
              <a:off x="3124200" y="2905125"/>
              <a:ext cx="942975" cy="457200"/>
            </a:xfrm>
            <a:prstGeom prst="straightConnector1">
              <a:avLst/>
            </a:prstGeom>
            <a:noFill/>
            <a:ln w="28575" cap="flat" cmpd="sng" algn="ctr">
              <a:solidFill>
                <a:srgbClr val="FF4D1B"/>
              </a:solidFill>
              <a:prstDash val="solid"/>
              <a:tailEnd type="arrow"/>
            </a:ln>
            <a:effectLst/>
          </p:spPr>
        </p:cxnSp>
        <p:cxnSp>
          <p:nvCxnSpPr>
            <p:cNvPr id="30" name="Straight Arrow Connector 29">
              <a:extLst>
                <a:ext uri="{FF2B5EF4-FFF2-40B4-BE49-F238E27FC236}">
                  <a16:creationId xmlns:a16="http://schemas.microsoft.com/office/drawing/2014/main" id="{3A787F0B-91CD-4F16-8BF9-D49D1CC078C5}"/>
                </a:ext>
              </a:extLst>
            </p:cNvPr>
            <p:cNvCxnSpPr>
              <a:stCxn id="43" idx="2"/>
              <a:endCxn id="36" idx="0"/>
            </p:cNvCxnSpPr>
            <p:nvPr/>
          </p:nvCxnSpPr>
          <p:spPr>
            <a:xfrm flipH="1">
              <a:off x="5295900" y="2895600"/>
              <a:ext cx="1104900" cy="457200"/>
            </a:xfrm>
            <a:prstGeom prst="straightConnector1">
              <a:avLst/>
            </a:prstGeom>
            <a:noFill/>
            <a:ln w="28575" cap="flat" cmpd="sng" algn="ctr">
              <a:solidFill>
                <a:srgbClr val="FF4D1B"/>
              </a:solidFill>
              <a:prstDash val="solid"/>
              <a:tailEnd type="arrow"/>
            </a:ln>
            <a:effectLst/>
          </p:spPr>
        </p:cxnSp>
        <p:cxnSp>
          <p:nvCxnSpPr>
            <p:cNvPr id="31" name="Straight Arrow Connector 30">
              <a:extLst>
                <a:ext uri="{FF2B5EF4-FFF2-40B4-BE49-F238E27FC236}">
                  <a16:creationId xmlns:a16="http://schemas.microsoft.com/office/drawing/2014/main" id="{6ED726F2-C7FD-40D8-A00E-F9E1F3BED147}"/>
                </a:ext>
              </a:extLst>
            </p:cNvPr>
            <p:cNvCxnSpPr>
              <a:cxnSpLocks/>
              <a:stCxn id="43" idx="2"/>
              <a:endCxn id="37" idx="0"/>
            </p:cNvCxnSpPr>
            <p:nvPr/>
          </p:nvCxnSpPr>
          <p:spPr>
            <a:xfrm>
              <a:off x="6400800" y="2895600"/>
              <a:ext cx="4762" cy="457200"/>
            </a:xfrm>
            <a:prstGeom prst="straightConnector1">
              <a:avLst/>
            </a:prstGeom>
            <a:noFill/>
            <a:ln w="28575" cap="flat" cmpd="sng" algn="ctr">
              <a:solidFill>
                <a:srgbClr val="FF4D1B"/>
              </a:solidFill>
              <a:prstDash val="solid"/>
              <a:tailEnd type="arrow"/>
            </a:ln>
            <a:effectLst/>
          </p:spPr>
        </p:cxnSp>
        <p:cxnSp>
          <p:nvCxnSpPr>
            <p:cNvPr id="32" name="Straight Arrow Connector 31">
              <a:extLst>
                <a:ext uri="{FF2B5EF4-FFF2-40B4-BE49-F238E27FC236}">
                  <a16:creationId xmlns:a16="http://schemas.microsoft.com/office/drawing/2014/main" id="{D62B146B-F51E-4054-848C-26ED90214A4E}"/>
                </a:ext>
              </a:extLst>
            </p:cNvPr>
            <p:cNvCxnSpPr>
              <a:stCxn id="43" idx="2"/>
              <a:endCxn id="38" idx="0"/>
            </p:cNvCxnSpPr>
            <p:nvPr/>
          </p:nvCxnSpPr>
          <p:spPr>
            <a:xfrm>
              <a:off x="6400800" y="2895600"/>
              <a:ext cx="1028700" cy="457200"/>
            </a:xfrm>
            <a:prstGeom prst="straightConnector1">
              <a:avLst/>
            </a:prstGeom>
            <a:noFill/>
            <a:ln w="28575" cap="flat" cmpd="sng" algn="ctr">
              <a:solidFill>
                <a:srgbClr val="FF4D1B"/>
              </a:solidFill>
              <a:prstDash val="solid"/>
              <a:tailEnd type="arrow"/>
            </a:ln>
            <a:effectLst/>
          </p:spPr>
        </p:cxnSp>
        <p:sp>
          <p:nvSpPr>
            <p:cNvPr id="33" name="Rectangle 32">
              <a:extLst>
                <a:ext uri="{FF2B5EF4-FFF2-40B4-BE49-F238E27FC236}">
                  <a16:creationId xmlns:a16="http://schemas.microsoft.com/office/drawing/2014/main" id="{515DBB58-9977-4CD9-B958-72511258FD72}"/>
                </a:ext>
              </a:extLst>
            </p:cNvPr>
            <p:cNvSpPr/>
            <p:nvPr/>
          </p:nvSpPr>
          <p:spPr>
            <a:xfrm>
              <a:off x="1752600" y="3362325"/>
              <a:ext cx="7620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4" name="Rectangle 33">
              <a:extLst>
                <a:ext uri="{FF2B5EF4-FFF2-40B4-BE49-F238E27FC236}">
                  <a16:creationId xmlns:a16="http://schemas.microsoft.com/office/drawing/2014/main" id="{0127C931-6C07-46CB-96C2-F0C4FF3CE66A}"/>
                </a:ext>
              </a:extLst>
            </p:cNvPr>
            <p:cNvSpPr/>
            <p:nvPr/>
          </p:nvSpPr>
          <p:spPr>
            <a:xfrm>
              <a:off x="2705100" y="3362325"/>
              <a:ext cx="8382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5" name="Rectangle 34">
              <a:extLst>
                <a:ext uri="{FF2B5EF4-FFF2-40B4-BE49-F238E27FC236}">
                  <a16:creationId xmlns:a16="http://schemas.microsoft.com/office/drawing/2014/main" id="{3BD36A3C-FC03-48B9-B553-37F9D43C209A}"/>
                </a:ext>
              </a:extLst>
            </p:cNvPr>
            <p:cNvSpPr/>
            <p:nvPr/>
          </p:nvSpPr>
          <p:spPr>
            <a:xfrm>
              <a:off x="3743325" y="3362325"/>
              <a:ext cx="6477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6" name="Rectangle 35">
              <a:extLst>
                <a:ext uri="{FF2B5EF4-FFF2-40B4-BE49-F238E27FC236}">
                  <a16:creationId xmlns:a16="http://schemas.microsoft.com/office/drawing/2014/main" id="{86C9FDE5-EE94-4470-B99D-B01E64F2A537}"/>
                </a:ext>
              </a:extLst>
            </p:cNvPr>
            <p:cNvSpPr/>
            <p:nvPr/>
          </p:nvSpPr>
          <p:spPr>
            <a:xfrm>
              <a:off x="49530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AIP</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7" name="Rectangle 36">
              <a:extLst>
                <a:ext uri="{FF2B5EF4-FFF2-40B4-BE49-F238E27FC236}">
                  <a16:creationId xmlns:a16="http://schemas.microsoft.com/office/drawing/2014/main" id="{2137CC64-3B34-46D2-A036-2E8E9B12F9CB}"/>
                </a:ext>
              </a:extLst>
            </p:cNvPr>
            <p:cNvSpPr/>
            <p:nvPr/>
          </p:nvSpPr>
          <p:spPr>
            <a:xfrm>
              <a:off x="5943599" y="3352800"/>
              <a:ext cx="923925"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NOTAM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8" name="Rectangle 37">
              <a:extLst>
                <a:ext uri="{FF2B5EF4-FFF2-40B4-BE49-F238E27FC236}">
                  <a16:creationId xmlns:a16="http://schemas.microsoft.com/office/drawing/2014/main" id="{DD68B24A-6C64-40D0-90DB-D6927080D37D}"/>
                </a:ext>
              </a:extLst>
            </p:cNvPr>
            <p:cNvSpPr/>
            <p:nvPr/>
          </p:nvSpPr>
          <p:spPr>
            <a:xfrm>
              <a:off x="70866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CIRC</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39" name="Group 38">
            <a:extLst>
              <a:ext uri="{FF2B5EF4-FFF2-40B4-BE49-F238E27FC236}">
                <a16:creationId xmlns:a16="http://schemas.microsoft.com/office/drawing/2014/main" id="{AB30C993-DE7F-485A-8046-BD2AD9DDC4A0}"/>
              </a:ext>
            </a:extLst>
          </p:cNvPr>
          <p:cNvGrpSpPr/>
          <p:nvPr/>
        </p:nvGrpSpPr>
        <p:grpSpPr>
          <a:xfrm>
            <a:off x="990600" y="1600200"/>
            <a:ext cx="7543800" cy="1304925"/>
            <a:chOff x="990600" y="1600200"/>
            <a:chExt cx="7543800" cy="1304925"/>
          </a:xfrm>
        </p:grpSpPr>
        <p:sp>
          <p:nvSpPr>
            <p:cNvPr id="40" name="Rectangle 39">
              <a:extLst>
                <a:ext uri="{FF2B5EF4-FFF2-40B4-BE49-F238E27FC236}">
                  <a16:creationId xmlns:a16="http://schemas.microsoft.com/office/drawing/2014/main" id="{9187A279-1D74-4BAC-B256-FC4FBCD6E091}"/>
                </a:ext>
              </a:extLst>
            </p:cNvPr>
            <p:cNvSpPr/>
            <p:nvPr/>
          </p:nvSpPr>
          <p:spPr>
            <a:xfrm>
              <a:off x="9906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CNS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Rectangle 40">
              <a:extLst>
                <a:ext uri="{FF2B5EF4-FFF2-40B4-BE49-F238E27FC236}">
                  <a16:creationId xmlns:a16="http://schemas.microsoft.com/office/drawing/2014/main" id="{3F9FC9EE-0420-4221-80E9-F5C507D72450}"/>
                </a:ext>
              </a:extLst>
            </p:cNvPr>
            <p:cNvSpPr/>
            <p:nvPr/>
          </p:nvSpPr>
          <p:spPr>
            <a:xfrm>
              <a:off x="75438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MET</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2" name="Rectangle 41">
              <a:extLst>
                <a:ext uri="{FF2B5EF4-FFF2-40B4-BE49-F238E27FC236}">
                  <a16:creationId xmlns:a16="http://schemas.microsoft.com/office/drawing/2014/main" id="{EDDC588F-95B5-4E32-BF41-EB99054ABE06}"/>
                </a:ext>
              </a:extLst>
            </p:cNvPr>
            <p:cNvSpPr/>
            <p:nvPr/>
          </p:nvSpPr>
          <p:spPr>
            <a:xfrm>
              <a:off x="42672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S</a:t>
              </a:r>
              <a:r>
                <a:rPr kumimoji="0" lang="es-ES" sz="1800" b="0" i="0" u="none" strike="noStrike" kern="0" cap="none" spc="0" normalizeH="0" baseline="0" noProof="0" dirty="0">
                  <a:ln>
                    <a:noFill/>
                  </a:ln>
                  <a:solidFill>
                    <a:prstClr val="white"/>
                  </a:solidFill>
                  <a:effectLst/>
                  <a:uLnTx/>
                  <a:uFillTx/>
                  <a:latin typeface="Calibri"/>
                  <a:ea typeface="+mn-ea"/>
                  <a:cs typeface="+mn-cs"/>
                </a:rPr>
                <a:t>&amp;R</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3" name="Rectangle 42">
              <a:extLst>
                <a:ext uri="{FF2B5EF4-FFF2-40B4-BE49-F238E27FC236}">
                  <a16:creationId xmlns:a16="http://schemas.microsoft.com/office/drawing/2014/main" id="{9D856629-378D-4AC2-84E5-F577036CE6AD}"/>
                </a:ext>
              </a:extLst>
            </p:cNvPr>
            <p:cNvSpPr/>
            <p:nvPr/>
          </p:nvSpPr>
          <p:spPr>
            <a:xfrm>
              <a:off x="59055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4" name="Rectangle 43">
              <a:extLst>
                <a:ext uri="{FF2B5EF4-FFF2-40B4-BE49-F238E27FC236}">
                  <a16:creationId xmlns:a16="http://schemas.microsoft.com/office/drawing/2014/main" id="{FC319052-274F-462D-A0BC-233A99921F2D}"/>
                </a:ext>
              </a:extLst>
            </p:cNvPr>
            <p:cNvSpPr/>
            <p:nvPr/>
          </p:nvSpPr>
          <p:spPr>
            <a:xfrm>
              <a:off x="2628900" y="2371725"/>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45" name="Straight Arrow Connector 44">
              <a:extLst>
                <a:ext uri="{FF2B5EF4-FFF2-40B4-BE49-F238E27FC236}">
                  <a16:creationId xmlns:a16="http://schemas.microsoft.com/office/drawing/2014/main" id="{DA5D6921-ACAF-490A-8164-C56280ACAD1E}"/>
                </a:ext>
              </a:extLst>
            </p:cNvPr>
            <p:cNvCxnSpPr>
              <a:stCxn id="18" idx="2"/>
              <a:endCxn id="41" idx="0"/>
            </p:cNvCxnSpPr>
            <p:nvPr/>
          </p:nvCxnSpPr>
          <p:spPr>
            <a:xfrm>
              <a:off x="4783043" y="1600200"/>
              <a:ext cx="3256057" cy="762000"/>
            </a:xfrm>
            <a:prstGeom prst="straightConnector1">
              <a:avLst/>
            </a:prstGeom>
            <a:noFill/>
            <a:ln w="38100" cap="flat" cmpd="sng" algn="ctr">
              <a:solidFill>
                <a:srgbClr val="4F81BD">
                  <a:lumMod val="75000"/>
                </a:srgbClr>
              </a:solidFill>
              <a:prstDash val="solid"/>
              <a:tailEnd type="arrow"/>
            </a:ln>
            <a:effectLst/>
          </p:spPr>
        </p:cxnSp>
        <p:cxnSp>
          <p:nvCxnSpPr>
            <p:cNvPr id="46" name="Straight Arrow Connector 45">
              <a:extLst>
                <a:ext uri="{FF2B5EF4-FFF2-40B4-BE49-F238E27FC236}">
                  <a16:creationId xmlns:a16="http://schemas.microsoft.com/office/drawing/2014/main" id="{5B916AEB-AA5B-4FB3-B34C-68B3DFAF46A1}"/>
                </a:ext>
              </a:extLst>
            </p:cNvPr>
            <p:cNvCxnSpPr>
              <a:stCxn id="18" idx="2"/>
              <a:endCxn id="43" idx="0"/>
            </p:cNvCxnSpPr>
            <p:nvPr/>
          </p:nvCxnSpPr>
          <p:spPr>
            <a:xfrm>
              <a:off x="4783043" y="1600200"/>
              <a:ext cx="1617757" cy="762000"/>
            </a:xfrm>
            <a:prstGeom prst="straightConnector1">
              <a:avLst/>
            </a:prstGeom>
            <a:noFill/>
            <a:ln w="38100" cap="flat" cmpd="sng" algn="ctr">
              <a:solidFill>
                <a:srgbClr val="4F81BD">
                  <a:lumMod val="75000"/>
                </a:srgbClr>
              </a:solidFill>
              <a:prstDash val="solid"/>
              <a:tailEnd type="arrow"/>
            </a:ln>
            <a:effectLst/>
          </p:spPr>
        </p:cxnSp>
        <p:cxnSp>
          <p:nvCxnSpPr>
            <p:cNvPr id="47" name="Straight Arrow Connector 46">
              <a:extLst>
                <a:ext uri="{FF2B5EF4-FFF2-40B4-BE49-F238E27FC236}">
                  <a16:creationId xmlns:a16="http://schemas.microsoft.com/office/drawing/2014/main" id="{548B7D69-FFB3-44BF-8B1C-FAA6759B6E2D}"/>
                </a:ext>
              </a:extLst>
            </p:cNvPr>
            <p:cNvCxnSpPr>
              <a:stCxn id="18" idx="2"/>
              <a:endCxn id="42" idx="0"/>
            </p:cNvCxnSpPr>
            <p:nvPr/>
          </p:nvCxnSpPr>
          <p:spPr>
            <a:xfrm flipH="1">
              <a:off x="4762500" y="1600200"/>
              <a:ext cx="20543" cy="762000"/>
            </a:xfrm>
            <a:prstGeom prst="straightConnector1">
              <a:avLst/>
            </a:prstGeom>
            <a:noFill/>
            <a:ln w="38100" cap="flat" cmpd="sng" algn="ctr">
              <a:solidFill>
                <a:srgbClr val="4F81BD">
                  <a:lumMod val="75000"/>
                </a:srgbClr>
              </a:solidFill>
              <a:prstDash val="solid"/>
              <a:tailEnd type="arrow"/>
            </a:ln>
            <a:effectLst/>
          </p:spPr>
        </p:cxnSp>
        <p:cxnSp>
          <p:nvCxnSpPr>
            <p:cNvPr id="48" name="Straight Arrow Connector 47">
              <a:extLst>
                <a:ext uri="{FF2B5EF4-FFF2-40B4-BE49-F238E27FC236}">
                  <a16:creationId xmlns:a16="http://schemas.microsoft.com/office/drawing/2014/main" id="{2884004D-1DF7-43A5-812B-30E560E18E01}"/>
                </a:ext>
              </a:extLst>
            </p:cNvPr>
            <p:cNvCxnSpPr>
              <a:stCxn id="18" idx="2"/>
              <a:endCxn id="44" idx="0"/>
            </p:cNvCxnSpPr>
            <p:nvPr/>
          </p:nvCxnSpPr>
          <p:spPr>
            <a:xfrm flipH="1">
              <a:off x="3124200" y="1600200"/>
              <a:ext cx="1658843" cy="771525"/>
            </a:xfrm>
            <a:prstGeom prst="straightConnector1">
              <a:avLst/>
            </a:prstGeom>
            <a:noFill/>
            <a:ln w="38100" cap="flat" cmpd="sng" algn="ctr">
              <a:solidFill>
                <a:srgbClr val="4F81BD">
                  <a:lumMod val="75000"/>
                </a:srgbClr>
              </a:solidFill>
              <a:prstDash val="solid"/>
              <a:tailEnd type="arrow"/>
            </a:ln>
            <a:effectLst/>
          </p:spPr>
        </p:cxnSp>
        <p:cxnSp>
          <p:nvCxnSpPr>
            <p:cNvPr id="49" name="Straight Arrow Connector 48">
              <a:extLst>
                <a:ext uri="{FF2B5EF4-FFF2-40B4-BE49-F238E27FC236}">
                  <a16:creationId xmlns:a16="http://schemas.microsoft.com/office/drawing/2014/main" id="{BD5057E7-F21F-4AD5-9888-537B6599A7C3}"/>
                </a:ext>
              </a:extLst>
            </p:cNvPr>
            <p:cNvCxnSpPr>
              <a:stCxn id="18" idx="2"/>
              <a:endCxn id="40" idx="0"/>
            </p:cNvCxnSpPr>
            <p:nvPr/>
          </p:nvCxnSpPr>
          <p:spPr>
            <a:xfrm flipH="1">
              <a:off x="1485900" y="1600200"/>
              <a:ext cx="3297143" cy="762000"/>
            </a:xfrm>
            <a:prstGeom prst="straightConnector1">
              <a:avLst/>
            </a:prstGeom>
            <a:noFill/>
            <a:ln w="38100" cap="flat" cmpd="sng" algn="ctr">
              <a:solidFill>
                <a:srgbClr val="4F81BD">
                  <a:lumMod val="75000"/>
                </a:srgbClr>
              </a:solidFill>
              <a:prstDash val="solid"/>
              <a:tailEnd type="arrow"/>
            </a:ln>
            <a:effectLst/>
          </p:spPr>
        </p:cxnSp>
      </p:grpSp>
      <p:grpSp>
        <p:nvGrpSpPr>
          <p:cNvPr id="50" name="Group 49">
            <a:extLst>
              <a:ext uri="{FF2B5EF4-FFF2-40B4-BE49-F238E27FC236}">
                <a16:creationId xmlns:a16="http://schemas.microsoft.com/office/drawing/2014/main" id="{E366FB24-ED48-487E-A0A0-015C86BBF225}"/>
              </a:ext>
            </a:extLst>
          </p:cNvPr>
          <p:cNvGrpSpPr/>
          <p:nvPr/>
        </p:nvGrpSpPr>
        <p:grpSpPr>
          <a:xfrm>
            <a:off x="787275" y="5120184"/>
            <a:ext cx="8438517" cy="1204416"/>
            <a:chOff x="787275" y="5120184"/>
            <a:chExt cx="8438517" cy="1204416"/>
          </a:xfrm>
        </p:grpSpPr>
        <p:sp>
          <p:nvSpPr>
            <p:cNvPr id="51" name="Rectangle 50">
              <a:extLst>
                <a:ext uri="{FF2B5EF4-FFF2-40B4-BE49-F238E27FC236}">
                  <a16:creationId xmlns:a16="http://schemas.microsoft.com/office/drawing/2014/main" id="{DA8F0F0D-DF11-426B-B981-106458006D2E}"/>
                </a:ext>
              </a:extLst>
            </p:cNvPr>
            <p:cNvSpPr/>
            <p:nvPr/>
          </p:nvSpPr>
          <p:spPr>
            <a:xfrm>
              <a:off x="787275" y="5120185"/>
              <a:ext cx="336021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ANS: Air Navigation Services</a:t>
              </a:r>
            </a:p>
            <a:p>
              <a:pPr fontAlgn="auto">
                <a:spcBef>
                  <a:spcPts val="0"/>
                </a:spcBef>
                <a:spcAft>
                  <a:spcPts val="0"/>
                </a:spcAft>
              </a:pPr>
              <a:r>
                <a:rPr lang="en-US" sz="1200" dirty="0">
                  <a:solidFill>
                    <a:prstClr val="black"/>
                  </a:solidFill>
                  <a:latin typeface="Calibri"/>
                  <a:ea typeface="msmincho" pitchFamily="2"/>
                  <a:cs typeface="msmincho" pitchFamily="2"/>
                </a:rPr>
                <a:t>CNS: Communications, Navigation and Surveillance</a:t>
              </a:r>
            </a:p>
            <a:p>
              <a:pPr fontAlgn="auto">
                <a:spcBef>
                  <a:spcPts val="0"/>
                </a:spcBef>
                <a:spcAft>
                  <a:spcPts val="0"/>
                </a:spcAft>
              </a:pPr>
              <a:r>
                <a:rPr lang="en-US" sz="1200" dirty="0">
                  <a:solidFill>
                    <a:prstClr val="black"/>
                  </a:solidFill>
                  <a:latin typeface="Calibri"/>
                  <a:ea typeface="msmincho" pitchFamily="2"/>
                  <a:cs typeface="msmincho" pitchFamily="2"/>
                </a:rPr>
                <a:t>ATM: Air Traffic Management</a:t>
              </a:r>
            </a:p>
            <a:p>
              <a:pPr fontAlgn="auto">
                <a:spcBef>
                  <a:spcPts val="0"/>
                </a:spcBef>
                <a:spcAft>
                  <a:spcPts val="0"/>
                </a:spcAft>
              </a:pPr>
              <a:r>
                <a:rPr lang="en-US" sz="1200" dirty="0">
                  <a:solidFill>
                    <a:prstClr val="black"/>
                  </a:solidFill>
                  <a:latin typeface="Calibri"/>
                  <a:ea typeface="msmincho" pitchFamily="2"/>
                  <a:cs typeface="msmincho" pitchFamily="2"/>
                </a:rPr>
                <a:t>S&amp;R: Search and Rescue</a:t>
              </a:r>
            </a:p>
            <a:p>
              <a:pPr fontAlgn="auto">
                <a:spcBef>
                  <a:spcPts val="0"/>
                </a:spcBef>
                <a:spcAft>
                  <a:spcPts val="0"/>
                </a:spcAft>
              </a:pPr>
              <a:r>
                <a:rPr lang="en-US" sz="1200" dirty="0">
                  <a:solidFill>
                    <a:prstClr val="black"/>
                  </a:solidFill>
                  <a:latin typeface="Calibri"/>
                  <a:ea typeface="msmincho" pitchFamily="2"/>
                  <a:cs typeface="msmincho" pitchFamily="2"/>
                </a:rPr>
                <a:t>AIS: Air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MET: Meteorological Services</a:t>
              </a:r>
            </a:p>
          </p:txBody>
        </p:sp>
        <p:sp>
          <p:nvSpPr>
            <p:cNvPr id="52" name="Rectangle 51">
              <a:extLst>
                <a:ext uri="{FF2B5EF4-FFF2-40B4-BE49-F238E27FC236}">
                  <a16:creationId xmlns:a16="http://schemas.microsoft.com/office/drawing/2014/main" id="{3C35533E-82B5-4098-ACC4-3E0750E256BD}"/>
                </a:ext>
              </a:extLst>
            </p:cNvPr>
            <p:cNvSpPr/>
            <p:nvPr/>
          </p:nvSpPr>
          <p:spPr>
            <a:xfrm>
              <a:off x="4275473" y="5124271"/>
              <a:ext cx="283045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ASM: </a:t>
              </a:r>
              <a:r>
                <a:rPr lang="en-US" sz="1200" dirty="0" err="1">
                  <a:solidFill>
                    <a:prstClr val="black"/>
                  </a:solidFill>
                  <a:latin typeface="Calibri"/>
                  <a:ea typeface="msmincho" pitchFamily="2"/>
                  <a:cs typeface="msmincho" pitchFamily="2"/>
                </a:rPr>
                <a:t>AirSpace</a:t>
              </a:r>
              <a:r>
                <a:rPr lang="en-US" sz="1200" dirty="0">
                  <a:solidFill>
                    <a:prstClr val="black"/>
                  </a:solidFill>
                  <a:latin typeface="Calibri"/>
                  <a:ea typeface="msmincho" pitchFamily="2"/>
                  <a:cs typeface="msmincho" pitchFamily="2"/>
                </a:rPr>
                <a:t> Management</a:t>
              </a:r>
            </a:p>
            <a:p>
              <a:pPr fontAlgn="auto">
                <a:spcBef>
                  <a:spcPts val="0"/>
                </a:spcBef>
                <a:spcAft>
                  <a:spcPts val="0"/>
                </a:spcAft>
              </a:pPr>
              <a:r>
                <a:rPr lang="en-US" sz="1200" dirty="0">
                  <a:solidFill>
                    <a:prstClr val="black"/>
                  </a:solidFill>
                  <a:latin typeface="Calibri"/>
                  <a:ea typeface="msmincho" pitchFamily="2"/>
                  <a:cs typeface="msmincho" pitchFamily="2"/>
                </a:rPr>
                <a:t>ATFM: Air Traffic Flow Management</a:t>
              </a:r>
            </a:p>
            <a:p>
              <a:pPr fontAlgn="auto">
                <a:spcBef>
                  <a:spcPts val="0"/>
                </a:spcBef>
                <a:spcAft>
                  <a:spcPts val="0"/>
                </a:spcAft>
              </a:pPr>
              <a:r>
                <a:rPr lang="en-US" sz="1200" dirty="0">
                  <a:solidFill>
                    <a:prstClr val="black"/>
                  </a:solidFill>
                  <a:latin typeface="Calibri"/>
                  <a:ea typeface="msmincho" pitchFamily="2"/>
                  <a:cs typeface="msmincho" pitchFamily="2"/>
                </a:rPr>
                <a:t>ATS: Air Traffic Services</a:t>
              </a:r>
            </a:p>
            <a:p>
              <a:pPr fontAlgn="auto">
                <a:spcBef>
                  <a:spcPts val="0"/>
                </a:spcBef>
                <a:spcAft>
                  <a:spcPts val="0"/>
                </a:spcAft>
              </a:pPr>
              <a:r>
                <a:rPr lang="en-US" sz="1200" dirty="0">
                  <a:solidFill>
                    <a:prstClr val="black"/>
                  </a:solidFill>
                  <a:latin typeface="Calibri"/>
                  <a:ea typeface="msmincho" pitchFamily="2"/>
                  <a:cs typeface="msmincho" pitchFamily="2"/>
                </a:rPr>
                <a:t>AIP: Aeronautical Information Publications</a:t>
              </a:r>
            </a:p>
            <a:p>
              <a:pPr fontAlgn="auto">
                <a:spcBef>
                  <a:spcPts val="0"/>
                </a:spcBef>
                <a:spcAft>
                  <a:spcPts val="0"/>
                </a:spcAft>
              </a:pPr>
              <a:r>
                <a:rPr lang="en-US" sz="1200" dirty="0">
                  <a:solidFill>
                    <a:prstClr val="black"/>
                  </a:solidFill>
                  <a:latin typeface="Calibri"/>
                  <a:ea typeface="msmincho" pitchFamily="2"/>
                  <a:cs typeface="msmincho" pitchFamily="2"/>
                </a:rPr>
                <a:t>NOTAM: Notices to Airmen</a:t>
              </a:r>
            </a:p>
            <a:p>
              <a:pPr fontAlgn="auto">
                <a:spcBef>
                  <a:spcPts val="0"/>
                </a:spcBef>
                <a:spcAft>
                  <a:spcPts val="0"/>
                </a:spcAft>
              </a:pPr>
              <a:r>
                <a:rPr lang="en-US" sz="1200" dirty="0">
                  <a:solidFill>
                    <a:prstClr val="black"/>
                  </a:solidFill>
                  <a:latin typeface="Calibri"/>
                  <a:ea typeface="msmincho" pitchFamily="2"/>
                  <a:cs typeface="msmincho" pitchFamily="2"/>
                </a:rPr>
                <a:t>CIRC: Circulars</a:t>
              </a:r>
            </a:p>
          </p:txBody>
        </p:sp>
        <p:sp>
          <p:nvSpPr>
            <p:cNvPr id="53" name="Rectangle 52">
              <a:extLst>
                <a:ext uri="{FF2B5EF4-FFF2-40B4-BE49-F238E27FC236}">
                  <a16:creationId xmlns:a16="http://schemas.microsoft.com/office/drawing/2014/main" id="{635B701F-F287-4626-BECC-3317A4034B67}"/>
                </a:ext>
              </a:extLst>
            </p:cNvPr>
            <p:cNvSpPr/>
            <p:nvPr/>
          </p:nvSpPr>
          <p:spPr>
            <a:xfrm>
              <a:off x="7121433" y="5120184"/>
              <a:ext cx="2104359" cy="646331"/>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 Alert Services</a:t>
              </a:r>
            </a:p>
            <a:p>
              <a:pPr fontAlgn="auto">
                <a:spcBef>
                  <a:spcPts val="0"/>
                </a:spcBef>
                <a:spcAft>
                  <a:spcPts val="0"/>
                </a:spcAft>
              </a:pPr>
              <a:r>
                <a:rPr lang="en-US" sz="1200" dirty="0">
                  <a:solidFill>
                    <a:prstClr val="black"/>
                  </a:solidFill>
                  <a:latin typeface="Calibri"/>
                  <a:ea typeface="msmincho" pitchFamily="2"/>
                  <a:cs typeface="msmincho" pitchFamily="2"/>
                </a:rPr>
                <a:t>FIS: Flight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ATC: Air Traffic Control</a:t>
              </a:r>
            </a:p>
          </p:txBody>
        </p:sp>
      </p:grpSp>
      <p:sp>
        <p:nvSpPr>
          <p:cNvPr id="54" name="1 Elipse">
            <a:extLst>
              <a:ext uri="{FF2B5EF4-FFF2-40B4-BE49-F238E27FC236}">
                <a16:creationId xmlns:a16="http://schemas.microsoft.com/office/drawing/2014/main" id="{CE300963-34FE-44CA-B57D-57F8D4688164}"/>
              </a:ext>
            </a:extLst>
          </p:cNvPr>
          <p:cNvSpPr/>
          <p:nvPr/>
        </p:nvSpPr>
        <p:spPr>
          <a:xfrm>
            <a:off x="3519488" y="3164433"/>
            <a:ext cx="1085850" cy="947737"/>
          </a:xfrm>
          <a:prstGeom prst="ellipse">
            <a:avLst/>
          </a:prstGeom>
          <a:solidFill>
            <a:srgbClr val="4F81BD">
              <a:alpha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34622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Airspace Traffic Services</a:t>
            </a:r>
          </a:p>
        </p:txBody>
      </p:sp>
      <p:sp>
        <p:nvSpPr>
          <p:cNvPr id="3" name="Segnaposto contenuto 2"/>
          <p:cNvSpPr>
            <a:spLocks noGrp="1"/>
          </p:cNvSpPr>
          <p:nvPr>
            <p:ph idx="1"/>
          </p:nvPr>
        </p:nvSpPr>
        <p:spPr>
          <a:xfrm>
            <a:off x="457199" y="1600200"/>
            <a:ext cx="7813040" cy="4236719"/>
          </a:xfrm>
        </p:spPr>
        <p:txBody>
          <a:bodyPr>
            <a:normAutofit/>
          </a:bodyPr>
          <a:lstStyle/>
          <a:p>
            <a:pPr marL="342900" indent="-342900">
              <a:buFont typeface="Arial" charset="0"/>
              <a:buChar char="•"/>
            </a:pPr>
            <a:r>
              <a:rPr lang="en-GB" sz="1900" b="1" dirty="0">
                <a:latin typeface="+mn-lt"/>
              </a:rPr>
              <a:t>Air Traffic Services Objectives</a:t>
            </a:r>
          </a:p>
          <a:p>
            <a:pPr marL="342900" indent="-342900">
              <a:buFont typeface="Arial" charset="0"/>
              <a:buChar char="•"/>
            </a:pPr>
            <a:endParaRPr lang="en-GB" sz="1900" b="1" dirty="0">
              <a:latin typeface="+mn-lt"/>
            </a:endParaRPr>
          </a:p>
          <a:p>
            <a:pPr marL="1085850" lvl="1" indent="-342900">
              <a:buFont typeface="Arial" charset="0"/>
              <a:buChar char="•"/>
            </a:pPr>
            <a:r>
              <a:rPr lang="en-GB" sz="1900" dirty="0"/>
              <a:t>Prevent collision between aircraft (air and ground)</a:t>
            </a:r>
          </a:p>
          <a:p>
            <a:pPr lvl="1" indent="0">
              <a:buNone/>
            </a:pPr>
            <a:endParaRPr lang="en-GB" sz="1900" dirty="0"/>
          </a:p>
          <a:p>
            <a:pPr marL="1085850" lvl="1" indent="-342900">
              <a:buFont typeface="Arial" charset="0"/>
              <a:buChar char="•"/>
            </a:pPr>
            <a:r>
              <a:rPr lang="en-GB" sz="1900" dirty="0"/>
              <a:t>Expedite and maintain an orderly flow of air traffic</a:t>
            </a:r>
          </a:p>
          <a:p>
            <a:pPr lvl="1" indent="0">
              <a:buNone/>
            </a:pPr>
            <a:endParaRPr lang="en-GB" sz="1900" dirty="0"/>
          </a:p>
          <a:p>
            <a:pPr marL="1085850" lvl="1" indent="-342900">
              <a:buFont typeface="Arial" charset="0"/>
              <a:buChar char="•"/>
            </a:pPr>
            <a:r>
              <a:rPr lang="en-GB" sz="1900" dirty="0"/>
              <a:t>Provide advice and information useful for the safe and efficient conduct of flights</a:t>
            </a:r>
          </a:p>
          <a:p>
            <a:pPr lvl="1" indent="0">
              <a:buNone/>
            </a:pPr>
            <a:endParaRPr lang="en-GB" sz="1900" dirty="0"/>
          </a:p>
          <a:p>
            <a:pPr marL="1085850" lvl="1" indent="-342900">
              <a:buFont typeface="Arial" charset="0"/>
              <a:buChar char="•"/>
            </a:pPr>
            <a:r>
              <a:rPr lang="en-GB" sz="1900" dirty="0"/>
              <a:t>Notify appropriate organisations regarding aircraft in need of search and rescue aid, and assist such organisations as required</a:t>
            </a: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12</a:t>
            </a:fld>
            <a:endParaRPr lang="en-GB" dirty="0"/>
          </a:p>
        </p:txBody>
      </p:sp>
      <p:sp>
        <p:nvSpPr>
          <p:cNvPr id="6" name="Rectangle 5">
            <a:extLst>
              <a:ext uri="{FF2B5EF4-FFF2-40B4-BE49-F238E27FC236}">
                <a16:creationId xmlns:a16="http://schemas.microsoft.com/office/drawing/2014/main" id="{8E88D09F-4AFE-4137-BE85-4D130ECDE87D}"/>
              </a:ext>
            </a:extLst>
          </p:cNvPr>
          <p:cNvSpPr/>
          <p:nvPr/>
        </p:nvSpPr>
        <p:spPr>
          <a:xfrm>
            <a:off x="457198" y="5926115"/>
            <a:ext cx="7813041" cy="523220"/>
          </a:xfrm>
          <a:prstGeom prst="rect">
            <a:avLst/>
          </a:prstGeom>
        </p:spPr>
        <p:txBody>
          <a:bodyPr wrap="square">
            <a:spAutoFit/>
          </a:bodyPr>
          <a:lstStyle/>
          <a:p>
            <a:pPr lvl="0">
              <a:buNone/>
            </a:pPr>
            <a:r>
              <a:rPr lang="en-US" sz="1400" dirty="0"/>
              <a:t>ICAO Annex 11: Air Traffic Services</a:t>
            </a:r>
          </a:p>
          <a:p>
            <a:pPr lvl="0">
              <a:buNone/>
            </a:pPr>
            <a:r>
              <a:rPr lang="en-US" sz="1400" dirty="0"/>
              <a:t>ICAO Doc. 4444: Procedures for Air Navigation Services: Air Traffic Management.</a:t>
            </a:r>
          </a:p>
        </p:txBody>
      </p:sp>
      <p:grpSp>
        <p:nvGrpSpPr>
          <p:cNvPr id="7" name="Grupo 3">
            <a:extLst>
              <a:ext uri="{FF2B5EF4-FFF2-40B4-BE49-F238E27FC236}">
                <a16:creationId xmlns:a16="http://schemas.microsoft.com/office/drawing/2014/main" id="{473C64CF-8445-458A-8B0D-C6D9B00AEBC9}"/>
              </a:ext>
            </a:extLst>
          </p:cNvPr>
          <p:cNvGrpSpPr/>
          <p:nvPr/>
        </p:nvGrpSpPr>
        <p:grpSpPr>
          <a:xfrm>
            <a:off x="990600" y="2330124"/>
            <a:ext cx="7899400" cy="3169584"/>
            <a:chOff x="914400" y="1541172"/>
            <a:chExt cx="7899400" cy="3169584"/>
          </a:xfrm>
        </p:grpSpPr>
        <p:sp>
          <p:nvSpPr>
            <p:cNvPr id="8" name="Rectangle 7">
              <a:extLst>
                <a:ext uri="{FF2B5EF4-FFF2-40B4-BE49-F238E27FC236}">
                  <a16:creationId xmlns:a16="http://schemas.microsoft.com/office/drawing/2014/main" id="{2FB3CD12-23BC-4875-86A9-288A7D427D68}"/>
                </a:ext>
              </a:extLst>
            </p:cNvPr>
            <p:cNvSpPr/>
            <p:nvPr/>
          </p:nvSpPr>
          <p:spPr>
            <a:xfrm>
              <a:off x="914400" y="1541172"/>
              <a:ext cx="7467600" cy="1183582"/>
            </a:xfrm>
            <a:prstGeom prst="rect">
              <a:avLst/>
            </a:prstGeom>
            <a:noFill/>
            <a:ln w="57150" cap="flat" cmpd="sng" algn="ctr">
              <a:solidFill>
                <a:srgbClr val="1F497D">
                  <a:lumMod val="60000"/>
                  <a:lumOff val="40000"/>
                </a:srgbClr>
              </a:solid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2800" b="1" i="0" u="none" strike="noStrike" kern="0" cap="none" spc="0" normalizeH="0" baseline="0" noProof="0" dirty="0">
                <a:ln>
                  <a:noFill/>
                </a:ln>
                <a:solidFill>
                  <a:srgbClr val="FF4D1B"/>
                </a:solidFill>
                <a:effectLst/>
                <a:uLnTx/>
                <a:uFillTx/>
                <a:latin typeface="Calibri"/>
                <a:ea typeface="+mn-ea"/>
                <a:cs typeface="+mn-cs"/>
              </a:endParaRPr>
            </a:p>
          </p:txBody>
        </p:sp>
        <p:sp>
          <p:nvSpPr>
            <p:cNvPr id="9" name="Freeform 27">
              <a:extLst>
                <a:ext uri="{FF2B5EF4-FFF2-40B4-BE49-F238E27FC236}">
                  <a16:creationId xmlns:a16="http://schemas.microsoft.com/office/drawing/2014/main" id="{374F65E1-34C7-4AFB-B30F-207D090740E2}"/>
                </a:ext>
              </a:extLst>
            </p:cNvPr>
            <p:cNvSpPr/>
            <p:nvPr/>
          </p:nvSpPr>
          <p:spPr>
            <a:xfrm>
              <a:off x="7899400" y="1905000"/>
              <a:ext cx="914400" cy="38651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4F81BD"/>
            </a:solidFill>
            <a:ln w="25400" cap="flat" cmpd="sng" algn="ctr">
              <a:solidFill>
                <a:srgbClr val="4F81BD">
                  <a:shade val="50000"/>
                </a:srgbClr>
              </a:solidFill>
              <a:prstDash val="solid"/>
            </a:ln>
            <a:effectLst/>
          </p:spPr>
          <p:txBody>
            <a:bodyPr vert="horz" wrap="square" lIns="90000" tIns="46800" rIns="90000" bIns="46800" anchor="t" anchorCtr="0" compatLnSpc="0">
              <a:spAutoFit/>
            </a:bodyPr>
            <a:lstStyle/>
            <a:p>
              <a:pPr marL="0" marR="0" lvl="0" indent="0" algn="ctr" defTabSz="914400" eaLnBrk="1" fontAlgn="auto" latinLnBrk="0" hangingPunct="0">
                <a:lnSpc>
                  <a:spcPct val="90000"/>
                </a:lnSpc>
                <a:spcBef>
                  <a:spcPts val="0"/>
                </a:spcBef>
                <a:spcAft>
                  <a:spcPts val="0"/>
                </a:spcAft>
                <a:buClrTx/>
                <a:buSzTx/>
                <a:buFontTx/>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r>
                <a:rPr kumimoji="0" lang="en-US" sz="2200" b="1" i="0" u="none" strike="noStrike" kern="0" cap="none" spc="0" normalizeH="0" baseline="0" noProof="0" dirty="0">
                  <a:ln>
                    <a:noFill/>
                  </a:ln>
                  <a:solidFill>
                    <a:srgbClr val="FFFFFF"/>
                  </a:solidFill>
                  <a:effectLst/>
                  <a:uLnTx/>
                  <a:uFillTx/>
                  <a:latin typeface="Times New Roman" pitchFamily="18"/>
                  <a:ea typeface="HG Mincho Light J" pitchFamily="2"/>
                  <a:cs typeface="Lucidasans" pitchFamily="2"/>
                </a:rPr>
                <a:t>ATC</a:t>
              </a:r>
            </a:p>
          </p:txBody>
        </p:sp>
        <p:sp>
          <p:nvSpPr>
            <p:cNvPr id="10" name="Rectangle 9">
              <a:extLst>
                <a:ext uri="{FF2B5EF4-FFF2-40B4-BE49-F238E27FC236}">
                  <a16:creationId xmlns:a16="http://schemas.microsoft.com/office/drawing/2014/main" id="{3B428339-BDBF-401D-8528-30552AACB4C5}"/>
                </a:ext>
              </a:extLst>
            </p:cNvPr>
            <p:cNvSpPr/>
            <p:nvPr/>
          </p:nvSpPr>
          <p:spPr>
            <a:xfrm>
              <a:off x="914400" y="2895599"/>
              <a:ext cx="7467600" cy="823627"/>
            </a:xfrm>
            <a:prstGeom prst="rect">
              <a:avLst/>
            </a:prstGeom>
            <a:noFill/>
            <a:ln w="57150" cap="flat" cmpd="sng" algn="ctr">
              <a:solidFill>
                <a:srgbClr val="1F497D">
                  <a:lumMod val="60000"/>
                  <a:lumOff val="40000"/>
                </a:srgbClr>
              </a:solid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2800" b="1" i="0" u="none" strike="noStrike" kern="0" cap="none" spc="0" normalizeH="0" baseline="0" noProof="0" dirty="0">
                <a:ln>
                  <a:noFill/>
                </a:ln>
                <a:solidFill>
                  <a:srgbClr val="FF4D1B"/>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34F88C0C-05C8-448F-B832-6DC3F83451DC}"/>
                </a:ext>
              </a:extLst>
            </p:cNvPr>
            <p:cNvSpPr/>
            <p:nvPr/>
          </p:nvSpPr>
          <p:spPr>
            <a:xfrm>
              <a:off x="914400" y="3886200"/>
              <a:ext cx="7467600" cy="824556"/>
            </a:xfrm>
            <a:prstGeom prst="rect">
              <a:avLst/>
            </a:prstGeom>
            <a:noFill/>
            <a:ln w="57150" cap="flat" cmpd="sng" algn="ctr">
              <a:solidFill>
                <a:srgbClr val="1F497D">
                  <a:lumMod val="60000"/>
                  <a:lumOff val="40000"/>
                </a:srgbClr>
              </a:solid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2800" b="1" i="0" u="none" strike="noStrike" kern="0" cap="none" spc="0" normalizeH="0" baseline="0" noProof="0" dirty="0">
                <a:ln>
                  <a:noFill/>
                </a:ln>
                <a:solidFill>
                  <a:srgbClr val="FF4D1B"/>
                </a:solidFill>
                <a:effectLst/>
                <a:uLnTx/>
                <a:uFillTx/>
                <a:latin typeface="Calibri"/>
                <a:ea typeface="+mn-ea"/>
                <a:cs typeface="+mn-cs"/>
              </a:endParaRPr>
            </a:p>
          </p:txBody>
        </p:sp>
        <p:sp>
          <p:nvSpPr>
            <p:cNvPr id="12" name="Freeform 30">
              <a:extLst>
                <a:ext uri="{FF2B5EF4-FFF2-40B4-BE49-F238E27FC236}">
                  <a16:creationId xmlns:a16="http://schemas.microsoft.com/office/drawing/2014/main" id="{210FE9A7-E670-4A82-A2B6-79477B155384}"/>
                </a:ext>
              </a:extLst>
            </p:cNvPr>
            <p:cNvSpPr/>
            <p:nvPr/>
          </p:nvSpPr>
          <p:spPr>
            <a:xfrm>
              <a:off x="7899400" y="3118683"/>
              <a:ext cx="914400" cy="38651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4F81BD"/>
            </a:solidFill>
            <a:ln w="25400" cap="flat" cmpd="sng" algn="ctr">
              <a:solidFill>
                <a:srgbClr val="4F81BD">
                  <a:shade val="50000"/>
                </a:srgbClr>
              </a:solidFill>
              <a:prstDash val="solid"/>
            </a:ln>
            <a:effectLst/>
          </p:spPr>
          <p:txBody>
            <a:bodyPr vert="horz" wrap="square" lIns="90000" tIns="46800" rIns="90000" bIns="46800" anchor="t" anchorCtr="0" compatLnSpc="0">
              <a:spAutoFit/>
            </a:bodyPr>
            <a:lstStyle/>
            <a:p>
              <a:pPr marL="0" marR="0" lvl="0" indent="0" algn="ctr" defTabSz="914400" eaLnBrk="1" fontAlgn="auto" latinLnBrk="0" hangingPunct="0">
                <a:lnSpc>
                  <a:spcPct val="90000"/>
                </a:lnSpc>
                <a:spcBef>
                  <a:spcPts val="0"/>
                </a:spcBef>
                <a:spcAft>
                  <a:spcPts val="0"/>
                </a:spcAft>
                <a:buClrTx/>
                <a:buSzTx/>
                <a:buFontTx/>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r>
                <a:rPr kumimoji="0" lang="en-US" sz="2200" b="1" i="0" u="none" strike="noStrike" kern="0" cap="none" spc="0" normalizeH="0" baseline="0" noProof="0" dirty="0">
                  <a:ln>
                    <a:noFill/>
                  </a:ln>
                  <a:solidFill>
                    <a:srgbClr val="FFFFFF"/>
                  </a:solidFill>
                  <a:effectLst/>
                  <a:uLnTx/>
                  <a:uFillTx/>
                  <a:latin typeface="Times New Roman" pitchFamily="18"/>
                  <a:ea typeface="HG Mincho Light J" pitchFamily="2"/>
                  <a:cs typeface="Lucidasans" pitchFamily="2"/>
                </a:rPr>
                <a:t>FIS</a:t>
              </a:r>
            </a:p>
          </p:txBody>
        </p:sp>
        <p:sp>
          <p:nvSpPr>
            <p:cNvPr id="13" name="Freeform 31">
              <a:extLst>
                <a:ext uri="{FF2B5EF4-FFF2-40B4-BE49-F238E27FC236}">
                  <a16:creationId xmlns:a16="http://schemas.microsoft.com/office/drawing/2014/main" id="{35D2D115-E630-4BA8-AF22-3184BAD4658C}"/>
                </a:ext>
              </a:extLst>
            </p:cNvPr>
            <p:cNvSpPr/>
            <p:nvPr/>
          </p:nvSpPr>
          <p:spPr>
            <a:xfrm>
              <a:off x="7899400" y="4069047"/>
              <a:ext cx="914400" cy="38651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4F81BD"/>
            </a:solidFill>
            <a:ln w="25400" cap="flat" cmpd="sng" algn="ctr">
              <a:solidFill>
                <a:srgbClr val="4F81BD">
                  <a:shade val="50000"/>
                </a:srgbClr>
              </a:solidFill>
              <a:prstDash val="solid"/>
            </a:ln>
            <a:effectLst/>
          </p:spPr>
          <p:txBody>
            <a:bodyPr vert="horz" wrap="square" lIns="90000" tIns="46800" rIns="90000" bIns="46800" anchor="t" anchorCtr="0" compatLnSpc="0">
              <a:spAutoFit/>
            </a:bodyPr>
            <a:lstStyle/>
            <a:p>
              <a:pPr marL="0" marR="0" lvl="0" indent="0" algn="ctr" defTabSz="914400" eaLnBrk="1" fontAlgn="auto" latinLnBrk="0" hangingPunct="0">
                <a:lnSpc>
                  <a:spcPct val="90000"/>
                </a:lnSpc>
                <a:spcBef>
                  <a:spcPts val="0"/>
                </a:spcBef>
                <a:spcAft>
                  <a:spcPts val="0"/>
                </a:spcAft>
                <a:buClrTx/>
                <a:buSzTx/>
                <a:buFontTx/>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r>
                <a:rPr kumimoji="0" lang="en-US" sz="2200" b="1" i="0" u="none" strike="noStrike" kern="0" cap="none" spc="0" normalizeH="0" baseline="0" noProof="0" dirty="0">
                  <a:ln>
                    <a:noFill/>
                  </a:ln>
                  <a:solidFill>
                    <a:srgbClr val="FFFFFF"/>
                  </a:solidFill>
                  <a:effectLst/>
                  <a:uLnTx/>
                  <a:uFillTx/>
                  <a:latin typeface="Times New Roman" pitchFamily="18"/>
                  <a:ea typeface="HG Mincho Light J" pitchFamily="2"/>
                  <a:cs typeface="Lucidasans" pitchFamily="2"/>
                </a:rPr>
                <a:t>AS</a:t>
              </a:r>
            </a:p>
          </p:txBody>
        </p:sp>
      </p:grpSp>
    </p:spTree>
    <p:extLst>
      <p:ext uri="{BB962C8B-B14F-4D97-AF65-F5344CB8AC3E}">
        <p14:creationId xmlns:p14="http://schemas.microsoft.com/office/powerpoint/2010/main" val="343934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 Traffic Flow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13</a:t>
            </a:fld>
            <a:endParaRPr lang="en-GB" dirty="0"/>
          </a:p>
        </p:txBody>
      </p:sp>
      <p:sp>
        <p:nvSpPr>
          <p:cNvPr id="18" name="Rectangle 17">
            <a:extLst>
              <a:ext uri="{FF2B5EF4-FFF2-40B4-BE49-F238E27FC236}">
                <a16:creationId xmlns:a16="http://schemas.microsoft.com/office/drawing/2014/main" id="{A2A37ED1-1982-4223-BF42-BE7D741D9FBF}"/>
              </a:ext>
            </a:extLst>
          </p:cNvPr>
          <p:cNvSpPr/>
          <p:nvPr/>
        </p:nvSpPr>
        <p:spPr>
          <a:xfrm>
            <a:off x="4187730" y="914400"/>
            <a:ext cx="1190625" cy="6858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mn-ea"/>
                <a:cs typeface="+mn-cs"/>
              </a:rPr>
              <a:t>ANS</a:t>
            </a:r>
            <a:endParaRPr kumimoji="0" lang="en-GB" sz="28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19" name="Group 18">
            <a:extLst>
              <a:ext uri="{FF2B5EF4-FFF2-40B4-BE49-F238E27FC236}">
                <a16:creationId xmlns:a16="http://schemas.microsoft.com/office/drawing/2014/main" id="{BE2AFCC3-E525-442A-B22B-067C538B8E5A}"/>
              </a:ext>
            </a:extLst>
          </p:cNvPr>
          <p:cNvGrpSpPr/>
          <p:nvPr/>
        </p:nvGrpSpPr>
        <p:grpSpPr>
          <a:xfrm>
            <a:off x="2838450" y="3743325"/>
            <a:ext cx="2400300" cy="1057275"/>
            <a:chOff x="2838450" y="3743325"/>
            <a:chExt cx="2400300" cy="1057275"/>
          </a:xfrm>
        </p:grpSpPr>
        <p:sp>
          <p:nvSpPr>
            <p:cNvPr id="20" name="Rectangle 19">
              <a:extLst>
                <a:ext uri="{FF2B5EF4-FFF2-40B4-BE49-F238E27FC236}">
                  <a16:creationId xmlns:a16="http://schemas.microsoft.com/office/drawing/2014/main" id="{EC671740-3D49-48E3-9900-513EF8491C1D}"/>
                </a:ext>
              </a:extLst>
            </p:cNvPr>
            <p:cNvSpPr/>
            <p:nvPr/>
          </p:nvSpPr>
          <p:spPr>
            <a:xfrm>
              <a:off x="28384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29EC22C5-9B4D-437B-9C87-B77E4E482583}"/>
                </a:ext>
              </a:extLst>
            </p:cNvPr>
            <p:cNvSpPr/>
            <p:nvPr/>
          </p:nvSpPr>
          <p:spPr>
            <a:xfrm>
              <a:off x="37147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FIS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92B7AF13-6EFC-48DD-A158-B2B3E6B2218A}"/>
                </a:ext>
              </a:extLst>
            </p:cNvPr>
            <p:cNvSpPr/>
            <p:nvPr/>
          </p:nvSpPr>
          <p:spPr>
            <a:xfrm>
              <a:off x="45910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ATC</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23" name="Straight Arrow Connector 22">
              <a:extLst>
                <a:ext uri="{FF2B5EF4-FFF2-40B4-BE49-F238E27FC236}">
                  <a16:creationId xmlns:a16="http://schemas.microsoft.com/office/drawing/2014/main" id="{919F7B7F-9E40-459E-933F-43AFDB1BC165}"/>
                </a:ext>
              </a:extLst>
            </p:cNvPr>
            <p:cNvCxnSpPr>
              <a:endCxn id="21" idx="0"/>
            </p:cNvCxnSpPr>
            <p:nvPr/>
          </p:nvCxnSpPr>
          <p:spPr>
            <a:xfrm flipH="1">
              <a:off x="4038600" y="3743325"/>
              <a:ext cx="28575" cy="523875"/>
            </a:xfrm>
            <a:prstGeom prst="straightConnector1">
              <a:avLst/>
            </a:prstGeom>
            <a:noFill/>
            <a:ln w="28575" cap="flat" cmpd="sng" algn="ctr">
              <a:solidFill>
                <a:srgbClr val="FF4D1B"/>
              </a:solidFill>
              <a:prstDash val="solid"/>
              <a:tailEnd type="arrow"/>
            </a:ln>
            <a:effectLst/>
          </p:spPr>
        </p:cxnSp>
        <p:cxnSp>
          <p:nvCxnSpPr>
            <p:cNvPr id="24" name="Straight Arrow Connector 23">
              <a:extLst>
                <a:ext uri="{FF2B5EF4-FFF2-40B4-BE49-F238E27FC236}">
                  <a16:creationId xmlns:a16="http://schemas.microsoft.com/office/drawing/2014/main" id="{879CE870-5F45-4223-BC0D-461BB0E962C3}"/>
                </a:ext>
              </a:extLst>
            </p:cNvPr>
            <p:cNvCxnSpPr>
              <a:stCxn id="35" idx="2"/>
              <a:endCxn id="22" idx="0"/>
            </p:cNvCxnSpPr>
            <p:nvPr/>
          </p:nvCxnSpPr>
          <p:spPr>
            <a:xfrm>
              <a:off x="4067175" y="3895725"/>
              <a:ext cx="847725" cy="371475"/>
            </a:xfrm>
            <a:prstGeom prst="straightConnector1">
              <a:avLst/>
            </a:prstGeom>
            <a:noFill/>
            <a:ln w="28575" cap="flat" cmpd="sng" algn="ctr">
              <a:solidFill>
                <a:srgbClr val="FF4D1B"/>
              </a:solidFill>
              <a:prstDash val="solid"/>
              <a:tailEnd type="arrow"/>
            </a:ln>
            <a:effectLst/>
          </p:spPr>
        </p:cxnSp>
        <p:cxnSp>
          <p:nvCxnSpPr>
            <p:cNvPr id="25" name="Straight Arrow Connector 24">
              <a:extLst>
                <a:ext uri="{FF2B5EF4-FFF2-40B4-BE49-F238E27FC236}">
                  <a16:creationId xmlns:a16="http://schemas.microsoft.com/office/drawing/2014/main" id="{32ECD3F8-CC07-4B23-8432-79538E32F3E2}"/>
                </a:ext>
              </a:extLst>
            </p:cNvPr>
            <p:cNvCxnSpPr>
              <a:stCxn id="35" idx="2"/>
              <a:endCxn id="20" idx="0"/>
            </p:cNvCxnSpPr>
            <p:nvPr/>
          </p:nvCxnSpPr>
          <p:spPr>
            <a:xfrm flipH="1">
              <a:off x="3162300" y="3895725"/>
              <a:ext cx="904875" cy="371475"/>
            </a:xfrm>
            <a:prstGeom prst="straightConnector1">
              <a:avLst/>
            </a:prstGeom>
            <a:noFill/>
            <a:ln w="28575" cap="flat" cmpd="sng" algn="ctr">
              <a:solidFill>
                <a:srgbClr val="FF4D1B"/>
              </a:solidFill>
              <a:prstDash val="solid"/>
              <a:tailEnd type="arrow"/>
            </a:ln>
            <a:effectLst/>
          </p:spPr>
        </p:cxnSp>
      </p:grpSp>
      <p:grpSp>
        <p:nvGrpSpPr>
          <p:cNvPr id="26" name="Group 25">
            <a:extLst>
              <a:ext uri="{FF2B5EF4-FFF2-40B4-BE49-F238E27FC236}">
                <a16:creationId xmlns:a16="http://schemas.microsoft.com/office/drawing/2014/main" id="{57C115A8-AD80-4511-BCB0-ACABF45A81A1}"/>
              </a:ext>
            </a:extLst>
          </p:cNvPr>
          <p:cNvGrpSpPr/>
          <p:nvPr/>
        </p:nvGrpSpPr>
        <p:grpSpPr>
          <a:xfrm>
            <a:off x="1752600" y="2895600"/>
            <a:ext cx="6019800" cy="1000125"/>
            <a:chOff x="1752600" y="2895600"/>
            <a:chExt cx="6019800" cy="1000125"/>
          </a:xfrm>
        </p:grpSpPr>
        <p:cxnSp>
          <p:nvCxnSpPr>
            <p:cNvPr id="27" name="Straight Arrow Connector 26">
              <a:extLst>
                <a:ext uri="{FF2B5EF4-FFF2-40B4-BE49-F238E27FC236}">
                  <a16:creationId xmlns:a16="http://schemas.microsoft.com/office/drawing/2014/main" id="{6F15DABF-01BD-4589-9F28-1702397EBB1E}"/>
                </a:ext>
              </a:extLst>
            </p:cNvPr>
            <p:cNvCxnSpPr>
              <a:stCxn id="44" idx="2"/>
              <a:endCxn id="33" idx="0"/>
            </p:cNvCxnSpPr>
            <p:nvPr/>
          </p:nvCxnSpPr>
          <p:spPr>
            <a:xfrm flipH="1">
              <a:off x="2133600" y="2905125"/>
              <a:ext cx="990600" cy="457200"/>
            </a:xfrm>
            <a:prstGeom prst="straightConnector1">
              <a:avLst/>
            </a:prstGeom>
            <a:noFill/>
            <a:ln w="28575" cap="flat" cmpd="sng" algn="ctr">
              <a:solidFill>
                <a:srgbClr val="FF4D1B"/>
              </a:solidFill>
              <a:prstDash val="solid"/>
              <a:tailEnd type="arrow"/>
            </a:ln>
            <a:effectLst/>
          </p:spPr>
        </p:cxnSp>
        <p:cxnSp>
          <p:nvCxnSpPr>
            <p:cNvPr id="28" name="Straight Arrow Connector 27">
              <a:extLst>
                <a:ext uri="{FF2B5EF4-FFF2-40B4-BE49-F238E27FC236}">
                  <a16:creationId xmlns:a16="http://schemas.microsoft.com/office/drawing/2014/main" id="{D65ECFD5-7310-4021-B53E-C4FD7D50C759}"/>
                </a:ext>
              </a:extLst>
            </p:cNvPr>
            <p:cNvCxnSpPr>
              <a:stCxn id="44" idx="2"/>
              <a:endCxn id="34" idx="0"/>
            </p:cNvCxnSpPr>
            <p:nvPr/>
          </p:nvCxnSpPr>
          <p:spPr>
            <a:xfrm>
              <a:off x="3124200" y="2905125"/>
              <a:ext cx="0" cy="457200"/>
            </a:xfrm>
            <a:prstGeom prst="straightConnector1">
              <a:avLst/>
            </a:prstGeom>
            <a:noFill/>
            <a:ln w="28575" cap="flat" cmpd="sng" algn="ctr">
              <a:solidFill>
                <a:srgbClr val="FF4D1B"/>
              </a:solidFill>
              <a:prstDash val="solid"/>
              <a:tailEnd type="arrow"/>
            </a:ln>
            <a:effectLst/>
          </p:spPr>
        </p:cxnSp>
        <p:cxnSp>
          <p:nvCxnSpPr>
            <p:cNvPr id="29" name="Straight Arrow Connector 28">
              <a:extLst>
                <a:ext uri="{FF2B5EF4-FFF2-40B4-BE49-F238E27FC236}">
                  <a16:creationId xmlns:a16="http://schemas.microsoft.com/office/drawing/2014/main" id="{67FC2137-AB7C-4CF5-89E6-6735FDCF12A9}"/>
                </a:ext>
              </a:extLst>
            </p:cNvPr>
            <p:cNvCxnSpPr>
              <a:stCxn id="44" idx="2"/>
              <a:endCxn id="35" idx="0"/>
            </p:cNvCxnSpPr>
            <p:nvPr/>
          </p:nvCxnSpPr>
          <p:spPr>
            <a:xfrm>
              <a:off x="3124200" y="2905125"/>
              <a:ext cx="942975" cy="457200"/>
            </a:xfrm>
            <a:prstGeom prst="straightConnector1">
              <a:avLst/>
            </a:prstGeom>
            <a:noFill/>
            <a:ln w="28575" cap="flat" cmpd="sng" algn="ctr">
              <a:solidFill>
                <a:srgbClr val="FF4D1B"/>
              </a:solidFill>
              <a:prstDash val="solid"/>
              <a:tailEnd type="arrow"/>
            </a:ln>
            <a:effectLst/>
          </p:spPr>
        </p:cxnSp>
        <p:cxnSp>
          <p:nvCxnSpPr>
            <p:cNvPr id="30" name="Straight Arrow Connector 29">
              <a:extLst>
                <a:ext uri="{FF2B5EF4-FFF2-40B4-BE49-F238E27FC236}">
                  <a16:creationId xmlns:a16="http://schemas.microsoft.com/office/drawing/2014/main" id="{3A787F0B-91CD-4F16-8BF9-D49D1CC078C5}"/>
                </a:ext>
              </a:extLst>
            </p:cNvPr>
            <p:cNvCxnSpPr>
              <a:stCxn id="43" idx="2"/>
              <a:endCxn id="36" idx="0"/>
            </p:cNvCxnSpPr>
            <p:nvPr/>
          </p:nvCxnSpPr>
          <p:spPr>
            <a:xfrm flipH="1">
              <a:off x="5295900" y="2895600"/>
              <a:ext cx="1104900" cy="457200"/>
            </a:xfrm>
            <a:prstGeom prst="straightConnector1">
              <a:avLst/>
            </a:prstGeom>
            <a:noFill/>
            <a:ln w="28575" cap="flat" cmpd="sng" algn="ctr">
              <a:solidFill>
                <a:srgbClr val="FF4D1B"/>
              </a:solidFill>
              <a:prstDash val="solid"/>
              <a:tailEnd type="arrow"/>
            </a:ln>
            <a:effectLst/>
          </p:spPr>
        </p:cxnSp>
        <p:cxnSp>
          <p:nvCxnSpPr>
            <p:cNvPr id="31" name="Straight Arrow Connector 30">
              <a:extLst>
                <a:ext uri="{FF2B5EF4-FFF2-40B4-BE49-F238E27FC236}">
                  <a16:creationId xmlns:a16="http://schemas.microsoft.com/office/drawing/2014/main" id="{6ED726F2-C7FD-40D8-A00E-F9E1F3BED147}"/>
                </a:ext>
              </a:extLst>
            </p:cNvPr>
            <p:cNvCxnSpPr>
              <a:cxnSpLocks/>
              <a:stCxn id="43" idx="2"/>
              <a:endCxn id="37" idx="0"/>
            </p:cNvCxnSpPr>
            <p:nvPr/>
          </p:nvCxnSpPr>
          <p:spPr>
            <a:xfrm>
              <a:off x="6400800" y="2895600"/>
              <a:ext cx="4762" cy="457200"/>
            </a:xfrm>
            <a:prstGeom prst="straightConnector1">
              <a:avLst/>
            </a:prstGeom>
            <a:noFill/>
            <a:ln w="28575" cap="flat" cmpd="sng" algn="ctr">
              <a:solidFill>
                <a:srgbClr val="FF4D1B"/>
              </a:solidFill>
              <a:prstDash val="solid"/>
              <a:tailEnd type="arrow"/>
            </a:ln>
            <a:effectLst/>
          </p:spPr>
        </p:cxnSp>
        <p:cxnSp>
          <p:nvCxnSpPr>
            <p:cNvPr id="32" name="Straight Arrow Connector 31">
              <a:extLst>
                <a:ext uri="{FF2B5EF4-FFF2-40B4-BE49-F238E27FC236}">
                  <a16:creationId xmlns:a16="http://schemas.microsoft.com/office/drawing/2014/main" id="{D62B146B-F51E-4054-848C-26ED90214A4E}"/>
                </a:ext>
              </a:extLst>
            </p:cNvPr>
            <p:cNvCxnSpPr>
              <a:stCxn id="43" idx="2"/>
              <a:endCxn id="38" idx="0"/>
            </p:cNvCxnSpPr>
            <p:nvPr/>
          </p:nvCxnSpPr>
          <p:spPr>
            <a:xfrm>
              <a:off x="6400800" y="2895600"/>
              <a:ext cx="1028700" cy="457200"/>
            </a:xfrm>
            <a:prstGeom prst="straightConnector1">
              <a:avLst/>
            </a:prstGeom>
            <a:noFill/>
            <a:ln w="28575" cap="flat" cmpd="sng" algn="ctr">
              <a:solidFill>
                <a:srgbClr val="FF4D1B"/>
              </a:solidFill>
              <a:prstDash val="solid"/>
              <a:tailEnd type="arrow"/>
            </a:ln>
            <a:effectLst/>
          </p:spPr>
        </p:cxnSp>
        <p:sp>
          <p:nvSpPr>
            <p:cNvPr id="33" name="Rectangle 32">
              <a:extLst>
                <a:ext uri="{FF2B5EF4-FFF2-40B4-BE49-F238E27FC236}">
                  <a16:creationId xmlns:a16="http://schemas.microsoft.com/office/drawing/2014/main" id="{515DBB58-9977-4CD9-B958-72511258FD72}"/>
                </a:ext>
              </a:extLst>
            </p:cNvPr>
            <p:cNvSpPr/>
            <p:nvPr/>
          </p:nvSpPr>
          <p:spPr>
            <a:xfrm>
              <a:off x="1752600" y="3362325"/>
              <a:ext cx="7620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4" name="Rectangle 33">
              <a:extLst>
                <a:ext uri="{FF2B5EF4-FFF2-40B4-BE49-F238E27FC236}">
                  <a16:creationId xmlns:a16="http://schemas.microsoft.com/office/drawing/2014/main" id="{0127C931-6C07-46CB-96C2-F0C4FF3CE66A}"/>
                </a:ext>
              </a:extLst>
            </p:cNvPr>
            <p:cNvSpPr/>
            <p:nvPr/>
          </p:nvSpPr>
          <p:spPr>
            <a:xfrm>
              <a:off x="2705100" y="3362325"/>
              <a:ext cx="8382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5" name="Rectangle 34">
              <a:extLst>
                <a:ext uri="{FF2B5EF4-FFF2-40B4-BE49-F238E27FC236}">
                  <a16:creationId xmlns:a16="http://schemas.microsoft.com/office/drawing/2014/main" id="{3BD36A3C-FC03-48B9-B553-37F9D43C209A}"/>
                </a:ext>
              </a:extLst>
            </p:cNvPr>
            <p:cNvSpPr/>
            <p:nvPr/>
          </p:nvSpPr>
          <p:spPr>
            <a:xfrm>
              <a:off x="3743325" y="3362325"/>
              <a:ext cx="6477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6" name="Rectangle 35">
              <a:extLst>
                <a:ext uri="{FF2B5EF4-FFF2-40B4-BE49-F238E27FC236}">
                  <a16:creationId xmlns:a16="http://schemas.microsoft.com/office/drawing/2014/main" id="{86C9FDE5-EE94-4470-B99D-B01E64F2A537}"/>
                </a:ext>
              </a:extLst>
            </p:cNvPr>
            <p:cNvSpPr/>
            <p:nvPr/>
          </p:nvSpPr>
          <p:spPr>
            <a:xfrm>
              <a:off x="49530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AIP</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7" name="Rectangle 36">
              <a:extLst>
                <a:ext uri="{FF2B5EF4-FFF2-40B4-BE49-F238E27FC236}">
                  <a16:creationId xmlns:a16="http://schemas.microsoft.com/office/drawing/2014/main" id="{2137CC64-3B34-46D2-A036-2E8E9B12F9CB}"/>
                </a:ext>
              </a:extLst>
            </p:cNvPr>
            <p:cNvSpPr/>
            <p:nvPr/>
          </p:nvSpPr>
          <p:spPr>
            <a:xfrm>
              <a:off x="5943599" y="3352800"/>
              <a:ext cx="923925"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NOTAM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8" name="Rectangle 37">
              <a:extLst>
                <a:ext uri="{FF2B5EF4-FFF2-40B4-BE49-F238E27FC236}">
                  <a16:creationId xmlns:a16="http://schemas.microsoft.com/office/drawing/2014/main" id="{DD68B24A-6C64-40D0-90DB-D6927080D37D}"/>
                </a:ext>
              </a:extLst>
            </p:cNvPr>
            <p:cNvSpPr/>
            <p:nvPr/>
          </p:nvSpPr>
          <p:spPr>
            <a:xfrm>
              <a:off x="70866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CIRC</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39" name="Group 38">
            <a:extLst>
              <a:ext uri="{FF2B5EF4-FFF2-40B4-BE49-F238E27FC236}">
                <a16:creationId xmlns:a16="http://schemas.microsoft.com/office/drawing/2014/main" id="{AB30C993-DE7F-485A-8046-BD2AD9DDC4A0}"/>
              </a:ext>
            </a:extLst>
          </p:cNvPr>
          <p:cNvGrpSpPr/>
          <p:nvPr/>
        </p:nvGrpSpPr>
        <p:grpSpPr>
          <a:xfrm>
            <a:off x="990600" y="1600200"/>
            <a:ext cx="7543800" cy="1304925"/>
            <a:chOff x="990600" y="1600200"/>
            <a:chExt cx="7543800" cy="1304925"/>
          </a:xfrm>
        </p:grpSpPr>
        <p:sp>
          <p:nvSpPr>
            <p:cNvPr id="40" name="Rectangle 39">
              <a:extLst>
                <a:ext uri="{FF2B5EF4-FFF2-40B4-BE49-F238E27FC236}">
                  <a16:creationId xmlns:a16="http://schemas.microsoft.com/office/drawing/2014/main" id="{9187A279-1D74-4BAC-B256-FC4FBCD6E091}"/>
                </a:ext>
              </a:extLst>
            </p:cNvPr>
            <p:cNvSpPr/>
            <p:nvPr/>
          </p:nvSpPr>
          <p:spPr>
            <a:xfrm>
              <a:off x="9906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CNS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Rectangle 40">
              <a:extLst>
                <a:ext uri="{FF2B5EF4-FFF2-40B4-BE49-F238E27FC236}">
                  <a16:creationId xmlns:a16="http://schemas.microsoft.com/office/drawing/2014/main" id="{3F9FC9EE-0420-4221-80E9-F5C507D72450}"/>
                </a:ext>
              </a:extLst>
            </p:cNvPr>
            <p:cNvSpPr/>
            <p:nvPr/>
          </p:nvSpPr>
          <p:spPr>
            <a:xfrm>
              <a:off x="75438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MET</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2" name="Rectangle 41">
              <a:extLst>
                <a:ext uri="{FF2B5EF4-FFF2-40B4-BE49-F238E27FC236}">
                  <a16:creationId xmlns:a16="http://schemas.microsoft.com/office/drawing/2014/main" id="{EDDC588F-95B5-4E32-BF41-EB99054ABE06}"/>
                </a:ext>
              </a:extLst>
            </p:cNvPr>
            <p:cNvSpPr/>
            <p:nvPr/>
          </p:nvSpPr>
          <p:spPr>
            <a:xfrm>
              <a:off x="42672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S</a:t>
              </a:r>
              <a:r>
                <a:rPr kumimoji="0" lang="es-ES" sz="1800" b="0" i="0" u="none" strike="noStrike" kern="0" cap="none" spc="0" normalizeH="0" baseline="0" noProof="0" dirty="0">
                  <a:ln>
                    <a:noFill/>
                  </a:ln>
                  <a:solidFill>
                    <a:prstClr val="white"/>
                  </a:solidFill>
                  <a:effectLst/>
                  <a:uLnTx/>
                  <a:uFillTx/>
                  <a:latin typeface="Calibri"/>
                  <a:ea typeface="+mn-ea"/>
                  <a:cs typeface="+mn-cs"/>
                </a:rPr>
                <a:t>&amp;R</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3" name="Rectangle 42">
              <a:extLst>
                <a:ext uri="{FF2B5EF4-FFF2-40B4-BE49-F238E27FC236}">
                  <a16:creationId xmlns:a16="http://schemas.microsoft.com/office/drawing/2014/main" id="{9D856629-378D-4AC2-84E5-F577036CE6AD}"/>
                </a:ext>
              </a:extLst>
            </p:cNvPr>
            <p:cNvSpPr/>
            <p:nvPr/>
          </p:nvSpPr>
          <p:spPr>
            <a:xfrm>
              <a:off x="59055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4" name="Rectangle 43">
              <a:extLst>
                <a:ext uri="{FF2B5EF4-FFF2-40B4-BE49-F238E27FC236}">
                  <a16:creationId xmlns:a16="http://schemas.microsoft.com/office/drawing/2014/main" id="{FC319052-274F-462D-A0BC-233A99921F2D}"/>
                </a:ext>
              </a:extLst>
            </p:cNvPr>
            <p:cNvSpPr/>
            <p:nvPr/>
          </p:nvSpPr>
          <p:spPr>
            <a:xfrm>
              <a:off x="2628900" y="2371725"/>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45" name="Straight Arrow Connector 44">
              <a:extLst>
                <a:ext uri="{FF2B5EF4-FFF2-40B4-BE49-F238E27FC236}">
                  <a16:creationId xmlns:a16="http://schemas.microsoft.com/office/drawing/2014/main" id="{DA5D6921-ACAF-490A-8164-C56280ACAD1E}"/>
                </a:ext>
              </a:extLst>
            </p:cNvPr>
            <p:cNvCxnSpPr>
              <a:stCxn id="18" idx="2"/>
              <a:endCxn id="41" idx="0"/>
            </p:cNvCxnSpPr>
            <p:nvPr/>
          </p:nvCxnSpPr>
          <p:spPr>
            <a:xfrm>
              <a:off x="4783043" y="1600200"/>
              <a:ext cx="3256057" cy="762000"/>
            </a:xfrm>
            <a:prstGeom prst="straightConnector1">
              <a:avLst/>
            </a:prstGeom>
            <a:noFill/>
            <a:ln w="38100" cap="flat" cmpd="sng" algn="ctr">
              <a:solidFill>
                <a:srgbClr val="4F81BD">
                  <a:lumMod val="75000"/>
                </a:srgbClr>
              </a:solidFill>
              <a:prstDash val="solid"/>
              <a:tailEnd type="arrow"/>
            </a:ln>
            <a:effectLst/>
          </p:spPr>
        </p:cxnSp>
        <p:cxnSp>
          <p:nvCxnSpPr>
            <p:cNvPr id="46" name="Straight Arrow Connector 45">
              <a:extLst>
                <a:ext uri="{FF2B5EF4-FFF2-40B4-BE49-F238E27FC236}">
                  <a16:creationId xmlns:a16="http://schemas.microsoft.com/office/drawing/2014/main" id="{5B916AEB-AA5B-4FB3-B34C-68B3DFAF46A1}"/>
                </a:ext>
              </a:extLst>
            </p:cNvPr>
            <p:cNvCxnSpPr>
              <a:stCxn id="18" idx="2"/>
              <a:endCxn id="43" idx="0"/>
            </p:cNvCxnSpPr>
            <p:nvPr/>
          </p:nvCxnSpPr>
          <p:spPr>
            <a:xfrm>
              <a:off x="4783043" y="1600200"/>
              <a:ext cx="1617757" cy="762000"/>
            </a:xfrm>
            <a:prstGeom prst="straightConnector1">
              <a:avLst/>
            </a:prstGeom>
            <a:noFill/>
            <a:ln w="38100" cap="flat" cmpd="sng" algn="ctr">
              <a:solidFill>
                <a:srgbClr val="4F81BD">
                  <a:lumMod val="75000"/>
                </a:srgbClr>
              </a:solidFill>
              <a:prstDash val="solid"/>
              <a:tailEnd type="arrow"/>
            </a:ln>
            <a:effectLst/>
          </p:spPr>
        </p:cxnSp>
        <p:cxnSp>
          <p:nvCxnSpPr>
            <p:cNvPr id="47" name="Straight Arrow Connector 46">
              <a:extLst>
                <a:ext uri="{FF2B5EF4-FFF2-40B4-BE49-F238E27FC236}">
                  <a16:creationId xmlns:a16="http://schemas.microsoft.com/office/drawing/2014/main" id="{548B7D69-FFB3-44BF-8B1C-FAA6759B6E2D}"/>
                </a:ext>
              </a:extLst>
            </p:cNvPr>
            <p:cNvCxnSpPr>
              <a:stCxn id="18" idx="2"/>
              <a:endCxn id="42" idx="0"/>
            </p:cNvCxnSpPr>
            <p:nvPr/>
          </p:nvCxnSpPr>
          <p:spPr>
            <a:xfrm flipH="1">
              <a:off x="4762500" y="1600200"/>
              <a:ext cx="20543" cy="762000"/>
            </a:xfrm>
            <a:prstGeom prst="straightConnector1">
              <a:avLst/>
            </a:prstGeom>
            <a:noFill/>
            <a:ln w="38100" cap="flat" cmpd="sng" algn="ctr">
              <a:solidFill>
                <a:srgbClr val="4F81BD">
                  <a:lumMod val="75000"/>
                </a:srgbClr>
              </a:solidFill>
              <a:prstDash val="solid"/>
              <a:tailEnd type="arrow"/>
            </a:ln>
            <a:effectLst/>
          </p:spPr>
        </p:cxnSp>
        <p:cxnSp>
          <p:nvCxnSpPr>
            <p:cNvPr id="48" name="Straight Arrow Connector 47">
              <a:extLst>
                <a:ext uri="{FF2B5EF4-FFF2-40B4-BE49-F238E27FC236}">
                  <a16:creationId xmlns:a16="http://schemas.microsoft.com/office/drawing/2014/main" id="{2884004D-1DF7-43A5-812B-30E560E18E01}"/>
                </a:ext>
              </a:extLst>
            </p:cNvPr>
            <p:cNvCxnSpPr>
              <a:stCxn id="18" idx="2"/>
              <a:endCxn id="44" idx="0"/>
            </p:cNvCxnSpPr>
            <p:nvPr/>
          </p:nvCxnSpPr>
          <p:spPr>
            <a:xfrm flipH="1">
              <a:off x="3124200" y="1600200"/>
              <a:ext cx="1658843" cy="771525"/>
            </a:xfrm>
            <a:prstGeom prst="straightConnector1">
              <a:avLst/>
            </a:prstGeom>
            <a:noFill/>
            <a:ln w="38100" cap="flat" cmpd="sng" algn="ctr">
              <a:solidFill>
                <a:srgbClr val="4F81BD">
                  <a:lumMod val="75000"/>
                </a:srgbClr>
              </a:solidFill>
              <a:prstDash val="solid"/>
              <a:tailEnd type="arrow"/>
            </a:ln>
            <a:effectLst/>
          </p:spPr>
        </p:cxnSp>
        <p:cxnSp>
          <p:nvCxnSpPr>
            <p:cNvPr id="49" name="Straight Arrow Connector 48">
              <a:extLst>
                <a:ext uri="{FF2B5EF4-FFF2-40B4-BE49-F238E27FC236}">
                  <a16:creationId xmlns:a16="http://schemas.microsoft.com/office/drawing/2014/main" id="{BD5057E7-F21F-4AD5-9888-537B6599A7C3}"/>
                </a:ext>
              </a:extLst>
            </p:cNvPr>
            <p:cNvCxnSpPr>
              <a:stCxn id="18" idx="2"/>
              <a:endCxn id="40" idx="0"/>
            </p:cNvCxnSpPr>
            <p:nvPr/>
          </p:nvCxnSpPr>
          <p:spPr>
            <a:xfrm flipH="1">
              <a:off x="1485900" y="1600200"/>
              <a:ext cx="3297143" cy="762000"/>
            </a:xfrm>
            <a:prstGeom prst="straightConnector1">
              <a:avLst/>
            </a:prstGeom>
            <a:noFill/>
            <a:ln w="38100" cap="flat" cmpd="sng" algn="ctr">
              <a:solidFill>
                <a:srgbClr val="4F81BD">
                  <a:lumMod val="75000"/>
                </a:srgbClr>
              </a:solidFill>
              <a:prstDash val="solid"/>
              <a:tailEnd type="arrow"/>
            </a:ln>
            <a:effectLst/>
          </p:spPr>
        </p:cxnSp>
      </p:grpSp>
      <p:grpSp>
        <p:nvGrpSpPr>
          <p:cNvPr id="50" name="Group 49">
            <a:extLst>
              <a:ext uri="{FF2B5EF4-FFF2-40B4-BE49-F238E27FC236}">
                <a16:creationId xmlns:a16="http://schemas.microsoft.com/office/drawing/2014/main" id="{E366FB24-ED48-487E-A0A0-015C86BBF225}"/>
              </a:ext>
            </a:extLst>
          </p:cNvPr>
          <p:cNvGrpSpPr/>
          <p:nvPr/>
        </p:nvGrpSpPr>
        <p:grpSpPr>
          <a:xfrm>
            <a:off x="787275" y="5120184"/>
            <a:ext cx="8438517" cy="1204416"/>
            <a:chOff x="787275" y="5120184"/>
            <a:chExt cx="8438517" cy="1204416"/>
          </a:xfrm>
        </p:grpSpPr>
        <p:sp>
          <p:nvSpPr>
            <p:cNvPr id="51" name="Rectangle 50">
              <a:extLst>
                <a:ext uri="{FF2B5EF4-FFF2-40B4-BE49-F238E27FC236}">
                  <a16:creationId xmlns:a16="http://schemas.microsoft.com/office/drawing/2014/main" id="{DA8F0F0D-DF11-426B-B981-106458006D2E}"/>
                </a:ext>
              </a:extLst>
            </p:cNvPr>
            <p:cNvSpPr/>
            <p:nvPr/>
          </p:nvSpPr>
          <p:spPr>
            <a:xfrm>
              <a:off x="787275" y="5120185"/>
              <a:ext cx="336021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ANS: Air Navigation Services</a:t>
              </a:r>
            </a:p>
            <a:p>
              <a:pPr fontAlgn="auto">
                <a:spcBef>
                  <a:spcPts val="0"/>
                </a:spcBef>
                <a:spcAft>
                  <a:spcPts val="0"/>
                </a:spcAft>
              </a:pPr>
              <a:r>
                <a:rPr lang="en-US" sz="1200" dirty="0">
                  <a:solidFill>
                    <a:prstClr val="black"/>
                  </a:solidFill>
                  <a:latin typeface="Calibri"/>
                  <a:ea typeface="msmincho" pitchFamily="2"/>
                  <a:cs typeface="msmincho" pitchFamily="2"/>
                </a:rPr>
                <a:t>CNS: Communications, Navigation and Surveillance</a:t>
              </a:r>
            </a:p>
            <a:p>
              <a:pPr fontAlgn="auto">
                <a:spcBef>
                  <a:spcPts val="0"/>
                </a:spcBef>
                <a:spcAft>
                  <a:spcPts val="0"/>
                </a:spcAft>
              </a:pPr>
              <a:r>
                <a:rPr lang="en-US" sz="1200" dirty="0">
                  <a:solidFill>
                    <a:prstClr val="black"/>
                  </a:solidFill>
                  <a:latin typeface="Calibri"/>
                  <a:ea typeface="msmincho" pitchFamily="2"/>
                  <a:cs typeface="msmincho" pitchFamily="2"/>
                </a:rPr>
                <a:t>ATM: Air Traffic Management</a:t>
              </a:r>
            </a:p>
            <a:p>
              <a:pPr fontAlgn="auto">
                <a:spcBef>
                  <a:spcPts val="0"/>
                </a:spcBef>
                <a:spcAft>
                  <a:spcPts val="0"/>
                </a:spcAft>
              </a:pPr>
              <a:r>
                <a:rPr lang="en-US" sz="1200" dirty="0">
                  <a:solidFill>
                    <a:prstClr val="black"/>
                  </a:solidFill>
                  <a:latin typeface="Calibri"/>
                  <a:ea typeface="msmincho" pitchFamily="2"/>
                  <a:cs typeface="msmincho" pitchFamily="2"/>
                </a:rPr>
                <a:t>S&amp;R: Search and Rescue</a:t>
              </a:r>
            </a:p>
            <a:p>
              <a:pPr fontAlgn="auto">
                <a:spcBef>
                  <a:spcPts val="0"/>
                </a:spcBef>
                <a:spcAft>
                  <a:spcPts val="0"/>
                </a:spcAft>
              </a:pPr>
              <a:r>
                <a:rPr lang="en-US" sz="1200" dirty="0">
                  <a:solidFill>
                    <a:prstClr val="black"/>
                  </a:solidFill>
                  <a:latin typeface="Calibri"/>
                  <a:ea typeface="msmincho" pitchFamily="2"/>
                  <a:cs typeface="msmincho" pitchFamily="2"/>
                </a:rPr>
                <a:t>AIS: Air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MET: Meteorological Services</a:t>
              </a:r>
            </a:p>
          </p:txBody>
        </p:sp>
        <p:sp>
          <p:nvSpPr>
            <p:cNvPr id="52" name="Rectangle 51">
              <a:extLst>
                <a:ext uri="{FF2B5EF4-FFF2-40B4-BE49-F238E27FC236}">
                  <a16:creationId xmlns:a16="http://schemas.microsoft.com/office/drawing/2014/main" id="{3C35533E-82B5-4098-ACC4-3E0750E256BD}"/>
                </a:ext>
              </a:extLst>
            </p:cNvPr>
            <p:cNvSpPr/>
            <p:nvPr/>
          </p:nvSpPr>
          <p:spPr>
            <a:xfrm>
              <a:off x="4275473" y="5124271"/>
              <a:ext cx="283045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ASM: </a:t>
              </a:r>
              <a:r>
                <a:rPr lang="en-US" sz="1200" dirty="0" err="1">
                  <a:solidFill>
                    <a:prstClr val="black"/>
                  </a:solidFill>
                  <a:latin typeface="Calibri"/>
                  <a:ea typeface="msmincho" pitchFamily="2"/>
                  <a:cs typeface="msmincho" pitchFamily="2"/>
                </a:rPr>
                <a:t>AirSpace</a:t>
              </a:r>
              <a:r>
                <a:rPr lang="en-US" sz="1200" dirty="0">
                  <a:solidFill>
                    <a:prstClr val="black"/>
                  </a:solidFill>
                  <a:latin typeface="Calibri"/>
                  <a:ea typeface="msmincho" pitchFamily="2"/>
                  <a:cs typeface="msmincho" pitchFamily="2"/>
                </a:rPr>
                <a:t> Management</a:t>
              </a:r>
            </a:p>
            <a:p>
              <a:pPr fontAlgn="auto">
                <a:spcBef>
                  <a:spcPts val="0"/>
                </a:spcBef>
                <a:spcAft>
                  <a:spcPts val="0"/>
                </a:spcAft>
              </a:pPr>
              <a:r>
                <a:rPr lang="en-US" sz="1200" dirty="0">
                  <a:solidFill>
                    <a:prstClr val="black"/>
                  </a:solidFill>
                  <a:latin typeface="Calibri"/>
                  <a:ea typeface="msmincho" pitchFamily="2"/>
                  <a:cs typeface="msmincho" pitchFamily="2"/>
                </a:rPr>
                <a:t>ATFM: Air Traffic Flow Management</a:t>
              </a:r>
            </a:p>
            <a:p>
              <a:pPr fontAlgn="auto">
                <a:spcBef>
                  <a:spcPts val="0"/>
                </a:spcBef>
                <a:spcAft>
                  <a:spcPts val="0"/>
                </a:spcAft>
              </a:pPr>
              <a:r>
                <a:rPr lang="en-US" sz="1200" dirty="0">
                  <a:solidFill>
                    <a:prstClr val="black"/>
                  </a:solidFill>
                  <a:latin typeface="Calibri"/>
                  <a:ea typeface="msmincho" pitchFamily="2"/>
                  <a:cs typeface="msmincho" pitchFamily="2"/>
                </a:rPr>
                <a:t>ATS: Air Traffic Services</a:t>
              </a:r>
            </a:p>
            <a:p>
              <a:pPr fontAlgn="auto">
                <a:spcBef>
                  <a:spcPts val="0"/>
                </a:spcBef>
                <a:spcAft>
                  <a:spcPts val="0"/>
                </a:spcAft>
              </a:pPr>
              <a:r>
                <a:rPr lang="en-US" sz="1200" dirty="0">
                  <a:solidFill>
                    <a:prstClr val="black"/>
                  </a:solidFill>
                  <a:latin typeface="Calibri"/>
                  <a:ea typeface="msmincho" pitchFamily="2"/>
                  <a:cs typeface="msmincho" pitchFamily="2"/>
                </a:rPr>
                <a:t>AIP: Aeronautical Information Publications</a:t>
              </a:r>
            </a:p>
            <a:p>
              <a:pPr fontAlgn="auto">
                <a:spcBef>
                  <a:spcPts val="0"/>
                </a:spcBef>
                <a:spcAft>
                  <a:spcPts val="0"/>
                </a:spcAft>
              </a:pPr>
              <a:r>
                <a:rPr lang="en-US" sz="1200" dirty="0">
                  <a:solidFill>
                    <a:prstClr val="black"/>
                  </a:solidFill>
                  <a:latin typeface="Calibri"/>
                  <a:ea typeface="msmincho" pitchFamily="2"/>
                  <a:cs typeface="msmincho" pitchFamily="2"/>
                </a:rPr>
                <a:t>NOTAM: Notices to Airmen</a:t>
              </a:r>
            </a:p>
            <a:p>
              <a:pPr fontAlgn="auto">
                <a:spcBef>
                  <a:spcPts val="0"/>
                </a:spcBef>
                <a:spcAft>
                  <a:spcPts val="0"/>
                </a:spcAft>
              </a:pPr>
              <a:r>
                <a:rPr lang="en-US" sz="1200" dirty="0">
                  <a:solidFill>
                    <a:prstClr val="black"/>
                  </a:solidFill>
                  <a:latin typeface="Calibri"/>
                  <a:ea typeface="msmincho" pitchFamily="2"/>
                  <a:cs typeface="msmincho" pitchFamily="2"/>
                </a:rPr>
                <a:t>CIRC: Circulars</a:t>
              </a:r>
            </a:p>
          </p:txBody>
        </p:sp>
        <p:sp>
          <p:nvSpPr>
            <p:cNvPr id="53" name="Rectangle 52">
              <a:extLst>
                <a:ext uri="{FF2B5EF4-FFF2-40B4-BE49-F238E27FC236}">
                  <a16:creationId xmlns:a16="http://schemas.microsoft.com/office/drawing/2014/main" id="{635B701F-F287-4626-BECC-3317A4034B67}"/>
                </a:ext>
              </a:extLst>
            </p:cNvPr>
            <p:cNvSpPr/>
            <p:nvPr/>
          </p:nvSpPr>
          <p:spPr>
            <a:xfrm>
              <a:off x="7121433" y="5120184"/>
              <a:ext cx="2104359" cy="646331"/>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 Alert Services</a:t>
              </a:r>
            </a:p>
            <a:p>
              <a:pPr fontAlgn="auto">
                <a:spcBef>
                  <a:spcPts val="0"/>
                </a:spcBef>
                <a:spcAft>
                  <a:spcPts val="0"/>
                </a:spcAft>
              </a:pPr>
              <a:r>
                <a:rPr lang="en-US" sz="1200" dirty="0">
                  <a:solidFill>
                    <a:prstClr val="black"/>
                  </a:solidFill>
                  <a:latin typeface="Calibri"/>
                  <a:ea typeface="msmincho" pitchFamily="2"/>
                  <a:cs typeface="msmincho" pitchFamily="2"/>
                </a:rPr>
                <a:t>FIS: Flight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ATC: Air Traffic Control</a:t>
              </a:r>
            </a:p>
          </p:txBody>
        </p:sp>
      </p:grpSp>
      <p:sp>
        <p:nvSpPr>
          <p:cNvPr id="54" name="1 Elipse">
            <a:extLst>
              <a:ext uri="{FF2B5EF4-FFF2-40B4-BE49-F238E27FC236}">
                <a16:creationId xmlns:a16="http://schemas.microsoft.com/office/drawing/2014/main" id="{CE300963-34FE-44CA-B57D-57F8D4688164}"/>
              </a:ext>
            </a:extLst>
          </p:cNvPr>
          <p:cNvSpPr/>
          <p:nvPr/>
        </p:nvSpPr>
        <p:spPr>
          <a:xfrm>
            <a:off x="2569806" y="3133725"/>
            <a:ext cx="1085850" cy="947737"/>
          </a:xfrm>
          <a:prstGeom prst="ellipse">
            <a:avLst/>
          </a:prstGeom>
          <a:solidFill>
            <a:srgbClr val="4F81BD">
              <a:alpha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6777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 Traffic Flow Management</a:t>
            </a:r>
          </a:p>
        </p:txBody>
      </p:sp>
      <p:sp>
        <p:nvSpPr>
          <p:cNvPr id="3" name="Segnaposto contenuto 2"/>
          <p:cNvSpPr>
            <a:spLocks noGrp="1"/>
          </p:cNvSpPr>
          <p:nvPr>
            <p:ph idx="1"/>
          </p:nvPr>
        </p:nvSpPr>
        <p:spPr>
          <a:xfrm>
            <a:off x="457199" y="1600201"/>
            <a:ext cx="8594522" cy="2607816"/>
          </a:xfrm>
        </p:spPr>
        <p:txBody>
          <a:bodyPr>
            <a:normAutofit/>
          </a:bodyPr>
          <a:lstStyle/>
          <a:p>
            <a:pPr marL="342900" indent="-342900">
              <a:buFont typeface="Arial" charset="0"/>
              <a:buChar char="•"/>
            </a:pPr>
            <a:r>
              <a:rPr lang="en-GB" sz="1900" b="1" dirty="0">
                <a:latin typeface="+mn-lt"/>
              </a:rPr>
              <a:t>ATFM: Air Traffic Flow Management</a:t>
            </a:r>
          </a:p>
          <a:p>
            <a:pPr marL="1085850" lvl="1" indent="-342900">
              <a:buFont typeface="Arial" charset="0"/>
              <a:buChar char="•"/>
            </a:pPr>
            <a:r>
              <a:rPr lang="en-GB" sz="1900" dirty="0"/>
              <a:t>Additional service to ATS aiming at improving safety, throughput and efficiency</a:t>
            </a:r>
          </a:p>
          <a:p>
            <a:pPr marL="342900" indent="-342900">
              <a:buFont typeface="Arial" charset="0"/>
              <a:buChar char="•"/>
            </a:pPr>
            <a:r>
              <a:rPr lang="en-GB" sz="1900" b="1" dirty="0"/>
              <a:t>ATFCM: Air Traffic Flow and Capacity Management</a:t>
            </a:r>
          </a:p>
          <a:p>
            <a:pPr marL="1085850" lvl="1" indent="-342900">
              <a:buFont typeface="Arial" charset="0"/>
              <a:buChar char="•"/>
            </a:pPr>
            <a:r>
              <a:rPr lang="en-GB" sz="1900" dirty="0"/>
              <a:t>ATFM + aiming at using as much as possible ATS capacity</a:t>
            </a:r>
          </a:p>
          <a:p>
            <a:pPr marL="1085850" lvl="1" indent="-342900">
              <a:buFont typeface="Arial" charset="0"/>
              <a:buChar char="•"/>
            </a:pPr>
            <a:r>
              <a:rPr lang="en-GB" sz="1900" dirty="0"/>
              <a:t>Keep </a:t>
            </a:r>
            <a:r>
              <a:rPr lang="en-GB" sz="1900" b="1" dirty="0"/>
              <a:t>forecast</a:t>
            </a:r>
            <a:r>
              <a:rPr lang="en-GB" sz="1900" dirty="0"/>
              <a:t> </a:t>
            </a:r>
            <a:r>
              <a:rPr lang="en-GB" sz="1900" b="1" dirty="0"/>
              <a:t>demand</a:t>
            </a:r>
            <a:r>
              <a:rPr lang="en-US" sz="2000" baseline="30000" dirty="0"/>
              <a:t>1</a:t>
            </a:r>
            <a:r>
              <a:rPr lang="en-GB" sz="1900" b="1" dirty="0"/>
              <a:t> </a:t>
            </a:r>
            <a:r>
              <a:rPr lang="en-GB" sz="1900" dirty="0"/>
              <a:t>below </a:t>
            </a:r>
            <a:r>
              <a:rPr lang="en-GB" sz="1900" b="1" dirty="0"/>
              <a:t>estimated capacity </a:t>
            </a:r>
            <a:r>
              <a:rPr lang="en-GB" sz="1900" dirty="0"/>
              <a:t>at </a:t>
            </a:r>
            <a:r>
              <a:rPr lang="en-GB" sz="1900" b="1" dirty="0"/>
              <a:t>airports </a:t>
            </a:r>
            <a:r>
              <a:rPr lang="en-GB" sz="1900" dirty="0"/>
              <a:t>and </a:t>
            </a:r>
            <a:r>
              <a:rPr lang="en-GB" sz="1900" b="1" dirty="0"/>
              <a:t>airspace </a:t>
            </a:r>
            <a:r>
              <a:rPr lang="en-GB" sz="1900" dirty="0"/>
              <a:t>sectors</a:t>
            </a: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14</a:t>
            </a:fld>
            <a:endParaRPr lang="en-GB" dirty="0"/>
          </a:p>
        </p:txBody>
      </p:sp>
      <p:sp>
        <p:nvSpPr>
          <p:cNvPr id="6" name="Rectangle 5">
            <a:extLst>
              <a:ext uri="{FF2B5EF4-FFF2-40B4-BE49-F238E27FC236}">
                <a16:creationId xmlns:a16="http://schemas.microsoft.com/office/drawing/2014/main" id="{114E6CA8-B3B3-462E-B9CE-1567627C314A}"/>
              </a:ext>
            </a:extLst>
          </p:cNvPr>
          <p:cNvSpPr/>
          <p:nvPr/>
        </p:nvSpPr>
        <p:spPr>
          <a:xfrm>
            <a:off x="953174" y="5794446"/>
            <a:ext cx="7886025" cy="523220"/>
          </a:xfrm>
          <a:prstGeom prst="rect">
            <a:avLst/>
          </a:prstGeom>
        </p:spPr>
        <p:txBody>
          <a:bodyPr wrap="square">
            <a:spAutoFit/>
          </a:bodyPr>
          <a:lstStyle/>
          <a:p>
            <a:pPr marL="0" lvl="1">
              <a:defRPr/>
            </a:pPr>
            <a:r>
              <a:rPr lang="en-US" sz="1400" baseline="30000" dirty="0"/>
              <a:t>1 </a:t>
            </a:r>
            <a:r>
              <a:rPr lang="en-US" sz="1400" dirty="0"/>
              <a:t>Due to their easier predictability, for ATFM purposes, only IFR flights are considered when computing demand forecasts</a:t>
            </a:r>
          </a:p>
        </p:txBody>
      </p:sp>
      <p:pic>
        <p:nvPicPr>
          <p:cNvPr id="7" name="7 Imagen" descr="EfectoRegulacion.jpg">
            <a:extLst>
              <a:ext uri="{FF2B5EF4-FFF2-40B4-BE49-F238E27FC236}">
                <a16:creationId xmlns:a16="http://schemas.microsoft.com/office/drawing/2014/main" id="{65E219FE-4EC8-4B44-A292-EB416CEC7EF2}"/>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005861" y="3904554"/>
            <a:ext cx="3754816" cy="18898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96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 Traffic Flow Management</a:t>
            </a:r>
          </a:p>
        </p:txBody>
      </p:sp>
      <p:sp>
        <p:nvSpPr>
          <p:cNvPr id="3" name="Segnaposto contenuto 2"/>
          <p:cNvSpPr>
            <a:spLocks noGrp="1"/>
          </p:cNvSpPr>
          <p:nvPr>
            <p:ph idx="1"/>
          </p:nvPr>
        </p:nvSpPr>
        <p:spPr>
          <a:xfrm>
            <a:off x="457199" y="1600201"/>
            <a:ext cx="8594522" cy="2607816"/>
          </a:xfrm>
        </p:spPr>
        <p:txBody>
          <a:bodyPr>
            <a:normAutofit/>
          </a:bodyPr>
          <a:lstStyle/>
          <a:p>
            <a:pPr marL="342900" indent="-342900">
              <a:buFont typeface="Arial" charset="0"/>
              <a:buChar char="•"/>
            </a:pPr>
            <a:r>
              <a:rPr lang="en-GB" sz="1900" b="1" dirty="0">
                <a:latin typeface="+mn-lt"/>
              </a:rPr>
              <a:t>Additional objectives</a:t>
            </a:r>
          </a:p>
          <a:p>
            <a:pPr marL="1085850" lvl="1" indent="-342900">
              <a:buFont typeface="Arial" charset="0"/>
              <a:buChar char="•"/>
            </a:pPr>
            <a:r>
              <a:rPr lang="en-GB" dirty="0"/>
              <a:t>Management of network systems infrastructure</a:t>
            </a:r>
          </a:p>
          <a:p>
            <a:pPr marL="1085850" lvl="1" indent="-342900">
              <a:buFont typeface="Arial" charset="0"/>
              <a:buChar char="•"/>
            </a:pPr>
            <a:r>
              <a:rPr lang="en-GB" dirty="0"/>
              <a:t>Monitoring of network operations</a:t>
            </a:r>
          </a:p>
          <a:p>
            <a:pPr marL="1085850" lvl="1" indent="-342900">
              <a:buFont typeface="Arial" charset="0"/>
              <a:buChar char="•"/>
            </a:pPr>
            <a:r>
              <a:rPr lang="en-GB" dirty="0"/>
              <a:t>Keep the Network Operations Plan updated</a:t>
            </a:r>
          </a:p>
          <a:p>
            <a:pPr marL="1085850" lvl="1" indent="-342900">
              <a:buFont typeface="Arial" charset="0"/>
              <a:buChar char="•"/>
            </a:pPr>
            <a:r>
              <a:rPr lang="en-GB" dirty="0"/>
              <a:t>Network capacity optimisation</a:t>
            </a:r>
          </a:p>
          <a:p>
            <a:pPr marL="1085850" lvl="1" indent="-342900">
              <a:buFont typeface="Arial" charset="0"/>
              <a:buChar char="•"/>
            </a:pPr>
            <a:r>
              <a:rPr lang="en-GB" dirty="0"/>
              <a:t>Maximise use of available resources and coordination (CDM</a:t>
            </a:r>
            <a:r>
              <a:rPr lang="en-GB" b="1" dirty="0"/>
              <a:t>)</a:t>
            </a: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15</a:t>
            </a:fld>
            <a:endParaRPr lang="en-GB" dirty="0"/>
          </a:p>
        </p:txBody>
      </p:sp>
    </p:spTree>
    <p:extLst>
      <p:ext uri="{BB962C8B-B14F-4D97-AF65-F5344CB8AC3E}">
        <p14:creationId xmlns:p14="http://schemas.microsoft.com/office/powerpoint/2010/main" val="2170556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 Traffic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16</a:t>
            </a:fld>
            <a:endParaRPr lang="en-GB" dirty="0"/>
          </a:p>
        </p:txBody>
      </p:sp>
      <p:cxnSp>
        <p:nvCxnSpPr>
          <p:cNvPr id="8" name="Straight Arrow Connector 4">
            <a:extLst>
              <a:ext uri="{FF2B5EF4-FFF2-40B4-BE49-F238E27FC236}">
                <a16:creationId xmlns:a16="http://schemas.microsoft.com/office/drawing/2014/main" id="{1C7D016A-DA6C-4F2D-AEA0-75F5F36959E8}"/>
              </a:ext>
            </a:extLst>
          </p:cNvPr>
          <p:cNvCxnSpPr>
            <a:stCxn id="14" idx="2"/>
            <a:endCxn id="11" idx="0"/>
          </p:cNvCxnSpPr>
          <p:nvPr/>
        </p:nvCxnSpPr>
        <p:spPr>
          <a:xfrm flipH="1">
            <a:off x="3429000" y="1755775"/>
            <a:ext cx="990600" cy="457200"/>
          </a:xfrm>
          <a:prstGeom prst="straightConnector1">
            <a:avLst/>
          </a:prstGeom>
          <a:noFill/>
          <a:ln w="28575" cap="flat" cmpd="sng" algn="ctr">
            <a:solidFill>
              <a:srgbClr val="FF4D1B"/>
            </a:solidFill>
            <a:prstDash val="solid"/>
            <a:tailEnd type="arrow"/>
          </a:ln>
          <a:effectLst/>
        </p:spPr>
      </p:cxnSp>
      <p:cxnSp>
        <p:nvCxnSpPr>
          <p:cNvPr id="9" name="Straight Arrow Connector 18">
            <a:extLst>
              <a:ext uri="{FF2B5EF4-FFF2-40B4-BE49-F238E27FC236}">
                <a16:creationId xmlns:a16="http://schemas.microsoft.com/office/drawing/2014/main" id="{E69D9BD5-BECE-4BF0-9378-7E5653A5C6DE}"/>
              </a:ext>
            </a:extLst>
          </p:cNvPr>
          <p:cNvCxnSpPr>
            <a:stCxn id="14" idx="2"/>
            <a:endCxn id="12" idx="0"/>
          </p:cNvCxnSpPr>
          <p:nvPr/>
        </p:nvCxnSpPr>
        <p:spPr>
          <a:xfrm>
            <a:off x="4419600" y="1755775"/>
            <a:ext cx="0" cy="457200"/>
          </a:xfrm>
          <a:prstGeom prst="straightConnector1">
            <a:avLst/>
          </a:prstGeom>
          <a:noFill/>
          <a:ln w="28575" cap="flat" cmpd="sng" algn="ctr">
            <a:solidFill>
              <a:srgbClr val="FF4D1B"/>
            </a:solidFill>
            <a:prstDash val="solid"/>
            <a:tailEnd type="arrow"/>
          </a:ln>
          <a:effectLst/>
        </p:spPr>
      </p:cxnSp>
      <p:cxnSp>
        <p:nvCxnSpPr>
          <p:cNvPr id="10" name="Straight Arrow Connector 21">
            <a:extLst>
              <a:ext uri="{FF2B5EF4-FFF2-40B4-BE49-F238E27FC236}">
                <a16:creationId xmlns:a16="http://schemas.microsoft.com/office/drawing/2014/main" id="{D505678E-26DA-4C77-800C-B87C7E9CA37F}"/>
              </a:ext>
            </a:extLst>
          </p:cNvPr>
          <p:cNvCxnSpPr>
            <a:stCxn id="14" idx="2"/>
            <a:endCxn id="13" idx="0"/>
          </p:cNvCxnSpPr>
          <p:nvPr/>
        </p:nvCxnSpPr>
        <p:spPr>
          <a:xfrm>
            <a:off x="4419600" y="1755775"/>
            <a:ext cx="942975" cy="457200"/>
          </a:xfrm>
          <a:prstGeom prst="straightConnector1">
            <a:avLst/>
          </a:prstGeom>
          <a:noFill/>
          <a:ln w="28575" cap="flat" cmpd="sng" algn="ctr">
            <a:solidFill>
              <a:srgbClr val="FF4D1B"/>
            </a:solidFill>
            <a:prstDash val="solid"/>
            <a:tailEnd type="arrow"/>
          </a:ln>
          <a:effectLst/>
        </p:spPr>
      </p:cxnSp>
      <p:sp>
        <p:nvSpPr>
          <p:cNvPr id="11" name="Rectangle 10">
            <a:extLst>
              <a:ext uri="{FF2B5EF4-FFF2-40B4-BE49-F238E27FC236}">
                <a16:creationId xmlns:a16="http://schemas.microsoft.com/office/drawing/2014/main" id="{4394BFDE-05BC-48B5-9903-30B4BF7008BF}"/>
              </a:ext>
            </a:extLst>
          </p:cNvPr>
          <p:cNvSpPr/>
          <p:nvPr/>
        </p:nvSpPr>
        <p:spPr>
          <a:xfrm>
            <a:off x="3048000" y="2212975"/>
            <a:ext cx="7620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6BB31903-051E-4082-B6EF-BE82CCD50EC7}"/>
              </a:ext>
            </a:extLst>
          </p:cNvPr>
          <p:cNvSpPr/>
          <p:nvPr/>
        </p:nvSpPr>
        <p:spPr>
          <a:xfrm>
            <a:off x="4000500" y="2212975"/>
            <a:ext cx="8382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7D0B9CA6-1864-45A3-8BD3-CDAB87DA06B9}"/>
              </a:ext>
            </a:extLst>
          </p:cNvPr>
          <p:cNvSpPr/>
          <p:nvPr/>
        </p:nvSpPr>
        <p:spPr>
          <a:xfrm>
            <a:off x="5038725" y="2212975"/>
            <a:ext cx="6477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4" name="Rectangle 9">
            <a:extLst>
              <a:ext uri="{FF2B5EF4-FFF2-40B4-BE49-F238E27FC236}">
                <a16:creationId xmlns:a16="http://schemas.microsoft.com/office/drawing/2014/main" id="{16BC4C7C-6406-4FDC-AE00-DA3547E20E87}"/>
              </a:ext>
            </a:extLst>
          </p:cNvPr>
          <p:cNvSpPr/>
          <p:nvPr/>
        </p:nvSpPr>
        <p:spPr>
          <a:xfrm>
            <a:off x="3924300" y="1222375"/>
            <a:ext cx="990600" cy="533400"/>
          </a:xfrm>
          <a:prstGeom prst="rect">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pic>
        <p:nvPicPr>
          <p:cNvPr id="15" name="10 Imagen">
            <a:extLst>
              <a:ext uri="{FF2B5EF4-FFF2-40B4-BE49-F238E27FC236}">
                <a16:creationId xmlns:a16="http://schemas.microsoft.com/office/drawing/2014/main" id="{D0DBA9CF-6902-4051-9BA1-BA524AC3A554}"/>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79563" y="2895600"/>
            <a:ext cx="5680075" cy="2571750"/>
          </a:xfrm>
          <a:prstGeom prst="rect">
            <a:avLst/>
          </a:prstGeom>
          <a:noFill/>
          <a:ln w="9525">
            <a:noFill/>
            <a:miter lim="800000"/>
            <a:headEnd/>
            <a:tailEnd/>
          </a:ln>
        </p:spPr>
      </p:pic>
      <p:sp>
        <p:nvSpPr>
          <p:cNvPr id="16" name="Rectangle 67">
            <a:extLst>
              <a:ext uri="{FF2B5EF4-FFF2-40B4-BE49-F238E27FC236}">
                <a16:creationId xmlns:a16="http://schemas.microsoft.com/office/drawing/2014/main" id="{A07CCB4D-9FE3-4309-9068-2ED319AF2480}"/>
              </a:ext>
            </a:extLst>
          </p:cNvPr>
          <p:cNvSpPr>
            <a:spLocks noChangeArrowheads="1"/>
          </p:cNvSpPr>
          <p:nvPr/>
        </p:nvSpPr>
        <p:spPr bwMode="auto">
          <a:xfrm>
            <a:off x="5352065" y="5616575"/>
            <a:ext cx="2416111" cy="830997"/>
          </a:xfrm>
          <a:prstGeom prst="rect">
            <a:avLst/>
          </a:prstGeom>
          <a:noFill/>
          <a:ln w="9525">
            <a:noFill/>
            <a:miter lim="800000"/>
            <a:headEnd/>
            <a:tailEnd/>
          </a:ln>
        </p:spPr>
        <p:txBody>
          <a:bodyPr wrap="none">
            <a:spAutoFit/>
          </a:bodyPr>
          <a:lstStyle/>
          <a:p>
            <a:pPr fontAlgn="auto">
              <a:spcBef>
                <a:spcPts val="0"/>
              </a:spcBef>
              <a:spcAft>
                <a:spcPts val="0"/>
              </a:spcAft>
            </a:pPr>
            <a:r>
              <a:rPr lang="en-US" sz="1200" dirty="0">
                <a:solidFill>
                  <a:prstClr val="black"/>
                </a:solidFill>
                <a:latin typeface="Calibri"/>
                <a:ea typeface="msmincho"/>
                <a:cs typeface="msmincho"/>
              </a:rPr>
              <a:t>ATM: Air Traffic Management</a:t>
            </a:r>
          </a:p>
          <a:p>
            <a:pPr fontAlgn="auto">
              <a:spcBef>
                <a:spcPts val="0"/>
              </a:spcBef>
              <a:spcAft>
                <a:spcPts val="0"/>
              </a:spcAft>
            </a:pPr>
            <a:r>
              <a:rPr lang="en-US" sz="1200" dirty="0">
                <a:solidFill>
                  <a:prstClr val="black"/>
                </a:solidFill>
                <a:latin typeface="Calibri"/>
                <a:ea typeface="msmincho"/>
                <a:cs typeface="msmincho"/>
              </a:rPr>
              <a:t>ASM: Air Space Management</a:t>
            </a:r>
          </a:p>
          <a:p>
            <a:pPr fontAlgn="auto">
              <a:spcBef>
                <a:spcPts val="0"/>
              </a:spcBef>
              <a:spcAft>
                <a:spcPts val="0"/>
              </a:spcAft>
            </a:pPr>
            <a:r>
              <a:rPr lang="en-US" sz="1200" dirty="0">
                <a:solidFill>
                  <a:prstClr val="black"/>
                </a:solidFill>
                <a:latin typeface="Calibri"/>
                <a:ea typeface="msmincho"/>
                <a:cs typeface="msmincho"/>
              </a:rPr>
              <a:t>ATFM: Air Traffic Flow Management</a:t>
            </a:r>
          </a:p>
          <a:p>
            <a:pPr fontAlgn="auto">
              <a:spcBef>
                <a:spcPts val="0"/>
              </a:spcBef>
              <a:spcAft>
                <a:spcPts val="0"/>
              </a:spcAft>
            </a:pPr>
            <a:r>
              <a:rPr lang="en-US" sz="1200" dirty="0">
                <a:solidFill>
                  <a:prstClr val="black"/>
                </a:solidFill>
                <a:latin typeface="Calibri"/>
                <a:ea typeface="msmincho"/>
                <a:cs typeface="msmincho"/>
              </a:rPr>
              <a:t>ATS: Air Traffic Services</a:t>
            </a:r>
          </a:p>
        </p:txBody>
      </p:sp>
      <p:sp>
        <p:nvSpPr>
          <p:cNvPr id="3" name="Oval 2">
            <a:extLst>
              <a:ext uri="{FF2B5EF4-FFF2-40B4-BE49-F238E27FC236}">
                <a16:creationId xmlns:a16="http://schemas.microsoft.com/office/drawing/2014/main" id="{3977DE1D-8864-4EE6-858A-C94718EA6610}"/>
              </a:ext>
            </a:extLst>
          </p:cNvPr>
          <p:cNvSpPr/>
          <p:nvPr/>
        </p:nvSpPr>
        <p:spPr>
          <a:xfrm>
            <a:off x="3232150" y="4289282"/>
            <a:ext cx="635000" cy="2520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97B79593-9788-4B18-879D-A259AE50175F}"/>
              </a:ext>
            </a:extLst>
          </p:cNvPr>
          <p:cNvSpPr/>
          <p:nvPr/>
        </p:nvSpPr>
        <p:spPr>
          <a:xfrm>
            <a:off x="5015515" y="4289282"/>
            <a:ext cx="635000" cy="2520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D9F43591-E2EC-4206-9BE2-F32647D48962}"/>
              </a:ext>
            </a:extLst>
          </p:cNvPr>
          <p:cNvSpPr/>
          <p:nvPr/>
        </p:nvSpPr>
        <p:spPr>
          <a:xfrm>
            <a:off x="4102100" y="5083032"/>
            <a:ext cx="635000" cy="2520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FC3A74E-7825-4C56-9E57-54F79BC7C645}"/>
              </a:ext>
            </a:extLst>
          </p:cNvPr>
          <p:cNvSpPr/>
          <p:nvPr/>
        </p:nvSpPr>
        <p:spPr>
          <a:xfrm>
            <a:off x="3810000" y="3678888"/>
            <a:ext cx="1289050" cy="3571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6DEAA2C5-FA30-4790-ACE4-D4B3D02428C8}"/>
              </a:ext>
            </a:extLst>
          </p:cNvPr>
          <p:cNvSpPr/>
          <p:nvPr/>
        </p:nvSpPr>
        <p:spPr>
          <a:xfrm>
            <a:off x="3130550" y="4817364"/>
            <a:ext cx="736600" cy="3571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DD61E97-AF91-4770-B3FD-AED8C06AA263}"/>
              </a:ext>
            </a:extLst>
          </p:cNvPr>
          <p:cNvSpPr/>
          <p:nvPr/>
        </p:nvSpPr>
        <p:spPr>
          <a:xfrm>
            <a:off x="5049837" y="4778470"/>
            <a:ext cx="736600" cy="3571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037F835-19E2-4BEC-B023-86A97DA605FA}"/>
              </a:ext>
            </a:extLst>
          </p:cNvPr>
          <p:cNvSpPr txBox="1"/>
          <p:nvPr/>
        </p:nvSpPr>
        <p:spPr>
          <a:xfrm>
            <a:off x="374576" y="944494"/>
            <a:ext cx="2673424" cy="1754326"/>
          </a:xfrm>
          <a:prstGeom prst="rect">
            <a:avLst/>
          </a:prstGeom>
          <a:noFill/>
        </p:spPr>
        <p:txBody>
          <a:bodyPr wrap="square" rtlCol="0">
            <a:spAutoFit/>
          </a:bodyPr>
          <a:lstStyle/>
          <a:p>
            <a:r>
              <a:rPr lang="en-GB" dirty="0"/>
              <a:t>ATFM</a:t>
            </a:r>
          </a:p>
          <a:p>
            <a:r>
              <a:rPr lang="en-GB" dirty="0"/>
              <a:t>Airspace/Route Availability</a:t>
            </a:r>
          </a:p>
          <a:p>
            <a:r>
              <a:rPr lang="en-GB" dirty="0"/>
              <a:t>ATC</a:t>
            </a:r>
          </a:p>
          <a:p>
            <a:r>
              <a:rPr lang="en-GB" dirty="0"/>
              <a:t>ASM</a:t>
            </a:r>
          </a:p>
          <a:p>
            <a:r>
              <a:rPr lang="en-GB" dirty="0"/>
              <a:t>Traffic Demand</a:t>
            </a:r>
          </a:p>
          <a:p>
            <a:r>
              <a:rPr lang="en-GB" dirty="0"/>
              <a:t>ATC Capacity</a:t>
            </a:r>
          </a:p>
        </p:txBody>
      </p:sp>
    </p:spTree>
    <p:extLst>
      <p:ext uri="{BB962C8B-B14F-4D97-AF65-F5344CB8AC3E}">
        <p14:creationId xmlns:p14="http://schemas.microsoft.com/office/powerpoint/2010/main" val="373198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 Traffic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17</a:t>
            </a:fld>
            <a:endParaRPr lang="en-GB" dirty="0"/>
          </a:p>
        </p:txBody>
      </p:sp>
      <p:cxnSp>
        <p:nvCxnSpPr>
          <p:cNvPr id="8" name="Straight Arrow Connector 4">
            <a:extLst>
              <a:ext uri="{FF2B5EF4-FFF2-40B4-BE49-F238E27FC236}">
                <a16:creationId xmlns:a16="http://schemas.microsoft.com/office/drawing/2014/main" id="{1C7D016A-DA6C-4F2D-AEA0-75F5F36959E8}"/>
              </a:ext>
            </a:extLst>
          </p:cNvPr>
          <p:cNvCxnSpPr>
            <a:stCxn id="14" idx="2"/>
            <a:endCxn id="11" idx="0"/>
          </p:cNvCxnSpPr>
          <p:nvPr/>
        </p:nvCxnSpPr>
        <p:spPr>
          <a:xfrm flipH="1">
            <a:off x="3429000" y="1755775"/>
            <a:ext cx="990600" cy="457200"/>
          </a:xfrm>
          <a:prstGeom prst="straightConnector1">
            <a:avLst/>
          </a:prstGeom>
          <a:noFill/>
          <a:ln w="28575" cap="flat" cmpd="sng" algn="ctr">
            <a:solidFill>
              <a:srgbClr val="FF4D1B"/>
            </a:solidFill>
            <a:prstDash val="solid"/>
            <a:tailEnd type="arrow"/>
          </a:ln>
          <a:effectLst/>
        </p:spPr>
      </p:cxnSp>
      <p:cxnSp>
        <p:nvCxnSpPr>
          <p:cNvPr id="9" name="Straight Arrow Connector 18">
            <a:extLst>
              <a:ext uri="{FF2B5EF4-FFF2-40B4-BE49-F238E27FC236}">
                <a16:creationId xmlns:a16="http://schemas.microsoft.com/office/drawing/2014/main" id="{E69D9BD5-BECE-4BF0-9378-7E5653A5C6DE}"/>
              </a:ext>
            </a:extLst>
          </p:cNvPr>
          <p:cNvCxnSpPr>
            <a:stCxn id="14" idx="2"/>
            <a:endCxn id="12" idx="0"/>
          </p:cNvCxnSpPr>
          <p:nvPr/>
        </p:nvCxnSpPr>
        <p:spPr>
          <a:xfrm>
            <a:off x="4419600" y="1755775"/>
            <a:ext cx="0" cy="457200"/>
          </a:xfrm>
          <a:prstGeom prst="straightConnector1">
            <a:avLst/>
          </a:prstGeom>
          <a:noFill/>
          <a:ln w="28575" cap="flat" cmpd="sng" algn="ctr">
            <a:solidFill>
              <a:srgbClr val="FF4D1B"/>
            </a:solidFill>
            <a:prstDash val="solid"/>
            <a:tailEnd type="arrow"/>
          </a:ln>
          <a:effectLst/>
        </p:spPr>
      </p:cxnSp>
      <p:cxnSp>
        <p:nvCxnSpPr>
          <p:cNvPr id="10" name="Straight Arrow Connector 21">
            <a:extLst>
              <a:ext uri="{FF2B5EF4-FFF2-40B4-BE49-F238E27FC236}">
                <a16:creationId xmlns:a16="http://schemas.microsoft.com/office/drawing/2014/main" id="{D505678E-26DA-4C77-800C-B87C7E9CA37F}"/>
              </a:ext>
            </a:extLst>
          </p:cNvPr>
          <p:cNvCxnSpPr>
            <a:stCxn id="14" idx="2"/>
            <a:endCxn id="13" idx="0"/>
          </p:cNvCxnSpPr>
          <p:nvPr/>
        </p:nvCxnSpPr>
        <p:spPr>
          <a:xfrm>
            <a:off x="4419600" y="1755775"/>
            <a:ext cx="942975" cy="457200"/>
          </a:xfrm>
          <a:prstGeom prst="straightConnector1">
            <a:avLst/>
          </a:prstGeom>
          <a:noFill/>
          <a:ln w="28575" cap="flat" cmpd="sng" algn="ctr">
            <a:solidFill>
              <a:srgbClr val="FF4D1B"/>
            </a:solidFill>
            <a:prstDash val="solid"/>
            <a:tailEnd type="arrow"/>
          </a:ln>
          <a:effectLst/>
        </p:spPr>
      </p:cxnSp>
      <p:sp>
        <p:nvSpPr>
          <p:cNvPr id="11" name="Rectangle 10">
            <a:extLst>
              <a:ext uri="{FF2B5EF4-FFF2-40B4-BE49-F238E27FC236}">
                <a16:creationId xmlns:a16="http://schemas.microsoft.com/office/drawing/2014/main" id="{4394BFDE-05BC-48B5-9903-30B4BF7008BF}"/>
              </a:ext>
            </a:extLst>
          </p:cNvPr>
          <p:cNvSpPr/>
          <p:nvPr/>
        </p:nvSpPr>
        <p:spPr>
          <a:xfrm>
            <a:off x="3048000" y="2212975"/>
            <a:ext cx="7620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6BB31903-051E-4082-B6EF-BE82CCD50EC7}"/>
              </a:ext>
            </a:extLst>
          </p:cNvPr>
          <p:cNvSpPr/>
          <p:nvPr/>
        </p:nvSpPr>
        <p:spPr>
          <a:xfrm>
            <a:off x="4000500" y="2212975"/>
            <a:ext cx="8382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7D0B9CA6-1864-45A3-8BD3-CDAB87DA06B9}"/>
              </a:ext>
            </a:extLst>
          </p:cNvPr>
          <p:cNvSpPr/>
          <p:nvPr/>
        </p:nvSpPr>
        <p:spPr>
          <a:xfrm>
            <a:off x="5038725" y="2212975"/>
            <a:ext cx="6477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4" name="Rectangle 9">
            <a:extLst>
              <a:ext uri="{FF2B5EF4-FFF2-40B4-BE49-F238E27FC236}">
                <a16:creationId xmlns:a16="http://schemas.microsoft.com/office/drawing/2014/main" id="{16BC4C7C-6406-4FDC-AE00-DA3547E20E87}"/>
              </a:ext>
            </a:extLst>
          </p:cNvPr>
          <p:cNvSpPr/>
          <p:nvPr/>
        </p:nvSpPr>
        <p:spPr>
          <a:xfrm>
            <a:off x="3924300" y="1222375"/>
            <a:ext cx="990600" cy="533400"/>
          </a:xfrm>
          <a:prstGeom prst="rect">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pic>
        <p:nvPicPr>
          <p:cNvPr id="15" name="10 Imagen">
            <a:extLst>
              <a:ext uri="{FF2B5EF4-FFF2-40B4-BE49-F238E27FC236}">
                <a16:creationId xmlns:a16="http://schemas.microsoft.com/office/drawing/2014/main" id="{D0DBA9CF-6902-4051-9BA1-BA524AC3A554}"/>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79563" y="2895600"/>
            <a:ext cx="5680075" cy="2571750"/>
          </a:xfrm>
          <a:prstGeom prst="rect">
            <a:avLst/>
          </a:prstGeom>
          <a:noFill/>
          <a:ln w="9525">
            <a:noFill/>
            <a:miter lim="800000"/>
            <a:headEnd/>
            <a:tailEnd/>
          </a:ln>
        </p:spPr>
      </p:pic>
      <p:sp>
        <p:nvSpPr>
          <p:cNvPr id="16" name="Rectangle 67">
            <a:extLst>
              <a:ext uri="{FF2B5EF4-FFF2-40B4-BE49-F238E27FC236}">
                <a16:creationId xmlns:a16="http://schemas.microsoft.com/office/drawing/2014/main" id="{A07CCB4D-9FE3-4309-9068-2ED319AF2480}"/>
              </a:ext>
            </a:extLst>
          </p:cNvPr>
          <p:cNvSpPr>
            <a:spLocks noChangeArrowheads="1"/>
          </p:cNvSpPr>
          <p:nvPr/>
        </p:nvSpPr>
        <p:spPr bwMode="auto">
          <a:xfrm>
            <a:off x="5352065" y="5616575"/>
            <a:ext cx="2416111" cy="830997"/>
          </a:xfrm>
          <a:prstGeom prst="rect">
            <a:avLst/>
          </a:prstGeom>
          <a:noFill/>
          <a:ln w="9525">
            <a:noFill/>
            <a:miter lim="800000"/>
            <a:headEnd/>
            <a:tailEnd/>
          </a:ln>
        </p:spPr>
        <p:txBody>
          <a:bodyPr wrap="none">
            <a:spAutoFit/>
          </a:bodyPr>
          <a:lstStyle/>
          <a:p>
            <a:pPr fontAlgn="auto">
              <a:spcBef>
                <a:spcPts val="0"/>
              </a:spcBef>
              <a:spcAft>
                <a:spcPts val="0"/>
              </a:spcAft>
            </a:pPr>
            <a:r>
              <a:rPr lang="en-US" sz="1200" dirty="0">
                <a:solidFill>
                  <a:prstClr val="black"/>
                </a:solidFill>
                <a:latin typeface="Calibri"/>
                <a:ea typeface="msmincho"/>
                <a:cs typeface="msmincho"/>
              </a:rPr>
              <a:t>ATM: Air Traffic Management</a:t>
            </a:r>
          </a:p>
          <a:p>
            <a:pPr fontAlgn="auto">
              <a:spcBef>
                <a:spcPts val="0"/>
              </a:spcBef>
              <a:spcAft>
                <a:spcPts val="0"/>
              </a:spcAft>
            </a:pPr>
            <a:r>
              <a:rPr lang="en-US" sz="1200" dirty="0">
                <a:solidFill>
                  <a:prstClr val="black"/>
                </a:solidFill>
                <a:latin typeface="Calibri"/>
                <a:ea typeface="msmincho"/>
                <a:cs typeface="msmincho"/>
              </a:rPr>
              <a:t>ASM: Air Space Management</a:t>
            </a:r>
          </a:p>
          <a:p>
            <a:pPr fontAlgn="auto">
              <a:spcBef>
                <a:spcPts val="0"/>
              </a:spcBef>
              <a:spcAft>
                <a:spcPts val="0"/>
              </a:spcAft>
            </a:pPr>
            <a:r>
              <a:rPr lang="en-US" sz="1200" dirty="0">
                <a:solidFill>
                  <a:prstClr val="black"/>
                </a:solidFill>
                <a:latin typeface="Calibri"/>
                <a:ea typeface="msmincho"/>
                <a:cs typeface="msmincho"/>
              </a:rPr>
              <a:t>ATFM: Air Traffic Flow Management</a:t>
            </a:r>
          </a:p>
          <a:p>
            <a:pPr fontAlgn="auto">
              <a:spcBef>
                <a:spcPts val="0"/>
              </a:spcBef>
              <a:spcAft>
                <a:spcPts val="0"/>
              </a:spcAft>
            </a:pPr>
            <a:r>
              <a:rPr lang="en-US" sz="1200" dirty="0">
                <a:solidFill>
                  <a:prstClr val="black"/>
                </a:solidFill>
                <a:latin typeface="Calibri"/>
                <a:ea typeface="msmincho"/>
                <a:cs typeface="msmincho"/>
              </a:rPr>
              <a:t>ATS: Air Traffic Services</a:t>
            </a:r>
          </a:p>
        </p:txBody>
      </p:sp>
    </p:spTree>
    <p:extLst>
      <p:ext uri="{BB962C8B-B14F-4D97-AF65-F5344CB8AC3E}">
        <p14:creationId xmlns:p14="http://schemas.microsoft.com/office/powerpoint/2010/main" val="3745611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Capacity and demand problem</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18</a:t>
            </a:fld>
            <a:endParaRPr lang="en-GB" dirty="0"/>
          </a:p>
        </p:txBody>
      </p:sp>
    </p:spTree>
    <p:extLst>
      <p:ext uri="{BB962C8B-B14F-4D97-AF65-F5344CB8AC3E}">
        <p14:creationId xmlns:p14="http://schemas.microsoft.com/office/powerpoint/2010/main" val="912599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and demand problem</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Capacity problem – Airport</a:t>
            </a:r>
          </a:p>
          <a:p>
            <a:pPr marL="342900" indent="-342900">
              <a:buFont typeface="Arial" charset="0"/>
              <a:buChar char="•"/>
            </a:pPr>
            <a:r>
              <a:rPr lang="en-GB" sz="1900" b="1" dirty="0">
                <a:latin typeface="+mn-lt"/>
              </a:rPr>
              <a:t>Capacity problem – Airspace</a:t>
            </a:r>
          </a:p>
          <a:p>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19</a:t>
            </a:fld>
            <a:endParaRPr lang="en-GB" dirty="0"/>
          </a:p>
        </p:txBody>
      </p:sp>
    </p:spTree>
    <p:extLst>
      <p:ext uri="{BB962C8B-B14F-4D97-AF65-F5344CB8AC3E}">
        <p14:creationId xmlns:p14="http://schemas.microsoft.com/office/powerpoint/2010/main" val="71555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80488" y="2713038"/>
            <a:ext cx="7508876" cy="1143000"/>
          </a:xfrm>
        </p:spPr>
        <p:txBody>
          <a:bodyPr/>
          <a:lstStyle/>
          <a:p>
            <a:r>
              <a:rPr lang="en-GB" dirty="0"/>
              <a:t>Measures for capacity and demand regulations</a:t>
            </a:r>
            <a:endParaRPr lang="en-US" dirty="0"/>
          </a:p>
        </p:txBody>
      </p:sp>
    </p:spTree>
    <p:extLst>
      <p:ext uri="{BB962C8B-B14F-4D97-AF65-F5344CB8AC3E}">
        <p14:creationId xmlns:p14="http://schemas.microsoft.com/office/powerpoint/2010/main" val="3349240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20</a:t>
            </a:fld>
            <a:endParaRPr lang="en-GB" dirty="0"/>
          </a:p>
        </p:txBody>
      </p:sp>
      <p:grpSp>
        <p:nvGrpSpPr>
          <p:cNvPr id="29" name="Grupo 3">
            <a:extLst>
              <a:ext uri="{FF2B5EF4-FFF2-40B4-BE49-F238E27FC236}">
                <a16:creationId xmlns:a16="http://schemas.microsoft.com/office/drawing/2014/main" id="{A45CE736-DA3D-4CC9-9906-FC626526D8E8}"/>
              </a:ext>
            </a:extLst>
          </p:cNvPr>
          <p:cNvGrpSpPr/>
          <p:nvPr/>
        </p:nvGrpSpPr>
        <p:grpSpPr>
          <a:xfrm>
            <a:off x="609600" y="1752600"/>
            <a:ext cx="8461836" cy="4335440"/>
            <a:chOff x="609600" y="1227960"/>
            <a:chExt cx="8461836" cy="4335440"/>
          </a:xfrm>
        </p:grpSpPr>
        <p:sp>
          <p:nvSpPr>
            <p:cNvPr id="30" name="Freeform 7">
              <a:extLst>
                <a:ext uri="{FF2B5EF4-FFF2-40B4-BE49-F238E27FC236}">
                  <a16:creationId xmlns:a16="http://schemas.microsoft.com/office/drawing/2014/main" id="{9C36EE23-65E1-4DA3-9F5A-7415ABEC80D4}"/>
                </a:ext>
              </a:extLst>
            </p:cNvPr>
            <p:cNvSpPr/>
            <p:nvPr/>
          </p:nvSpPr>
          <p:spPr>
            <a:xfrm>
              <a:off x="914400" y="1418460"/>
              <a:ext cx="2286000"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600" i="0" u="none" strike="noStrike" dirty="0">
                  <a:ln>
                    <a:noFill/>
                  </a:ln>
                  <a:solidFill>
                    <a:schemeClr val="tx2"/>
                  </a:solidFill>
                  <a:latin typeface="Franklin Gothic Medium" pitchFamily="34"/>
                  <a:ea typeface="msmincho" pitchFamily="2"/>
                  <a:cs typeface="msmincho" pitchFamily="2"/>
                </a:rPr>
                <a:t>Top of Climb (TOC, T/C)</a:t>
              </a:r>
              <a:endParaRPr lang="en-US" sz="1600" i="0" u="none" strike="noStrike" baseline="0" dirty="0">
                <a:ln>
                  <a:noFill/>
                </a:ln>
                <a:solidFill>
                  <a:schemeClr val="tx2"/>
                </a:solidFill>
                <a:latin typeface="Franklin Gothic Medium" pitchFamily="34"/>
                <a:ea typeface="msmincho" pitchFamily="2"/>
                <a:cs typeface="msmincho" pitchFamily="2"/>
              </a:endParaRPr>
            </a:p>
          </p:txBody>
        </p:sp>
        <p:sp>
          <p:nvSpPr>
            <p:cNvPr id="31" name="Freeform 11">
              <a:extLst>
                <a:ext uri="{FF2B5EF4-FFF2-40B4-BE49-F238E27FC236}">
                  <a16:creationId xmlns:a16="http://schemas.microsoft.com/office/drawing/2014/main" id="{909AB3C5-2785-43A3-BE7A-13B7EFCCD27A}"/>
                </a:ext>
              </a:extLst>
            </p:cNvPr>
            <p:cNvSpPr/>
            <p:nvPr/>
          </p:nvSpPr>
          <p:spPr>
            <a:xfrm>
              <a:off x="5486400" y="1227960"/>
              <a:ext cx="3192360" cy="3810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600" i="0" u="none" strike="noStrike" dirty="0">
                  <a:ln>
                    <a:noFill/>
                  </a:ln>
                  <a:solidFill>
                    <a:schemeClr val="tx2"/>
                  </a:solidFill>
                  <a:latin typeface="Franklin Gothic Medium" pitchFamily="34"/>
                  <a:ea typeface="msmincho" pitchFamily="2"/>
                  <a:cs typeface="msmincho" pitchFamily="2"/>
                </a:rPr>
                <a:t>Top of Descent (TOD, T/D)</a:t>
              </a:r>
              <a:endParaRPr lang="en-US" sz="1600" i="0" u="none" strike="noStrike" baseline="0" dirty="0">
                <a:ln>
                  <a:noFill/>
                </a:ln>
                <a:solidFill>
                  <a:schemeClr val="tx2"/>
                </a:solidFill>
                <a:latin typeface="Franklin Gothic Medium" pitchFamily="34"/>
                <a:ea typeface="msmincho" pitchFamily="2"/>
                <a:cs typeface="msmincho" pitchFamily="2"/>
              </a:endParaRPr>
            </a:p>
          </p:txBody>
        </p:sp>
        <p:cxnSp>
          <p:nvCxnSpPr>
            <p:cNvPr id="32" name="Straight Arrow Connector 31">
              <a:extLst>
                <a:ext uri="{FF2B5EF4-FFF2-40B4-BE49-F238E27FC236}">
                  <a16:creationId xmlns:a16="http://schemas.microsoft.com/office/drawing/2014/main" id="{62555283-74A5-4DB8-A83F-CDF447AC8E1A}"/>
                </a:ext>
              </a:extLst>
            </p:cNvPr>
            <p:cNvCxnSpPr/>
            <p:nvPr/>
          </p:nvCxnSpPr>
          <p:spPr>
            <a:xfrm>
              <a:off x="3048000" y="1609481"/>
              <a:ext cx="304800" cy="26617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C0CAD3A-478E-455F-8490-25CB792211C6}"/>
                </a:ext>
              </a:extLst>
            </p:cNvPr>
            <p:cNvCxnSpPr>
              <a:stCxn id="31" idx="3"/>
            </p:cNvCxnSpPr>
            <p:nvPr/>
          </p:nvCxnSpPr>
          <p:spPr>
            <a:xfrm flipH="1">
              <a:off x="4800600" y="1418460"/>
              <a:ext cx="685800" cy="1910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Freeform 18">
              <a:extLst>
                <a:ext uri="{FF2B5EF4-FFF2-40B4-BE49-F238E27FC236}">
                  <a16:creationId xmlns:a16="http://schemas.microsoft.com/office/drawing/2014/main" id="{599E9EA2-0DEA-4FBD-BEF3-3E4189EABBFE}"/>
                </a:ext>
              </a:extLst>
            </p:cNvPr>
            <p:cNvSpPr/>
            <p:nvPr/>
          </p:nvSpPr>
          <p:spPr>
            <a:xfrm>
              <a:off x="1981200" y="1951860"/>
              <a:ext cx="990749"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Climb</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sp>
          <p:nvSpPr>
            <p:cNvPr id="35" name="Freeform 19">
              <a:extLst>
                <a:ext uri="{FF2B5EF4-FFF2-40B4-BE49-F238E27FC236}">
                  <a16:creationId xmlns:a16="http://schemas.microsoft.com/office/drawing/2014/main" id="{F6264A27-0E33-4612-91AD-3012993FA626}"/>
                </a:ext>
              </a:extLst>
            </p:cNvPr>
            <p:cNvSpPr/>
            <p:nvPr/>
          </p:nvSpPr>
          <p:spPr>
            <a:xfrm>
              <a:off x="5505099" y="1951860"/>
              <a:ext cx="1505301"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Descent</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sp>
          <p:nvSpPr>
            <p:cNvPr id="36" name="Freeform 20">
              <a:extLst>
                <a:ext uri="{FF2B5EF4-FFF2-40B4-BE49-F238E27FC236}">
                  <a16:creationId xmlns:a16="http://schemas.microsoft.com/office/drawing/2014/main" id="{47DFAD6C-F9AE-4FFE-9B6E-15BA6EA106F6}"/>
                </a:ext>
              </a:extLst>
            </p:cNvPr>
            <p:cNvSpPr/>
            <p:nvPr/>
          </p:nvSpPr>
          <p:spPr>
            <a:xfrm>
              <a:off x="3581400" y="1951860"/>
              <a:ext cx="990749"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Cruise</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cxnSp>
          <p:nvCxnSpPr>
            <p:cNvPr id="37" name="Straight Connector 36">
              <a:extLst>
                <a:ext uri="{FF2B5EF4-FFF2-40B4-BE49-F238E27FC236}">
                  <a16:creationId xmlns:a16="http://schemas.microsoft.com/office/drawing/2014/main" id="{19755747-ED61-4434-9DFC-033D5325439B}"/>
                </a:ext>
              </a:extLst>
            </p:cNvPr>
            <p:cNvCxnSpPr/>
            <p:nvPr/>
          </p:nvCxnSpPr>
          <p:spPr>
            <a:xfrm>
              <a:off x="3352800" y="1532760"/>
              <a:ext cx="15765" cy="13335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F806245-129F-4B78-BBC9-56BDA3A1E3F7}"/>
                </a:ext>
              </a:extLst>
            </p:cNvPr>
            <p:cNvCxnSpPr/>
            <p:nvPr/>
          </p:nvCxnSpPr>
          <p:spPr>
            <a:xfrm>
              <a:off x="4784835" y="1570860"/>
              <a:ext cx="15765" cy="13335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5EDE083C-0EA9-4B57-A4E2-BA03E216BA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8960"/>
              <a:ext cx="8461836" cy="3953640"/>
            </a:xfrm>
            <a:prstGeom prst="rect">
              <a:avLst/>
            </a:prstGeom>
          </p:spPr>
        </p:pic>
        <p:sp>
          <p:nvSpPr>
            <p:cNvPr id="40" name="CuadroTexto 1">
              <a:extLst>
                <a:ext uri="{FF2B5EF4-FFF2-40B4-BE49-F238E27FC236}">
                  <a16:creationId xmlns:a16="http://schemas.microsoft.com/office/drawing/2014/main" id="{EFE23BEE-E969-418A-919B-F57D2B0EAAD1}"/>
                </a:ext>
              </a:extLst>
            </p:cNvPr>
            <p:cNvSpPr txBox="1"/>
            <p:nvPr/>
          </p:nvSpPr>
          <p:spPr>
            <a:xfrm>
              <a:off x="666750" y="4924428"/>
              <a:ext cx="628650" cy="228600"/>
            </a:xfrm>
            <a:prstGeom prst="rect">
              <a:avLst/>
            </a:prstGeom>
            <a:solidFill>
              <a:schemeClr val="bg1"/>
            </a:solidFill>
          </p:spPr>
          <p:txBody>
            <a:bodyPr wrap="square" rtlCol="0">
              <a:spAutoFit/>
            </a:bodyPr>
            <a:lstStyle/>
            <a:p>
              <a:endParaRPr lang="en-US" dirty="0"/>
            </a:p>
          </p:txBody>
        </p:sp>
        <p:sp>
          <p:nvSpPr>
            <p:cNvPr id="41" name="CuadroTexto 21">
              <a:extLst>
                <a:ext uri="{FF2B5EF4-FFF2-40B4-BE49-F238E27FC236}">
                  <a16:creationId xmlns:a16="http://schemas.microsoft.com/office/drawing/2014/main" id="{866DF126-F0AA-44C4-B503-5B8EAB9DACCB}"/>
                </a:ext>
              </a:extLst>
            </p:cNvPr>
            <p:cNvSpPr txBox="1"/>
            <p:nvPr/>
          </p:nvSpPr>
          <p:spPr>
            <a:xfrm>
              <a:off x="1143000" y="5322097"/>
              <a:ext cx="990600" cy="228600"/>
            </a:xfrm>
            <a:prstGeom prst="rect">
              <a:avLst/>
            </a:prstGeom>
            <a:solidFill>
              <a:schemeClr val="bg1"/>
            </a:solidFill>
          </p:spPr>
          <p:txBody>
            <a:bodyPr wrap="square" rtlCol="0">
              <a:spAutoFit/>
            </a:bodyPr>
            <a:lstStyle/>
            <a:p>
              <a:endParaRPr lang="en-US" dirty="0"/>
            </a:p>
          </p:txBody>
        </p:sp>
        <p:sp>
          <p:nvSpPr>
            <p:cNvPr id="42" name="CuadroTexto 22">
              <a:extLst>
                <a:ext uri="{FF2B5EF4-FFF2-40B4-BE49-F238E27FC236}">
                  <a16:creationId xmlns:a16="http://schemas.microsoft.com/office/drawing/2014/main" id="{0F2FF0F3-5A74-49ED-947E-6390EF011964}"/>
                </a:ext>
              </a:extLst>
            </p:cNvPr>
            <p:cNvSpPr txBox="1"/>
            <p:nvPr/>
          </p:nvSpPr>
          <p:spPr>
            <a:xfrm>
              <a:off x="2286000" y="4924428"/>
              <a:ext cx="609600" cy="228600"/>
            </a:xfrm>
            <a:prstGeom prst="rect">
              <a:avLst/>
            </a:prstGeom>
            <a:solidFill>
              <a:schemeClr val="bg1"/>
            </a:solidFill>
          </p:spPr>
          <p:txBody>
            <a:bodyPr wrap="square" rtlCol="0">
              <a:spAutoFit/>
            </a:bodyPr>
            <a:lstStyle/>
            <a:p>
              <a:endParaRPr lang="en-US" dirty="0"/>
            </a:p>
          </p:txBody>
        </p:sp>
        <p:sp>
          <p:nvSpPr>
            <p:cNvPr id="43" name="CuadroTexto 23">
              <a:extLst>
                <a:ext uri="{FF2B5EF4-FFF2-40B4-BE49-F238E27FC236}">
                  <a16:creationId xmlns:a16="http://schemas.microsoft.com/office/drawing/2014/main" id="{3097EB7A-EA4F-4AD6-93D6-CB8A52343A16}"/>
                </a:ext>
              </a:extLst>
            </p:cNvPr>
            <p:cNvSpPr txBox="1"/>
            <p:nvPr/>
          </p:nvSpPr>
          <p:spPr>
            <a:xfrm>
              <a:off x="3657600" y="4924428"/>
              <a:ext cx="609600" cy="228600"/>
            </a:xfrm>
            <a:prstGeom prst="rect">
              <a:avLst/>
            </a:prstGeom>
            <a:solidFill>
              <a:schemeClr val="bg1"/>
            </a:solidFill>
          </p:spPr>
          <p:txBody>
            <a:bodyPr wrap="square" rtlCol="0">
              <a:spAutoFit/>
            </a:bodyPr>
            <a:lstStyle/>
            <a:p>
              <a:endParaRPr lang="en-US" dirty="0"/>
            </a:p>
          </p:txBody>
        </p:sp>
        <p:sp>
          <p:nvSpPr>
            <p:cNvPr id="44" name="CuadroTexto 25">
              <a:extLst>
                <a:ext uri="{FF2B5EF4-FFF2-40B4-BE49-F238E27FC236}">
                  <a16:creationId xmlns:a16="http://schemas.microsoft.com/office/drawing/2014/main" id="{FBAEA373-0C16-484F-A169-43938227505B}"/>
                </a:ext>
              </a:extLst>
            </p:cNvPr>
            <p:cNvSpPr txBox="1"/>
            <p:nvPr/>
          </p:nvSpPr>
          <p:spPr>
            <a:xfrm>
              <a:off x="4495800" y="5334800"/>
              <a:ext cx="2438400" cy="228600"/>
            </a:xfrm>
            <a:prstGeom prst="rect">
              <a:avLst/>
            </a:prstGeom>
            <a:solidFill>
              <a:schemeClr val="bg1"/>
            </a:solidFill>
          </p:spPr>
          <p:txBody>
            <a:bodyPr wrap="square" rtlCol="0">
              <a:spAutoFit/>
            </a:bodyPr>
            <a:lstStyle/>
            <a:p>
              <a:endParaRPr lang="en-US" dirty="0"/>
            </a:p>
          </p:txBody>
        </p:sp>
        <p:sp>
          <p:nvSpPr>
            <p:cNvPr id="45" name="CuadroTexto 26">
              <a:extLst>
                <a:ext uri="{FF2B5EF4-FFF2-40B4-BE49-F238E27FC236}">
                  <a16:creationId xmlns:a16="http://schemas.microsoft.com/office/drawing/2014/main" id="{1ED3B49C-902F-4946-B8C1-58C6AEF2DEAD}"/>
                </a:ext>
              </a:extLst>
            </p:cNvPr>
            <p:cNvSpPr txBox="1"/>
            <p:nvPr/>
          </p:nvSpPr>
          <p:spPr>
            <a:xfrm>
              <a:off x="4953000" y="4924428"/>
              <a:ext cx="1981200" cy="228600"/>
            </a:xfrm>
            <a:prstGeom prst="rect">
              <a:avLst/>
            </a:prstGeom>
            <a:solidFill>
              <a:schemeClr val="bg1"/>
            </a:solidFill>
          </p:spPr>
          <p:txBody>
            <a:bodyPr wrap="square" rtlCol="0">
              <a:spAutoFit/>
            </a:bodyPr>
            <a:lstStyle/>
            <a:p>
              <a:endParaRPr lang="en-US" dirty="0"/>
            </a:p>
          </p:txBody>
        </p:sp>
        <p:sp>
          <p:nvSpPr>
            <p:cNvPr id="46" name="CuadroTexto 30">
              <a:extLst>
                <a:ext uri="{FF2B5EF4-FFF2-40B4-BE49-F238E27FC236}">
                  <a16:creationId xmlns:a16="http://schemas.microsoft.com/office/drawing/2014/main" id="{26BD89F3-C5C4-46BA-AB5C-289471B16A01}"/>
                </a:ext>
              </a:extLst>
            </p:cNvPr>
            <p:cNvSpPr txBox="1"/>
            <p:nvPr/>
          </p:nvSpPr>
          <p:spPr>
            <a:xfrm>
              <a:off x="7315200" y="5334400"/>
              <a:ext cx="1676400" cy="228600"/>
            </a:xfrm>
            <a:prstGeom prst="rect">
              <a:avLst/>
            </a:prstGeom>
            <a:solidFill>
              <a:schemeClr val="bg1"/>
            </a:solidFill>
          </p:spPr>
          <p:txBody>
            <a:bodyPr wrap="square" rtlCol="0">
              <a:spAutoFit/>
            </a:bodyPr>
            <a:lstStyle/>
            <a:p>
              <a:endParaRPr lang="en-US" dirty="0"/>
            </a:p>
          </p:txBody>
        </p:sp>
        <p:sp>
          <p:nvSpPr>
            <p:cNvPr id="47" name="CuadroTexto 34">
              <a:extLst>
                <a:ext uri="{FF2B5EF4-FFF2-40B4-BE49-F238E27FC236}">
                  <a16:creationId xmlns:a16="http://schemas.microsoft.com/office/drawing/2014/main" id="{D0732F0D-B741-40EA-86EB-139FFC438B38}"/>
                </a:ext>
              </a:extLst>
            </p:cNvPr>
            <p:cNvSpPr txBox="1"/>
            <p:nvPr/>
          </p:nvSpPr>
          <p:spPr>
            <a:xfrm>
              <a:off x="7193193" y="4933950"/>
              <a:ext cx="731607" cy="228600"/>
            </a:xfrm>
            <a:prstGeom prst="rect">
              <a:avLst/>
            </a:prstGeom>
            <a:solidFill>
              <a:schemeClr val="bg1"/>
            </a:solidFill>
          </p:spPr>
          <p:txBody>
            <a:bodyPr wrap="square" rtlCol="0">
              <a:spAutoFit/>
            </a:bodyPr>
            <a:lstStyle/>
            <a:p>
              <a:endParaRPr lang="en-US" dirty="0"/>
            </a:p>
          </p:txBody>
        </p:sp>
      </p:grpSp>
      <p:sp>
        <p:nvSpPr>
          <p:cNvPr id="48" name="Elipse 1">
            <a:extLst>
              <a:ext uri="{FF2B5EF4-FFF2-40B4-BE49-F238E27FC236}">
                <a16:creationId xmlns:a16="http://schemas.microsoft.com/office/drawing/2014/main" id="{4CF6FBF2-3DD9-470D-8DC7-485E6871E26A}"/>
              </a:ext>
            </a:extLst>
          </p:cNvPr>
          <p:cNvSpPr/>
          <p:nvPr/>
        </p:nvSpPr>
        <p:spPr>
          <a:xfrm>
            <a:off x="1461830" y="1586107"/>
            <a:ext cx="5105400" cy="2510220"/>
          </a:xfrm>
          <a:prstGeom prst="ellipse">
            <a:avLst/>
          </a:prstGeom>
          <a:solidFill>
            <a:srgbClr val="FF000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5781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Flight Information Regions (FIR) / Upper Information Regions (UIR)</a:t>
            </a:r>
            <a:endParaRPr lang="en-GB" sz="1900" dirty="0">
              <a:latin typeface="+mn-lt"/>
            </a:endParaRPr>
          </a:p>
          <a:p>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21</a:t>
            </a:fld>
            <a:endParaRPr lang="en-GB" dirty="0"/>
          </a:p>
        </p:txBody>
      </p:sp>
      <p:pic>
        <p:nvPicPr>
          <p:cNvPr id="8" name="Picture 7">
            <a:extLst>
              <a:ext uri="{FF2B5EF4-FFF2-40B4-BE49-F238E27FC236}">
                <a16:creationId xmlns:a16="http://schemas.microsoft.com/office/drawing/2014/main" id="{CD5DDA58-9DCF-4596-9D88-18EE6C1E67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1803" y="2187107"/>
            <a:ext cx="7782118" cy="3985093"/>
          </a:xfrm>
          <a:prstGeom prst="rect">
            <a:avLst/>
          </a:prstGeom>
        </p:spPr>
      </p:pic>
    </p:spTree>
    <p:extLst>
      <p:ext uri="{BB962C8B-B14F-4D97-AF65-F5344CB8AC3E}">
        <p14:creationId xmlns:p14="http://schemas.microsoft.com/office/powerpoint/2010/main" val="3198774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 Traffic Control</a:t>
            </a:r>
            <a:endParaRPr lang="en-GB" sz="1900" dirty="0">
              <a:latin typeface="+mn-lt"/>
            </a:endParaRPr>
          </a:p>
          <a:p>
            <a:pPr marL="1085850" lvl="1" indent="-342900">
              <a:buFont typeface="Arial" charset="0"/>
              <a:buChar char="•"/>
            </a:pPr>
            <a:r>
              <a:rPr lang="en-GB" sz="1900" dirty="0"/>
              <a:t>Volume of airspace under the </a:t>
            </a:r>
            <a:r>
              <a:rPr lang="en-GB" sz="1900" b="1" dirty="0"/>
              <a:t>responsibility</a:t>
            </a:r>
            <a:r>
              <a:rPr lang="en-GB" sz="1900" dirty="0"/>
              <a:t> of one </a:t>
            </a:r>
            <a:r>
              <a:rPr lang="en-GB" sz="1900" b="1" dirty="0"/>
              <a:t>controller</a:t>
            </a:r>
            <a:r>
              <a:rPr lang="en-GB" sz="1900" dirty="0"/>
              <a:t> (usually helped by one or two extra controllers)</a:t>
            </a:r>
          </a:p>
          <a:p>
            <a:pPr marL="1085850" lvl="1" indent="-342900">
              <a:buFont typeface="Arial" charset="0"/>
              <a:buChar char="•"/>
            </a:pPr>
            <a:r>
              <a:rPr lang="en-GB" sz="1900" dirty="0"/>
              <a:t>A radio communications </a:t>
            </a:r>
            <a:r>
              <a:rPr lang="en-GB" sz="1900" b="1" dirty="0"/>
              <a:t>frequency</a:t>
            </a:r>
            <a:r>
              <a:rPr lang="en-GB" sz="1900" dirty="0"/>
              <a:t> is assigned to each different sector</a:t>
            </a:r>
          </a:p>
          <a:p>
            <a:pPr marL="1085850" lvl="1" indent="-342900">
              <a:buFont typeface="Arial" charset="0"/>
              <a:buChar char="•"/>
            </a:pPr>
            <a:r>
              <a:rPr lang="en-GB" sz="1900" dirty="0"/>
              <a:t>“</a:t>
            </a:r>
            <a:r>
              <a:rPr lang="en-GB" sz="1900" b="1" dirty="0"/>
              <a:t>Hand off</a:t>
            </a:r>
            <a:r>
              <a:rPr lang="en-GB" sz="1900" dirty="0"/>
              <a:t>” and “</a:t>
            </a:r>
            <a:r>
              <a:rPr lang="en-GB" sz="1900" b="1" dirty="0"/>
              <a:t>Hand over</a:t>
            </a:r>
            <a:r>
              <a:rPr lang="en-GB" sz="1900" dirty="0"/>
              <a:t>”: Transfer of aircraft responsibility between controllers of adjacent sectors</a:t>
            </a:r>
          </a:p>
          <a:p>
            <a:pPr marL="1085850" lvl="1" indent="-342900">
              <a:buFont typeface="Arial" charset="0"/>
              <a:buChar char="•"/>
            </a:pPr>
            <a:endParaRPr lang="en-GB" sz="1900" dirty="0"/>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22</a:t>
            </a:fld>
            <a:endParaRPr lang="en-GB" dirty="0"/>
          </a:p>
        </p:txBody>
      </p:sp>
      <p:grpSp>
        <p:nvGrpSpPr>
          <p:cNvPr id="6" name="20 Grupo">
            <a:extLst>
              <a:ext uri="{FF2B5EF4-FFF2-40B4-BE49-F238E27FC236}">
                <a16:creationId xmlns:a16="http://schemas.microsoft.com/office/drawing/2014/main" id="{502BF900-1457-4BB7-A6C9-7CE0D58E29F1}"/>
              </a:ext>
            </a:extLst>
          </p:cNvPr>
          <p:cNvGrpSpPr/>
          <p:nvPr/>
        </p:nvGrpSpPr>
        <p:grpSpPr>
          <a:xfrm>
            <a:off x="1447800" y="3733800"/>
            <a:ext cx="7162800" cy="2667000"/>
            <a:chOff x="685800" y="3505200"/>
            <a:chExt cx="8077200" cy="2971800"/>
          </a:xfrm>
        </p:grpSpPr>
        <p:sp>
          <p:nvSpPr>
            <p:cNvPr id="7" name="7 Paralelogramo">
              <a:extLst>
                <a:ext uri="{FF2B5EF4-FFF2-40B4-BE49-F238E27FC236}">
                  <a16:creationId xmlns:a16="http://schemas.microsoft.com/office/drawing/2014/main" id="{50DE4720-4521-4190-B604-4FC4EB728642}"/>
                </a:ext>
              </a:extLst>
            </p:cNvPr>
            <p:cNvSpPr/>
            <p:nvPr/>
          </p:nvSpPr>
          <p:spPr>
            <a:xfrm>
              <a:off x="838200" y="3657600"/>
              <a:ext cx="2868386" cy="2133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8 Paralelogramo">
              <a:extLst>
                <a:ext uri="{FF2B5EF4-FFF2-40B4-BE49-F238E27FC236}">
                  <a16:creationId xmlns:a16="http://schemas.microsoft.com/office/drawing/2014/main" id="{69885BA9-24F8-48F6-AF1E-DD0B2EF83982}"/>
                </a:ext>
              </a:extLst>
            </p:cNvPr>
            <p:cNvSpPr/>
            <p:nvPr/>
          </p:nvSpPr>
          <p:spPr>
            <a:xfrm>
              <a:off x="2895600" y="3657600"/>
              <a:ext cx="3733800" cy="25908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9 Recortar rectángulo de esquina diagonal">
              <a:extLst>
                <a:ext uri="{FF2B5EF4-FFF2-40B4-BE49-F238E27FC236}">
                  <a16:creationId xmlns:a16="http://schemas.microsoft.com/office/drawing/2014/main" id="{A28673EC-3AD8-4687-BC27-8EC619C3E9BF}"/>
                </a:ext>
              </a:extLst>
            </p:cNvPr>
            <p:cNvSpPr/>
            <p:nvPr/>
          </p:nvSpPr>
          <p:spPr>
            <a:xfrm>
              <a:off x="4495800" y="3657600"/>
              <a:ext cx="3657600" cy="2590800"/>
            </a:xfrm>
            <a:prstGeom prst="snip2DiagRect">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11 Conector recto">
              <a:extLst>
                <a:ext uri="{FF2B5EF4-FFF2-40B4-BE49-F238E27FC236}">
                  <a16:creationId xmlns:a16="http://schemas.microsoft.com/office/drawing/2014/main" id="{86C42AFC-69F5-4C6D-A744-23D836E2CFB8}"/>
                </a:ext>
              </a:extLst>
            </p:cNvPr>
            <p:cNvCxnSpPr/>
            <p:nvPr/>
          </p:nvCxnSpPr>
          <p:spPr>
            <a:xfrm>
              <a:off x="838200" y="3993268"/>
              <a:ext cx="7924800" cy="1264532"/>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12 Conector recto">
              <a:extLst>
                <a:ext uri="{FF2B5EF4-FFF2-40B4-BE49-F238E27FC236}">
                  <a16:creationId xmlns:a16="http://schemas.microsoft.com/office/drawing/2014/main" id="{DCFD6B7A-60DD-4423-AA5F-A234020CD3F0}"/>
                </a:ext>
              </a:extLst>
            </p:cNvPr>
            <p:cNvCxnSpPr/>
            <p:nvPr/>
          </p:nvCxnSpPr>
          <p:spPr>
            <a:xfrm flipV="1">
              <a:off x="685800" y="4800600"/>
              <a:ext cx="7620000" cy="18326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14 Conector recto">
              <a:extLst>
                <a:ext uri="{FF2B5EF4-FFF2-40B4-BE49-F238E27FC236}">
                  <a16:creationId xmlns:a16="http://schemas.microsoft.com/office/drawing/2014/main" id="{601833AB-E62E-440A-8738-272149F3541E}"/>
                </a:ext>
              </a:extLst>
            </p:cNvPr>
            <p:cNvCxnSpPr/>
            <p:nvPr/>
          </p:nvCxnSpPr>
          <p:spPr>
            <a:xfrm flipV="1">
              <a:off x="3276600" y="3505200"/>
              <a:ext cx="990600" cy="297180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17 CuadroTexto">
              <a:extLst>
                <a:ext uri="{FF2B5EF4-FFF2-40B4-BE49-F238E27FC236}">
                  <a16:creationId xmlns:a16="http://schemas.microsoft.com/office/drawing/2014/main" id="{DE9F9C52-C17A-40B8-AE09-3FE7092CA2A2}"/>
                </a:ext>
              </a:extLst>
            </p:cNvPr>
            <p:cNvSpPr txBox="1"/>
            <p:nvPr/>
          </p:nvSpPr>
          <p:spPr>
            <a:xfrm>
              <a:off x="6172200" y="3716857"/>
              <a:ext cx="604157" cy="445837"/>
            </a:xfrm>
            <a:prstGeom prst="rect">
              <a:avLst/>
            </a:prstGeom>
            <a:noFill/>
          </p:spPr>
          <p:txBody>
            <a:bodyPr wrap="square" rtlCol="0">
              <a:spAutoFit/>
            </a:bodyPr>
            <a:lstStyle/>
            <a:p>
              <a:r>
                <a:rPr lang="en-US" sz="2000" b="1" dirty="0">
                  <a:solidFill>
                    <a:schemeClr val="accent4">
                      <a:lumMod val="10000"/>
                    </a:schemeClr>
                  </a:solidFill>
                </a:rPr>
                <a:t>S3</a:t>
              </a:r>
            </a:p>
          </p:txBody>
        </p:sp>
        <p:sp>
          <p:nvSpPr>
            <p:cNvPr id="14" name="18 CuadroTexto">
              <a:extLst>
                <a:ext uri="{FF2B5EF4-FFF2-40B4-BE49-F238E27FC236}">
                  <a16:creationId xmlns:a16="http://schemas.microsoft.com/office/drawing/2014/main" id="{9C615792-86CA-4C74-9A60-F1FE948B025E}"/>
                </a:ext>
              </a:extLst>
            </p:cNvPr>
            <p:cNvSpPr txBox="1"/>
            <p:nvPr/>
          </p:nvSpPr>
          <p:spPr>
            <a:xfrm>
              <a:off x="3469821" y="3716857"/>
              <a:ext cx="604157" cy="445837"/>
            </a:xfrm>
            <a:prstGeom prst="rect">
              <a:avLst/>
            </a:prstGeom>
            <a:noFill/>
          </p:spPr>
          <p:txBody>
            <a:bodyPr wrap="square" rtlCol="0">
              <a:spAutoFit/>
            </a:bodyPr>
            <a:lstStyle/>
            <a:p>
              <a:r>
                <a:rPr lang="en-US" sz="2000" b="1" dirty="0">
                  <a:solidFill>
                    <a:schemeClr val="accent4">
                      <a:lumMod val="10000"/>
                    </a:schemeClr>
                  </a:solidFill>
                </a:rPr>
                <a:t>S2</a:t>
              </a:r>
            </a:p>
          </p:txBody>
        </p:sp>
        <p:sp>
          <p:nvSpPr>
            <p:cNvPr id="15" name="19 CuadroTexto">
              <a:extLst>
                <a:ext uri="{FF2B5EF4-FFF2-40B4-BE49-F238E27FC236}">
                  <a16:creationId xmlns:a16="http://schemas.microsoft.com/office/drawing/2014/main" id="{D604801D-F089-4F36-9485-BA154F3EE9F9}"/>
                </a:ext>
              </a:extLst>
            </p:cNvPr>
            <p:cNvSpPr txBox="1"/>
            <p:nvPr/>
          </p:nvSpPr>
          <p:spPr>
            <a:xfrm>
              <a:off x="1371600" y="3716857"/>
              <a:ext cx="604157" cy="445837"/>
            </a:xfrm>
            <a:prstGeom prst="rect">
              <a:avLst/>
            </a:prstGeom>
            <a:noFill/>
          </p:spPr>
          <p:txBody>
            <a:bodyPr wrap="square" rtlCol="0">
              <a:spAutoFit/>
            </a:bodyPr>
            <a:lstStyle/>
            <a:p>
              <a:r>
                <a:rPr lang="en-US" sz="2000" b="1" dirty="0">
                  <a:solidFill>
                    <a:schemeClr val="accent4">
                      <a:lumMod val="10000"/>
                    </a:schemeClr>
                  </a:solidFill>
                </a:rPr>
                <a:t>S1</a:t>
              </a:r>
            </a:p>
          </p:txBody>
        </p:sp>
      </p:grpSp>
    </p:spTree>
    <p:extLst>
      <p:ext uri="{BB962C8B-B14F-4D97-AF65-F5344CB8AC3E}">
        <p14:creationId xmlns:p14="http://schemas.microsoft.com/office/powerpoint/2010/main" val="749193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Controller workload: </a:t>
            </a:r>
            <a:r>
              <a:rPr lang="en-GB" sz="1900" dirty="0">
                <a:latin typeface="+mn-lt"/>
              </a:rPr>
              <a:t>principal constraint on airspace capacity</a:t>
            </a:r>
          </a:p>
          <a:p>
            <a:pPr marL="342900" indent="-342900">
              <a:buFont typeface="Arial" charset="0"/>
              <a:buChar char="•"/>
            </a:pPr>
            <a:r>
              <a:rPr lang="en-GB" sz="1900" dirty="0">
                <a:latin typeface="+mn-lt"/>
              </a:rPr>
              <a:t>Capacity might be reduced significantly in presence of severe weather</a:t>
            </a:r>
          </a:p>
          <a:p>
            <a:pPr marL="342900" indent="-342900">
              <a:buFont typeface="Arial" charset="0"/>
              <a:buChar char="•"/>
            </a:pPr>
            <a:r>
              <a:rPr lang="en-GB" sz="1900" dirty="0">
                <a:latin typeface="+mn-lt"/>
              </a:rPr>
              <a:t>Controller workload is difficult to compute:</a:t>
            </a:r>
          </a:p>
          <a:p>
            <a:pPr marL="1085850" lvl="1" indent="-342900">
              <a:buFont typeface="Arial" charset="0"/>
              <a:buChar char="•"/>
            </a:pPr>
            <a:r>
              <a:rPr lang="en-GB" sz="1900" dirty="0"/>
              <a:t>Capacity defined as number of aircraft simultaneously in sector, or number of aircraft crossing sector per unit of time</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23</a:t>
            </a:fld>
            <a:endParaRPr lang="en-GB" dirty="0"/>
          </a:p>
        </p:txBody>
      </p:sp>
      <p:grpSp>
        <p:nvGrpSpPr>
          <p:cNvPr id="6" name="20 Grupo">
            <a:extLst>
              <a:ext uri="{FF2B5EF4-FFF2-40B4-BE49-F238E27FC236}">
                <a16:creationId xmlns:a16="http://schemas.microsoft.com/office/drawing/2014/main" id="{502BF900-1457-4BB7-A6C9-7CE0D58E29F1}"/>
              </a:ext>
            </a:extLst>
          </p:cNvPr>
          <p:cNvGrpSpPr/>
          <p:nvPr/>
        </p:nvGrpSpPr>
        <p:grpSpPr>
          <a:xfrm>
            <a:off x="1447800" y="3733800"/>
            <a:ext cx="7162800" cy="2667000"/>
            <a:chOff x="685800" y="3505200"/>
            <a:chExt cx="8077200" cy="2971800"/>
          </a:xfrm>
        </p:grpSpPr>
        <p:sp>
          <p:nvSpPr>
            <p:cNvPr id="7" name="7 Paralelogramo">
              <a:extLst>
                <a:ext uri="{FF2B5EF4-FFF2-40B4-BE49-F238E27FC236}">
                  <a16:creationId xmlns:a16="http://schemas.microsoft.com/office/drawing/2014/main" id="{50DE4720-4521-4190-B604-4FC4EB728642}"/>
                </a:ext>
              </a:extLst>
            </p:cNvPr>
            <p:cNvSpPr/>
            <p:nvPr/>
          </p:nvSpPr>
          <p:spPr>
            <a:xfrm>
              <a:off x="838200" y="3657600"/>
              <a:ext cx="2868386" cy="2133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8 Paralelogramo">
              <a:extLst>
                <a:ext uri="{FF2B5EF4-FFF2-40B4-BE49-F238E27FC236}">
                  <a16:creationId xmlns:a16="http://schemas.microsoft.com/office/drawing/2014/main" id="{69885BA9-24F8-48F6-AF1E-DD0B2EF83982}"/>
                </a:ext>
              </a:extLst>
            </p:cNvPr>
            <p:cNvSpPr/>
            <p:nvPr/>
          </p:nvSpPr>
          <p:spPr>
            <a:xfrm>
              <a:off x="2895600" y="3657600"/>
              <a:ext cx="3733800" cy="25908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9 Recortar rectángulo de esquina diagonal">
              <a:extLst>
                <a:ext uri="{FF2B5EF4-FFF2-40B4-BE49-F238E27FC236}">
                  <a16:creationId xmlns:a16="http://schemas.microsoft.com/office/drawing/2014/main" id="{A28673EC-3AD8-4687-BC27-8EC619C3E9BF}"/>
                </a:ext>
              </a:extLst>
            </p:cNvPr>
            <p:cNvSpPr/>
            <p:nvPr/>
          </p:nvSpPr>
          <p:spPr>
            <a:xfrm>
              <a:off x="4495800" y="3657600"/>
              <a:ext cx="3657600" cy="2590800"/>
            </a:xfrm>
            <a:prstGeom prst="snip2DiagRect">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11 Conector recto">
              <a:extLst>
                <a:ext uri="{FF2B5EF4-FFF2-40B4-BE49-F238E27FC236}">
                  <a16:creationId xmlns:a16="http://schemas.microsoft.com/office/drawing/2014/main" id="{86C42AFC-69F5-4C6D-A744-23D836E2CFB8}"/>
                </a:ext>
              </a:extLst>
            </p:cNvPr>
            <p:cNvCxnSpPr/>
            <p:nvPr/>
          </p:nvCxnSpPr>
          <p:spPr>
            <a:xfrm>
              <a:off x="838200" y="3993268"/>
              <a:ext cx="7924800" cy="1264532"/>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12 Conector recto">
              <a:extLst>
                <a:ext uri="{FF2B5EF4-FFF2-40B4-BE49-F238E27FC236}">
                  <a16:creationId xmlns:a16="http://schemas.microsoft.com/office/drawing/2014/main" id="{DCFD6B7A-60DD-4423-AA5F-A234020CD3F0}"/>
                </a:ext>
              </a:extLst>
            </p:cNvPr>
            <p:cNvCxnSpPr/>
            <p:nvPr/>
          </p:nvCxnSpPr>
          <p:spPr>
            <a:xfrm flipV="1">
              <a:off x="685800" y="4800600"/>
              <a:ext cx="7620000" cy="183268"/>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14 Conector recto">
              <a:extLst>
                <a:ext uri="{FF2B5EF4-FFF2-40B4-BE49-F238E27FC236}">
                  <a16:creationId xmlns:a16="http://schemas.microsoft.com/office/drawing/2014/main" id="{601833AB-E62E-440A-8738-272149F3541E}"/>
                </a:ext>
              </a:extLst>
            </p:cNvPr>
            <p:cNvCxnSpPr/>
            <p:nvPr/>
          </p:nvCxnSpPr>
          <p:spPr>
            <a:xfrm flipV="1">
              <a:off x="3276600" y="3505200"/>
              <a:ext cx="990600" cy="297180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17 CuadroTexto">
              <a:extLst>
                <a:ext uri="{FF2B5EF4-FFF2-40B4-BE49-F238E27FC236}">
                  <a16:creationId xmlns:a16="http://schemas.microsoft.com/office/drawing/2014/main" id="{DE9F9C52-C17A-40B8-AE09-3FE7092CA2A2}"/>
                </a:ext>
              </a:extLst>
            </p:cNvPr>
            <p:cNvSpPr txBox="1"/>
            <p:nvPr/>
          </p:nvSpPr>
          <p:spPr>
            <a:xfrm>
              <a:off x="6172200" y="3716857"/>
              <a:ext cx="604157" cy="445837"/>
            </a:xfrm>
            <a:prstGeom prst="rect">
              <a:avLst/>
            </a:prstGeom>
            <a:noFill/>
          </p:spPr>
          <p:txBody>
            <a:bodyPr wrap="square" rtlCol="0">
              <a:spAutoFit/>
            </a:bodyPr>
            <a:lstStyle/>
            <a:p>
              <a:r>
                <a:rPr lang="en-US" sz="2000" b="1" dirty="0">
                  <a:solidFill>
                    <a:schemeClr val="accent4">
                      <a:lumMod val="10000"/>
                    </a:schemeClr>
                  </a:solidFill>
                </a:rPr>
                <a:t>S3</a:t>
              </a:r>
            </a:p>
          </p:txBody>
        </p:sp>
        <p:sp>
          <p:nvSpPr>
            <p:cNvPr id="14" name="18 CuadroTexto">
              <a:extLst>
                <a:ext uri="{FF2B5EF4-FFF2-40B4-BE49-F238E27FC236}">
                  <a16:creationId xmlns:a16="http://schemas.microsoft.com/office/drawing/2014/main" id="{9C615792-86CA-4C74-9A60-F1FE948B025E}"/>
                </a:ext>
              </a:extLst>
            </p:cNvPr>
            <p:cNvSpPr txBox="1"/>
            <p:nvPr/>
          </p:nvSpPr>
          <p:spPr>
            <a:xfrm>
              <a:off x="3469821" y="3716857"/>
              <a:ext cx="604157" cy="445837"/>
            </a:xfrm>
            <a:prstGeom prst="rect">
              <a:avLst/>
            </a:prstGeom>
            <a:noFill/>
          </p:spPr>
          <p:txBody>
            <a:bodyPr wrap="square" rtlCol="0">
              <a:spAutoFit/>
            </a:bodyPr>
            <a:lstStyle/>
            <a:p>
              <a:r>
                <a:rPr lang="en-US" sz="2000" b="1" dirty="0">
                  <a:solidFill>
                    <a:schemeClr val="accent4">
                      <a:lumMod val="10000"/>
                    </a:schemeClr>
                  </a:solidFill>
                </a:rPr>
                <a:t>S2</a:t>
              </a:r>
            </a:p>
          </p:txBody>
        </p:sp>
        <p:sp>
          <p:nvSpPr>
            <p:cNvPr id="15" name="19 CuadroTexto">
              <a:extLst>
                <a:ext uri="{FF2B5EF4-FFF2-40B4-BE49-F238E27FC236}">
                  <a16:creationId xmlns:a16="http://schemas.microsoft.com/office/drawing/2014/main" id="{D604801D-F089-4F36-9485-BA154F3EE9F9}"/>
                </a:ext>
              </a:extLst>
            </p:cNvPr>
            <p:cNvSpPr txBox="1"/>
            <p:nvPr/>
          </p:nvSpPr>
          <p:spPr>
            <a:xfrm>
              <a:off x="1371600" y="3716857"/>
              <a:ext cx="604157" cy="445837"/>
            </a:xfrm>
            <a:prstGeom prst="rect">
              <a:avLst/>
            </a:prstGeom>
            <a:noFill/>
          </p:spPr>
          <p:txBody>
            <a:bodyPr wrap="square" rtlCol="0">
              <a:spAutoFit/>
            </a:bodyPr>
            <a:lstStyle/>
            <a:p>
              <a:r>
                <a:rPr lang="en-US" sz="2000" b="1" dirty="0">
                  <a:solidFill>
                    <a:schemeClr val="accent4">
                      <a:lumMod val="10000"/>
                    </a:schemeClr>
                  </a:solidFill>
                </a:rPr>
                <a:t>S1</a:t>
              </a:r>
            </a:p>
          </p:txBody>
        </p:sp>
      </p:grpSp>
    </p:spTree>
    <p:extLst>
      <p:ext uri="{BB962C8B-B14F-4D97-AF65-F5344CB8AC3E}">
        <p14:creationId xmlns:p14="http://schemas.microsoft.com/office/powerpoint/2010/main" val="1735860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24</a:t>
            </a:fld>
            <a:endParaRPr lang="en-GB" dirty="0"/>
          </a:p>
        </p:txBody>
      </p:sp>
      <p:cxnSp>
        <p:nvCxnSpPr>
          <p:cNvPr id="9" name="Straight Connector 8">
            <a:extLst>
              <a:ext uri="{FF2B5EF4-FFF2-40B4-BE49-F238E27FC236}">
                <a16:creationId xmlns:a16="http://schemas.microsoft.com/office/drawing/2014/main" id="{0A2E0806-395F-40EE-A442-3ECA0721D614}"/>
              </a:ext>
            </a:extLst>
          </p:cNvPr>
          <p:cNvCxnSpPr>
            <a:cxnSpLocks/>
          </p:cNvCxnSpPr>
          <p:nvPr/>
        </p:nvCxnSpPr>
        <p:spPr>
          <a:xfrm>
            <a:off x="533751" y="1237655"/>
            <a:ext cx="4443984" cy="32188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716280" y="3726672"/>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2" name="Isosceles Triangle 11">
            <a:extLst>
              <a:ext uri="{FF2B5EF4-FFF2-40B4-BE49-F238E27FC236}">
                <a16:creationId xmlns:a16="http://schemas.microsoft.com/office/drawing/2014/main" id="{107D6374-4E0D-4B9F-B94B-835D89C0623E}"/>
              </a:ext>
            </a:extLst>
          </p:cNvPr>
          <p:cNvSpPr/>
          <p:nvPr/>
        </p:nvSpPr>
        <p:spPr>
          <a:xfrm rot="7633866">
            <a:off x="566884" y="1162985"/>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Isosceles Triangle 12">
            <a:extLst>
              <a:ext uri="{FF2B5EF4-FFF2-40B4-BE49-F238E27FC236}">
                <a16:creationId xmlns:a16="http://schemas.microsoft.com/office/drawing/2014/main" id="{5E676F53-5689-4C5F-B808-D511FF5FE943}"/>
              </a:ext>
            </a:extLst>
          </p:cNvPr>
          <p:cNvSpPr/>
          <p:nvPr/>
        </p:nvSpPr>
        <p:spPr>
          <a:xfrm rot="5400000">
            <a:off x="777240" y="3513312"/>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75705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4.16667E-6 -4.44444E-6 L 0.46579 0.44931 " pathEditMode="relative" rAng="0" ptsTypes="AA">
                                      <p:cBhvr>
                                        <p:cTn id="6" dur="5000" fill="hold"/>
                                        <p:tgtEl>
                                          <p:spTgt spid="12"/>
                                        </p:tgtEl>
                                        <p:attrNameLst>
                                          <p:attrName>ppt_x</p:attrName>
                                          <p:attrName>ppt_y</p:attrName>
                                        </p:attrNameLst>
                                      </p:cBhvr>
                                      <p:rCtr x="23281" y="22454"/>
                                    </p:animMotion>
                                  </p:childTnLst>
                                </p:cTn>
                              </p:par>
                              <p:par>
                                <p:cTn id="7" presetID="42" presetClass="path" presetSubtype="0" fill="hold" grpId="0" nodeType="withEffect">
                                  <p:stCondLst>
                                    <p:cond delay="0"/>
                                  </p:stCondLst>
                                  <p:childTnLst>
                                    <p:animMotion origin="layout" path="M 3.88889E-6 2.96296E-6 L 0.63229 0.00023 " pathEditMode="relative" rAng="0" ptsTypes="AA">
                                      <p:cBhvr>
                                        <p:cTn id="8" dur="5000" fill="hold"/>
                                        <p:tgtEl>
                                          <p:spTgt spid="13"/>
                                        </p:tgtEl>
                                        <p:attrNameLst>
                                          <p:attrName>ppt_x</p:attrName>
                                          <p:attrName>ppt_y</p:attrName>
                                        </p:attrNameLst>
                                      </p:cBhvr>
                                      <p:rCtr x="3161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25</a:t>
            </a:fld>
            <a:endParaRPr lang="en-GB" dirty="0"/>
          </a:p>
        </p:txBody>
      </p: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1482852" y="229202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Isosceles Triangle 12">
            <a:extLst>
              <a:ext uri="{FF2B5EF4-FFF2-40B4-BE49-F238E27FC236}">
                <a16:creationId xmlns:a16="http://schemas.microsoft.com/office/drawing/2014/main" id="{5E676F53-5689-4C5F-B808-D511FF5FE943}"/>
              </a:ext>
            </a:extLst>
          </p:cNvPr>
          <p:cNvSpPr/>
          <p:nvPr/>
        </p:nvSpPr>
        <p:spPr>
          <a:xfrm rot="5400000">
            <a:off x="1543812" y="207866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BD50B43C-3D6B-4370-B72F-BCA0266D96E6}"/>
              </a:ext>
            </a:extLst>
          </p:cNvPr>
          <p:cNvCxnSpPr>
            <a:cxnSpLocks/>
          </p:cNvCxnSpPr>
          <p:nvPr/>
        </p:nvCxnSpPr>
        <p:spPr>
          <a:xfrm>
            <a:off x="1482852" y="339946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Isosceles Triangle 13">
            <a:extLst>
              <a:ext uri="{FF2B5EF4-FFF2-40B4-BE49-F238E27FC236}">
                <a16:creationId xmlns:a16="http://schemas.microsoft.com/office/drawing/2014/main" id="{E0B81071-89C5-4E3F-A2A7-FBB0FC1E89E6}"/>
              </a:ext>
            </a:extLst>
          </p:cNvPr>
          <p:cNvSpPr/>
          <p:nvPr/>
        </p:nvSpPr>
        <p:spPr>
          <a:xfrm rot="5400000">
            <a:off x="1543812" y="318610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2045A19D-E8C3-422F-AC39-17B88E1E29FE}"/>
              </a:ext>
            </a:extLst>
          </p:cNvPr>
          <p:cNvCxnSpPr>
            <a:cxnSpLocks/>
          </p:cNvCxnSpPr>
          <p:nvPr/>
        </p:nvCxnSpPr>
        <p:spPr>
          <a:xfrm>
            <a:off x="1482852" y="435245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6" name="Isosceles Triangle 15">
            <a:extLst>
              <a:ext uri="{FF2B5EF4-FFF2-40B4-BE49-F238E27FC236}">
                <a16:creationId xmlns:a16="http://schemas.microsoft.com/office/drawing/2014/main" id="{8CE3AE08-283A-490A-8467-F409E11C177A}"/>
              </a:ext>
            </a:extLst>
          </p:cNvPr>
          <p:cNvSpPr/>
          <p:nvPr/>
        </p:nvSpPr>
        <p:spPr>
          <a:xfrm rot="5400000">
            <a:off x="1543812" y="413909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04421AF7-61C8-4FFC-B36D-356023734C7E}"/>
              </a:ext>
            </a:extLst>
          </p:cNvPr>
          <p:cNvCxnSpPr>
            <a:cxnSpLocks/>
          </p:cNvCxnSpPr>
          <p:nvPr/>
        </p:nvCxnSpPr>
        <p:spPr>
          <a:xfrm rot="10800000">
            <a:off x="1482852" y="2810146"/>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Isosceles Triangle 17">
            <a:extLst>
              <a:ext uri="{FF2B5EF4-FFF2-40B4-BE49-F238E27FC236}">
                <a16:creationId xmlns:a16="http://schemas.microsoft.com/office/drawing/2014/main" id="{5C56A2FD-6E5D-4400-8CC0-F319BC192B2C}"/>
              </a:ext>
            </a:extLst>
          </p:cNvPr>
          <p:cNvSpPr/>
          <p:nvPr/>
        </p:nvSpPr>
        <p:spPr>
          <a:xfrm rot="16200000">
            <a:off x="7126428" y="2596786"/>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4CB08B1C-DD49-4BFC-A868-6E61C0ECC70A}"/>
              </a:ext>
            </a:extLst>
          </p:cNvPr>
          <p:cNvCxnSpPr>
            <a:cxnSpLocks/>
          </p:cNvCxnSpPr>
          <p:nvPr/>
        </p:nvCxnSpPr>
        <p:spPr>
          <a:xfrm rot="10800000">
            <a:off x="1472388" y="391553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Isosceles Triangle 19">
            <a:extLst>
              <a:ext uri="{FF2B5EF4-FFF2-40B4-BE49-F238E27FC236}">
                <a16:creationId xmlns:a16="http://schemas.microsoft.com/office/drawing/2014/main" id="{056D94DA-A6EB-4001-BFFC-5F886317655B}"/>
              </a:ext>
            </a:extLst>
          </p:cNvPr>
          <p:cNvSpPr/>
          <p:nvPr/>
        </p:nvSpPr>
        <p:spPr>
          <a:xfrm rot="16200000">
            <a:off x="7115964" y="370217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828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3.33333E-6 2.22222E-6 L 0.63229 0.00023 " pathEditMode="relative" rAng="0" ptsTypes="AA">
                                      <p:cBhvr>
                                        <p:cTn id="6" dur="5000" fill="hold"/>
                                        <p:tgtEl>
                                          <p:spTgt spid="13"/>
                                        </p:tgtEl>
                                        <p:attrNameLst>
                                          <p:attrName>ppt_x</p:attrName>
                                          <p:attrName>ppt_y</p:attrName>
                                        </p:attrNameLst>
                                      </p:cBhvr>
                                      <p:rCtr x="31615" y="0"/>
                                    </p:animMotion>
                                  </p:childTnLst>
                                </p:cTn>
                              </p:par>
                              <p:par>
                                <p:cTn id="7" presetID="42" presetClass="path" presetSubtype="0" fill="hold" grpId="0" nodeType="withEffect">
                                  <p:stCondLst>
                                    <p:cond delay="0"/>
                                  </p:stCondLst>
                                  <p:childTnLst>
                                    <p:animMotion origin="layout" path="M 3.33333E-6 -1.85185E-6 L 0.63229 0.00023 " pathEditMode="relative" rAng="0" ptsTypes="AA">
                                      <p:cBhvr>
                                        <p:cTn id="8" dur="5000" fill="hold"/>
                                        <p:tgtEl>
                                          <p:spTgt spid="14"/>
                                        </p:tgtEl>
                                        <p:attrNameLst>
                                          <p:attrName>ppt_x</p:attrName>
                                          <p:attrName>ppt_y</p:attrName>
                                        </p:attrNameLst>
                                      </p:cBhvr>
                                      <p:rCtr x="31615" y="0"/>
                                    </p:animMotion>
                                  </p:childTnLst>
                                </p:cTn>
                              </p:par>
                              <p:par>
                                <p:cTn id="9" presetID="42" presetClass="path" presetSubtype="0" fill="hold" grpId="0" nodeType="withEffect">
                                  <p:stCondLst>
                                    <p:cond delay="0"/>
                                  </p:stCondLst>
                                  <p:childTnLst>
                                    <p:animMotion origin="layout" path="M 3.33333E-6 -7.40741E-7 L 0.63229 0.00023 " pathEditMode="relative" rAng="0" ptsTypes="AA">
                                      <p:cBhvr>
                                        <p:cTn id="10" dur="5000" fill="hold"/>
                                        <p:tgtEl>
                                          <p:spTgt spid="16"/>
                                        </p:tgtEl>
                                        <p:attrNameLst>
                                          <p:attrName>ppt_x</p:attrName>
                                          <p:attrName>ppt_y</p:attrName>
                                        </p:attrNameLst>
                                      </p:cBhvr>
                                      <p:rCtr x="31615" y="0"/>
                                    </p:animMotion>
                                  </p:childTnLst>
                                </p:cTn>
                              </p:par>
                              <p:par>
                                <p:cTn id="11" presetID="42" presetClass="path" presetSubtype="0" fill="hold" grpId="0" nodeType="withEffect">
                                  <p:stCondLst>
                                    <p:cond delay="0"/>
                                  </p:stCondLst>
                                  <p:childTnLst>
                                    <p:animMotion origin="layout" path="M 3.05556E-6 -2.22222E-6 L -0.6033 0.00347 " pathEditMode="relative" rAng="0" ptsTypes="AA">
                                      <p:cBhvr>
                                        <p:cTn id="12" dur="5000" fill="hold"/>
                                        <p:tgtEl>
                                          <p:spTgt spid="18"/>
                                        </p:tgtEl>
                                        <p:attrNameLst>
                                          <p:attrName>ppt_x</p:attrName>
                                          <p:attrName>ppt_y</p:attrName>
                                        </p:attrNameLst>
                                      </p:cBhvr>
                                      <p:rCtr x="-30174" y="162"/>
                                    </p:animMotion>
                                  </p:childTnLst>
                                </p:cTn>
                              </p:par>
                              <p:par>
                                <p:cTn id="13" presetID="42" presetClass="path" presetSubtype="0" fill="hold" grpId="0" nodeType="withEffect">
                                  <p:stCondLst>
                                    <p:cond delay="0"/>
                                  </p:stCondLst>
                                  <p:childTnLst>
                                    <p:animMotion origin="layout" path="M -1.66667E-6 -3.33333E-6 L -0.6033 0.00348 " pathEditMode="relative" rAng="0" ptsTypes="AA">
                                      <p:cBhvr>
                                        <p:cTn id="14" dur="5000" fill="hold"/>
                                        <p:tgtEl>
                                          <p:spTgt spid="20"/>
                                        </p:tgtEl>
                                        <p:attrNameLst>
                                          <p:attrName>ppt_x</p:attrName>
                                          <p:attrName>ppt_y</p:attrName>
                                        </p:attrNameLst>
                                      </p:cBhvr>
                                      <p:rCtr x="-30174"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8"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D601DFF0-C78B-48C9-A846-7CAE4819485A}"/>
              </a:ext>
            </a:extLst>
          </p:cNvPr>
          <p:cNvCxnSpPr>
            <a:cxnSpLocks/>
          </p:cNvCxnSpPr>
          <p:nvPr/>
        </p:nvCxnSpPr>
        <p:spPr>
          <a:xfrm>
            <a:off x="2334602" y="1430338"/>
            <a:ext cx="4443984" cy="3218855"/>
          </a:xfrm>
          <a:prstGeom prst="line">
            <a:avLst/>
          </a:prstGeom>
        </p:spPr>
        <p:style>
          <a:lnRef idx="2">
            <a:schemeClr val="accent1"/>
          </a:lnRef>
          <a:fillRef idx="0">
            <a:schemeClr val="accent1"/>
          </a:fillRef>
          <a:effectRef idx="1">
            <a:schemeClr val="accent1"/>
          </a:effectRef>
          <a:fontRef idx="minor">
            <a:schemeClr val="tx1"/>
          </a:fontRef>
        </p:style>
      </p:cxnSp>
      <p:sp>
        <p:nvSpPr>
          <p:cNvPr id="22" name="Isosceles Triangle 21">
            <a:extLst>
              <a:ext uri="{FF2B5EF4-FFF2-40B4-BE49-F238E27FC236}">
                <a16:creationId xmlns:a16="http://schemas.microsoft.com/office/drawing/2014/main" id="{96647147-650C-43C9-B920-5D5BEF298B0C}"/>
              </a:ext>
            </a:extLst>
          </p:cNvPr>
          <p:cNvSpPr/>
          <p:nvPr/>
        </p:nvSpPr>
        <p:spPr>
          <a:xfrm rot="7633866">
            <a:off x="2367735" y="1355668"/>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26</a:t>
            </a:fld>
            <a:endParaRPr lang="en-GB" dirty="0"/>
          </a:p>
        </p:txBody>
      </p: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1482852" y="229202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Isosceles Triangle 12">
            <a:extLst>
              <a:ext uri="{FF2B5EF4-FFF2-40B4-BE49-F238E27FC236}">
                <a16:creationId xmlns:a16="http://schemas.microsoft.com/office/drawing/2014/main" id="{5E676F53-5689-4C5F-B808-D511FF5FE943}"/>
              </a:ext>
            </a:extLst>
          </p:cNvPr>
          <p:cNvSpPr/>
          <p:nvPr/>
        </p:nvSpPr>
        <p:spPr>
          <a:xfrm rot="5400000">
            <a:off x="1543812" y="207866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BD50B43C-3D6B-4370-B72F-BCA0266D96E6}"/>
              </a:ext>
            </a:extLst>
          </p:cNvPr>
          <p:cNvCxnSpPr>
            <a:cxnSpLocks/>
          </p:cNvCxnSpPr>
          <p:nvPr/>
        </p:nvCxnSpPr>
        <p:spPr>
          <a:xfrm>
            <a:off x="1482852" y="339946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Isosceles Triangle 13">
            <a:extLst>
              <a:ext uri="{FF2B5EF4-FFF2-40B4-BE49-F238E27FC236}">
                <a16:creationId xmlns:a16="http://schemas.microsoft.com/office/drawing/2014/main" id="{E0B81071-89C5-4E3F-A2A7-FBB0FC1E89E6}"/>
              </a:ext>
            </a:extLst>
          </p:cNvPr>
          <p:cNvSpPr/>
          <p:nvPr/>
        </p:nvSpPr>
        <p:spPr>
          <a:xfrm rot="5400000">
            <a:off x="1543812" y="318610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2045A19D-E8C3-422F-AC39-17B88E1E29FE}"/>
              </a:ext>
            </a:extLst>
          </p:cNvPr>
          <p:cNvCxnSpPr>
            <a:cxnSpLocks/>
          </p:cNvCxnSpPr>
          <p:nvPr/>
        </p:nvCxnSpPr>
        <p:spPr>
          <a:xfrm>
            <a:off x="1482852" y="435245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6" name="Isosceles Triangle 15">
            <a:extLst>
              <a:ext uri="{FF2B5EF4-FFF2-40B4-BE49-F238E27FC236}">
                <a16:creationId xmlns:a16="http://schemas.microsoft.com/office/drawing/2014/main" id="{8CE3AE08-283A-490A-8467-F409E11C177A}"/>
              </a:ext>
            </a:extLst>
          </p:cNvPr>
          <p:cNvSpPr/>
          <p:nvPr/>
        </p:nvSpPr>
        <p:spPr>
          <a:xfrm rot="5400000">
            <a:off x="1543812" y="413909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04421AF7-61C8-4FFC-B36D-356023734C7E}"/>
              </a:ext>
            </a:extLst>
          </p:cNvPr>
          <p:cNvCxnSpPr>
            <a:cxnSpLocks/>
          </p:cNvCxnSpPr>
          <p:nvPr/>
        </p:nvCxnSpPr>
        <p:spPr>
          <a:xfrm rot="10800000">
            <a:off x="1482852" y="2810146"/>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Isosceles Triangle 17">
            <a:extLst>
              <a:ext uri="{FF2B5EF4-FFF2-40B4-BE49-F238E27FC236}">
                <a16:creationId xmlns:a16="http://schemas.microsoft.com/office/drawing/2014/main" id="{5C56A2FD-6E5D-4400-8CC0-F319BC192B2C}"/>
              </a:ext>
            </a:extLst>
          </p:cNvPr>
          <p:cNvSpPr/>
          <p:nvPr/>
        </p:nvSpPr>
        <p:spPr>
          <a:xfrm rot="16200000">
            <a:off x="7126428" y="2596786"/>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4CB08B1C-DD49-4BFC-A868-6E61C0ECC70A}"/>
              </a:ext>
            </a:extLst>
          </p:cNvPr>
          <p:cNvCxnSpPr>
            <a:cxnSpLocks/>
          </p:cNvCxnSpPr>
          <p:nvPr/>
        </p:nvCxnSpPr>
        <p:spPr>
          <a:xfrm rot="10800000">
            <a:off x="1472388" y="391553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Isosceles Triangle 19">
            <a:extLst>
              <a:ext uri="{FF2B5EF4-FFF2-40B4-BE49-F238E27FC236}">
                <a16:creationId xmlns:a16="http://schemas.microsoft.com/office/drawing/2014/main" id="{056D94DA-A6EB-4001-BFFC-5F886317655B}"/>
              </a:ext>
            </a:extLst>
          </p:cNvPr>
          <p:cNvSpPr/>
          <p:nvPr/>
        </p:nvSpPr>
        <p:spPr>
          <a:xfrm rot="16200000">
            <a:off x="7115964" y="370217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1888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3.33333E-6 2.22222E-6 L 0.63229 0.00023 " pathEditMode="relative" rAng="0" ptsTypes="AA">
                                      <p:cBhvr>
                                        <p:cTn id="6" dur="5000" fill="hold"/>
                                        <p:tgtEl>
                                          <p:spTgt spid="13"/>
                                        </p:tgtEl>
                                        <p:attrNameLst>
                                          <p:attrName>ppt_x</p:attrName>
                                          <p:attrName>ppt_y</p:attrName>
                                        </p:attrNameLst>
                                      </p:cBhvr>
                                      <p:rCtr x="31615" y="0"/>
                                    </p:animMotion>
                                  </p:childTnLst>
                                </p:cTn>
                              </p:par>
                              <p:par>
                                <p:cTn id="7" presetID="42" presetClass="path" presetSubtype="0" fill="hold" grpId="0" nodeType="withEffect">
                                  <p:stCondLst>
                                    <p:cond delay="0"/>
                                  </p:stCondLst>
                                  <p:childTnLst>
                                    <p:animMotion origin="layout" path="M 3.33333E-6 -1.85185E-6 L 0.63229 0.00023 " pathEditMode="relative" rAng="0" ptsTypes="AA">
                                      <p:cBhvr>
                                        <p:cTn id="8" dur="5000" fill="hold"/>
                                        <p:tgtEl>
                                          <p:spTgt spid="14"/>
                                        </p:tgtEl>
                                        <p:attrNameLst>
                                          <p:attrName>ppt_x</p:attrName>
                                          <p:attrName>ppt_y</p:attrName>
                                        </p:attrNameLst>
                                      </p:cBhvr>
                                      <p:rCtr x="31615" y="0"/>
                                    </p:animMotion>
                                  </p:childTnLst>
                                </p:cTn>
                              </p:par>
                              <p:par>
                                <p:cTn id="9" presetID="42" presetClass="path" presetSubtype="0" fill="hold" grpId="0" nodeType="withEffect">
                                  <p:stCondLst>
                                    <p:cond delay="0"/>
                                  </p:stCondLst>
                                  <p:childTnLst>
                                    <p:animMotion origin="layout" path="M 3.33333E-6 -7.40741E-7 L 0.63229 0.00023 " pathEditMode="relative" rAng="0" ptsTypes="AA">
                                      <p:cBhvr>
                                        <p:cTn id="10" dur="5000" fill="hold"/>
                                        <p:tgtEl>
                                          <p:spTgt spid="16"/>
                                        </p:tgtEl>
                                        <p:attrNameLst>
                                          <p:attrName>ppt_x</p:attrName>
                                          <p:attrName>ppt_y</p:attrName>
                                        </p:attrNameLst>
                                      </p:cBhvr>
                                      <p:rCtr x="31615" y="0"/>
                                    </p:animMotion>
                                  </p:childTnLst>
                                </p:cTn>
                              </p:par>
                              <p:par>
                                <p:cTn id="11" presetID="42" presetClass="path" presetSubtype="0" fill="hold" grpId="0" nodeType="withEffect">
                                  <p:stCondLst>
                                    <p:cond delay="0"/>
                                  </p:stCondLst>
                                  <p:childTnLst>
                                    <p:animMotion origin="layout" path="M 3.05556E-6 -2.22222E-6 L -0.6033 0.00347 " pathEditMode="relative" rAng="0" ptsTypes="AA">
                                      <p:cBhvr>
                                        <p:cTn id="12" dur="5000" fill="hold"/>
                                        <p:tgtEl>
                                          <p:spTgt spid="18"/>
                                        </p:tgtEl>
                                        <p:attrNameLst>
                                          <p:attrName>ppt_x</p:attrName>
                                          <p:attrName>ppt_y</p:attrName>
                                        </p:attrNameLst>
                                      </p:cBhvr>
                                      <p:rCtr x="-30174" y="162"/>
                                    </p:animMotion>
                                  </p:childTnLst>
                                </p:cTn>
                              </p:par>
                              <p:par>
                                <p:cTn id="13" presetID="42" presetClass="path" presetSubtype="0" fill="hold" grpId="0" nodeType="withEffect">
                                  <p:stCondLst>
                                    <p:cond delay="0"/>
                                  </p:stCondLst>
                                  <p:childTnLst>
                                    <p:animMotion origin="layout" path="M -1.66667E-6 -3.33333E-6 L -0.6033 0.00348 " pathEditMode="relative" rAng="0" ptsTypes="AA">
                                      <p:cBhvr>
                                        <p:cTn id="14" dur="5000" fill="hold"/>
                                        <p:tgtEl>
                                          <p:spTgt spid="20"/>
                                        </p:tgtEl>
                                        <p:attrNameLst>
                                          <p:attrName>ppt_x</p:attrName>
                                          <p:attrName>ppt_y</p:attrName>
                                        </p:attrNameLst>
                                      </p:cBhvr>
                                      <p:rCtr x="-30174" y="162"/>
                                    </p:animMotion>
                                  </p:childTnLst>
                                </p:cTn>
                              </p:par>
                              <p:par>
                                <p:cTn id="15" presetID="42" presetClass="path" presetSubtype="0" fill="hold" grpId="0" nodeType="withEffect">
                                  <p:stCondLst>
                                    <p:cond delay="0"/>
                                  </p:stCondLst>
                                  <p:childTnLst>
                                    <p:animMotion origin="layout" path="M -8.33333E-7 -3.7037E-6 L 0.4658 0.44931 " pathEditMode="relative" rAng="0" ptsTypes="AA">
                                      <p:cBhvr>
                                        <p:cTn id="16" dur="5000" fill="hold"/>
                                        <p:tgtEl>
                                          <p:spTgt spid="22"/>
                                        </p:tgtEl>
                                        <p:attrNameLst>
                                          <p:attrName>ppt_x</p:attrName>
                                          <p:attrName>ppt_y</p:attrName>
                                        </p:attrNameLst>
                                      </p:cBhvr>
                                      <p:rCtr x="23281" y="224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3" grpId="0" animBg="1"/>
      <p:bldP spid="14" grpId="0" animBg="1"/>
      <p:bldP spid="16" grpId="0" animBg="1"/>
      <p:bldP spid="18"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D601DFF0-C78B-48C9-A846-7CAE4819485A}"/>
              </a:ext>
            </a:extLst>
          </p:cNvPr>
          <p:cNvCxnSpPr>
            <a:cxnSpLocks/>
          </p:cNvCxnSpPr>
          <p:nvPr/>
        </p:nvCxnSpPr>
        <p:spPr>
          <a:xfrm>
            <a:off x="2334602" y="1430338"/>
            <a:ext cx="4443984" cy="3218855"/>
          </a:xfrm>
          <a:prstGeom prst="line">
            <a:avLst/>
          </a:prstGeom>
        </p:spPr>
        <p:style>
          <a:lnRef idx="2">
            <a:schemeClr val="accent1"/>
          </a:lnRef>
          <a:fillRef idx="0">
            <a:schemeClr val="accent1"/>
          </a:fillRef>
          <a:effectRef idx="1">
            <a:schemeClr val="accent1"/>
          </a:effectRef>
          <a:fontRef idx="minor">
            <a:schemeClr val="tx1"/>
          </a:fontRef>
        </p:style>
      </p:cxnSp>
      <p:sp>
        <p:nvSpPr>
          <p:cNvPr id="22" name="Isosceles Triangle 21">
            <a:extLst>
              <a:ext uri="{FF2B5EF4-FFF2-40B4-BE49-F238E27FC236}">
                <a16:creationId xmlns:a16="http://schemas.microsoft.com/office/drawing/2014/main" id="{96647147-650C-43C9-B920-5D5BEF298B0C}"/>
              </a:ext>
            </a:extLst>
          </p:cNvPr>
          <p:cNvSpPr/>
          <p:nvPr/>
        </p:nvSpPr>
        <p:spPr>
          <a:xfrm rot="7633866">
            <a:off x="2367735" y="1355668"/>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27</a:t>
            </a:fld>
            <a:endParaRPr lang="en-GB" dirty="0"/>
          </a:p>
        </p:txBody>
      </p: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1482852" y="229202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Isosceles Triangle 12">
            <a:extLst>
              <a:ext uri="{FF2B5EF4-FFF2-40B4-BE49-F238E27FC236}">
                <a16:creationId xmlns:a16="http://schemas.microsoft.com/office/drawing/2014/main" id="{5E676F53-5689-4C5F-B808-D511FF5FE943}"/>
              </a:ext>
            </a:extLst>
          </p:cNvPr>
          <p:cNvSpPr/>
          <p:nvPr/>
        </p:nvSpPr>
        <p:spPr>
          <a:xfrm rot="5400000">
            <a:off x="1543812" y="207866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BD50B43C-3D6B-4370-B72F-BCA0266D96E6}"/>
              </a:ext>
            </a:extLst>
          </p:cNvPr>
          <p:cNvCxnSpPr>
            <a:cxnSpLocks/>
          </p:cNvCxnSpPr>
          <p:nvPr/>
        </p:nvCxnSpPr>
        <p:spPr>
          <a:xfrm>
            <a:off x="1482852" y="3399465"/>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Isosceles Triangle 13">
            <a:extLst>
              <a:ext uri="{FF2B5EF4-FFF2-40B4-BE49-F238E27FC236}">
                <a16:creationId xmlns:a16="http://schemas.microsoft.com/office/drawing/2014/main" id="{E0B81071-89C5-4E3F-A2A7-FBB0FC1E89E6}"/>
              </a:ext>
            </a:extLst>
          </p:cNvPr>
          <p:cNvSpPr/>
          <p:nvPr/>
        </p:nvSpPr>
        <p:spPr>
          <a:xfrm rot="5400000">
            <a:off x="1543812" y="3186105"/>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2045A19D-E8C3-422F-AC39-17B88E1E29FE}"/>
              </a:ext>
            </a:extLst>
          </p:cNvPr>
          <p:cNvCxnSpPr>
            <a:cxnSpLocks/>
          </p:cNvCxnSpPr>
          <p:nvPr/>
        </p:nvCxnSpPr>
        <p:spPr>
          <a:xfrm>
            <a:off x="1482852" y="435245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6" name="Isosceles Triangle 15">
            <a:extLst>
              <a:ext uri="{FF2B5EF4-FFF2-40B4-BE49-F238E27FC236}">
                <a16:creationId xmlns:a16="http://schemas.microsoft.com/office/drawing/2014/main" id="{8CE3AE08-283A-490A-8467-F409E11C177A}"/>
              </a:ext>
            </a:extLst>
          </p:cNvPr>
          <p:cNvSpPr/>
          <p:nvPr/>
        </p:nvSpPr>
        <p:spPr>
          <a:xfrm rot="5400000">
            <a:off x="1543812" y="413909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04421AF7-61C8-4FFC-B36D-356023734C7E}"/>
              </a:ext>
            </a:extLst>
          </p:cNvPr>
          <p:cNvCxnSpPr>
            <a:cxnSpLocks/>
          </p:cNvCxnSpPr>
          <p:nvPr/>
        </p:nvCxnSpPr>
        <p:spPr>
          <a:xfrm rot="10800000">
            <a:off x="1482852" y="2810146"/>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Isosceles Triangle 17">
            <a:extLst>
              <a:ext uri="{FF2B5EF4-FFF2-40B4-BE49-F238E27FC236}">
                <a16:creationId xmlns:a16="http://schemas.microsoft.com/office/drawing/2014/main" id="{5C56A2FD-6E5D-4400-8CC0-F319BC192B2C}"/>
              </a:ext>
            </a:extLst>
          </p:cNvPr>
          <p:cNvSpPr/>
          <p:nvPr/>
        </p:nvSpPr>
        <p:spPr>
          <a:xfrm rot="16200000">
            <a:off x="7126428" y="2596786"/>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4CB08B1C-DD49-4BFC-A868-6E61C0ECC70A}"/>
              </a:ext>
            </a:extLst>
          </p:cNvPr>
          <p:cNvCxnSpPr>
            <a:cxnSpLocks/>
          </p:cNvCxnSpPr>
          <p:nvPr/>
        </p:nvCxnSpPr>
        <p:spPr>
          <a:xfrm rot="10800000">
            <a:off x="1472388" y="3915537"/>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Isosceles Triangle 19">
            <a:extLst>
              <a:ext uri="{FF2B5EF4-FFF2-40B4-BE49-F238E27FC236}">
                <a16:creationId xmlns:a16="http://schemas.microsoft.com/office/drawing/2014/main" id="{056D94DA-A6EB-4001-BFFC-5F886317655B}"/>
              </a:ext>
            </a:extLst>
          </p:cNvPr>
          <p:cNvSpPr/>
          <p:nvPr/>
        </p:nvSpPr>
        <p:spPr>
          <a:xfrm rot="16200000">
            <a:off x="7115964" y="370217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27" name="Straight Connector 26">
            <a:extLst>
              <a:ext uri="{FF2B5EF4-FFF2-40B4-BE49-F238E27FC236}">
                <a16:creationId xmlns:a16="http://schemas.microsoft.com/office/drawing/2014/main" id="{E711C08E-9C88-4040-99EF-5E6A4293093D}"/>
              </a:ext>
            </a:extLst>
          </p:cNvPr>
          <p:cNvCxnSpPr>
            <a:cxnSpLocks/>
          </p:cNvCxnSpPr>
          <p:nvPr/>
        </p:nvCxnSpPr>
        <p:spPr>
          <a:xfrm>
            <a:off x="1472388" y="5596371"/>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28" name="Isosceles Triangle 27">
            <a:extLst>
              <a:ext uri="{FF2B5EF4-FFF2-40B4-BE49-F238E27FC236}">
                <a16:creationId xmlns:a16="http://schemas.microsoft.com/office/drawing/2014/main" id="{568F395C-D8EF-4450-B562-7AC1A80CE5EE}"/>
              </a:ext>
            </a:extLst>
          </p:cNvPr>
          <p:cNvSpPr/>
          <p:nvPr/>
        </p:nvSpPr>
        <p:spPr>
          <a:xfrm rot="5400000">
            <a:off x="1533348" y="5383011"/>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 name="Isosceles Triangle 29">
            <a:extLst>
              <a:ext uri="{FF2B5EF4-FFF2-40B4-BE49-F238E27FC236}">
                <a16:creationId xmlns:a16="http://schemas.microsoft.com/office/drawing/2014/main" id="{E9C4EDF9-07BB-4308-BE02-EFF0CCB71295}"/>
              </a:ext>
            </a:extLst>
          </p:cNvPr>
          <p:cNvSpPr/>
          <p:nvPr/>
        </p:nvSpPr>
        <p:spPr>
          <a:xfrm rot="16200000">
            <a:off x="7115964" y="5374947"/>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C4A370F2-46B4-4684-9150-5FAD37317B40}"/>
              </a:ext>
            </a:extLst>
          </p:cNvPr>
          <p:cNvCxnSpPr>
            <a:cxnSpLocks/>
          </p:cNvCxnSpPr>
          <p:nvPr/>
        </p:nvCxnSpPr>
        <p:spPr>
          <a:xfrm>
            <a:off x="800766" y="5144050"/>
            <a:ext cx="7359588" cy="0"/>
          </a:xfrm>
          <a:prstGeom prst="line">
            <a:avLst/>
          </a:prstGeom>
          <a:ln>
            <a:solidFill>
              <a:schemeClr val="bg2">
                <a:lumMod val="75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F9801920-F99A-4C2A-86DD-BC9258408AED}"/>
              </a:ext>
            </a:extLst>
          </p:cNvPr>
          <p:cNvCxnSpPr>
            <a:cxnSpLocks/>
          </p:cNvCxnSpPr>
          <p:nvPr/>
        </p:nvCxnSpPr>
        <p:spPr>
          <a:xfrm>
            <a:off x="2583402" y="6061549"/>
            <a:ext cx="4318013" cy="12875"/>
          </a:xfrm>
          <a:prstGeom prst="line">
            <a:avLst/>
          </a:prstGeom>
        </p:spPr>
        <p:style>
          <a:lnRef idx="2">
            <a:schemeClr val="accent1"/>
          </a:lnRef>
          <a:fillRef idx="0">
            <a:schemeClr val="accent1"/>
          </a:fillRef>
          <a:effectRef idx="1">
            <a:schemeClr val="accent1"/>
          </a:effectRef>
          <a:fontRef idx="minor">
            <a:schemeClr val="tx1"/>
          </a:fontRef>
        </p:style>
      </p:cxnSp>
      <p:sp>
        <p:nvSpPr>
          <p:cNvPr id="32" name="Isosceles Triangle 31">
            <a:extLst>
              <a:ext uri="{FF2B5EF4-FFF2-40B4-BE49-F238E27FC236}">
                <a16:creationId xmlns:a16="http://schemas.microsoft.com/office/drawing/2014/main" id="{13D39481-5522-4082-A80C-43A12F875274}"/>
              </a:ext>
            </a:extLst>
          </p:cNvPr>
          <p:cNvSpPr/>
          <p:nvPr/>
        </p:nvSpPr>
        <p:spPr>
          <a:xfrm rot="5400000">
            <a:off x="2520136" y="5848189"/>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7" name="Straight Arrow Connector 6">
            <a:extLst>
              <a:ext uri="{FF2B5EF4-FFF2-40B4-BE49-F238E27FC236}">
                <a16:creationId xmlns:a16="http://schemas.microsoft.com/office/drawing/2014/main" id="{77E3FD59-D802-4218-9966-E6A882EA8D4C}"/>
              </a:ext>
            </a:extLst>
          </p:cNvPr>
          <p:cNvCxnSpPr/>
          <p:nvPr/>
        </p:nvCxnSpPr>
        <p:spPr>
          <a:xfrm flipV="1">
            <a:off x="7884039" y="5259415"/>
            <a:ext cx="0" cy="930749"/>
          </a:xfrm>
          <a:prstGeom prst="straightConnector1">
            <a:avLst/>
          </a:prstGeom>
          <a:ln>
            <a:solidFill>
              <a:schemeClr val="bg2">
                <a:lumMod val="75000"/>
              </a:schemeClr>
            </a:solidFill>
            <a:prstDash val="sys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4A9225C4-F3AD-48BA-8A2C-E729194BA519}"/>
              </a:ext>
            </a:extLst>
          </p:cNvPr>
          <p:cNvSpPr txBox="1"/>
          <p:nvPr/>
        </p:nvSpPr>
        <p:spPr>
          <a:xfrm>
            <a:off x="7843703" y="5540124"/>
            <a:ext cx="914033" cy="369332"/>
          </a:xfrm>
          <a:prstGeom prst="rect">
            <a:avLst/>
          </a:prstGeom>
          <a:noFill/>
        </p:spPr>
        <p:txBody>
          <a:bodyPr wrap="none" rtlCol="0">
            <a:spAutoFit/>
          </a:bodyPr>
          <a:lstStyle/>
          <a:p>
            <a:r>
              <a:rPr lang="en-GB" dirty="0"/>
              <a:t>altitude</a:t>
            </a:r>
          </a:p>
        </p:txBody>
      </p:sp>
    </p:spTree>
    <p:extLst>
      <p:ext uri="{BB962C8B-B14F-4D97-AF65-F5344CB8AC3E}">
        <p14:creationId xmlns:p14="http://schemas.microsoft.com/office/powerpoint/2010/main" val="170460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3.33333E-6 2.22222E-6 L 0.63229 0.00023 " pathEditMode="relative" rAng="0" ptsTypes="AA">
                                      <p:cBhvr>
                                        <p:cTn id="6" dur="5000" fill="hold"/>
                                        <p:tgtEl>
                                          <p:spTgt spid="13"/>
                                        </p:tgtEl>
                                        <p:attrNameLst>
                                          <p:attrName>ppt_x</p:attrName>
                                          <p:attrName>ppt_y</p:attrName>
                                        </p:attrNameLst>
                                      </p:cBhvr>
                                      <p:rCtr x="31615" y="0"/>
                                    </p:animMotion>
                                  </p:childTnLst>
                                </p:cTn>
                              </p:par>
                              <p:par>
                                <p:cTn id="7" presetID="42" presetClass="path" presetSubtype="0" fill="hold" grpId="0" nodeType="withEffect">
                                  <p:stCondLst>
                                    <p:cond delay="0"/>
                                  </p:stCondLst>
                                  <p:childTnLst>
                                    <p:animMotion origin="layout" path="M 3.33333E-6 -1.85185E-6 L 0.63229 0.00023 " pathEditMode="relative" rAng="0" ptsTypes="AA">
                                      <p:cBhvr>
                                        <p:cTn id="8" dur="5000" fill="hold"/>
                                        <p:tgtEl>
                                          <p:spTgt spid="14"/>
                                        </p:tgtEl>
                                        <p:attrNameLst>
                                          <p:attrName>ppt_x</p:attrName>
                                          <p:attrName>ppt_y</p:attrName>
                                        </p:attrNameLst>
                                      </p:cBhvr>
                                      <p:rCtr x="31615" y="0"/>
                                    </p:animMotion>
                                  </p:childTnLst>
                                </p:cTn>
                              </p:par>
                              <p:par>
                                <p:cTn id="9" presetID="42" presetClass="path" presetSubtype="0" fill="hold" grpId="0" nodeType="withEffect">
                                  <p:stCondLst>
                                    <p:cond delay="0"/>
                                  </p:stCondLst>
                                  <p:childTnLst>
                                    <p:animMotion origin="layout" path="M 3.33333E-6 -7.40741E-7 L 0.63229 0.00023 " pathEditMode="relative" rAng="0" ptsTypes="AA">
                                      <p:cBhvr>
                                        <p:cTn id="10" dur="5000" fill="hold"/>
                                        <p:tgtEl>
                                          <p:spTgt spid="16"/>
                                        </p:tgtEl>
                                        <p:attrNameLst>
                                          <p:attrName>ppt_x</p:attrName>
                                          <p:attrName>ppt_y</p:attrName>
                                        </p:attrNameLst>
                                      </p:cBhvr>
                                      <p:rCtr x="31615" y="0"/>
                                    </p:animMotion>
                                  </p:childTnLst>
                                </p:cTn>
                              </p:par>
                              <p:par>
                                <p:cTn id="11" presetID="42" presetClass="path" presetSubtype="0" fill="hold" grpId="0" nodeType="withEffect">
                                  <p:stCondLst>
                                    <p:cond delay="0"/>
                                  </p:stCondLst>
                                  <p:childTnLst>
                                    <p:animMotion origin="layout" path="M 3.05556E-6 -2.22222E-6 L -0.6033 0.00347 " pathEditMode="relative" rAng="0" ptsTypes="AA">
                                      <p:cBhvr>
                                        <p:cTn id="12" dur="5000" fill="hold"/>
                                        <p:tgtEl>
                                          <p:spTgt spid="18"/>
                                        </p:tgtEl>
                                        <p:attrNameLst>
                                          <p:attrName>ppt_x</p:attrName>
                                          <p:attrName>ppt_y</p:attrName>
                                        </p:attrNameLst>
                                      </p:cBhvr>
                                      <p:rCtr x="-30174" y="162"/>
                                    </p:animMotion>
                                  </p:childTnLst>
                                </p:cTn>
                              </p:par>
                              <p:par>
                                <p:cTn id="13" presetID="42" presetClass="path" presetSubtype="0" fill="hold" grpId="0" nodeType="withEffect">
                                  <p:stCondLst>
                                    <p:cond delay="0"/>
                                  </p:stCondLst>
                                  <p:childTnLst>
                                    <p:animMotion origin="layout" path="M -1.66667E-6 -3.33333E-6 L -0.6033 0.00348 " pathEditMode="relative" rAng="0" ptsTypes="AA">
                                      <p:cBhvr>
                                        <p:cTn id="14" dur="5000" fill="hold"/>
                                        <p:tgtEl>
                                          <p:spTgt spid="20"/>
                                        </p:tgtEl>
                                        <p:attrNameLst>
                                          <p:attrName>ppt_x</p:attrName>
                                          <p:attrName>ppt_y</p:attrName>
                                        </p:attrNameLst>
                                      </p:cBhvr>
                                      <p:rCtr x="-30174" y="162"/>
                                    </p:animMotion>
                                  </p:childTnLst>
                                </p:cTn>
                              </p:par>
                              <p:par>
                                <p:cTn id="15" presetID="42" presetClass="path" presetSubtype="0" fill="hold" grpId="0" nodeType="withEffect">
                                  <p:stCondLst>
                                    <p:cond delay="0"/>
                                  </p:stCondLst>
                                  <p:childTnLst>
                                    <p:animMotion origin="layout" path="M -8.33333E-7 -3.7037E-6 L 0.4658 0.44931 " pathEditMode="relative" rAng="0" ptsTypes="AA">
                                      <p:cBhvr>
                                        <p:cTn id="16" dur="5000" fill="hold"/>
                                        <p:tgtEl>
                                          <p:spTgt spid="22"/>
                                        </p:tgtEl>
                                        <p:attrNameLst>
                                          <p:attrName>ppt_x</p:attrName>
                                          <p:attrName>ppt_y</p:attrName>
                                        </p:attrNameLst>
                                      </p:cBhvr>
                                      <p:rCtr x="23281" y="22454"/>
                                    </p:animMotion>
                                  </p:childTnLst>
                                </p:cTn>
                              </p:par>
                              <p:par>
                                <p:cTn id="17" presetID="42" presetClass="path" presetSubtype="0" fill="hold" grpId="0" nodeType="withEffect">
                                  <p:stCondLst>
                                    <p:cond delay="0"/>
                                  </p:stCondLst>
                                  <p:childTnLst>
                                    <p:animMotion origin="layout" path="M 5E-6 -2.22222E-6 L 0.6323 0.00023 " pathEditMode="relative" rAng="0" ptsTypes="AA">
                                      <p:cBhvr>
                                        <p:cTn id="18" dur="5000" fill="hold"/>
                                        <p:tgtEl>
                                          <p:spTgt spid="28"/>
                                        </p:tgtEl>
                                        <p:attrNameLst>
                                          <p:attrName>ppt_x</p:attrName>
                                          <p:attrName>ppt_y</p:attrName>
                                        </p:attrNameLst>
                                      </p:cBhvr>
                                      <p:rCtr x="31615" y="0"/>
                                    </p:animMotion>
                                  </p:childTnLst>
                                </p:cTn>
                              </p:par>
                              <p:par>
                                <p:cTn id="19" presetID="42" presetClass="path" presetSubtype="0" fill="hold" grpId="0" nodeType="withEffect">
                                  <p:stCondLst>
                                    <p:cond delay="0"/>
                                  </p:stCondLst>
                                  <p:childTnLst>
                                    <p:animMotion origin="layout" path="M -1.66667E-6 -4.81481E-6 L -0.6033 0.00348 " pathEditMode="relative" rAng="0" ptsTypes="AA">
                                      <p:cBhvr>
                                        <p:cTn id="20" dur="5000" fill="hold"/>
                                        <p:tgtEl>
                                          <p:spTgt spid="30"/>
                                        </p:tgtEl>
                                        <p:attrNameLst>
                                          <p:attrName>ppt_x</p:attrName>
                                          <p:attrName>ppt_y</p:attrName>
                                        </p:attrNameLst>
                                      </p:cBhvr>
                                      <p:rCtr x="-30174" y="162"/>
                                    </p:animMotion>
                                  </p:childTnLst>
                                </p:cTn>
                              </p:par>
                              <p:par>
                                <p:cTn id="21" presetID="42" presetClass="path" presetSubtype="0" fill="hold" grpId="0" nodeType="withEffect">
                                  <p:stCondLst>
                                    <p:cond delay="0"/>
                                  </p:stCondLst>
                                  <p:childTnLst>
                                    <p:animMotion origin="layout" path="M 2.5E-6 3.7037E-6 L 0.4625 3.7037E-6 " pathEditMode="relative" rAng="0" ptsTypes="AA">
                                      <p:cBhvr>
                                        <p:cTn id="22" dur="5000" fill="hold"/>
                                        <p:tgtEl>
                                          <p:spTgt spid="32"/>
                                        </p:tgtEl>
                                        <p:attrNameLst>
                                          <p:attrName>ppt_x</p:attrName>
                                          <p:attrName>ppt_y</p:attrName>
                                        </p:attrNameLst>
                                      </p:cBhvr>
                                      <p:rCtr x="23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3" grpId="0" animBg="1"/>
      <p:bldP spid="14" grpId="0" animBg="1"/>
      <p:bldP spid="16" grpId="0" animBg="1"/>
      <p:bldP spid="18" grpId="0" animBg="1"/>
      <p:bldP spid="20" grpId="0" animBg="1"/>
      <p:bldP spid="28" grpId="0" animBg="1"/>
      <p:bldP spid="30"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28</a:t>
            </a:fld>
            <a:endParaRPr lang="en-GB" dirty="0"/>
          </a:p>
        </p:txBody>
      </p:sp>
      <p:cxnSp>
        <p:nvCxnSpPr>
          <p:cNvPr id="9" name="Straight Connector 8">
            <a:extLst>
              <a:ext uri="{FF2B5EF4-FFF2-40B4-BE49-F238E27FC236}">
                <a16:creationId xmlns:a16="http://schemas.microsoft.com/office/drawing/2014/main" id="{0A2E0806-395F-40EE-A442-3ECA0721D614}"/>
              </a:ext>
            </a:extLst>
          </p:cNvPr>
          <p:cNvCxnSpPr>
            <a:cxnSpLocks/>
          </p:cNvCxnSpPr>
          <p:nvPr/>
        </p:nvCxnSpPr>
        <p:spPr>
          <a:xfrm>
            <a:off x="533751" y="1237655"/>
            <a:ext cx="4443984" cy="32188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716280" y="3726672"/>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2" name="Isosceles Triangle 11">
            <a:extLst>
              <a:ext uri="{FF2B5EF4-FFF2-40B4-BE49-F238E27FC236}">
                <a16:creationId xmlns:a16="http://schemas.microsoft.com/office/drawing/2014/main" id="{107D6374-4E0D-4B9F-B94B-835D89C0623E}"/>
              </a:ext>
            </a:extLst>
          </p:cNvPr>
          <p:cNvSpPr/>
          <p:nvPr/>
        </p:nvSpPr>
        <p:spPr>
          <a:xfrm rot="7633866">
            <a:off x="566884" y="1162985"/>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Isosceles Triangle 12">
            <a:extLst>
              <a:ext uri="{FF2B5EF4-FFF2-40B4-BE49-F238E27FC236}">
                <a16:creationId xmlns:a16="http://schemas.microsoft.com/office/drawing/2014/main" id="{5E676F53-5689-4C5F-B808-D511FF5FE943}"/>
              </a:ext>
            </a:extLst>
          </p:cNvPr>
          <p:cNvSpPr/>
          <p:nvPr/>
        </p:nvSpPr>
        <p:spPr>
          <a:xfrm rot="5400000">
            <a:off x="777240" y="3513312"/>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6472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4.16667E-6 -4.44444E-6 L 0.46579 0.44931 " pathEditMode="relative" rAng="0" ptsTypes="AA">
                                      <p:cBhvr>
                                        <p:cTn id="6" dur="3500" fill="hold"/>
                                        <p:tgtEl>
                                          <p:spTgt spid="12"/>
                                        </p:tgtEl>
                                        <p:attrNameLst>
                                          <p:attrName>ppt_x</p:attrName>
                                          <p:attrName>ppt_y</p:attrName>
                                        </p:attrNameLst>
                                      </p:cBhvr>
                                      <p:rCtr x="23281" y="22454"/>
                                    </p:animMotion>
                                  </p:childTnLst>
                                </p:cTn>
                              </p:par>
                              <p:par>
                                <p:cTn id="7" presetID="42" presetClass="path" presetSubtype="0" fill="hold" grpId="0" nodeType="withEffect">
                                  <p:stCondLst>
                                    <p:cond delay="0"/>
                                  </p:stCondLst>
                                  <p:childTnLst>
                                    <p:animMotion origin="layout" path="M 3.88889E-6 2.96296E-6 L 0.63229 0.00023 " pathEditMode="relative" rAng="0" ptsTypes="AA">
                                      <p:cBhvr>
                                        <p:cTn id="8" dur="5000" fill="hold"/>
                                        <p:tgtEl>
                                          <p:spTgt spid="13"/>
                                        </p:tgtEl>
                                        <p:attrNameLst>
                                          <p:attrName>ppt_x</p:attrName>
                                          <p:attrName>ppt_y</p:attrName>
                                        </p:attrNameLst>
                                      </p:cBhvr>
                                      <p:rCtr x="3161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Airspace</a:t>
            </a:r>
            <a:br>
              <a:rPr lang="en-GB" sz="2800" dirty="0"/>
            </a:br>
            <a:endParaRPr lang="en-GB" sz="2800"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29</a:t>
            </a:fld>
            <a:endParaRPr lang="en-GB" dirty="0"/>
          </a:p>
        </p:txBody>
      </p:sp>
      <p:cxnSp>
        <p:nvCxnSpPr>
          <p:cNvPr id="9" name="Straight Connector 8">
            <a:extLst>
              <a:ext uri="{FF2B5EF4-FFF2-40B4-BE49-F238E27FC236}">
                <a16:creationId xmlns:a16="http://schemas.microsoft.com/office/drawing/2014/main" id="{0A2E0806-395F-40EE-A442-3ECA0721D614}"/>
              </a:ext>
            </a:extLst>
          </p:cNvPr>
          <p:cNvCxnSpPr>
            <a:cxnSpLocks/>
          </p:cNvCxnSpPr>
          <p:nvPr/>
        </p:nvCxnSpPr>
        <p:spPr>
          <a:xfrm>
            <a:off x="533751" y="1237655"/>
            <a:ext cx="4443984" cy="32188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4D9D6FE-AF4C-4C19-8C7E-073DD6DA8441}"/>
              </a:ext>
            </a:extLst>
          </p:cNvPr>
          <p:cNvCxnSpPr>
            <a:cxnSpLocks/>
          </p:cNvCxnSpPr>
          <p:nvPr/>
        </p:nvCxnSpPr>
        <p:spPr>
          <a:xfrm>
            <a:off x="716280" y="3726672"/>
            <a:ext cx="5995416" cy="0"/>
          </a:xfrm>
          <a:prstGeom prst="line">
            <a:avLst/>
          </a:prstGeom>
        </p:spPr>
        <p:style>
          <a:lnRef idx="2">
            <a:schemeClr val="accent1"/>
          </a:lnRef>
          <a:fillRef idx="0">
            <a:schemeClr val="accent1"/>
          </a:fillRef>
          <a:effectRef idx="1">
            <a:schemeClr val="accent1"/>
          </a:effectRef>
          <a:fontRef idx="minor">
            <a:schemeClr val="tx1"/>
          </a:fontRef>
        </p:style>
      </p:cxnSp>
      <p:sp>
        <p:nvSpPr>
          <p:cNvPr id="12" name="Isosceles Triangle 11">
            <a:extLst>
              <a:ext uri="{FF2B5EF4-FFF2-40B4-BE49-F238E27FC236}">
                <a16:creationId xmlns:a16="http://schemas.microsoft.com/office/drawing/2014/main" id="{107D6374-4E0D-4B9F-B94B-835D89C0623E}"/>
              </a:ext>
            </a:extLst>
          </p:cNvPr>
          <p:cNvSpPr/>
          <p:nvPr/>
        </p:nvSpPr>
        <p:spPr>
          <a:xfrm rot="7633866">
            <a:off x="566884" y="1162985"/>
            <a:ext cx="304800"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Isosceles Triangle 12">
            <a:extLst>
              <a:ext uri="{FF2B5EF4-FFF2-40B4-BE49-F238E27FC236}">
                <a16:creationId xmlns:a16="http://schemas.microsoft.com/office/drawing/2014/main" id="{5E676F53-5689-4C5F-B808-D511FF5FE943}"/>
              </a:ext>
            </a:extLst>
          </p:cNvPr>
          <p:cNvSpPr/>
          <p:nvPr/>
        </p:nvSpPr>
        <p:spPr>
          <a:xfrm rot="5400000">
            <a:off x="777240" y="3513312"/>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0" name="Straight Connector 9">
            <a:extLst>
              <a:ext uri="{FF2B5EF4-FFF2-40B4-BE49-F238E27FC236}">
                <a16:creationId xmlns:a16="http://schemas.microsoft.com/office/drawing/2014/main" id="{D8D2E429-A7F9-4505-A0F7-293E48740E32}"/>
              </a:ext>
            </a:extLst>
          </p:cNvPr>
          <p:cNvCxnSpPr>
            <a:cxnSpLocks/>
          </p:cNvCxnSpPr>
          <p:nvPr/>
        </p:nvCxnSpPr>
        <p:spPr>
          <a:xfrm flipV="1">
            <a:off x="868680" y="4785064"/>
            <a:ext cx="5843016" cy="1237942"/>
          </a:xfrm>
          <a:prstGeom prst="line">
            <a:avLst/>
          </a:prstGeom>
        </p:spPr>
        <p:style>
          <a:lnRef idx="2">
            <a:schemeClr val="accent1"/>
          </a:lnRef>
          <a:fillRef idx="0">
            <a:schemeClr val="accent1"/>
          </a:fillRef>
          <a:effectRef idx="1">
            <a:schemeClr val="accent1"/>
          </a:effectRef>
          <a:fontRef idx="minor">
            <a:schemeClr val="tx1"/>
          </a:fontRef>
        </p:style>
      </p:cxnSp>
      <p:sp>
        <p:nvSpPr>
          <p:cNvPr id="14" name="Isosceles Triangle 13">
            <a:extLst>
              <a:ext uri="{FF2B5EF4-FFF2-40B4-BE49-F238E27FC236}">
                <a16:creationId xmlns:a16="http://schemas.microsoft.com/office/drawing/2014/main" id="{86CADC79-293F-44DB-9471-BFC8BEF3D7CE}"/>
              </a:ext>
            </a:extLst>
          </p:cNvPr>
          <p:cNvSpPr/>
          <p:nvPr/>
        </p:nvSpPr>
        <p:spPr>
          <a:xfrm rot="4504431">
            <a:off x="929639" y="5759831"/>
            <a:ext cx="304800" cy="426720"/>
          </a:xfrm>
          <a:prstGeom prst="triangl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8" name="Straight Connector 17">
            <a:extLst>
              <a:ext uri="{FF2B5EF4-FFF2-40B4-BE49-F238E27FC236}">
                <a16:creationId xmlns:a16="http://schemas.microsoft.com/office/drawing/2014/main" id="{B04DB211-E7F8-4EEA-82D3-771D78CBBFDD}"/>
              </a:ext>
            </a:extLst>
          </p:cNvPr>
          <p:cNvCxnSpPr>
            <a:cxnSpLocks/>
          </p:cNvCxnSpPr>
          <p:nvPr/>
        </p:nvCxnSpPr>
        <p:spPr>
          <a:xfrm>
            <a:off x="716280" y="4671802"/>
            <a:ext cx="7359588" cy="0"/>
          </a:xfrm>
          <a:prstGeom prst="line">
            <a:avLst/>
          </a:prstGeom>
          <a:ln>
            <a:solidFill>
              <a:schemeClr val="bg2">
                <a:lumMod val="75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F94913FA-BC59-4FE3-8930-664EDE641D02}"/>
              </a:ext>
            </a:extLst>
          </p:cNvPr>
          <p:cNvCxnSpPr>
            <a:cxnSpLocks/>
          </p:cNvCxnSpPr>
          <p:nvPr/>
        </p:nvCxnSpPr>
        <p:spPr>
          <a:xfrm flipV="1">
            <a:off x="7799553" y="4787168"/>
            <a:ext cx="0" cy="1457583"/>
          </a:xfrm>
          <a:prstGeom prst="straightConnector1">
            <a:avLst/>
          </a:prstGeom>
          <a:ln>
            <a:solidFill>
              <a:schemeClr val="bg2">
                <a:lumMod val="75000"/>
              </a:schemeClr>
            </a:solidFill>
            <a:prstDash val="sys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0D7C9E9A-A44E-4AC7-BBCB-45B33C95E5FC}"/>
              </a:ext>
            </a:extLst>
          </p:cNvPr>
          <p:cNvSpPr txBox="1"/>
          <p:nvPr/>
        </p:nvSpPr>
        <p:spPr>
          <a:xfrm>
            <a:off x="7759217" y="5067876"/>
            <a:ext cx="914033" cy="369332"/>
          </a:xfrm>
          <a:prstGeom prst="rect">
            <a:avLst/>
          </a:prstGeom>
          <a:noFill/>
        </p:spPr>
        <p:txBody>
          <a:bodyPr wrap="none" rtlCol="0">
            <a:spAutoFit/>
          </a:bodyPr>
          <a:lstStyle/>
          <a:p>
            <a:r>
              <a:rPr lang="en-GB" dirty="0"/>
              <a:t>altitude</a:t>
            </a:r>
          </a:p>
        </p:txBody>
      </p:sp>
      <p:cxnSp>
        <p:nvCxnSpPr>
          <p:cNvPr id="24" name="Straight Connector 23">
            <a:extLst>
              <a:ext uri="{FF2B5EF4-FFF2-40B4-BE49-F238E27FC236}">
                <a16:creationId xmlns:a16="http://schemas.microsoft.com/office/drawing/2014/main" id="{C764E32F-2E02-4BF8-AB1D-2C9540140927}"/>
              </a:ext>
            </a:extLst>
          </p:cNvPr>
          <p:cNvCxnSpPr>
            <a:cxnSpLocks/>
          </p:cNvCxnSpPr>
          <p:nvPr/>
        </p:nvCxnSpPr>
        <p:spPr>
          <a:xfrm>
            <a:off x="797858" y="5036763"/>
            <a:ext cx="4269442" cy="1207988"/>
          </a:xfrm>
          <a:prstGeom prst="line">
            <a:avLst/>
          </a:prstGeom>
        </p:spPr>
        <p:style>
          <a:lnRef idx="2">
            <a:schemeClr val="accent1"/>
          </a:lnRef>
          <a:fillRef idx="0">
            <a:schemeClr val="accent1"/>
          </a:fillRef>
          <a:effectRef idx="1">
            <a:schemeClr val="accent1"/>
          </a:effectRef>
          <a:fontRef idx="minor">
            <a:schemeClr val="tx1"/>
          </a:fontRef>
        </p:style>
      </p:cxnSp>
      <p:sp>
        <p:nvSpPr>
          <p:cNvPr id="25" name="Isosceles Triangle 24">
            <a:extLst>
              <a:ext uri="{FF2B5EF4-FFF2-40B4-BE49-F238E27FC236}">
                <a16:creationId xmlns:a16="http://schemas.microsoft.com/office/drawing/2014/main" id="{663D71C1-7E2D-4DCE-B58A-DE4A9356EF6E}"/>
              </a:ext>
            </a:extLst>
          </p:cNvPr>
          <p:cNvSpPr/>
          <p:nvPr/>
        </p:nvSpPr>
        <p:spPr>
          <a:xfrm rot="6023531">
            <a:off x="700674" y="4870536"/>
            <a:ext cx="344939" cy="426720"/>
          </a:xfrm>
          <a:prstGeom prst="triangl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7502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fill="hold" grpId="0" nodeType="clickEffect">
                                  <p:stCondLst>
                                    <p:cond delay="0"/>
                                  </p:stCondLst>
                                  <p:childTnLst>
                                    <p:animMotion origin="layout" path="M 4.16667E-6 -4.44444E-6 L 0.46579 0.44931 " pathEditMode="relative" rAng="0" ptsTypes="AA">
                                      <p:cBhvr>
                                        <p:cTn id="18" dur="3500" fill="hold"/>
                                        <p:tgtEl>
                                          <p:spTgt spid="12"/>
                                        </p:tgtEl>
                                        <p:attrNameLst>
                                          <p:attrName>ppt_x</p:attrName>
                                          <p:attrName>ppt_y</p:attrName>
                                        </p:attrNameLst>
                                      </p:cBhvr>
                                      <p:rCtr x="23281" y="22454"/>
                                    </p:animMotion>
                                  </p:childTnLst>
                                </p:cTn>
                              </p:par>
                              <p:par>
                                <p:cTn id="19" presetID="42" presetClass="path" presetSubtype="0" fill="hold" grpId="0" nodeType="withEffect">
                                  <p:stCondLst>
                                    <p:cond delay="0"/>
                                  </p:stCondLst>
                                  <p:childTnLst>
                                    <p:animMotion origin="layout" path="M 3.88889E-6 2.96296E-6 L 0.63229 0.00023 " pathEditMode="relative" rAng="0" ptsTypes="AA">
                                      <p:cBhvr>
                                        <p:cTn id="20" dur="5000" fill="hold"/>
                                        <p:tgtEl>
                                          <p:spTgt spid="13"/>
                                        </p:tgtEl>
                                        <p:attrNameLst>
                                          <p:attrName>ppt_x</p:attrName>
                                          <p:attrName>ppt_y</p:attrName>
                                        </p:attrNameLst>
                                      </p:cBhvr>
                                      <p:rCtr x="31615" y="0"/>
                                    </p:animMotion>
                                  </p:childTnLst>
                                </p:cTn>
                              </p:par>
                              <p:par>
                                <p:cTn id="21" presetID="42" presetClass="path" presetSubtype="0" fill="hold" grpId="0" nodeType="withEffect">
                                  <p:stCondLst>
                                    <p:cond delay="0"/>
                                  </p:stCondLst>
                                  <p:childTnLst>
                                    <p:animMotion origin="layout" path="M -0.01215 0.00926 L 0.61997 -0.17129 " pathEditMode="relative" rAng="0" ptsTypes="AA">
                                      <p:cBhvr>
                                        <p:cTn id="22" dur="5000" fill="hold"/>
                                        <p:tgtEl>
                                          <p:spTgt spid="14"/>
                                        </p:tgtEl>
                                        <p:attrNameLst>
                                          <p:attrName>ppt_x</p:attrName>
                                          <p:attrName>ppt_y</p:attrName>
                                        </p:attrNameLst>
                                      </p:cBhvr>
                                      <p:rCtr x="31597" y="-9028"/>
                                    </p:animMotion>
                                  </p:childTnLst>
                                </p:cTn>
                              </p:par>
                              <p:par>
                                <p:cTn id="23" presetID="42" presetClass="path" presetSubtype="0" fill="hold" grpId="0" nodeType="withEffect">
                                  <p:stCondLst>
                                    <p:cond delay="0"/>
                                  </p:stCondLst>
                                  <p:childTnLst>
                                    <p:animMotion origin="layout" path="M 3.88889E-6 -3.7037E-6 L 0.45868 0.16945 " pathEditMode="relative" rAng="0" ptsTypes="AA">
                                      <p:cBhvr>
                                        <p:cTn id="24" dur="3500" fill="hold"/>
                                        <p:tgtEl>
                                          <p:spTgt spid="25"/>
                                        </p:tgtEl>
                                        <p:attrNameLst>
                                          <p:attrName>ppt_x</p:attrName>
                                          <p:attrName>ppt_y</p:attrName>
                                        </p:attrNameLst>
                                      </p:cBhvr>
                                      <p:rCtr x="22934" y="84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25" grpId="0" animBg="1"/>
      <p:bldP spid="2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Rectangle 4">
            <a:extLst>
              <a:ext uri="{FF2B5EF4-FFF2-40B4-BE49-F238E27FC236}">
                <a16:creationId xmlns:a16="http://schemas.microsoft.com/office/drawing/2014/main" id="{DA8F7E9D-8659-4842-911A-7B25CA30B7C9}"/>
              </a:ext>
            </a:extLst>
          </p:cNvPr>
          <p:cNvSpPr/>
          <p:nvPr/>
        </p:nvSpPr>
        <p:spPr>
          <a:xfrm>
            <a:off x="4187730" y="914400"/>
            <a:ext cx="1190625" cy="6858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mn-ea"/>
                <a:cs typeface="+mn-cs"/>
              </a:rPr>
              <a:t>ANS</a:t>
            </a:r>
            <a:endParaRPr kumimoji="0" lang="en-GB" sz="28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6" name="Group 5">
            <a:extLst>
              <a:ext uri="{FF2B5EF4-FFF2-40B4-BE49-F238E27FC236}">
                <a16:creationId xmlns:a16="http://schemas.microsoft.com/office/drawing/2014/main" id="{3242AF04-4B87-4DD0-86B7-576937441C3C}"/>
              </a:ext>
            </a:extLst>
          </p:cNvPr>
          <p:cNvGrpSpPr/>
          <p:nvPr/>
        </p:nvGrpSpPr>
        <p:grpSpPr>
          <a:xfrm>
            <a:off x="2838450" y="3743325"/>
            <a:ext cx="2400300" cy="1057275"/>
            <a:chOff x="2838450" y="3743325"/>
            <a:chExt cx="2400300" cy="1057275"/>
          </a:xfrm>
        </p:grpSpPr>
        <p:sp>
          <p:nvSpPr>
            <p:cNvPr id="7" name="Rectangle 6">
              <a:extLst>
                <a:ext uri="{FF2B5EF4-FFF2-40B4-BE49-F238E27FC236}">
                  <a16:creationId xmlns:a16="http://schemas.microsoft.com/office/drawing/2014/main" id="{DCDDA6A1-01D4-44E7-BC82-C075DCB24F8A}"/>
                </a:ext>
              </a:extLst>
            </p:cNvPr>
            <p:cNvSpPr/>
            <p:nvPr/>
          </p:nvSpPr>
          <p:spPr>
            <a:xfrm>
              <a:off x="28384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90AB7C9E-D733-4869-A9DF-BF00F03050B3}"/>
                </a:ext>
              </a:extLst>
            </p:cNvPr>
            <p:cNvSpPr/>
            <p:nvPr/>
          </p:nvSpPr>
          <p:spPr>
            <a:xfrm>
              <a:off x="37147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FIS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F0F64B7D-4FAE-4CDE-8BEF-A2781F7BD47D}"/>
                </a:ext>
              </a:extLst>
            </p:cNvPr>
            <p:cNvSpPr/>
            <p:nvPr/>
          </p:nvSpPr>
          <p:spPr>
            <a:xfrm>
              <a:off x="45910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ATC</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10" name="Straight Arrow Connector 9">
              <a:extLst>
                <a:ext uri="{FF2B5EF4-FFF2-40B4-BE49-F238E27FC236}">
                  <a16:creationId xmlns:a16="http://schemas.microsoft.com/office/drawing/2014/main" id="{62285E35-F45C-4F7B-B552-F9559F5EA6BE}"/>
                </a:ext>
              </a:extLst>
            </p:cNvPr>
            <p:cNvCxnSpPr>
              <a:endCxn id="8" idx="0"/>
            </p:cNvCxnSpPr>
            <p:nvPr/>
          </p:nvCxnSpPr>
          <p:spPr>
            <a:xfrm flipH="1">
              <a:off x="4038600" y="3743325"/>
              <a:ext cx="28575" cy="523875"/>
            </a:xfrm>
            <a:prstGeom prst="straightConnector1">
              <a:avLst/>
            </a:prstGeom>
            <a:noFill/>
            <a:ln w="28575" cap="flat" cmpd="sng" algn="ctr">
              <a:solidFill>
                <a:srgbClr val="FF4D1B"/>
              </a:solidFill>
              <a:prstDash val="solid"/>
              <a:tailEnd type="arrow"/>
            </a:ln>
            <a:effectLst/>
          </p:spPr>
        </p:cxnSp>
        <p:cxnSp>
          <p:nvCxnSpPr>
            <p:cNvPr id="11" name="Straight Arrow Connector 10">
              <a:extLst>
                <a:ext uri="{FF2B5EF4-FFF2-40B4-BE49-F238E27FC236}">
                  <a16:creationId xmlns:a16="http://schemas.microsoft.com/office/drawing/2014/main" id="{A80E1C81-AABF-431A-9646-C171AA120204}"/>
                </a:ext>
              </a:extLst>
            </p:cNvPr>
            <p:cNvCxnSpPr>
              <a:stCxn id="22" idx="2"/>
              <a:endCxn id="9" idx="0"/>
            </p:cNvCxnSpPr>
            <p:nvPr/>
          </p:nvCxnSpPr>
          <p:spPr>
            <a:xfrm>
              <a:off x="4087718" y="3895725"/>
              <a:ext cx="827182" cy="371475"/>
            </a:xfrm>
            <a:prstGeom prst="straightConnector1">
              <a:avLst/>
            </a:prstGeom>
            <a:noFill/>
            <a:ln w="28575" cap="flat" cmpd="sng" algn="ctr">
              <a:solidFill>
                <a:srgbClr val="FF4D1B"/>
              </a:solidFill>
              <a:prstDash val="solid"/>
              <a:tailEnd type="arrow"/>
            </a:ln>
            <a:effectLst/>
          </p:spPr>
        </p:cxnSp>
        <p:cxnSp>
          <p:nvCxnSpPr>
            <p:cNvPr id="12" name="Straight Arrow Connector 11">
              <a:extLst>
                <a:ext uri="{FF2B5EF4-FFF2-40B4-BE49-F238E27FC236}">
                  <a16:creationId xmlns:a16="http://schemas.microsoft.com/office/drawing/2014/main" id="{09937140-BFD0-4126-BEC2-C0356DE4B3DF}"/>
                </a:ext>
              </a:extLst>
            </p:cNvPr>
            <p:cNvCxnSpPr>
              <a:stCxn id="22" idx="2"/>
              <a:endCxn id="7" idx="0"/>
            </p:cNvCxnSpPr>
            <p:nvPr/>
          </p:nvCxnSpPr>
          <p:spPr>
            <a:xfrm flipH="1">
              <a:off x="3162300" y="3895725"/>
              <a:ext cx="925418" cy="371475"/>
            </a:xfrm>
            <a:prstGeom prst="straightConnector1">
              <a:avLst/>
            </a:prstGeom>
            <a:noFill/>
            <a:ln w="28575" cap="flat" cmpd="sng" algn="ctr">
              <a:solidFill>
                <a:srgbClr val="FF4D1B"/>
              </a:solidFill>
              <a:prstDash val="solid"/>
              <a:tailEnd type="arrow"/>
            </a:ln>
            <a:effectLst/>
          </p:spPr>
        </p:cxnSp>
      </p:grpSp>
      <p:grpSp>
        <p:nvGrpSpPr>
          <p:cNvPr id="13" name="Group 12">
            <a:extLst>
              <a:ext uri="{FF2B5EF4-FFF2-40B4-BE49-F238E27FC236}">
                <a16:creationId xmlns:a16="http://schemas.microsoft.com/office/drawing/2014/main" id="{7D7045F4-0800-45E2-9A45-44387EF626A9}"/>
              </a:ext>
            </a:extLst>
          </p:cNvPr>
          <p:cNvGrpSpPr/>
          <p:nvPr/>
        </p:nvGrpSpPr>
        <p:grpSpPr>
          <a:xfrm>
            <a:off x="1773143" y="2895600"/>
            <a:ext cx="6019800" cy="1000125"/>
            <a:chOff x="1752600" y="2895600"/>
            <a:chExt cx="6019800" cy="1000125"/>
          </a:xfrm>
        </p:grpSpPr>
        <p:cxnSp>
          <p:nvCxnSpPr>
            <p:cNvPr id="14" name="Straight Arrow Connector 13">
              <a:extLst>
                <a:ext uri="{FF2B5EF4-FFF2-40B4-BE49-F238E27FC236}">
                  <a16:creationId xmlns:a16="http://schemas.microsoft.com/office/drawing/2014/main" id="{F8BA6EBD-C6E1-4D3B-BADF-B5BAF1544CA0}"/>
                </a:ext>
              </a:extLst>
            </p:cNvPr>
            <p:cNvCxnSpPr>
              <a:stCxn id="31" idx="2"/>
              <a:endCxn id="20" idx="0"/>
            </p:cNvCxnSpPr>
            <p:nvPr/>
          </p:nvCxnSpPr>
          <p:spPr>
            <a:xfrm flipH="1">
              <a:off x="2133600" y="2905125"/>
              <a:ext cx="990600" cy="457200"/>
            </a:xfrm>
            <a:prstGeom prst="straightConnector1">
              <a:avLst/>
            </a:prstGeom>
            <a:noFill/>
            <a:ln w="28575" cap="flat" cmpd="sng" algn="ctr">
              <a:solidFill>
                <a:srgbClr val="FF4D1B"/>
              </a:solidFill>
              <a:prstDash val="solid"/>
              <a:tailEnd type="arrow"/>
            </a:ln>
            <a:effectLst/>
          </p:spPr>
        </p:cxnSp>
        <p:cxnSp>
          <p:nvCxnSpPr>
            <p:cNvPr id="15" name="Straight Arrow Connector 14">
              <a:extLst>
                <a:ext uri="{FF2B5EF4-FFF2-40B4-BE49-F238E27FC236}">
                  <a16:creationId xmlns:a16="http://schemas.microsoft.com/office/drawing/2014/main" id="{979119E2-C46B-450C-9508-469EAE7D9E98}"/>
                </a:ext>
              </a:extLst>
            </p:cNvPr>
            <p:cNvCxnSpPr>
              <a:stCxn id="31" idx="2"/>
              <a:endCxn id="21" idx="0"/>
            </p:cNvCxnSpPr>
            <p:nvPr/>
          </p:nvCxnSpPr>
          <p:spPr>
            <a:xfrm>
              <a:off x="3124200" y="2905125"/>
              <a:ext cx="0" cy="457200"/>
            </a:xfrm>
            <a:prstGeom prst="straightConnector1">
              <a:avLst/>
            </a:prstGeom>
            <a:noFill/>
            <a:ln w="28575" cap="flat" cmpd="sng" algn="ctr">
              <a:solidFill>
                <a:srgbClr val="FF4D1B"/>
              </a:solidFill>
              <a:prstDash val="solid"/>
              <a:tailEnd type="arrow"/>
            </a:ln>
            <a:effectLst/>
          </p:spPr>
        </p:cxnSp>
        <p:cxnSp>
          <p:nvCxnSpPr>
            <p:cNvPr id="16" name="Straight Arrow Connector 15">
              <a:extLst>
                <a:ext uri="{FF2B5EF4-FFF2-40B4-BE49-F238E27FC236}">
                  <a16:creationId xmlns:a16="http://schemas.microsoft.com/office/drawing/2014/main" id="{4CECCFB5-D6CC-4F86-863E-849D234C6E90}"/>
                </a:ext>
              </a:extLst>
            </p:cNvPr>
            <p:cNvCxnSpPr>
              <a:stCxn id="31" idx="2"/>
              <a:endCxn id="22" idx="0"/>
            </p:cNvCxnSpPr>
            <p:nvPr/>
          </p:nvCxnSpPr>
          <p:spPr>
            <a:xfrm>
              <a:off x="3124200" y="2905125"/>
              <a:ext cx="942975" cy="457200"/>
            </a:xfrm>
            <a:prstGeom prst="straightConnector1">
              <a:avLst/>
            </a:prstGeom>
            <a:noFill/>
            <a:ln w="28575" cap="flat" cmpd="sng" algn="ctr">
              <a:solidFill>
                <a:srgbClr val="FF4D1B"/>
              </a:solidFill>
              <a:prstDash val="solid"/>
              <a:tailEnd type="arrow"/>
            </a:ln>
            <a:effectLst/>
          </p:spPr>
        </p:cxnSp>
        <p:cxnSp>
          <p:nvCxnSpPr>
            <p:cNvPr id="17" name="Straight Arrow Connector 16">
              <a:extLst>
                <a:ext uri="{FF2B5EF4-FFF2-40B4-BE49-F238E27FC236}">
                  <a16:creationId xmlns:a16="http://schemas.microsoft.com/office/drawing/2014/main" id="{1CAC4CA8-3675-4808-BDF4-5CBDD5F2D3A1}"/>
                </a:ext>
              </a:extLst>
            </p:cNvPr>
            <p:cNvCxnSpPr>
              <a:stCxn id="30" idx="2"/>
              <a:endCxn id="23" idx="0"/>
            </p:cNvCxnSpPr>
            <p:nvPr/>
          </p:nvCxnSpPr>
          <p:spPr>
            <a:xfrm flipH="1">
              <a:off x="5295900" y="2895600"/>
              <a:ext cx="1104900" cy="457200"/>
            </a:xfrm>
            <a:prstGeom prst="straightConnector1">
              <a:avLst/>
            </a:prstGeom>
            <a:noFill/>
            <a:ln w="28575" cap="flat" cmpd="sng" algn="ctr">
              <a:solidFill>
                <a:srgbClr val="FF4D1B"/>
              </a:solidFill>
              <a:prstDash val="solid"/>
              <a:tailEnd type="arrow"/>
            </a:ln>
            <a:effectLst/>
          </p:spPr>
        </p:cxnSp>
        <p:cxnSp>
          <p:nvCxnSpPr>
            <p:cNvPr id="18" name="Straight Arrow Connector 17">
              <a:extLst>
                <a:ext uri="{FF2B5EF4-FFF2-40B4-BE49-F238E27FC236}">
                  <a16:creationId xmlns:a16="http://schemas.microsoft.com/office/drawing/2014/main" id="{3191E6F4-9BBB-4816-A7F0-A9D8D6B44E2E}"/>
                </a:ext>
              </a:extLst>
            </p:cNvPr>
            <p:cNvCxnSpPr>
              <a:cxnSpLocks/>
              <a:stCxn id="30" idx="2"/>
              <a:endCxn id="24" idx="0"/>
            </p:cNvCxnSpPr>
            <p:nvPr/>
          </p:nvCxnSpPr>
          <p:spPr>
            <a:xfrm>
              <a:off x="6400800" y="2895600"/>
              <a:ext cx="4762" cy="457200"/>
            </a:xfrm>
            <a:prstGeom prst="straightConnector1">
              <a:avLst/>
            </a:prstGeom>
            <a:noFill/>
            <a:ln w="28575" cap="flat" cmpd="sng" algn="ctr">
              <a:solidFill>
                <a:srgbClr val="FF4D1B"/>
              </a:solidFill>
              <a:prstDash val="solid"/>
              <a:tailEnd type="arrow"/>
            </a:ln>
            <a:effectLst/>
          </p:spPr>
        </p:cxnSp>
        <p:cxnSp>
          <p:nvCxnSpPr>
            <p:cNvPr id="19" name="Straight Arrow Connector 18">
              <a:extLst>
                <a:ext uri="{FF2B5EF4-FFF2-40B4-BE49-F238E27FC236}">
                  <a16:creationId xmlns:a16="http://schemas.microsoft.com/office/drawing/2014/main" id="{0E617BED-02AF-4875-8CCF-C2DBD80CD496}"/>
                </a:ext>
              </a:extLst>
            </p:cNvPr>
            <p:cNvCxnSpPr>
              <a:stCxn id="30" idx="2"/>
              <a:endCxn id="25" idx="0"/>
            </p:cNvCxnSpPr>
            <p:nvPr/>
          </p:nvCxnSpPr>
          <p:spPr>
            <a:xfrm>
              <a:off x="6400800" y="2895600"/>
              <a:ext cx="1028700" cy="457200"/>
            </a:xfrm>
            <a:prstGeom prst="straightConnector1">
              <a:avLst/>
            </a:prstGeom>
            <a:noFill/>
            <a:ln w="28575" cap="flat" cmpd="sng" algn="ctr">
              <a:solidFill>
                <a:srgbClr val="FF4D1B"/>
              </a:solidFill>
              <a:prstDash val="solid"/>
              <a:tailEnd type="arrow"/>
            </a:ln>
            <a:effectLst/>
          </p:spPr>
        </p:cxnSp>
        <p:sp>
          <p:nvSpPr>
            <p:cNvPr id="20" name="Rectangle 19">
              <a:extLst>
                <a:ext uri="{FF2B5EF4-FFF2-40B4-BE49-F238E27FC236}">
                  <a16:creationId xmlns:a16="http://schemas.microsoft.com/office/drawing/2014/main" id="{3B0F6E86-2AB9-44FF-9C1E-1ED36FFFBB0A}"/>
                </a:ext>
              </a:extLst>
            </p:cNvPr>
            <p:cNvSpPr/>
            <p:nvPr/>
          </p:nvSpPr>
          <p:spPr>
            <a:xfrm>
              <a:off x="1752600" y="3362325"/>
              <a:ext cx="7620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C9DFE1FC-B3BC-41BD-9ED4-005037D30461}"/>
                </a:ext>
              </a:extLst>
            </p:cNvPr>
            <p:cNvSpPr/>
            <p:nvPr/>
          </p:nvSpPr>
          <p:spPr>
            <a:xfrm>
              <a:off x="2705100" y="3362325"/>
              <a:ext cx="8382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8A7F2A37-F2B0-488C-A38B-D85B448E728F}"/>
                </a:ext>
              </a:extLst>
            </p:cNvPr>
            <p:cNvSpPr/>
            <p:nvPr/>
          </p:nvSpPr>
          <p:spPr>
            <a:xfrm>
              <a:off x="3743325" y="3362325"/>
              <a:ext cx="6477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8B9B4F88-C812-49E8-81C8-CD6AA0C539C6}"/>
                </a:ext>
              </a:extLst>
            </p:cNvPr>
            <p:cNvSpPr/>
            <p:nvPr/>
          </p:nvSpPr>
          <p:spPr>
            <a:xfrm>
              <a:off x="49530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AIP</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22A1B909-4DB0-4DCB-9027-0E971730AF06}"/>
                </a:ext>
              </a:extLst>
            </p:cNvPr>
            <p:cNvSpPr/>
            <p:nvPr/>
          </p:nvSpPr>
          <p:spPr>
            <a:xfrm>
              <a:off x="5943599" y="3352800"/>
              <a:ext cx="923925"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NOTAM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5" name="Rectangle 24">
              <a:extLst>
                <a:ext uri="{FF2B5EF4-FFF2-40B4-BE49-F238E27FC236}">
                  <a16:creationId xmlns:a16="http://schemas.microsoft.com/office/drawing/2014/main" id="{73AEB369-0984-4E8B-8154-39F83A15FBBB}"/>
                </a:ext>
              </a:extLst>
            </p:cNvPr>
            <p:cNvSpPr/>
            <p:nvPr/>
          </p:nvSpPr>
          <p:spPr>
            <a:xfrm>
              <a:off x="70866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CIRC</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26" name="Group 25">
            <a:extLst>
              <a:ext uri="{FF2B5EF4-FFF2-40B4-BE49-F238E27FC236}">
                <a16:creationId xmlns:a16="http://schemas.microsoft.com/office/drawing/2014/main" id="{2A43EC67-3D9C-4BB3-91DD-D06E7F690938}"/>
              </a:ext>
            </a:extLst>
          </p:cNvPr>
          <p:cNvGrpSpPr/>
          <p:nvPr/>
        </p:nvGrpSpPr>
        <p:grpSpPr>
          <a:xfrm>
            <a:off x="990600" y="1600200"/>
            <a:ext cx="7543800" cy="1304925"/>
            <a:chOff x="990600" y="1600200"/>
            <a:chExt cx="7543800" cy="1304925"/>
          </a:xfrm>
        </p:grpSpPr>
        <p:sp>
          <p:nvSpPr>
            <p:cNvPr id="27" name="Rectangle 26">
              <a:extLst>
                <a:ext uri="{FF2B5EF4-FFF2-40B4-BE49-F238E27FC236}">
                  <a16:creationId xmlns:a16="http://schemas.microsoft.com/office/drawing/2014/main" id="{ED6ED260-913F-4E67-9CB9-841F1E2CD4F2}"/>
                </a:ext>
              </a:extLst>
            </p:cNvPr>
            <p:cNvSpPr/>
            <p:nvPr/>
          </p:nvSpPr>
          <p:spPr>
            <a:xfrm>
              <a:off x="9906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CNS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8" name="Rectangle 27">
              <a:extLst>
                <a:ext uri="{FF2B5EF4-FFF2-40B4-BE49-F238E27FC236}">
                  <a16:creationId xmlns:a16="http://schemas.microsoft.com/office/drawing/2014/main" id="{94610570-EE1C-46F2-BEBF-82754FE28795}"/>
                </a:ext>
              </a:extLst>
            </p:cNvPr>
            <p:cNvSpPr/>
            <p:nvPr/>
          </p:nvSpPr>
          <p:spPr>
            <a:xfrm>
              <a:off x="75438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MET</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29" name="Rectangle 28">
              <a:extLst>
                <a:ext uri="{FF2B5EF4-FFF2-40B4-BE49-F238E27FC236}">
                  <a16:creationId xmlns:a16="http://schemas.microsoft.com/office/drawing/2014/main" id="{0679607F-1E09-4878-A428-367DA2C62537}"/>
                </a:ext>
              </a:extLst>
            </p:cNvPr>
            <p:cNvSpPr/>
            <p:nvPr/>
          </p:nvSpPr>
          <p:spPr>
            <a:xfrm>
              <a:off x="42672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S</a:t>
              </a:r>
              <a:r>
                <a:rPr kumimoji="0" lang="es-ES" sz="1800" b="0" i="0" u="none" strike="noStrike" kern="0" cap="none" spc="0" normalizeH="0" baseline="0" noProof="0" dirty="0">
                  <a:ln>
                    <a:noFill/>
                  </a:ln>
                  <a:solidFill>
                    <a:prstClr val="white"/>
                  </a:solidFill>
                  <a:effectLst/>
                  <a:uLnTx/>
                  <a:uFillTx/>
                  <a:latin typeface="Calibri"/>
                  <a:ea typeface="+mn-ea"/>
                  <a:cs typeface="+mn-cs"/>
                </a:rPr>
                <a:t>&amp;R</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0" name="Rectangle 29">
              <a:extLst>
                <a:ext uri="{FF2B5EF4-FFF2-40B4-BE49-F238E27FC236}">
                  <a16:creationId xmlns:a16="http://schemas.microsoft.com/office/drawing/2014/main" id="{9085C9C2-49D4-4E2A-8A2E-A9425D1A5F8A}"/>
                </a:ext>
              </a:extLst>
            </p:cNvPr>
            <p:cNvSpPr/>
            <p:nvPr/>
          </p:nvSpPr>
          <p:spPr>
            <a:xfrm>
              <a:off x="59055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1" name="Rectangle 30">
              <a:extLst>
                <a:ext uri="{FF2B5EF4-FFF2-40B4-BE49-F238E27FC236}">
                  <a16:creationId xmlns:a16="http://schemas.microsoft.com/office/drawing/2014/main" id="{FFED9E8E-0135-4A73-9D5F-D045A375809F}"/>
                </a:ext>
              </a:extLst>
            </p:cNvPr>
            <p:cNvSpPr/>
            <p:nvPr/>
          </p:nvSpPr>
          <p:spPr>
            <a:xfrm>
              <a:off x="2628900" y="2371725"/>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32" name="Straight Arrow Connector 31">
              <a:extLst>
                <a:ext uri="{FF2B5EF4-FFF2-40B4-BE49-F238E27FC236}">
                  <a16:creationId xmlns:a16="http://schemas.microsoft.com/office/drawing/2014/main" id="{F1BFE41E-66D8-4785-827F-EA3142BD049D}"/>
                </a:ext>
              </a:extLst>
            </p:cNvPr>
            <p:cNvCxnSpPr>
              <a:stCxn id="5" idx="2"/>
              <a:endCxn id="28" idx="0"/>
            </p:cNvCxnSpPr>
            <p:nvPr/>
          </p:nvCxnSpPr>
          <p:spPr>
            <a:xfrm>
              <a:off x="4783043" y="1600200"/>
              <a:ext cx="3256057" cy="762000"/>
            </a:xfrm>
            <a:prstGeom prst="straightConnector1">
              <a:avLst/>
            </a:prstGeom>
            <a:noFill/>
            <a:ln w="38100" cap="flat" cmpd="sng" algn="ctr">
              <a:solidFill>
                <a:srgbClr val="4F81BD">
                  <a:lumMod val="75000"/>
                </a:srgbClr>
              </a:solidFill>
              <a:prstDash val="solid"/>
              <a:tailEnd type="arrow"/>
            </a:ln>
            <a:effectLst/>
          </p:spPr>
        </p:cxnSp>
        <p:cxnSp>
          <p:nvCxnSpPr>
            <p:cNvPr id="33" name="Straight Arrow Connector 32">
              <a:extLst>
                <a:ext uri="{FF2B5EF4-FFF2-40B4-BE49-F238E27FC236}">
                  <a16:creationId xmlns:a16="http://schemas.microsoft.com/office/drawing/2014/main" id="{0CB02D2F-2402-402F-983F-E9A80CFD5C1F}"/>
                </a:ext>
              </a:extLst>
            </p:cNvPr>
            <p:cNvCxnSpPr>
              <a:stCxn id="5" idx="2"/>
              <a:endCxn id="30" idx="0"/>
            </p:cNvCxnSpPr>
            <p:nvPr/>
          </p:nvCxnSpPr>
          <p:spPr>
            <a:xfrm>
              <a:off x="4783043" y="1600200"/>
              <a:ext cx="1617757" cy="762000"/>
            </a:xfrm>
            <a:prstGeom prst="straightConnector1">
              <a:avLst/>
            </a:prstGeom>
            <a:noFill/>
            <a:ln w="38100" cap="flat" cmpd="sng" algn="ctr">
              <a:solidFill>
                <a:srgbClr val="4F81BD">
                  <a:lumMod val="75000"/>
                </a:srgbClr>
              </a:solidFill>
              <a:prstDash val="solid"/>
              <a:tailEnd type="arrow"/>
            </a:ln>
            <a:effectLst/>
          </p:spPr>
        </p:cxnSp>
        <p:cxnSp>
          <p:nvCxnSpPr>
            <p:cNvPr id="34" name="Straight Arrow Connector 33">
              <a:extLst>
                <a:ext uri="{FF2B5EF4-FFF2-40B4-BE49-F238E27FC236}">
                  <a16:creationId xmlns:a16="http://schemas.microsoft.com/office/drawing/2014/main" id="{02D84239-10B5-45C8-AEC9-36A16B2411B0}"/>
                </a:ext>
              </a:extLst>
            </p:cNvPr>
            <p:cNvCxnSpPr>
              <a:stCxn id="5" idx="2"/>
              <a:endCxn id="29" idx="0"/>
            </p:cNvCxnSpPr>
            <p:nvPr/>
          </p:nvCxnSpPr>
          <p:spPr>
            <a:xfrm flipH="1">
              <a:off x="4762500" y="1600200"/>
              <a:ext cx="20543" cy="762000"/>
            </a:xfrm>
            <a:prstGeom prst="straightConnector1">
              <a:avLst/>
            </a:prstGeom>
            <a:noFill/>
            <a:ln w="38100" cap="flat" cmpd="sng" algn="ctr">
              <a:solidFill>
                <a:srgbClr val="4F81BD">
                  <a:lumMod val="75000"/>
                </a:srgbClr>
              </a:solidFill>
              <a:prstDash val="solid"/>
              <a:tailEnd type="arrow"/>
            </a:ln>
            <a:effectLst/>
          </p:spPr>
        </p:cxnSp>
        <p:cxnSp>
          <p:nvCxnSpPr>
            <p:cNvPr id="35" name="Straight Arrow Connector 34">
              <a:extLst>
                <a:ext uri="{FF2B5EF4-FFF2-40B4-BE49-F238E27FC236}">
                  <a16:creationId xmlns:a16="http://schemas.microsoft.com/office/drawing/2014/main" id="{D9FDBA5B-521A-4964-B35B-D111BF859417}"/>
                </a:ext>
              </a:extLst>
            </p:cNvPr>
            <p:cNvCxnSpPr>
              <a:stCxn id="5" idx="2"/>
              <a:endCxn id="31" idx="0"/>
            </p:cNvCxnSpPr>
            <p:nvPr/>
          </p:nvCxnSpPr>
          <p:spPr>
            <a:xfrm flipH="1">
              <a:off x="3124200" y="1600200"/>
              <a:ext cx="1658843" cy="771525"/>
            </a:xfrm>
            <a:prstGeom prst="straightConnector1">
              <a:avLst/>
            </a:prstGeom>
            <a:noFill/>
            <a:ln w="38100" cap="flat" cmpd="sng" algn="ctr">
              <a:solidFill>
                <a:srgbClr val="4F81BD">
                  <a:lumMod val="75000"/>
                </a:srgbClr>
              </a:solidFill>
              <a:prstDash val="solid"/>
              <a:tailEnd type="arrow"/>
            </a:ln>
            <a:effectLst/>
          </p:spPr>
        </p:cxnSp>
        <p:cxnSp>
          <p:nvCxnSpPr>
            <p:cNvPr id="36" name="Straight Arrow Connector 35">
              <a:extLst>
                <a:ext uri="{FF2B5EF4-FFF2-40B4-BE49-F238E27FC236}">
                  <a16:creationId xmlns:a16="http://schemas.microsoft.com/office/drawing/2014/main" id="{CC03E09A-BB6C-4584-9235-0917CBE8CFB6}"/>
                </a:ext>
              </a:extLst>
            </p:cNvPr>
            <p:cNvCxnSpPr>
              <a:stCxn id="5" idx="2"/>
              <a:endCxn id="27" idx="0"/>
            </p:cNvCxnSpPr>
            <p:nvPr/>
          </p:nvCxnSpPr>
          <p:spPr>
            <a:xfrm flipH="1">
              <a:off x="1485900" y="1600200"/>
              <a:ext cx="3297143" cy="762000"/>
            </a:xfrm>
            <a:prstGeom prst="straightConnector1">
              <a:avLst/>
            </a:prstGeom>
            <a:noFill/>
            <a:ln w="38100" cap="flat" cmpd="sng" algn="ctr">
              <a:solidFill>
                <a:srgbClr val="4F81BD">
                  <a:lumMod val="75000"/>
                </a:srgbClr>
              </a:solidFill>
              <a:prstDash val="solid"/>
              <a:tailEnd type="arrow"/>
            </a:ln>
            <a:effectLst/>
          </p:spPr>
        </p:cxnSp>
      </p:grpSp>
      <p:grpSp>
        <p:nvGrpSpPr>
          <p:cNvPr id="37" name="Group 36">
            <a:extLst>
              <a:ext uri="{FF2B5EF4-FFF2-40B4-BE49-F238E27FC236}">
                <a16:creationId xmlns:a16="http://schemas.microsoft.com/office/drawing/2014/main" id="{5EDBDB02-38DF-495F-8373-648473DD3A9D}"/>
              </a:ext>
            </a:extLst>
          </p:cNvPr>
          <p:cNvGrpSpPr/>
          <p:nvPr/>
        </p:nvGrpSpPr>
        <p:grpSpPr>
          <a:xfrm>
            <a:off x="787275" y="5120184"/>
            <a:ext cx="8438517" cy="1204416"/>
            <a:chOff x="787275" y="5120184"/>
            <a:chExt cx="8438517" cy="1204416"/>
          </a:xfrm>
        </p:grpSpPr>
        <p:sp>
          <p:nvSpPr>
            <p:cNvPr id="38" name="Rectangle 37">
              <a:extLst>
                <a:ext uri="{FF2B5EF4-FFF2-40B4-BE49-F238E27FC236}">
                  <a16:creationId xmlns:a16="http://schemas.microsoft.com/office/drawing/2014/main" id="{DDDF3E57-B68F-4207-8207-F188D2197E59}"/>
                </a:ext>
              </a:extLst>
            </p:cNvPr>
            <p:cNvSpPr/>
            <p:nvPr/>
          </p:nvSpPr>
          <p:spPr>
            <a:xfrm>
              <a:off x="787275" y="5120185"/>
              <a:ext cx="336021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ANS: Air Navigation Services</a:t>
              </a:r>
            </a:p>
            <a:p>
              <a:pPr fontAlgn="auto">
                <a:spcBef>
                  <a:spcPts val="0"/>
                </a:spcBef>
                <a:spcAft>
                  <a:spcPts val="0"/>
                </a:spcAft>
              </a:pPr>
              <a:r>
                <a:rPr lang="en-US" sz="1200" dirty="0">
                  <a:solidFill>
                    <a:prstClr val="black"/>
                  </a:solidFill>
                  <a:latin typeface="Calibri"/>
                  <a:ea typeface="msmincho" pitchFamily="2"/>
                  <a:cs typeface="msmincho" pitchFamily="2"/>
                </a:rPr>
                <a:t>CNS: Communications, Navigation and Surveillance</a:t>
              </a:r>
            </a:p>
            <a:p>
              <a:pPr fontAlgn="auto">
                <a:spcBef>
                  <a:spcPts val="0"/>
                </a:spcBef>
                <a:spcAft>
                  <a:spcPts val="0"/>
                </a:spcAft>
              </a:pPr>
              <a:r>
                <a:rPr lang="en-US" sz="1200" dirty="0">
                  <a:solidFill>
                    <a:prstClr val="black"/>
                  </a:solidFill>
                  <a:latin typeface="Calibri"/>
                  <a:ea typeface="msmincho" pitchFamily="2"/>
                  <a:cs typeface="msmincho" pitchFamily="2"/>
                </a:rPr>
                <a:t>ATM: Air Traffic Management</a:t>
              </a:r>
            </a:p>
            <a:p>
              <a:pPr fontAlgn="auto">
                <a:spcBef>
                  <a:spcPts val="0"/>
                </a:spcBef>
                <a:spcAft>
                  <a:spcPts val="0"/>
                </a:spcAft>
              </a:pPr>
              <a:r>
                <a:rPr lang="en-US" sz="1200" dirty="0">
                  <a:solidFill>
                    <a:prstClr val="black"/>
                  </a:solidFill>
                  <a:latin typeface="Calibri"/>
                  <a:ea typeface="msmincho" pitchFamily="2"/>
                  <a:cs typeface="msmincho" pitchFamily="2"/>
                </a:rPr>
                <a:t>S&amp;R: Search and Rescue</a:t>
              </a:r>
            </a:p>
            <a:p>
              <a:pPr fontAlgn="auto">
                <a:spcBef>
                  <a:spcPts val="0"/>
                </a:spcBef>
                <a:spcAft>
                  <a:spcPts val="0"/>
                </a:spcAft>
              </a:pPr>
              <a:r>
                <a:rPr lang="en-US" sz="1200" dirty="0">
                  <a:solidFill>
                    <a:prstClr val="black"/>
                  </a:solidFill>
                  <a:latin typeface="Calibri"/>
                  <a:ea typeface="msmincho" pitchFamily="2"/>
                  <a:cs typeface="msmincho" pitchFamily="2"/>
                </a:rPr>
                <a:t>AIS: Air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MET: Meteorological Services</a:t>
              </a:r>
            </a:p>
          </p:txBody>
        </p:sp>
        <p:sp>
          <p:nvSpPr>
            <p:cNvPr id="39" name="Rectangle 38">
              <a:extLst>
                <a:ext uri="{FF2B5EF4-FFF2-40B4-BE49-F238E27FC236}">
                  <a16:creationId xmlns:a16="http://schemas.microsoft.com/office/drawing/2014/main" id="{5FC276E8-589E-4495-8780-9C5614FBF358}"/>
                </a:ext>
              </a:extLst>
            </p:cNvPr>
            <p:cNvSpPr/>
            <p:nvPr/>
          </p:nvSpPr>
          <p:spPr>
            <a:xfrm>
              <a:off x="4275473" y="5124271"/>
              <a:ext cx="283045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ASM: </a:t>
              </a:r>
              <a:r>
                <a:rPr lang="en-US" sz="1200" dirty="0" err="1">
                  <a:solidFill>
                    <a:prstClr val="black"/>
                  </a:solidFill>
                  <a:latin typeface="Calibri"/>
                  <a:ea typeface="msmincho" pitchFamily="2"/>
                  <a:cs typeface="msmincho" pitchFamily="2"/>
                </a:rPr>
                <a:t>AirSpace</a:t>
              </a:r>
              <a:r>
                <a:rPr lang="en-US" sz="1200" dirty="0">
                  <a:solidFill>
                    <a:prstClr val="black"/>
                  </a:solidFill>
                  <a:latin typeface="Calibri"/>
                  <a:ea typeface="msmincho" pitchFamily="2"/>
                  <a:cs typeface="msmincho" pitchFamily="2"/>
                </a:rPr>
                <a:t> Management</a:t>
              </a:r>
            </a:p>
            <a:p>
              <a:pPr fontAlgn="auto">
                <a:spcBef>
                  <a:spcPts val="0"/>
                </a:spcBef>
                <a:spcAft>
                  <a:spcPts val="0"/>
                </a:spcAft>
              </a:pPr>
              <a:r>
                <a:rPr lang="en-US" sz="1200" dirty="0">
                  <a:solidFill>
                    <a:prstClr val="black"/>
                  </a:solidFill>
                  <a:latin typeface="Calibri"/>
                  <a:ea typeface="msmincho" pitchFamily="2"/>
                  <a:cs typeface="msmincho" pitchFamily="2"/>
                </a:rPr>
                <a:t>ATFM: Air Traffic Flow Management</a:t>
              </a:r>
            </a:p>
            <a:p>
              <a:pPr fontAlgn="auto">
                <a:spcBef>
                  <a:spcPts val="0"/>
                </a:spcBef>
                <a:spcAft>
                  <a:spcPts val="0"/>
                </a:spcAft>
              </a:pPr>
              <a:r>
                <a:rPr lang="en-US" sz="1200" dirty="0">
                  <a:solidFill>
                    <a:prstClr val="black"/>
                  </a:solidFill>
                  <a:latin typeface="Calibri"/>
                  <a:ea typeface="msmincho" pitchFamily="2"/>
                  <a:cs typeface="msmincho" pitchFamily="2"/>
                </a:rPr>
                <a:t>ATS: Air Traffic Services</a:t>
              </a:r>
            </a:p>
            <a:p>
              <a:pPr fontAlgn="auto">
                <a:spcBef>
                  <a:spcPts val="0"/>
                </a:spcBef>
                <a:spcAft>
                  <a:spcPts val="0"/>
                </a:spcAft>
              </a:pPr>
              <a:r>
                <a:rPr lang="en-US" sz="1200" dirty="0">
                  <a:solidFill>
                    <a:prstClr val="black"/>
                  </a:solidFill>
                  <a:latin typeface="Calibri"/>
                  <a:ea typeface="msmincho" pitchFamily="2"/>
                  <a:cs typeface="msmincho" pitchFamily="2"/>
                </a:rPr>
                <a:t>AIP: Aeronautical Information Publications</a:t>
              </a:r>
            </a:p>
            <a:p>
              <a:pPr fontAlgn="auto">
                <a:spcBef>
                  <a:spcPts val="0"/>
                </a:spcBef>
                <a:spcAft>
                  <a:spcPts val="0"/>
                </a:spcAft>
              </a:pPr>
              <a:r>
                <a:rPr lang="en-US" sz="1200" dirty="0">
                  <a:solidFill>
                    <a:prstClr val="black"/>
                  </a:solidFill>
                  <a:latin typeface="Calibri"/>
                  <a:ea typeface="msmincho" pitchFamily="2"/>
                  <a:cs typeface="msmincho" pitchFamily="2"/>
                </a:rPr>
                <a:t>NOTAM: Notices to Airmen</a:t>
              </a:r>
            </a:p>
            <a:p>
              <a:pPr fontAlgn="auto">
                <a:spcBef>
                  <a:spcPts val="0"/>
                </a:spcBef>
                <a:spcAft>
                  <a:spcPts val="0"/>
                </a:spcAft>
              </a:pPr>
              <a:r>
                <a:rPr lang="en-US" sz="1200" dirty="0">
                  <a:solidFill>
                    <a:prstClr val="black"/>
                  </a:solidFill>
                  <a:latin typeface="Calibri"/>
                  <a:ea typeface="msmincho" pitchFamily="2"/>
                  <a:cs typeface="msmincho" pitchFamily="2"/>
                </a:rPr>
                <a:t>CIRC: Circulars</a:t>
              </a:r>
            </a:p>
          </p:txBody>
        </p:sp>
        <p:sp>
          <p:nvSpPr>
            <p:cNvPr id="40" name="Rectangle 39">
              <a:extLst>
                <a:ext uri="{FF2B5EF4-FFF2-40B4-BE49-F238E27FC236}">
                  <a16:creationId xmlns:a16="http://schemas.microsoft.com/office/drawing/2014/main" id="{F8A1DEBF-D634-4934-9F80-FBE351EBE1E0}"/>
                </a:ext>
              </a:extLst>
            </p:cNvPr>
            <p:cNvSpPr/>
            <p:nvPr/>
          </p:nvSpPr>
          <p:spPr>
            <a:xfrm>
              <a:off x="7121433" y="5120184"/>
              <a:ext cx="2104359" cy="646331"/>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 Alert Services</a:t>
              </a:r>
            </a:p>
            <a:p>
              <a:pPr fontAlgn="auto">
                <a:spcBef>
                  <a:spcPts val="0"/>
                </a:spcBef>
                <a:spcAft>
                  <a:spcPts val="0"/>
                </a:spcAft>
              </a:pPr>
              <a:r>
                <a:rPr lang="en-US" sz="1200" dirty="0">
                  <a:solidFill>
                    <a:prstClr val="black"/>
                  </a:solidFill>
                  <a:latin typeface="Calibri"/>
                  <a:ea typeface="msmincho" pitchFamily="2"/>
                  <a:cs typeface="msmincho" pitchFamily="2"/>
                </a:rPr>
                <a:t>FIS: Flight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ATC: Air Traffic Control</a:t>
              </a:r>
            </a:p>
          </p:txBody>
        </p:sp>
      </p:grpSp>
      <p:sp>
        <p:nvSpPr>
          <p:cNvPr id="3" name="Rectangle 2">
            <a:extLst>
              <a:ext uri="{FF2B5EF4-FFF2-40B4-BE49-F238E27FC236}">
                <a16:creationId xmlns:a16="http://schemas.microsoft.com/office/drawing/2014/main" id="{E224A8F2-41E3-4B8C-A8CA-62B79BA9194D}"/>
              </a:ext>
            </a:extLst>
          </p:cNvPr>
          <p:cNvSpPr/>
          <p:nvPr/>
        </p:nvSpPr>
        <p:spPr>
          <a:xfrm>
            <a:off x="1824037" y="3465195"/>
            <a:ext cx="619125" cy="325755"/>
          </a:xfrm>
          <a:prstGeom prst="rect">
            <a:avLst/>
          </a:prstGeom>
          <a:solidFill>
            <a:srgbClr val="F79646"/>
          </a:solidFill>
          <a:ln>
            <a:solidFill>
              <a:srgbClr val="F7964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F4BE7F47-4270-4004-BDF0-FEF75664B194}"/>
              </a:ext>
            </a:extLst>
          </p:cNvPr>
          <p:cNvSpPr/>
          <p:nvPr/>
        </p:nvSpPr>
        <p:spPr>
          <a:xfrm>
            <a:off x="2843212" y="3514952"/>
            <a:ext cx="619125" cy="325755"/>
          </a:xfrm>
          <a:prstGeom prst="rect">
            <a:avLst/>
          </a:prstGeom>
          <a:solidFill>
            <a:srgbClr val="F79646"/>
          </a:solidFill>
          <a:ln>
            <a:solidFill>
              <a:srgbClr val="F7964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9F71821C-9F3C-4B6D-B7AA-9B3FD3DB86E3}"/>
              </a:ext>
            </a:extLst>
          </p:cNvPr>
          <p:cNvSpPr/>
          <p:nvPr/>
        </p:nvSpPr>
        <p:spPr>
          <a:xfrm>
            <a:off x="3809905" y="3485287"/>
            <a:ext cx="527050" cy="325755"/>
          </a:xfrm>
          <a:prstGeom prst="rect">
            <a:avLst/>
          </a:prstGeom>
          <a:solidFill>
            <a:srgbClr val="F79646"/>
          </a:solidFill>
          <a:ln>
            <a:solidFill>
              <a:srgbClr val="F7964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7" name="Segnaposto numero diapositiva 4">
            <a:extLst>
              <a:ext uri="{FF2B5EF4-FFF2-40B4-BE49-F238E27FC236}">
                <a16:creationId xmlns:a16="http://schemas.microsoft.com/office/drawing/2014/main" id="{2011278D-11C9-4681-A248-D7A84CAA4766}"/>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a:t>
            </a:fld>
            <a:endParaRPr lang="en-GB" dirty="0"/>
          </a:p>
        </p:txBody>
      </p:sp>
    </p:spTree>
    <p:extLst>
      <p:ext uri="{BB962C8B-B14F-4D97-AF65-F5344CB8AC3E}">
        <p14:creationId xmlns:p14="http://schemas.microsoft.com/office/powerpoint/2010/main" val="34963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 presetClass="entr"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500"/>
                            </p:stCondLst>
                            <p:childTnLst>
                              <p:par>
                                <p:cTn id="37" presetID="1" presetClass="entr" presetSubtype="0"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1" grpId="0" animBg="1"/>
      <p:bldP spid="41" grpId="1" animBg="1"/>
      <p:bldP spid="42" grpId="0" animBg="1"/>
      <p:bldP spid="42"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Numerous factors affect complexity of controllers’ task</a:t>
            </a:r>
            <a:endParaRPr lang="en-GB" sz="1900" u="sng" dirty="0">
              <a:latin typeface="+mn-lt"/>
            </a:endParaRPr>
          </a:p>
          <a:p>
            <a:pPr marL="1085850" lvl="1" indent="-342900">
              <a:buFont typeface="Arial" charset="0"/>
              <a:buChar char="•"/>
            </a:pPr>
            <a:r>
              <a:rPr lang="en-GB" sz="1900" dirty="0"/>
              <a:t>Airspace factors</a:t>
            </a:r>
          </a:p>
          <a:p>
            <a:pPr marL="1085850" lvl="1" indent="-342900">
              <a:buFont typeface="Arial" charset="0"/>
              <a:buChar char="•"/>
            </a:pPr>
            <a:r>
              <a:rPr lang="en-GB" sz="1900" dirty="0"/>
              <a:t>Traffic factors</a:t>
            </a:r>
          </a:p>
          <a:p>
            <a:pPr marL="1085850" lvl="1" indent="-342900">
              <a:buFont typeface="Arial" charset="0"/>
              <a:buChar char="•"/>
            </a:pPr>
            <a:r>
              <a:rPr lang="en-GB" sz="1900" dirty="0"/>
              <a:t>Operational constraints</a:t>
            </a:r>
          </a:p>
          <a:p>
            <a:r>
              <a:rPr lang="en-GB" dirty="0">
                <a:latin typeface="+mn-lt"/>
              </a:rPr>
              <a:t> </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30</a:t>
            </a:fld>
            <a:endParaRPr lang="en-GB" dirty="0"/>
          </a:p>
        </p:txBody>
      </p:sp>
    </p:spTree>
    <p:extLst>
      <p:ext uri="{BB962C8B-B14F-4D97-AF65-F5344CB8AC3E}">
        <p14:creationId xmlns:p14="http://schemas.microsoft.com/office/powerpoint/2010/main" val="3291378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Airspace</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Airspace constraints typically have a less severe effect on airline operations than airport constraints </a:t>
            </a:r>
            <a:r>
              <a:rPr lang="en-GB" sz="1900" dirty="0">
                <a:latin typeface="+mn-lt"/>
              </a:rPr>
              <a:t>(especially true in US)</a:t>
            </a:r>
            <a:endParaRPr lang="en-GB" sz="1900" u="sng"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31</a:t>
            </a:fld>
            <a:endParaRPr lang="en-GB" dirty="0"/>
          </a:p>
        </p:txBody>
      </p:sp>
      <p:sp>
        <p:nvSpPr>
          <p:cNvPr id="9" name="Rectangle 8">
            <a:extLst>
              <a:ext uri="{FF2B5EF4-FFF2-40B4-BE49-F238E27FC236}">
                <a16:creationId xmlns:a16="http://schemas.microsoft.com/office/drawing/2014/main" id="{CAED1324-C713-4696-81A7-DD2674D930DC}"/>
              </a:ext>
            </a:extLst>
          </p:cNvPr>
          <p:cNvSpPr/>
          <p:nvPr/>
        </p:nvSpPr>
        <p:spPr>
          <a:xfrm>
            <a:off x="672352" y="2505453"/>
            <a:ext cx="7973503" cy="1338828"/>
          </a:xfrm>
          <a:prstGeom prst="rect">
            <a:avLst/>
          </a:prstGeom>
        </p:spPr>
        <p:txBody>
          <a:bodyPr wrap="square">
            <a:spAutoFit/>
          </a:bodyPr>
          <a:lstStyle/>
          <a:p>
            <a:pPr>
              <a:lnSpc>
                <a:spcPct val="150000"/>
              </a:lnSpc>
              <a:spcBef>
                <a:spcPts val="600"/>
              </a:spcBef>
              <a:spcAft>
                <a:spcPts val="600"/>
              </a:spcAft>
              <a:defRPr/>
            </a:pPr>
            <a:r>
              <a:rPr lang="en-US" dirty="0">
                <a:sym typeface="Wingdings" pitchFamily="2" charset="2"/>
              </a:rPr>
              <a:t> </a:t>
            </a:r>
            <a:r>
              <a:rPr lang="en-US" dirty="0"/>
              <a:t>a capacity-constrained </a:t>
            </a:r>
            <a:r>
              <a:rPr lang="en-US" dirty="0" err="1"/>
              <a:t>en</a:t>
            </a:r>
            <a:r>
              <a:rPr lang="en-US" dirty="0"/>
              <a:t>-route sector can often be by-passed at limited cost by selecting an alternative route, whereas a flight has no choice but to eventually end up at its destination airport</a:t>
            </a:r>
          </a:p>
        </p:txBody>
      </p:sp>
    </p:spTree>
    <p:extLst>
      <p:ext uri="{BB962C8B-B14F-4D97-AF65-F5344CB8AC3E}">
        <p14:creationId xmlns:p14="http://schemas.microsoft.com/office/powerpoint/2010/main" val="332948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grpSp>
        <p:nvGrpSpPr>
          <p:cNvPr id="218" name="Group 217"/>
          <p:cNvGrpSpPr/>
          <p:nvPr/>
        </p:nvGrpSpPr>
        <p:grpSpPr>
          <a:xfrm>
            <a:off x="1694684" y="1599766"/>
            <a:ext cx="5642583" cy="3658468"/>
            <a:chOff x="275958" y="1052736"/>
            <a:chExt cx="4115507" cy="2160240"/>
          </a:xfrm>
        </p:grpSpPr>
        <p:sp>
          <p:nvSpPr>
            <p:cNvPr id="3" name="Rectangle 2"/>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87" name="Group 86"/>
            <p:cNvGrpSpPr/>
            <p:nvPr/>
          </p:nvGrpSpPr>
          <p:grpSpPr>
            <a:xfrm>
              <a:off x="648079" y="1493103"/>
              <a:ext cx="3743386" cy="184553"/>
              <a:chOff x="648079" y="1493103"/>
              <a:chExt cx="3743386" cy="184553"/>
            </a:xfrm>
          </p:grpSpPr>
          <p:cxnSp>
            <p:nvCxnSpPr>
              <p:cNvPr id="10" name="Straight Connector 9"/>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30003" y="2275339"/>
              <a:ext cx="3743386" cy="194602"/>
              <a:chOff x="800479" y="1635454"/>
              <a:chExt cx="3743386" cy="194602"/>
            </a:xfrm>
          </p:grpSpPr>
          <p:cxnSp>
            <p:nvCxnSpPr>
              <p:cNvPr id="77" name="Straight Connector 7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25943" y="2568651"/>
              <a:ext cx="3743386" cy="194602"/>
              <a:chOff x="648079" y="1483054"/>
              <a:chExt cx="3743386" cy="194602"/>
            </a:xfrm>
          </p:grpSpPr>
          <p:cxnSp>
            <p:nvCxnSpPr>
              <p:cNvPr id="89" name="Straight Connector 8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sp>
        <p:nvSpPr>
          <p:cNvPr id="4" name="TextBox 3">
            <a:extLst>
              <a:ext uri="{FF2B5EF4-FFF2-40B4-BE49-F238E27FC236}">
                <a16:creationId xmlns:a16="http://schemas.microsoft.com/office/drawing/2014/main" id="{AD8E48E3-F6AF-4FBB-BAF4-B4C2725EFF21}"/>
              </a:ext>
            </a:extLst>
          </p:cNvPr>
          <p:cNvSpPr txBox="1"/>
          <p:nvPr/>
        </p:nvSpPr>
        <p:spPr>
          <a:xfrm>
            <a:off x="355168" y="433004"/>
            <a:ext cx="1436612" cy="523220"/>
          </a:xfrm>
          <a:prstGeom prst="rect">
            <a:avLst/>
          </a:prstGeom>
          <a:noFill/>
        </p:spPr>
        <p:txBody>
          <a:bodyPr wrap="none" rtlCol="0">
            <a:spAutoFit/>
          </a:bodyPr>
          <a:lstStyle/>
          <a:p>
            <a:r>
              <a:rPr lang="en-GB" sz="2800" dirty="0"/>
              <a:t>1 – F1R3</a:t>
            </a:r>
          </a:p>
        </p:txBody>
      </p:sp>
      <p:sp>
        <p:nvSpPr>
          <p:cNvPr id="5" name="Oval 4">
            <a:extLst>
              <a:ext uri="{FF2B5EF4-FFF2-40B4-BE49-F238E27FC236}">
                <a16:creationId xmlns:a16="http://schemas.microsoft.com/office/drawing/2014/main" id="{B8328C7F-A23A-4313-B2C8-C4C8F545DAD8}"/>
              </a:ext>
            </a:extLst>
          </p:cNvPr>
          <p:cNvSpPr/>
          <p:nvPr/>
        </p:nvSpPr>
        <p:spPr>
          <a:xfrm>
            <a:off x="2691762" y="4109486"/>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9BD8791C-D409-4507-A1D1-54D71C412CAA}"/>
              </a:ext>
            </a:extLst>
          </p:cNvPr>
          <p:cNvSpPr txBox="1"/>
          <p:nvPr/>
        </p:nvSpPr>
        <p:spPr>
          <a:xfrm>
            <a:off x="327002" y="1004156"/>
            <a:ext cx="1436612" cy="523220"/>
          </a:xfrm>
          <a:prstGeom prst="rect">
            <a:avLst/>
          </a:prstGeom>
          <a:noFill/>
        </p:spPr>
        <p:txBody>
          <a:bodyPr wrap="none" rtlCol="0">
            <a:spAutoFit/>
          </a:bodyPr>
          <a:lstStyle/>
          <a:p>
            <a:r>
              <a:rPr lang="en-GB" sz="2800" dirty="0"/>
              <a:t>2 – F2R1</a:t>
            </a:r>
          </a:p>
        </p:txBody>
      </p:sp>
      <p:sp>
        <p:nvSpPr>
          <p:cNvPr id="29" name="Oval 28">
            <a:extLst>
              <a:ext uri="{FF2B5EF4-FFF2-40B4-BE49-F238E27FC236}">
                <a16:creationId xmlns:a16="http://schemas.microsoft.com/office/drawing/2014/main" id="{8A06EFD9-143D-4E1A-9DEB-BF85D602F1F2}"/>
              </a:ext>
            </a:extLst>
          </p:cNvPr>
          <p:cNvSpPr/>
          <p:nvPr/>
        </p:nvSpPr>
        <p:spPr>
          <a:xfrm>
            <a:off x="6450943" y="2231432"/>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E7755186-1A05-409A-AD7E-5AF51A1BAE03}"/>
              </a:ext>
            </a:extLst>
          </p:cNvPr>
          <p:cNvSpPr/>
          <p:nvPr/>
        </p:nvSpPr>
        <p:spPr>
          <a:xfrm>
            <a:off x="5412812" y="2231432"/>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1FAADB70-A973-4A7C-8814-8A544ACBF3A0}"/>
              </a:ext>
            </a:extLst>
          </p:cNvPr>
          <p:cNvSpPr/>
          <p:nvPr/>
        </p:nvSpPr>
        <p:spPr>
          <a:xfrm>
            <a:off x="3733089" y="4109486"/>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AF626850-DD00-4E9F-BA4D-AC124577FDDC}"/>
              </a:ext>
            </a:extLst>
          </p:cNvPr>
          <p:cNvSpPr/>
          <p:nvPr/>
        </p:nvSpPr>
        <p:spPr>
          <a:xfrm>
            <a:off x="4870673" y="4109486"/>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45A94452-4D8F-4AC0-9A0D-6FC763A7AABF}"/>
              </a:ext>
            </a:extLst>
          </p:cNvPr>
          <p:cNvSpPr/>
          <p:nvPr/>
        </p:nvSpPr>
        <p:spPr>
          <a:xfrm>
            <a:off x="4297998" y="2231432"/>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1B6D4707-FAE5-4EEC-9F01-035BF3373B0B}"/>
              </a:ext>
            </a:extLst>
          </p:cNvPr>
          <p:cNvSpPr/>
          <p:nvPr/>
        </p:nvSpPr>
        <p:spPr>
          <a:xfrm>
            <a:off x="3221526" y="2193769"/>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86E75EBD-74C5-4849-9507-338FDA866CA0}"/>
              </a:ext>
            </a:extLst>
          </p:cNvPr>
          <p:cNvSpPr/>
          <p:nvPr/>
        </p:nvSpPr>
        <p:spPr>
          <a:xfrm>
            <a:off x="5952458" y="4109486"/>
            <a:ext cx="473076" cy="473076"/>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BAE7799B-9986-46BF-8272-01BA633A7C99}"/>
              </a:ext>
            </a:extLst>
          </p:cNvPr>
          <p:cNvSpPr txBox="1"/>
          <p:nvPr/>
        </p:nvSpPr>
        <p:spPr>
          <a:xfrm>
            <a:off x="8078667" y="1354232"/>
            <a:ext cx="367408" cy="523220"/>
          </a:xfrm>
          <a:prstGeom prst="rect">
            <a:avLst/>
          </a:prstGeom>
          <a:noFill/>
        </p:spPr>
        <p:txBody>
          <a:bodyPr wrap="none" rtlCol="0">
            <a:spAutoFit/>
          </a:bodyPr>
          <a:lstStyle/>
          <a:p>
            <a:r>
              <a:rPr lang="en-GB" sz="2800" dirty="0"/>
              <a:t>1</a:t>
            </a:r>
          </a:p>
        </p:txBody>
      </p:sp>
      <p:sp>
        <p:nvSpPr>
          <p:cNvPr id="38" name="TextBox 37">
            <a:extLst>
              <a:ext uri="{FF2B5EF4-FFF2-40B4-BE49-F238E27FC236}">
                <a16:creationId xmlns:a16="http://schemas.microsoft.com/office/drawing/2014/main" id="{6E693E83-82AC-411B-B764-A13AEE8CBB9C}"/>
              </a:ext>
            </a:extLst>
          </p:cNvPr>
          <p:cNvSpPr txBox="1"/>
          <p:nvPr/>
        </p:nvSpPr>
        <p:spPr>
          <a:xfrm>
            <a:off x="8078667" y="1931711"/>
            <a:ext cx="367408" cy="523220"/>
          </a:xfrm>
          <a:prstGeom prst="rect">
            <a:avLst/>
          </a:prstGeom>
          <a:noFill/>
        </p:spPr>
        <p:txBody>
          <a:bodyPr wrap="none" rtlCol="0">
            <a:spAutoFit/>
          </a:bodyPr>
          <a:lstStyle/>
          <a:p>
            <a:r>
              <a:rPr lang="en-GB" sz="2800" dirty="0"/>
              <a:t>2</a:t>
            </a:r>
          </a:p>
        </p:txBody>
      </p:sp>
      <p:sp>
        <p:nvSpPr>
          <p:cNvPr id="39" name="TextBox 38">
            <a:extLst>
              <a:ext uri="{FF2B5EF4-FFF2-40B4-BE49-F238E27FC236}">
                <a16:creationId xmlns:a16="http://schemas.microsoft.com/office/drawing/2014/main" id="{DD3C5476-5443-424B-95C9-E97BDEA0A3FD}"/>
              </a:ext>
            </a:extLst>
          </p:cNvPr>
          <p:cNvSpPr txBox="1"/>
          <p:nvPr/>
        </p:nvSpPr>
        <p:spPr>
          <a:xfrm>
            <a:off x="8078667" y="2509190"/>
            <a:ext cx="367408" cy="523220"/>
          </a:xfrm>
          <a:prstGeom prst="rect">
            <a:avLst/>
          </a:prstGeom>
          <a:noFill/>
        </p:spPr>
        <p:txBody>
          <a:bodyPr wrap="none" rtlCol="0">
            <a:spAutoFit/>
          </a:bodyPr>
          <a:lstStyle/>
          <a:p>
            <a:r>
              <a:rPr lang="en-GB" sz="2800" dirty="0"/>
              <a:t>3</a:t>
            </a:r>
          </a:p>
        </p:txBody>
      </p:sp>
      <p:sp>
        <p:nvSpPr>
          <p:cNvPr id="40" name="TextBox 39">
            <a:extLst>
              <a:ext uri="{FF2B5EF4-FFF2-40B4-BE49-F238E27FC236}">
                <a16:creationId xmlns:a16="http://schemas.microsoft.com/office/drawing/2014/main" id="{45F622E2-1832-433F-A0C8-19DA7B17F762}"/>
              </a:ext>
            </a:extLst>
          </p:cNvPr>
          <p:cNvSpPr txBox="1"/>
          <p:nvPr/>
        </p:nvSpPr>
        <p:spPr>
          <a:xfrm>
            <a:off x="8078667" y="3086669"/>
            <a:ext cx="367408" cy="523220"/>
          </a:xfrm>
          <a:prstGeom prst="rect">
            <a:avLst/>
          </a:prstGeom>
          <a:noFill/>
        </p:spPr>
        <p:txBody>
          <a:bodyPr wrap="square" rtlCol="0">
            <a:spAutoFit/>
          </a:bodyPr>
          <a:lstStyle/>
          <a:p>
            <a:r>
              <a:rPr lang="en-GB" sz="2800" dirty="0"/>
              <a:t>4</a:t>
            </a:r>
          </a:p>
        </p:txBody>
      </p:sp>
      <p:sp>
        <p:nvSpPr>
          <p:cNvPr id="41" name="TextBox 40">
            <a:extLst>
              <a:ext uri="{FF2B5EF4-FFF2-40B4-BE49-F238E27FC236}">
                <a16:creationId xmlns:a16="http://schemas.microsoft.com/office/drawing/2014/main" id="{3CB566DA-C164-4F9A-960B-0CE49E00C1DE}"/>
              </a:ext>
            </a:extLst>
          </p:cNvPr>
          <p:cNvSpPr txBox="1"/>
          <p:nvPr/>
        </p:nvSpPr>
        <p:spPr>
          <a:xfrm>
            <a:off x="8078667" y="3664148"/>
            <a:ext cx="367408" cy="523220"/>
          </a:xfrm>
          <a:prstGeom prst="rect">
            <a:avLst/>
          </a:prstGeom>
          <a:noFill/>
        </p:spPr>
        <p:txBody>
          <a:bodyPr wrap="square" rtlCol="0">
            <a:spAutoFit/>
          </a:bodyPr>
          <a:lstStyle/>
          <a:p>
            <a:r>
              <a:rPr lang="en-GB" sz="2800" dirty="0"/>
              <a:t>5</a:t>
            </a:r>
          </a:p>
        </p:txBody>
      </p:sp>
      <p:sp>
        <p:nvSpPr>
          <p:cNvPr id="42" name="TextBox 41">
            <a:extLst>
              <a:ext uri="{FF2B5EF4-FFF2-40B4-BE49-F238E27FC236}">
                <a16:creationId xmlns:a16="http://schemas.microsoft.com/office/drawing/2014/main" id="{300C925A-BBFC-4FF8-A585-F33D15602390}"/>
              </a:ext>
            </a:extLst>
          </p:cNvPr>
          <p:cNvSpPr txBox="1"/>
          <p:nvPr/>
        </p:nvSpPr>
        <p:spPr>
          <a:xfrm>
            <a:off x="8078667" y="4241626"/>
            <a:ext cx="367408" cy="523220"/>
          </a:xfrm>
          <a:prstGeom prst="rect">
            <a:avLst/>
          </a:prstGeom>
          <a:noFill/>
        </p:spPr>
        <p:txBody>
          <a:bodyPr wrap="square" rtlCol="0">
            <a:spAutoFit/>
          </a:bodyPr>
          <a:lstStyle/>
          <a:p>
            <a:r>
              <a:rPr lang="en-GB" sz="2800" dirty="0"/>
              <a:t>6</a:t>
            </a:r>
          </a:p>
        </p:txBody>
      </p:sp>
      <p:sp>
        <p:nvSpPr>
          <p:cNvPr id="44" name="Segnaposto numero diapositiva 4">
            <a:extLst>
              <a:ext uri="{FF2B5EF4-FFF2-40B4-BE49-F238E27FC236}">
                <a16:creationId xmlns:a16="http://schemas.microsoft.com/office/drawing/2014/main" id="{3EE49586-1118-4E63-A197-DE5F7A8CD64B}"/>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32</a:t>
            </a:fld>
            <a:endParaRPr lang="en-GB" dirty="0"/>
          </a:p>
        </p:txBody>
      </p:sp>
    </p:spTree>
    <p:extLst>
      <p:ext uri="{BB962C8B-B14F-4D97-AF65-F5344CB8AC3E}">
        <p14:creationId xmlns:p14="http://schemas.microsoft.com/office/powerpoint/2010/main" val="20839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37"/>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29"/>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31"/>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8"/>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30"/>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32"/>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39"/>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34"/>
                                        </p:tgtEl>
                                        <p:attrNameLst>
                                          <p:attrName>style.visibility</p:attrName>
                                        </p:attrNameLst>
                                      </p:cBhvr>
                                      <p:to>
                                        <p:strVal val="hidden"/>
                                      </p:to>
                                    </p:set>
                                  </p:childTnLst>
                                </p:cTn>
                              </p:par>
                              <p:par>
                                <p:cTn id="63" presetID="1"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par>
                                <p:cTn id="65" presetID="1" presetClass="exit" presetSubtype="0" fill="hold" grpId="1" nodeType="withEffect">
                                  <p:stCondLst>
                                    <p:cond delay="0"/>
                                  </p:stCondLst>
                                  <p:childTnLst>
                                    <p:set>
                                      <p:cBhvr>
                                        <p:cTn id="66" dur="1" fill="hold">
                                          <p:stCondLst>
                                            <p:cond delay="0"/>
                                          </p:stCondLst>
                                        </p:cTn>
                                        <p:tgtEl>
                                          <p:spTgt spid="40"/>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36"/>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1" nodeType="clickEffect">
                                  <p:stCondLst>
                                    <p:cond delay="0"/>
                                  </p:stCondLst>
                                  <p:childTnLst>
                                    <p:set>
                                      <p:cBhvr>
                                        <p:cTn id="74" dur="1" fill="hold">
                                          <p:stCondLst>
                                            <p:cond delay="0"/>
                                          </p:stCondLst>
                                        </p:cTn>
                                        <p:tgtEl>
                                          <p:spTgt spid="35"/>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41"/>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28" grpId="0"/>
      <p:bldP spid="28" grpId="1"/>
      <p:bldP spid="29" grpId="0" animBg="1"/>
      <p:bldP spid="29" grpId="1" animBg="1"/>
      <p:bldP spid="30" grpId="0" animBg="1"/>
      <p:bldP spid="30" grpId="1" animBg="1"/>
      <p:bldP spid="31" grpId="0" animBg="1"/>
      <p:bldP spid="31" grpId="1" animBg="1"/>
      <p:bldP spid="32" grpId="0" animBg="1"/>
      <p:bldP spid="32" grpId="1" animBg="1"/>
      <p:bldP spid="34" grpId="0" animBg="1"/>
      <p:bldP spid="34" grpId="1" animBg="1"/>
      <p:bldP spid="35" grpId="0" animBg="1"/>
      <p:bldP spid="35" grpId="1" animBg="1"/>
      <p:bldP spid="36" grpId="0" animBg="1"/>
      <p:bldP spid="36" grpId="1" animBg="1"/>
      <p:bldP spid="37" grpId="0"/>
      <p:bldP spid="37" grpId="1"/>
      <p:bldP spid="38" grpId="0"/>
      <p:bldP spid="38" grpId="1"/>
      <p:bldP spid="39" grpId="0"/>
      <p:bldP spid="39" grpId="1"/>
      <p:bldP spid="40" grpId="0"/>
      <p:bldP spid="40" grpId="1"/>
      <p:bldP spid="41" grpId="0"/>
      <p:bldP spid="41" grpId="1"/>
      <p:bldP spid="42" grpId="0"/>
      <p:bldP spid="4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grpSp>
        <p:nvGrpSpPr>
          <p:cNvPr id="218" name="Group 217"/>
          <p:cNvGrpSpPr/>
          <p:nvPr/>
        </p:nvGrpSpPr>
        <p:grpSpPr>
          <a:xfrm>
            <a:off x="1694684" y="1599766"/>
            <a:ext cx="5642583" cy="3658468"/>
            <a:chOff x="275958" y="1052736"/>
            <a:chExt cx="4115507" cy="2160240"/>
          </a:xfrm>
        </p:grpSpPr>
        <p:sp>
          <p:nvSpPr>
            <p:cNvPr id="3" name="Rectangle 2"/>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87" name="Group 86"/>
            <p:cNvGrpSpPr/>
            <p:nvPr/>
          </p:nvGrpSpPr>
          <p:grpSpPr>
            <a:xfrm>
              <a:off x="648079" y="1493103"/>
              <a:ext cx="3743386" cy="184553"/>
              <a:chOff x="648079" y="1493103"/>
              <a:chExt cx="3743386" cy="184553"/>
            </a:xfrm>
          </p:grpSpPr>
          <p:cxnSp>
            <p:nvCxnSpPr>
              <p:cNvPr id="10" name="Straight Connector 9"/>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30003" y="2275339"/>
              <a:ext cx="3743386" cy="194602"/>
              <a:chOff x="800479" y="1635454"/>
              <a:chExt cx="3743386" cy="194602"/>
            </a:xfrm>
          </p:grpSpPr>
          <p:cxnSp>
            <p:nvCxnSpPr>
              <p:cNvPr id="77" name="Straight Connector 7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25943" y="2568651"/>
              <a:ext cx="3743386" cy="194602"/>
              <a:chOff x="648079" y="1483054"/>
              <a:chExt cx="3743386" cy="194602"/>
            </a:xfrm>
          </p:grpSpPr>
          <p:cxnSp>
            <p:nvCxnSpPr>
              <p:cNvPr id="89" name="Straight Connector 8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sp>
        <p:nvSpPr>
          <p:cNvPr id="4" name="TextBox 3">
            <a:extLst>
              <a:ext uri="{FF2B5EF4-FFF2-40B4-BE49-F238E27FC236}">
                <a16:creationId xmlns:a16="http://schemas.microsoft.com/office/drawing/2014/main" id="{AD8E48E3-F6AF-4FBB-BAF4-B4C2725EFF21}"/>
              </a:ext>
            </a:extLst>
          </p:cNvPr>
          <p:cNvSpPr txBox="1"/>
          <p:nvPr/>
        </p:nvSpPr>
        <p:spPr>
          <a:xfrm>
            <a:off x="220662" y="1647005"/>
            <a:ext cx="1436612" cy="3108543"/>
          </a:xfrm>
          <a:prstGeom prst="rect">
            <a:avLst/>
          </a:prstGeom>
          <a:noFill/>
        </p:spPr>
        <p:txBody>
          <a:bodyPr wrap="none" rtlCol="0">
            <a:spAutoFit/>
          </a:bodyPr>
          <a:lstStyle/>
          <a:p>
            <a:r>
              <a:rPr lang="en-GB" sz="2800" dirty="0"/>
              <a:t>1 – F1R1</a:t>
            </a:r>
          </a:p>
          <a:p>
            <a:r>
              <a:rPr lang="en-GB" sz="2800" dirty="0"/>
              <a:t>2 – F2R3</a:t>
            </a:r>
          </a:p>
          <a:p>
            <a:r>
              <a:rPr lang="en-GB" sz="2800" dirty="0"/>
              <a:t>3 – F3R2</a:t>
            </a:r>
          </a:p>
          <a:p>
            <a:r>
              <a:rPr lang="en-GB" sz="2800" dirty="0"/>
              <a:t>4 – F4R1</a:t>
            </a:r>
          </a:p>
          <a:p>
            <a:r>
              <a:rPr lang="en-GB" sz="2800" dirty="0"/>
              <a:t>5 – F5R3</a:t>
            </a:r>
          </a:p>
          <a:p>
            <a:r>
              <a:rPr lang="en-GB" sz="2800" dirty="0"/>
              <a:t>6 – F6R3</a:t>
            </a:r>
          </a:p>
          <a:p>
            <a:r>
              <a:rPr lang="en-GB" sz="2800" dirty="0"/>
              <a:t>7 – F7R2</a:t>
            </a:r>
          </a:p>
        </p:txBody>
      </p:sp>
      <p:sp>
        <p:nvSpPr>
          <p:cNvPr id="28" name="Segnaposto numero diapositiva 4">
            <a:extLst>
              <a:ext uri="{FF2B5EF4-FFF2-40B4-BE49-F238E27FC236}">
                <a16:creationId xmlns:a16="http://schemas.microsoft.com/office/drawing/2014/main" id="{8A0B8F3C-678A-455C-A8BA-8CA106A6681D}"/>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33</a:t>
            </a:fld>
            <a:endParaRPr lang="en-GB" dirty="0"/>
          </a:p>
        </p:txBody>
      </p:sp>
    </p:spTree>
    <p:extLst>
      <p:ext uri="{BB962C8B-B14F-4D97-AF65-F5344CB8AC3E}">
        <p14:creationId xmlns:p14="http://schemas.microsoft.com/office/powerpoint/2010/main" val="39638362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egnaposto numero diapositiva 4">
            <a:extLst>
              <a:ext uri="{FF2B5EF4-FFF2-40B4-BE49-F238E27FC236}">
                <a16:creationId xmlns:a16="http://schemas.microsoft.com/office/drawing/2014/main" id="{FE3B26C3-2B24-4CBC-9083-E50C1D639F0C}"/>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34</a:t>
            </a:fld>
            <a:endParaRPr lang="en-GB" dirty="0"/>
          </a:p>
        </p:txBody>
      </p:sp>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grpSp>
        <p:nvGrpSpPr>
          <p:cNvPr id="218" name="Group 217"/>
          <p:cNvGrpSpPr/>
          <p:nvPr/>
        </p:nvGrpSpPr>
        <p:grpSpPr>
          <a:xfrm>
            <a:off x="80670" y="949036"/>
            <a:ext cx="2935098" cy="1754558"/>
            <a:chOff x="275958" y="1052736"/>
            <a:chExt cx="4115507" cy="2160240"/>
          </a:xfrm>
        </p:grpSpPr>
        <p:sp>
          <p:nvSpPr>
            <p:cNvPr id="3" name="Rectangle 2"/>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87" name="Group 86"/>
            <p:cNvGrpSpPr/>
            <p:nvPr/>
          </p:nvGrpSpPr>
          <p:grpSpPr>
            <a:xfrm>
              <a:off x="648079" y="1493103"/>
              <a:ext cx="3743386" cy="184553"/>
              <a:chOff x="648079" y="1493103"/>
              <a:chExt cx="3743386" cy="184553"/>
            </a:xfrm>
          </p:grpSpPr>
          <p:cxnSp>
            <p:nvCxnSpPr>
              <p:cNvPr id="10" name="Straight Connector 9"/>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30003" y="2275339"/>
              <a:ext cx="3743386" cy="194602"/>
              <a:chOff x="800479" y="1635454"/>
              <a:chExt cx="3743386" cy="194602"/>
            </a:xfrm>
          </p:grpSpPr>
          <p:cxnSp>
            <p:nvCxnSpPr>
              <p:cNvPr id="77" name="Straight Connector 76"/>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25943" y="2568651"/>
              <a:ext cx="3743386" cy="194602"/>
              <a:chOff x="648079" y="1483054"/>
              <a:chExt cx="3743386" cy="194602"/>
            </a:xfrm>
          </p:grpSpPr>
          <p:cxnSp>
            <p:nvCxnSpPr>
              <p:cNvPr id="89" name="Straight Connector 88"/>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112" name="Group 111">
            <a:extLst>
              <a:ext uri="{FF2B5EF4-FFF2-40B4-BE49-F238E27FC236}">
                <a16:creationId xmlns:a16="http://schemas.microsoft.com/office/drawing/2014/main" id="{A06002D4-E871-49FF-856C-4BF32587109C}"/>
              </a:ext>
            </a:extLst>
          </p:cNvPr>
          <p:cNvGrpSpPr/>
          <p:nvPr/>
        </p:nvGrpSpPr>
        <p:grpSpPr>
          <a:xfrm>
            <a:off x="3063107" y="949036"/>
            <a:ext cx="2935098" cy="1754558"/>
            <a:chOff x="275958" y="1052736"/>
            <a:chExt cx="4115507" cy="2160240"/>
          </a:xfrm>
        </p:grpSpPr>
        <p:sp>
          <p:nvSpPr>
            <p:cNvPr id="113" name="Rectangle 112">
              <a:extLst>
                <a:ext uri="{FF2B5EF4-FFF2-40B4-BE49-F238E27FC236}">
                  <a16:creationId xmlns:a16="http://schemas.microsoft.com/office/drawing/2014/main" id="{D961F80E-5AE1-4F78-8D2F-8B4DEA9B8878}"/>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14" name="Group 113">
              <a:extLst>
                <a:ext uri="{FF2B5EF4-FFF2-40B4-BE49-F238E27FC236}">
                  <a16:creationId xmlns:a16="http://schemas.microsoft.com/office/drawing/2014/main" id="{918FE3D8-9A5F-4E33-8ED0-B010C67263DF}"/>
                </a:ext>
              </a:extLst>
            </p:cNvPr>
            <p:cNvGrpSpPr/>
            <p:nvPr/>
          </p:nvGrpSpPr>
          <p:grpSpPr>
            <a:xfrm>
              <a:off x="648079" y="1493103"/>
              <a:ext cx="3743386" cy="184553"/>
              <a:chOff x="648079" y="1493103"/>
              <a:chExt cx="3743386" cy="184553"/>
            </a:xfrm>
          </p:grpSpPr>
          <p:cxnSp>
            <p:nvCxnSpPr>
              <p:cNvPr id="130" name="Straight Connector 129">
                <a:extLst>
                  <a:ext uri="{FF2B5EF4-FFF2-40B4-BE49-F238E27FC236}">
                    <a16:creationId xmlns:a16="http://schemas.microsoft.com/office/drawing/2014/main" id="{DA42C1A2-B1D9-45C5-B8C2-35382EF910F3}"/>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31" name="Straight Connector 130">
                <a:extLst>
                  <a:ext uri="{FF2B5EF4-FFF2-40B4-BE49-F238E27FC236}">
                    <a16:creationId xmlns:a16="http://schemas.microsoft.com/office/drawing/2014/main" id="{CFDDE59F-0E11-4313-BC38-AE1A3961D4A0}"/>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2" name="Straight Connector 131">
                <a:extLst>
                  <a:ext uri="{FF2B5EF4-FFF2-40B4-BE49-F238E27FC236}">
                    <a16:creationId xmlns:a16="http://schemas.microsoft.com/office/drawing/2014/main" id="{AD10F23E-325B-47D6-9DD5-3D3BF98DFD74}"/>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3" name="Straight Connector 132">
                <a:extLst>
                  <a:ext uri="{FF2B5EF4-FFF2-40B4-BE49-F238E27FC236}">
                    <a16:creationId xmlns:a16="http://schemas.microsoft.com/office/drawing/2014/main" id="{66C35A2C-9BA0-40F4-85A8-03177DC7C1E4}"/>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4" name="Straight Connector 133">
                <a:extLst>
                  <a:ext uri="{FF2B5EF4-FFF2-40B4-BE49-F238E27FC236}">
                    <a16:creationId xmlns:a16="http://schemas.microsoft.com/office/drawing/2014/main" id="{9637D88E-636D-4092-822B-444C6A8A4CA8}"/>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15" name="Group 114">
              <a:extLst>
                <a:ext uri="{FF2B5EF4-FFF2-40B4-BE49-F238E27FC236}">
                  <a16:creationId xmlns:a16="http://schemas.microsoft.com/office/drawing/2014/main" id="{79E490AE-3935-44C6-9F91-E203B83ADCA0}"/>
                </a:ext>
              </a:extLst>
            </p:cNvPr>
            <p:cNvGrpSpPr/>
            <p:nvPr/>
          </p:nvGrpSpPr>
          <p:grpSpPr>
            <a:xfrm rot="1142729">
              <a:off x="630003" y="2275339"/>
              <a:ext cx="3743386" cy="194602"/>
              <a:chOff x="800479" y="1635454"/>
              <a:chExt cx="3743386" cy="194602"/>
            </a:xfrm>
          </p:grpSpPr>
          <p:cxnSp>
            <p:nvCxnSpPr>
              <p:cNvPr id="125" name="Straight Connector 124">
                <a:extLst>
                  <a:ext uri="{FF2B5EF4-FFF2-40B4-BE49-F238E27FC236}">
                    <a16:creationId xmlns:a16="http://schemas.microsoft.com/office/drawing/2014/main" id="{D4CFD05C-8C53-4926-83F7-28BB212105B2}"/>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26" name="Straight Connector 125">
                <a:extLst>
                  <a:ext uri="{FF2B5EF4-FFF2-40B4-BE49-F238E27FC236}">
                    <a16:creationId xmlns:a16="http://schemas.microsoft.com/office/drawing/2014/main" id="{CAEA74AB-DC95-42A0-9CD7-AB59B93B933C}"/>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id="{55D143B1-45AE-4E4E-830D-B3DB7F198404}"/>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8" name="Straight Connector 127">
                <a:extLst>
                  <a:ext uri="{FF2B5EF4-FFF2-40B4-BE49-F238E27FC236}">
                    <a16:creationId xmlns:a16="http://schemas.microsoft.com/office/drawing/2014/main" id="{79E2598C-0DB2-4A1D-8F7B-851267109BE3}"/>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9" name="Straight Connector 128">
                <a:extLst>
                  <a:ext uri="{FF2B5EF4-FFF2-40B4-BE49-F238E27FC236}">
                    <a16:creationId xmlns:a16="http://schemas.microsoft.com/office/drawing/2014/main" id="{82E2CE84-6239-4CD7-861F-64D2CE03F277}"/>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16" name="Group 115">
              <a:extLst>
                <a:ext uri="{FF2B5EF4-FFF2-40B4-BE49-F238E27FC236}">
                  <a16:creationId xmlns:a16="http://schemas.microsoft.com/office/drawing/2014/main" id="{2EF2811E-B44C-4C91-B633-DD3039D6549B}"/>
                </a:ext>
              </a:extLst>
            </p:cNvPr>
            <p:cNvGrpSpPr/>
            <p:nvPr/>
          </p:nvGrpSpPr>
          <p:grpSpPr>
            <a:xfrm>
              <a:off x="625943" y="2568651"/>
              <a:ext cx="3743386" cy="194602"/>
              <a:chOff x="648079" y="1483054"/>
              <a:chExt cx="3743386" cy="194602"/>
            </a:xfrm>
          </p:grpSpPr>
          <p:cxnSp>
            <p:nvCxnSpPr>
              <p:cNvPr id="120" name="Straight Connector 119">
                <a:extLst>
                  <a:ext uri="{FF2B5EF4-FFF2-40B4-BE49-F238E27FC236}">
                    <a16:creationId xmlns:a16="http://schemas.microsoft.com/office/drawing/2014/main" id="{E9F1411B-F321-4879-8DF7-5638813AC000}"/>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21" name="Straight Connector 120">
                <a:extLst>
                  <a:ext uri="{FF2B5EF4-FFF2-40B4-BE49-F238E27FC236}">
                    <a16:creationId xmlns:a16="http://schemas.microsoft.com/office/drawing/2014/main" id="{1749AED2-FD9C-47D9-A8D2-74D99680339B}"/>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2" name="Straight Connector 121">
                <a:extLst>
                  <a:ext uri="{FF2B5EF4-FFF2-40B4-BE49-F238E27FC236}">
                    <a16:creationId xmlns:a16="http://schemas.microsoft.com/office/drawing/2014/main" id="{1CA35836-9244-4FB0-8466-425516313083}"/>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3" name="Straight Connector 122">
                <a:extLst>
                  <a:ext uri="{FF2B5EF4-FFF2-40B4-BE49-F238E27FC236}">
                    <a16:creationId xmlns:a16="http://schemas.microsoft.com/office/drawing/2014/main" id="{F2AC91E1-7CC9-4B80-940A-EC1A4B8C2F28}"/>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24" name="Straight Connector 123">
                <a:extLst>
                  <a:ext uri="{FF2B5EF4-FFF2-40B4-BE49-F238E27FC236}">
                    <a16:creationId xmlns:a16="http://schemas.microsoft.com/office/drawing/2014/main" id="{318B7FAE-0CD4-41A8-BA88-ADEDCB6091C5}"/>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17" name="TextBox 116">
              <a:extLst>
                <a:ext uri="{FF2B5EF4-FFF2-40B4-BE49-F238E27FC236}">
                  <a16:creationId xmlns:a16="http://schemas.microsoft.com/office/drawing/2014/main" id="{F25C3422-289F-4908-AC58-B5D7DB58D86B}"/>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18" name="TextBox 117">
              <a:extLst>
                <a:ext uri="{FF2B5EF4-FFF2-40B4-BE49-F238E27FC236}">
                  <a16:creationId xmlns:a16="http://schemas.microsoft.com/office/drawing/2014/main" id="{6A578A59-3B1A-4D8F-BB96-05FBC52351D3}"/>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19" name="TextBox 118">
              <a:extLst>
                <a:ext uri="{FF2B5EF4-FFF2-40B4-BE49-F238E27FC236}">
                  <a16:creationId xmlns:a16="http://schemas.microsoft.com/office/drawing/2014/main" id="{95B83E9E-6202-421D-B1C2-46B3873C4AC6}"/>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135" name="Group 134">
            <a:extLst>
              <a:ext uri="{FF2B5EF4-FFF2-40B4-BE49-F238E27FC236}">
                <a16:creationId xmlns:a16="http://schemas.microsoft.com/office/drawing/2014/main" id="{E2F698EE-4EA4-4438-A163-02486253BBBF}"/>
              </a:ext>
            </a:extLst>
          </p:cNvPr>
          <p:cNvGrpSpPr/>
          <p:nvPr/>
        </p:nvGrpSpPr>
        <p:grpSpPr>
          <a:xfrm>
            <a:off x="6084258" y="949036"/>
            <a:ext cx="2935098" cy="1754558"/>
            <a:chOff x="275958" y="1052736"/>
            <a:chExt cx="4115507" cy="2160240"/>
          </a:xfrm>
        </p:grpSpPr>
        <p:sp>
          <p:nvSpPr>
            <p:cNvPr id="136" name="Rectangle 135">
              <a:extLst>
                <a:ext uri="{FF2B5EF4-FFF2-40B4-BE49-F238E27FC236}">
                  <a16:creationId xmlns:a16="http://schemas.microsoft.com/office/drawing/2014/main" id="{ECC25E01-B1E8-4B6F-BEB8-A7572C461E5B}"/>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37" name="Group 136">
              <a:extLst>
                <a:ext uri="{FF2B5EF4-FFF2-40B4-BE49-F238E27FC236}">
                  <a16:creationId xmlns:a16="http://schemas.microsoft.com/office/drawing/2014/main" id="{11F08B6D-EF6A-4753-BBFD-9F12801C49FD}"/>
                </a:ext>
              </a:extLst>
            </p:cNvPr>
            <p:cNvGrpSpPr/>
            <p:nvPr/>
          </p:nvGrpSpPr>
          <p:grpSpPr>
            <a:xfrm>
              <a:off x="648079" y="1493103"/>
              <a:ext cx="3743386" cy="184553"/>
              <a:chOff x="648079" y="1493103"/>
              <a:chExt cx="3743386" cy="184553"/>
            </a:xfrm>
          </p:grpSpPr>
          <p:cxnSp>
            <p:nvCxnSpPr>
              <p:cNvPr id="153" name="Straight Connector 152">
                <a:extLst>
                  <a:ext uri="{FF2B5EF4-FFF2-40B4-BE49-F238E27FC236}">
                    <a16:creationId xmlns:a16="http://schemas.microsoft.com/office/drawing/2014/main" id="{2FABC06D-F0BA-421C-B664-1104CEDB43E1}"/>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54" name="Straight Connector 153">
                <a:extLst>
                  <a:ext uri="{FF2B5EF4-FFF2-40B4-BE49-F238E27FC236}">
                    <a16:creationId xmlns:a16="http://schemas.microsoft.com/office/drawing/2014/main" id="{B5997ACB-C771-4F32-9E9D-8A7748EB1471}"/>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5" name="Straight Connector 154">
                <a:extLst>
                  <a:ext uri="{FF2B5EF4-FFF2-40B4-BE49-F238E27FC236}">
                    <a16:creationId xmlns:a16="http://schemas.microsoft.com/office/drawing/2014/main" id="{E4C15C24-BEF9-4425-9299-CD9B49930E44}"/>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6" name="Straight Connector 155">
                <a:extLst>
                  <a:ext uri="{FF2B5EF4-FFF2-40B4-BE49-F238E27FC236}">
                    <a16:creationId xmlns:a16="http://schemas.microsoft.com/office/drawing/2014/main" id="{B5387C8E-F900-496B-8CD6-22E960B84558}"/>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7" name="Straight Connector 156">
                <a:extLst>
                  <a:ext uri="{FF2B5EF4-FFF2-40B4-BE49-F238E27FC236}">
                    <a16:creationId xmlns:a16="http://schemas.microsoft.com/office/drawing/2014/main" id="{67F212BD-A4F4-4BBC-97DC-B77B6456F990}"/>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8" name="Group 137">
              <a:extLst>
                <a:ext uri="{FF2B5EF4-FFF2-40B4-BE49-F238E27FC236}">
                  <a16:creationId xmlns:a16="http://schemas.microsoft.com/office/drawing/2014/main" id="{B1EA0C9D-5F21-4429-B9FE-29B43257DE81}"/>
                </a:ext>
              </a:extLst>
            </p:cNvPr>
            <p:cNvGrpSpPr/>
            <p:nvPr/>
          </p:nvGrpSpPr>
          <p:grpSpPr>
            <a:xfrm rot="1142729">
              <a:off x="630003" y="2275339"/>
              <a:ext cx="3743386" cy="194602"/>
              <a:chOff x="800479" y="1635454"/>
              <a:chExt cx="3743386" cy="194602"/>
            </a:xfrm>
          </p:grpSpPr>
          <p:cxnSp>
            <p:nvCxnSpPr>
              <p:cNvPr id="148" name="Straight Connector 147">
                <a:extLst>
                  <a:ext uri="{FF2B5EF4-FFF2-40B4-BE49-F238E27FC236}">
                    <a16:creationId xmlns:a16="http://schemas.microsoft.com/office/drawing/2014/main" id="{D0CABD32-0A6C-4B7D-8F89-7E34ED84BCB2}"/>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49" name="Straight Connector 148">
                <a:extLst>
                  <a:ext uri="{FF2B5EF4-FFF2-40B4-BE49-F238E27FC236}">
                    <a16:creationId xmlns:a16="http://schemas.microsoft.com/office/drawing/2014/main" id="{DBEBF083-830A-46E4-BEE0-76F7C7797325}"/>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0" name="Straight Connector 149">
                <a:extLst>
                  <a:ext uri="{FF2B5EF4-FFF2-40B4-BE49-F238E27FC236}">
                    <a16:creationId xmlns:a16="http://schemas.microsoft.com/office/drawing/2014/main" id="{F19A703C-3292-4E5A-8EFA-7021529E5C39}"/>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1" name="Straight Connector 150">
                <a:extLst>
                  <a:ext uri="{FF2B5EF4-FFF2-40B4-BE49-F238E27FC236}">
                    <a16:creationId xmlns:a16="http://schemas.microsoft.com/office/drawing/2014/main" id="{B5C444CE-2231-4B2B-A08C-3C5D1C166F45}"/>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2" name="Straight Connector 151">
                <a:extLst>
                  <a:ext uri="{FF2B5EF4-FFF2-40B4-BE49-F238E27FC236}">
                    <a16:creationId xmlns:a16="http://schemas.microsoft.com/office/drawing/2014/main" id="{DC9B98E2-8140-4C90-AA23-2FC9E6F16FF9}"/>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9" name="Group 138">
              <a:extLst>
                <a:ext uri="{FF2B5EF4-FFF2-40B4-BE49-F238E27FC236}">
                  <a16:creationId xmlns:a16="http://schemas.microsoft.com/office/drawing/2014/main" id="{9692FF40-6B00-4C15-975C-827D4194CADF}"/>
                </a:ext>
              </a:extLst>
            </p:cNvPr>
            <p:cNvGrpSpPr/>
            <p:nvPr/>
          </p:nvGrpSpPr>
          <p:grpSpPr>
            <a:xfrm>
              <a:off x="625943" y="2568651"/>
              <a:ext cx="3743386" cy="194602"/>
              <a:chOff x="648079" y="1483054"/>
              <a:chExt cx="3743386" cy="194602"/>
            </a:xfrm>
          </p:grpSpPr>
          <p:cxnSp>
            <p:nvCxnSpPr>
              <p:cNvPr id="143" name="Straight Connector 142">
                <a:extLst>
                  <a:ext uri="{FF2B5EF4-FFF2-40B4-BE49-F238E27FC236}">
                    <a16:creationId xmlns:a16="http://schemas.microsoft.com/office/drawing/2014/main" id="{9D54E397-3D3F-4A2E-B05D-59CAA3A4A1EA}"/>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44" name="Straight Connector 143">
                <a:extLst>
                  <a:ext uri="{FF2B5EF4-FFF2-40B4-BE49-F238E27FC236}">
                    <a16:creationId xmlns:a16="http://schemas.microsoft.com/office/drawing/2014/main" id="{D47596F1-4F32-4C83-B6B5-57D78E604D5B}"/>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5" name="Straight Connector 144">
                <a:extLst>
                  <a:ext uri="{FF2B5EF4-FFF2-40B4-BE49-F238E27FC236}">
                    <a16:creationId xmlns:a16="http://schemas.microsoft.com/office/drawing/2014/main" id="{3D1631EF-CD83-4D98-9D48-A9BD050466F1}"/>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6" name="Straight Connector 145">
                <a:extLst>
                  <a:ext uri="{FF2B5EF4-FFF2-40B4-BE49-F238E27FC236}">
                    <a16:creationId xmlns:a16="http://schemas.microsoft.com/office/drawing/2014/main" id="{AFBC3A47-6C7C-4A0E-924C-528B0DAA46F8}"/>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7" name="Straight Connector 146">
                <a:extLst>
                  <a:ext uri="{FF2B5EF4-FFF2-40B4-BE49-F238E27FC236}">
                    <a16:creationId xmlns:a16="http://schemas.microsoft.com/office/drawing/2014/main" id="{AB0A329D-2549-43AE-913B-8C160FE8CD3C}"/>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40" name="TextBox 139">
              <a:extLst>
                <a:ext uri="{FF2B5EF4-FFF2-40B4-BE49-F238E27FC236}">
                  <a16:creationId xmlns:a16="http://schemas.microsoft.com/office/drawing/2014/main" id="{0A38F688-2123-4B46-AF19-E7C3B3C12730}"/>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41" name="TextBox 140">
              <a:extLst>
                <a:ext uri="{FF2B5EF4-FFF2-40B4-BE49-F238E27FC236}">
                  <a16:creationId xmlns:a16="http://schemas.microsoft.com/office/drawing/2014/main" id="{2D0DA22A-E1F1-4C39-B1D8-DBA1110E973E}"/>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42" name="TextBox 141">
              <a:extLst>
                <a:ext uri="{FF2B5EF4-FFF2-40B4-BE49-F238E27FC236}">
                  <a16:creationId xmlns:a16="http://schemas.microsoft.com/office/drawing/2014/main" id="{D4823E9F-94E7-4733-88A5-FDBF53457396}"/>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158" name="Group 157">
            <a:extLst>
              <a:ext uri="{FF2B5EF4-FFF2-40B4-BE49-F238E27FC236}">
                <a16:creationId xmlns:a16="http://schemas.microsoft.com/office/drawing/2014/main" id="{546A28AD-F7E3-48EE-AA19-4B865FA43BFB}"/>
              </a:ext>
            </a:extLst>
          </p:cNvPr>
          <p:cNvGrpSpPr/>
          <p:nvPr/>
        </p:nvGrpSpPr>
        <p:grpSpPr>
          <a:xfrm>
            <a:off x="118238" y="3021598"/>
            <a:ext cx="2935098" cy="1754558"/>
            <a:chOff x="275958" y="1052736"/>
            <a:chExt cx="4115507" cy="2160240"/>
          </a:xfrm>
        </p:grpSpPr>
        <p:sp>
          <p:nvSpPr>
            <p:cNvPr id="159" name="Rectangle 158">
              <a:extLst>
                <a:ext uri="{FF2B5EF4-FFF2-40B4-BE49-F238E27FC236}">
                  <a16:creationId xmlns:a16="http://schemas.microsoft.com/office/drawing/2014/main" id="{F1652236-B4DF-43E3-A36D-26947EB975BA}"/>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60" name="Group 159">
              <a:extLst>
                <a:ext uri="{FF2B5EF4-FFF2-40B4-BE49-F238E27FC236}">
                  <a16:creationId xmlns:a16="http://schemas.microsoft.com/office/drawing/2014/main" id="{4D0F88C7-70B8-423D-91F9-044FEBB66248}"/>
                </a:ext>
              </a:extLst>
            </p:cNvPr>
            <p:cNvGrpSpPr/>
            <p:nvPr/>
          </p:nvGrpSpPr>
          <p:grpSpPr>
            <a:xfrm>
              <a:off x="648079" y="1493103"/>
              <a:ext cx="3743386" cy="184553"/>
              <a:chOff x="648079" y="1493103"/>
              <a:chExt cx="3743386" cy="184553"/>
            </a:xfrm>
          </p:grpSpPr>
          <p:cxnSp>
            <p:nvCxnSpPr>
              <p:cNvPr id="176" name="Straight Connector 175">
                <a:extLst>
                  <a:ext uri="{FF2B5EF4-FFF2-40B4-BE49-F238E27FC236}">
                    <a16:creationId xmlns:a16="http://schemas.microsoft.com/office/drawing/2014/main" id="{0A61249B-22C7-4F5B-A2E8-7FEBF95340E4}"/>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7" name="Straight Connector 176">
                <a:extLst>
                  <a:ext uri="{FF2B5EF4-FFF2-40B4-BE49-F238E27FC236}">
                    <a16:creationId xmlns:a16="http://schemas.microsoft.com/office/drawing/2014/main" id="{47ADAD63-1E99-4A54-8747-91AFD65ED51E}"/>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8" name="Straight Connector 177">
                <a:extLst>
                  <a:ext uri="{FF2B5EF4-FFF2-40B4-BE49-F238E27FC236}">
                    <a16:creationId xmlns:a16="http://schemas.microsoft.com/office/drawing/2014/main" id="{6FA13DC9-9206-4901-947C-172B4BBE1896}"/>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9" name="Straight Connector 178">
                <a:extLst>
                  <a:ext uri="{FF2B5EF4-FFF2-40B4-BE49-F238E27FC236}">
                    <a16:creationId xmlns:a16="http://schemas.microsoft.com/office/drawing/2014/main" id="{84B11671-D875-4F34-AA59-0E8F0C787223}"/>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0" name="Straight Connector 179">
                <a:extLst>
                  <a:ext uri="{FF2B5EF4-FFF2-40B4-BE49-F238E27FC236}">
                    <a16:creationId xmlns:a16="http://schemas.microsoft.com/office/drawing/2014/main" id="{C5BE6673-FE5D-497A-A936-360A8142D8FB}"/>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1" name="Group 160">
              <a:extLst>
                <a:ext uri="{FF2B5EF4-FFF2-40B4-BE49-F238E27FC236}">
                  <a16:creationId xmlns:a16="http://schemas.microsoft.com/office/drawing/2014/main" id="{DB2E5C26-BB69-46E1-8A9F-90B2983CB8EF}"/>
                </a:ext>
              </a:extLst>
            </p:cNvPr>
            <p:cNvGrpSpPr/>
            <p:nvPr/>
          </p:nvGrpSpPr>
          <p:grpSpPr>
            <a:xfrm rot="1142729">
              <a:off x="630003" y="2275339"/>
              <a:ext cx="3743386" cy="194602"/>
              <a:chOff x="800479" y="1635454"/>
              <a:chExt cx="3743386" cy="194602"/>
            </a:xfrm>
          </p:grpSpPr>
          <p:cxnSp>
            <p:nvCxnSpPr>
              <p:cNvPr id="171" name="Straight Connector 170">
                <a:extLst>
                  <a:ext uri="{FF2B5EF4-FFF2-40B4-BE49-F238E27FC236}">
                    <a16:creationId xmlns:a16="http://schemas.microsoft.com/office/drawing/2014/main" id="{06D5F5AF-B1D2-4E93-89FD-26D1D8FD4D24}"/>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2" name="Straight Connector 171">
                <a:extLst>
                  <a:ext uri="{FF2B5EF4-FFF2-40B4-BE49-F238E27FC236}">
                    <a16:creationId xmlns:a16="http://schemas.microsoft.com/office/drawing/2014/main" id="{B7644080-45EE-4059-8A48-2E9FCACBE94B}"/>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3" name="Straight Connector 172">
                <a:extLst>
                  <a:ext uri="{FF2B5EF4-FFF2-40B4-BE49-F238E27FC236}">
                    <a16:creationId xmlns:a16="http://schemas.microsoft.com/office/drawing/2014/main" id="{4C69D2D6-8D52-4056-BB40-CB88445513FF}"/>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4" name="Straight Connector 173">
                <a:extLst>
                  <a:ext uri="{FF2B5EF4-FFF2-40B4-BE49-F238E27FC236}">
                    <a16:creationId xmlns:a16="http://schemas.microsoft.com/office/drawing/2014/main" id="{9958F420-E8DB-495B-8715-ED81261B5FE5}"/>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5" name="Straight Connector 174">
                <a:extLst>
                  <a:ext uri="{FF2B5EF4-FFF2-40B4-BE49-F238E27FC236}">
                    <a16:creationId xmlns:a16="http://schemas.microsoft.com/office/drawing/2014/main" id="{2AA87DCE-789A-4FEF-9532-51BCD59B4BF9}"/>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2" name="Group 161">
              <a:extLst>
                <a:ext uri="{FF2B5EF4-FFF2-40B4-BE49-F238E27FC236}">
                  <a16:creationId xmlns:a16="http://schemas.microsoft.com/office/drawing/2014/main" id="{8EB14FA8-5193-454E-9B0E-EEE2F6CD31E4}"/>
                </a:ext>
              </a:extLst>
            </p:cNvPr>
            <p:cNvGrpSpPr/>
            <p:nvPr/>
          </p:nvGrpSpPr>
          <p:grpSpPr>
            <a:xfrm>
              <a:off x="625943" y="2568651"/>
              <a:ext cx="3743386" cy="194602"/>
              <a:chOff x="648079" y="1483054"/>
              <a:chExt cx="3743386" cy="194602"/>
            </a:xfrm>
          </p:grpSpPr>
          <p:cxnSp>
            <p:nvCxnSpPr>
              <p:cNvPr id="166" name="Straight Connector 165">
                <a:extLst>
                  <a:ext uri="{FF2B5EF4-FFF2-40B4-BE49-F238E27FC236}">
                    <a16:creationId xmlns:a16="http://schemas.microsoft.com/office/drawing/2014/main" id="{4F4C0D3F-FDE6-46FC-BC91-CA42CF01E073}"/>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67" name="Straight Connector 166">
                <a:extLst>
                  <a:ext uri="{FF2B5EF4-FFF2-40B4-BE49-F238E27FC236}">
                    <a16:creationId xmlns:a16="http://schemas.microsoft.com/office/drawing/2014/main" id="{61EBC352-BD11-4282-B0A8-687FDF41A5B0}"/>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8" name="Straight Connector 167">
                <a:extLst>
                  <a:ext uri="{FF2B5EF4-FFF2-40B4-BE49-F238E27FC236}">
                    <a16:creationId xmlns:a16="http://schemas.microsoft.com/office/drawing/2014/main" id="{28E6A613-4CB0-44B0-9CB5-03D59CA4D70A}"/>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9" name="Straight Connector 168">
                <a:extLst>
                  <a:ext uri="{FF2B5EF4-FFF2-40B4-BE49-F238E27FC236}">
                    <a16:creationId xmlns:a16="http://schemas.microsoft.com/office/drawing/2014/main" id="{0E13BDA8-4FCC-4AB1-8B4D-6700DB8228C7}"/>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0" name="Straight Connector 169">
                <a:extLst>
                  <a:ext uri="{FF2B5EF4-FFF2-40B4-BE49-F238E27FC236}">
                    <a16:creationId xmlns:a16="http://schemas.microsoft.com/office/drawing/2014/main" id="{F9F7538E-8860-4AF9-8F08-A389F5CB452D}"/>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63" name="TextBox 162">
              <a:extLst>
                <a:ext uri="{FF2B5EF4-FFF2-40B4-BE49-F238E27FC236}">
                  <a16:creationId xmlns:a16="http://schemas.microsoft.com/office/drawing/2014/main" id="{455307D1-0A75-46FE-9222-D2F387C09D25}"/>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64" name="TextBox 163">
              <a:extLst>
                <a:ext uri="{FF2B5EF4-FFF2-40B4-BE49-F238E27FC236}">
                  <a16:creationId xmlns:a16="http://schemas.microsoft.com/office/drawing/2014/main" id="{42EC70D3-C628-4384-BCAF-A7EB9E734F1E}"/>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65" name="TextBox 164">
              <a:extLst>
                <a:ext uri="{FF2B5EF4-FFF2-40B4-BE49-F238E27FC236}">
                  <a16:creationId xmlns:a16="http://schemas.microsoft.com/office/drawing/2014/main" id="{B331FFF2-785D-4843-8316-7E112950CB0A}"/>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181" name="Group 180">
            <a:extLst>
              <a:ext uri="{FF2B5EF4-FFF2-40B4-BE49-F238E27FC236}">
                <a16:creationId xmlns:a16="http://schemas.microsoft.com/office/drawing/2014/main" id="{19733DF3-8C5E-43F4-8928-C7E553A769D1}"/>
              </a:ext>
            </a:extLst>
          </p:cNvPr>
          <p:cNvGrpSpPr/>
          <p:nvPr/>
        </p:nvGrpSpPr>
        <p:grpSpPr>
          <a:xfrm>
            <a:off x="3100675" y="3021598"/>
            <a:ext cx="2935098" cy="1754558"/>
            <a:chOff x="275958" y="1052736"/>
            <a:chExt cx="4115507" cy="2160240"/>
          </a:xfrm>
        </p:grpSpPr>
        <p:sp>
          <p:nvSpPr>
            <p:cNvPr id="182" name="Rectangle 181">
              <a:extLst>
                <a:ext uri="{FF2B5EF4-FFF2-40B4-BE49-F238E27FC236}">
                  <a16:creationId xmlns:a16="http://schemas.microsoft.com/office/drawing/2014/main" id="{A2E0A7A2-67B6-43C2-8587-56AB5B3C355A}"/>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83" name="Group 182">
              <a:extLst>
                <a:ext uri="{FF2B5EF4-FFF2-40B4-BE49-F238E27FC236}">
                  <a16:creationId xmlns:a16="http://schemas.microsoft.com/office/drawing/2014/main" id="{A025950C-4172-408E-AD4A-D4AF5D5A91BE}"/>
                </a:ext>
              </a:extLst>
            </p:cNvPr>
            <p:cNvGrpSpPr/>
            <p:nvPr/>
          </p:nvGrpSpPr>
          <p:grpSpPr>
            <a:xfrm>
              <a:off x="648079" y="1493103"/>
              <a:ext cx="3743386" cy="184553"/>
              <a:chOff x="648079" y="1493103"/>
              <a:chExt cx="3743386" cy="184553"/>
            </a:xfrm>
          </p:grpSpPr>
          <p:cxnSp>
            <p:nvCxnSpPr>
              <p:cNvPr id="202" name="Straight Connector 201">
                <a:extLst>
                  <a:ext uri="{FF2B5EF4-FFF2-40B4-BE49-F238E27FC236}">
                    <a16:creationId xmlns:a16="http://schemas.microsoft.com/office/drawing/2014/main" id="{BD9D8D3B-AE24-4E47-A00C-8A6E3B81DEF0}"/>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03" name="Straight Connector 202">
                <a:extLst>
                  <a:ext uri="{FF2B5EF4-FFF2-40B4-BE49-F238E27FC236}">
                    <a16:creationId xmlns:a16="http://schemas.microsoft.com/office/drawing/2014/main" id="{7D22480F-E1EE-4439-95AA-FC31D2B8B535}"/>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4" name="Straight Connector 203">
                <a:extLst>
                  <a:ext uri="{FF2B5EF4-FFF2-40B4-BE49-F238E27FC236}">
                    <a16:creationId xmlns:a16="http://schemas.microsoft.com/office/drawing/2014/main" id="{EA9F015B-8630-43FA-B752-F3B12E0C09B4}"/>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a:extLst>
                  <a:ext uri="{FF2B5EF4-FFF2-40B4-BE49-F238E27FC236}">
                    <a16:creationId xmlns:a16="http://schemas.microsoft.com/office/drawing/2014/main" id="{FD7923C1-8AFB-4AA3-8D5F-69D856A824A0}"/>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6" name="Straight Connector 205">
                <a:extLst>
                  <a:ext uri="{FF2B5EF4-FFF2-40B4-BE49-F238E27FC236}">
                    <a16:creationId xmlns:a16="http://schemas.microsoft.com/office/drawing/2014/main" id="{F8C09EAA-DB97-42FE-A137-67D200D8FEBF}"/>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84" name="Group 183">
              <a:extLst>
                <a:ext uri="{FF2B5EF4-FFF2-40B4-BE49-F238E27FC236}">
                  <a16:creationId xmlns:a16="http://schemas.microsoft.com/office/drawing/2014/main" id="{4C461F3E-BF89-4837-9BF6-6296F9906D45}"/>
                </a:ext>
              </a:extLst>
            </p:cNvPr>
            <p:cNvGrpSpPr/>
            <p:nvPr/>
          </p:nvGrpSpPr>
          <p:grpSpPr>
            <a:xfrm rot="1142729">
              <a:off x="630003" y="2275339"/>
              <a:ext cx="3743386" cy="194602"/>
              <a:chOff x="800479" y="1635454"/>
              <a:chExt cx="3743386" cy="194602"/>
            </a:xfrm>
          </p:grpSpPr>
          <p:cxnSp>
            <p:nvCxnSpPr>
              <p:cNvPr id="197" name="Straight Connector 196">
                <a:extLst>
                  <a:ext uri="{FF2B5EF4-FFF2-40B4-BE49-F238E27FC236}">
                    <a16:creationId xmlns:a16="http://schemas.microsoft.com/office/drawing/2014/main" id="{77FC08E6-36CA-4B7A-8344-6FFA41B52261}"/>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8" name="Straight Connector 197">
                <a:extLst>
                  <a:ext uri="{FF2B5EF4-FFF2-40B4-BE49-F238E27FC236}">
                    <a16:creationId xmlns:a16="http://schemas.microsoft.com/office/drawing/2014/main" id="{9B653E18-0419-422C-889C-3D6E3500F659}"/>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99" name="Straight Connector 198">
                <a:extLst>
                  <a:ext uri="{FF2B5EF4-FFF2-40B4-BE49-F238E27FC236}">
                    <a16:creationId xmlns:a16="http://schemas.microsoft.com/office/drawing/2014/main" id="{9B4F16A0-B5C2-4E11-8EB3-ADB3C7064D95}"/>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0" name="Straight Connector 199">
                <a:extLst>
                  <a:ext uri="{FF2B5EF4-FFF2-40B4-BE49-F238E27FC236}">
                    <a16:creationId xmlns:a16="http://schemas.microsoft.com/office/drawing/2014/main" id="{FE9A5A5B-4A5E-4A27-9196-82FE21DB8314}"/>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1" name="Straight Connector 200">
                <a:extLst>
                  <a:ext uri="{FF2B5EF4-FFF2-40B4-BE49-F238E27FC236}">
                    <a16:creationId xmlns:a16="http://schemas.microsoft.com/office/drawing/2014/main" id="{8F399FBA-D1C2-4639-8FBD-7C8F5C77D97B}"/>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85" name="Group 184">
              <a:extLst>
                <a:ext uri="{FF2B5EF4-FFF2-40B4-BE49-F238E27FC236}">
                  <a16:creationId xmlns:a16="http://schemas.microsoft.com/office/drawing/2014/main" id="{9A792F7B-D590-4BDE-809B-47266524E5CC}"/>
                </a:ext>
              </a:extLst>
            </p:cNvPr>
            <p:cNvGrpSpPr/>
            <p:nvPr/>
          </p:nvGrpSpPr>
          <p:grpSpPr>
            <a:xfrm>
              <a:off x="625943" y="2568651"/>
              <a:ext cx="3743386" cy="194602"/>
              <a:chOff x="648079" y="1483054"/>
              <a:chExt cx="3743386" cy="194602"/>
            </a:xfrm>
          </p:grpSpPr>
          <p:cxnSp>
            <p:nvCxnSpPr>
              <p:cNvPr id="192" name="Straight Connector 191">
                <a:extLst>
                  <a:ext uri="{FF2B5EF4-FFF2-40B4-BE49-F238E27FC236}">
                    <a16:creationId xmlns:a16="http://schemas.microsoft.com/office/drawing/2014/main" id="{2C010AFF-3371-4412-AAC1-979FF74F467C}"/>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3" name="Straight Connector 192">
                <a:extLst>
                  <a:ext uri="{FF2B5EF4-FFF2-40B4-BE49-F238E27FC236}">
                    <a16:creationId xmlns:a16="http://schemas.microsoft.com/office/drawing/2014/main" id="{2B47BC76-DE84-4465-B3E6-B553544E68C8}"/>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94" name="Straight Connector 193">
                <a:extLst>
                  <a:ext uri="{FF2B5EF4-FFF2-40B4-BE49-F238E27FC236}">
                    <a16:creationId xmlns:a16="http://schemas.microsoft.com/office/drawing/2014/main" id="{974E44AF-B2C3-49E2-9F07-F09661E9AA58}"/>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95" name="Straight Connector 194">
                <a:extLst>
                  <a:ext uri="{FF2B5EF4-FFF2-40B4-BE49-F238E27FC236}">
                    <a16:creationId xmlns:a16="http://schemas.microsoft.com/office/drawing/2014/main" id="{10310DE2-818A-426B-ACDC-3965CE2E1B68}"/>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96" name="Straight Connector 195">
                <a:extLst>
                  <a:ext uri="{FF2B5EF4-FFF2-40B4-BE49-F238E27FC236}">
                    <a16:creationId xmlns:a16="http://schemas.microsoft.com/office/drawing/2014/main" id="{D26A902E-7C52-42B2-B4D5-BAD3E0519D19}"/>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6" name="TextBox 185">
              <a:extLst>
                <a:ext uri="{FF2B5EF4-FFF2-40B4-BE49-F238E27FC236}">
                  <a16:creationId xmlns:a16="http://schemas.microsoft.com/office/drawing/2014/main" id="{3CF36381-87C3-4E5A-B754-2A2B53D83B3E}"/>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7" name="TextBox 186">
              <a:extLst>
                <a:ext uri="{FF2B5EF4-FFF2-40B4-BE49-F238E27FC236}">
                  <a16:creationId xmlns:a16="http://schemas.microsoft.com/office/drawing/2014/main" id="{EB50CA73-C6A9-4CDF-B47E-A263D20620C4}"/>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1" name="TextBox 190">
              <a:extLst>
                <a:ext uri="{FF2B5EF4-FFF2-40B4-BE49-F238E27FC236}">
                  <a16:creationId xmlns:a16="http://schemas.microsoft.com/office/drawing/2014/main" id="{99C74BD6-8ACE-450D-89CC-45C91033A069}"/>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207" name="Group 206">
            <a:extLst>
              <a:ext uri="{FF2B5EF4-FFF2-40B4-BE49-F238E27FC236}">
                <a16:creationId xmlns:a16="http://schemas.microsoft.com/office/drawing/2014/main" id="{934BBEB6-FFF6-44D2-9F82-67008D406E0F}"/>
              </a:ext>
            </a:extLst>
          </p:cNvPr>
          <p:cNvGrpSpPr/>
          <p:nvPr/>
        </p:nvGrpSpPr>
        <p:grpSpPr>
          <a:xfrm>
            <a:off x="6121826" y="3021598"/>
            <a:ext cx="2935098" cy="1754558"/>
            <a:chOff x="275958" y="1052736"/>
            <a:chExt cx="4115507" cy="2160240"/>
          </a:xfrm>
        </p:grpSpPr>
        <p:sp>
          <p:nvSpPr>
            <p:cNvPr id="208" name="Rectangle 207">
              <a:extLst>
                <a:ext uri="{FF2B5EF4-FFF2-40B4-BE49-F238E27FC236}">
                  <a16:creationId xmlns:a16="http://schemas.microsoft.com/office/drawing/2014/main" id="{9565DDEC-0501-4C59-8FC7-C2679295751E}"/>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209" name="Group 208">
              <a:extLst>
                <a:ext uri="{FF2B5EF4-FFF2-40B4-BE49-F238E27FC236}">
                  <a16:creationId xmlns:a16="http://schemas.microsoft.com/office/drawing/2014/main" id="{57CE102E-59B0-4135-AB7D-026970ADE90D}"/>
                </a:ext>
              </a:extLst>
            </p:cNvPr>
            <p:cNvGrpSpPr/>
            <p:nvPr/>
          </p:nvGrpSpPr>
          <p:grpSpPr>
            <a:xfrm>
              <a:off x="648079" y="1493103"/>
              <a:ext cx="3743386" cy="184553"/>
              <a:chOff x="648079" y="1493103"/>
              <a:chExt cx="3743386" cy="184553"/>
            </a:xfrm>
          </p:grpSpPr>
          <p:cxnSp>
            <p:nvCxnSpPr>
              <p:cNvPr id="226" name="Straight Connector 225">
                <a:extLst>
                  <a:ext uri="{FF2B5EF4-FFF2-40B4-BE49-F238E27FC236}">
                    <a16:creationId xmlns:a16="http://schemas.microsoft.com/office/drawing/2014/main" id="{40213A33-BADB-4A9F-A7EA-D8BAF9C04644}"/>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27" name="Straight Connector 226">
                <a:extLst>
                  <a:ext uri="{FF2B5EF4-FFF2-40B4-BE49-F238E27FC236}">
                    <a16:creationId xmlns:a16="http://schemas.microsoft.com/office/drawing/2014/main" id="{88FDE80C-8388-4AB3-B206-89B8238556D4}"/>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8" name="Straight Connector 227">
                <a:extLst>
                  <a:ext uri="{FF2B5EF4-FFF2-40B4-BE49-F238E27FC236}">
                    <a16:creationId xmlns:a16="http://schemas.microsoft.com/office/drawing/2014/main" id="{8990D962-A8EA-4638-9266-6CBD24C6319A}"/>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9" name="Straight Connector 228">
                <a:extLst>
                  <a:ext uri="{FF2B5EF4-FFF2-40B4-BE49-F238E27FC236}">
                    <a16:creationId xmlns:a16="http://schemas.microsoft.com/office/drawing/2014/main" id="{9AB36861-9CA8-4C33-8E43-58EC88BCA627}"/>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30" name="Straight Connector 229">
                <a:extLst>
                  <a:ext uri="{FF2B5EF4-FFF2-40B4-BE49-F238E27FC236}">
                    <a16:creationId xmlns:a16="http://schemas.microsoft.com/office/drawing/2014/main" id="{68D0D157-9833-4F1C-BD1B-D44EC2E59E22}"/>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10" name="Group 209">
              <a:extLst>
                <a:ext uri="{FF2B5EF4-FFF2-40B4-BE49-F238E27FC236}">
                  <a16:creationId xmlns:a16="http://schemas.microsoft.com/office/drawing/2014/main" id="{4FBAA55E-E0D7-4A87-8E57-D28A76E7ADE8}"/>
                </a:ext>
              </a:extLst>
            </p:cNvPr>
            <p:cNvGrpSpPr/>
            <p:nvPr/>
          </p:nvGrpSpPr>
          <p:grpSpPr>
            <a:xfrm rot="1142729">
              <a:off x="630003" y="2275339"/>
              <a:ext cx="3743386" cy="194602"/>
              <a:chOff x="800479" y="1635454"/>
              <a:chExt cx="3743386" cy="194602"/>
            </a:xfrm>
          </p:grpSpPr>
          <p:cxnSp>
            <p:nvCxnSpPr>
              <p:cNvPr id="221" name="Straight Connector 220">
                <a:extLst>
                  <a:ext uri="{FF2B5EF4-FFF2-40B4-BE49-F238E27FC236}">
                    <a16:creationId xmlns:a16="http://schemas.microsoft.com/office/drawing/2014/main" id="{8B579F8B-5C0E-4EE5-8B02-38A4E011AD10}"/>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 name="Straight Connector 221">
                <a:extLst>
                  <a:ext uri="{FF2B5EF4-FFF2-40B4-BE49-F238E27FC236}">
                    <a16:creationId xmlns:a16="http://schemas.microsoft.com/office/drawing/2014/main" id="{A8F56347-A552-4EED-A9A6-D43781E56CBA}"/>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3" name="Straight Connector 222">
                <a:extLst>
                  <a:ext uri="{FF2B5EF4-FFF2-40B4-BE49-F238E27FC236}">
                    <a16:creationId xmlns:a16="http://schemas.microsoft.com/office/drawing/2014/main" id="{C13E5324-7FD9-467C-8816-50C38953C486}"/>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4" name="Straight Connector 223">
                <a:extLst>
                  <a:ext uri="{FF2B5EF4-FFF2-40B4-BE49-F238E27FC236}">
                    <a16:creationId xmlns:a16="http://schemas.microsoft.com/office/drawing/2014/main" id="{CBE29A2D-7B85-475C-8D42-CBB50702D207}"/>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5" name="Straight Connector 224">
                <a:extLst>
                  <a:ext uri="{FF2B5EF4-FFF2-40B4-BE49-F238E27FC236}">
                    <a16:creationId xmlns:a16="http://schemas.microsoft.com/office/drawing/2014/main" id="{E2022478-1C09-4A68-9D3D-87E75F0BF706}"/>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11" name="Group 210">
              <a:extLst>
                <a:ext uri="{FF2B5EF4-FFF2-40B4-BE49-F238E27FC236}">
                  <a16:creationId xmlns:a16="http://schemas.microsoft.com/office/drawing/2014/main" id="{6CCBB83B-D1E1-4847-B66C-0E52637A8E94}"/>
                </a:ext>
              </a:extLst>
            </p:cNvPr>
            <p:cNvGrpSpPr/>
            <p:nvPr/>
          </p:nvGrpSpPr>
          <p:grpSpPr>
            <a:xfrm>
              <a:off x="625943" y="2568651"/>
              <a:ext cx="3743386" cy="194602"/>
              <a:chOff x="648079" y="1483054"/>
              <a:chExt cx="3743386" cy="194602"/>
            </a:xfrm>
          </p:grpSpPr>
          <p:cxnSp>
            <p:nvCxnSpPr>
              <p:cNvPr id="215" name="Straight Connector 214">
                <a:extLst>
                  <a:ext uri="{FF2B5EF4-FFF2-40B4-BE49-F238E27FC236}">
                    <a16:creationId xmlns:a16="http://schemas.microsoft.com/office/drawing/2014/main" id="{DAAC82E4-D968-4E98-9B65-53626BD14791}"/>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6" name="Straight Connector 215">
                <a:extLst>
                  <a:ext uri="{FF2B5EF4-FFF2-40B4-BE49-F238E27FC236}">
                    <a16:creationId xmlns:a16="http://schemas.microsoft.com/office/drawing/2014/main" id="{D7F56187-D73A-4F1D-8F68-8A27882CEFD2}"/>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7" name="Straight Connector 216">
                <a:extLst>
                  <a:ext uri="{FF2B5EF4-FFF2-40B4-BE49-F238E27FC236}">
                    <a16:creationId xmlns:a16="http://schemas.microsoft.com/office/drawing/2014/main" id="{A83B9D10-EB1D-4341-AD72-1FCE72F8EF77}"/>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9" name="Straight Connector 218">
                <a:extLst>
                  <a:ext uri="{FF2B5EF4-FFF2-40B4-BE49-F238E27FC236}">
                    <a16:creationId xmlns:a16="http://schemas.microsoft.com/office/drawing/2014/main" id="{FF9EBF3E-4D60-4483-85ED-D1D01EA55EF9}"/>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0" name="Straight Connector 219">
                <a:extLst>
                  <a:ext uri="{FF2B5EF4-FFF2-40B4-BE49-F238E27FC236}">
                    <a16:creationId xmlns:a16="http://schemas.microsoft.com/office/drawing/2014/main" id="{3974E6E1-98BF-4E85-B80E-59CCCE03A104}"/>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212" name="TextBox 211">
              <a:extLst>
                <a:ext uri="{FF2B5EF4-FFF2-40B4-BE49-F238E27FC236}">
                  <a16:creationId xmlns:a16="http://schemas.microsoft.com/office/drawing/2014/main" id="{1AB3D056-B425-4803-8DD4-A4F83B373D80}"/>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213" name="TextBox 212">
              <a:extLst>
                <a:ext uri="{FF2B5EF4-FFF2-40B4-BE49-F238E27FC236}">
                  <a16:creationId xmlns:a16="http://schemas.microsoft.com/office/drawing/2014/main" id="{283A7108-BFD6-471B-9EEA-B036B6A3D7CF}"/>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214" name="TextBox 213">
              <a:extLst>
                <a:ext uri="{FF2B5EF4-FFF2-40B4-BE49-F238E27FC236}">
                  <a16:creationId xmlns:a16="http://schemas.microsoft.com/office/drawing/2014/main" id="{E7544E19-0D96-4515-BF9D-F77A90303CDC}"/>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231" name="Group 230">
            <a:extLst>
              <a:ext uri="{FF2B5EF4-FFF2-40B4-BE49-F238E27FC236}">
                <a16:creationId xmlns:a16="http://schemas.microsoft.com/office/drawing/2014/main" id="{4DB036F2-729F-4DC6-B5D7-9CB2E2765439}"/>
              </a:ext>
            </a:extLst>
          </p:cNvPr>
          <p:cNvGrpSpPr/>
          <p:nvPr/>
        </p:nvGrpSpPr>
        <p:grpSpPr>
          <a:xfrm>
            <a:off x="128009" y="4923919"/>
            <a:ext cx="2935098" cy="1754558"/>
            <a:chOff x="275958" y="1052736"/>
            <a:chExt cx="4115507" cy="2160240"/>
          </a:xfrm>
        </p:grpSpPr>
        <p:sp>
          <p:nvSpPr>
            <p:cNvPr id="232" name="Rectangle 231">
              <a:extLst>
                <a:ext uri="{FF2B5EF4-FFF2-40B4-BE49-F238E27FC236}">
                  <a16:creationId xmlns:a16="http://schemas.microsoft.com/office/drawing/2014/main" id="{3D778EDC-1E6F-4C19-9980-66FBC1A93AE3}"/>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233" name="Group 232">
              <a:extLst>
                <a:ext uri="{FF2B5EF4-FFF2-40B4-BE49-F238E27FC236}">
                  <a16:creationId xmlns:a16="http://schemas.microsoft.com/office/drawing/2014/main" id="{3337C517-4699-4C18-9766-72F9E40B1C13}"/>
                </a:ext>
              </a:extLst>
            </p:cNvPr>
            <p:cNvGrpSpPr/>
            <p:nvPr/>
          </p:nvGrpSpPr>
          <p:grpSpPr>
            <a:xfrm>
              <a:off x="648079" y="1493103"/>
              <a:ext cx="3743386" cy="184553"/>
              <a:chOff x="648079" y="1493103"/>
              <a:chExt cx="3743386" cy="184553"/>
            </a:xfrm>
          </p:grpSpPr>
          <p:cxnSp>
            <p:nvCxnSpPr>
              <p:cNvPr id="249" name="Straight Connector 248">
                <a:extLst>
                  <a:ext uri="{FF2B5EF4-FFF2-40B4-BE49-F238E27FC236}">
                    <a16:creationId xmlns:a16="http://schemas.microsoft.com/office/drawing/2014/main" id="{E31E47D5-4598-4725-99DA-A97439D6817A}"/>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50" name="Straight Connector 249">
                <a:extLst>
                  <a:ext uri="{FF2B5EF4-FFF2-40B4-BE49-F238E27FC236}">
                    <a16:creationId xmlns:a16="http://schemas.microsoft.com/office/drawing/2014/main" id="{7C4507C4-2204-4F8C-987A-56B9ECCB6F16}"/>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51" name="Straight Connector 250">
                <a:extLst>
                  <a:ext uri="{FF2B5EF4-FFF2-40B4-BE49-F238E27FC236}">
                    <a16:creationId xmlns:a16="http://schemas.microsoft.com/office/drawing/2014/main" id="{50CB2BF6-3A1E-41E2-8887-15D750C9757A}"/>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52" name="Straight Connector 251">
                <a:extLst>
                  <a:ext uri="{FF2B5EF4-FFF2-40B4-BE49-F238E27FC236}">
                    <a16:creationId xmlns:a16="http://schemas.microsoft.com/office/drawing/2014/main" id="{54F05C0C-D622-40AF-A7AC-C41836CFE356}"/>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53" name="Straight Connector 252">
                <a:extLst>
                  <a:ext uri="{FF2B5EF4-FFF2-40B4-BE49-F238E27FC236}">
                    <a16:creationId xmlns:a16="http://schemas.microsoft.com/office/drawing/2014/main" id="{741F03F0-EFE6-47D5-BABE-E238FB8ECDF5}"/>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34" name="Group 233">
              <a:extLst>
                <a:ext uri="{FF2B5EF4-FFF2-40B4-BE49-F238E27FC236}">
                  <a16:creationId xmlns:a16="http://schemas.microsoft.com/office/drawing/2014/main" id="{A6811531-A547-4560-9A28-31CC28768CAD}"/>
                </a:ext>
              </a:extLst>
            </p:cNvPr>
            <p:cNvGrpSpPr/>
            <p:nvPr/>
          </p:nvGrpSpPr>
          <p:grpSpPr>
            <a:xfrm rot="1142729">
              <a:off x="630003" y="2275339"/>
              <a:ext cx="3743386" cy="194602"/>
              <a:chOff x="800479" y="1635454"/>
              <a:chExt cx="3743386" cy="194602"/>
            </a:xfrm>
          </p:grpSpPr>
          <p:cxnSp>
            <p:nvCxnSpPr>
              <p:cNvPr id="244" name="Straight Connector 243">
                <a:extLst>
                  <a:ext uri="{FF2B5EF4-FFF2-40B4-BE49-F238E27FC236}">
                    <a16:creationId xmlns:a16="http://schemas.microsoft.com/office/drawing/2014/main" id="{0BAF76CE-CBC0-4EDF-9AB2-F427F2EC2254}"/>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45" name="Straight Connector 244">
                <a:extLst>
                  <a:ext uri="{FF2B5EF4-FFF2-40B4-BE49-F238E27FC236}">
                    <a16:creationId xmlns:a16="http://schemas.microsoft.com/office/drawing/2014/main" id="{4A18289C-7D62-487D-9201-EEA971CECB03}"/>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6" name="Straight Connector 245">
                <a:extLst>
                  <a:ext uri="{FF2B5EF4-FFF2-40B4-BE49-F238E27FC236}">
                    <a16:creationId xmlns:a16="http://schemas.microsoft.com/office/drawing/2014/main" id="{9762FFFC-0D02-4E8C-B882-AA497928E2DF}"/>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7" name="Straight Connector 246">
                <a:extLst>
                  <a:ext uri="{FF2B5EF4-FFF2-40B4-BE49-F238E27FC236}">
                    <a16:creationId xmlns:a16="http://schemas.microsoft.com/office/drawing/2014/main" id="{BE5BE14D-06DD-4C4B-A8B0-A432F021A7A3}"/>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8" name="Straight Connector 247">
                <a:extLst>
                  <a:ext uri="{FF2B5EF4-FFF2-40B4-BE49-F238E27FC236}">
                    <a16:creationId xmlns:a16="http://schemas.microsoft.com/office/drawing/2014/main" id="{B1272A1C-F49B-4B56-AA74-A3990674A87D}"/>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35" name="Group 234">
              <a:extLst>
                <a:ext uri="{FF2B5EF4-FFF2-40B4-BE49-F238E27FC236}">
                  <a16:creationId xmlns:a16="http://schemas.microsoft.com/office/drawing/2014/main" id="{4AEE5029-F8B5-470F-A68F-E5DCAD090CE9}"/>
                </a:ext>
              </a:extLst>
            </p:cNvPr>
            <p:cNvGrpSpPr/>
            <p:nvPr/>
          </p:nvGrpSpPr>
          <p:grpSpPr>
            <a:xfrm>
              <a:off x="625943" y="2568651"/>
              <a:ext cx="3743386" cy="194602"/>
              <a:chOff x="648079" y="1483054"/>
              <a:chExt cx="3743386" cy="194602"/>
            </a:xfrm>
          </p:grpSpPr>
          <p:cxnSp>
            <p:nvCxnSpPr>
              <p:cNvPr id="239" name="Straight Connector 238">
                <a:extLst>
                  <a:ext uri="{FF2B5EF4-FFF2-40B4-BE49-F238E27FC236}">
                    <a16:creationId xmlns:a16="http://schemas.microsoft.com/office/drawing/2014/main" id="{9C5E791B-017B-4F97-9850-5675DBCFEDB8}"/>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FD10BCCC-1391-4AED-818D-158AFCD14C87}"/>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1" name="Straight Connector 240">
                <a:extLst>
                  <a:ext uri="{FF2B5EF4-FFF2-40B4-BE49-F238E27FC236}">
                    <a16:creationId xmlns:a16="http://schemas.microsoft.com/office/drawing/2014/main" id="{46D42708-5BAB-44D2-9CD9-679B91BD2BEF}"/>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2" name="Straight Connector 241">
                <a:extLst>
                  <a:ext uri="{FF2B5EF4-FFF2-40B4-BE49-F238E27FC236}">
                    <a16:creationId xmlns:a16="http://schemas.microsoft.com/office/drawing/2014/main" id="{754D3836-A306-4690-A98B-9EEA070CF604}"/>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43" name="Straight Connector 242">
                <a:extLst>
                  <a:ext uri="{FF2B5EF4-FFF2-40B4-BE49-F238E27FC236}">
                    <a16:creationId xmlns:a16="http://schemas.microsoft.com/office/drawing/2014/main" id="{C093ECEC-A4B5-4897-BB13-04EEF9B7EEBE}"/>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236" name="TextBox 235">
              <a:extLst>
                <a:ext uri="{FF2B5EF4-FFF2-40B4-BE49-F238E27FC236}">
                  <a16:creationId xmlns:a16="http://schemas.microsoft.com/office/drawing/2014/main" id="{C4602CFD-E10E-4E41-9234-A4FBB7CEC55A}"/>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237" name="TextBox 236">
              <a:extLst>
                <a:ext uri="{FF2B5EF4-FFF2-40B4-BE49-F238E27FC236}">
                  <a16:creationId xmlns:a16="http://schemas.microsoft.com/office/drawing/2014/main" id="{F8AC4484-74D7-49CF-8EED-E7E57EFF648B}"/>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238" name="TextBox 237">
              <a:extLst>
                <a:ext uri="{FF2B5EF4-FFF2-40B4-BE49-F238E27FC236}">
                  <a16:creationId xmlns:a16="http://schemas.microsoft.com/office/drawing/2014/main" id="{B849973F-3E85-4386-B1FE-43540AD643C8}"/>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254" name="Group 253">
            <a:extLst>
              <a:ext uri="{FF2B5EF4-FFF2-40B4-BE49-F238E27FC236}">
                <a16:creationId xmlns:a16="http://schemas.microsoft.com/office/drawing/2014/main" id="{CD83FF09-9916-4B58-B7A9-DF2D3E44E5C6}"/>
              </a:ext>
            </a:extLst>
          </p:cNvPr>
          <p:cNvGrpSpPr/>
          <p:nvPr/>
        </p:nvGrpSpPr>
        <p:grpSpPr>
          <a:xfrm>
            <a:off x="3110446" y="4923919"/>
            <a:ext cx="2935098" cy="1754558"/>
            <a:chOff x="275958" y="1052736"/>
            <a:chExt cx="4115507" cy="2160240"/>
          </a:xfrm>
        </p:grpSpPr>
        <p:sp>
          <p:nvSpPr>
            <p:cNvPr id="255" name="Rectangle 254">
              <a:extLst>
                <a:ext uri="{FF2B5EF4-FFF2-40B4-BE49-F238E27FC236}">
                  <a16:creationId xmlns:a16="http://schemas.microsoft.com/office/drawing/2014/main" id="{5443FC39-354F-47A8-B351-053F823FE903}"/>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256" name="Group 255">
              <a:extLst>
                <a:ext uri="{FF2B5EF4-FFF2-40B4-BE49-F238E27FC236}">
                  <a16:creationId xmlns:a16="http://schemas.microsoft.com/office/drawing/2014/main" id="{79C1BCAF-BD7C-49DC-B9EB-32352B1A6509}"/>
                </a:ext>
              </a:extLst>
            </p:cNvPr>
            <p:cNvGrpSpPr/>
            <p:nvPr/>
          </p:nvGrpSpPr>
          <p:grpSpPr>
            <a:xfrm>
              <a:off x="648079" y="1493103"/>
              <a:ext cx="3743386" cy="184553"/>
              <a:chOff x="648079" y="1493103"/>
              <a:chExt cx="3743386" cy="184553"/>
            </a:xfrm>
          </p:grpSpPr>
          <p:cxnSp>
            <p:nvCxnSpPr>
              <p:cNvPr id="272" name="Straight Connector 271">
                <a:extLst>
                  <a:ext uri="{FF2B5EF4-FFF2-40B4-BE49-F238E27FC236}">
                    <a16:creationId xmlns:a16="http://schemas.microsoft.com/office/drawing/2014/main" id="{1421EFB2-DFF4-48E0-BB43-0E51267E96A6}"/>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73" name="Straight Connector 272">
                <a:extLst>
                  <a:ext uri="{FF2B5EF4-FFF2-40B4-BE49-F238E27FC236}">
                    <a16:creationId xmlns:a16="http://schemas.microsoft.com/office/drawing/2014/main" id="{449216B8-ADFB-4D01-BC23-1D4AC3B3BF90}"/>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4" name="Straight Connector 273">
                <a:extLst>
                  <a:ext uri="{FF2B5EF4-FFF2-40B4-BE49-F238E27FC236}">
                    <a16:creationId xmlns:a16="http://schemas.microsoft.com/office/drawing/2014/main" id="{7C0D080C-1690-4B57-9168-8EDD2C2D6BAA}"/>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5" name="Straight Connector 274">
                <a:extLst>
                  <a:ext uri="{FF2B5EF4-FFF2-40B4-BE49-F238E27FC236}">
                    <a16:creationId xmlns:a16="http://schemas.microsoft.com/office/drawing/2014/main" id="{263D7AEC-766E-467F-AD40-D2267FBC479A}"/>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6" name="Straight Connector 275">
                <a:extLst>
                  <a:ext uri="{FF2B5EF4-FFF2-40B4-BE49-F238E27FC236}">
                    <a16:creationId xmlns:a16="http://schemas.microsoft.com/office/drawing/2014/main" id="{8BF7901D-DC7B-471C-A45D-DF1A7415CBE2}"/>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7" name="Group 256">
              <a:extLst>
                <a:ext uri="{FF2B5EF4-FFF2-40B4-BE49-F238E27FC236}">
                  <a16:creationId xmlns:a16="http://schemas.microsoft.com/office/drawing/2014/main" id="{A215BF1B-B689-410D-870D-26D27B5F46EC}"/>
                </a:ext>
              </a:extLst>
            </p:cNvPr>
            <p:cNvGrpSpPr/>
            <p:nvPr/>
          </p:nvGrpSpPr>
          <p:grpSpPr>
            <a:xfrm rot="1142729">
              <a:off x="630003" y="2275339"/>
              <a:ext cx="3743386" cy="194602"/>
              <a:chOff x="800479" y="1635454"/>
              <a:chExt cx="3743386" cy="194602"/>
            </a:xfrm>
          </p:grpSpPr>
          <p:cxnSp>
            <p:nvCxnSpPr>
              <p:cNvPr id="267" name="Straight Connector 266">
                <a:extLst>
                  <a:ext uri="{FF2B5EF4-FFF2-40B4-BE49-F238E27FC236}">
                    <a16:creationId xmlns:a16="http://schemas.microsoft.com/office/drawing/2014/main" id="{D025713C-8EA9-4674-927F-5749496BB7EF}"/>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68" name="Straight Connector 267">
                <a:extLst>
                  <a:ext uri="{FF2B5EF4-FFF2-40B4-BE49-F238E27FC236}">
                    <a16:creationId xmlns:a16="http://schemas.microsoft.com/office/drawing/2014/main" id="{5793788A-B7CA-447F-BB7F-87E4B6CE3ED1}"/>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69" name="Straight Connector 268">
                <a:extLst>
                  <a:ext uri="{FF2B5EF4-FFF2-40B4-BE49-F238E27FC236}">
                    <a16:creationId xmlns:a16="http://schemas.microsoft.com/office/drawing/2014/main" id="{D9574AEE-C34C-442A-ABFA-EADFA3859ECB}"/>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0" name="Straight Connector 269">
                <a:extLst>
                  <a:ext uri="{FF2B5EF4-FFF2-40B4-BE49-F238E27FC236}">
                    <a16:creationId xmlns:a16="http://schemas.microsoft.com/office/drawing/2014/main" id="{55B1A55C-66C2-476B-8130-B0E6E65EE2BF}"/>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1" name="Straight Connector 270">
                <a:extLst>
                  <a:ext uri="{FF2B5EF4-FFF2-40B4-BE49-F238E27FC236}">
                    <a16:creationId xmlns:a16="http://schemas.microsoft.com/office/drawing/2014/main" id="{2E914F7B-8663-4310-8C06-CDD15532C46A}"/>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8" name="Group 257">
              <a:extLst>
                <a:ext uri="{FF2B5EF4-FFF2-40B4-BE49-F238E27FC236}">
                  <a16:creationId xmlns:a16="http://schemas.microsoft.com/office/drawing/2014/main" id="{32DEE54D-5C56-48A9-9EE6-ED320CD8B897}"/>
                </a:ext>
              </a:extLst>
            </p:cNvPr>
            <p:cNvGrpSpPr/>
            <p:nvPr/>
          </p:nvGrpSpPr>
          <p:grpSpPr>
            <a:xfrm>
              <a:off x="625943" y="2568651"/>
              <a:ext cx="3743386" cy="194602"/>
              <a:chOff x="648079" y="1483054"/>
              <a:chExt cx="3743386" cy="194602"/>
            </a:xfrm>
          </p:grpSpPr>
          <p:cxnSp>
            <p:nvCxnSpPr>
              <p:cNvPr id="262" name="Straight Connector 261">
                <a:extLst>
                  <a:ext uri="{FF2B5EF4-FFF2-40B4-BE49-F238E27FC236}">
                    <a16:creationId xmlns:a16="http://schemas.microsoft.com/office/drawing/2014/main" id="{F11FEAD0-25F0-49EF-AB51-35C8089BC8AF}"/>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63" name="Straight Connector 262">
                <a:extLst>
                  <a:ext uri="{FF2B5EF4-FFF2-40B4-BE49-F238E27FC236}">
                    <a16:creationId xmlns:a16="http://schemas.microsoft.com/office/drawing/2014/main" id="{A5E482F2-DC5C-4269-B884-D4FFDADEA7CD}"/>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64" name="Straight Connector 263">
                <a:extLst>
                  <a:ext uri="{FF2B5EF4-FFF2-40B4-BE49-F238E27FC236}">
                    <a16:creationId xmlns:a16="http://schemas.microsoft.com/office/drawing/2014/main" id="{CA59C518-62F7-4589-87BE-C29946877651}"/>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65" name="Straight Connector 264">
                <a:extLst>
                  <a:ext uri="{FF2B5EF4-FFF2-40B4-BE49-F238E27FC236}">
                    <a16:creationId xmlns:a16="http://schemas.microsoft.com/office/drawing/2014/main" id="{87B7962C-1A2B-4270-980E-3988405EA3C2}"/>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66" name="Straight Connector 265">
                <a:extLst>
                  <a:ext uri="{FF2B5EF4-FFF2-40B4-BE49-F238E27FC236}">
                    <a16:creationId xmlns:a16="http://schemas.microsoft.com/office/drawing/2014/main" id="{30B9D3DA-284A-4820-AB76-D4E7835EDDE0}"/>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259" name="TextBox 258">
              <a:extLst>
                <a:ext uri="{FF2B5EF4-FFF2-40B4-BE49-F238E27FC236}">
                  <a16:creationId xmlns:a16="http://schemas.microsoft.com/office/drawing/2014/main" id="{E36FFB63-C6F8-40CA-9463-7595CE1907F6}"/>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260" name="TextBox 259">
              <a:extLst>
                <a:ext uri="{FF2B5EF4-FFF2-40B4-BE49-F238E27FC236}">
                  <a16:creationId xmlns:a16="http://schemas.microsoft.com/office/drawing/2014/main" id="{F32932CA-14A9-4607-B619-39DC406DC041}"/>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261" name="TextBox 260">
              <a:extLst>
                <a:ext uri="{FF2B5EF4-FFF2-40B4-BE49-F238E27FC236}">
                  <a16:creationId xmlns:a16="http://schemas.microsoft.com/office/drawing/2014/main" id="{D3857F85-7180-4FEF-993D-21FDC5AB1E32}"/>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grpSp>
        <p:nvGrpSpPr>
          <p:cNvPr id="277" name="Group 276">
            <a:extLst>
              <a:ext uri="{FF2B5EF4-FFF2-40B4-BE49-F238E27FC236}">
                <a16:creationId xmlns:a16="http://schemas.microsoft.com/office/drawing/2014/main" id="{F40AE42E-3163-45E2-BAA2-3DD911037E76}"/>
              </a:ext>
            </a:extLst>
          </p:cNvPr>
          <p:cNvGrpSpPr/>
          <p:nvPr/>
        </p:nvGrpSpPr>
        <p:grpSpPr>
          <a:xfrm>
            <a:off x="6131597" y="4923919"/>
            <a:ext cx="2935098" cy="1754558"/>
            <a:chOff x="275958" y="1052736"/>
            <a:chExt cx="4115507" cy="2160240"/>
          </a:xfrm>
        </p:grpSpPr>
        <p:sp>
          <p:nvSpPr>
            <p:cNvPr id="278" name="Rectangle 277">
              <a:extLst>
                <a:ext uri="{FF2B5EF4-FFF2-40B4-BE49-F238E27FC236}">
                  <a16:creationId xmlns:a16="http://schemas.microsoft.com/office/drawing/2014/main" id="{E8C99540-D06C-4045-8923-356A566F6706}"/>
                </a:ext>
              </a:extLst>
            </p:cNvPr>
            <p:cNvSpPr/>
            <p:nvPr/>
          </p:nvSpPr>
          <p:spPr>
            <a:xfrm>
              <a:off x="971600" y="10527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279" name="Group 278">
              <a:extLst>
                <a:ext uri="{FF2B5EF4-FFF2-40B4-BE49-F238E27FC236}">
                  <a16:creationId xmlns:a16="http://schemas.microsoft.com/office/drawing/2014/main" id="{048D26DE-48F5-4A1A-9CF7-CC29FA5F7EA2}"/>
                </a:ext>
              </a:extLst>
            </p:cNvPr>
            <p:cNvGrpSpPr/>
            <p:nvPr/>
          </p:nvGrpSpPr>
          <p:grpSpPr>
            <a:xfrm>
              <a:off x="648079" y="1493103"/>
              <a:ext cx="3743386" cy="184553"/>
              <a:chOff x="648079" y="1493103"/>
              <a:chExt cx="3743386" cy="184553"/>
            </a:xfrm>
          </p:grpSpPr>
          <p:cxnSp>
            <p:nvCxnSpPr>
              <p:cNvPr id="295" name="Straight Connector 294">
                <a:extLst>
                  <a:ext uri="{FF2B5EF4-FFF2-40B4-BE49-F238E27FC236}">
                    <a16:creationId xmlns:a16="http://schemas.microsoft.com/office/drawing/2014/main" id="{5C7BC161-EEE0-461A-9516-D87B73EF63B8}"/>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96" name="Straight Connector 295">
                <a:extLst>
                  <a:ext uri="{FF2B5EF4-FFF2-40B4-BE49-F238E27FC236}">
                    <a16:creationId xmlns:a16="http://schemas.microsoft.com/office/drawing/2014/main" id="{25E38178-8E60-44D5-8C04-435743CCA1A9}"/>
                  </a:ext>
                </a:extLst>
              </p:cNvPr>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7" name="Straight Connector 296">
                <a:extLst>
                  <a:ext uri="{FF2B5EF4-FFF2-40B4-BE49-F238E27FC236}">
                    <a16:creationId xmlns:a16="http://schemas.microsoft.com/office/drawing/2014/main" id="{5B61B5DD-3BC3-48D5-840E-8BA1C2D430D9}"/>
                  </a:ext>
                </a:extLst>
              </p:cNvPr>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8" name="Straight Connector 297">
                <a:extLst>
                  <a:ext uri="{FF2B5EF4-FFF2-40B4-BE49-F238E27FC236}">
                    <a16:creationId xmlns:a16="http://schemas.microsoft.com/office/drawing/2014/main" id="{BE555410-2854-4065-898D-57B528E9C595}"/>
                  </a:ext>
                </a:extLst>
              </p:cNvPr>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9" name="Straight Connector 298">
                <a:extLst>
                  <a:ext uri="{FF2B5EF4-FFF2-40B4-BE49-F238E27FC236}">
                    <a16:creationId xmlns:a16="http://schemas.microsoft.com/office/drawing/2014/main" id="{F6C47968-8361-4715-B96D-7D9CA566161F}"/>
                  </a:ext>
                </a:extLst>
              </p:cNvPr>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80" name="Group 279">
              <a:extLst>
                <a:ext uri="{FF2B5EF4-FFF2-40B4-BE49-F238E27FC236}">
                  <a16:creationId xmlns:a16="http://schemas.microsoft.com/office/drawing/2014/main" id="{D0A5D361-CC15-46F9-921E-A3FA28D8FC2B}"/>
                </a:ext>
              </a:extLst>
            </p:cNvPr>
            <p:cNvGrpSpPr/>
            <p:nvPr/>
          </p:nvGrpSpPr>
          <p:grpSpPr>
            <a:xfrm rot="1142729">
              <a:off x="630003" y="2275339"/>
              <a:ext cx="3743386" cy="194602"/>
              <a:chOff x="800479" y="1635454"/>
              <a:chExt cx="3743386" cy="194602"/>
            </a:xfrm>
          </p:grpSpPr>
          <p:cxnSp>
            <p:nvCxnSpPr>
              <p:cNvPr id="290" name="Straight Connector 289">
                <a:extLst>
                  <a:ext uri="{FF2B5EF4-FFF2-40B4-BE49-F238E27FC236}">
                    <a16:creationId xmlns:a16="http://schemas.microsoft.com/office/drawing/2014/main" id="{5DA3351C-6748-482A-866F-8A8724FAFDC0}"/>
                  </a:ext>
                </a:extLst>
              </p:cNvPr>
              <p:cNvCxnSpPr/>
              <p:nvPr/>
            </p:nvCxnSpPr>
            <p:spPr>
              <a:xfrm>
                <a:off x="800479" y="17091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91" name="Straight Connector 290">
                <a:extLst>
                  <a:ext uri="{FF2B5EF4-FFF2-40B4-BE49-F238E27FC236}">
                    <a16:creationId xmlns:a16="http://schemas.microsoft.com/office/drawing/2014/main" id="{72552F07-6BA1-4239-8AFD-66BBBC169685}"/>
                  </a:ext>
                </a:extLst>
              </p:cNvPr>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2" name="Straight Connector 291">
                <a:extLst>
                  <a:ext uri="{FF2B5EF4-FFF2-40B4-BE49-F238E27FC236}">
                    <a16:creationId xmlns:a16="http://schemas.microsoft.com/office/drawing/2014/main" id="{9F6635F3-57D0-4BBA-94C2-ABBA65AB69D1}"/>
                  </a:ext>
                </a:extLst>
              </p:cNvPr>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3" name="Straight Connector 292">
                <a:extLst>
                  <a:ext uri="{FF2B5EF4-FFF2-40B4-BE49-F238E27FC236}">
                    <a16:creationId xmlns:a16="http://schemas.microsoft.com/office/drawing/2014/main" id="{38029565-7BDB-4580-9F84-1ADD445CA80E}"/>
                  </a:ext>
                </a:extLst>
              </p:cNvPr>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94" name="Straight Connector 293">
                <a:extLst>
                  <a:ext uri="{FF2B5EF4-FFF2-40B4-BE49-F238E27FC236}">
                    <a16:creationId xmlns:a16="http://schemas.microsoft.com/office/drawing/2014/main" id="{67CC1DE9-3A4C-40D3-86B5-2F3920635BB3}"/>
                  </a:ext>
                </a:extLst>
              </p:cNvPr>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81" name="Group 280">
              <a:extLst>
                <a:ext uri="{FF2B5EF4-FFF2-40B4-BE49-F238E27FC236}">
                  <a16:creationId xmlns:a16="http://schemas.microsoft.com/office/drawing/2014/main" id="{B7625FC6-88CB-4338-BCF2-6E977A5250BD}"/>
                </a:ext>
              </a:extLst>
            </p:cNvPr>
            <p:cNvGrpSpPr/>
            <p:nvPr/>
          </p:nvGrpSpPr>
          <p:grpSpPr>
            <a:xfrm>
              <a:off x="625943" y="2568651"/>
              <a:ext cx="3743386" cy="194602"/>
              <a:chOff x="648079" y="1483054"/>
              <a:chExt cx="3743386" cy="194602"/>
            </a:xfrm>
          </p:grpSpPr>
          <p:cxnSp>
            <p:nvCxnSpPr>
              <p:cNvPr id="285" name="Straight Connector 284">
                <a:extLst>
                  <a:ext uri="{FF2B5EF4-FFF2-40B4-BE49-F238E27FC236}">
                    <a16:creationId xmlns:a16="http://schemas.microsoft.com/office/drawing/2014/main" id="{362DBE12-185B-4ECD-B174-808E0F7C5BA3}"/>
                  </a:ext>
                </a:extLst>
              </p:cNvPr>
              <p:cNvCxnSpPr/>
              <p:nvPr/>
            </p:nvCxnSpPr>
            <p:spPr>
              <a:xfrm>
                <a:off x="648079" y="1556792"/>
                <a:ext cx="3743386" cy="72008"/>
              </a:xfrm>
              <a:prstGeom prst="line">
                <a:avLst/>
              </a:prstGeom>
            </p:spPr>
            <p:style>
              <a:lnRef idx="2">
                <a:schemeClr val="accent1"/>
              </a:lnRef>
              <a:fillRef idx="0">
                <a:schemeClr val="accent1"/>
              </a:fillRef>
              <a:effectRef idx="1">
                <a:schemeClr val="accent1"/>
              </a:effectRef>
              <a:fontRef idx="minor">
                <a:schemeClr val="tx1"/>
              </a:fontRef>
            </p:style>
          </p:cxnSp>
          <p:cxnSp>
            <p:nvCxnSpPr>
              <p:cNvPr id="286" name="Straight Connector 285">
                <a:extLst>
                  <a:ext uri="{FF2B5EF4-FFF2-40B4-BE49-F238E27FC236}">
                    <a16:creationId xmlns:a16="http://schemas.microsoft.com/office/drawing/2014/main" id="{6F931F85-47E6-4710-AB68-334D9FFF0511}"/>
                  </a:ext>
                </a:extLst>
              </p:cNvPr>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87" name="Straight Connector 286">
                <a:extLst>
                  <a:ext uri="{FF2B5EF4-FFF2-40B4-BE49-F238E27FC236}">
                    <a16:creationId xmlns:a16="http://schemas.microsoft.com/office/drawing/2014/main" id="{AAE40292-3749-44B3-AD2F-C965B640867B}"/>
                  </a:ext>
                </a:extLst>
              </p:cNvPr>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88" name="Straight Connector 287">
                <a:extLst>
                  <a:ext uri="{FF2B5EF4-FFF2-40B4-BE49-F238E27FC236}">
                    <a16:creationId xmlns:a16="http://schemas.microsoft.com/office/drawing/2014/main" id="{690C20D9-2D91-4CC6-9DB6-D60F759A6523}"/>
                  </a:ext>
                </a:extLst>
              </p:cNvPr>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89" name="Straight Connector 288">
                <a:extLst>
                  <a:ext uri="{FF2B5EF4-FFF2-40B4-BE49-F238E27FC236}">
                    <a16:creationId xmlns:a16="http://schemas.microsoft.com/office/drawing/2014/main" id="{4C7EE11B-2560-402E-ACE8-924F743E9701}"/>
                  </a:ext>
                </a:extLst>
              </p:cNvPr>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282" name="TextBox 281">
              <a:extLst>
                <a:ext uri="{FF2B5EF4-FFF2-40B4-BE49-F238E27FC236}">
                  <a16:creationId xmlns:a16="http://schemas.microsoft.com/office/drawing/2014/main" id="{44EDF99D-7486-4C76-B3E0-FA734AFA5040}"/>
                </a:ext>
              </a:extLst>
            </p:cNvPr>
            <p:cNvSpPr txBox="1"/>
            <p:nvPr/>
          </p:nvSpPr>
          <p:spPr>
            <a:xfrm>
              <a:off x="275958" y="13472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283" name="TextBox 282">
              <a:extLst>
                <a:ext uri="{FF2B5EF4-FFF2-40B4-BE49-F238E27FC236}">
                  <a16:creationId xmlns:a16="http://schemas.microsoft.com/office/drawing/2014/main" id="{EC0E6486-CA15-458C-BE55-59B408E303BB}"/>
                </a:ext>
              </a:extLst>
            </p:cNvPr>
            <p:cNvSpPr txBox="1"/>
            <p:nvPr/>
          </p:nvSpPr>
          <p:spPr>
            <a:xfrm>
              <a:off x="275958" y="15670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284" name="TextBox 283">
              <a:extLst>
                <a:ext uri="{FF2B5EF4-FFF2-40B4-BE49-F238E27FC236}">
                  <a16:creationId xmlns:a16="http://schemas.microsoft.com/office/drawing/2014/main" id="{AF5B3BA5-73EB-4D7F-95B0-E711732A040B}"/>
                </a:ext>
              </a:extLst>
            </p:cNvPr>
            <p:cNvSpPr txBox="1"/>
            <p:nvPr/>
          </p:nvSpPr>
          <p:spPr>
            <a:xfrm>
              <a:off x="275958" y="2452920"/>
              <a:ext cx="479618" cy="369332"/>
            </a:xfrm>
            <a:prstGeom prst="rect">
              <a:avLst/>
            </a:prstGeom>
            <a:noFill/>
          </p:spPr>
          <p:txBody>
            <a:bodyPr wrap="none" rtlCol="0">
              <a:spAutoFit/>
            </a:bodyPr>
            <a:lstStyle/>
            <a:p>
              <a:r>
                <a:rPr lang="en-GB" dirty="0">
                  <a:solidFill>
                    <a:schemeClr val="accent1">
                      <a:lumMod val="75000"/>
                    </a:schemeClr>
                  </a:solidFill>
                </a:rPr>
                <a:t>R3</a:t>
              </a:r>
            </a:p>
          </p:txBody>
        </p:sp>
      </p:grpSp>
      <p:sp>
        <p:nvSpPr>
          <p:cNvPr id="300" name="Oval 299">
            <a:extLst>
              <a:ext uri="{FF2B5EF4-FFF2-40B4-BE49-F238E27FC236}">
                <a16:creationId xmlns:a16="http://schemas.microsoft.com/office/drawing/2014/main" id="{EAEFD907-3E82-4837-BF3D-2DC3ACC9AEB6}"/>
              </a:ext>
            </a:extLst>
          </p:cNvPr>
          <p:cNvSpPr/>
          <p:nvPr/>
        </p:nvSpPr>
        <p:spPr>
          <a:xfrm>
            <a:off x="2577157" y="1251915"/>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162FB9D7-A188-408B-8036-C616630B9229}"/>
              </a:ext>
            </a:extLst>
          </p:cNvPr>
          <p:cNvSpPr/>
          <p:nvPr/>
        </p:nvSpPr>
        <p:spPr>
          <a:xfrm>
            <a:off x="5016137" y="1268237"/>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FD3E8D21-0011-4465-9F77-E2C47D782955}"/>
              </a:ext>
            </a:extLst>
          </p:cNvPr>
          <p:cNvSpPr/>
          <p:nvPr/>
        </p:nvSpPr>
        <p:spPr>
          <a:xfrm>
            <a:off x="3614760" y="2107409"/>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588F6A9C-15D3-43FC-8256-5240C8AE6D14}"/>
              </a:ext>
            </a:extLst>
          </p:cNvPr>
          <p:cNvSpPr/>
          <p:nvPr/>
        </p:nvSpPr>
        <p:spPr>
          <a:xfrm>
            <a:off x="7443127" y="1220579"/>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AF7546E2-EAFF-44AF-9242-F9B2759436E5}"/>
              </a:ext>
            </a:extLst>
          </p:cNvPr>
          <p:cNvSpPr/>
          <p:nvPr/>
        </p:nvSpPr>
        <p:spPr>
          <a:xfrm>
            <a:off x="7174408" y="2144319"/>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EF421562-4A61-4DBE-8E6B-8205689C8735}"/>
              </a:ext>
            </a:extLst>
          </p:cNvPr>
          <p:cNvSpPr/>
          <p:nvPr/>
        </p:nvSpPr>
        <p:spPr>
          <a:xfrm>
            <a:off x="6632843" y="1564201"/>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1FFB1283-7F10-494D-BEB4-798140395AAD}"/>
              </a:ext>
            </a:extLst>
          </p:cNvPr>
          <p:cNvSpPr/>
          <p:nvPr/>
        </p:nvSpPr>
        <p:spPr>
          <a:xfrm>
            <a:off x="916282" y="3278560"/>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5471D8F3-DC01-4ECF-A563-6A8DE148CE8E}"/>
              </a:ext>
            </a:extLst>
          </p:cNvPr>
          <p:cNvSpPr/>
          <p:nvPr/>
        </p:nvSpPr>
        <p:spPr>
          <a:xfrm>
            <a:off x="2574047" y="3316311"/>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29B978DA-C037-4E34-AD3B-60879AEE462E}"/>
              </a:ext>
            </a:extLst>
          </p:cNvPr>
          <p:cNvSpPr/>
          <p:nvPr/>
        </p:nvSpPr>
        <p:spPr>
          <a:xfrm>
            <a:off x="1202594" y="3859255"/>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2D7A0AAD-A04F-44AB-A774-0393A6E69D7D}"/>
              </a:ext>
            </a:extLst>
          </p:cNvPr>
          <p:cNvSpPr/>
          <p:nvPr/>
        </p:nvSpPr>
        <p:spPr>
          <a:xfrm>
            <a:off x="1744154" y="4229704"/>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AF31098D-9D08-4AFA-8865-37C57A267092}"/>
              </a:ext>
            </a:extLst>
          </p:cNvPr>
          <p:cNvSpPr/>
          <p:nvPr/>
        </p:nvSpPr>
        <p:spPr>
          <a:xfrm>
            <a:off x="5286744" y="4193062"/>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D03487-D935-409D-B25D-44D40533035A}"/>
              </a:ext>
            </a:extLst>
          </p:cNvPr>
          <p:cNvSpPr/>
          <p:nvPr/>
        </p:nvSpPr>
        <p:spPr>
          <a:xfrm>
            <a:off x="4733086" y="3974808"/>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AD0F8B9E-F480-4B88-9E4A-E719FDA799AC}"/>
              </a:ext>
            </a:extLst>
          </p:cNvPr>
          <p:cNvSpPr/>
          <p:nvPr/>
        </p:nvSpPr>
        <p:spPr>
          <a:xfrm>
            <a:off x="5038904" y="3346202"/>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82BD46DE-A389-468A-B1C3-60CDDA7E566C}"/>
              </a:ext>
            </a:extLst>
          </p:cNvPr>
          <p:cNvSpPr/>
          <p:nvPr/>
        </p:nvSpPr>
        <p:spPr>
          <a:xfrm>
            <a:off x="3590034" y="4184647"/>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D2BA501C-06AC-40F3-AE38-2C86D3A788EA}"/>
              </a:ext>
            </a:extLst>
          </p:cNvPr>
          <p:cNvSpPr/>
          <p:nvPr/>
        </p:nvSpPr>
        <p:spPr>
          <a:xfrm>
            <a:off x="7478875" y="3324588"/>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4E09F9A1-4AA0-48C1-A783-B1197CC72FC0}"/>
              </a:ext>
            </a:extLst>
          </p:cNvPr>
          <p:cNvSpPr/>
          <p:nvPr/>
        </p:nvSpPr>
        <p:spPr>
          <a:xfrm>
            <a:off x="8260556" y="4209066"/>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4960A6F2-FDB7-42F5-8D88-B9E204FE252E}"/>
              </a:ext>
            </a:extLst>
          </p:cNvPr>
          <p:cNvSpPr/>
          <p:nvPr/>
        </p:nvSpPr>
        <p:spPr>
          <a:xfrm>
            <a:off x="7162831" y="4209066"/>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0" name="Oval 339">
            <a:extLst>
              <a:ext uri="{FF2B5EF4-FFF2-40B4-BE49-F238E27FC236}">
                <a16:creationId xmlns:a16="http://schemas.microsoft.com/office/drawing/2014/main" id="{B640CEC7-70F6-470C-A6C3-4FAA41C11F22}"/>
              </a:ext>
            </a:extLst>
          </p:cNvPr>
          <p:cNvSpPr/>
          <p:nvPr/>
        </p:nvSpPr>
        <p:spPr>
          <a:xfrm>
            <a:off x="6665186" y="4160236"/>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1" name="Oval 340">
            <a:extLst>
              <a:ext uri="{FF2B5EF4-FFF2-40B4-BE49-F238E27FC236}">
                <a16:creationId xmlns:a16="http://schemas.microsoft.com/office/drawing/2014/main" id="{2781AF83-F74E-4489-BEA3-A36DE07D043C}"/>
              </a:ext>
            </a:extLst>
          </p:cNvPr>
          <p:cNvSpPr/>
          <p:nvPr/>
        </p:nvSpPr>
        <p:spPr>
          <a:xfrm>
            <a:off x="911944" y="5198901"/>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CEB09C47-299B-454C-9E64-BE0F40A2A5B4}"/>
              </a:ext>
            </a:extLst>
          </p:cNvPr>
          <p:cNvSpPr/>
          <p:nvPr/>
        </p:nvSpPr>
        <p:spPr>
          <a:xfrm>
            <a:off x="705940" y="5513652"/>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97B359F1-22F4-4522-A91F-E32E825D29D6}"/>
              </a:ext>
            </a:extLst>
          </p:cNvPr>
          <p:cNvSpPr/>
          <p:nvPr/>
        </p:nvSpPr>
        <p:spPr>
          <a:xfrm>
            <a:off x="1258418" y="6095383"/>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6D42D49C-5626-4DA7-914D-3825FB20C6A3}"/>
              </a:ext>
            </a:extLst>
          </p:cNvPr>
          <p:cNvSpPr/>
          <p:nvPr/>
        </p:nvSpPr>
        <p:spPr>
          <a:xfrm>
            <a:off x="1792799" y="6105018"/>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628A98B4-92C7-4D30-B50F-32D4E2609E34}"/>
              </a:ext>
            </a:extLst>
          </p:cNvPr>
          <p:cNvSpPr/>
          <p:nvPr/>
        </p:nvSpPr>
        <p:spPr>
          <a:xfrm>
            <a:off x="4222767" y="5723947"/>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E48700B0-A959-4D16-BD80-DE0A5B3FF53D}"/>
              </a:ext>
            </a:extLst>
          </p:cNvPr>
          <p:cNvSpPr/>
          <p:nvPr/>
        </p:nvSpPr>
        <p:spPr>
          <a:xfrm>
            <a:off x="4726906" y="6104173"/>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615D005E-34D2-481C-A2A9-7CDDDFDFC570}"/>
              </a:ext>
            </a:extLst>
          </p:cNvPr>
          <p:cNvSpPr/>
          <p:nvPr/>
        </p:nvSpPr>
        <p:spPr>
          <a:xfrm>
            <a:off x="5292284" y="6095382"/>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BAD03F9E-67C7-41D9-B99F-3D9821A91B36}"/>
              </a:ext>
            </a:extLst>
          </p:cNvPr>
          <p:cNvSpPr/>
          <p:nvPr/>
        </p:nvSpPr>
        <p:spPr>
          <a:xfrm>
            <a:off x="7746199" y="5921768"/>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12175105-47BB-45A0-9E69-1240AF91F1D4}"/>
              </a:ext>
            </a:extLst>
          </p:cNvPr>
          <p:cNvSpPr/>
          <p:nvPr/>
        </p:nvSpPr>
        <p:spPr>
          <a:xfrm>
            <a:off x="8324297" y="6074168"/>
            <a:ext cx="264398" cy="285529"/>
          </a:xfrm>
          <a:prstGeom prst="ellipse">
            <a:avLst/>
          </a:prstGeom>
          <a:solidFill>
            <a:schemeClr val="accent3">
              <a:lumMod val="75000"/>
              <a:alpha val="2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50" name="TextBox 349">
            <a:extLst>
              <a:ext uri="{FF2B5EF4-FFF2-40B4-BE49-F238E27FC236}">
                <a16:creationId xmlns:a16="http://schemas.microsoft.com/office/drawing/2014/main" id="{AFC05650-B8E0-42BC-A4EF-EE7745C5CD2C}"/>
              </a:ext>
            </a:extLst>
          </p:cNvPr>
          <p:cNvSpPr txBox="1"/>
          <p:nvPr/>
        </p:nvSpPr>
        <p:spPr>
          <a:xfrm>
            <a:off x="2706760" y="638006"/>
            <a:ext cx="301686" cy="369332"/>
          </a:xfrm>
          <a:prstGeom prst="rect">
            <a:avLst/>
          </a:prstGeom>
          <a:noFill/>
        </p:spPr>
        <p:txBody>
          <a:bodyPr wrap="none" rtlCol="0">
            <a:spAutoFit/>
          </a:bodyPr>
          <a:lstStyle/>
          <a:p>
            <a:r>
              <a:rPr lang="en-GB" dirty="0"/>
              <a:t>1</a:t>
            </a:r>
          </a:p>
        </p:txBody>
      </p:sp>
      <p:sp>
        <p:nvSpPr>
          <p:cNvPr id="351" name="TextBox 350">
            <a:extLst>
              <a:ext uri="{FF2B5EF4-FFF2-40B4-BE49-F238E27FC236}">
                <a16:creationId xmlns:a16="http://schemas.microsoft.com/office/drawing/2014/main" id="{944B5F59-EB7D-4923-A32A-1AF0C67C5E91}"/>
              </a:ext>
            </a:extLst>
          </p:cNvPr>
          <p:cNvSpPr txBox="1"/>
          <p:nvPr/>
        </p:nvSpPr>
        <p:spPr>
          <a:xfrm>
            <a:off x="5758815" y="628787"/>
            <a:ext cx="301686" cy="369332"/>
          </a:xfrm>
          <a:prstGeom prst="rect">
            <a:avLst/>
          </a:prstGeom>
          <a:noFill/>
        </p:spPr>
        <p:txBody>
          <a:bodyPr wrap="none" rtlCol="0">
            <a:spAutoFit/>
          </a:bodyPr>
          <a:lstStyle/>
          <a:p>
            <a:r>
              <a:rPr lang="en-GB" dirty="0"/>
              <a:t>2</a:t>
            </a:r>
          </a:p>
        </p:txBody>
      </p:sp>
      <p:sp>
        <p:nvSpPr>
          <p:cNvPr id="352" name="TextBox 351">
            <a:extLst>
              <a:ext uri="{FF2B5EF4-FFF2-40B4-BE49-F238E27FC236}">
                <a16:creationId xmlns:a16="http://schemas.microsoft.com/office/drawing/2014/main" id="{57B92D83-DFA7-4B2F-BD94-DF5F9B41A4E8}"/>
              </a:ext>
            </a:extLst>
          </p:cNvPr>
          <p:cNvSpPr txBox="1"/>
          <p:nvPr/>
        </p:nvSpPr>
        <p:spPr>
          <a:xfrm>
            <a:off x="8784152" y="620470"/>
            <a:ext cx="301686" cy="369332"/>
          </a:xfrm>
          <a:prstGeom prst="rect">
            <a:avLst/>
          </a:prstGeom>
          <a:noFill/>
        </p:spPr>
        <p:txBody>
          <a:bodyPr wrap="none" rtlCol="0">
            <a:spAutoFit/>
          </a:bodyPr>
          <a:lstStyle/>
          <a:p>
            <a:r>
              <a:rPr lang="en-GB" dirty="0"/>
              <a:t>3</a:t>
            </a:r>
          </a:p>
        </p:txBody>
      </p:sp>
      <p:sp>
        <p:nvSpPr>
          <p:cNvPr id="353" name="TextBox 352">
            <a:extLst>
              <a:ext uri="{FF2B5EF4-FFF2-40B4-BE49-F238E27FC236}">
                <a16:creationId xmlns:a16="http://schemas.microsoft.com/office/drawing/2014/main" id="{68891850-C760-407A-8486-95DF896068D4}"/>
              </a:ext>
            </a:extLst>
          </p:cNvPr>
          <p:cNvSpPr txBox="1"/>
          <p:nvPr/>
        </p:nvSpPr>
        <p:spPr>
          <a:xfrm>
            <a:off x="2778810" y="2724382"/>
            <a:ext cx="301686" cy="369332"/>
          </a:xfrm>
          <a:prstGeom prst="rect">
            <a:avLst/>
          </a:prstGeom>
          <a:noFill/>
        </p:spPr>
        <p:txBody>
          <a:bodyPr wrap="none" rtlCol="0">
            <a:spAutoFit/>
          </a:bodyPr>
          <a:lstStyle/>
          <a:p>
            <a:r>
              <a:rPr lang="en-GB" dirty="0"/>
              <a:t>4</a:t>
            </a:r>
          </a:p>
        </p:txBody>
      </p:sp>
      <p:sp>
        <p:nvSpPr>
          <p:cNvPr id="355" name="TextBox 354">
            <a:extLst>
              <a:ext uri="{FF2B5EF4-FFF2-40B4-BE49-F238E27FC236}">
                <a16:creationId xmlns:a16="http://schemas.microsoft.com/office/drawing/2014/main" id="{2342798E-565B-4918-9BC5-697D3274E51A}"/>
              </a:ext>
            </a:extLst>
          </p:cNvPr>
          <p:cNvSpPr txBox="1"/>
          <p:nvPr/>
        </p:nvSpPr>
        <p:spPr>
          <a:xfrm>
            <a:off x="5734087" y="2799251"/>
            <a:ext cx="301686" cy="369332"/>
          </a:xfrm>
          <a:prstGeom prst="rect">
            <a:avLst/>
          </a:prstGeom>
          <a:noFill/>
        </p:spPr>
        <p:txBody>
          <a:bodyPr wrap="none" rtlCol="0">
            <a:spAutoFit/>
          </a:bodyPr>
          <a:lstStyle/>
          <a:p>
            <a:r>
              <a:rPr lang="en-GB" dirty="0"/>
              <a:t>5</a:t>
            </a:r>
          </a:p>
        </p:txBody>
      </p:sp>
      <p:sp>
        <p:nvSpPr>
          <p:cNvPr id="356" name="TextBox 355">
            <a:extLst>
              <a:ext uri="{FF2B5EF4-FFF2-40B4-BE49-F238E27FC236}">
                <a16:creationId xmlns:a16="http://schemas.microsoft.com/office/drawing/2014/main" id="{A359ACF4-A433-456B-8776-A4134E98B57B}"/>
              </a:ext>
            </a:extLst>
          </p:cNvPr>
          <p:cNvSpPr txBox="1"/>
          <p:nvPr/>
        </p:nvSpPr>
        <p:spPr>
          <a:xfrm>
            <a:off x="8765824" y="2708721"/>
            <a:ext cx="301686" cy="369332"/>
          </a:xfrm>
          <a:prstGeom prst="rect">
            <a:avLst/>
          </a:prstGeom>
          <a:noFill/>
        </p:spPr>
        <p:txBody>
          <a:bodyPr wrap="none" rtlCol="0">
            <a:spAutoFit/>
          </a:bodyPr>
          <a:lstStyle/>
          <a:p>
            <a:r>
              <a:rPr lang="en-GB" dirty="0"/>
              <a:t>6</a:t>
            </a:r>
          </a:p>
        </p:txBody>
      </p:sp>
      <p:sp>
        <p:nvSpPr>
          <p:cNvPr id="357" name="TextBox 356">
            <a:extLst>
              <a:ext uri="{FF2B5EF4-FFF2-40B4-BE49-F238E27FC236}">
                <a16:creationId xmlns:a16="http://schemas.microsoft.com/office/drawing/2014/main" id="{3AE520DE-8A40-4F82-8F59-D77D578D514E}"/>
              </a:ext>
            </a:extLst>
          </p:cNvPr>
          <p:cNvSpPr txBox="1"/>
          <p:nvPr/>
        </p:nvSpPr>
        <p:spPr>
          <a:xfrm>
            <a:off x="2853179" y="4759286"/>
            <a:ext cx="301686" cy="369332"/>
          </a:xfrm>
          <a:prstGeom prst="rect">
            <a:avLst/>
          </a:prstGeom>
          <a:noFill/>
        </p:spPr>
        <p:txBody>
          <a:bodyPr wrap="none" rtlCol="0">
            <a:spAutoFit/>
          </a:bodyPr>
          <a:lstStyle/>
          <a:p>
            <a:r>
              <a:rPr lang="en-GB" dirty="0"/>
              <a:t>7</a:t>
            </a:r>
          </a:p>
        </p:txBody>
      </p:sp>
      <p:sp>
        <p:nvSpPr>
          <p:cNvPr id="358" name="TextBox 357">
            <a:extLst>
              <a:ext uri="{FF2B5EF4-FFF2-40B4-BE49-F238E27FC236}">
                <a16:creationId xmlns:a16="http://schemas.microsoft.com/office/drawing/2014/main" id="{BC39E8FD-AE79-48C7-A614-6AB5B3A41F56}"/>
              </a:ext>
            </a:extLst>
          </p:cNvPr>
          <p:cNvSpPr txBox="1"/>
          <p:nvPr/>
        </p:nvSpPr>
        <p:spPr>
          <a:xfrm>
            <a:off x="5782184" y="4741961"/>
            <a:ext cx="301686" cy="369332"/>
          </a:xfrm>
          <a:prstGeom prst="rect">
            <a:avLst/>
          </a:prstGeom>
          <a:noFill/>
        </p:spPr>
        <p:txBody>
          <a:bodyPr wrap="none" rtlCol="0">
            <a:spAutoFit/>
          </a:bodyPr>
          <a:lstStyle/>
          <a:p>
            <a:r>
              <a:rPr lang="en-GB" dirty="0"/>
              <a:t>8</a:t>
            </a:r>
          </a:p>
        </p:txBody>
      </p:sp>
      <p:sp>
        <p:nvSpPr>
          <p:cNvPr id="359" name="TextBox 358">
            <a:extLst>
              <a:ext uri="{FF2B5EF4-FFF2-40B4-BE49-F238E27FC236}">
                <a16:creationId xmlns:a16="http://schemas.microsoft.com/office/drawing/2014/main" id="{DC030901-4EF1-432D-A3FE-A6F9297601C8}"/>
              </a:ext>
            </a:extLst>
          </p:cNvPr>
          <p:cNvSpPr txBox="1"/>
          <p:nvPr/>
        </p:nvSpPr>
        <p:spPr>
          <a:xfrm>
            <a:off x="8842314" y="4797899"/>
            <a:ext cx="301686" cy="369332"/>
          </a:xfrm>
          <a:prstGeom prst="rect">
            <a:avLst/>
          </a:prstGeom>
          <a:noFill/>
        </p:spPr>
        <p:txBody>
          <a:bodyPr wrap="none" rtlCol="0">
            <a:spAutoFit/>
          </a:bodyPr>
          <a:lstStyle/>
          <a:p>
            <a:r>
              <a:rPr lang="en-GB" dirty="0"/>
              <a:t>9</a:t>
            </a:r>
          </a:p>
        </p:txBody>
      </p:sp>
    </p:spTree>
    <p:extLst>
      <p:ext uri="{BB962C8B-B14F-4D97-AF65-F5344CB8AC3E}">
        <p14:creationId xmlns:p14="http://schemas.microsoft.com/office/powerpoint/2010/main" val="422717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7683" y="12051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2" name="TextBox 51"/>
          <p:cNvSpPr txBox="1"/>
          <p:nvPr/>
        </p:nvSpPr>
        <p:spPr>
          <a:xfrm>
            <a:off x="1071935" y="1222318"/>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87" name="Group 86"/>
          <p:cNvGrpSpPr/>
          <p:nvPr/>
        </p:nvGrpSpPr>
        <p:grpSpPr>
          <a:xfrm>
            <a:off x="684162" y="1645503"/>
            <a:ext cx="3743386" cy="184553"/>
            <a:chOff x="648079" y="1493103"/>
            <a:chExt cx="3743386" cy="184553"/>
          </a:xfrm>
        </p:grpSpPr>
        <p:cxnSp>
          <p:nvCxnSpPr>
            <p:cNvPr id="10" name="Straight Connector 9"/>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66086" y="2427739"/>
            <a:ext cx="3743386" cy="194602"/>
            <a:chOff x="800479" y="1635454"/>
            <a:chExt cx="3743386" cy="194602"/>
          </a:xfrm>
        </p:grpSpPr>
        <p:cxnSp>
          <p:nvCxnSpPr>
            <p:cNvPr id="77" name="Straight Connector 7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62026" y="2721051"/>
            <a:ext cx="3743386" cy="194602"/>
            <a:chOff x="648079" y="1483054"/>
            <a:chExt cx="3743386" cy="194602"/>
          </a:xfrm>
        </p:grpSpPr>
        <p:cxnSp>
          <p:nvCxnSpPr>
            <p:cNvPr id="89" name="Straight Connector 8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312041" y="14996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312041" y="17194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312041" y="2605320"/>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4" name="Rectangle 23"/>
          <p:cNvSpPr/>
          <p:nvPr/>
        </p:nvSpPr>
        <p:spPr>
          <a:xfrm>
            <a:off x="1056961" y="4146857"/>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8" name="Straight Connector 37"/>
          <p:cNvCxnSpPr>
            <a:cxnSpLocks/>
            <a:stCxn id="24" idx="3"/>
          </p:cNvCxnSpPr>
          <p:nvPr/>
        </p:nvCxnSpPr>
        <p:spPr>
          <a:xfrm flipH="1">
            <a:off x="1038257" y="5226977"/>
            <a:ext cx="3115048" cy="162134"/>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046731" y="4200855"/>
            <a:ext cx="486030" cy="461665"/>
          </a:xfrm>
          <a:prstGeom prst="rect">
            <a:avLst/>
          </a:prstGeom>
          <a:noFill/>
        </p:spPr>
        <p:txBody>
          <a:bodyPr wrap="none" rtlCol="0">
            <a:spAutoFit/>
          </a:bodyPr>
          <a:lstStyle/>
          <a:p>
            <a:r>
              <a:rPr lang="en-GB" sz="2400" b="1" dirty="0">
                <a:solidFill>
                  <a:schemeClr val="accent6"/>
                </a:solidFill>
              </a:rPr>
              <a:t>S1</a:t>
            </a:r>
          </a:p>
        </p:txBody>
      </p:sp>
      <p:sp>
        <p:nvSpPr>
          <p:cNvPr id="56" name="TextBox 55"/>
          <p:cNvSpPr txBox="1"/>
          <p:nvPr/>
        </p:nvSpPr>
        <p:spPr>
          <a:xfrm>
            <a:off x="1046731" y="5895874"/>
            <a:ext cx="486030" cy="461665"/>
          </a:xfrm>
          <a:prstGeom prst="rect">
            <a:avLst/>
          </a:prstGeom>
          <a:noFill/>
        </p:spPr>
        <p:txBody>
          <a:bodyPr wrap="none" rtlCol="0">
            <a:spAutoFit/>
          </a:bodyPr>
          <a:lstStyle/>
          <a:p>
            <a:r>
              <a:rPr lang="en-GB" sz="2400" b="1" dirty="0">
                <a:solidFill>
                  <a:schemeClr val="accent6"/>
                </a:solidFill>
              </a:rPr>
              <a:t>S2</a:t>
            </a:r>
          </a:p>
        </p:txBody>
      </p:sp>
      <p:grpSp>
        <p:nvGrpSpPr>
          <p:cNvPr id="158" name="Group 157"/>
          <p:cNvGrpSpPr/>
          <p:nvPr/>
        </p:nvGrpSpPr>
        <p:grpSpPr>
          <a:xfrm>
            <a:off x="719966" y="4499561"/>
            <a:ext cx="3743386" cy="184553"/>
            <a:chOff x="648079" y="1493103"/>
            <a:chExt cx="3743386" cy="184553"/>
          </a:xfrm>
        </p:grpSpPr>
        <p:cxnSp>
          <p:nvCxnSpPr>
            <p:cNvPr id="159" name="Straight Connector 15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8" name="Group 167"/>
          <p:cNvGrpSpPr/>
          <p:nvPr/>
        </p:nvGrpSpPr>
        <p:grpSpPr>
          <a:xfrm rot="1142729">
            <a:off x="701890" y="5281797"/>
            <a:ext cx="3743386" cy="194602"/>
            <a:chOff x="800479" y="1635454"/>
            <a:chExt cx="3743386" cy="194602"/>
          </a:xfrm>
        </p:grpSpPr>
        <p:cxnSp>
          <p:nvCxnSpPr>
            <p:cNvPr id="169" name="Straight Connector 16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78" name="Group 177"/>
          <p:cNvGrpSpPr/>
          <p:nvPr/>
        </p:nvGrpSpPr>
        <p:grpSpPr>
          <a:xfrm>
            <a:off x="697830" y="5575109"/>
            <a:ext cx="3743386" cy="194602"/>
            <a:chOff x="648079" y="1483054"/>
            <a:chExt cx="3743386" cy="194602"/>
          </a:xfrm>
        </p:grpSpPr>
        <p:cxnSp>
          <p:nvCxnSpPr>
            <p:cNvPr id="179" name="Straight Connector 17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2" name="Straight Connector 18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4" name="Straight Connector 18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6" name="Straight Connector 18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1" name="TextBox 190"/>
          <p:cNvSpPr txBox="1"/>
          <p:nvPr/>
        </p:nvSpPr>
        <p:spPr>
          <a:xfrm>
            <a:off x="276237" y="4385521"/>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2" name="TextBox 191"/>
          <p:cNvSpPr txBox="1"/>
          <p:nvPr/>
        </p:nvSpPr>
        <p:spPr>
          <a:xfrm>
            <a:off x="276237" y="4605350"/>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3" name="TextBox 192"/>
          <p:cNvSpPr txBox="1"/>
          <p:nvPr/>
        </p:nvSpPr>
        <p:spPr>
          <a:xfrm>
            <a:off x="276237" y="5491197"/>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9" name="Rectangle 28"/>
          <p:cNvSpPr/>
          <p:nvPr/>
        </p:nvSpPr>
        <p:spPr>
          <a:xfrm>
            <a:off x="5213663" y="4120691"/>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43" name="Straight Connector 42"/>
          <p:cNvCxnSpPr>
            <a:cxnSpLocks/>
          </p:cNvCxnSpPr>
          <p:nvPr/>
        </p:nvCxnSpPr>
        <p:spPr>
          <a:xfrm flipH="1">
            <a:off x="6703145" y="4928685"/>
            <a:ext cx="1617092" cy="195780"/>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cxnSpLocks/>
          </p:cNvCxnSpPr>
          <p:nvPr/>
        </p:nvCxnSpPr>
        <p:spPr>
          <a:xfrm>
            <a:off x="6085805" y="4151896"/>
            <a:ext cx="653060" cy="967615"/>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a:cxnSpLocks/>
          </p:cNvCxnSpPr>
          <p:nvPr/>
        </p:nvCxnSpPr>
        <p:spPr>
          <a:xfrm flipH="1">
            <a:off x="6402799" y="5124465"/>
            <a:ext cx="340503" cy="1182632"/>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7583511" y="4082233"/>
            <a:ext cx="486030" cy="461665"/>
          </a:xfrm>
          <a:prstGeom prst="rect">
            <a:avLst/>
          </a:prstGeom>
          <a:noFill/>
        </p:spPr>
        <p:txBody>
          <a:bodyPr wrap="none" rtlCol="0">
            <a:spAutoFit/>
          </a:bodyPr>
          <a:lstStyle/>
          <a:p>
            <a:r>
              <a:rPr lang="en-GB" sz="2400" b="1" dirty="0">
                <a:solidFill>
                  <a:schemeClr val="accent6"/>
                </a:solidFill>
              </a:rPr>
              <a:t>S2</a:t>
            </a:r>
          </a:p>
        </p:txBody>
      </p:sp>
      <p:sp>
        <p:nvSpPr>
          <p:cNvPr id="59" name="TextBox 58"/>
          <p:cNvSpPr txBox="1"/>
          <p:nvPr/>
        </p:nvSpPr>
        <p:spPr>
          <a:xfrm>
            <a:off x="8274457" y="5400149"/>
            <a:ext cx="486030" cy="461665"/>
          </a:xfrm>
          <a:prstGeom prst="rect">
            <a:avLst/>
          </a:prstGeom>
          <a:noFill/>
        </p:spPr>
        <p:txBody>
          <a:bodyPr wrap="none" rtlCol="0">
            <a:spAutoFit/>
          </a:bodyPr>
          <a:lstStyle/>
          <a:p>
            <a:r>
              <a:rPr lang="en-GB" sz="2400" b="1" dirty="0">
                <a:solidFill>
                  <a:schemeClr val="accent6"/>
                </a:solidFill>
              </a:rPr>
              <a:t>S3</a:t>
            </a:r>
          </a:p>
        </p:txBody>
      </p:sp>
      <p:sp>
        <p:nvSpPr>
          <p:cNvPr id="61" name="TextBox 60"/>
          <p:cNvSpPr txBox="1"/>
          <p:nvPr/>
        </p:nvSpPr>
        <p:spPr>
          <a:xfrm>
            <a:off x="5345821" y="4196763"/>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128" name="Group 127"/>
          <p:cNvGrpSpPr/>
          <p:nvPr/>
        </p:nvGrpSpPr>
        <p:grpSpPr>
          <a:xfrm>
            <a:off x="4906489" y="4600116"/>
            <a:ext cx="3743386" cy="184553"/>
            <a:chOff x="648079" y="1493103"/>
            <a:chExt cx="3743386" cy="184553"/>
          </a:xfrm>
        </p:grpSpPr>
        <p:cxnSp>
          <p:nvCxnSpPr>
            <p:cNvPr id="129" name="Straight Connector 12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7" name="Straight Connector 13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8" name="Group 137"/>
          <p:cNvGrpSpPr/>
          <p:nvPr/>
        </p:nvGrpSpPr>
        <p:grpSpPr>
          <a:xfrm rot="1142729">
            <a:off x="4888413" y="5382352"/>
            <a:ext cx="3743386" cy="194602"/>
            <a:chOff x="800479" y="1635454"/>
            <a:chExt cx="3743386" cy="194602"/>
          </a:xfrm>
        </p:grpSpPr>
        <p:cxnSp>
          <p:nvCxnSpPr>
            <p:cNvPr id="139" name="Straight Connector 13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6" name="Straight Connector 14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48" name="Group 147"/>
          <p:cNvGrpSpPr/>
          <p:nvPr/>
        </p:nvGrpSpPr>
        <p:grpSpPr>
          <a:xfrm>
            <a:off x="4884353" y="5675664"/>
            <a:ext cx="3743386" cy="194602"/>
            <a:chOff x="648079" y="1483054"/>
            <a:chExt cx="3743386" cy="194602"/>
          </a:xfrm>
        </p:grpSpPr>
        <p:cxnSp>
          <p:nvCxnSpPr>
            <p:cNvPr id="149" name="Straight Connector 14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4" name="Straight Connector 15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7" name="TextBox 196"/>
          <p:cNvSpPr txBox="1"/>
          <p:nvPr/>
        </p:nvSpPr>
        <p:spPr>
          <a:xfrm>
            <a:off x="4470846" y="447913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8" name="TextBox 197"/>
          <p:cNvSpPr txBox="1"/>
          <p:nvPr/>
        </p:nvSpPr>
        <p:spPr>
          <a:xfrm>
            <a:off x="4470846" y="469896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9" name="TextBox 198"/>
          <p:cNvSpPr txBox="1"/>
          <p:nvPr/>
        </p:nvSpPr>
        <p:spPr>
          <a:xfrm>
            <a:off x="4470846" y="5584815"/>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19" name="Rectangle 18"/>
          <p:cNvSpPr/>
          <p:nvPr/>
        </p:nvSpPr>
        <p:spPr>
          <a:xfrm>
            <a:off x="5181913" y="1131398"/>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5" name="Straight Connector 34"/>
          <p:cNvCxnSpPr>
            <a:cxnSpLocks/>
          </p:cNvCxnSpPr>
          <p:nvPr/>
        </p:nvCxnSpPr>
        <p:spPr>
          <a:xfrm>
            <a:off x="6178198" y="1131398"/>
            <a:ext cx="686678" cy="2233978"/>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216871" y="1158110"/>
            <a:ext cx="486030" cy="461665"/>
          </a:xfrm>
          <a:prstGeom prst="rect">
            <a:avLst/>
          </a:prstGeom>
          <a:noFill/>
        </p:spPr>
        <p:txBody>
          <a:bodyPr wrap="none" rtlCol="0">
            <a:spAutoFit/>
          </a:bodyPr>
          <a:lstStyle/>
          <a:p>
            <a:r>
              <a:rPr lang="en-GB" sz="2400" b="1" dirty="0">
                <a:solidFill>
                  <a:schemeClr val="accent6"/>
                </a:solidFill>
              </a:rPr>
              <a:t>S1</a:t>
            </a:r>
          </a:p>
        </p:txBody>
      </p:sp>
      <p:sp>
        <p:nvSpPr>
          <p:cNvPr id="54" name="TextBox 53"/>
          <p:cNvSpPr txBox="1"/>
          <p:nvPr/>
        </p:nvSpPr>
        <p:spPr>
          <a:xfrm>
            <a:off x="6940364" y="1131382"/>
            <a:ext cx="486030" cy="461665"/>
          </a:xfrm>
          <a:prstGeom prst="rect">
            <a:avLst/>
          </a:prstGeom>
          <a:noFill/>
        </p:spPr>
        <p:txBody>
          <a:bodyPr wrap="none" rtlCol="0">
            <a:spAutoFit/>
          </a:bodyPr>
          <a:lstStyle/>
          <a:p>
            <a:r>
              <a:rPr lang="en-GB" sz="2400" b="1" dirty="0">
                <a:solidFill>
                  <a:schemeClr val="accent6"/>
                </a:solidFill>
              </a:rPr>
              <a:t>S2</a:t>
            </a:r>
          </a:p>
        </p:txBody>
      </p:sp>
      <p:sp>
        <p:nvSpPr>
          <p:cNvPr id="194" name="TextBox 193"/>
          <p:cNvSpPr txBox="1"/>
          <p:nvPr/>
        </p:nvSpPr>
        <p:spPr>
          <a:xfrm>
            <a:off x="4533263" y="150817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5" name="TextBox 194"/>
          <p:cNvSpPr txBox="1"/>
          <p:nvPr/>
        </p:nvSpPr>
        <p:spPr>
          <a:xfrm>
            <a:off x="4533263" y="172800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6" name="TextBox 195"/>
          <p:cNvSpPr txBox="1"/>
          <p:nvPr/>
        </p:nvSpPr>
        <p:spPr>
          <a:xfrm>
            <a:off x="4533263" y="2613855"/>
            <a:ext cx="479618" cy="369332"/>
          </a:xfrm>
          <a:prstGeom prst="rect">
            <a:avLst/>
          </a:prstGeom>
          <a:noFill/>
        </p:spPr>
        <p:txBody>
          <a:bodyPr wrap="none" rtlCol="0">
            <a:spAutoFit/>
          </a:bodyPr>
          <a:lstStyle/>
          <a:p>
            <a:r>
              <a:rPr lang="en-GB" dirty="0">
                <a:solidFill>
                  <a:schemeClr val="accent1">
                    <a:lumMod val="75000"/>
                  </a:schemeClr>
                </a:solidFill>
              </a:rPr>
              <a:t>R3</a:t>
            </a:r>
          </a:p>
        </p:txBody>
      </p:sp>
      <p:grpSp>
        <p:nvGrpSpPr>
          <p:cNvPr id="200" name="Group 199"/>
          <p:cNvGrpSpPr/>
          <p:nvPr/>
        </p:nvGrpSpPr>
        <p:grpSpPr>
          <a:xfrm>
            <a:off x="4935447" y="1637244"/>
            <a:ext cx="3743386" cy="184553"/>
            <a:chOff x="648079" y="1493103"/>
            <a:chExt cx="3743386" cy="184553"/>
          </a:xfrm>
        </p:grpSpPr>
        <p:cxnSp>
          <p:nvCxnSpPr>
            <p:cNvPr id="201" name="Straight Connector 200"/>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06" name="Group 205"/>
          <p:cNvGrpSpPr/>
          <p:nvPr/>
        </p:nvGrpSpPr>
        <p:grpSpPr>
          <a:xfrm rot="1142729">
            <a:off x="4917371" y="2419480"/>
            <a:ext cx="3743386" cy="194602"/>
            <a:chOff x="800479" y="1635454"/>
            <a:chExt cx="3743386" cy="194602"/>
          </a:xfrm>
        </p:grpSpPr>
        <p:cxnSp>
          <p:nvCxnSpPr>
            <p:cNvPr id="207" name="Straight Connector 20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flipH="1">
              <a:off x="1338692" y="16354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flipH="1">
              <a:off x="2123489" y="16522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flipH="1">
              <a:off x="2899806" y="16647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flipH="1">
              <a:off x="3687400" y="16843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12" name="Group 211"/>
          <p:cNvGrpSpPr/>
          <p:nvPr/>
        </p:nvGrpSpPr>
        <p:grpSpPr>
          <a:xfrm>
            <a:off x="4913311" y="2712792"/>
            <a:ext cx="3743386" cy="194602"/>
            <a:chOff x="648079" y="1483054"/>
            <a:chExt cx="3743386" cy="194602"/>
          </a:xfrm>
        </p:grpSpPr>
        <p:cxnSp>
          <p:nvCxnSpPr>
            <p:cNvPr id="213" name="Straight Connector 212"/>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flipH="1">
              <a:off x="1186292" y="14830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5" name="Straight Connector 214"/>
            <p:cNvCxnSpPr/>
            <p:nvPr/>
          </p:nvCxnSpPr>
          <p:spPr>
            <a:xfrm flipH="1">
              <a:off x="1971089" y="14998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flipH="1">
              <a:off x="2747406" y="15123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7" name="Straight Connector 216"/>
            <p:cNvCxnSpPr/>
            <p:nvPr/>
          </p:nvCxnSpPr>
          <p:spPr>
            <a:xfrm flipH="1">
              <a:off x="3535000" y="15319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3" name="TextBox 12">
            <a:extLst>
              <a:ext uri="{FF2B5EF4-FFF2-40B4-BE49-F238E27FC236}">
                <a16:creationId xmlns:a16="http://schemas.microsoft.com/office/drawing/2014/main" id="{693E56EC-4DA9-48C9-A18C-C6F88D306C54}"/>
              </a:ext>
            </a:extLst>
          </p:cNvPr>
          <p:cNvSpPr txBox="1"/>
          <p:nvPr/>
        </p:nvSpPr>
        <p:spPr>
          <a:xfrm>
            <a:off x="8364213" y="956528"/>
            <a:ext cx="575799" cy="523220"/>
          </a:xfrm>
          <a:prstGeom prst="rect">
            <a:avLst/>
          </a:prstGeom>
          <a:noFill/>
        </p:spPr>
        <p:txBody>
          <a:bodyPr wrap="none" rtlCol="0">
            <a:spAutoFit/>
          </a:bodyPr>
          <a:lstStyle/>
          <a:p>
            <a:r>
              <a:rPr lang="en-GB" sz="2800" dirty="0"/>
              <a:t>2A</a:t>
            </a:r>
          </a:p>
        </p:txBody>
      </p:sp>
      <p:sp>
        <p:nvSpPr>
          <p:cNvPr id="121" name="TextBox 120">
            <a:extLst>
              <a:ext uri="{FF2B5EF4-FFF2-40B4-BE49-F238E27FC236}">
                <a16:creationId xmlns:a16="http://schemas.microsoft.com/office/drawing/2014/main" id="{4EA96FDB-940C-4C59-9449-325E4BC56E92}"/>
              </a:ext>
            </a:extLst>
          </p:cNvPr>
          <p:cNvSpPr txBox="1"/>
          <p:nvPr/>
        </p:nvSpPr>
        <p:spPr>
          <a:xfrm>
            <a:off x="4088320" y="957626"/>
            <a:ext cx="575799" cy="523220"/>
          </a:xfrm>
          <a:prstGeom prst="rect">
            <a:avLst/>
          </a:prstGeom>
          <a:noFill/>
        </p:spPr>
        <p:txBody>
          <a:bodyPr wrap="none" rtlCol="0">
            <a:spAutoFit/>
          </a:bodyPr>
          <a:lstStyle/>
          <a:p>
            <a:r>
              <a:rPr lang="en-GB" sz="2800" dirty="0"/>
              <a:t>1A</a:t>
            </a:r>
          </a:p>
        </p:txBody>
      </p:sp>
      <p:sp>
        <p:nvSpPr>
          <p:cNvPr id="122" name="TextBox 121">
            <a:extLst>
              <a:ext uri="{FF2B5EF4-FFF2-40B4-BE49-F238E27FC236}">
                <a16:creationId xmlns:a16="http://schemas.microsoft.com/office/drawing/2014/main" id="{FC638144-6D57-4ECB-8B82-7D5AE5A13D8A}"/>
              </a:ext>
            </a:extLst>
          </p:cNvPr>
          <p:cNvSpPr txBox="1"/>
          <p:nvPr/>
        </p:nvSpPr>
        <p:spPr>
          <a:xfrm>
            <a:off x="8275156" y="3774840"/>
            <a:ext cx="575799" cy="523220"/>
          </a:xfrm>
          <a:prstGeom prst="rect">
            <a:avLst/>
          </a:prstGeom>
          <a:noFill/>
        </p:spPr>
        <p:txBody>
          <a:bodyPr wrap="none" rtlCol="0">
            <a:spAutoFit/>
          </a:bodyPr>
          <a:lstStyle/>
          <a:p>
            <a:r>
              <a:rPr lang="en-GB" sz="2800" dirty="0"/>
              <a:t>3A</a:t>
            </a:r>
          </a:p>
        </p:txBody>
      </p:sp>
      <p:sp>
        <p:nvSpPr>
          <p:cNvPr id="123" name="TextBox 122">
            <a:extLst>
              <a:ext uri="{FF2B5EF4-FFF2-40B4-BE49-F238E27FC236}">
                <a16:creationId xmlns:a16="http://schemas.microsoft.com/office/drawing/2014/main" id="{CEAE9891-F9B1-4475-951E-1CFB9D27403E}"/>
              </a:ext>
            </a:extLst>
          </p:cNvPr>
          <p:cNvSpPr txBox="1"/>
          <p:nvPr/>
        </p:nvSpPr>
        <p:spPr>
          <a:xfrm>
            <a:off x="4088320" y="3850962"/>
            <a:ext cx="562975" cy="523220"/>
          </a:xfrm>
          <a:prstGeom prst="rect">
            <a:avLst/>
          </a:prstGeom>
          <a:noFill/>
        </p:spPr>
        <p:txBody>
          <a:bodyPr wrap="none" rtlCol="0">
            <a:spAutoFit/>
          </a:bodyPr>
          <a:lstStyle/>
          <a:p>
            <a:r>
              <a:rPr lang="en-GB" sz="2800" dirty="0"/>
              <a:t>2B</a:t>
            </a:r>
          </a:p>
        </p:txBody>
      </p:sp>
      <p:sp>
        <p:nvSpPr>
          <p:cNvPr id="125" name="TextBox 124">
            <a:extLst>
              <a:ext uri="{FF2B5EF4-FFF2-40B4-BE49-F238E27FC236}">
                <a16:creationId xmlns:a16="http://schemas.microsoft.com/office/drawing/2014/main" id="{98D77527-31BF-4A6A-A033-93A37F4F14DB}"/>
              </a:ext>
            </a:extLst>
          </p:cNvPr>
          <p:cNvSpPr txBox="1"/>
          <p:nvPr/>
        </p:nvSpPr>
        <p:spPr>
          <a:xfrm>
            <a:off x="3404200" y="1211523"/>
            <a:ext cx="503664" cy="461665"/>
          </a:xfrm>
          <a:prstGeom prst="rect">
            <a:avLst/>
          </a:prstGeom>
          <a:noFill/>
        </p:spPr>
        <p:txBody>
          <a:bodyPr wrap="none" rtlCol="0">
            <a:spAutoFit/>
          </a:bodyPr>
          <a:lstStyle/>
          <a:p>
            <a:r>
              <a:rPr lang="en-GB" sz="2400" b="1" dirty="0">
                <a:solidFill>
                  <a:srgbClr val="FF0000"/>
                </a:solidFill>
              </a:rPr>
              <a:t>C1</a:t>
            </a:r>
          </a:p>
        </p:txBody>
      </p:sp>
      <p:sp>
        <p:nvSpPr>
          <p:cNvPr id="126" name="TextBox 125">
            <a:extLst>
              <a:ext uri="{FF2B5EF4-FFF2-40B4-BE49-F238E27FC236}">
                <a16:creationId xmlns:a16="http://schemas.microsoft.com/office/drawing/2014/main" id="{E32BB29C-2BA2-4E82-984F-1DA24CEE42CE}"/>
              </a:ext>
            </a:extLst>
          </p:cNvPr>
          <p:cNvSpPr txBox="1"/>
          <p:nvPr/>
        </p:nvSpPr>
        <p:spPr>
          <a:xfrm>
            <a:off x="5703699" y="1172890"/>
            <a:ext cx="503664" cy="461665"/>
          </a:xfrm>
          <a:prstGeom prst="rect">
            <a:avLst/>
          </a:prstGeom>
          <a:noFill/>
        </p:spPr>
        <p:txBody>
          <a:bodyPr wrap="none" rtlCol="0">
            <a:spAutoFit/>
          </a:bodyPr>
          <a:lstStyle/>
          <a:p>
            <a:r>
              <a:rPr lang="en-GB" sz="2400" b="1" dirty="0">
                <a:solidFill>
                  <a:srgbClr val="FF0000"/>
                </a:solidFill>
              </a:rPr>
              <a:t>C2</a:t>
            </a:r>
          </a:p>
        </p:txBody>
      </p:sp>
      <p:sp>
        <p:nvSpPr>
          <p:cNvPr id="127" name="TextBox 126">
            <a:extLst>
              <a:ext uri="{FF2B5EF4-FFF2-40B4-BE49-F238E27FC236}">
                <a16:creationId xmlns:a16="http://schemas.microsoft.com/office/drawing/2014/main" id="{F8821509-4948-40CC-8260-AB855B79EF94}"/>
              </a:ext>
            </a:extLst>
          </p:cNvPr>
          <p:cNvSpPr txBox="1"/>
          <p:nvPr/>
        </p:nvSpPr>
        <p:spPr>
          <a:xfrm>
            <a:off x="7421948" y="1221266"/>
            <a:ext cx="503664" cy="461665"/>
          </a:xfrm>
          <a:prstGeom prst="rect">
            <a:avLst/>
          </a:prstGeom>
          <a:noFill/>
        </p:spPr>
        <p:txBody>
          <a:bodyPr wrap="none" rtlCol="0">
            <a:spAutoFit/>
          </a:bodyPr>
          <a:lstStyle/>
          <a:p>
            <a:r>
              <a:rPr lang="en-GB" sz="2400" b="1" dirty="0">
                <a:solidFill>
                  <a:srgbClr val="FF0000"/>
                </a:solidFill>
              </a:rPr>
              <a:t>C1</a:t>
            </a:r>
          </a:p>
        </p:txBody>
      </p:sp>
      <p:sp>
        <p:nvSpPr>
          <p:cNvPr id="130" name="TextBox 129">
            <a:extLst>
              <a:ext uri="{FF2B5EF4-FFF2-40B4-BE49-F238E27FC236}">
                <a16:creationId xmlns:a16="http://schemas.microsoft.com/office/drawing/2014/main" id="{7D9A4CE8-867A-48E4-8068-E6292E4F7411}"/>
              </a:ext>
            </a:extLst>
          </p:cNvPr>
          <p:cNvSpPr txBox="1"/>
          <p:nvPr/>
        </p:nvSpPr>
        <p:spPr>
          <a:xfrm>
            <a:off x="1499329" y="4154523"/>
            <a:ext cx="503664" cy="461665"/>
          </a:xfrm>
          <a:prstGeom prst="rect">
            <a:avLst/>
          </a:prstGeom>
          <a:noFill/>
        </p:spPr>
        <p:txBody>
          <a:bodyPr wrap="none" rtlCol="0">
            <a:spAutoFit/>
          </a:bodyPr>
          <a:lstStyle/>
          <a:p>
            <a:r>
              <a:rPr lang="en-GB" sz="2400" b="1" dirty="0">
                <a:solidFill>
                  <a:srgbClr val="FF0000"/>
                </a:solidFill>
              </a:rPr>
              <a:t>C4</a:t>
            </a:r>
          </a:p>
        </p:txBody>
      </p:sp>
      <p:sp>
        <p:nvSpPr>
          <p:cNvPr id="132" name="TextBox 131">
            <a:extLst>
              <a:ext uri="{FF2B5EF4-FFF2-40B4-BE49-F238E27FC236}">
                <a16:creationId xmlns:a16="http://schemas.microsoft.com/office/drawing/2014/main" id="{8FD84192-7AD3-47A6-97DE-42B0E4C8FA2B}"/>
              </a:ext>
            </a:extLst>
          </p:cNvPr>
          <p:cNvSpPr txBox="1"/>
          <p:nvPr/>
        </p:nvSpPr>
        <p:spPr>
          <a:xfrm>
            <a:off x="1502579" y="5907374"/>
            <a:ext cx="503664" cy="461665"/>
          </a:xfrm>
          <a:prstGeom prst="rect">
            <a:avLst/>
          </a:prstGeom>
          <a:noFill/>
        </p:spPr>
        <p:txBody>
          <a:bodyPr wrap="none" rtlCol="0">
            <a:spAutoFit/>
          </a:bodyPr>
          <a:lstStyle/>
          <a:p>
            <a:r>
              <a:rPr lang="en-GB" sz="2400" b="1" dirty="0">
                <a:solidFill>
                  <a:srgbClr val="FF0000"/>
                </a:solidFill>
              </a:rPr>
              <a:t>C2</a:t>
            </a:r>
          </a:p>
        </p:txBody>
      </p:sp>
      <p:sp>
        <p:nvSpPr>
          <p:cNvPr id="134" name="TextBox 133">
            <a:extLst>
              <a:ext uri="{FF2B5EF4-FFF2-40B4-BE49-F238E27FC236}">
                <a16:creationId xmlns:a16="http://schemas.microsoft.com/office/drawing/2014/main" id="{497D0085-E98D-41E0-9264-DBF9AA46404C}"/>
              </a:ext>
            </a:extLst>
          </p:cNvPr>
          <p:cNvSpPr txBox="1"/>
          <p:nvPr/>
        </p:nvSpPr>
        <p:spPr>
          <a:xfrm>
            <a:off x="5481138" y="5763478"/>
            <a:ext cx="503664" cy="461665"/>
          </a:xfrm>
          <a:prstGeom prst="rect">
            <a:avLst/>
          </a:prstGeom>
          <a:noFill/>
        </p:spPr>
        <p:txBody>
          <a:bodyPr wrap="none" rtlCol="0">
            <a:spAutoFit/>
          </a:bodyPr>
          <a:lstStyle/>
          <a:p>
            <a:r>
              <a:rPr lang="en-GB" sz="2400" b="1" dirty="0">
                <a:solidFill>
                  <a:srgbClr val="FF0000"/>
                </a:solidFill>
              </a:rPr>
              <a:t>C2</a:t>
            </a:r>
          </a:p>
        </p:txBody>
      </p:sp>
      <p:sp>
        <p:nvSpPr>
          <p:cNvPr id="136" name="TextBox 135">
            <a:extLst>
              <a:ext uri="{FF2B5EF4-FFF2-40B4-BE49-F238E27FC236}">
                <a16:creationId xmlns:a16="http://schemas.microsoft.com/office/drawing/2014/main" id="{FC3505FE-3298-4BBD-A74E-95A57ADEB2F7}"/>
              </a:ext>
            </a:extLst>
          </p:cNvPr>
          <p:cNvSpPr txBox="1"/>
          <p:nvPr/>
        </p:nvSpPr>
        <p:spPr>
          <a:xfrm>
            <a:off x="6424665" y="4153725"/>
            <a:ext cx="503664" cy="461665"/>
          </a:xfrm>
          <a:prstGeom prst="rect">
            <a:avLst/>
          </a:prstGeom>
          <a:noFill/>
        </p:spPr>
        <p:txBody>
          <a:bodyPr wrap="none" rtlCol="0">
            <a:spAutoFit/>
          </a:bodyPr>
          <a:lstStyle/>
          <a:p>
            <a:r>
              <a:rPr lang="en-GB" sz="2400" b="1" dirty="0">
                <a:solidFill>
                  <a:srgbClr val="FF0000"/>
                </a:solidFill>
              </a:rPr>
              <a:t>C3</a:t>
            </a:r>
          </a:p>
        </p:txBody>
      </p:sp>
      <p:sp>
        <p:nvSpPr>
          <p:cNvPr id="141" name="TextBox 140">
            <a:extLst>
              <a:ext uri="{FF2B5EF4-FFF2-40B4-BE49-F238E27FC236}">
                <a16:creationId xmlns:a16="http://schemas.microsoft.com/office/drawing/2014/main" id="{1CED2E69-CA6A-4099-ADE4-CCC3591EA3CF}"/>
              </a:ext>
            </a:extLst>
          </p:cNvPr>
          <p:cNvSpPr txBox="1"/>
          <p:nvPr/>
        </p:nvSpPr>
        <p:spPr>
          <a:xfrm>
            <a:off x="7784276" y="5088114"/>
            <a:ext cx="503664" cy="461665"/>
          </a:xfrm>
          <a:prstGeom prst="rect">
            <a:avLst/>
          </a:prstGeom>
          <a:noFill/>
        </p:spPr>
        <p:txBody>
          <a:bodyPr wrap="none" rtlCol="0">
            <a:spAutoFit/>
          </a:bodyPr>
          <a:lstStyle/>
          <a:p>
            <a:r>
              <a:rPr lang="en-GB" sz="2400" b="1" dirty="0">
                <a:solidFill>
                  <a:srgbClr val="FF0000"/>
                </a:solidFill>
              </a:rPr>
              <a:t>C2</a:t>
            </a:r>
          </a:p>
        </p:txBody>
      </p:sp>
      <p:sp>
        <p:nvSpPr>
          <p:cNvPr id="116" name="Segnaposto numero diapositiva 4">
            <a:extLst>
              <a:ext uri="{FF2B5EF4-FFF2-40B4-BE49-F238E27FC236}">
                <a16:creationId xmlns:a16="http://schemas.microsoft.com/office/drawing/2014/main" id="{1F4D0E5C-918B-4EB6-8C33-7F189064C85B}"/>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35</a:t>
            </a:fld>
            <a:endParaRPr lang="en-GB" dirty="0"/>
          </a:p>
        </p:txBody>
      </p:sp>
    </p:spTree>
    <p:extLst>
      <p:ext uri="{BB962C8B-B14F-4D97-AF65-F5344CB8AC3E}">
        <p14:creationId xmlns:p14="http://schemas.microsoft.com/office/powerpoint/2010/main" val="299617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2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2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up)">
                                      <p:cBhvr>
                                        <p:cTn id="69" dur="500"/>
                                        <p:tgtEl>
                                          <p:spTgt spid="44"/>
                                        </p:tgtEl>
                                      </p:cBhvr>
                                    </p:animEffect>
                                  </p:childTnLst>
                                </p:cTn>
                              </p:par>
                              <p:par>
                                <p:cTn id="70" presetID="22" presetClass="entr" presetSubtype="4"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down)">
                                      <p:cBhvr>
                                        <p:cTn id="72" dur="500"/>
                                        <p:tgtEl>
                                          <p:spTgt spid="45"/>
                                        </p:tgtEl>
                                      </p:cBhvr>
                                    </p:animEffect>
                                  </p:childTnLst>
                                </p:cTn>
                              </p:par>
                              <p:par>
                                <p:cTn id="73" presetID="22" presetClass="entr" presetSubtype="2" fill="hold" nodeType="with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right)">
                                      <p:cBhvr>
                                        <p:cTn id="75" dur="500"/>
                                        <p:tgtEl>
                                          <p:spTgt spid="43"/>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61"/>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34"/>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36"/>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141"/>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8" grpId="0"/>
      <p:bldP spid="59" grpId="0"/>
      <p:bldP spid="61" grpId="0"/>
      <p:bldP spid="53" grpId="0"/>
      <p:bldP spid="54" grpId="0"/>
      <p:bldP spid="13" grpId="0"/>
      <p:bldP spid="121" grpId="0"/>
      <p:bldP spid="122" grpId="0"/>
      <p:bldP spid="123" grpId="0"/>
      <p:bldP spid="125" grpId="0"/>
      <p:bldP spid="126" grpId="0"/>
      <p:bldP spid="127" grpId="0"/>
      <p:bldP spid="130" grpId="0"/>
      <p:bldP spid="132" grpId="0"/>
      <p:bldP spid="134" grpId="0"/>
      <p:bldP spid="136" grpId="0"/>
      <p:bldP spid="1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7683" y="12051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2" name="TextBox 51"/>
          <p:cNvSpPr txBox="1"/>
          <p:nvPr/>
        </p:nvSpPr>
        <p:spPr>
          <a:xfrm>
            <a:off x="1071935" y="1222318"/>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87" name="Group 86"/>
          <p:cNvGrpSpPr/>
          <p:nvPr/>
        </p:nvGrpSpPr>
        <p:grpSpPr>
          <a:xfrm>
            <a:off x="684162" y="1645503"/>
            <a:ext cx="3743386" cy="184553"/>
            <a:chOff x="648079" y="1493103"/>
            <a:chExt cx="3743386" cy="184553"/>
          </a:xfrm>
        </p:grpSpPr>
        <p:cxnSp>
          <p:nvCxnSpPr>
            <p:cNvPr id="10" name="Straight Connector 9"/>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66086" y="2427739"/>
            <a:ext cx="3743386" cy="194602"/>
            <a:chOff x="800479" y="1635454"/>
            <a:chExt cx="3743386" cy="194602"/>
          </a:xfrm>
        </p:grpSpPr>
        <p:cxnSp>
          <p:nvCxnSpPr>
            <p:cNvPr id="77" name="Straight Connector 7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62026" y="2721051"/>
            <a:ext cx="3743386" cy="194602"/>
            <a:chOff x="648079" y="1483054"/>
            <a:chExt cx="3743386" cy="194602"/>
          </a:xfrm>
        </p:grpSpPr>
        <p:cxnSp>
          <p:nvCxnSpPr>
            <p:cNvPr id="89" name="Straight Connector 8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312041" y="14996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312041" y="17194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312041" y="2605320"/>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4" name="Rectangle 23"/>
          <p:cNvSpPr/>
          <p:nvPr/>
        </p:nvSpPr>
        <p:spPr>
          <a:xfrm>
            <a:off x="1056961" y="4146857"/>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8" name="Straight Connector 37"/>
          <p:cNvCxnSpPr>
            <a:cxnSpLocks/>
            <a:stCxn id="24" idx="3"/>
          </p:cNvCxnSpPr>
          <p:nvPr/>
        </p:nvCxnSpPr>
        <p:spPr>
          <a:xfrm flipH="1">
            <a:off x="1038257" y="5226977"/>
            <a:ext cx="3115048" cy="162134"/>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046731" y="4200855"/>
            <a:ext cx="486030" cy="461665"/>
          </a:xfrm>
          <a:prstGeom prst="rect">
            <a:avLst/>
          </a:prstGeom>
          <a:noFill/>
        </p:spPr>
        <p:txBody>
          <a:bodyPr wrap="none" rtlCol="0">
            <a:spAutoFit/>
          </a:bodyPr>
          <a:lstStyle/>
          <a:p>
            <a:r>
              <a:rPr lang="en-GB" sz="2400" b="1" dirty="0">
                <a:solidFill>
                  <a:schemeClr val="accent6"/>
                </a:solidFill>
              </a:rPr>
              <a:t>S1</a:t>
            </a:r>
          </a:p>
        </p:txBody>
      </p:sp>
      <p:sp>
        <p:nvSpPr>
          <p:cNvPr id="56" name="TextBox 55"/>
          <p:cNvSpPr txBox="1"/>
          <p:nvPr/>
        </p:nvSpPr>
        <p:spPr>
          <a:xfrm>
            <a:off x="1046731" y="5895874"/>
            <a:ext cx="486030" cy="461665"/>
          </a:xfrm>
          <a:prstGeom prst="rect">
            <a:avLst/>
          </a:prstGeom>
          <a:noFill/>
        </p:spPr>
        <p:txBody>
          <a:bodyPr wrap="none" rtlCol="0">
            <a:spAutoFit/>
          </a:bodyPr>
          <a:lstStyle/>
          <a:p>
            <a:r>
              <a:rPr lang="en-GB" sz="2400" b="1" dirty="0">
                <a:solidFill>
                  <a:schemeClr val="accent6"/>
                </a:solidFill>
              </a:rPr>
              <a:t>S2</a:t>
            </a:r>
          </a:p>
        </p:txBody>
      </p:sp>
      <p:grpSp>
        <p:nvGrpSpPr>
          <p:cNvPr id="158" name="Group 157"/>
          <p:cNvGrpSpPr/>
          <p:nvPr/>
        </p:nvGrpSpPr>
        <p:grpSpPr>
          <a:xfrm>
            <a:off x="719966" y="4499561"/>
            <a:ext cx="3743386" cy="184553"/>
            <a:chOff x="648079" y="1493103"/>
            <a:chExt cx="3743386" cy="184553"/>
          </a:xfrm>
        </p:grpSpPr>
        <p:cxnSp>
          <p:nvCxnSpPr>
            <p:cNvPr id="159" name="Straight Connector 15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8" name="Group 167"/>
          <p:cNvGrpSpPr/>
          <p:nvPr/>
        </p:nvGrpSpPr>
        <p:grpSpPr>
          <a:xfrm rot="1142729">
            <a:off x="701890" y="5281797"/>
            <a:ext cx="3743386" cy="194602"/>
            <a:chOff x="800479" y="1635454"/>
            <a:chExt cx="3743386" cy="194602"/>
          </a:xfrm>
        </p:grpSpPr>
        <p:cxnSp>
          <p:nvCxnSpPr>
            <p:cNvPr id="169" name="Straight Connector 16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78" name="Group 177"/>
          <p:cNvGrpSpPr/>
          <p:nvPr/>
        </p:nvGrpSpPr>
        <p:grpSpPr>
          <a:xfrm>
            <a:off x="697830" y="5575109"/>
            <a:ext cx="3743386" cy="194602"/>
            <a:chOff x="648079" y="1483054"/>
            <a:chExt cx="3743386" cy="194602"/>
          </a:xfrm>
        </p:grpSpPr>
        <p:cxnSp>
          <p:nvCxnSpPr>
            <p:cNvPr id="179" name="Straight Connector 17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2" name="Straight Connector 18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4" name="Straight Connector 18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6" name="Straight Connector 18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1" name="TextBox 190"/>
          <p:cNvSpPr txBox="1"/>
          <p:nvPr/>
        </p:nvSpPr>
        <p:spPr>
          <a:xfrm>
            <a:off x="276237" y="4385521"/>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2" name="TextBox 191"/>
          <p:cNvSpPr txBox="1"/>
          <p:nvPr/>
        </p:nvSpPr>
        <p:spPr>
          <a:xfrm>
            <a:off x="276237" y="4605350"/>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3" name="TextBox 192"/>
          <p:cNvSpPr txBox="1"/>
          <p:nvPr/>
        </p:nvSpPr>
        <p:spPr>
          <a:xfrm>
            <a:off x="276237" y="5491197"/>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9" name="Rectangle 28"/>
          <p:cNvSpPr/>
          <p:nvPr/>
        </p:nvSpPr>
        <p:spPr>
          <a:xfrm>
            <a:off x="5213663" y="4120691"/>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43" name="Straight Connector 42"/>
          <p:cNvCxnSpPr>
            <a:cxnSpLocks/>
          </p:cNvCxnSpPr>
          <p:nvPr/>
        </p:nvCxnSpPr>
        <p:spPr>
          <a:xfrm flipH="1">
            <a:off x="6703145" y="4928685"/>
            <a:ext cx="1617092" cy="195780"/>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cxnSpLocks/>
          </p:cNvCxnSpPr>
          <p:nvPr/>
        </p:nvCxnSpPr>
        <p:spPr>
          <a:xfrm>
            <a:off x="6085805" y="4151896"/>
            <a:ext cx="653060" cy="967615"/>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a:cxnSpLocks/>
          </p:cNvCxnSpPr>
          <p:nvPr/>
        </p:nvCxnSpPr>
        <p:spPr>
          <a:xfrm flipH="1">
            <a:off x="6402799" y="5124465"/>
            <a:ext cx="340503" cy="1182632"/>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7583511" y="4082233"/>
            <a:ext cx="486030" cy="461665"/>
          </a:xfrm>
          <a:prstGeom prst="rect">
            <a:avLst/>
          </a:prstGeom>
          <a:noFill/>
        </p:spPr>
        <p:txBody>
          <a:bodyPr wrap="none" rtlCol="0">
            <a:spAutoFit/>
          </a:bodyPr>
          <a:lstStyle/>
          <a:p>
            <a:r>
              <a:rPr lang="en-GB" sz="2400" b="1" dirty="0">
                <a:solidFill>
                  <a:schemeClr val="accent6"/>
                </a:solidFill>
              </a:rPr>
              <a:t>S2</a:t>
            </a:r>
          </a:p>
        </p:txBody>
      </p:sp>
      <p:sp>
        <p:nvSpPr>
          <p:cNvPr id="59" name="TextBox 58"/>
          <p:cNvSpPr txBox="1"/>
          <p:nvPr/>
        </p:nvSpPr>
        <p:spPr>
          <a:xfrm>
            <a:off x="8274457" y="5400149"/>
            <a:ext cx="486030" cy="461665"/>
          </a:xfrm>
          <a:prstGeom prst="rect">
            <a:avLst/>
          </a:prstGeom>
          <a:noFill/>
        </p:spPr>
        <p:txBody>
          <a:bodyPr wrap="none" rtlCol="0">
            <a:spAutoFit/>
          </a:bodyPr>
          <a:lstStyle/>
          <a:p>
            <a:r>
              <a:rPr lang="en-GB" sz="2400" b="1" dirty="0">
                <a:solidFill>
                  <a:schemeClr val="accent6"/>
                </a:solidFill>
              </a:rPr>
              <a:t>S3</a:t>
            </a:r>
          </a:p>
        </p:txBody>
      </p:sp>
      <p:sp>
        <p:nvSpPr>
          <p:cNvPr id="61" name="TextBox 60"/>
          <p:cNvSpPr txBox="1"/>
          <p:nvPr/>
        </p:nvSpPr>
        <p:spPr>
          <a:xfrm>
            <a:off x="5345821" y="4196763"/>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128" name="Group 127"/>
          <p:cNvGrpSpPr/>
          <p:nvPr/>
        </p:nvGrpSpPr>
        <p:grpSpPr>
          <a:xfrm>
            <a:off x="4906489" y="4600116"/>
            <a:ext cx="3743386" cy="184553"/>
            <a:chOff x="648079" y="1493103"/>
            <a:chExt cx="3743386" cy="184553"/>
          </a:xfrm>
        </p:grpSpPr>
        <p:cxnSp>
          <p:nvCxnSpPr>
            <p:cNvPr id="129" name="Straight Connector 12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7" name="Straight Connector 13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8" name="Group 137"/>
          <p:cNvGrpSpPr/>
          <p:nvPr/>
        </p:nvGrpSpPr>
        <p:grpSpPr>
          <a:xfrm rot="1142729">
            <a:off x="4888413" y="5382352"/>
            <a:ext cx="3743386" cy="194602"/>
            <a:chOff x="800479" y="1635454"/>
            <a:chExt cx="3743386" cy="194602"/>
          </a:xfrm>
        </p:grpSpPr>
        <p:cxnSp>
          <p:nvCxnSpPr>
            <p:cNvPr id="139" name="Straight Connector 13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6" name="Straight Connector 14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48" name="Group 147"/>
          <p:cNvGrpSpPr/>
          <p:nvPr/>
        </p:nvGrpSpPr>
        <p:grpSpPr>
          <a:xfrm>
            <a:off x="4884353" y="5675664"/>
            <a:ext cx="3743386" cy="194602"/>
            <a:chOff x="648079" y="1483054"/>
            <a:chExt cx="3743386" cy="194602"/>
          </a:xfrm>
        </p:grpSpPr>
        <p:cxnSp>
          <p:nvCxnSpPr>
            <p:cNvPr id="149" name="Straight Connector 14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4" name="Straight Connector 15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7" name="TextBox 196"/>
          <p:cNvSpPr txBox="1"/>
          <p:nvPr/>
        </p:nvSpPr>
        <p:spPr>
          <a:xfrm>
            <a:off x="4470846" y="447913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8" name="TextBox 197"/>
          <p:cNvSpPr txBox="1"/>
          <p:nvPr/>
        </p:nvSpPr>
        <p:spPr>
          <a:xfrm>
            <a:off x="4470846" y="469896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9" name="TextBox 198"/>
          <p:cNvSpPr txBox="1"/>
          <p:nvPr/>
        </p:nvSpPr>
        <p:spPr>
          <a:xfrm>
            <a:off x="4470846" y="5584815"/>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19" name="Rectangle 18"/>
          <p:cNvSpPr/>
          <p:nvPr/>
        </p:nvSpPr>
        <p:spPr>
          <a:xfrm>
            <a:off x="5181913" y="1131398"/>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5" name="Straight Connector 34"/>
          <p:cNvCxnSpPr>
            <a:cxnSpLocks/>
          </p:cNvCxnSpPr>
          <p:nvPr/>
        </p:nvCxnSpPr>
        <p:spPr>
          <a:xfrm>
            <a:off x="6178198" y="1131398"/>
            <a:ext cx="686678" cy="2233978"/>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216871" y="1158110"/>
            <a:ext cx="486030" cy="461665"/>
          </a:xfrm>
          <a:prstGeom prst="rect">
            <a:avLst/>
          </a:prstGeom>
          <a:noFill/>
        </p:spPr>
        <p:txBody>
          <a:bodyPr wrap="none" rtlCol="0">
            <a:spAutoFit/>
          </a:bodyPr>
          <a:lstStyle/>
          <a:p>
            <a:r>
              <a:rPr lang="en-GB" sz="2400" b="1" dirty="0">
                <a:solidFill>
                  <a:schemeClr val="accent6"/>
                </a:solidFill>
              </a:rPr>
              <a:t>S1</a:t>
            </a:r>
          </a:p>
        </p:txBody>
      </p:sp>
      <p:sp>
        <p:nvSpPr>
          <p:cNvPr id="54" name="TextBox 53"/>
          <p:cNvSpPr txBox="1"/>
          <p:nvPr/>
        </p:nvSpPr>
        <p:spPr>
          <a:xfrm>
            <a:off x="6940364" y="1131382"/>
            <a:ext cx="486030" cy="461665"/>
          </a:xfrm>
          <a:prstGeom prst="rect">
            <a:avLst/>
          </a:prstGeom>
          <a:noFill/>
        </p:spPr>
        <p:txBody>
          <a:bodyPr wrap="none" rtlCol="0">
            <a:spAutoFit/>
          </a:bodyPr>
          <a:lstStyle/>
          <a:p>
            <a:r>
              <a:rPr lang="en-GB" sz="2400" b="1" dirty="0">
                <a:solidFill>
                  <a:schemeClr val="accent6"/>
                </a:solidFill>
              </a:rPr>
              <a:t>S2</a:t>
            </a:r>
          </a:p>
        </p:txBody>
      </p:sp>
      <p:sp>
        <p:nvSpPr>
          <p:cNvPr id="194" name="TextBox 193"/>
          <p:cNvSpPr txBox="1"/>
          <p:nvPr/>
        </p:nvSpPr>
        <p:spPr>
          <a:xfrm>
            <a:off x="4533263" y="150817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5" name="TextBox 194"/>
          <p:cNvSpPr txBox="1"/>
          <p:nvPr/>
        </p:nvSpPr>
        <p:spPr>
          <a:xfrm>
            <a:off x="4533263" y="172800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6" name="TextBox 195"/>
          <p:cNvSpPr txBox="1"/>
          <p:nvPr/>
        </p:nvSpPr>
        <p:spPr>
          <a:xfrm>
            <a:off x="4533263" y="2613855"/>
            <a:ext cx="479618" cy="369332"/>
          </a:xfrm>
          <a:prstGeom prst="rect">
            <a:avLst/>
          </a:prstGeom>
          <a:noFill/>
        </p:spPr>
        <p:txBody>
          <a:bodyPr wrap="none" rtlCol="0">
            <a:spAutoFit/>
          </a:bodyPr>
          <a:lstStyle/>
          <a:p>
            <a:r>
              <a:rPr lang="en-GB" dirty="0">
                <a:solidFill>
                  <a:schemeClr val="accent1">
                    <a:lumMod val="75000"/>
                  </a:schemeClr>
                </a:solidFill>
              </a:rPr>
              <a:t>R3</a:t>
            </a:r>
          </a:p>
        </p:txBody>
      </p:sp>
      <p:grpSp>
        <p:nvGrpSpPr>
          <p:cNvPr id="200" name="Group 199"/>
          <p:cNvGrpSpPr/>
          <p:nvPr/>
        </p:nvGrpSpPr>
        <p:grpSpPr>
          <a:xfrm>
            <a:off x="4935447" y="1637244"/>
            <a:ext cx="3743386" cy="184553"/>
            <a:chOff x="648079" y="1493103"/>
            <a:chExt cx="3743386" cy="184553"/>
          </a:xfrm>
        </p:grpSpPr>
        <p:cxnSp>
          <p:nvCxnSpPr>
            <p:cNvPr id="201" name="Straight Connector 200"/>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06" name="Group 205"/>
          <p:cNvGrpSpPr/>
          <p:nvPr/>
        </p:nvGrpSpPr>
        <p:grpSpPr>
          <a:xfrm rot="1142729">
            <a:off x="4917371" y="2419480"/>
            <a:ext cx="3743386" cy="194602"/>
            <a:chOff x="800479" y="1635454"/>
            <a:chExt cx="3743386" cy="194602"/>
          </a:xfrm>
        </p:grpSpPr>
        <p:cxnSp>
          <p:nvCxnSpPr>
            <p:cNvPr id="207" name="Straight Connector 20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flipH="1">
              <a:off x="1338692" y="16354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flipH="1">
              <a:off x="2123489" y="16522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flipH="1">
              <a:off x="2899806" y="16647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flipH="1">
              <a:off x="3687400" y="16843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12" name="Group 211"/>
          <p:cNvGrpSpPr/>
          <p:nvPr/>
        </p:nvGrpSpPr>
        <p:grpSpPr>
          <a:xfrm>
            <a:off x="4913311" y="2712792"/>
            <a:ext cx="3743386" cy="194602"/>
            <a:chOff x="648079" y="1483054"/>
            <a:chExt cx="3743386" cy="194602"/>
          </a:xfrm>
        </p:grpSpPr>
        <p:cxnSp>
          <p:nvCxnSpPr>
            <p:cNvPr id="213" name="Straight Connector 212"/>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flipH="1">
              <a:off x="1186292" y="14830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5" name="Straight Connector 214"/>
            <p:cNvCxnSpPr/>
            <p:nvPr/>
          </p:nvCxnSpPr>
          <p:spPr>
            <a:xfrm flipH="1">
              <a:off x="1971089" y="14998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flipH="1">
              <a:off x="2747406" y="15123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7" name="Straight Connector 216"/>
            <p:cNvCxnSpPr/>
            <p:nvPr/>
          </p:nvCxnSpPr>
          <p:spPr>
            <a:xfrm flipH="1">
              <a:off x="3535000" y="15319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3" name="TextBox 12">
            <a:extLst>
              <a:ext uri="{FF2B5EF4-FFF2-40B4-BE49-F238E27FC236}">
                <a16:creationId xmlns:a16="http://schemas.microsoft.com/office/drawing/2014/main" id="{693E56EC-4DA9-48C9-A18C-C6F88D306C54}"/>
              </a:ext>
            </a:extLst>
          </p:cNvPr>
          <p:cNvSpPr txBox="1"/>
          <p:nvPr/>
        </p:nvSpPr>
        <p:spPr>
          <a:xfrm>
            <a:off x="8364213" y="956528"/>
            <a:ext cx="575799" cy="523220"/>
          </a:xfrm>
          <a:prstGeom prst="rect">
            <a:avLst/>
          </a:prstGeom>
          <a:noFill/>
        </p:spPr>
        <p:txBody>
          <a:bodyPr wrap="none" rtlCol="0">
            <a:spAutoFit/>
          </a:bodyPr>
          <a:lstStyle/>
          <a:p>
            <a:r>
              <a:rPr lang="en-GB" sz="2800" dirty="0"/>
              <a:t>2A</a:t>
            </a:r>
          </a:p>
        </p:txBody>
      </p:sp>
      <p:sp>
        <p:nvSpPr>
          <p:cNvPr id="121" name="TextBox 120">
            <a:extLst>
              <a:ext uri="{FF2B5EF4-FFF2-40B4-BE49-F238E27FC236}">
                <a16:creationId xmlns:a16="http://schemas.microsoft.com/office/drawing/2014/main" id="{4EA96FDB-940C-4C59-9449-325E4BC56E92}"/>
              </a:ext>
            </a:extLst>
          </p:cNvPr>
          <p:cNvSpPr txBox="1"/>
          <p:nvPr/>
        </p:nvSpPr>
        <p:spPr>
          <a:xfrm>
            <a:off x="4088320" y="957626"/>
            <a:ext cx="575799" cy="523220"/>
          </a:xfrm>
          <a:prstGeom prst="rect">
            <a:avLst/>
          </a:prstGeom>
          <a:noFill/>
        </p:spPr>
        <p:txBody>
          <a:bodyPr wrap="none" rtlCol="0">
            <a:spAutoFit/>
          </a:bodyPr>
          <a:lstStyle/>
          <a:p>
            <a:r>
              <a:rPr lang="en-GB" sz="2800" dirty="0"/>
              <a:t>1A</a:t>
            </a:r>
          </a:p>
        </p:txBody>
      </p:sp>
      <p:sp>
        <p:nvSpPr>
          <p:cNvPr id="122" name="TextBox 121">
            <a:extLst>
              <a:ext uri="{FF2B5EF4-FFF2-40B4-BE49-F238E27FC236}">
                <a16:creationId xmlns:a16="http://schemas.microsoft.com/office/drawing/2014/main" id="{FC638144-6D57-4ECB-8B82-7D5AE5A13D8A}"/>
              </a:ext>
            </a:extLst>
          </p:cNvPr>
          <p:cNvSpPr txBox="1"/>
          <p:nvPr/>
        </p:nvSpPr>
        <p:spPr>
          <a:xfrm>
            <a:off x="8275156" y="3774840"/>
            <a:ext cx="575799" cy="523220"/>
          </a:xfrm>
          <a:prstGeom prst="rect">
            <a:avLst/>
          </a:prstGeom>
          <a:noFill/>
        </p:spPr>
        <p:txBody>
          <a:bodyPr wrap="none" rtlCol="0">
            <a:spAutoFit/>
          </a:bodyPr>
          <a:lstStyle/>
          <a:p>
            <a:r>
              <a:rPr lang="en-GB" sz="2800" dirty="0"/>
              <a:t>3A</a:t>
            </a:r>
          </a:p>
        </p:txBody>
      </p:sp>
      <p:sp>
        <p:nvSpPr>
          <p:cNvPr id="123" name="TextBox 122">
            <a:extLst>
              <a:ext uri="{FF2B5EF4-FFF2-40B4-BE49-F238E27FC236}">
                <a16:creationId xmlns:a16="http://schemas.microsoft.com/office/drawing/2014/main" id="{CEAE9891-F9B1-4475-951E-1CFB9D27403E}"/>
              </a:ext>
            </a:extLst>
          </p:cNvPr>
          <p:cNvSpPr txBox="1"/>
          <p:nvPr/>
        </p:nvSpPr>
        <p:spPr>
          <a:xfrm>
            <a:off x="4088320" y="3850962"/>
            <a:ext cx="562975" cy="523220"/>
          </a:xfrm>
          <a:prstGeom prst="rect">
            <a:avLst/>
          </a:prstGeom>
          <a:noFill/>
        </p:spPr>
        <p:txBody>
          <a:bodyPr wrap="none" rtlCol="0">
            <a:spAutoFit/>
          </a:bodyPr>
          <a:lstStyle/>
          <a:p>
            <a:r>
              <a:rPr lang="en-GB" sz="2800" dirty="0"/>
              <a:t>2B</a:t>
            </a:r>
          </a:p>
        </p:txBody>
      </p:sp>
      <p:sp>
        <p:nvSpPr>
          <p:cNvPr id="125" name="TextBox 124">
            <a:extLst>
              <a:ext uri="{FF2B5EF4-FFF2-40B4-BE49-F238E27FC236}">
                <a16:creationId xmlns:a16="http://schemas.microsoft.com/office/drawing/2014/main" id="{98D77527-31BF-4A6A-A033-93A37F4F14DB}"/>
              </a:ext>
            </a:extLst>
          </p:cNvPr>
          <p:cNvSpPr txBox="1"/>
          <p:nvPr/>
        </p:nvSpPr>
        <p:spPr>
          <a:xfrm>
            <a:off x="3404200" y="1211523"/>
            <a:ext cx="503664" cy="461665"/>
          </a:xfrm>
          <a:prstGeom prst="rect">
            <a:avLst/>
          </a:prstGeom>
          <a:noFill/>
        </p:spPr>
        <p:txBody>
          <a:bodyPr wrap="none" rtlCol="0">
            <a:spAutoFit/>
          </a:bodyPr>
          <a:lstStyle/>
          <a:p>
            <a:r>
              <a:rPr lang="en-GB" sz="2400" b="1" dirty="0">
                <a:solidFill>
                  <a:srgbClr val="FF0000"/>
                </a:solidFill>
              </a:rPr>
              <a:t>C1</a:t>
            </a:r>
          </a:p>
        </p:txBody>
      </p:sp>
      <p:sp>
        <p:nvSpPr>
          <p:cNvPr id="126" name="TextBox 125">
            <a:extLst>
              <a:ext uri="{FF2B5EF4-FFF2-40B4-BE49-F238E27FC236}">
                <a16:creationId xmlns:a16="http://schemas.microsoft.com/office/drawing/2014/main" id="{E32BB29C-2BA2-4E82-984F-1DA24CEE42CE}"/>
              </a:ext>
            </a:extLst>
          </p:cNvPr>
          <p:cNvSpPr txBox="1"/>
          <p:nvPr/>
        </p:nvSpPr>
        <p:spPr>
          <a:xfrm>
            <a:off x="5703699" y="1172890"/>
            <a:ext cx="503664" cy="461665"/>
          </a:xfrm>
          <a:prstGeom prst="rect">
            <a:avLst/>
          </a:prstGeom>
          <a:noFill/>
        </p:spPr>
        <p:txBody>
          <a:bodyPr wrap="none" rtlCol="0">
            <a:spAutoFit/>
          </a:bodyPr>
          <a:lstStyle/>
          <a:p>
            <a:r>
              <a:rPr lang="en-GB" sz="2400" b="1" dirty="0">
                <a:solidFill>
                  <a:srgbClr val="FF0000"/>
                </a:solidFill>
              </a:rPr>
              <a:t>C2</a:t>
            </a:r>
          </a:p>
        </p:txBody>
      </p:sp>
      <p:sp>
        <p:nvSpPr>
          <p:cNvPr id="127" name="TextBox 126">
            <a:extLst>
              <a:ext uri="{FF2B5EF4-FFF2-40B4-BE49-F238E27FC236}">
                <a16:creationId xmlns:a16="http://schemas.microsoft.com/office/drawing/2014/main" id="{F8821509-4948-40CC-8260-AB855B79EF94}"/>
              </a:ext>
            </a:extLst>
          </p:cNvPr>
          <p:cNvSpPr txBox="1"/>
          <p:nvPr/>
        </p:nvSpPr>
        <p:spPr>
          <a:xfrm>
            <a:off x="7421948" y="1221266"/>
            <a:ext cx="503664" cy="461665"/>
          </a:xfrm>
          <a:prstGeom prst="rect">
            <a:avLst/>
          </a:prstGeom>
          <a:noFill/>
        </p:spPr>
        <p:txBody>
          <a:bodyPr wrap="none" rtlCol="0">
            <a:spAutoFit/>
          </a:bodyPr>
          <a:lstStyle/>
          <a:p>
            <a:r>
              <a:rPr lang="en-GB" sz="2400" b="1" dirty="0">
                <a:solidFill>
                  <a:srgbClr val="FF0000"/>
                </a:solidFill>
              </a:rPr>
              <a:t>C1</a:t>
            </a:r>
          </a:p>
        </p:txBody>
      </p:sp>
      <p:sp>
        <p:nvSpPr>
          <p:cNvPr id="130" name="TextBox 129">
            <a:extLst>
              <a:ext uri="{FF2B5EF4-FFF2-40B4-BE49-F238E27FC236}">
                <a16:creationId xmlns:a16="http://schemas.microsoft.com/office/drawing/2014/main" id="{7D9A4CE8-867A-48E4-8068-E6292E4F7411}"/>
              </a:ext>
            </a:extLst>
          </p:cNvPr>
          <p:cNvSpPr txBox="1"/>
          <p:nvPr/>
        </p:nvSpPr>
        <p:spPr>
          <a:xfrm>
            <a:off x="1499329" y="4154523"/>
            <a:ext cx="503664" cy="461665"/>
          </a:xfrm>
          <a:prstGeom prst="rect">
            <a:avLst/>
          </a:prstGeom>
          <a:noFill/>
        </p:spPr>
        <p:txBody>
          <a:bodyPr wrap="none" rtlCol="0">
            <a:spAutoFit/>
          </a:bodyPr>
          <a:lstStyle/>
          <a:p>
            <a:r>
              <a:rPr lang="en-GB" sz="2400" b="1" dirty="0">
                <a:solidFill>
                  <a:srgbClr val="FF0000"/>
                </a:solidFill>
              </a:rPr>
              <a:t>C4</a:t>
            </a:r>
          </a:p>
        </p:txBody>
      </p:sp>
      <p:sp>
        <p:nvSpPr>
          <p:cNvPr id="132" name="TextBox 131">
            <a:extLst>
              <a:ext uri="{FF2B5EF4-FFF2-40B4-BE49-F238E27FC236}">
                <a16:creationId xmlns:a16="http://schemas.microsoft.com/office/drawing/2014/main" id="{8FD84192-7AD3-47A6-97DE-42B0E4C8FA2B}"/>
              </a:ext>
            </a:extLst>
          </p:cNvPr>
          <p:cNvSpPr txBox="1"/>
          <p:nvPr/>
        </p:nvSpPr>
        <p:spPr>
          <a:xfrm>
            <a:off x="1502579" y="5907374"/>
            <a:ext cx="503664" cy="461665"/>
          </a:xfrm>
          <a:prstGeom prst="rect">
            <a:avLst/>
          </a:prstGeom>
          <a:noFill/>
        </p:spPr>
        <p:txBody>
          <a:bodyPr wrap="none" rtlCol="0">
            <a:spAutoFit/>
          </a:bodyPr>
          <a:lstStyle/>
          <a:p>
            <a:r>
              <a:rPr lang="en-GB" sz="2400" b="1" dirty="0">
                <a:solidFill>
                  <a:srgbClr val="FF0000"/>
                </a:solidFill>
              </a:rPr>
              <a:t>C2</a:t>
            </a:r>
          </a:p>
        </p:txBody>
      </p:sp>
      <p:sp>
        <p:nvSpPr>
          <p:cNvPr id="134" name="TextBox 133">
            <a:extLst>
              <a:ext uri="{FF2B5EF4-FFF2-40B4-BE49-F238E27FC236}">
                <a16:creationId xmlns:a16="http://schemas.microsoft.com/office/drawing/2014/main" id="{497D0085-E98D-41E0-9264-DBF9AA46404C}"/>
              </a:ext>
            </a:extLst>
          </p:cNvPr>
          <p:cNvSpPr txBox="1"/>
          <p:nvPr/>
        </p:nvSpPr>
        <p:spPr>
          <a:xfrm>
            <a:off x="5481138" y="5763478"/>
            <a:ext cx="503664" cy="461665"/>
          </a:xfrm>
          <a:prstGeom prst="rect">
            <a:avLst/>
          </a:prstGeom>
          <a:noFill/>
        </p:spPr>
        <p:txBody>
          <a:bodyPr wrap="none" rtlCol="0">
            <a:spAutoFit/>
          </a:bodyPr>
          <a:lstStyle/>
          <a:p>
            <a:r>
              <a:rPr lang="en-GB" sz="2400" b="1" dirty="0">
                <a:solidFill>
                  <a:srgbClr val="FF0000"/>
                </a:solidFill>
              </a:rPr>
              <a:t>C2</a:t>
            </a:r>
          </a:p>
        </p:txBody>
      </p:sp>
      <p:sp>
        <p:nvSpPr>
          <p:cNvPr id="136" name="TextBox 135">
            <a:extLst>
              <a:ext uri="{FF2B5EF4-FFF2-40B4-BE49-F238E27FC236}">
                <a16:creationId xmlns:a16="http://schemas.microsoft.com/office/drawing/2014/main" id="{FC3505FE-3298-4BBD-A74E-95A57ADEB2F7}"/>
              </a:ext>
            </a:extLst>
          </p:cNvPr>
          <p:cNvSpPr txBox="1"/>
          <p:nvPr/>
        </p:nvSpPr>
        <p:spPr>
          <a:xfrm>
            <a:off x="6424665" y="4153725"/>
            <a:ext cx="503664" cy="461665"/>
          </a:xfrm>
          <a:prstGeom prst="rect">
            <a:avLst/>
          </a:prstGeom>
          <a:noFill/>
        </p:spPr>
        <p:txBody>
          <a:bodyPr wrap="none" rtlCol="0">
            <a:spAutoFit/>
          </a:bodyPr>
          <a:lstStyle/>
          <a:p>
            <a:r>
              <a:rPr lang="en-GB" sz="2400" b="1" dirty="0">
                <a:solidFill>
                  <a:srgbClr val="FF0000"/>
                </a:solidFill>
              </a:rPr>
              <a:t>C3</a:t>
            </a:r>
          </a:p>
        </p:txBody>
      </p:sp>
      <p:sp>
        <p:nvSpPr>
          <p:cNvPr id="141" name="TextBox 140">
            <a:extLst>
              <a:ext uri="{FF2B5EF4-FFF2-40B4-BE49-F238E27FC236}">
                <a16:creationId xmlns:a16="http://schemas.microsoft.com/office/drawing/2014/main" id="{1CED2E69-CA6A-4099-ADE4-CCC3591EA3CF}"/>
              </a:ext>
            </a:extLst>
          </p:cNvPr>
          <p:cNvSpPr txBox="1"/>
          <p:nvPr/>
        </p:nvSpPr>
        <p:spPr>
          <a:xfrm>
            <a:off x="7784276" y="5088114"/>
            <a:ext cx="503664" cy="461665"/>
          </a:xfrm>
          <a:prstGeom prst="rect">
            <a:avLst/>
          </a:prstGeom>
          <a:noFill/>
        </p:spPr>
        <p:txBody>
          <a:bodyPr wrap="none" rtlCol="0">
            <a:spAutoFit/>
          </a:bodyPr>
          <a:lstStyle/>
          <a:p>
            <a:r>
              <a:rPr lang="en-GB" sz="2400" b="1" dirty="0">
                <a:solidFill>
                  <a:srgbClr val="FF0000"/>
                </a:solidFill>
              </a:rPr>
              <a:t>C2</a:t>
            </a:r>
          </a:p>
        </p:txBody>
      </p:sp>
      <p:sp>
        <p:nvSpPr>
          <p:cNvPr id="116" name="Segnaposto numero diapositiva 4">
            <a:extLst>
              <a:ext uri="{FF2B5EF4-FFF2-40B4-BE49-F238E27FC236}">
                <a16:creationId xmlns:a16="http://schemas.microsoft.com/office/drawing/2014/main" id="{94B3A7F8-DDBB-4194-971C-39C55F7D346A}"/>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36</a:t>
            </a:fld>
            <a:endParaRPr lang="en-GB" dirty="0"/>
          </a:p>
        </p:txBody>
      </p:sp>
    </p:spTree>
    <p:extLst>
      <p:ext uri="{BB962C8B-B14F-4D97-AF65-F5344CB8AC3E}">
        <p14:creationId xmlns:p14="http://schemas.microsoft.com/office/powerpoint/2010/main" val="2123071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24433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B592E49B-C3E6-4757-9EC7-369B30DA6F3C}"/>
              </a:ext>
            </a:extLst>
          </p:cNvPr>
          <p:cNvCxnSpPr/>
          <p:nvPr/>
        </p:nvCxnSpPr>
        <p:spPr>
          <a:xfrm>
            <a:off x="1436112" y="3768723"/>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293116"/>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817509"/>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A4078F1-7551-4CB8-802D-B49139CC01A2}"/>
              </a:ext>
            </a:extLst>
          </p:cNvPr>
          <p:cNvSpPr txBox="1"/>
          <p:nvPr/>
        </p:nvSpPr>
        <p:spPr>
          <a:xfrm>
            <a:off x="1171575" y="4059666"/>
            <a:ext cx="301686" cy="369332"/>
          </a:xfrm>
          <a:prstGeom prst="rect">
            <a:avLst/>
          </a:prstGeom>
          <a:noFill/>
        </p:spPr>
        <p:txBody>
          <a:bodyPr wrap="none" rtlCol="0">
            <a:spAutoFit/>
          </a:bodyPr>
          <a:lstStyle/>
          <a:p>
            <a:r>
              <a:rPr lang="en-GB" dirty="0"/>
              <a:t>1</a:t>
            </a:r>
          </a:p>
        </p:txBody>
      </p:sp>
      <p:sp>
        <p:nvSpPr>
          <p:cNvPr id="323" name="TextBox 322">
            <a:extLst>
              <a:ext uri="{FF2B5EF4-FFF2-40B4-BE49-F238E27FC236}">
                <a16:creationId xmlns:a16="http://schemas.microsoft.com/office/drawing/2014/main" id="{9BFEB779-714E-4E2C-A4A8-0B04841A535A}"/>
              </a:ext>
            </a:extLst>
          </p:cNvPr>
          <p:cNvSpPr txBox="1"/>
          <p:nvPr/>
        </p:nvSpPr>
        <p:spPr>
          <a:xfrm>
            <a:off x="1171575" y="3584058"/>
            <a:ext cx="301686" cy="369332"/>
          </a:xfrm>
          <a:prstGeom prst="rect">
            <a:avLst/>
          </a:prstGeom>
          <a:noFill/>
        </p:spPr>
        <p:txBody>
          <a:bodyPr wrap="none" rtlCol="0">
            <a:spAutoFit/>
          </a:bodyPr>
          <a:lstStyle/>
          <a:p>
            <a:r>
              <a:rPr lang="en-GB" dirty="0"/>
              <a:t>2</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171575" y="3108450"/>
            <a:ext cx="301686" cy="369332"/>
          </a:xfrm>
          <a:prstGeom prst="rect">
            <a:avLst/>
          </a:prstGeom>
          <a:noFill/>
        </p:spPr>
        <p:txBody>
          <a:bodyPr wrap="none" rtlCol="0">
            <a:spAutoFit/>
          </a:bodyPr>
          <a:lstStyle/>
          <a:p>
            <a:r>
              <a:rPr lang="en-GB" dirty="0"/>
              <a:t>3</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171575" y="2632843"/>
            <a:ext cx="301686" cy="369332"/>
          </a:xfrm>
          <a:prstGeom prst="rect">
            <a:avLst/>
          </a:prstGeom>
          <a:noFill/>
        </p:spPr>
        <p:txBody>
          <a:bodyPr wrap="none" rtlCol="0">
            <a:spAutoFit/>
          </a:bodyPr>
          <a:lstStyle/>
          <a:p>
            <a:r>
              <a:rPr lang="en-GB" dirty="0"/>
              <a:t>4</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171575" y="2157236"/>
            <a:ext cx="301686" cy="369332"/>
          </a:xfrm>
          <a:prstGeom prst="rect">
            <a:avLst/>
          </a:prstGeom>
          <a:noFill/>
        </p:spPr>
        <p:txBody>
          <a:bodyPr wrap="none" rtlCol="0">
            <a:spAutoFit/>
          </a:bodyPr>
          <a:lstStyle/>
          <a:p>
            <a:r>
              <a:rPr lang="en-GB" dirty="0"/>
              <a:t>5</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cxnSp>
        <p:nvCxnSpPr>
          <p:cNvPr id="14" name="Straight Connector 13">
            <a:extLst>
              <a:ext uri="{FF2B5EF4-FFF2-40B4-BE49-F238E27FC236}">
                <a16:creationId xmlns:a16="http://schemas.microsoft.com/office/drawing/2014/main" id="{AD8F130B-9DB4-4C57-B8EF-59CE3FE54D13}"/>
              </a:ext>
            </a:extLst>
          </p:cNvPr>
          <p:cNvCxnSpPr/>
          <p:nvPr/>
        </p:nvCxnSpPr>
        <p:spPr>
          <a:xfrm flipV="1">
            <a:off x="1674237" y="4244332"/>
            <a:ext cx="503813" cy="482600"/>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4" name="Straight Connector 363">
            <a:extLst>
              <a:ext uri="{FF2B5EF4-FFF2-40B4-BE49-F238E27FC236}">
                <a16:creationId xmlns:a16="http://schemas.microsoft.com/office/drawing/2014/main" id="{AD1BA902-3B70-4E39-A145-06A3CB9E2819}"/>
              </a:ext>
            </a:extLst>
          </p:cNvPr>
          <p:cNvCxnSpPr>
            <a:cxnSpLocks/>
          </p:cNvCxnSpPr>
          <p:nvPr/>
        </p:nvCxnSpPr>
        <p:spPr>
          <a:xfrm flipV="1">
            <a:off x="2171911" y="3768723"/>
            <a:ext cx="554037" cy="47560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5" name="Straight Connector 364">
            <a:extLst>
              <a:ext uri="{FF2B5EF4-FFF2-40B4-BE49-F238E27FC236}">
                <a16:creationId xmlns:a16="http://schemas.microsoft.com/office/drawing/2014/main" id="{5471B22D-0F08-4DE1-A79A-14EF180FDCB7}"/>
              </a:ext>
            </a:extLst>
          </p:cNvPr>
          <p:cNvCxnSpPr>
            <a:cxnSpLocks/>
          </p:cNvCxnSpPr>
          <p:nvPr/>
        </p:nvCxnSpPr>
        <p:spPr>
          <a:xfrm flipV="1">
            <a:off x="2721396" y="3286123"/>
            <a:ext cx="554037" cy="47560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6" name="Straight Connector 365">
            <a:extLst>
              <a:ext uri="{FF2B5EF4-FFF2-40B4-BE49-F238E27FC236}">
                <a16:creationId xmlns:a16="http://schemas.microsoft.com/office/drawing/2014/main" id="{43F1C900-0F91-42BD-89E2-9AD4B2C85057}"/>
              </a:ext>
            </a:extLst>
          </p:cNvPr>
          <p:cNvCxnSpPr>
            <a:cxnSpLocks/>
          </p:cNvCxnSpPr>
          <p:nvPr/>
        </p:nvCxnSpPr>
        <p:spPr>
          <a:xfrm flipV="1">
            <a:off x="3275433" y="2807019"/>
            <a:ext cx="554037" cy="47560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7" name="Straight Connector 366">
            <a:extLst>
              <a:ext uri="{FF2B5EF4-FFF2-40B4-BE49-F238E27FC236}">
                <a16:creationId xmlns:a16="http://schemas.microsoft.com/office/drawing/2014/main" id="{86403804-1D5A-48EA-8D85-263B5D17AE44}"/>
              </a:ext>
            </a:extLst>
          </p:cNvPr>
          <p:cNvCxnSpPr>
            <a:cxnSpLocks/>
          </p:cNvCxnSpPr>
          <p:nvPr/>
        </p:nvCxnSpPr>
        <p:spPr>
          <a:xfrm flipV="1">
            <a:off x="3829470" y="2803524"/>
            <a:ext cx="808600" cy="3497"/>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8" name="Straight Connector 367">
            <a:extLst>
              <a:ext uri="{FF2B5EF4-FFF2-40B4-BE49-F238E27FC236}">
                <a16:creationId xmlns:a16="http://schemas.microsoft.com/office/drawing/2014/main" id="{2940E919-EC22-4F98-BD6C-372F9BDB5C02}"/>
              </a:ext>
            </a:extLst>
          </p:cNvPr>
          <p:cNvCxnSpPr>
            <a:cxnSpLocks/>
          </p:cNvCxnSpPr>
          <p:nvPr/>
        </p:nvCxnSpPr>
        <p:spPr>
          <a:xfrm flipV="1">
            <a:off x="4638070" y="2803524"/>
            <a:ext cx="808600" cy="3497"/>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9" name="Straight Connector 368">
            <a:extLst>
              <a:ext uri="{FF2B5EF4-FFF2-40B4-BE49-F238E27FC236}">
                <a16:creationId xmlns:a16="http://schemas.microsoft.com/office/drawing/2014/main" id="{575308AD-CF04-4ADC-B833-9BE388995C24}"/>
              </a:ext>
            </a:extLst>
          </p:cNvPr>
          <p:cNvCxnSpPr>
            <a:cxnSpLocks/>
          </p:cNvCxnSpPr>
          <p:nvPr/>
        </p:nvCxnSpPr>
        <p:spPr>
          <a:xfrm flipV="1">
            <a:off x="5446670" y="2800026"/>
            <a:ext cx="808600" cy="3497"/>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0" name="Straight Connector 369">
            <a:extLst>
              <a:ext uri="{FF2B5EF4-FFF2-40B4-BE49-F238E27FC236}">
                <a16:creationId xmlns:a16="http://schemas.microsoft.com/office/drawing/2014/main" id="{AD485006-5C87-428B-A136-BD9288835404}"/>
              </a:ext>
            </a:extLst>
          </p:cNvPr>
          <p:cNvCxnSpPr>
            <a:cxnSpLocks/>
          </p:cNvCxnSpPr>
          <p:nvPr/>
        </p:nvCxnSpPr>
        <p:spPr>
          <a:xfrm>
            <a:off x="6255270" y="2810517"/>
            <a:ext cx="445765" cy="421633"/>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1" name="Straight Connector 370">
            <a:extLst>
              <a:ext uri="{FF2B5EF4-FFF2-40B4-BE49-F238E27FC236}">
                <a16:creationId xmlns:a16="http://schemas.microsoft.com/office/drawing/2014/main" id="{DDB41FA0-27BD-4893-B256-301821ABB4ED}"/>
              </a:ext>
            </a:extLst>
          </p:cNvPr>
          <p:cNvCxnSpPr>
            <a:cxnSpLocks/>
          </p:cNvCxnSpPr>
          <p:nvPr/>
        </p:nvCxnSpPr>
        <p:spPr>
          <a:xfrm>
            <a:off x="6701035" y="3232150"/>
            <a:ext cx="583160" cy="551164"/>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2" name="Straight Connector 371">
            <a:extLst>
              <a:ext uri="{FF2B5EF4-FFF2-40B4-BE49-F238E27FC236}">
                <a16:creationId xmlns:a16="http://schemas.microsoft.com/office/drawing/2014/main" id="{C6297871-F9BD-4BD3-80D1-C17683B9B68D}"/>
              </a:ext>
            </a:extLst>
          </p:cNvPr>
          <p:cNvCxnSpPr>
            <a:cxnSpLocks/>
          </p:cNvCxnSpPr>
          <p:nvPr/>
        </p:nvCxnSpPr>
        <p:spPr>
          <a:xfrm flipV="1">
            <a:off x="1690369" y="4248613"/>
            <a:ext cx="6079856" cy="1"/>
          </a:xfrm>
          <a:prstGeom prst="line">
            <a:avLst/>
          </a:prstGeom>
          <a:ln>
            <a:prstDash val="dash"/>
            <a:headEnd type="none"/>
            <a:tailEnd type="none"/>
          </a:ln>
        </p:spPr>
        <p:style>
          <a:lnRef idx="2">
            <a:schemeClr val="accent1"/>
          </a:lnRef>
          <a:fillRef idx="0">
            <a:schemeClr val="accent1"/>
          </a:fillRef>
          <a:effectRef idx="1">
            <a:schemeClr val="accent1"/>
          </a:effectRef>
          <a:fontRef idx="minor">
            <a:schemeClr val="tx1"/>
          </a:fontRef>
        </p:style>
      </p:cxnSp>
      <p:sp>
        <p:nvSpPr>
          <p:cNvPr id="373" name="TextBox 372">
            <a:extLst>
              <a:ext uri="{FF2B5EF4-FFF2-40B4-BE49-F238E27FC236}">
                <a16:creationId xmlns:a16="http://schemas.microsoft.com/office/drawing/2014/main" id="{C28744A6-8AC9-46FB-901C-9D71D119CA0F}"/>
              </a:ext>
            </a:extLst>
          </p:cNvPr>
          <p:cNvSpPr txBox="1"/>
          <p:nvPr/>
        </p:nvSpPr>
        <p:spPr>
          <a:xfrm>
            <a:off x="7436595" y="3877159"/>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24" name="TextBox 23">
            <a:extLst>
              <a:ext uri="{FF2B5EF4-FFF2-40B4-BE49-F238E27FC236}">
                <a16:creationId xmlns:a16="http://schemas.microsoft.com/office/drawing/2014/main" id="{2B0B92A0-40E1-4447-A89F-2EF932B66668}"/>
              </a:ext>
            </a:extLst>
          </p:cNvPr>
          <p:cNvSpPr txBox="1"/>
          <p:nvPr/>
        </p:nvSpPr>
        <p:spPr>
          <a:xfrm>
            <a:off x="7786210" y="1472037"/>
            <a:ext cx="585417" cy="523220"/>
          </a:xfrm>
          <a:prstGeom prst="rect">
            <a:avLst/>
          </a:prstGeom>
          <a:noFill/>
        </p:spPr>
        <p:txBody>
          <a:bodyPr wrap="none" rtlCol="0">
            <a:spAutoFit/>
          </a:bodyPr>
          <a:lstStyle/>
          <a:p>
            <a:r>
              <a:rPr lang="en-GB" sz="2800" b="1" dirty="0"/>
              <a:t>1A</a:t>
            </a:r>
          </a:p>
        </p:txBody>
      </p:sp>
      <p:sp>
        <p:nvSpPr>
          <p:cNvPr id="374" name="TextBox 373">
            <a:extLst>
              <a:ext uri="{FF2B5EF4-FFF2-40B4-BE49-F238E27FC236}">
                <a16:creationId xmlns:a16="http://schemas.microsoft.com/office/drawing/2014/main" id="{1A9C727D-4D50-49AE-A0B6-1930EEFE6434}"/>
              </a:ext>
            </a:extLst>
          </p:cNvPr>
          <p:cNvSpPr txBox="1"/>
          <p:nvPr/>
        </p:nvSpPr>
        <p:spPr>
          <a:xfrm>
            <a:off x="2633776"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75" name="TextBox 374">
            <a:extLst>
              <a:ext uri="{FF2B5EF4-FFF2-40B4-BE49-F238E27FC236}">
                <a16:creationId xmlns:a16="http://schemas.microsoft.com/office/drawing/2014/main" id="{1F5BD6E9-8270-470B-80F0-D0EBF2FA2CB3}"/>
              </a:ext>
            </a:extLst>
          </p:cNvPr>
          <p:cNvSpPr txBox="1"/>
          <p:nvPr/>
        </p:nvSpPr>
        <p:spPr>
          <a:xfrm>
            <a:off x="3271150"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76" name="TextBox 375">
            <a:extLst>
              <a:ext uri="{FF2B5EF4-FFF2-40B4-BE49-F238E27FC236}">
                <a16:creationId xmlns:a16="http://schemas.microsoft.com/office/drawing/2014/main" id="{104CEF5B-789E-4385-BB7F-26E65E4E0960}"/>
              </a:ext>
            </a:extLst>
          </p:cNvPr>
          <p:cNvSpPr txBox="1"/>
          <p:nvPr/>
        </p:nvSpPr>
        <p:spPr>
          <a:xfrm>
            <a:off x="3908524"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77" name="TextBox 376">
            <a:extLst>
              <a:ext uri="{FF2B5EF4-FFF2-40B4-BE49-F238E27FC236}">
                <a16:creationId xmlns:a16="http://schemas.microsoft.com/office/drawing/2014/main" id="{216DD8F8-FC0E-49F8-A137-6A18529AFEF0}"/>
              </a:ext>
            </a:extLst>
          </p:cNvPr>
          <p:cNvSpPr txBox="1"/>
          <p:nvPr/>
        </p:nvSpPr>
        <p:spPr>
          <a:xfrm>
            <a:off x="4545898"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78" name="TextBox 377">
            <a:extLst>
              <a:ext uri="{FF2B5EF4-FFF2-40B4-BE49-F238E27FC236}">
                <a16:creationId xmlns:a16="http://schemas.microsoft.com/office/drawing/2014/main" id="{EE4777AF-F5FD-4C37-8BDC-4D8CCF38FE05}"/>
              </a:ext>
            </a:extLst>
          </p:cNvPr>
          <p:cNvSpPr txBox="1"/>
          <p:nvPr/>
        </p:nvSpPr>
        <p:spPr>
          <a:xfrm>
            <a:off x="5183272"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79" name="TextBox 378">
            <a:extLst>
              <a:ext uri="{FF2B5EF4-FFF2-40B4-BE49-F238E27FC236}">
                <a16:creationId xmlns:a16="http://schemas.microsoft.com/office/drawing/2014/main" id="{6F57A6E9-C855-4526-BFB1-0EBB51DA03F7}"/>
              </a:ext>
            </a:extLst>
          </p:cNvPr>
          <p:cNvSpPr txBox="1"/>
          <p:nvPr/>
        </p:nvSpPr>
        <p:spPr>
          <a:xfrm>
            <a:off x="5820646"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80" name="TextBox 379">
            <a:extLst>
              <a:ext uri="{FF2B5EF4-FFF2-40B4-BE49-F238E27FC236}">
                <a16:creationId xmlns:a16="http://schemas.microsoft.com/office/drawing/2014/main" id="{338F61FF-BAA1-470C-96ED-9F8A89670DF0}"/>
              </a:ext>
            </a:extLst>
          </p:cNvPr>
          <p:cNvSpPr txBox="1"/>
          <p:nvPr/>
        </p:nvSpPr>
        <p:spPr>
          <a:xfrm>
            <a:off x="6458020"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381" name="TextBox 380">
            <a:extLst>
              <a:ext uri="{FF2B5EF4-FFF2-40B4-BE49-F238E27FC236}">
                <a16:creationId xmlns:a16="http://schemas.microsoft.com/office/drawing/2014/main" id="{87051262-AD8A-4724-AC21-1A960CCAFB70}"/>
              </a:ext>
            </a:extLst>
          </p:cNvPr>
          <p:cNvSpPr txBox="1"/>
          <p:nvPr/>
        </p:nvSpPr>
        <p:spPr>
          <a:xfrm>
            <a:off x="7095391" y="5403465"/>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54" name="Segnaposto numero diapositiva 4">
            <a:extLst>
              <a:ext uri="{FF2B5EF4-FFF2-40B4-BE49-F238E27FC236}">
                <a16:creationId xmlns:a16="http://schemas.microsoft.com/office/drawing/2014/main" id="{950A1217-A0CC-490B-8538-8F04F8A8F5CA}"/>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37</a:t>
            </a:fld>
            <a:endParaRPr lang="en-GB" dirty="0"/>
          </a:p>
        </p:txBody>
      </p:sp>
    </p:spTree>
    <p:extLst>
      <p:ext uri="{BB962C8B-B14F-4D97-AF65-F5344CB8AC3E}">
        <p14:creationId xmlns:p14="http://schemas.microsoft.com/office/powerpoint/2010/main" val="221146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2"/>
                                        </p:tgtEl>
                                        <p:attrNameLst>
                                          <p:attrName>style.visibility</p:attrName>
                                        </p:attrNameLst>
                                      </p:cBhvr>
                                      <p:to>
                                        <p:strVal val="visible"/>
                                      </p:to>
                                    </p:set>
                                    <p:animEffect transition="in" filter="wipe(left)">
                                      <p:cBhvr>
                                        <p:cTn id="7" dur="500"/>
                                        <p:tgtEl>
                                          <p:spTgt spid="3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4"/>
                                        </p:tgtEl>
                                        <p:attrNameLst>
                                          <p:attrName>style.visibility</p:attrName>
                                        </p:attrNameLst>
                                      </p:cBhvr>
                                      <p:to>
                                        <p:strVal val="visible"/>
                                      </p:to>
                                    </p:set>
                                    <p:animEffect transition="in" filter="wipe(left)">
                                      <p:cBhvr>
                                        <p:cTn id="17" dur="500"/>
                                        <p:tgtEl>
                                          <p:spTgt spid="3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5"/>
                                        </p:tgtEl>
                                        <p:attrNameLst>
                                          <p:attrName>style.visibility</p:attrName>
                                        </p:attrNameLst>
                                      </p:cBhvr>
                                      <p:to>
                                        <p:strVal val="visible"/>
                                      </p:to>
                                    </p:set>
                                    <p:animEffect transition="in" filter="wipe(left)">
                                      <p:cBhvr>
                                        <p:cTn id="22" dur="500"/>
                                        <p:tgtEl>
                                          <p:spTgt spid="3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66"/>
                                        </p:tgtEl>
                                        <p:attrNameLst>
                                          <p:attrName>style.visibility</p:attrName>
                                        </p:attrNameLst>
                                      </p:cBhvr>
                                      <p:to>
                                        <p:strVal val="visible"/>
                                      </p:to>
                                    </p:set>
                                    <p:animEffect transition="in" filter="wipe(left)">
                                      <p:cBhvr>
                                        <p:cTn id="27" dur="500"/>
                                        <p:tgtEl>
                                          <p:spTgt spid="3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67"/>
                                        </p:tgtEl>
                                        <p:attrNameLst>
                                          <p:attrName>style.visibility</p:attrName>
                                        </p:attrNameLst>
                                      </p:cBhvr>
                                      <p:to>
                                        <p:strVal val="visible"/>
                                      </p:to>
                                    </p:set>
                                    <p:animEffect transition="in" filter="wipe(left)">
                                      <p:cBhvr>
                                        <p:cTn id="32" dur="500"/>
                                        <p:tgtEl>
                                          <p:spTgt spid="367"/>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368"/>
                                        </p:tgtEl>
                                        <p:attrNameLst>
                                          <p:attrName>style.visibility</p:attrName>
                                        </p:attrNameLst>
                                      </p:cBhvr>
                                      <p:to>
                                        <p:strVal val="visible"/>
                                      </p:to>
                                    </p:set>
                                    <p:animEffect transition="in" filter="wipe(left)">
                                      <p:cBhvr>
                                        <p:cTn id="36" dur="500"/>
                                        <p:tgtEl>
                                          <p:spTgt spid="368"/>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369"/>
                                        </p:tgtEl>
                                        <p:attrNameLst>
                                          <p:attrName>style.visibility</p:attrName>
                                        </p:attrNameLst>
                                      </p:cBhvr>
                                      <p:to>
                                        <p:strVal val="visible"/>
                                      </p:to>
                                    </p:set>
                                    <p:animEffect transition="in" filter="wipe(left)">
                                      <p:cBhvr>
                                        <p:cTn id="40" dur="500"/>
                                        <p:tgtEl>
                                          <p:spTgt spid="369"/>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370"/>
                                        </p:tgtEl>
                                        <p:attrNameLst>
                                          <p:attrName>style.visibility</p:attrName>
                                        </p:attrNameLst>
                                      </p:cBhvr>
                                      <p:to>
                                        <p:strVal val="visible"/>
                                      </p:to>
                                    </p:set>
                                    <p:animEffect transition="in" filter="wipe(left)">
                                      <p:cBhvr>
                                        <p:cTn id="44" dur="500"/>
                                        <p:tgtEl>
                                          <p:spTgt spid="370"/>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371"/>
                                        </p:tgtEl>
                                        <p:attrNameLst>
                                          <p:attrName>style.visibility</p:attrName>
                                        </p:attrNameLst>
                                      </p:cBhvr>
                                      <p:to>
                                        <p:strVal val="visible"/>
                                      </p:to>
                                    </p:set>
                                    <p:animEffect transition="in" filter="wipe(left)">
                                      <p:cBhvr>
                                        <p:cTn id="48" dur="500"/>
                                        <p:tgtEl>
                                          <p:spTgt spid="37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7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7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7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7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7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7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 grpId="0"/>
      <p:bldP spid="375" grpId="0"/>
      <p:bldP spid="376" grpId="0"/>
      <p:bldP spid="377" grpId="0"/>
      <p:bldP spid="378" grpId="0"/>
      <p:bldP spid="379" grpId="0"/>
      <p:bldP spid="380" grpId="0"/>
      <p:bldP spid="38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24433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B592E49B-C3E6-4757-9EC7-369B30DA6F3C}"/>
              </a:ext>
            </a:extLst>
          </p:cNvPr>
          <p:cNvCxnSpPr/>
          <p:nvPr/>
        </p:nvCxnSpPr>
        <p:spPr>
          <a:xfrm>
            <a:off x="1436112" y="3768723"/>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293116"/>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817509"/>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A4078F1-7551-4CB8-802D-B49139CC01A2}"/>
              </a:ext>
            </a:extLst>
          </p:cNvPr>
          <p:cNvSpPr txBox="1"/>
          <p:nvPr/>
        </p:nvSpPr>
        <p:spPr>
          <a:xfrm>
            <a:off x="1171575" y="4059666"/>
            <a:ext cx="301686" cy="369332"/>
          </a:xfrm>
          <a:prstGeom prst="rect">
            <a:avLst/>
          </a:prstGeom>
          <a:noFill/>
        </p:spPr>
        <p:txBody>
          <a:bodyPr wrap="none" rtlCol="0">
            <a:spAutoFit/>
          </a:bodyPr>
          <a:lstStyle/>
          <a:p>
            <a:r>
              <a:rPr lang="en-GB" dirty="0"/>
              <a:t>1</a:t>
            </a:r>
          </a:p>
        </p:txBody>
      </p:sp>
      <p:sp>
        <p:nvSpPr>
          <p:cNvPr id="323" name="TextBox 322">
            <a:extLst>
              <a:ext uri="{FF2B5EF4-FFF2-40B4-BE49-F238E27FC236}">
                <a16:creationId xmlns:a16="http://schemas.microsoft.com/office/drawing/2014/main" id="{9BFEB779-714E-4E2C-A4A8-0B04841A535A}"/>
              </a:ext>
            </a:extLst>
          </p:cNvPr>
          <p:cNvSpPr txBox="1"/>
          <p:nvPr/>
        </p:nvSpPr>
        <p:spPr>
          <a:xfrm>
            <a:off x="1171575" y="3584058"/>
            <a:ext cx="301686" cy="369332"/>
          </a:xfrm>
          <a:prstGeom prst="rect">
            <a:avLst/>
          </a:prstGeom>
          <a:noFill/>
        </p:spPr>
        <p:txBody>
          <a:bodyPr wrap="none" rtlCol="0">
            <a:spAutoFit/>
          </a:bodyPr>
          <a:lstStyle/>
          <a:p>
            <a:r>
              <a:rPr lang="en-GB" dirty="0"/>
              <a:t>2</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171575" y="3108450"/>
            <a:ext cx="301686" cy="369332"/>
          </a:xfrm>
          <a:prstGeom prst="rect">
            <a:avLst/>
          </a:prstGeom>
          <a:noFill/>
        </p:spPr>
        <p:txBody>
          <a:bodyPr wrap="none" rtlCol="0">
            <a:spAutoFit/>
          </a:bodyPr>
          <a:lstStyle/>
          <a:p>
            <a:r>
              <a:rPr lang="en-GB" dirty="0"/>
              <a:t>3</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171575" y="2632843"/>
            <a:ext cx="301686" cy="369332"/>
          </a:xfrm>
          <a:prstGeom prst="rect">
            <a:avLst/>
          </a:prstGeom>
          <a:noFill/>
        </p:spPr>
        <p:txBody>
          <a:bodyPr wrap="none" rtlCol="0">
            <a:spAutoFit/>
          </a:bodyPr>
          <a:lstStyle/>
          <a:p>
            <a:r>
              <a:rPr lang="en-GB" dirty="0"/>
              <a:t>4</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171575" y="2157236"/>
            <a:ext cx="301686" cy="369332"/>
          </a:xfrm>
          <a:prstGeom prst="rect">
            <a:avLst/>
          </a:prstGeom>
          <a:noFill/>
        </p:spPr>
        <p:txBody>
          <a:bodyPr wrap="none" rtlCol="0">
            <a:spAutoFit/>
          </a:bodyPr>
          <a:lstStyle/>
          <a:p>
            <a:r>
              <a:rPr lang="en-GB" dirty="0"/>
              <a:t>5</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cxnSp>
        <p:nvCxnSpPr>
          <p:cNvPr id="372" name="Straight Connector 371">
            <a:extLst>
              <a:ext uri="{FF2B5EF4-FFF2-40B4-BE49-F238E27FC236}">
                <a16:creationId xmlns:a16="http://schemas.microsoft.com/office/drawing/2014/main" id="{C6297871-F9BD-4BD3-80D1-C17683B9B68D}"/>
              </a:ext>
            </a:extLst>
          </p:cNvPr>
          <p:cNvCxnSpPr>
            <a:cxnSpLocks/>
          </p:cNvCxnSpPr>
          <p:nvPr/>
        </p:nvCxnSpPr>
        <p:spPr>
          <a:xfrm flipV="1">
            <a:off x="1690369" y="4248613"/>
            <a:ext cx="6079856" cy="1"/>
          </a:xfrm>
          <a:prstGeom prst="line">
            <a:avLst/>
          </a:prstGeom>
          <a:ln>
            <a:prstDash val="dash"/>
            <a:headEnd type="none"/>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482C20F-542C-49A6-A577-552C10AA1927}"/>
              </a:ext>
            </a:extLst>
          </p:cNvPr>
          <p:cNvCxnSpPr>
            <a:cxnSpLocks/>
          </p:cNvCxnSpPr>
          <p:nvPr/>
        </p:nvCxnSpPr>
        <p:spPr>
          <a:xfrm flipV="1">
            <a:off x="1697443" y="3753793"/>
            <a:ext cx="6079856" cy="1"/>
          </a:xfrm>
          <a:prstGeom prst="line">
            <a:avLst/>
          </a:prstGeom>
          <a:ln>
            <a:solidFill>
              <a:srgbClr val="FFC000"/>
            </a:solidFill>
            <a:prstDash val="dash"/>
            <a:headEnd type="none"/>
            <a:tailEnd type="none"/>
          </a:ln>
        </p:spPr>
        <p:style>
          <a:lnRef idx="2">
            <a:schemeClr val="accent1"/>
          </a:lnRef>
          <a:fillRef idx="0">
            <a:schemeClr val="accent1"/>
          </a:fillRef>
          <a:effectRef idx="1">
            <a:schemeClr val="accent1"/>
          </a:effectRef>
          <a:fontRef idx="minor">
            <a:schemeClr val="tx1"/>
          </a:fontRef>
        </p:style>
      </p:cxnSp>
      <p:sp>
        <p:nvSpPr>
          <p:cNvPr id="373" name="TextBox 372">
            <a:extLst>
              <a:ext uri="{FF2B5EF4-FFF2-40B4-BE49-F238E27FC236}">
                <a16:creationId xmlns:a16="http://schemas.microsoft.com/office/drawing/2014/main" id="{C28744A6-8AC9-46FB-901C-9D71D119CA0F}"/>
              </a:ext>
            </a:extLst>
          </p:cNvPr>
          <p:cNvSpPr txBox="1"/>
          <p:nvPr/>
        </p:nvSpPr>
        <p:spPr>
          <a:xfrm>
            <a:off x="7838028" y="4020337"/>
            <a:ext cx="486030" cy="461665"/>
          </a:xfrm>
          <a:prstGeom prst="rect">
            <a:avLst/>
          </a:prstGeom>
          <a:noFill/>
        </p:spPr>
        <p:txBody>
          <a:bodyPr wrap="none" rtlCol="0">
            <a:spAutoFit/>
          </a:bodyPr>
          <a:lstStyle/>
          <a:p>
            <a:r>
              <a:rPr lang="en-GB" sz="2400" b="1" dirty="0">
                <a:solidFill>
                  <a:schemeClr val="accent1">
                    <a:lumMod val="75000"/>
                  </a:schemeClr>
                </a:solidFill>
              </a:rPr>
              <a:t>S2</a:t>
            </a:r>
            <a:endParaRPr lang="en-GB" b="1" dirty="0">
              <a:solidFill>
                <a:schemeClr val="accent1">
                  <a:lumMod val="75000"/>
                </a:schemeClr>
              </a:solidFill>
            </a:endParaRPr>
          </a:p>
        </p:txBody>
      </p:sp>
      <p:sp>
        <p:nvSpPr>
          <p:cNvPr id="85" name="TextBox 84">
            <a:extLst>
              <a:ext uri="{FF2B5EF4-FFF2-40B4-BE49-F238E27FC236}">
                <a16:creationId xmlns:a16="http://schemas.microsoft.com/office/drawing/2014/main" id="{119997FA-DA73-4C13-9E41-335A04809F7B}"/>
              </a:ext>
            </a:extLst>
          </p:cNvPr>
          <p:cNvSpPr txBox="1"/>
          <p:nvPr/>
        </p:nvSpPr>
        <p:spPr>
          <a:xfrm>
            <a:off x="7838028" y="3525517"/>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9" name="TextBox 88">
            <a:extLst>
              <a:ext uri="{FF2B5EF4-FFF2-40B4-BE49-F238E27FC236}">
                <a16:creationId xmlns:a16="http://schemas.microsoft.com/office/drawing/2014/main" id="{A729976B-3D56-48CF-9F12-FC8C26BBFE3E}"/>
              </a:ext>
            </a:extLst>
          </p:cNvPr>
          <p:cNvSpPr txBox="1"/>
          <p:nvPr/>
        </p:nvSpPr>
        <p:spPr>
          <a:xfrm>
            <a:off x="7786210" y="1472037"/>
            <a:ext cx="585417" cy="523220"/>
          </a:xfrm>
          <a:prstGeom prst="rect">
            <a:avLst/>
          </a:prstGeom>
          <a:noFill/>
        </p:spPr>
        <p:txBody>
          <a:bodyPr wrap="none" rtlCol="0">
            <a:spAutoFit/>
          </a:bodyPr>
          <a:lstStyle/>
          <a:p>
            <a:r>
              <a:rPr lang="en-GB" sz="2800" b="1" dirty="0"/>
              <a:t>2A</a:t>
            </a:r>
          </a:p>
        </p:txBody>
      </p:sp>
      <p:sp>
        <p:nvSpPr>
          <p:cNvPr id="39" name="Segnaposto numero diapositiva 4">
            <a:extLst>
              <a:ext uri="{FF2B5EF4-FFF2-40B4-BE49-F238E27FC236}">
                <a16:creationId xmlns:a16="http://schemas.microsoft.com/office/drawing/2014/main" id="{10F925B8-E3DB-4E1F-8A9C-F8A5E3E8BC80}"/>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38</a:t>
            </a:fld>
            <a:endParaRPr lang="en-GB" dirty="0"/>
          </a:p>
        </p:txBody>
      </p:sp>
    </p:spTree>
    <p:extLst>
      <p:ext uri="{BB962C8B-B14F-4D97-AF65-F5344CB8AC3E}">
        <p14:creationId xmlns:p14="http://schemas.microsoft.com/office/powerpoint/2010/main" val="7898796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7683" y="1205136"/>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2" name="TextBox 51"/>
          <p:cNvSpPr txBox="1"/>
          <p:nvPr/>
        </p:nvSpPr>
        <p:spPr>
          <a:xfrm>
            <a:off x="1071935" y="1222318"/>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87" name="Group 86"/>
          <p:cNvGrpSpPr/>
          <p:nvPr/>
        </p:nvGrpSpPr>
        <p:grpSpPr>
          <a:xfrm>
            <a:off x="684162" y="1645503"/>
            <a:ext cx="3743386" cy="184553"/>
            <a:chOff x="648079" y="1493103"/>
            <a:chExt cx="3743386" cy="184553"/>
          </a:xfrm>
        </p:grpSpPr>
        <p:cxnSp>
          <p:nvCxnSpPr>
            <p:cNvPr id="10" name="Straight Connector 9"/>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6" name="Group 85"/>
          <p:cNvGrpSpPr/>
          <p:nvPr/>
        </p:nvGrpSpPr>
        <p:grpSpPr>
          <a:xfrm rot="1142729">
            <a:off x="666086" y="2427739"/>
            <a:ext cx="3743386" cy="194602"/>
            <a:chOff x="800479" y="1635454"/>
            <a:chExt cx="3743386" cy="194602"/>
          </a:xfrm>
        </p:grpSpPr>
        <p:cxnSp>
          <p:nvCxnSpPr>
            <p:cNvPr id="77" name="Straight Connector 7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662026" y="2721051"/>
            <a:ext cx="3743386" cy="194602"/>
            <a:chOff x="648079" y="1483054"/>
            <a:chExt cx="3743386" cy="194602"/>
          </a:xfrm>
        </p:grpSpPr>
        <p:cxnSp>
          <p:nvCxnSpPr>
            <p:cNvPr id="89" name="Straight Connector 8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88" name="TextBox 187"/>
          <p:cNvSpPr txBox="1"/>
          <p:nvPr/>
        </p:nvSpPr>
        <p:spPr>
          <a:xfrm>
            <a:off x="312041" y="1499644"/>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89" name="TextBox 188"/>
          <p:cNvSpPr txBox="1"/>
          <p:nvPr/>
        </p:nvSpPr>
        <p:spPr>
          <a:xfrm>
            <a:off x="312041" y="1719473"/>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0" name="TextBox 189"/>
          <p:cNvSpPr txBox="1"/>
          <p:nvPr/>
        </p:nvSpPr>
        <p:spPr>
          <a:xfrm>
            <a:off x="312041" y="2605320"/>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4" name="Rectangle 23"/>
          <p:cNvSpPr/>
          <p:nvPr/>
        </p:nvSpPr>
        <p:spPr>
          <a:xfrm>
            <a:off x="1056961" y="4146857"/>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8" name="Straight Connector 37"/>
          <p:cNvCxnSpPr>
            <a:cxnSpLocks/>
            <a:stCxn id="24" idx="3"/>
          </p:cNvCxnSpPr>
          <p:nvPr/>
        </p:nvCxnSpPr>
        <p:spPr>
          <a:xfrm flipH="1">
            <a:off x="1038257" y="5226977"/>
            <a:ext cx="3115048" cy="162134"/>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046731" y="4200855"/>
            <a:ext cx="486030" cy="461665"/>
          </a:xfrm>
          <a:prstGeom prst="rect">
            <a:avLst/>
          </a:prstGeom>
          <a:noFill/>
        </p:spPr>
        <p:txBody>
          <a:bodyPr wrap="none" rtlCol="0">
            <a:spAutoFit/>
          </a:bodyPr>
          <a:lstStyle/>
          <a:p>
            <a:r>
              <a:rPr lang="en-GB" sz="2400" b="1" dirty="0">
                <a:solidFill>
                  <a:schemeClr val="accent6"/>
                </a:solidFill>
              </a:rPr>
              <a:t>S1</a:t>
            </a:r>
          </a:p>
        </p:txBody>
      </p:sp>
      <p:sp>
        <p:nvSpPr>
          <p:cNvPr id="56" name="TextBox 55"/>
          <p:cNvSpPr txBox="1"/>
          <p:nvPr/>
        </p:nvSpPr>
        <p:spPr>
          <a:xfrm>
            <a:off x="1046731" y="5895874"/>
            <a:ext cx="486030" cy="461665"/>
          </a:xfrm>
          <a:prstGeom prst="rect">
            <a:avLst/>
          </a:prstGeom>
          <a:noFill/>
        </p:spPr>
        <p:txBody>
          <a:bodyPr wrap="none" rtlCol="0">
            <a:spAutoFit/>
          </a:bodyPr>
          <a:lstStyle/>
          <a:p>
            <a:r>
              <a:rPr lang="en-GB" sz="2400" b="1" dirty="0">
                <a:solidFill>
                  <a:schemeClr val="accent6"/>
                </a:solidFill>
              </a:rPr>
              <a:t>S2</a:t>
            </a:r>
          </a:p>
        </p:txBody>
      </p:sp>
      <p:grpSp>
        <p:nvGrpSpPr>
          <p:cNvPr id="158" name="Group 157"/>
          <p:cNvGrpSpPr/>
          <p:nvPr/>
        </p:nvGrpSpPr>
        <p:grpSpPr>
          <a:xfrm>
            <a:off x="719966" y="4499561"/>
            <a:ext cx="3743386" cy="184553"/>
            <a:chOff x="648079" y="1493103"/>
            <a:chExt cx="3743386" cy="184553"/>
          </a:xfrm>
        </p:grpSpPr>
        <p:cxnSp>
          <p:nvCxnSpPr>
            <p:cNvPr id="159" name="Straight Connector 15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68" name="Group 167"/>
          <p:cNvGrpSpPr/>
          <p:nvPr/>
        </p:nvGrpSpPr>
        <p:grpSpPr>
          <a:xfrm rot="1142729">
            <a:off x="701890" y="5281797"/>
            <a:ext cx="3743386" cy="194602"/>
            <a:chOff x="800479" y="1635454"/>
            <a:chExt cx="3743386" cy="194602"/>
          </a:xfrm>
        </p:grpSpPr>
        <p:cxnSp>
          <p:nvCxnSpPr>
            <p:cNvPr id="169" name="Straight Connector 16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0" name="Straight Connector 16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78" name="Group 177"/>
          <p:cNvGrpSpPr/>
          <p:nvPr/>
        </p:nvGrpSpPr>
        <p:grpSpPr>
          <a:xfrm>
            <a:off x="697830" y="5575109"/>
            <a:ext cx="3743386" cy="194602"/>
            <a:chOff x="648079" y="1483054"/>
            <a:chExt cx="3743386" cy="194602"/>
          </a:xfrm>
        </p:grpSpPr>
        <p:cxnSp>
          <p:nvCxnSpPr>
            <p:cNvPr id="179" name="Straight Connector 17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2" name="Straight Connector 18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4" name="Straight Connector 18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6" name="Straight Connector 18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1" name="TextBox 190"/>
          <p:cNvSpPr txBox="1"/>
          <p:nvPr/>
        </p:nvSpPr>
        <p:spPr>
          <a:xfrm>
            <a:off x="276237" y="4385521"/>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2" name="TextBox 191"/>
          <p:cNvSpPr txBox="1"/>
          <p:nvPr/>
        </p:nvSpPr>
        <p:spPr>
          <a:xfrm>
            <a:off x="276237" y="4605350"/>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3" name="TextBox 192"/>
          <p:cNvSpPr txBox="1"/>
          <p:nvPr/>
        </p:nvSpPr>
        <p:spPr>
          <a:xfrm>
            <a:off x="276237" y="5491197"/>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29" name="Rectangle 28"/>
          <p:cNvSpPr/>
          <p:nvPr/>
        </p:nvSpPr>
        <p:spPr>
          <a:xfrm>
            <a:off x="5213663" y="4120691"/>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43" name="Straight Connector 42"/>
          <p:cNvCxnSpPr>
            <a:cxnSpLocks/>
          </p:cNvCxnSpPr>
          <p:nvPr/>
        </p:nvCxnSpPr>
        <p:spPr>
          <a:xfrm flipH="1">
            <a:off x="6703145" y="4928685"/>
            <a:ext cx="1617092" cy="195780"/>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cxnSpLocks/>
          </p:cNvCxnSpPr>
          <p:nvPr/>
        </p:nvCxnSpPr>
        <p:spPr>
          <a:xfrm>
            <a:off x="6085805" y="4151896"/>
            <a:ext cx="653060" cy="967615"/>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a:cxnSpLocks/>
          </p:cNvCxnSpPr>
          <p:nvPr/>
        </p:nvCxnSpPr>
        <p:spPr>
          <a:xfrm flipH="1">
            <a:off x="6402799" y="5124465"/>
            <a:ext cx="340503" cy="1182632"/>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7583511" y="4082233"/>
            <a:ext cx="486030" cy="461665"/>
          </a:xfrm>
          <a:prstGeom prst="rect">
            <a:avLst/>
          </a:prstGeom>
          <a:noFill/>
        </p:spPr>
        <p:txBody>
          <a:bodyPr wrap="none" rtlCol="0">
            <a:spAutoFit/>
          </a:bodyPr>
          <a:lstStyle/>
          <a:p>
            <a:r>
              <a:rPr lang="en-GB" sz="2400" b="1" dirty="0">
                <a:solidFill>
                  <a:schemeClr val="accent6"/>
                </a:solidFill>
              </a:rPr>
              <a:t>S2</a:t>
            </a:r>
          </a:p>
        </p:txBody>
      </p:sp>
      <p:sp>
        <p:nvSpPr>
          <p:cNvPr id="59" name="TextBox 58"/>
          <p:cNvSpPr txBox="1"/>
          <p:nvPr/>
        </p:nvSpPr>
        <p:spPr>
          <a:xfrm>
            <a:off x="8274457" y="5400149"/>
            <a:ext cx="486030" cy="461665"/>
          </a:xfrm>
          <a:prstGeom prst="rect">
            <a:avLst/>
          </a:prstGeom>
          <a:noFill/>
        </p:spPr>
        <p:txBody>
          <a:bodyPr wrap="none" rtlCol="0">
            <a:spAutoFit/>
          </a:bodyPr>
          <a:lstStyle/>
          <a:p>
            <a:r>
              <a:rPr lang="en-GB" sz="2400" b="1" dirty="0">
                <a:solidFill>
                  <a:schemeClr val="accent6"/>
                </a:solidFill>
              </a:rPr>
              <a:t>S3</a:t>
            </a:r>
          </a:p>
        </p:txBody>
      </p:sp>
      <p:sp>
        <p:nvSpPr>
          <p:cNvPr id="61" name="TextBox 60"/>
          <p:cNvSpPr txBox="1"/>
          <p:nvPr/>
        </p:nvSpPr>
        <p:spPr>
          <a:xfrm>
            <a:off x="5345821" y="4196763"/>
            <a:ext cx="486030" cy="461665"/>
          </a:xfrm>
          <a:prstGeom prst="rect">
            <a:avLst/>
          </a:prstGeom>
          <a:noFill/>
        </p:spPr>
        <p:txBody>
          <a:bodyPr wrap="none" rtlCol="0">
            <a:spAutoFit/>
          </a:bodyPr>
          <a:lstStyle/>
          <a:p>
            <a:r>
              <a:rPr lang="en-GB" sz="2400" b="1" dirty="0">
                <a:solidFill>
                  <a:schemeClr val="accent6"/>
                </a:solidFill>
              </a:rPr>
              <a:t>S1</a:t>
            </a:r>
          </a:p>
        </p:txBody>
      </p:sp>
      <p:grpSp>
        <p:nvGrpSpPr>
          <p:cNvPr id="128" name="Group 127"/>
          <p:cNvGrpSpPr/>
          <p:nvPr/>
        </p:nvGrpSpPr>
        <p:grpSpPr>
          <a:xfrm>
            <a:off x="4906489" y="4600116"/>
            <a:ext cx="3743386" cy="184553"/>
            <a:chOff x="648079" y="1493103"/>
            <a:chExt cx="3743386" cy="184553"/>
          </a:xfrm>
        </p:grpSpPr>
        <p:cxnSp>
          <p:nvCxnSpPr>
            <p:cNvPr id="129" name="Straight Connector 128"/>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37" name="Straight Connector 136"/>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38" name="Group 137"/>
          <p:cNvGrpSpPr/>
          <p:nvPr/>
        </p:nvGrpSpPr>
        <p:grpSpPr>
          <a:xfrm rot="1142729">
            <a:off x="4888413" y="5382352"/>
            <a:ext cx="3743386" cy="194602"/>
            <a:chOff x="800479" y="1635454"/>
            <a:chExt cx="3743386" cy="194602"/>
          </a:xfrm>
        </p:grpSpPr>
        <p:cxnSp>
          <p:nvCxnSpPr>
            <p:cNvPr id="139" name="Straight Connector 138"/>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flipH="1">
              <a:off x="1338692" y="16354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2" name="Straight Connector 141"/>
            <p:cNvCxnSpPr/>
            <p:nvPr/>
          </p:nvCxnSpPr>
          <p:spPr>
            <a:xfrm flipH="1">
              <a:off x="2123489" y="16522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H="1">
              <a:off x="2899806" y="16647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46" name="Straight Connector 145"/>
            <p:cNvCxnSpPr/>
            <p:nvPr/>
          </p:nvCxnSpPr>
          <p:spPr>
            <a:xfrm flipH="1">
              <a:off x="3687400" y="16843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148" name="Group 147"/>
          <p:cNvGrpSpPr/>
          <p:nvPr/>
        </p:nvGrpSpPr>
        <p:grpSpPr>
          <a:xfrm>
            <a:off x="4884353" y="5675664"/>
            <a:ext cx="3743386" cy="194602"/>
            <a:chOff x="648079" y="1483054"/>
            <a:chExt cx="3743386" cy="194602"/>
          </a:xfrm>
        </p:grpSpPr>
        <p:cxnSp>
          <p:nvCxnSpPr>
            <p:cNvPr id="149" name="Straight Connector 148"/>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H="1">
              <a:off x="1186292" y="1483054"/>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flipH="1">
              <a:off x="1971089" y="149982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4" name="Straight Connector 153"/>
            <p:cNvCxnSpPr/>
            <p:nvPr/>
          </p:nvCxnSpPr>
          <p:spPr>
            <a:xfrm flipH="1">
              <a:off x="2747406" y="1512365"/>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56" name="Straight Connector 155"/>
            <p:cNvCxnSpPr/>
            <p:nvPr/>
          </p:nvCxnSpPr>
          <p:spPr>
            <a:xfrm flipH="1">
              <a:off x="3535000"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sp>
        <p:nvSpPr>
          <p:cNvPr id="197" name="TextBox 196"/>
          <p:cNvSpPr txBox="1"/>
          <p:nvPr/>
        </p:nvSpPr>
        <p:spPr>
          <a:xfrm>
            <a:off x="4470846" y="447913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8" name="TextBox 197"/>
          <p:cNvSpPr txBox="1"/>
          <p:nvPr/>
        </p:nvSpPr>
        <p:spPr>
          <a:xfrm>
            <a:off x="4470846" y="469896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9" name="TextBox 198"/>
          <p:cNvSpPr txBox="1"/>
          <p:nvPr/>
        </p:nvSpPr>
        <p:spPr>
          <a:xfrm>
            <a:off x="4470846" y="5584815"/>
            <a:ext cx="479618" cy="369332"/>
          </a:xfrm>
          <a:prstGeom prst="rect">
            <a:avLst/>
          </a:prstGeom>
          <a:noFill/>
        </p:spPr>
        <p:txBody>
          <a:bodyPr wrap="none" rtlCol="0">
            <a:spAutoFit/>
          </a:bodyPr>
          <a:lstStyle/>
          <a:p>
            <a:r>
              <a:rPr lang="en-GB" dirty="0">
                <a:solidFill>
                  <a:schemeClr val="accent1">
                    <a:lumMod val="75000"/>
                  </a:schemeClr>
                </a:solidFill>
              </a:rPr>
              <a:t>R3</a:t>
            </a:r>
          </a:p>
        </p:txBody>
      </p:sp>
      <p:sp>
        <p:nvSpPr>
          <p:cNvPr id="19" name="Rectangle 18"/>
          <p:cNvSpPr/>
          <p:nvPr/>
        </p:nvSpPr>
        <p:spPr>
          <a:xfrm>
            <a:off x="5181913" y="1131398"/>
            <a:ext cx="3096344" cy="2160240"/>
          </a:xfrm>
          <a:prstGeom prst="rect">
            <a:avLst/>
          </a:prstGeom>
          <a:solidFill>
            <a:schemeClr val="accent1">
              <a:lumMod val="20000"/>
              <a:lumOff val="80000"/>
            </a:schemeClr>
          </a:solid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35" name="Straight Connector 34"/>
          <p:cNvCxnSpPr>
            <a:cxnSpLocks/>
          </p:cNvCxnSpPr>
          <p:nvPr/>
        </p:nvCxnSpPr>
        <p:spPr>
          <a:xfrm>
            <a:off x="6178198" y="1131398"/>
            <a:ext cx="686678" cy="2233978"/>
          </a:xfrm>
          <a:prstGeom prst="line">
            <a:avLst/>
          </a:prstGeom>
          <a:ln>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216871" y="1158110"/>
            <a:ext cx="486030" cy="461665"/>
          </a:xfrm>
          <a:prstGeom prst="rect">
            <a:avLst/>
          </a:prstGeom>
          <a:noFill/>
        </p:spPr>
        <p:txBody>
          <a:bodyPr wrap="none" rtlCol="0">
            <a:spAutoFit/>
          </a:bodyPr>
          <a:lstStyle/>
          <a:p>
            <a:r>
              <a:rPr lang="en-GB" sz="2400" b="1" dirty="0">
                <a:solidFill>
                  <a:schemeClr val="accent6"/>
                </a:solidFill>
              </a:rPr>
              <a:t>S1</a:t>
            </a:r>
          </a:p>
        </p:txBody>
      </p:sp>
      <p:sp>
        <p:nvSpPr>
          <p:cNvPr id="54" name="TextBox 53"/>
          <p:cNvSpPr txBox="1"/>
          <p:nvPr/>
        </p:nvSpPr>
        <p:spPr>
          <a:xfrm>
            <a:off x="6940364" y="1131382"/>
            <a:ext cx="486030" cy="461665"/>
          </a:xfrm>
          <a:prstGeom prst="rect">
            <a:avLst/>
          </a:prstGeom>
          <a:noFill/>
        </p:spPr>
        <p:txBody>
          <a:bodyPr wrap="none" rtlCol="0">
            <a:spAutoFit/>
          </a:bodyPr>
          <a:lstStyle/>
          <a:p>
            <a:r>
              <a:rPr lang="en-GB" sz="2400" b="1" dirty="0">
                <a:solidFill>
                  <a:schemeClr val="accent6"/>
                </a:solidFill>
              </a:rPr>
              <a:t>S2</a:t>
            </a:r>
          </a:p>
        </p:txBody>
      </p:sp>
      <p:sp>
        <p:nvSpPr>
          <p:cNvPr id="194" name="TextBox 193"/>
          <p:cNvSpPr txBox="1"/>
          <p:nvPr/>
        </p:nvSpPr>
        <p:spPr>
          <a:xfrm>
            <a:off x="4533263" y="1508179"/>
            <a:ext cx="479618" cy="369332"/>
          </a:xfrm>
          <a:prstGeom prst="rect">
            <a:avLst/>
          </a:prstGeom>
          <a:noFill/>
        </p:spPr>
        <p:txBody>
          <a:bodyPr wrap="none" rtlCol="0">
            <a:spAutoFit/>
          </a:bodyPr>
          <a:lstStyle/>
          <a:p>
            <a:r>
              <a:rPr lang="en-GB" dirty="0">
                <a:solidFill>
                  <a:schemeClr val="accent1">
                    <a:lumMod val="75000"/>
                  </a:schemeClr>
                </a:solidFill>
              </a:rPr>
              <a:t>R1</a:t>
            </a:r>
          </a:p>
        </p:txBody>
      </p:sp>
      <p:sp>
        <p:nvSpPr>
          <p:cNvPr id="195" name="TextBox 194"/>
          <p:cNvSpPr txBox="1"/>
          <p:nvPr/>
        </p:nvSpPr>
        <p:spPr>
          <a:xfrm>
            <a:off x="4533263" y="1728008"/>
            <a:ext cx="479618" cy="369332"/>
          </a:xfrm>
          <a:prstGeom prst="rect">
            <a:avLst/>
          </a:prstGeom>
          <a:noFill/>
        </p:spPr>
        <p:txBody>
          <a:bodyPr wrap="none" rtlCol="0">
            <a:spAutoFit/>
          </a:bodyPr>
          <a:lstStyle/>
          <a:p>
            <a:r>
              <a:rPr lang="en-GB" dirty="0">
                <a:solidFill>
                  <a:schemeClr val="accent1">
                    <a:lumMod val="75000"/>
                  </a:schemeClr>
                </a:solidFill>
              </a:rPr>
              <a:t>R2</a:t>
            </a:r>
          </a:p>
        </p:txBody>
      </p:sp>
      <p:sp>
        <p:nvSpPr>
          <p:cNvPr id="196" name="TextBox 195"/>
          <p:cNvSpPr txBox="1"/>
          <p:nvPr/>
        </p:nvSpPr>
        <p:spPr>
          <a:xfrm>
            <a:off x="4533263" y="2613855"/>
            <a:ext cx="479618" cy="369332"/>
          </a:xfrm>
          <a:prstGeom prst="rect">
            <a:avLst/>
          </a:prstGeom>
          <a:noFill/>
        </p:spPr>
        <p:txBody>
          <a:bodyPr wrap="none" rtlCol="0">
            <a:spAutoFit/>
          </a:bodyPr>
          <a:lstStyle/>
          <a:p>
            <a:r>
              <a:rPr lang="en-GB" dirty="0">
                <a:solidFill>
                  <a:schemeClr val="accent1">
                    <a:lumMod val="75000"/>
                  </a:schemeClr>
                </a:solidFill>
              </a:rPr>
              <a:t>R3</a:t>
            </a:r>
          </a:p>
        </p:txBody>
      </p:sp>
      <p:grpSp>
        <p:nvGrpSpPr>
          <p:cNvPr id="200" name="Group 199"/>
          <p:cNvGrpSpPr/>
          <p:nvPr/>
        </p:nvGrpSpPr>
        <p:grpSpPr>
          <a:xfrm>
            <a:off x="4935447" y="1637244"/>
            <a:ext cx="3743386" cy="184553"/>
            <a:chOff x="648079" y="1493103"/>
            <a:chExt cx="3743386" cy="184553"/>
          </a:xfrm>
        </p:grpSpPr>
        <p:cxnSp>
          <p:nvCxnSpPr>
            <p:cNvPr id="201" name="Straight Connector 200"/>
            <p:cNvCxnSpPr/>
            <p:nvPr/>
          </p:nvCxnSpPr>
          <p:spPr>
            <a:xfrm>
              <a:off x="648079" y="1556792"/>
              <a:ext cx="3743386" cy="72008"/>
            </a:xfrm>
            <a:prstGeom prst="line">
              <a:avLst/>
            </a:prstGeom>
            <a:ln>
              <a:headEnd type="triangle"/>
            </a:ln>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flipH="1">
              <a:off x="1580318" y="1493103"/>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flipH="1">
              <a:off x="2365323" y="1506547"/>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flipH="1">
              <a:off x="3141428" y="1520788"/>
              <a:ext cx="8475" cy="145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flipH="1">
              <a:off x="3933054" y="1531910"/>
              <a:ext cx="8475" cy="145746"/>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06" name="Group 205"/>
          <p:cNvGrpSpPr/>
          <p:nvPr/>
        </p:nvGrpSpPr>
        <p:grpSpPr>
          <a:xfrm rot="1142729">
            <a:off x="4917371" y="2419480"/>
            <a:ext cx="3743386" cy="194602"/>
            <a:chOff x="800479" y="1635454"/>
            <a:chExt cx="3743386" cy="194602"/>
          </a:xfrm>
        </p:grpSpPr>
        <p:cxnSp>
          <p:nvCxnSpPr>
            <p:cNvPr id="207" name="Straight Connector 206"/>
            <p:cNvCxnSpPr/>
            <p:nvPr/>
          </p:nvCxnSpPr>
          <p:spPr>
            <a:xfrm>
              <a:off x="800479" y="17091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flipH="1">
              <a:off x="1338692" y="16354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flipH="1">
              <a:off x="2123489" y="16522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flipH="1">
              <a:off x="2899806" y="16647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flipH="1">
              <a:off x="3687400" y="16843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grpSp>
        <p:nvGrpSpPr>
          <p:cNvPr id="212" name="Group 211"/>
          <p:cNvGrpSpPr/>
          <p:nvPr/>
        </p:nvGrpSpPr>
        <p:grpSpPr>
          <a:xfrm>
            <a:off x="4913311" y="2712792"/>
            <a:ext cx="3743386" cy="194602"/>
            <a:chOff x="648079" y="1483054"/>
            <a:chExt cx="3743386" cy="194602"/>
          </a:xfrm>
        </p:grpSpPr>
        <p:cxnSp>
          <p:nvCxnSpPr>
            <p:cNvPr id="213" name="Straight Connector 212"/>
            <p:cNvCxnSpPr/>
            <p:nvPr/>
          </p:nvCxnSpPr>
          <p:spPr>
            <a:xfrm>
              <a:off x="648079" y="1556792"/>
              <a:ext cx="3743386" cy="7200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flipH="1">
              <a:off x="1186292" y="1483054"/>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5" name="Straight Connector 214"/>
            <p:cNvCxnSpPr/>
            <p:nvPr/>
          </p:nvCxnSpPr>
          <p:spPr>
            <a:xfrm flipH="1">
              <a:off x="1971089" y="149982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flipH="1">
              <a:off x="2747406" y="1512365"/>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7" name="Straight Connector 216"/>
            <p:cNvCxnSpPr/>
            <p:nvPr/>
          </p:nvCxnSpPr>
          <p:spPr>
            <a:xfrm flipH="1">
              <a:off x="3535000" y="1531910"/>
              <a:ext cx="8475" cy="14574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3" name="TextBox 12">
            <a:extLst>
              <a:ext uri="{FF2B5EF4-FFF2-40B4-BE49-F238E27FC236}">
                <a16:creationId xmlns:a16="http://schemas.microsoft.com/office/drawing/2014/main" id="{693E56EC-4DA9-48C9-A18C-C6F88D306C54}"/>
              </a:ext>
            </a:extLst>
          </p:cNvPr>
          <p:cNvSpPr txBox="1"/>
          <p:nvPr/>
        </p:nvSpPr>
        <p:spPr>
          <a:xfrm>
            <a:off x="8364213" y="956528"/>
            <a:ext cx="575799" cy="523220"/>
          </a:xfrm>
          <a:prstGeom prst="rect">
            <a:avLst/>
          </a:prstGeom>
          <a:noFill/>
        </p:spPr>
        <p:txBody>
          <a:bodyPr wrap="none" rtlCol="0">
            <a:spAutoFit/>
          </a:bodyPr>
          <a:lstStyle/>
          <a:p>
            <a:r>
              <a:rPr lang="en-GB" sz="2800" dirty="0"/>
              <a:t>2A</a:t>
            </a:r>
          </a:p>
        </p:txBody>
      </p:sp>
      <p:sp>
        <p:nvSpPr>
          <p:cNvPr id="121" name="TextBox 120">
            <a:extLst>
              <a:ext uri="{FF2B5EF4-FFF2-40B4-BE49-F238E27FC236}">
                <a16:creationId xmlns:a16="http://schemas.microsoft.com/office/drawing/2014/main" id="{4EA96FDB-940C-4C59-9449-325E4BC56E92}"/>
              </a:ext>
            </a:extLst>
          </p:cNvPr>
          <p:cNvSpPr txBox="1"/>
          <p:nvPr/>
        </p:nvSpPr>
        <p:spPr>
          <a:xfrm>
            <a:off x="4088320" y="957626"/>
            <a:ext cx="575799" cy="523220"/>
          </a:xfrm>
          <a:prstGeom prst="rect">
            <a:avLst/>
          </a:prstGeom>
          <a:noFill/>
        </p:spPr>
        <p:txBody>
          <a:bodyPr wrap="none" rtlCol="0">
            <a:spAutoFit/>
          </a:bodyPr>
          <a:lstStyle/>
          <a:p>
            <a:r>
              <a:rPr lang="en-GB" sz="2800" dirty="0"/>
              <a:t>1A</a:t>
            </a:r>
          </a:p>
        </p:txBody>
      </p:sp>
      <p:sp>
        <p:nvSpPr>
          <p:cNvPr id="122" name="TextBox 121">
            <a:extLst>
              <a:ext uri="{FF2B5EF4-FFF2-40B4-BE49-F238E27FC236}">
                <a16:creationId xmlns:a16="http://schemas.microsoft.com/office/drawing/2014/main" id="{FC638144-6D57-4ECB-8B82-7D5AE5A13D8A}"/>
              </a:ext>
            </a:extLst>
          </p:cNvPr>
          <p:cNvSpPr txBox="1"/>
          <p:nvPr/>
        </p:nvSpPr>
        <p:spPr>
          <a:xfrm>
            <a:off x="8275156" y="3774840"/>
            <a:ext cx="575799" cy="523220"/>
          </a:xfrm>
          <a:prstGeom prst="rect">
            <a:avLst/>
          </a:prstGeom>
          <a:noFill/>
        </p:spPr>
        <p:txBody>
          <a:bodyPr wrap="none" rtlCol="0">
            <a:spAutoFit/>
          </a:bodyPr>
          <a:lstStyle/>
          <a:p>
            <a:r>
              <a:rPr lang="en-GB" sz="2800" dirty="0"/>
              <a:t>3A</a:t>
            </a:r>
          </a:p>
        </p:txBody>
      </p:sp>
      <p:sp>
        <p:nvSpPr>
          <p:cNvPr id="123" name="TextBox 122">
            <a:extLst>
              <a:ext uri="{FF2B5EF4-FFF2-40B4-BE49-F238E27FC236}">
                <a16:creationId xmlns:a16="http://schemas.microsoft.com/office/drawing/2014/main" id="{CEAE9891-F9B1-4475-951E-1CFB9D27403E}"/>
              </a:ext>
            </a:extLst>
          </p:cNvPr>
          <p:cNvSpPr txBox="1"/>
          <p:nvPr/>
        </p:nvSpPr>
        <p:spPr>
          <a:xfrm>
            <a:off x="4088320" y="3850962"/>
            <a:ext cx="562975" cy="523220"/>
          </a:xfrm>
          <a:prstGeom prst="rect">
            <a:avLst/>
          </a:prstGeom>
          <a:noFill/>
        </p:spPr>
        <p:txBody>
          <a:bodyPr wrap="none" rtlCol="0">
            <a:spAutoFit/>
          </a:bodyPr>
          <a:lstStyle/>
          <a:p>
            <a:r>
              <a:rPr lang="en-GB" sz="2800" dirty="0"/>
              <a:t>2B</a:t>
            </a:r>
          </a:p>
        </p:txBody>
      </p:sp>
      <p:sp>
        <p:nvSpPr>
          <p:cNvPr id="125" name="TextBox 124">
            <a:extLst>
              <a:ext uri="{FF2B5EF4-FFF2-40B4-BE49-F238E27FC236}">
                <a16:creationId xmlns:a16="http://schemas.microsoft.com/office/drawing/2014/main" id="{98D77527-31BF-4A6A-A033-93A37F4F14DB}"/>
              </a:ext>
            </a:extLst>
          </p:cNvPr>
          <p:cNvSpPr txBox="1"/>
          <p:nvPr/>
        </p:nvSpPr>
        <p:spPr>
          <a:xfrm>
            <a:off x="3404200" y="1211523"/>
            <a:ext cx="503664" cy="461665"/>
          </a:xfrm>
          <a:prstGeom prst="rect">
            <a:avLst/>
          </a:prstGeom>
          <a:noFill/>
        </p:spPr>
        <p:txBody>
          <a:bodyPr wrap="none" rtlCol="0">
            <a:spAutoFit/>
          </a:bodyPr>
          <a:lstStyle/>
          <a:p>
            <a:r>
              <a:rPr lang="en-GB" sz="2400" b="1" dirty="0">
                <a:solidFill>
                  <a:srgbClr val="FF0000"/>
                </a:solidFill>
              </a:rPr>
              <a:t>C1</a:t>
            </a:r>
          </a:p>
        </p:txBody>
      </p:sp>
      <p:sp>
        <p:nvSpPr>
          <p:cNvPr id="126" name="TextBox 125">
            <a:extLst>
              <a:ext uri="{FF2B5EF4-FFF2-40B4-BE49-F238E27FC236}">
                <a16:creationId xmlns:a16="http://schemas.microsoft.com/office/drawing/2014/main" id="{E32BB29C-2BA2-4E82-984F-1DA24CEE42CE}"/>
              </a:ext>
            </a:extLst>
          </p:cNvPr>
          <p:cNvSpPr txBox="1"/>
          <p:nvPr/>
        </p:nvSpPr>
        <p:spPr>
          <a:xfrm>
            <a:off x="5703699" y="1172890"/>
            <a:ext cx="503664" cy="461665"/>
          </a:xfrm>
          <a:prstGeom prst="rect">
            <a:avLst/>
          </a:prstGeom>
          <a:noFill/>
        </p:spPr>
        <p:txBody>
          <a:bodyPr wrap="none" rtlCol="0">
            <a:spAutoFit/>
          </a:bodyPr>
          <a:lstStyle/>
          <a:p>
            <a:r>
              <a:rPr lang="en-GB" sz="2400" b="1" dirty="0">
                <a:solidFill>
                  <a:srgbClr val="FF0000"/>
                </a:solidFill>
              </a:rPr>
              <a:t>C2</a:t>
            </a:r>
          </a:p>
        </p:txBody>
      </p:sp>
      <p:sp>
        <p:nvSpPr>
          <p:cNvPr id="127" name="TextBox 126">
            <a:extLst>
              <a:ext uri="{FF2B5EF4-FFF2-40B4-BE49-F238E27FC236}">
                <a16:creationId xmlns:a16="http://schemas.microsoft.com/office/drawing/2014/main" id="{F8821509-4948-40CC-8260-AB855B79EF94}"/>
              </a:ext>
            </a:extLst>
          </p:cNvPr>
          <p:cNvSpPr txBox="1"/>
          <p:nvPr/>
        </p:nvSpPr>
        <p:spPr>
          <a:xfrm>
            <a:off x="7421948" y="1221266"/>
            <a:ext cx="503664" cy="461665"/>
          </a:xfrm>
          <a:prstGeom prst="rect">
            <a:avLst/>
          </a:prstGeom>
          <a:noFill/>
        </p:spPr>
        <p:txBody>
          <a:bodyPr wrap="none" rtlCol="0">
            <a:spAutoFit/>
          </a:bodyPr>
          <a:lstStyle/>
          <a:p>
            <a:r>
              <a:rPr lang="en-GB" sz="2400" b="1" dirty="0">
                <a:solidFill>
                  <a:srgbClr val="FF0000"/>
                </a:solidFill>
              </a:rPr>
              <a:t>C1</a:t>
            </a:r>
          </a:p>
        </p:txBody>
      </p:sp>
      <p:sp>
        <p:nvSpPr>
          <p:cNvPr id="130" name="TextBox 129">
            <a:extLst>
              <a:ext uri="{FF2B5EF4-FFF2-40B4-BE49-F238E27FC236}">
                <a16:creationId xmlns:a16="http://schemas.microsoft.com/office/drawing/2014/main" id="{7D9A4CE8-867A-48E4-8068-E6292E4F7411}"/>
              </a:ext>
            </a:extLst>
          </p:cNvPr>
          <p:cNvSpPr txBox="1"/>
          <p:nvPr/>
        </p:nvSpPr>
        <p:spPr>
          <a:xfrm>
            <a:off x="1499329" y="4154523"/>
            <a:ext cx="503664" cy="461665"/>
          </a:xfrm>
          <a:prstGeom prst="rect">
            <a:avLst/>
          </a:prstGeom>
          <a:noFill/>
        </p:spPr>
        <p:txBody>
          <a:bodyPr wrap="none" rtlCol="0">
            <a:spAutoFit/>
          </a:bodyPr>
          <a:lstStyle/>
          <a:p>
            <a:r>
              <a:rPr lang="en-GB" sz="2400" b="1" dirty="0">
                <a:solidFill>
                  <a:srgbClr val="FF0000"/>
                </a:solidFill>
              </a:rPr>
              <a:t>C4</a:t>
            </a:r>
          </a:p>
        </p:txBody>
      </p:sp>
      <p:sp>
        <p:nvSpPr>
          <p:cNvPr id="132" name="TextBox 131">
            <a:extLst>
              <a:ext uri="{FF2B5EF4-FFF2-40B4-BE49-F238E27FC236}">
                <a16:creationId xmlns:a16="http://schemas.microsoft.com/office/drawing/2014/main" id="{8FD84192-7AD3-47A6-97DE-42B0E4C8FA2B}"/>
              </a:ext>
            </a:extLst>
          </p:cNvPr>
          <p:cNvSpPr txBox="1"/>
          <p:nvPr/>
        </p:nvSpPr>
        <p:spPr>
          <a:xfrm>
            <a:off x="1502579" y="5907374"/>
            <a:ext cx="503664" cy="461665"/>
          </a:xfrm>
          <a:prstGeom prst="rect">
            <a:avLst/>
          </a:prstGeom>
          <a:noFill/>
        </p:spPr>
        <p:txBody>
          <a:bodyPr wrap="none" rtlCol="0">
            <a:spAutoFit/>
          </a:bodyPr>
          <a:lstStyle/>
          <a:p>
            <a:r>
              <a:rPr lang="en-GB" sz="2400" b="1" dirty="0">
                <a:solidFill>
                  <a:srgbClr val="FF0000"/>
                </a:solidFill>
              </a:rPr>
              <a:t>C2</a:t>
            </a:r>
          </a:p>
        </p:txBody>
      </p:sp>
      <p:sp>
        <p:nvSpPr>
          <p:cNvPr id="134" name="TextBox 133">
            <a:extLst>
              <a:ext uri="{FF2B5EF4-FFF2-40B4-BE49-F238E27FC236}">
                <a16:creationId xmlns:a16="http://schemas.microsoft.com/office/drawing/2014/main" id="{497D0085-E98D-41E0-9264-DBF9AA46404C}"/>
              </a:ext>
            </a:extLst>
          </p:cNvPr>
          <p:cNvSpPr txBox="1"/>
          <p:nvPr/>
        </p:nvSpPr>
        <p:spPr>
          <a:xfrm>
            <a:off x="5481138" y="5763478"/>
            <a:ext cx="503664" cy="461665"/>
          </a:xfrm>
          <a:prstGeom prst="rect">
            <a:avLst/>
          </a:prstGeom>
          <a:noFill/>
        </p:spPr>
        <p:txBody>
          <a:bodyPr wrap="none" rtlCol="0">
            <a:spAutoFit/>
          </a:bodyPr>
          <a:lstStyle/>
          <a:p>
            <a:r>
              <a:rPr lang="en-GB" sz="2400" b="1" dirty="0">
                <a:solidFill>
                  <a:srgbClr val="FF0000"/>
                </a:solidFill>
              </a:rPr>
              <a:t>C2</a:t>
            </a:r>
          </a:p>
        </p:txBody>
      </p:sp>
      <p:sp>
        <p:nvSpPr>
          <p:cNvPr id="136" name="TextBox 135">
            <a:extLst>
              <a:ext uri="{FF2B5EF4-FFF2-40B4-BE49-F238E27FC236}">
                <a16:creationId xmlns:a16="http://schemas.microsoft.com/office/drawing/2014/main" id="{FC3505FE-3298-4BBD-A74E-95A57ADEB2F7}"/>
              </a:ext>
            </a:extLst>
          </p:cNvPr>
          <p:cNvSpPr txBox="1"/>
          <p:nvPr/>
        </p:nvSpPr>
        <p:spPr>
          <a:xfrm>
            <a:off x="6424665" y="4153725"/>
            <a:ext cx="503664" cy="461665"/>
          </a:xfrm>
          <a:prstGeom prst="rect">
            <a:avLst/>
          </a:prstGeom>
          <a:noFill/>
        </p:spPr>
        <p:txBody>
          <a:bodyPr wrap="none" rtlCol="0">
            <a:spAutoFit/>
          </a:bodyPr>
          <a:lstStyle/>
          <a:p>
            <a:r>
              <a:rPr lang="en-GB" sz="2400" b="1" dirty="0">
                <a:solidFill>
                  <a:srgbClr val="FF0000"/>
                </a:solidFill>
              </a:rPr>
              <a:t>C3</a:t>
            </a:r>
          </a:p>
        </p:txBody>
      </p:sp>
      <p:sp>
        <p:nvSpPr>
          <p:cNvPr id="141" name="TextBox 140">
            <a:extLst>
              <a:ext uri="{FF2B5EF4-FFF2-40B4-BE49-F238E27FC236}">
                <a16:creationId xmlns:a16="http://schemas.microsoft.com/office/drawing/2014/main" id="{1CED2E69-CA6A-4099-ADE4-CCC3591EA3CF}"/>
              </a:ext>
            </a:extLst>
          </p:cNvPr>
          <p:cNvSpPr txBox="1"/>
          <p:nvPr/>
        </p:nvSpPr>
        <p:spPr>
          <a:xfrm>
            <a:off x="7784276" y="5088114"/>
            <a:ext cx="503664" cy="461665"/>
          </a:xfrm>
          <a:prstGeom prst="rect">
            <a:avLst/>
          </a:prstGeom>
          <a:noFill/>
        </p:spPr>
        <p:txBody>
          <a:bodyPr wrap="none" rtlCol="0">
            <a:spAutoFit/>
          </a:bodyPr>
          <a:lstStyle/>
          <a:p>
            <a:r>
              <a:rPr lang="en-GB" sz="2400" b="1" dirty="0">
                <a:solidFill>
                  <a:srgbClr val="FF0000"/>
                </a:solidFill>
              </a:rPr>
              <a:t>C2</a:t>
            </a:r>
          </a:p>
        </p:txBody>
      </p:sp>
      <p:sp>
        <p:nvSpPr>
          <p:cNvPr id="116" name="Segnaposto numero diapositiva 4">
            <a:extLst>
              <a:ext uri="{FF2B5EF4-FFF2-40B4-BE49-F238E27FC236}">
                <a16:creationId xmlns:a16="http://schemas.microsoft.com/office/drawing/2014/main" id="{383E12C5-9DFA-4B88-B9FA-2A78477EA2FE}"/>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39</a:t>
            </a:fld>
            <a:endParaRPr lang="en-GB" dirty="0"/>
          </a:p>
        </p:txBody>
      </p:sp>
    </p:spTree>
    <p:extLst>
      <p:ext uri="{BB962C8B-B14F-4D97-AF65-F5344CB8AC3E}">
        <p14:creationId xmlns:p14="http://schemas.microsoft.com/office/powerpoint/2010/main" val="1839910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4</a:t>
            </a:fld>
            <a:endParaRPr lang="en-GB" dirty="0"/>
          </a:p>
        </p:txBody>
      </p:sp>
      <p:sp>
        <p:nvSpPr>
          <p:cNvPr id="18" name="Rectangle 17">
            <a:extLst>
              <a:ext uri="{FF2B5EF4-FFF2-40B4-BE49-F238E27FC236}">
                <a16:creationId xmlns:a16="http://schemas.microsoft.com/office/drawing/2014/main" id="{A2A37ED1-1982-4223-BF42-BE7D741D9FBF}"/>
              </a:ext>
            </a:extLst>
          </p:cNvPr>
          <p:cNvSpPr/>
          <p:nvPr/>
        </p:nvSpPr>
        <p:spPr>
          <a:xfrm>
            <a:off x="4187730" y="914400"/>
            <a:ext cx="1190625" cy="6858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mn-ea"/>
                <a:cs typeface="+mn-cs"/>
              </a:rPr>
              <a:t>ANS</a:t>
            </a:r>
            <a:endParaRPr kumimoji="0" lang="en-GB" sz="2800" b="0" i="0" u="none" strike="noStrike" kern="0" cap="none" spc="0" normalizeH="0" baseline="0" noProof="0" dirty="0">
              <a:ln>
                <a:noFill/>
              </a:ln>
              <a:solidFill>
                <a:prstClr val="white"/>
              </a:solidFill>
              <a:effectLst/>
              <a:uLnTx/>
              <a:uFillTx/>
              <a:latin typeface="Calibri"/>
              <a:ea typeface="+mn-ea"/>
              <a:cs typeface="+mn-cs"/>
            </a:endParaRPr>
          </a:p>
        </p:txBody>
      </p:sp>
      <p:grpSp>
        <p:nvGrpSpPr>
          <p:cNvPr id="19" name="Group 18">
            <a:extLst>
              <a:ext uri="{FF2B5EF4-FFF2-40B4-BE49-F238E27FC236}">
                <a16:creationId xmlns:a16="http://schemas.microsoft.com/office/drawing/2014/main" id="{BE2AFCC3-E525-442A-B22B-067C538B8E5A}"/>
              </a:ext>
            </a:extLst>
          </p:cNvPr>
          <p:cNvGrpSpPr/>
          <p:nvPr/>
        </p:nvGrpSpPr>
        <p:grpSpPr>
          <a:xfrm>
            <a:off x="2838450" y="3743325"/>
            <a:ext cx="2400300" cy="1057275"/>
            <a:chOff x="2838450" y="3743325"/>
            <a:chExt cx="2400300" cy="1057275"/>
          </a:xfrm>
        </p:grpSpPr>
        <p:sp>
          <p:nvSpPr>
            <p:cNvPr id="20" name="Rectangle 19">
              <a:extLst>
                <a:ext uri="{FF2B5EF4-FFF2-40B4-BE49-F238E27FC236}">
                  <a16:creationId xmlns:a16="http://schemas.microsoft.com/office/drawing/2014/main" id="{EC671740-3D49-48E3-9900-513EF8491C1D}"/>
                </a:ext>
              </a:extLst>
            </p:cNvPr>
            <p:cNvSpPr/>
            <p:nvPr/>
          </p:nvSpPr>
          <p:spPr>
            <a:xfrm>
              <a:off x="28384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29EC22C5-9B4D-437B-9C87-B77E4E482583}"/>
                </a:ext>
              </a:extLst>
            </p:cNvPr>
            <p:cNvSpPr/>
            <p:nvPr/>
          </p:nvSpPr>
          <p:spPr>
            <a:xfrm>
              <a:off x="37147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FIS</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sp>
          <p:nvSpPr>
            <p:cNvPr id="22" name="Rectangle 21">
              <a:extLst>
                <a:ext uri="{FF2B5EF4-FFF2-40B4-BE49-F238E27FC236}">
                  <a16:creationId xmlns:a16="http://schemas.microsoft.com/office/drawing/2014/main" id="{92B7AF13-6EFC-48DD-A158-B2B3E6B2218A}"/>
                </a:ext>
              </a:extLst>
            </p:cNvPr>
            <p:cNvSpPr/>
            <p:nvPr/>
          </p:nvSpPr>
          <p:spPr>
            <a:xfrm>
              <a:off x="4591050" y="4267200"/>
              <a:ext cx="647700" cy="533400"/>
            </a:xfrm>
            <a:prstGeom prst="rect">
              <a:avLst/>
            </a:prstGeom>
            <a:solidFill>
              <a:sysClr val="window" lastClr="FFFFFF"/>
            </a:solidFill>
            <a:ln w="25400" cap="flat" cmpd="sng" algn="ctr">
              <a:solidFill>
                <a:srgbClr val="F7964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black"/>
                  </a:solidFill>
                  <a:effectLst/>
                  <a:uLnTx/>
                  <a:uFillTx/>
                  <a:latin typeface="Calibri"/>
                  <a:ea typeface="+mn-ea"/>
                  <a:cs typeface="+mn-cs"/>
                </a:rPr>
                <a:t>ATC</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p:txBody>
        </p:sp>
        <p:cxnSp>
          <p:nvCxnSpPr>
            <p:cNvPr id="23" name="Straight Arrow Connector 22">
              <a:extLst>
                <a:ext uri="{FF2B5EF4-FFF2-40B4-BE49-F238E27FC236}">
                  <a16:creationId xmlns:a16="http://schemas.microsoft.com/office/drawing/2014/main" id="{919F7B7F-9E40-459E-933F-43AFDB1BC165}"/>
                </a:ext>
              </a:extLst>
            </p:cNvPr>
            <p:cNvCxnSpPr>
              <a:endCxn id="21" idx="0"/>
            </p:cNvCxnSpPr>
            <p:nvPr/>
          </p:nvCxnSpPr>
          <p:spPr>
            <a:xfrm flipH="1">
              <a:off x="4038600" y="3743325"/>
              <a:ext cx="28575" cy="523875"/>
            </a:xfrm>
            <a:prstGeom prst="straightConnector1">
              <a:avLst/>
            </a:prstGeom>
            <a:noFill/>
            <a:ln w="28575" cap="flat" cmpd="sng" algn="ctr">
              <a:solidFill>
                <a:srgbClr val="FF4D1B"/>
              </a:solidFill>
              <a:prstDash val="solid"/>
              <a:tailEnd type="arrow"/>
            </a:ln>
            <a:effectLst/>
          </p:spPr>
        </p:cxnSp>
        <p:cxnSp>
          <p:nvCxnSpPr>
            <p:cNvPr id="24" name="Straight Arrow Connector 23">
              <a:extLst>
                <a:ext uri="{FF2B5EF4-FFF2-40B4-BE49-F238E27FC236}">
                  <a16:creationId xmlns:a16="http://schemas.microsoft.com/office/drawing/2014/main" id="{879CE870-5F45-4223-BC0D-461BB0E962C3}"/>
                </a:ext>
              </a:extLst>
            </p:cNvPr>
            <p:cNvCxnSpPr>
              <a:stCxn id="35" idx="2"/>
              <a:endCxn id="22" idx="0"/>
            </p:cNvCxnSpPr>
            <p:nvPr/>
          </p:nvCxnSpPr>
          <p:spPr>
            <a:xfrm>
              <a:off x="4067175" y="3895725"/>
              <a:ext cx="847725" cy="371475"/>
            </a:xfrm>
            <a:prstGeom prst="straightConnector1">
              <a:avLst/>
            </a:prstGeom>
            <a:noFill/>
            <a:ln w="28575" cap="flat" cmpd="sng" algn="ctr">
              <a:solidFill>
                <a:srgbClr val="FF4D1B"/>
              </a:solidFill>
              <a:prstDash val="solid"/>
              <a:tailEnd type="arrow"/>
            </a:ln>
            <a:effectLst/>
          </p:spPr>
        </p:cxnSp>
        <p:cxnSp>
          <p:nvCxnSpPr>
            <p:cNvPr id="25" name="Straight Arrow Connector 24">
              <a:extLst>
                <a:ext uri="{FF2B5EF4-FFF2-40B4-BE49-F238E27FC236}">
                  <a16:creationId xmlns:a16="http://schemas.microsoft.com/office/drawing/2014/main" id="{32ECD3F8-CC07-4B23-8432-79538E32F3E2}"/>
                </a:ext>
              </a:extLst>
            </p:cNvPr>
            <p:cNvCxnSpPr>
              <a:stCxn id="35" idx="2"/>
              <a:endCxn id="20" idx="0"/>
            </p:cNvCxnSpPr>
            <p:nvPr/>
          </p:nvCxnSpPr>
          <p:spPr>
            <a:xfrm flipH="1">
              <a:off x="3162300" y="3895725"/>
              <a:ext cx="904875" cy="371475"/>
            </a:xfrm>
            <a:prstGeom prst="straightConnector1">
              <a:avLst/>
            </a:prstGeom>
            <a:noFill/>
            <a:ln w="28575" cap="flat" cmpd="sng" algn="ctr">
              <a:solidFill>
                <a:srgbClr val="FF4D1B"/>
              </a:solidFill>
              <a:prstDash val="solid"/>
              <a:tailEnd type="arrow"/>
            </a:ln>
            <a:effectLst/>
          </p:spPr>
        </p:cxnSp>
      </p:grpSp>
      <p:grpSp>
        <p:nvGrpSpPr>
          <p:cNvPr id="26" name="Group 25">
            <a:extLst>
              <a:ext uri="{FF2B5EF4-FFF2-40B4-BE49-F238E27FC236}">
                <a16:creationId xmlns:a16="http://schemas.microsoft.com/office/drawing/2014/main" id="{57C115A8-AD80-4511-BCB0-ACABF45A81A1}"/>
              </a:ext>
            </a:extLst>
          </p:cNvPr>
          <p:cNvGrpSpPr/>
          <p:nvPr/>
        </p:nvGrpSpPr>
        <p:grpSpPr>
          <a:xfrm>
            <a:off x="1752600" y="2895600"/>
            <a:ext cx="6019800" cy="1000125"/>
            <a:chOff x="1752600" y="2895600"/>
            <a:chExt cx="6019800" cy="1000125"/>
          </a:xfrm>
        </p:grpSpPr>
        <p:cxnSp>
          <p:nvCxnSpPr>
            <p:cNvPr id="27" name="Straight Arrow Connector 26">
              <a:extLst>
                <a:ext uri="{FF2B5EF4-FFF2-40B4-BE49-F238E27FC236}">
                  <a16:creationId xmlns:a16="http://schemas.microsoft.com/office/drawing/2014/main" id="{6F15DABF-01BD-4589-9F28-1702397EBB1E}"/>
                </a:ext>
              </a:extLst>
            </p:cNvPr>
            <p:cNvCxnSpPr>
              <a:stCxn id="44" idx="2"/>
              <a:endCxn id="33" idx="0"/>
            </p:cNvCxnSpPr>
            <p:nvPr/>
          </p:nvCxnSpPr>
          <p:spPr>
            <a:xfrm flipH="1">
              <a:off x="2133600" y="2905125"/>
              <a:ext cx="990600" cy="457200"/>
            </a:xfrm>
            <a:prstGeom prst="straightConnector1">
              <a:avLst/>
            </a:prstGeom>
            <a:noFill/>
            <a:ln w="28575" cap="flat" cmpd="sng" algn="ctr">
              <a:solidFill>
                <a:srgbClr val="FF4D1B"/>
              </a:solidFill>
              <a:prstDash val="solid"/>
              <a:tailEnd type="arrow"/>
            </a:ln>
            <a:effectLst/>
          </p:spPr>
        </p:cxnSp>
        <p:cxnSp>
          <p:nvCxnSpPr>
            <p:cNvPr id="28" name="Straight Arrow Connector 27">
              <a:extLst>
                <a:ext uri="{FF2B5EF4-FFF2-40B4-BE49-F238E27FC236}">
                  <a16:creationId xmlns:a16="http://schemas.microsoft.com/office/drawing/2014/main" id="{D65ECFD5-7310-4021-B53E-C4FD7D50C759}"/>
                </a:ext>
              </a:extLst>
            </p:cNvPr>
            <p:cNvCxnSpPr>
              <a:stCxn id="44" idx="2"/>
              <a:endCxn id="34" idx="0"/>
            </p:cNvCxnSpPr>
            <p:nvPr/>
          </p:nvCxnSpPr>
          <p:spPr>
            <a:xfrm>
              <a:off x="3124200" y="2905125"/>
              <a:ext cx="0" cy="457200"/>
            </a:xfrm>
            <a:prstGeom prst="straightConnector1">
              <a:avLst/>
            </a:prstGeom>
            <a:noFill/>
            <a:ln w="28575" cap="flat" cmpd="sng" algn="ctr">
              <a:solidFill>
                <a:srgbClr val="FF4D1B"/>
              </a:solidFill>
              <a:prstDash val="solid"/>
              <a:tailEnd type="arrow"/>
            </a:ln>
            <a:effectLst/>
          </p:spPr>
        </p:cxnSp>
        <p:cxnSp>
          <p:nvCxnSpPr>
            <p:cNvPr id="29" name="Straight Arrow Connector 28">
              <a:extLst>
                <a:ext uri="{FF2B5EF4-FFF2-40B4-BE49-F238E27FC236}">
                  <a16:creationId xmlns:a16="http://schemas.microsoft.com/office/drawing/2014/main" id="{67FC2137-AB7C-4CF5-89E6-6735FDCF12A9}"/>
                </a:ext>
              </a:extLst>
            </p:cNvPr>
            <p:cNvCxnSpPr>
              <a:stCxn id="44" idx="2"/>
              <a:endCxn id="35" idx="0"/>
            </p:cNvCxnSpPr>
            <p:nvPr/>
          </p:nvCxnSpPr>
          <p:spPr>
            <a:xfrm>
              <a:off x="3124200" y="2905125"/>
              <a:ext cx="942975" cy="457200"/>
            </a:xfrm>
            <a:prstGeom prst="straightConnector1">
              <a:avLst/>
            </a:prstGeom>
            <a:noFill/>
            <a:ln w="28575" cap="flat" cmpd="sng" algn="ctr">
              <a:solidFill>
                <a:srgbClr val="FF4D1B"/>
              </a:solidFill>
              <a:prstDash val="solid"/>
              <a:tailEnd type="arrow"/>
            </a:ln>
            <a:effectLst/>
          </p:spPr>
        </p:cxnSp>
        <p:cxnSp>
          <p:nvCxnSpPr>
            <p:cNvPr id="30" name="Straight Arrow Connector 29">
              <a:extLst>
                <a:ext uri="{FF2B5EF4-FFF2-40B4-BE49-F238E27FC236}">
                  <a16:creationId xmlns:a16="http://schemas.microsoft.com/office/drawing/2014/main" id="{3A787F0B-91CD-4F16-8BF9-D49D1CC078C5}"/>
                </a:ext>
              </a:extLst>
            </p:cNvPr>
            <p:cNvCxnSpPr>
              <a:stCxn id="43" idx="2"/>
              <a:endCxn id="36" idx="0"/>
            </p:cNvCxnSpPr>
            <p:nvPr/>
          </p:nvCxnSpPr>
          <p:spPr>
            <a:xfrm flipH="1">
              <a:off x="5295900" y="2895600"/>
              <a:ext cx="1104900" cy="457200"/>
            </a:xfrm>
            <a:prstGeom prst="straightConnector1">
              <a:avLst/>
            </a:prstGeom>
            <a:noFill/>
            <a:ln w="28575" cap="flat" cmpd="sng" algn="ctr">
              <a:solidFill>
                <a:srgbClr val="FF4D1B"/>
              </a:solidFill>
              <a:prstDash val="solid"/>
              <a:tailEnd type="arrow"/>
            </a:ln>
            <a:effectLst/>
          </p:spPr>
        </p:cxnSp>
        <p:cxnSp>
          <p:nvCxnSpPr>
            <p:cNvPr id="31" name="Straight Arrow Connector 30">
              <a:extLst>
                <a:ext uri="{FF2B5EF4-FFF2-40B4-BE49-F238E27FC236}">
                  <a16:creationId xmlns:a16="http://schemas.microsoft.com/office/drawing/2014/main" id="{6ED726F2-C7FD-40D8-A00E-F9E1F3BED147}"/>
                </a:ext>
              </a:extLst>
            </p:cNvPr>
            <p:cNvCxnSpPr>
              <a:cxnSpLocks/>
              <a:stCxn id="43" idx="2"/>
              <a:endCxn id="37" idx="0"/>
            </p:cNvCxnSpPr>
            <p:nvPr/>
          </p:nvCxnSpPr>
          <p:spPr>
            <a:xfrm>
              <a:off x="6400800" y="2895600"/>
              <a:ext cx="4762" cy="457200"/>
            </a:xfrm>
            <a:prstGeom prst="straightConnector1">
              <a:avLst/>
            </a:prstGeom>
            <a:noFill/>
            <a:ln w="28575" cap="flat" cmpd="sng" algn="ctr">
              <a:solidFill>
                <a:srgbClr val="FF4D1B"/>
              </a:solidFill>
              <a:prstDash val="solid"/>
              <a:tailEnd type="arrow"/>
            </a:ln>
            <a:effectLst/>
          </p:spPr>
        </p:cxnSp>
        <p:cxnSp>
          <p:nvCxnSpPr>
            <p:cNvPr id="32" name="Straight Arrow Connector 31">
              <a:extLst>
                <a:ext uri="{FF2B5EF4-FFF2-40B4-BE49-F238E27FC236}">
                  <a16:creationId xmlns:a16="http://schemas.microsoft.com/office/drawing/2014/main" id="{D62B146B-F51E-4054-848C-26ED90214A4E}"/>
                </a:ext>
              </a:extLst>
            </p:cNvPr>
            <p:cNvCxnSpPr>
              <a:stCxn id="43" idx="2"/>
              <a:endCxn id="38" idx="0"/>
            </p:cNvCxnSpPr>
            <p:nvPr/>
          </p:nvCxnSpPr>
          <p:spPr>
            <a:xfrm>
              <a:off x="6400800" y="2895600"/>
              <a:ext cx="1028700" cy="457200"/>
            </a:xfrm>
            <a:prstGeom prst="straightConnector1">
              <a:avLst/>
            </a:prstGeom>
            <a:noFill/>
            <a:ln w="28575" cap="flat" cmpd="sng" algn="ctr">
              <a:solidFill>
                <a:srgbClr val="FF4D1B"/>
              </a:solidFill>
              <a:prstDash val="solid"/>
              <a:tailEnd type="arrow"/>
            </a:ln>
            <a:effectLst/>
          </p:spPr>
        </p:cxnSp>
        <p:sp>
          <p:nvSpPr>
            <p:cNvPr id="33" name="Rectangle 32">
              <a:extLst>
                <a:ext uri="{FF2B5EF4-FFF2-40B4-BE49-F238E27FC236}">
                  <a16:creationId xmlns:a16="http://schemas.microsoft.com/office/drawing/2014/main" id="{515DBB58-9977-4CD9-B958-72511258FD72}"/>
                </a:ext>
              </a:extLst>
            </p:cNvPr>
            <p:cNvSpPr/>
            <p:nvPr/>
          </p:nvSpPr>
          <p:spPr>
            <a:xfrm>
              <a:off x="1752600" y="3362325"/>
              <a:ext cx="7620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4" name="Rectangle 33">
              <a:extLst>
                <a:ext uri="{FF2B5EF4-FFF2-40B4-BE49-F238E27FC236}">
                  <a16:creationId xmlns:a16="http://schemas.microsoft.com/office/drawing/2014/main" id="{0127C931-6C07-46CB-96C2-F0C4FF3CE66A}"/>
                </a:ext>
              </a:extLst>
            </p:cNvPr>
            <p:cNvSpPr/>
            <p:nvPr/>
          </p:nvSpPr>
          <p:spPr>
            <a:xfrm>
              <a:off x="2705100" y="3362325"/>
              <a:ext cx="8382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5" name="Rectangle 34">
              <a:extLst>
                <a:ext uri="{FF2B5EF4-FFF2-40B4-BE49-F238E27FC236}">
                  <a16:creationId xmlns:a16="http://schemas.microsoft.com/office/drawing/2014/main" id="{3BD36A3C-FC03-48B9-B553-37F9D43C209A}"/>
                </a:ext>
              </a:extLst>
            </p:cNvPr>
            <p:cNvSpPr/>
            <p:nvPr/>
          </p:nvSpPr>
          <p:spPr>
            <a:xfrm>
              <a:off x="3743325" y="3362325"/>
              <a:ext cx="6477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6" name="Rectangle 35">
              <a:extLst>
                <a:ext uri="{FF2B5EF4-FFF2-40B4-BE49-F238E27FC236}">
                  <a16:creationId xmlns:a16="http://schemas.microsoft.com/office/drawing/2014/main" id="{86C9FDE5-EE94-4470-B99D-B01E64F2A537}"/>
                </a:ext>
              </a:extLst>
            </p:cNvPr>
            <p:cNvSpPr/>
            <p:nvPr/>
          </p:nvSpPr>
          <p:spPr>
            <a:xfrm>
              <a:off x="49530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AIP</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7" name="Rectangle 36">
              <a:extLst>
                <a:ext uri="{FF2B5EF4-FFF2-40B4-BE49-F238E27FC236}">
                  <a16:creationId xmlns:a16="http://schemas.microsoft.com/office/drawing/2014/main" id="{2137CC64-3B34-46D2-A036-2E8E9B12F9CB}"/>
                </a:ext>
              </a:extLst>
            </p:cNvPr>
            <p:cNvSpPr/>
            <p:nvPr/>
          </p:nvSpPr>
          <p:spPr>
            <a:xfrm>
              <a:off x="5943599" y="3352800"/>
              <a:ext cx="923925"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NOTAM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8" name="Rectangle 37">
              <a:extLst>
                <a:ext uri="{FF2B5EF4-FFF2-40B4-BE49-F238E27FC236}">
                  <a16:creationId xmlns:a16="http://schemas.microsoft.com/office/drawing/2014/main" id="{DD68B24A-6C64-40D0-90DB-D6927080D37D}"/>
                </a:ext>
              </a:extLst>
            </p:cNvPr>
            <p:cNvSpPr/>
            <p:nvPr/>
          </p:nvSpPr>
          <p:spPr>
            <a:xfrm>
              <a:off x="7086600" y="3352800"/>
              <a:ext cx="685800" cy="533400"/>
            </a:xfrm>
            <a:prstGeom prst="rect">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CIRC</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grpSp>
      <p:grpSp>
        <p:nvGrpSpPr>
          <p:cNvPr id="39" name="Group 38">
            <a:extLst>
              <a:ext uri="{FF2B5EF4-FFF2-40B4-BE49-F238E27FC236}">
                <a16:creationId xmlns:a16="http://schemas.microsoft.com/office/drawing/2014/main" id="{AB30C993-DE7F-485A-8046-BD2AD9DDC4A0}"/>
              </a:ext>
            </a:extLst>
          </p:cNvPr>
          <p:cNvGrpSpPr/>
          <p:nvPr/>
        </p:nvGrpSpPr>
        <p:grpSpPr>
          <a:xfrm>
            <a:off x="990600" y="1600200"/>
            <a:ext cx="7543800" cy="1304925"/>
            <a:chOff x="990600" y="1600200"/>
            <a:chExt cx="7543800" cy="1304925"/>
          </a:xfrm>
        </p:grpSpPr>
        <p:sp>
          <p:nvSpPr>
            <p:cNvPr id="40" name="Rectangle 39">
              <a:extLst>
                <a:ext uri="{FF2B5EF4-FFF2-40B4-BE49-F238E27FC236}">
                  <a16:creationId xmlns:a16="http://schemas.microsoft.com/office/drawing/2014/main" id="{9187A279-1D74-4BAC-B256-FC4FBCD6E091}"/>
                </a:ext>
              </a:extLst>
            </p:cNvPr>
            <p:cNvSpPr/>
            <p:nvPr/>
          </p:nvSpPr>
          <p:spPr>
            <a:xfrm>
              <a:off x="9906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CNS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Rectangle 40">
              <a:extLst>
                <a:ext uri="{FF2B5EF4-FFF2-40B4-BE49-F238E27FC236}">
                  <a16:creationId xmlns:a16="http://schemas.microsoft.com/office/drawing/2014/main" id="{3F9FC9EE-0420-4221-80E9-F5C507D72450}"/>
                </a:ext>
              </a:extLst>
            </p:cNvPr>
            <p:cNvSpPr/>
            <p:nvPr/>
          </p:nvSpPr>
          <p:spPr>
            <a:xfrm>
              <a:off x="75438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MET</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2" name="Rectangle 41">
              <a:extLst>
                <a:ext uri="{FF2B5EF4-FFF2-40B4-BE49-F238E27FC236}">
                  <a16:creationId xmlns:a16="http://schemas.microsoft.com/office/drawing/2014/main" id="{EDDC588F-95B5-4E32-BF41-EB99054ABE06}"/>
                </a:ext>
              </a:extLst>
            </p:cNvPr>
            <p:cNvSpPr/>
            <p:nvPr/>
          </p:nvSpPr>
          <p:spPr>
            <a:xfrm>
              <a:off x="42672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ea typeface="+mn-ea"/>
                  <a:cs typeface="+mn-cs"/>
                </a:rPr>
                <a:t>S</a:t>
              </a:r>
              <a:r>
                <a:rPr kumimoji="0" lang="es-ES" sz="1800" b="0" i="0" u="none" strike="noStrike" kern="0" cap="none" spc="0" normalizeH="0" baseline="0" noProof="0" dirty="0">
                  <a:ln>
                    <a:noFill/>
                  </a:ln>
                  <a:solidFill>
                    <a:prstClr val="white"/>
                  </a:solidFill>
                  <a:effectLst/>
                  <a:uLnTx/>
                  <a:uFillTx/>
                  <a:latin typeface="Calibri"/>
                  <a:ea typeface="+mn-ea"/>
                  <a:cs typeface="+mn-cs"/>
                </a:rPr>
                <a:t>&amp;R</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3" name="Rectangle 42">
              <a:extLst>
                <a:ext uri="{FF2B5EF4-FFF2-40B4-BE49-F238E27FC236}">
                  <a16:creationId xmlns:a16="http://schemas.microsoft.com/office/drawing/2014/main" id="{9D856629-378D-4AC2-84E5-F577036CE6AD}"/>
                </a:ext>
              </a:extLst>
            </p:cNvPr>
            <p:cNvSpPr/>
            <p:nvPr/>
          </p:nvSpPr>
          <p:spPr>
            <a:xfrm>
              <a:off x="5905500" y="2362200"/>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AIS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4" name="Rectangle 43">
              <a:extLst>
                <a:ext uri="{FF2B5EF4-FFF2-40B4-BE49-F238E27FC236}">
                  <a16:creationId xmlns:a16="http://schemas.microsoft.com/office/drawing/2014/main" id="{FC319052-274F-462D-A0BC-233A99921F2D}"/>
                </a:ext>
              </a:extLst>
            </p:cNvPr>
            <p:cNvSpPr/>
            <p:nvPr/>
          </p:nvSpPr>
          <p:spPr>
            <a:xfrm>
              <a:off x="2628900" y="2371725"/>
              <a:ext cx="990600" cy="5334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45" name="Straight Arrow Connector 44">
              <a:extLst>
                <a:ext uri="{FF2B5EF4-FFF2-40B4-BE49-F238E27FC236}">
                  <a16:creationId xmlns:a16="http://schemas.microsoft.com/office/drawing/2014/main" id="{DA5D6921-ACAF-490A-8164-C56280ACAD1E}"/>
                </a:ext>
              </a:extLst>
            </p:cNvPr>
            <p:cNvCxnSpPr>
              <a:stCxn id="18" idx="2"/>
              <a:endCxn id="41" idx="0"/>
            </p:cNvCxnSpPr>
            <p:nvPr/>
          </p:nvCxnSpPr>
          <p:spPr>
            <a:xfrm>
              <a:off x="4783043" y="1600200"/>
              <a:ext cx="3256057" cy="762000"/>
            </a:xfrm>
            <a:prstGeom prst="straightConnector1">
              <a:avLst/>
            </a:prstGeom>
            <a:noFill/>
            <a:ln w="38100" cap="flat" cmpd="sng" algn="ctr">
              <a:solidFill>
                <a:srgbClr val="4F81BD">
                  <a:lumMod val="75000"/>
                </a:srgbClr>
              </a:solidFill>
              <a:prstDash val="solid"/>
              <a:tailEnd type="arrow"/>
            </a:ln>
            <a:effectLst/>
          </p:spPr>
        </p:cxnSp>
        <p:cxnSp>
          <p:nvCxnSpPr>
            <p:cNvPr id="46" name="Straight Arrow Connector 45">
              <a:extLst>
                <a:ext uri="{FF2B5EF4-FFF2-40B4-BE49-F238E27FC236}">
                  <a16:creationId xmlns:a16="http://schemas.microsoft.com/office/drawing/2014/main" id="{5B916AEB-AA5B-4FB3-B34C-68B3DFAF46A1}"/>
                </a:ext>
              </a:extLst>
            </p:cNvPr>
            <p:cNvCxnSpPr>
              <a:stCxn id="18" idx="2"/>
              <a:endCxn id="43" idx="0"/>
            </p:cNvCxnSpPr>
            <p:nvPr/>
          </p:nvCxnSpPr>
          <p:spPr>
            <a:xfrm>
              <a:off x="4783043" y="1600200"/>
              <a:ext cx="1617757" cy="762000"/>
            </a:xfrm>
            <a:prstGeom prst="straightConnector1">
              <a:avLst/>
            </a:prstGeom>
            <a:noFill/>
            <a:ln w="38100" cap="flat" cmpd="sng" algn="ctr">
              <a:solidFill>
                <a:srgbClr val="4F81BD">
                  <a:lumMod val="75000"/>
                </a:srgbClr>
              </a:solidFill>
              <a:prstDash val="solid"/>
              <a:tailEnd type="arrow"/>
            </a:ln>
            <a:effectLst/>
          </p:spPr>
        </p:cxnSp>
        <p:cxnSp>
          <p:nvCxnSpPr>
            <p:cNvPr id="47" name="Straight Arrow Connector 46">
              <a:extLst>
                <a:ext uri="{FF2B5EF4-FFF2-40B4-BE49-F238E27FC236}">
                  <a16:creationId xmlns:a16="http://schemas.microsoft.com/office/drawing/2014/main" id="{548B7D69-FFB3-44BF-8B1C-FAA6759B6E2D}"/>
                </a:ext>
              </a:extLst>
            </p:cNvPr>
            <p:cNvCxnSpPr>
              <a:stCxn id="18" idx="2"/>
              <a:endCxn id="42" idx="0"/>
            </p:cNvCxnSpPr>
            <p:nvPr/>
          </p:nvCxnSpPr>
          <p:spPr>
            <a:xfrm flipH="1">
              <a:off x="4762500" y="1600200"/>
              <a:ext cx="20543" cy="762000"/>
            </a:xfrm>
            <a:prstGeom prst="straightConnector1">
              <a:avLst/>
            </a:prstGeom>
            <a:noFill/>
            <a:ln w="38100" cap="flat" cmpd="sng" algn="ctr">
              <a:solidFill>
                <a:srgbClr val="4F81BD">
                  <a:lumMod val="75000"/>
                </a:srgbClr>
              </a:solidFill>
              <a:prstDash val="solid"/>
              <a:tailEnd type="arrow"/>
            </a:ln>
            <a:effectLst/>
          </p:spPr>
        </p:cxnSp>
        <p:cxnSp>
          <p:nvCxnSpPr>
            <p:cNvPr id="48" name="Straight Arrow Connector 47">
              <a:extLst>
                <a:ext uri="{FF2B5EF4-FFF2-40B4-BE49-F238E27FC236}">
                  <a16:creationId xmlns:a16="http://schemas.microsoft.com/office/drawing/2014/main" id="{2884004D-1DF7-43A5-812B-30E560E18E01}"/>
                </a:ext>
              </a:extLst>
            </p:cNvPr>
            <p:cNvCxnSpPr>
              <a:stCxn id="18" idx="2"/>
              <a:endCxn id="44" idx="0"/>
            </p:cNvCxnSpPr>
            <p:nvPr/>
          </p:nvCxnSpPr>
          <p:spPr>
            <a:xfrm flipH="1">
              <a:off x="3124200" y="1600200"/>
              <a:ext cx="1658843" cy="771525"/>
            </a:xfrm>
            <a:prstGeom prst="straightConnector1">
              <a:avLst/>
            </a:prstGeom>
            <a:noFill/>
            <a:ln w="38100" cap="flat" cmpd="sng" algn="ctr">
              <a:solidFill>
                <a:srgbClr val="4F81BD">
                  <a:lumMod val="75000"/>
                </a:srgbClr>
              </a:solidFill>
              <a:prstDash val="solid"/>
              <a:tailEnd type="arrow"/>
            </a:ln>
            <a:effectLst/>
          </p:spPr>
        </p:cxnSp>
        <p:cxnSp>
          <p:nvCxnSpPr>
            <p:cNvPr id="49" name="Straight Arrow Connector 48">
              <a:extLst>
                <a:ext uri="{FF2B5EF4-FFF2-40B4-BE49-F238E27FC236}">
                  <a16:creationId xmlns:a16="http://schemas.microsoft.com/office/drawing/2014/main" id="{BD5057E7-F21F-4AD5-9888-537B6599A7C3}"/>
                </a:ext>
              </a:extLst>
            </p:cNvPr>
            <p:cNvCxnSpPr>
              <a:stCxn id="18" idx="2"/>
              <a:endCxn id="40" idx="0"/>
            </p:cNvCxnSpPr>
            <p:nvPr/>
          </p:nvCxnSpPr>
          <p:spPr>
            <a:xfrm flipH="1">
              <a:off x="1485900" y="1600200"/>
              <a:ext cx="3297143" cy="762000"/>
            </a:xfrm>
            <a:prstGeom prst="straightConnector1">
              <a:avLst/>
            </a:prstGeom>
            <a:noFill/>
            <a:ln w="38100" cap="flat" cmpd="sng" algn="ctr">
              <a:solidFill>
                <a:srgbClr val="4F81BD">
                  <a:lumMod val="75000"/>
                </a:srgbClr>
              </a:solidFill>
              <a:prstDash val="solid"/>
              <a:tailEnd type="arrow"/>
            </a:ln>
            <a:effectLst/>
          </p:spPr>
        </p:cxnSp>
      </p:grpSp>
      <p:grpSp>
        <p:nvGrpSpPr>
          <p:cNvPr id="50" name="Group 49">
            <a:extLst>
              <a:ext uri="{FF2B5EF4-FFF2-40B4-BE49-F238E27FC236}">
                <a16:creationId xmlns:a16="http://schemas.microsoft.com/office/drawing/2014/main" id="{E366FB24-ED48-487E-A0A0-015C86BBF225}"/>
              </a:ext>
            </a:extLst>
          </p:cNvPr>
          <p:cNvGrpSpPr/>
          <p:nvPr/>
        </p:nvGrpSpPr>
        <p:grpSpPr>
          <a:xfrm>
            <a:off x="787275" y="5120184"/>
            <a:ext cx="8438517" cy="1204416"/>
            <a:chOff x="787275" y="5120184"/>
            <a:chExt cx="8438517" cy="1204416"/>
          </a:xfrm>
        </p:grpSpPr>
        <p:sp>
          <p:nvSpPr>
            <p:cNvPr id="51" name="Rectangle 50">
              <a:extLst>
                <a:ext uri="{FF2B5EF4-FFF2-40B4-BE49-F238E27FC236}">
                  <a16:creationId xmlns:a16="http://schemas.microsoft.com/office/drawing/2014/main" id="{DA8F0F0D-DF11-426B-B981-106458006D2E}"/>
                </a:ext>
              </a:extLst>
            </p:cNvPr>
            <p:cNvSpPr/>
            <p:nvPr/>
          </p:nvSpPr>
          <p:spPr>
            <a:xfrm>
              <a:off x="787275" y="5120185"/>
              <a:ext cx="336021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ANS: Air Navigation Services</a:t>
              </a:r>
            </a:p>
            <a:p>
              <a:pPr fontAlgn="auto">
                <a:spcBef>
                  <a:spcPts val="0"/>
                </a:spcBef>
                <a:spcAft>
                  <a:spcPts val="0"/>
                </a:spcAft>
              </a:pPr>
              <a:r>
                <a:rPr lang="en-US" sz="1200" dirty="0">
                  <a:solidFill>
                    <a:prstClr val="black"/>
                  </a:solidFill>
                  <a:latin typeface="Calibri"/>
                  <a:ea typeface="msmincho" pitchFamily="2"/>
                  <a:cs typeface="msmincho" pitchFamily="2"/>
                </a:rPr>
                <a:t>CNS: Communications, Navigation and Surveillance</a:t>
              </a:r>
            </a:p>
            <a:p>
              <a:pPr fontAlgn="auto">
                <a:spcBef>
                  <a:spcPts val="0"/>
                </a:spcBef>
                <a:spcAft>
                  <a:spcPts val="0"/>
                </a:spcAft>
              </a:pPr>
              <a:r>
                <a:rPr lang="en-US" sz="1200" dirty="0">
                  <a:solidFill>
                    <a:prstClr val="black"/>
                  </a:solidFill>
                  <a:latin typeface="Calibri"/>
                  <a:ea typeface="msmincho" pitchFamily="2"/>
                  <a:cs typeface="msmincho" pitchFamily="2"/>
                </a:rPr>
                <a:t>ATM: Air Traffic Management</a:t>
              </a:r>
            </a:p>
            <a:p>
              <a:pPr fontAlgn="auto">
                <a:spcBef>
                  <a:spcPts val="0"/>
                </a:spcBef>
                <a:spcAft>
                  <a:spcPts val="0"/>
                </a:spcAft>
              </a:pPr>
              <a:r>
                <a:rPr lang="en-US" sz="1200" dirty="0">
                  <a:solidFill>
                    <a:prstClr val="black"/>
                  </a:solidFill>
                  <a:latin typeface="Calibri"/>
                  <a:ea typeface="msmincho" pitchFamily="2"/>
                  <a:cs typeface="msmincho" pitchFamily="2"/>
                </a:rPr>
                <a:t>S&amp;R: Search and Rescue</a:t>
              </a:r>
            </a:p>
            <a:p>
              <a:pPr fontAlgn="auto">
                <a:spcBef>
                  <a:spcPts val="0"/>
                </a:spcBef>
                <a:spcAft>
                  <a:spcPts val="0"/>
                </a:spcAft>
              </a:pPr>
              <a:r>
                <a:rPr lang="en-US" sz="1200" dirty="0">
                  <a:solidFill>
                    <a:prstClr val="black"/>
                  </a:solidFill>
                  <a:latin typeface="Calibri"/>
                  <a:ea typeface="msmincho" pitchFamily="2"/>
                  <a:cs typeface="msmincho" pitchFamily="2"/>
                </a:rPr>
                <a:t>AIS: Air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MET: Meteorological Services</a:t>
              </a:r>
            </a:p>
          </p:txBody>
        </p:sp>
        <p:sp>
          <p:nvSpPr>
            <p:cNvPr id="52" name="Rectangle 51">
              <a:extLst>
                <a:ext uri="{FF2B5EF4-FFF2-40B4-BE49-F238E27FC236}">
                  <a16:creationId xmlns:a16="http://schemas.microsoft.com/office/drawing/2014/main" id="{3C35533E-82B5-4098-ACC4-3E0750E256BD}"/>
                </a:ext>
              </a:extLst>
            </p:cNvPr>
            <p:cNvSpPr/>
            <p:nvPr/>
          </p:nvSpPr>
          <p:spPr>
            <a:xfrm>
              <a:off x="4275473" y="5124271"/>
              <a:ext cx="2830455" cy="1200329"/>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ASM: </a:t>
              </a:r>
              <a:r>
                <a:rPr lang="en-US" sz="1200" dirty="0" err="1">
                  <a:solidFill>
                    <a:prstClr val="black"/>
                  </a:solidFill>
                  <a:latin typeface="Calibri"/>
                  <a:ea typeface="msmincho" pitchFamily="2"/>
                  <a:cs typeface="msmincho" pitchFamily="2"/>
                </a:rPr>
                <a:t>AirSpace</a:t>
              </a:r>
              <a:r>
                <a:rPr lang="en-US" sz="1200" dirty="0">
                  <a:solidFill>
                    <a:prstClr val="black"/>
                  </a:solidFill>
                  <a:latin typeface="Calibri"/>
                  <a:ea typeface="msmincho" pitchFamily="2"/>
                  <a:cs typeface="msmincho" pitchFamily="2"/>
                </a:rPr>
                <a:t> Management</a:t>
              </a:r>
            </a:p>
            <a:p>
              <a:pPr fontAlgn="auto">
                <a:spcBef>
                  <a:spcPts val="0"/>
                </a:spcBef>
                <a:spcAft>
                  <a:spcPts val="0"/>
                </a:spcAft>
              </a:pPr>
              <a:r>
                <a:rPr lang="en-US" sz="1200" dirty="0">
                  <a:solidFill>
                    <a:prstClr val="black"/>
                  </a:solidFill>
                  <a:latin typeface="Calibri"/>
                  <a:ea typeface="msmincho" pitchFamily="2"/>
                  <a:cs typeface="msmincho" pitchFamily="2"/>
                </a:rPr>
                <a:t>ATFM: Air Traffic Flow Management</a:t>
              </a:r>
            </a:p>
            <a:p>
              <a:pPr fontAlgn="auto">
                <a:spcBef>
                  <a:spcPts val="0"/>
                </a:spcBef>
                <a:spcAft>
                  <a:spcPts val="0"/>
                </a:spcAft>
              </a:pPr>
              <a:r>
                <a:rPr lang="en-US" sz="1200" dirty="0">
                  <a:solidFill>
                    <a:prstClr val="black"/>
                  </a:solidFill>
                  <a:latin typeface="Calibri"/>
                  <a:ea typeface="msmincho" pitchFamily="2"/>
                  <a:cs typeface="msmincho" pitchFamily="2"/>
                </a:rPr>
                <a:t>ATS: Air Traffic Services</a:t>
              </a:r>
            </a:p>
            <a:p>
              <a:pPr fontAlgn="auto">
                <a:spcBef>
                  <a:spcPts val="0"/>
                </a:spcBef>
                <a:spcAft>
                  <a:spcPts val="0"/>
                </a:spcAft>
              </a:pPr>
              <a:r>
                <a:rPr lang="en-US" sz="1200" dirty="0">
                  <a:solidFill>
                    <a:prstClr val="black"/>
                  </a:solidFill>
                  <a:latin typeface="Calibri"/>
                  <a:ea typeface="msmincho" pitchFamily="2"/>
                  <a:cs typeface="msmincho" pitchFamily="2"/>
                </a:rPr>
                <a:t>AIP: Aeronautical Information Publications</a:t>
              </a:r>
            </a:p>
            <a:p>
              <a:pPr fontAlgn="auto">
                <a:spcBef>
                  <a:spcPts val="0"/>
                </a:spcBef>
                <a:spcAft>
                  <a:spcPts val="0"/>
                </a:spcAft>
              </a:pPr>
              <a:r>
                <a:rPr lang="en-US" sz="1200" dirty="0">
                  <a:solidFill>
                    <a:prstClr val="black"/>
                  </a:solidFill>
                  <a:latin typeface="Calibri"/>
                  <a:ea typeface="msmincho" pitchFamily="2"/>
                  <a:cs typeface="msmincho" pitchFamily="2"/>
                </a:rPr>
                <a:t>NOTAM: Notices to Airmen</a:t>
              </a:r>
            </a:p>
            <a:p>
              <a:pPr fontAlgn="auto">
                <a:spcBef>
                  <a:spcPts val="0"/>
                </a:spcBef>
                <a:spcAft>
                  <a:spcPts val="0"/>
                </a:spcAft>
              </a:pPr>
              <a:r>
                <a:rPr lang="en-US" sz="1200" dirty="0">
                  <a:solidFill>
                    <a:prstClr val="black"/>
                  </a:solidFill>
                  <a:latin typeface="Calibri"/>
                  <a:ea typeface="msmincho" pitchFamily="2"/>
                  <a:cs typeface="msmincho" pitchFamily="2"/>
                </a:rPr>
                <a:t>CIRC: Circulars</a:t>
              </a:r>
            </a:p>
          </p:txBody>
        </p:sp>
        <p:sp>
          <p:nvSpPr>
            <p:cNvPr id="53" name="Rectangle 52">
              <a:extLst>
                <a:ext uri="{FF2B5EF4-FFF2-40B4-BE49-F238E27FC236}">
                  <a16:creationId xmlns:a16="http://schemas.microsoft.com/office/drawing/2014/main" id="{635B701F-F287-4626-BECC-3317A4034B67}"/>
                </a:ext>
              </a:extLst>
            </p:cNvPr>
            <p:cNvSpPr/>
            <p:nvPr/>
          </p:nvSpPr>
          <p:spPr>
            <a:xfrm>
              <a:off x="7121433" y="5120184"/>
              <a:ext cx="2104359" cy="646331"/>
            </a:xfrm>
            <a:prstGeom prst="rect">
              <a:avLst/>
            </a:prstGeom>
          </p:spPr>
          <p:txBody>
            <a:bodyPr wrap="none">
              <a:spAutoFit/>
            </a:bodyPr>
            <a:lstStyle/>
            <a:p>
              <a:pPr fontAlgn="auto">
                <a:spcBef>
                  <a:spcPts val="0"/>
                </a:spcBef>
                <a:spcAft>
                  <a:spcPts val="0"/>
                </a:spcAft>
              </a:pPr>
              <a:r>
                <a:rPr lang="en-US" sz="1200" dirty="0">
                  <a:solidFill>
                    <a:prstClr val="black"/>
                  </a:solidFill>
                  <a:latin typeface="Calibri"/>
                  <a:ea typeface="msmincho" pitchFamily="2"/>
                  <a:cs typeface="msmincho" pitchFamily="2"/>
                </a:rPr>
                <a:t>AS: Alert Services</a:t>
              </a:r>
            </a:p>
            <a:p>
              <a:pPr fontAlgn="auto">
                <a:spcBef>
                  <a:spcPts val="0"/>
                </a:spcBef>
                <a:spcAft>
                  <a:spcPts val="0"/>
                </a:spcAft>
              </a:pPr>
              <a:r>
                <a:rPr lang="en-US" sz="1200" dirty="0">
                  <a:solidFill>
                    <a:prstClr val="black"/>
                  </a:solidFill>
                  <a:latin typeface="Calibri"/>
                  <a:ea typeface="msmincho" pitchFamily="2"/>
                  <a:cs typeface="msmincho" pitchFamily="2"/>
                </a:rPr>
                <a:t>FIS: Flight Information Services</a:t>
              </a:r>
            </a:p>
            <a:p>
              <a:pPr fontAlgn="auto">
                <a:spcBef>
                  <a:spcPts val="0"/>
                </a:spcBef>
                <a:spcAft>
                  <a:spcPts val="0"/>
                </a:spcAft>
              </a:pPr>
              <a:r>
                <a:rPr lang="en-US" sz="1200" dirty="0">
                  <a:solidFill>
                    <a:prstClr val="black"/>
                  </a:solidFill>
                  <a:latin typeface="Calibri"/>
                  <a:ea typeface="msmincho" pitchFamily="2"/>
                  <a:cs typeface="msmincho" pitchFamily="2"/>
                </a:rPr>
                <a:t>ATC: Air Traffic Control</a:t>
              </a:r>
            </a:p>
          </p:txBody>
        </p:sp>
      </p:grpSp>
      <p:sp>
        <p:nvSpPr>
          <p:cNvPr id="54" name="1 Elipse">
            <a:extLst>
              <a:ext uri="{FF2B5EF4-FFF2-40B4-BE49-F238E27FC236}">
                <a16:creationId xmlns:a16="http://schemas.microsoft.com/office/drawing/2014/main" id="{CE300963-34FE-44CA-B57D-57F8D4688164}"/>
              </a:ext>
            </a:extLst>
          </p:cNvPr>
          <p:cNvSpPr/>
          <p:nvPr/>
        </p:nvSpPr>
        <p:spPr>
          <a:xfrm>
            <a:off x="1590675" y="3193020"/>
            <a:ext cx="1085850" cy="947737"/>
          </a:xfrm>
          <a:prstGeom prst="ellipse">
            <a:avLst/>
          </a:prstGeom>
          <a:solidFill>
            <a:srgbClr val="4F81BD">
              <a:alpha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81368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24433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B592E49B-C3E6-4757-9EC7-369B30DA6F3C}"/>
              </a:ext>
            </a:extLst>
          </p:cNvPr>
          <p:cNvCxnSpPr/>
          <p:nvPr/>
        </p:nvCxnSpPr>
        <p:spPr>
          <a:xfrm>
            <a:off x="1436112" y="3768723"/>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293116"/>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817509"/>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A4078F1-7551-4CB8-802D-B49139CC01A2}"/>
              </a:ext>
            </a:extLst>
          </p:cNvPr>
          <p:cNvSpPr txBox="1"/>
          <p:nvPr/>
        </p:nvSpPr>
        <p:spPr>
          <a:xfrm>
            <a:off x="1171575" y="4059666"/>
            <a:ext cx="301686" cy="369332"/>
          </a:xfrm>
          <a:prstGeom prst="rect">
            <a:avLst/>
          </a:prstGeom>
          <a:noFill/>
        </p:spPr>
        <p:txBody>
          <a:bodyPr wrap="none" rtlCol="0">
            <a:spAutoFit/>
          </a:bodyPr>
          <a:lstStyle/>
          <a:p>
            <a:r>
              <a:rPr lang="en-GB" dirty="0"/>
              <a:t>1</a:t>
            </a:r>
          </a:p>
        </p:txBody>
      </p:sp>
      <p:sp>
        <p:nvSpPr>
          <p:cNvPr id="323" name="TextBox 322">
            <a:extLst>
              <a:ext uri="{FF2B5EF4-FFF2-40B4-BE49-F238E27FC236}">
                <a16:creationId xmlns:a16="http://schemas.microsoft.com/office/drawing/2014/main" id="{9BFEB779-714E-4E2C-A4A8-0B04841A535A}"/>
              </a:ext>
            </a:extLst>
          </p:cNvPr>
          <p:cNvSpPr txBox="1"/>
          <p:nvPr/>
        </p:nvSpPr>
        <p:spPr>
          <a:xfrm>
            <a:off x="1171575" y="3584058"/>
            <a:ext cx="301686" cy="369332"/>
          </a:xfrm>
          <a:prstGeom prst="rect">
            <a:avLst/>
          </a:prstGeom>
          <a:noFill/>
        </p:spPr>
        <p:txBody>
          <a:bodyPr wrap="none" rtlCol="0">
            <a:spAutoFit/>
          </a:bodyPr>
          <a:lstStyle/>
          <a:p>
            <a:r>
              <a:rPr lang="en-GB" dirty="0"/>
              <a:t>2</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171575" y="3108450"/>
            <a:ext cx="301686" cy="369332"/>
          </a:xfrm>
          <a:prstGeom prst="rect">
            <a:avLst/>
          </a:prstGeom>
          <a:noFill/>
        </p:spPr>
        <p:txBody>
          <a:bodyPr wrap="none" rtlCol="0">
            <a:spAutoFit/>
          </a:bodyPr>
          <a:lstStyle/>
          <a:p>
            <a:r>
              <a:rPr lang="en-GB" dirty="0"/>
              <a:t>3</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171575" y="2632843"/>
            <a:ext cx="301686" cy="369332"/>
          </a:xfrm>
          <a:prstGeom prst="rect">
            <a:avLst/>
          </a:prstGeom>
          <a:noFill/>
        </p:spPr>
        <p:txBody>
          <a:bodyPr wrap="none" rtlCol="0">
            <a:spAutoFit/>
          </a:bodyPr>
          <a:lstStyle/>
          <a:p>
            <a:r>
              <a:rPr lang="en-GB" dirty="0"/>
              <a:t>4</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171575" y="2157236"/>
            <a:ext cx="301686" cy="369332"/>
          </a:xfrm>
          <a:prstGeom prst="rect">
            <a:avLst/>
          </a:prstGeom>
          <a:noFill/>
        </p:spPr>
        <p:txBody>
          <a:bodyPr wrap="none" rtlCol="0">
            <a:spAutoFit/>
          </a:bodyPr>
          <a:lstStyle/>
          <a:p>
            <a:r>
              <a:rPr lang="en-GB" dirty="0"/>
              <a:t>5</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cxnSp>
        <p:nvCxnSpPr>
          <p:cNvPr id="14" name="Straight Connector 13">
            <a:extLst>
              <a:ext uri="{FF2B5EF4-FFF2-40B4-BE49-F238E27FC236}">
                <a16:creationId xmlns:a16="http://schemas.microsoft.com/office/drawing/2014/main" id="{AD8F130B-9DB4-4C57-B8EF-59CE3FE54D13}"/>
              </a:ext>
            </a:extLst>
          </p:cNvPr>
          <p:cNvCxnSpPr/>
          <p:nvPr/>
        </p:nvCxnSpPr>
        <p:spPr>
          <a:xfrm flipV="1">
            <a:off x="1674237" y="4244332"/>
            <a:ext cx="503813" cy="482600"/>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4" name="Straight Connector 363">
            <a:extLst>
              <a:ext uri="{FF2B5EF4-FFF2-40B4-BE49-F238E27FC236}">
                <a16:creationId xmlns:a16="http://schemas.microsoft.com/office/drawing/2014/main" id="{AD1BA902-3B70-4E39-A145-06A3CB9E2819}"/>
              </a:ext>
            </a:extLst>
          </p:cNvPr>
          <p:cNvCxnSpPr>
            <a:cxnSpLocks/>
          </p:cNvCxnSpPr>
          <p:nvPr/>
        </p:nvCxnSpPr>
        <p:spPr>
          <a:xfrm flipV="1">
            <a:off x="2171911" y="4244332"/>
            <a:ext cx="704880" cy="1"/>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5" name="Straight Connector 364">
            <a:extLst>
              <a:ext uri="{FF2B5EF4-FFF2-40B4-BE49-F238E27FC236}">
                <a16:creationId xmlns:a16="http://schemas.microsoft.com/office/drawing/2014/main" id="{5471B22D-0F08-4DE1-A79A-14EF180FDCB7}"/>
              </a:ext>
            </a:extLst>
          </p:cNvPr>
          <p:cNvCxnSpPr>
            <a:cxnSpLocks/>
          </p:cNvCxnSpPr>
          <p:nvPr/>
        </p:nvCxnSpPr>
        <p:spPr>
          <a:xfrm>
            <a:off x="2887776" y="4248614"/>
            <a:ext cx="626389" cy="47831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6" name="Straight Connector 365">
            <a:extLst>
              <a:ext uri="{FF2B5EF4-FFF2-40B4-BE49-F238E27FC236}">
                <a16:creationId xmlns:a16="http://schemas.microsoft.com/office/drawing/2014/main" id="{43F1C900-0F91-42BD-89E2-9AD4B2C85057}"/>
              </a:ext>
            </a:extLst>
          </p:cNvPr>
          <p:cNvCxnSpPr>
            <a:cxnSpLocks/>
          </p:cNvCxnSpPr>
          <p:nvPr/>
        </p:nvCxnSpPr>
        <p:spPr>
          <a:xfrm flipV="1">
            <a:off x="3561366" y="3783314"/>
            <a:ext cx="588351" cy="88348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7" name="Straight Connector 366">
            <a:extLst>
              <a:ext uri="{FF2B5EF4-FFF2-40B4-BE49-F238E27FC236}">
                <a16:creationId xmlns:a16="http://schemas.microsoft.com/office/drawing/2014/main" id="{86403804-1D5A-48EA-8D85-263B5D17AE44}"/>
              </a:ext>
            </a:extLst>
          </p:cNvPr>
          <p:cNvCxnSpPr>
            <a:cxnSpLocks/>
          </p:cNvCxnSpPr>
          <p:nvPr/>
        </p:nvCxnSpPr>
        <p:spPr>
          <a:xfrm flipV="1">
            <a:off x="4171351" y="3393432"/>
            <a:ext cx="466719" cy="383373"/>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8" name="Straight Connector 367">
            <a:extLst>
              <a:ext uri="{FF2B5EF4-FFF2-40B4-BE49-F238E27FC236}">
                <a16:creationId xmlns:a16="http://schemas.microsoft.com/office/drawing/2014/main" id="{2940E919-EC22-4F98-BD6C-372F9BDB5C02}"/>
              </a:ext>
            </a:extLst>
          </p:cNvPr>
          <p:cNvCxnSpPr>
            <a:cxnSpLocks/>
          </p:cNvCxnSpPr>
          <p:nvPr/>
        </p:nvCxnSpPr>
        <p:spPr>
          <a:xfrm>
            <a:off x="4638070" y="3398745"/>
            <a:ext cx="788217" cy="85637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9" name="Straight Connector 368">
            <a:extLst>
              <a:ext uri="{FF2B5EF4-FFF2-40B4-BE49-F238E27FC236}">
                <a16:creationId xmlns:a16="http://schemas.microsoft.com/office/drawing/2014/main" id="{575308AD-CF04-4ADC-B833-9BE388995C24}"/>
              </a:ext>
            </a:extLst>
          </p:cNvPr>
          <p:cNvCxnSpPr>
            <a:cxnSpLocks/>
          </p:cNvCxnSpPr>
          <p:nvPr/>
        </p:nvCxnSpPr>
        <p:spPr>
          <a:xfrm>
            <a:off x="5436323" y="4242105"/>
            <a:ext cx="476495" cy="650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0" name="Straight Connector 369">
            <a:extLst>
              <a:ext uri="{FF2B5EF4-FFF2-40B4-BE49-F238E27FC236}">
                <a16:creationId xmlns:a16="http://schemas.microsoft.com/office/drawing/2014/main" id="{AD485006-5C87-428B-A136-BD9288835404}"/>
              </a:ext>
            </a:extLst>
          </p:cNvPr>
          <p:cNvCxnSpPr>
            <a:cxnSpLocks/>
          </p:cNvCxnSpPr>
          <p:nvPr/>
        </p:nvCxnSpPr>
        <p:spPr>
          <a:xfrm flipV="1">
            <a:off x="5985675" y="3753793"/>
            <a:ext cx="715360" cy="488313"/>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2" name="Straight Connector 371">
            <a:extLst>
              <a:ext uri="{FF2B5EF4-FFF2-40B4-BE49-F238E27FC236}">
                <a16:creationId xmlns:a16="http://schemas.microsoft.com/office/drawing/2014/main" id="{C6297871-F9BD-4BD3-80D1-C17683B9B68D}"/>
              </a:ext>
            </a:extLst>
          </p:cNvPr>
          <p:cNvCxnSpPr>
            <a:cxnSpLocks/>
          </p:cNvCxnSpPr>
          <p:nvPr/>
        </p:nvCxnSpPr>
        <p:spPr>
          <a:xfrm flipV="1">
            <a:off x="1690369" y="4248613"/>
            <a:ext cx="6079856" cy="1"/>
          </a:xfrm>
          <a:prstGeom prst="line">
            <a:avLst/>
          </a:prstGeom>
          <a:ln>
            <a:prstDash val="dash"/>
            <a:headEnd type="none"/>
            <a:tailEnd type="none"/>
          </a:ln>
        </p:spPr>
        <p:style>
          <a:lnRef idx="2">
            <a:schemeClr val="accent1"/>
          </a:lnRef>
          <a:fillRef idx="0">
            <a:schemeClr val="accent1"/>
          </a:fillRef>
          <a:effectRef idx="1">
            <a:schemeClr val="accent1"/>
          </a:effectRef>
          <a:fontRef idx="minor">
            <a:schemeClr val="tx1"/>
          </a:fontRef>
        </p:style>
      </p:cxnSp>
      <p:cxnSp>
        <p:nvCxnSpPr>
          <p:cNvPr id="371" name="Straight Connector 370">
            <a:extLst>
              <a:ext uri="{FF2B5EF4-FFF2-40B4-BE49-F238E27FC236}">
                <a16:creationId xmlns:a16="http://schemas.microsoft.com/office/drawing/2014/main" id="{DDB41FA0-27BD-4893-B256-301821ABB4ED}"/>
              </a:ext>
            </a:extLst>
          </p:cNvPr>
          <p:cNvCxnSpPr>
            <a:cxnSpLocks/>
          </p:cNvCxnSpPr>
          <p:nvPr/>
        </p:nvCxnSpPr>
        <p:spPr>
          <a:xfrm flipV="1">
            <a:off x="6717166" y="3738402"/>
            <a:ext cx="621240" cy="63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482C20F-542C-49A6-A577-552C10AA1927}"/>
              </a:ext>
            </a:extLst>
          </p:cNvPr>
          <p:cNvCxnSpPr>
            <a:cxnSpLocks/>
          </p:cNvCxnSpPr>
          <p:nvPr/>
        </p:nvCxnSpPr>
        <p:spPr>
          <a:xfrm flipV="1">
            <a:off x="1697443" y="3753793"/>
            <a:ext cx="6079856" cy="1"/>
          </a:xfrm>
          <a:prstGeom prst="line">
            <a:avLst/>
          </a:prstGeom>
          <a:ln>
            <a:solidFill>
              <a:srgbClr val="FFC000"/>
            </a:solidFill>
            <a:prstDash val="dash"/>
            <a:headEnd type="none"/>
            <a:tailEnd type="none"/>
          </a:ln>
        </p:spPr>
        <p:style>
          <a:lnRef idx="2">
            <a:schemeClr val="accent1"/>
          </a:lnRef>
          <a:fillRef idx="0">
            <a:schemeClr val="accent1"/>
          </a:fillRef>
          <a:effectRef idx="1">
            <a:schemeClr val="accent1"/>
          </a:effectRef>
          <a:fontRef idx="minor">
            <a:schemeClr val="tx1"/>
          </a:fontRef>
        </p:style>
      </p:cxnSp>
      <p:sp>
        <p:nvSpPr>
          <p:cNvPr id="373" name="TextBox 372">
            <a:extLst>
              <a:ext uri="{FF2B5EF4-FFF2-40B4-BE49-F238E27FC236}">
                <a16:creationId xmlns:a16="http://schemas.microsoft.com/office/drawing/2014/main" id="{C28744A6-8AC9-46FB-901C-9D71D119CA0F}"/>
              </a:ext>
            </a:extLst>
          </p:cNvPr>
          <p:cNvSpPr txBox="1"/>
          <p:nvPr/>
        </p:nvSpPr>
        <p:spPr>
          <a:xfrm>
            <a:off x="7859529" y="3972712"/>
            <a:ext cx="486030" cy="461665"/>
          </a:xfrm>
          <a:prstGeom prst="rect">
            <a:avLst/>
          </a:prstGeom>
          <a:noFill/>
        </p:spPr>
        <p:txBody>
          <a:bodyPr wrap="none" rtlCol="0">
            <a:spAutoFit/>
          </a:bodyPr>
          <a:lstStyle/>
          <a:p>
            <a:r>
              <a:rPr lang="en-GB" sz="2400" b="1" dirty="0">
                <a:solidFill>
                  <a:schemeClr val="accent1">
                    <a:lumMod val="75000"/>
                  </a:schemeClr>
                </a:solidFill>
              </a:rPr>
              <a:t>S2</a:t>
            </a:r>
            <a:endParaRPr lang="en-GB" b="1" dirty="0">
              <a:solidFill>
                <a:schemeClr val="accent1">
                  <a:lumMod val="75000"/>
                </a:schemeClr>
              </a:solidFill>
            </a:endParaRPr>
          </a:p>
        </p:txBody>
      </p:sp>
      <p:sp>
        <p:nvSpPr>
          <p:cNvPr id="58" name="TextBox 57">
            <a:extLst>
              <a:ext uri="{FF2B5EF4-FFF2-40B4-BE49-F238E27FC236}">
                <a16:creationId xmlns:a16="http://schemas.microsoft.com/office/drawing/2014/main" id="{735A1254-F444-4C6D-BB8E-74A2321B5562}"/>
              </a:ext>
            </a:extLst>
          </p:cNvPr>
          <p:cNvSpPr txBox="1"/>
          <p:nvPr/>
        </p:nvSpPr>
        <p:spPr>
          <a:xfrm>
            <a:off x="3271150" y="5270708"/>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cxnSp>
        <p:nvCxnSpPr>
          <p:cNvPr id="60" name="Straight Connector 59">
            <a:extLst>
              <a:ext uri="{FF2B5EF4-FFF2-40B4-BE49-F238E27FC236}">
                <a16:creationId xmlns:a16="http://schemas.microsoft.com/office/drawing/2014/main" id="{0E0DB8BE-4558-4271-AD1D-BB0FD2A36388}"/>
              </a:ext>
            </a:extLst>
          </p:cNvPr>
          <p:cNvCxnSpPr>
            <a:cxnSpLocks/>
          </p:cNvCxnSpPr>
          <p:nvPr/>
        </p:nvCxnSpPr>
        <p:spPr>
          <a:xfrm>
            <a:off x="1651032" y="4726932"/>
            <a:ext cx="571883" cy="650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702DDDCD-B62D-4561-A483-28CAC30220C8}"/>
              </a:ext>
            </a:extLst>
          </p:cNvPr>
          <p:cNvCxnSpPr>
            <a:cxnSpLocks/>
          </p:cNvCxnSpPr>
          <p:nvPr/>
        </p:nvCxnSpPr>
        <p:spPr>
          <a:xfrm flipV="1">
            <a:off x="2241479" y="4255123"/>
            <a:ext cx="628733" cy="448002"/>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36B02089-055A-48F2-A859-1ACBCE867192}"/>
              </a:ext>
            </a:extLst>
          </p:cNvPr>
          <p:cNvCxnSpPr>
            <a:cxnSpLocks/>
          </p:cNvCxnSpPr>
          <p:nvPr/>
        </p:nvCxnSpPr>
        <p:spPr>
          <a:xfrm flipV="1">
            <a:off x="2887776" y="3429000"/>
            <a:ext cx="557516" cy="816359"/>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EBC48FB5-B12E-4BDD-B331-8207CFD2AD03}"/>
              </a:ext>
            </a:extLst>
          </p:cNvPr>
          <p:cNvCxnSpPr>
            <a:cxnSpLocks/>
          </p:cNvCxnSpPr>
          <p:nvPr/>
        </p:nvCxnSpPr>
        <p:spPr>
          <a:xfrm flipH="1" flipV="1">
            <a:off x="3445292" y="3422494"/>
            <a:ext cx="662340" cy="346229"/>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ED17108C-1D7A-4AFD-9106-528DD6EF7269}"/>
              </a:ext>
            </a:extLst>
          </p:cNvPr>
          <p:cNvCxnSpPr>
            <a:cxnSpLocks/>
          </p:cNvCxnSpPr>
          <p:nvPr/>
        </p:nvCxnSpPr>
        <p:spPr>
          <a:xfrm flipH="1" flipV="1">
            <a:off x="4149717" y="3771328"/>
            <a:ext cx="621920" cy="483688"/>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5025A8FA-7ADC-46A1-B92E-AB65D7D23EE8}"/>
              </a:ext>
            </a:extLst>
          </p:cNvPr>
          <p:cNvCxnSpPr>
            <a:cxnSpLocks/>
          </p:cNvCxnSpPr>
          <p:nvPr/>
        </p:nvCxnSpPr>
        <p:spPr>
          <a:xfrm flipV="1">
            <a:off x="4771637" y="3365672"/>
            <a:ext cx="588351" cy="87643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70C52FAD-D02A-47B3-9790-BC806B733236}"/>
              </a:ext>
            </a:extLst>
          </p:cNvPr>
          <p:cNvCxnSpPr>
            <a:cxnSpLocks/>
          </p:cNvCxnSpPr>
          <p:nvPr/>
        </p:nvCxnSpPr>
        <p:spPr>
          <a:xfrm flipH="1">
            <a:off x="5359988" y="3365672"/>
            <a:ext cx="731191" cy="0"/>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F7B358B2-A08F-44F0-805F-E3060CDFB4CF}"/>
              </a:ext>
            </a:extLst>
          </p:cNvPr>
          <p:cNvCxnSpPr>
            <a:cxnSpLocks/>
          </p:cNvCxnSpPr>
          <p:nvPr/>
        </p:nvCxnSpPr>
        <p:spPr>
          <a:xfrm>
            <a:off x="6091179" y="3365672"/>
            <a:ext cx="625987" cy="853421"/>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422EE54D-37E1-4166-89A0-B91642F47B06}"/>
              </a:ext>
            </a:extLst>
          </p:cNvPr>
          <p:cNvCxnSpPr>
            <a:cxnSpLocks/>
          </p:cNvCxnSpPr>
          <p:nvPr/>
        </p:nvCxnSpPr>
        <p:spPr>
          <a:xfrm>
            <a:off x="6740371" y="4255016"/>
            <a:ext cx="598035" cy="47842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119997FA-DA73-4C13-9E41-335A04809F7B}"/>
              </a:ext>
            </a:extLst>
          </p:cNvPr>
          <p:cNvSpPr txBox="1"/>
          <p:nvPr/>
        </p:nvSpPr>
        <p:spPr>
          <a:xfrm>
            <a:off x="7859529" y="3522961"/>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6" name="TextBox 85">
            <a:extLst>
              <a:ext uri="{FF2B5EF4-FFF2-40B4-BE49-F238E27FC236}">
                <a16:creationId xmlns:a16="http://schemas.microsoft.com/office/drawing/2014/main" id="{F0B5E354-8A53-43EB-9989-A74F7D5E0812}"/>
              </a:ext>
            </a:extLst>
          </p:cNvPr>
          <p:cNvSpPr txBox="1"/>
          <p:nvPr/>
        </p:nvSpPr>
        <p:spPr>
          <a:xfrm>
            <a:off x="5275441" y="5270708"/>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7" name="TextBox 86">
            <a:extLst>
              <a:ext uri="{FF2B5EF4-FFF2-40B4-BE49-F238E27FC236}">
                <a16:creationId xmlns:a16="http://schemas.microsoft.com/office/drawing/2014/main" id="{69D11AD3-0B9E-49DA-A35D-216D46517856}"/>
              </a:ext>
            </a:extLst>
          </p:cNvPr>
          <p:cNvSpPr txBox="1"/>
          <p:nvPr/>
        </p:nvSpPr>
        <p:spPr>
          <a:xfrm>
            <a:off x="5809964" y="5270708"/>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8" name="TextBox 87">
            <a:extLst>
              <a:ext uri="{FF2B5EF4-FFF2-40B4-BE49-F238E27FC236}">
                <a16:creationId xmlns:a16="http://schemas.microsoft.com/office/drawing/2014/main" id="{7AB7C06D-D612-43A6-BC37-9AF3B699CE6F}"/>
              </a:ext>
            </a:extLst>
          </p:cNvPr>
          <p:cNvSpPr txBox="1"/>
          <p:nvPr/>
        </p:nvSpPr>
        <p:spPr>
          <a:xfrm>
            <a:off x="4522995" y="5270708"/>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89" name="TextBox 88">
            <a:extLst>
              <a:ext uri="{FF2B5EF4-FFF2-40B4-BE49-F238E27FC236}">
                <a16:creationId xmlns:a16="http://schemas.microsoft.com/office/drawing/2014/main" id="{A729976B-3D56-48CF-9F12-FC8C26BBFE3E}"/>
              </a:ext>
            </a:extLst>
          </p:cNvPr>
          <p:cNvSpPr txBox="1"/>
          <p:nvPr/>
        </p:nvSpPr>
        <p:spPr>
          <a:xfrm>
            <a:off x="7786210" y="1472037"/>
            <a:ext cx="585417" cy="523220"/>
          </a:xfrm>
          <a:prstGeom prst="rect">
            <a:avLst/>
          </a:prstGeom>
          <a:noFill/>
        </p:spPr>
        <p:txBody>
          <a:bodyPr wrap="none" rtlCol="0">
            <a:spAutoFit/>
          </a:bodyPr>
          <a:lstStyle/>
          <a:p>
            <a:r>
              <a:rPr lang="en-GB" sz="2800" b="1" dirty="0"/>
              <a:t>2A</a:t>
            </a:r>
          </a:p>
        </p:txBody>
      </p:sp>
      <p:sp>
        <p:nvSpPr>
          <p:cNvPr id="62" name="Segnaposto numero diapositiva 4">
            <a:extLst>
              <a:ext uri="{FF2B5EF4-FFF2-40B4-BE49-F238E27FC236}">
                <a16:creationId xmlns:a16="http://schemas.microsoft.com/office/drawing/2014/main" id="{980D7258-85C4-4F9F-81BB-D4B96E45B2D1}"/>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40</a:t>
            </a:fld>
            <a:endParaRPr lang="en-GB" dirty="0"/>
          </a:p>
        </p:txBody>
      </p:sp>
    </p:spTree>
    <p:extLst>
      <p:ext uri="{BB962C8B-B14F-4D97-AF65-F5344CB8AC3E}">
        <p14:creationId xmlns:p14="http://schemas.microsoft.com/office/powerpoint/2010/main" val="308010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wipe(left)">
                                      <p:cBhvr>
                                        <p:cTn id="14" dur="500"/>
                                        <p:tgtEl>
                                          <p:spTgt spid="60"/>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left)">
                                      <p:cBhvr>
                                        <p:cTn id="18" dur="500"/>
                                        <p:tgtEl>
                                          <p:spTgt spid="6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left)">
                                      <p:cBhvr>
                                        <p:cTn id="22" dur="500"/>
                                        <p:tgtEl>
                                          <p:spTgt spid="66"/>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500"/>
                                        <p:tgtEl>
                                          <p:spTgt spid="6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left)">
                                      <p:cBhvr>
                                        <p:cTn id="30" dur="500"/>
                                        <p:tgtEl>
                                          <p:spTgt spid="71"/>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500"/>
                                        <p:tgtEl>
                                          <p:spTgt spid="76"/>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wipe(left)">
                                      <p:cBhvr>
                                        <p:cTn id="42" dur="500"/>
                                        <p:tgtEl>
                                          <p:spTgt spid="79"/>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372"/>
                                        </p:tgtEl>
                                        <p:attrNameLst>
                                          <p:attrName>style.visibility</p:attrName>
                                        </p:attrNameLst>
                                      </p:cBhvr>
                                      <p:to>
                                        <p:strVal val="visible"/>
                                      </p:to>
                                    </p:set>
                                    <p:animEffect transition="in" filter="wipe(left)">
                                      <p:cBhvr>
                                        <p:cTn id="51" dur="500"/>
                                        <p:tgtEl>
                                          <p:spTgt spid="372"/>
                                        </p:tgtEl>
                                      </p:cBhvr>
                                    </p:animEffect>
                                  </p:childTnLst>
                                </p:cTn>
                              </p:par>
                            </p:childTnLst>
                          </p:cTn>
                        </p:par>
                        <p:par>
                          <p:cTn id="52" fill="hold">
                            <p:stCondLst>
                              <p:cond delay="500"/>
                            </p:stCondLst>
                            <p:childTnLst>
                              <p:par>
                                <p:cTn id="53" presetID="1" presetClass="entr" presetSubtype="0" fill="hold" grpId="0" nodeType="afterEffect">
                                  <p:stCondLst>
                                    <p:cond delay="0"/>
                                  </p:stCondLst>
                                  <p:childTnLst>
                                    <p:set>
                                      <p:cBhvr>
                                        <p:cTn id="54" dur="1" fill="hold">
                                          <p:stCondLst>
                                            <p:cond delay="0"/>
                                          </p:stCondLst>
                                        </p:cTn>
                                        <p:tgtEl>
                                          <p:spTgt spid="37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364"/>
                                        </p:tgtEl>
                                        <p:attrNameLst>
                                          <p:attrName>style.visibility</p:attrName>
                                        </p:attrNameLst>
                                      </p:cBhvr>
                                      <p:to>
                                        <p:strVal val="visible"/>
                                      </p:to>
                                    </p:set>
                                    <p:animEffect transition="in" filter="wipe(left)">
                                      <p:cBhvr>
                                        <p:cTn id="63" dur="500"/>
                                        <p:tgtEl>
                                          <p:spTgt spid="364"/>
                                        </p:tgtEl>
                                      </p:cBhvr>
                                    </p:animEffect>
                                  </p:childTnLst>
                                </p:cTn>
                              </p:par>
                            </p:childTnLst>
                          </p:cTn>
                        </p:par>
                        <p:par>
                          <p:cTn id="64" fill="hold">
                            <p:stCondLst>
                              <p:cond delay="1000"/>
                            </p:stCondLst>
                            <p:childTnLst>
                              <p:par>
                                <p:cTn id="65" presetID="22" presetClass="entr" presetSubtype="8" fill="hold" nodeType="afterEffect">
                                  <p:stCondLst>
                                    <p:cond delay="0"/>
                                  </p:stCondLst>
                                  <p:childTnLst>
                                    <p:set>
                                      <p:cBhvr>
                                        <p:cTn id="66" dur="1" fill="hold">
                                          <p:stCondLst>
                                            <p:cond delay="0"/>
                                          </p:stCondLst>
                                        </p:cTn>
                                        <p:tgtEl>
                                          <p:spTgt spid="365"/>
                                        </p:tgtEl>
                                        <p:attrNameLst>
                                          <p:attrName>style.visibility</p:attrName>
                                        </p:attrNameLst>
                                      </p:cBhvr>
                                      <p:to>
                                        <p:strVal val="visible"/>
                                      </p:to>
                                    </p:set>
                                    <p:animEffect transition="in" filter="wipe(left)">
                                      <p:cBhvr>
                                        <p:cTn id="67" dur="500"/>
                                        <p:tgtEl>
                                          <p:spTgt spid="365"/>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366"/>
                                        </p:tgtEl>
                                        <p:attrNameLst>
                                          <p:attrName>style.visibility</p:attrName>
                                        </p:attrNameLst>
                                      </p:cBhvr>
                                      <p:to>
                                        <p:strVal val="visible"/>
                                      </p:to>
                                    </p:set>
                                    <p:animEffect transition="in" filter="wipe(left)">
                                      <p:cBhvr>
                                        <p:cTn id="71" dur="500"/>
                                        <p:tgtEl>
                                          <p:spTgt spid="366"/>
                                        </p:tgtEl>
                                      </p:cBhvr>
                                    </p:animEffect>
                                  </p:childTnLst>
                                </p:cTn>
                              </p:par>
                            </p:childTnLst>
                          </p:cTn>
                        </p:par>
                        <p:par>
                          <p:cTn id="72" fill="hold">
                            <p:stCondLst>
                              <p:cond delay="2000"/>
                            </p:stCondLst>
                            <p:childTnLst>
                              <p:par>
                                <p:cTn id="73" presetID="22" presetClass="entr" presetSubtype="8" fill="hold" nodeType="afterEffect">
                                  <p:stCondLst>
                                    <p:cond delay="0"/>
                                  </p:stCondLst>
                                  <p:childTnLst>
                                    <p:set>
                                      <p:cBhvr>
                                        <p:cTn id="74" dur="1" fill="hold">
                                          <p:stCondLst>
                                            <p:cond delay="0"/>
                                          </p:stCondLst>
                                        </p:cTn>
                                        <p:tgtEl>
                                          <p:spTgt spid="367"/>
                                        </p:tgtEl>
                                        <p:attrNameLst>
                                          <p:attrName>style.visibility</p:attrName>
                                        </p:attrNameLst>
                                      </p:cBhvr>
                                      <p:to>
                                        <p:strVal val="visible"/>
                                      </p:to>
                                    </p:set>
                                    <p:animEffect transition="in" filter="wipe(left)">
                                      <p:cBhvr>
                                        <p:cTn id="75" dur="500"/>
                                        <p:tgtEl>
                                          <p:spTgt spid="367"/>
                                        </p:tgtEl>
                                      </p:cBhvr>
                                    </p:animEffect>
                                  </p:childTnLst>
                                </p:cTn>
                              </p:par>
                            </p:childTnLst>
                          </p:cTn>
                        </p:par>
                        <p:par>
                          <p:cTn id="76" fill="hold">
                            <p:stCondLst>
                              <p:cond delay="2500"/>
                            </p:stCondLst>
                            <p:childTnLst>
                              <p:par>
                                <p:cTn id="77" presetID="22" presetClass="entr" presetSubtype="8" fill="hold" nodeType="afterEffect">
                                  <p:stCondLst>
                                    <p:cond delay="0"/>
                                  </p:stCondLst>
                                  <p:childTnLst>
                                    <p:set>
                                      <p:cBhvr>
                                        <p:cTn id="78" dur="1" fill="hold">
                                          <p:stCondLst>
                                            <p:cond delay="0"/>
                                          </p:stCondLst>
                                        </p:cTn>
                                        <p:tgtEl>
                                          <p:spTgt spid="368"/>
                                        </p:tgtEl>
                                        <p:attrNameLst>
                                          <p:attrName>style.visibility</p:attrName>
                                        </p:attrNameLst>
                                      </p:cBhvr>
                                      <p:to>
                                        <p:strVal val="visible"/>
                                      </p:to>
                                    </p:set>
                                    <p:animEffect transition="in" filter="wipe(left)">
                                      <p:cBhvr>
                                        <p:cTn id="79" dur="500"/>
                                        <p:tgtEl>
                                          <p:spTgt spid="368"/>
                                        </p:tgtEl>
                                      </p:cBhvr>
                                    </p:animEffect>
                                  </p:childTnLst>
                                </p:cTn>
                              </p:par>
                            </p:childTnLst>
                          </p:cTn>
                        </p:par>
                        <p:par>
                          <p:cTn id="80" fill="hold">
                            <p:stCondLst>
                              <p:cond delay="3000"/>
                            </p:stCondLst>
                            <p:childTnLst>
                              <p:par>
                                <p:cTn id="81" presetID="22" presetClass="entr" presetSubtype="8" fill="hold" nodeType="afterEffect">
                                  <p:stCondLst>
                                    <p:cond delay="0"/>
                                  </p:stCondLst>
                                  <p:childTnLst>
                                    <p:set>
                                      <p:cBhvr>
                                        <p:cTn id="82" dur="1" fill="hold">
                                          <p:stCondLst>
                                            <p:cond delay="0"/>
                                          </p:stCondLst>
                                        </p:cTn>
                                        <p:tgtEl>
                                          <p:spTgt spid="369"/>
                                        </p:tgtEl>
                                        <p:attrNameLst>
                                          <p:attrName>style.visibility</p:attrName>
                                        </p:attrNameLst>
                                      </p:cBhvr>
                                      <p:to>
                                        <p:strVal val="visible"/>
                                      </p:to>
                                    </p:set>
                                    <p:animEffect transition="in" filter="wipe(left)">
                                      <p:cBhvr>
                                        <p:cTn id="83" dur="500"/>
                                        <p:tgtEl>
                                          <p:spTgt spid="369"/>
                                        </p:tgtEl>
                                      </p:cBhvr>
                                    </p:animEffect>
                                  </p:childTnLst>
                                </p:cTn>
                              </p:par>
                            </p:childTnLst>
                          </p:cTn>
                        </p:par>
                        <p:par>
                          <p:cTn id="84" fill="hold">
                            <p:stCondLst>
                              <p:cond delay="3500"/>
                            </p:stCondLst>
                            <p:childTnLst>
                              <p:par>
                                <p:cTn id="85" presetID="22" presetClass="entr" presetSubtype="8" fill="hold" nodeType="afterEffect">
                                  <p:stCondLst>
                                    <p:cond delay="0"/>
                                  </p:stCondLst>
                                  <p:childTnLst>
                                    <p:set>
                                      <p:cBhvr>
                                        <p:cTn id="86" dur="1" fill="hold">
                                          <p:stCondLst>
                                            <p:cond delay="0"/>
                                          </p:stCondLst>
                                        </p:cTn>
                                        <p:tgtEl>
                                          <p:spTgt spid="370"/>
                                        </p:tgtEl>
                                        <p:attrNameLst>
                                          <p:attrName>style.visibility</p:attrName>
                                        </p:attrNameLst>
                                      </p:cBhvr>
                                      <p:to>
                                        <p:strVal val="visible"/>
                                      </p:to>
                                    </p:set>
                                    <p:animEffect transition="in" filter="wipe(left)">
                                      <p:cBhvr>
                                        <p:cTn id="87" dur="500"/>
                                        <p:tgtEl>
                                          <p:spTgt spid="370"/>
                                        </p:tgtEl>
                                      </p:cBhvr>
                                    </p:animEffect>
                                  </p:childTnLst>
                                </p:cTn>
                              </p:par>
                            </p:childTnLst>
                          </p:cTn>
                        </p:par>
                        <p:par>
                          <p:cTn id="88" fill="hold">
                            <p:stCondLst>
                              <p:cond delay="4000"/>
                            </p:stCondLst>
                            <p:childTnLst>
                              <p:par>
                                <p:cTn id="89" presetID="22" presetClass="entr" presetSubtype="8" fill="hold" nodeType="afterEffect">
                                  <p:stCondLst>
                                    <p:cond delay="0"/>
                                  </p:stCondLst>
                                  <p:childTnLst>
                                    <p:set>
                                      <p:cBhvr>
                                        <p:cTn id="90" dur="1" fill="hold">
                                          <p:stCondLst>
                                            <p:cond delay="0"/>
                                          </p:stCondLst>
                                        </p:cTn>
                                        <p:tgtEl>
                                          <p:spTgt spid="371"/>
                                        </p:tgtEl>
                                        <p:attrNameLst>
                                          <p:attrName>style.visibility</p:attrName>
                                        </p:attrNameLst>
                                      </p:cBhvr>
                                      <p:to>
                                        <p:strVal val="visible"/>
                                      </p:to>
                                    </p:set>
                                    <p:animEffect transition="in" filter="wipe(left)">
                                      <p:cBhvr>
                                        <p:cTn id="91" dur="500"/>
                                        <p:tgtEl>
                                          <p:spTgt spid="371"/>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58"/>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88"/>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86"/>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 grpId="0"/>
      <p:bldP spid="58" grpId="0"/>
      <p:bldP spid="85" grpId="0"/>
      <p:bldP spid="86" grpId="0"/>
      <p:bldP spid="87" grpId="0"/>
      <p:bldP spid="8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24433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B592E49B-C3E6-4757-9EC7-369B30DA6F3C}"/>
              </a:ext>
            </a:extLst>
          </p:cNvPr>
          <p:cNvCxnSpPr/>
          <p:nvPr/>
        </p:nvCxnSpPr>
        <p:spPr>
          <a:xfrm>
            <a:off x="1436112" y="3768723"/>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293116"/>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817509"/>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A4078F1-7551-4CB8-802D-B49139CC01A2}"/>
              </a:ext>
            </a:extLst>
          </p:cNvPr>
          <p:cNvSpPr txBox="1"/>
          <p:nvPr/>
        </p:nvSpPr>
        <p:spPr>
          <a:xfrm>
            <a:off x="1171575" y="4059666"/>
            <a:ext cx="301686" cy="369332"/>
          </a:xfrm>
          <a:prstGeom prst="rect">
            <a:avLst/>
          </a:prstGeom>
          <a:noFill/>
        </p:spPr>
        <p:txBody>
          <a:bodyPr wrap="none" rtlCol="0">
            <a:spAutoFit/>
          </a:bodyPr>
          <a:lstStyle/>
          <a:p>
            <a:r>
              <a:rPr lang="en-GB" dirty="0"/>
              <a:t>1</a:t>
            </a:r>
          </a:p>
        </p:txBody>
      </p:sp>
      <p:sp>
        <p:nvSpPr>
          <p:cNvPr id="323" name="TextBox 322">
            <a:extLst>
              <a:ext uri="{FF2B5EF4-FFF2-40B4-BE49-F238E27FC236}">
                <a16:creationId xmlns:a16="http://schemas.microsoft.com/office/drawing/2014/main" id="{9BFEB779-714E-4E2C-A4A8-0B04841A535A}"/>
              </a:ext>
            </a:extLst>
          </p:cNvPr>
          <p:cNvSpPr txBox="1"/>
          <p:nvPr/>
        </p:nvSpPr>
        <p:spPr>
          <a:xfrm>
            <a:off x="1171575" y="3584058"/>
            <a:ext cx="301686" cy="369332"/>
          </a:xfrm>
          <a:prstGeom prst="rect">
            <a:avLst/>
          </a:prstGeom>
          <a:noFill/>
        </p:spPr>
        <p:txBody>
          <a:bodyPr wrap="none" rtlCol="0">
            <a:spAutoFit/>
          </a:bodyPr>
          <a:lstStyle/>
          <a:p>
            <a:r>
              <a:rPr lang="en-GB" dirty="0"/>
              <a:t>2</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171575" y="3108450"/>
            <a:ext cx="301686" cy="369332"/>
          </a:xfrm>
          <a:prstGeom prst="rect">
            <a:avLst/>
          </a:prstGeom>
          <a:noFill/>
        </p:spPr>
        <p:txBody>
          <a:bodyPr wrap="none" rtlCol="0">
            <a:spAutoFit/>
          </a:bodyPr>
          <a:lstStyle/>
          <a:p>
            <a:r>
              <a:rPr lang="en-GB" dirty="0"/>
              <a:t>3</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171575" y="2632843"/>
            <a:ext cx="301686" cy="369332"/>
          </a:xfrm>
          <a:prstGeom prst="rect">
            <a:avLst/>
          </a:prstGeom>
          <a:noFill/>
        </p:spPr>
        <p:txBody>
          <a:bodyPr wrap="none" rtlCol="0">
            <a:spAutoFit/>
          </a:bodyPr>
          <a:lstStyle/>
          <a:p>
            <a:r>
              <a:rPr lang="en-GB" dirty="0"/>
              <a:t>4</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171575" y="2157236"/>
            <a:ext cx="301686" cy="369332"/>
          </a:xfrm>
          <a:prstGeom prst="rect">
            <a:avLst/>
          </a:prstGeom>
          <a:noFill/>
        </p:spPr>
        <p:txBody>
          <a:bodyPr wrap="none" rtlCol="0">
            <a:spAutoFit/>
          </a:bodyPr>
          <a:lstStyle/>
          <a:p>
            <a:r>
              <a:rPr lang="en-GB" dirty="0"/>
              <a:t>5</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cxnSp>
        <p:nvCxnSpPr>
          <p:cNvPr id="14" name="Straight Connector 13">
            <a:extLst>
              <a:ext uri="{FF2B5EF4-FFF2-40B4-BE49-F238E27FC236}">
                <a16:creationId xmlns:a16="http://schemas.microsoft.com/office/drawing/2014/main" id="{AD8F130B-9DB4-4C57-B8EF-59CE3FE54D13}"/>
              </a:ext>
            </a:extLst>
          </p:cNvPr>
          <p:cNvCxnSpPr>
            <a:cxnSpLocks/>
          </p:cNvCxnSpPr>
          <p:nvPr/>
        </p:nvCxnSpPr>
        <p:spPr>
          <a:xfrm>
            <a:off x="1674237" y="4726932"/>
            <a:ext cx="547616" cy="35591"/>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4" name="Straight Connector 363">
            <a:extLst>
              <a:ext uri="{FF2B5EF4-FFF2-40B4-BE49-F238E27FC236}">
                <a16:creationId xmlns:a16="http://schemas.microsoft.com/office/drawing/2014/main" id="{AD1BA902-3B70-4E39-A145-06A3CB9E2819}"/>
              </a:ext>
            </a:extLst>
          </p:cNvPr>
          <p:cNvCxnSpPr>
            <a:cxnSpLocks/>
          </p:cNvCxnSpPr>
          <p:nvPr/>
        </p:nvCxnSpPr>
        <p:spPr>
          <a:xfrm flipV="1">
            <a:off x="2210353" y="4299924"/>
            <a:ext cx="637889" cy="427010"/>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5" name="Straight Connector 364">
            <a:extLst>
              <a:ext uri="{FF2B5EF4-FFF2-40B4-BE49-F238E27FC236}">
                <a16:creationId xmlns:a16="http://schemas.microsoft.com/office/drawing/2014/main" id="{5471B22D-0F08-4DE1-A79A-14EF180FDCB7}"/>
              </a:ext>
            </a:extLst>
          </p:cNvPr>
          <p:cNvCxnSpPr>
            <a:cxnSpLocks/>
          </p:cNvCxnSpPr>
          <p:nvPr/>
        </p:nvCxnSpPr>
        <p:spPr>
          <a:xfrm>
            <a:off x="2887776" y="4248614"/>
            <a:ext cx="737918" cy="6402"/>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6" name="Straight Connector 365">
            <a:extLst>
              <a:ext uri="{FF2B5EF4-FFF2-40B4-BE49-F238E27FC236}">
                <a16:creationId xmlns:a16="http://schemas.microsoft.com/office/drawing/2014/main" id="{43F1C900-0F91-42BD-89E2-9AD4B2C85057}"/>
              </a:ext>
            </a:extLst>
          </p:cNvPr>
          <p:cNvCxnSpPr>
            <a:cxnSpLocks/>
          </p:cNvCxnSpPr>
          <p:nvPr/>
        </p:nvCxnSpPr>
        <p:spPr>
          <a:xfrm flipV="1">
            <a:off x="3686370" y="4219093"/>
            <a:ext cx="424116" cy="35924"/>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7" name="Straight Connector 366">
            <a:extLst>
              <a:ext uri="{FF2B5EF4-FFF2-40B4-BE49-F238E27FC236}">
                <a16:creationId xmlns:a16="http://schemas.microsoft.com/office/drawing/2014/main" id="{86403804-1D5A-48EA-8D85-263B5D17AE44}"/>
              </a:ext>
            </a:extLst>
          </p:cNvPr>
          <p:cNvCxnSpPr>
            <a:cxnSpLocks/>
          </p:cNvCxnSpPr>
          <p:nvPr/>
        </p:nvCxnSpPr>
        <p:spPr>
          <a:xfrm flipV="1">
            <a:off x="4119882" y="3271848"/>
            <a:ext cx="567195" cy="923507"/>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8" name="Straight Connector 367">
            <a:extLst>
              <a:ext uri="{FF2B5EF4-FFF2-40B4-BE49-F238E27FC236}">
                <a16:creationId xmlns:a16="http://schemas.microsoft.com/office/drawing/2014/main" id="{2940E919-EC22-4F98-BD6C-372F9BDB5C02}"/>
              </a:ext>
            </a:extLst>
          </p:cNvPr>
          <p:cNvCxnSpPr>
            <a:cxnSpLocks/>
          </p:cNvCxnSpPr>
          <p:nvPr/>
        </p:nvCxnSpPr>
        <p:spPr>
          <a:xfrm>
            <a:off x="4727153" y="3257669"/>
            <a:ext cx="763611" cy="22042"/>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9" name="Straight Connector 368">
            <a:extLst>
              <a:ext uri="{FF2B5EF4-FFF2-40B4-BE49-F238E27FC236}">
                <a16:creationId xmlns:a16="http://schemas.microsoft.com/office/drawing/2014/main" id="{575308AD-CF04-4ADC-B833-9BE388995C24}"/>
              </a:ext>
            </a:extLst>
          </p:cNvPr>
          <p:cNvCxnSpPr>
            <a:cxnSpLocks/>
          </p:cNvCxnSpPr>
          <p:nvPr/>
        </p:nvCxnSpPr>
        <p:spPr>
          <a:xfrm>
            <a:off x="5523223" y="3314655"/>
            <a:ext cx="553521" cy="47816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0" name="Straight Connector 369">
            <a:extLst>
              <a:ext uri="{FF2B5EF4-FFF2-40B4-BE49-F238E27FC236}">
                <a16:creationId xmlns:a16="http://schemas.microsoft.com/office/drawing/2014/main" id="{AD485006-5C87-428B-A136-BD9288835404}"/>
              </a:ext>
            </a:extLst>
          </p:cNvPr>
          <p:cNvCxnSpPr>
            <a:cxnSpLocks/>
          </p:cNvCxnSpPr>
          <p:nvPr/>
        </p:nvCxnSpPr>
        <p:spPr>
          <a:xfrm flipV="1">
            <a:off x="6142322" y="3753794"/>
            <a:ext cx="558713" cy="800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2" name="Straight Connector 371">
            <a:extLst>
              <a:ext uri="{FF2B5EF4-FFF2-40B4-BE49-F238E27FC236}">
                <a16:creationId xmlns:a16="http://schemas.microsoft.com/office/drawing/2014/main" id="{C6297871-F9BD-4BD3-80D1-C17683B9B68D}"/>
              </a:ext>
            </a:extLst>
          </p:cNvPr>
          <p:cNvCxnSpPr>
            <a:cxnSpLocks/>
          </p:cNvCxnSpPr>
          <p:nvPr/>
        </p:nvCxnSpPr>
        <p:spPr>
          <a:xfrm flipV="1">
            <a:off x="1697443" y="3765932"/>
            <a:ext cx="6079856" cy="1"/>
          </a:xfrm>
          <a:prstGeom prst="line">
            <a:avLst/>
          </a:prstGeom>
          <a:ln>
            <a:prstDash val="dash"/>
            <a:headEnd type="none"/>
            <a:tailEnd type="none"/>
          </a:ln>
        </p:spPr>
        <p:style>
          <a:lnRef idx="2">
            <a:schemeClr val="accent1"/>
          </a:lnRef>
          <a:fillRef idx="0">
            <a:schemeClr val="accent1"/>
          </a:fillRef>
          <a:effectRef idx="1">
            <a:schemeClr val="accent1"/>
          </a:effectRef>
          <a:fontRef idx="minor">
            <a:schemeClr val="tx1"/>
          </a:fontRef>
        </p:style>
      </p:cxnSp>
      <p:cxnSp>
        <p:nvCxnSpPr>
          <p:cNvPr id="371" name="Straight Connector 370">
            <a:extLst>
              <a:ext uri="{FF2B5EF4-FFF2-40B4-BE49-F238E27FC236}">
                <a16:creationId xmlns:a16="http://schemas.microsoft.com/office/drawing/2014/main" id="{DDB41FA0-27BD-4893-B256-301821ABB4ED}"/>
              </a:ext>
            </a:extLst>
          </p:cNvPr>
          <p:cNvCxnSpPr>
            <a:cxnSpLocks/>
          </p:cNvCxnSpPr>
          <p:nvPr/>
        </p:nvCxnSpPr>
        <p:spPr>
          <a:xfrm flipV="1">
            <a:off x="6717166" y="3751102"/>
            <a:ext cx="621240" cy="63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482C20F-542C-49A6-A577-552C10AA1927}"/>
              </a:ext>
            </a:extLst>
          </p:cNvPr>
          <p:cNvCxnSpPr>
            <a:cxnSpLocks/>
          </p:cNvCxnSpPr>
          <p:nvPr/>
        </p:nvCxnSpPr>
        <p:spPr>
          <a:xfrm flipV="1">
            <a:off x="1690369" y="2811888"/>
            <a:ext cx="6079856" cy="1"/>
          </a:xfrm>
          <a:prstGeom prst="line">
            <a:avLst/>
          </a:prstGeom>
          <a:ln>
            <a:solidFill>
              <a:srgbClr val="FFC000"/>
            </a:solidFill>
            <a:prstDash val="dash"/>
            <a:headEnd type="none"/>
            <a:tailEnd type="none"/>
          </a:ln>
        </p:spPr>
        <p:style>
          <a:lnRef idx="2">
            <a:schemeClr val="accent1"/>
          </a:lnRef>
          <a:fillRef idx="0">
            <a:schemeClr val="accent1"/>
          </a:fillRef>
          <a:effectRef idx="1">
            <a:schemeClr val="accent1"/>
          </a:effectRef>
          <a:fontRef idx="minor">
            <a:schemeClr val="tx1"/>
          </a:fontRef>
        </p:style>
      </p:cxnSp>
      <p:sp>
        <p:nvSpPr>
          <p:cNvPr id="373" name="TextBox 372">
            <a:extLst>
              <a:ext uri="{FF2B5EF4-FFF2-40B4-BE49-F238E27FC236}">
                <a16:creationId xmlns:a16="http://schemas.microsoft.com/office/drawing/2014/main" id="{C28744A6-8AC9-46FB-901C-9D71D119CA0F}"/>
              </a:ext>
            </a:extLst>
          </p:cNvPr>
          <p:cNvSpPr txBox="1"/>
          <p:nvPr/>
        </p:nvSpPr>
        <p:spPr>
          <a:xfrm>
            <a:off x="7842877" y="3581149"/>
            <a:ext cx="486030" cy="461665"/>
          </a:xfrm>
          <a:prstGeom prst="rect">
            <a:avLst/>
          </a:prstGeom>
          <a:noFill/>
        </p:spPr>
        <p:txBody>
          <a:bodyPr wrap="none" rtlCol="0">
            <a:spAutoFit/>
          </a:bodyPr>
          <a:lstStyle/>
          <a:p>
            <a:r>
              <a:rPr lang="en-GB" sz="2400" b="1" dirty="0">
                <a:solidFill>
                  <a:schemeClr val="accent1">
                    <a:lumMod val="75000"/>
                  </a:schemeClr>
                </a:solidFill>
              </a:rPr>
              <a:t>S2</a:t>
            </a:r>
            <a:endParaRPr lang="en-GB" b="1" dirty="0">
              <a:solidFill>
                <a:schemeClr val="accent1">
                  <a:lumMod val="75000"/>
                </a:schemeClr>
              </a:solidFill>
            </a:endParaRPr>
          </a:p>
        </p:txBody>
      </p:sp>
      <p:cxnSp>
        <p:nvCxnSpPr>
          <p:cNvPr id="60" name="Straight Connector 59">
            <a:extLst>
              <a:ext uri="{FF2B5EF4-FFF2-40B4-BE49-F238E27FC236}">
                <a16:creationId xmlns:a16="http://schemas.microsoft.com/office/drawing/2014/main" id="{0E0DB8BE-4558-4271-AD1D-BB0FD2A36388}"/>
              </a:ext>
            </a:extLst>
          </p:cNvPr>
          <p:cNvCxnSpPr>
            <a:cxnSpLocks/>
          </p:cNvCxnSpPr>
          <p:nvPr/>
        </p:nvCxnSpPr>
        <p:spPr>
          <a:xfrm flipV="1">
            <a:off x="1651032" y="4255123"/>
            <a:ext cx="559320" cy="471809"/>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702DDDCD-B62D-4561-A483-28CAC30220C8}"/>
              </a:ext>
            </a:extLst>
          </p:cNvPr>
          <p:cNvCxnSpPr>
            <a:cxnSpLocks/>
          </p:cNvCxnSpPr>
          <p:nvPr/>
        </p:nvCxnSpPr>
        <p:spPr>
          <a:xfrm flipV="1">
            <a:off x="2169698" y="4266973"/>
            <a:ext cx="678544" cy="16694"/>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36B02089-055A-48F2-A859-1ACBCE867192}"/>
              </a:ext>
            </a:extLst>
          </p:cNvPr>
          <p:cNvCxnSpPr>
            <a:cxnSpLocks/>
          </p:cNvCxnSpPr>
          <p:nvPr/>
        </p:nvCxnSpPr>
        <p:spPr>
          <a:xfrm flipV="1">
            <a:off x="2887776" y="3838253"/>
            <a:ext cx="657459" cy="40710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EBC48FB5-B12E-4BDD-B331-8207CFD2AD03}"/>
              </a:ext>
            </a:extLst>
          </p:cNvPr>
          <p:cNvCxnSpPr>
            <a:cxnSpLocks/>
          </p:cNvCxnSpPr>
          <p:nvPr/>
        </p:nvCxnSpPr>
        <p:spPr>
          <a:xfrm flipH="1">
            <a:off x="3574372" y="3263804"/>
            <a:ext cx="674310" cy="54817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ED17108C-1D7A-4AFD-9106-528DD6EF7269}"/>
              </a:ext>
            </a:extLst>
          </p:cNvPr>
          <p:cNvCxnSpPr>
            <a:cxnSpLocks/>
          </p:cNvCxnSpPr>
          <p:nvPr/>
        </p:nvCxnSpPr>
        <p:spPr>
          <a:xfrm flipH="1" flipV="1">
            <a:off x="4255221" y="3289759"/>
            <a:ext cx="516416" cy="96525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5025A8FA-7ADC-46A1-B92E-AB65D7D23EE8}"/>
              </a:ext>
            </a:extLst>
          </p:cNvPr>
          <p:cNvCxnSpPr>
            <a:cxnSpLocks/>
          </p:cNvCxnSpPr>
          <p:nvPr/>
        </p:nvCxnSpPr>
        <p:spPr>
          <a:xfrm>
            <a:off x="4771637" y="4242106"/>
            <a:ext cx="625987" cy="2486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70C52FAD-D02A-47B3-9790-BC806B733236}"/>
              </a:ext>
            </a:extLst>
          </p:cNvPr>
          <p:cNvCxnSpPr>
            <a:cxnSpLocks/>
          </p:cNvCxnSpPr>
          <p:nvPr/>
        </p:nvCxnSpPr>
        <p:spPr>
          <a:xfrm flipH="1">
            <a:off x="5436324" y="3747287"/>
            <a:ext cx="640420" cy="494818"/>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F7B358B2-A08F-44F0-805F-E3060CDFB4CF}"/>
              </a:ext>
            </a:extLst>
          </p:cNvPr>
          <p:cNvCxnSpPr>
            <a:cxnSpLocks/>
          </p:cNvCxnSpPr>
          <p:nvPr/>
        </p:nvCxnSpPr>
        <p:spPr>
          <a:xfrm>
            <a:off x="6063661" y="3768723"/>
            <a:ext cx="653505" cy="450370"/>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422EE54D-37E1-4166-89A0-B91642F47B06}"/>
              </a:ext>
            </a:extLst>
          </p:cNvPr>
          <p:cNvCxnSpPr>
            <a:cxnSpLocks/>
          </p:cNvCxnSpPr>
          <p:nvPr/>
        </p:nvCxnSpPr>
        <p:spPr>
          <a:xfrm>
            <a:off x="6740371" y="4255016"/>
            <a:ext cx="598035" cy="47842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119997FA-DA73-4C13-9E41-335A04809F7B}"/>
              </a:ext>
            </a:extLst>
          </p:cNvPr>
          <p:cNvSpPr txBox="1"/>
          <p:nvPr/>
        </p:nvSpPr>
        <p:spPr>
          <a:xfrm>
            <a:off x="7838028" y="2586676"/>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8" name="TextBox 87">
            <a:extLst>
              <a:ext uri="{FF2B5EF4-FFF2-40B4-BE49-F238E27FC236}">
                <a16:creationId xmlns:a16="http://schemas.microsoft.com/office/drawing/2014/main" id="{7AB7C06D-D612-43A6-BC37-9AF3B699CE6F}"/>
              </a:ext>
            </a:extLst>
          </p:cNvPr>
          <p:cNvSpPr txBox="1"/>
          <p:nvPr/>
        </p:nvSpPr>
        <p:spPr>
          <a:xfrm>
            <a:off x="4522995" y="5270708"/>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89" name="TextBox 88">
            <a:extLst>
              <a:ext uri="{FF2B5EF4-FFF2-40B4-BE49-F238E27FC236}">
                <a16:creationId xmlns:a16="http://schemas.microsoft.com/office/drawing/2014/main" id="{A729976B-3D56-48CF-9F12-FC8C26BBFE3E}"/>
              </a:ext>
            </a:extLst>
          </p:cNvPr>
          <p:cNvSpPr txBox="1"/>
          <p:nvPr/>
        </p:nvSpPr>
        <p:spPr>
          <a:xfrm>
            <a:off x="7786210" y="1472037"/>
            <a:ext cx="569387" cy="523220"/>
          </a:xfrm>
          <a:prstGeom prst="rect">
            <a:avLst/>
          </a:prstGeom>
          <a:noFill/>
        </p:spPr>
        <p:txBody>
          <a:bodyPr wrap="none" rtlCol="0">
            <a:spAutoFit/>
          </a:bodyPr>
          <a:lstStyle/>
          <a:p>
            <a:r>
              <a:rPr lang="en-GB" sz="2800" b="1" dirty="0"/>
              <a:t>2B</a:t>
            </a:r>
          </a:p>
        </p:txBody>
      </p:sp>
      <p:sp>
        <p:nvSpPr>
          <p:cNvPr id="83" name="TextBox 82">
            <a:extLst>
              <a:ext uri="{FF2B5EF4-FFF2-40B4-BE49-F238E27FC236}">
                <a16:creationId xmlns:a16="http://schemas.microsoft.com/office/drawing/2014/main" id="{8A18A3D4-D301-4B8A-91C2-1308926411FB}"/>
              </a:ext>
            </a:extLst>
          </p:cNvPr>
          <p:cNvSpPr txBox="1"/>
          <p:nvPr/>
        </p:nvSpPr>
        <p:spPr>
          <a:xfrm>
            <a:off x="5183272" y="5270708"/>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9" name="Segnaposto numero diapositiva 4">
            <a:extLst>
              <a:ext uri="{FF2B5EF4-FFF2-40B4-BE49-F238E27FC236}">
                <a16:creationId xmlns:a16="http://schemas.microsoft.com/office/drawing/2014/main" id="{9D07392F-B6CC-476B-B290-5EF33843B768}"/>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41</a:t>
            </a:fld>
            <a:endParaRPr lang="en-GB" dirty="0"/>
          </a:p>
        </p:txBody>
      </p:sp>
    </p:spTree>
    <p:extLst>
      <p:ext uri="{BB962C8B-B14F-4D97-AF65-F5344CB8AC3E}">
        <p14:creationId xmlns:p14="http://schemas.microsoft.com/office/powerpoint/2010/main" val="29459982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24433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0" name="Straight Connector 309">
            <a:extLst>
              <a:ext uri="{FF2B5EF4-FFF2-40B4-BE49-F238E27FC236}">
                <a16:creationId xmlns:a16="http://schemas.microsoft.com/office/drawing/2014/main" id="{B592E49B-C3E6-4757-9EC7-369B30DA6F3C}"/>
              </a:ext>
            </a:extLst>
          </p:cNvPr>
          <p:cNvCxnSpPr/>
          <p:nvPr/>
        </p:nvCxnSpPr>
        <p:spPr>
          <a:xfrm>
            <a:off x="1436112" y="3768723"/>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293116"/>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817509"/>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A4078F1-7551-4CB8-802D-B49139CC01A2}"/>
              </a:ext>
            </a:extLst>
          </p:cNvPr>
          <p:cNvSpPr txBox="1"/>
          <p:nvPr/>
        </p:nvSpPr>
        <p:spPr>
          <a:xfrm>
            <a:off x="1171575" y="4059666"/>
            <a:ext cx="301686" cy="369332"/>
          </a:xfrm>
          <a:prstGeom prst="rect">
            <a:avLst/>
          </a:prstGeom>
          <a:noFill/>
        </p:spPr>
        <p:txBody>
          <a:bodyPr wrap="none" rtlCol="0">
            <a:spAutoFit/>
          </a:bodyPr>
          <a:lstStyle/>
          <a:p>
            <a:r>
              <a:rPr lang="en-GB" dirty="0"/>
              <a:t>1</a:t>
            </a:r>
          </a:p>
        </p:txBody>
      </p:sp>
      <p:sp>
        <p:nvSpPr>
          <p:cNvPr id="323" name="TextBox 322">
            <a:extLst>
              <a:ext uri="{FF2B5EF4-FFF2-40B4-BE49-F238E27FC236}">
                <a16:creationId xmlns:a16="http://schemas.microsoft.com/office/drawing/2014/main" id="{9BFEB779-714E-4E2C-A4A8-0B04841A535A}"/>
              </a:ext>
            </a:extLst>
          </p:cNvPr>
          <p:cNvSpPr txBox="1"/>
          <p:nvPr/>
        </p:nvSpPr>
        <p:spPr>
          <a:xfrm>
            <a:off x="1171575" y="3584058"/>
            <a:ext cx="301686" cy="369332"/>
          </a:xfrm>
          <a:prstGeom prst="rect">
            <a:avLst/>
          </a:prstGeom>
          <a:noFill/>
        </p:spPr>
        <p:txBody>
          <a:bodyPr wrap="none" rtlCol="0">
            <a:spAutoFit/>
          </a:bodyPr>
          <a:lstStyle/>
          <a:p>
            <a:r>
              <a:rPr lang="en-GB" dirty="0"/>
              <a:t>2</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171575" y="3108450"/>
            <a:ext cx="301686" cy="369332"/>
          </a:xfrm>
          <a:prstGeom prst="rect">
            <a:avLst/>
          </a:prstGeom>
          <a:noFill/>
        </p:spPr>
        <p:txBody>
          <a:bodyPr wrap="none" rtlCol="0">
            <a:spAutoFit/>
          </a:bodyPr>
          <a:lstStyle/>
          <a:p>
            <a:r>
              <a:rPr lang="en-GB" dirty="0"/>
              <a:t>3</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171575" y="2632843"/>
            <a:ext cx="301686" cy="369332"/>
          </a:xfrm>
          <a:prstGeom prst="rect">
            <a:avLst/>
          </a:prstGeom>
          <a:noFill/>
        </p:spPr>
        <p:txBody>
          <a:bodyPr wrap="none" rtlCol="0">
            <a:spAutoFit/>
          </a:bodyPr>
          <a:lstStyle/>
          <a:p>
            <a:r>
              <a:rPr lang="en-GB" dirty="0"/>
              <a:t>4</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171575" y="2157236"/>
            <a:ext cx="301686" cy="369332"/>
          </a:xfrm>
          <a:prstGeom prst="rect">
            <a:avLst/>
          </a:prstGeom>
          <a:noFill/>
        </p:spPr>
        <p:txBody>
          <a:bodyPr wrap="none" rtlCol="0">
            <a:spAutoFit/>
          </a:bodyPr>
          <a:lstStyle/>
          <a:p>
            <a:r>
              <a:rPr lang="en-GB" dirty="0"/>
              <a:t>5</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cxnSp>
        <p:nvCxnSpPr>
          <p:cNvPr id="14" name="Straight Connector 13">
            <a:extLst>
              <a:ext uri="{FF2B5EF4-FFF2-40B4-BE49-F238E27FC236}">
                <a16:creationId xmlns:a16="http://schemas.microsoft.com/office/drawing/2014/main" id="{AD8F130B-9DB4-4C57-B8EF-59CE3FE54D13}"/>
              </a:ext>
            </a:extLst>
          </p:cNvPr>
          <p:cNvCxnSpPr>
            <a:cxnSpLocks/>
          </p:cNvCxnSpPr>
          <p:nvPr/>
        </p:nvCxnSpPr>
        <p:spPr>
          <a:xfrm flipV="1">
            <a:off x="1674238" y="4282593"/>
            <a:ext cx="521708" cy="444340"/>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4" name="Straight Connector 363">
            <a:extLst>
              <a:ext uri="{FF2B5EF4-FFF2-40B4-BE49-F238E27FC236}">
                <a16:creationId xmlns:a16="http://schemas.microsoft.com/office/drawing/2014/main" id="{AD1BA902-3B70-4E39-A145-06A3CB9E2819}"/>
              </a:ext>
            </a:extLst>
          </p:cNvPr>
          <p:cNvCxnSpPr>
            <a:cxnSpLocks/>
          </p:cNvCxnSpPr>
          <p:nvPr/>
        </p:nvCxnSpPr>
        <p:spPr>
          <a:xfrm flipV="1">
            <a:off x="2250579" y="4266973"/>
            <a:ext cx="657486" cy="2484"/>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5" name="Straight Connector 364">
            <a:extLst>
              <a:ext uri="{FF2B5EF4-FFF2-40B4-BE49-F238E27FC236}">
                <a16:creationId xmlns:a16="http://schemas.microsoft.com/office/drawing/2014/main" id="{5471B22D-0F08-4DE1-A79A-14EF180FDCB7}"/>
              </a:ext>
            </a:extLst>
          </p:cNvPr>
          <p:cNvCxnSpPr>
            <a:cxnSpLocks/>
          </p:cNvCxnSpPr>
          <p:nvPr/>
        </p:nvCxnSpPr>
        <p:spPr>
          <a:xfrm>
            <a:off x="2887776" y="4248614"/>
            <a:ext cx="737918" cy="6402"/>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6" name="Straight Connector 365">
            <a:extLst>
              <a:ext uri="{FF2B5EF4-FFF2-40B4-BE49-F238E27FC236}">
                <a16:creationId xmlns:a16="http://schemas.microsoft.com/office/drawing/2014/main" id="{43F1C900-0F91-42BD-89E2-9AD4B2C85057}"/>
              </a:ext>
            </a:extLst>
          </p:cNvPr>
          <p:cNvCxnSpPr>
            <a:cxnSpLocks/>
          </p:cNvCxnSpPr>
          <p:nvPr/>
        </p:nvCxnSpPr>
        <p:spPr>
          <a:xfrm>
            <a:off x="3608355" y="4251815"/>
            <a:ext cx="453737" cy="1515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7" name="Straight Connector 366">
            <a:extLst>
              <a:ext uri="{FF2B5EF4-FFF2-40B4-BE49-F238E27FC236}">
                <a16:creationId xmlns:a16="http://schemas.microsoft.com/office/drawing/2014/main" id="{86403804-1D5A-48EA-8D85-263B5D17AE44}"/>
              </a:ext>
            </a:extLst>
          </p:cNvPr>
          <p:cNvCxnSpPr>
            <a:cxnSpLocks/>
          </p:cNvCxnSpPr>
          <p:nvPr/>
        </p:nvCxnSpPr>
        <p:spPr>
          <a:xfrm flipV="1">
            <a:off x="4074494" y="4255016"/>
            <a:ext cx="684279" cy="1"/>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8" name="Straight Connector 367">
            <a:extLst>
              <a:ext uri="{FF2B5EF4-FFF2-40B4-BE49-F238E27FC236}">
                <a16:creationId xmlns:a16="http://schemas.microsoft.com/office/drawing/2014/main" id="{2940E919-EC22-4F98-BD6C-372F9BDB5C02}"/>
              </a:ext>
            </a:extLst>
          </p:cNvPr>
          <p:cNvCxnSpPr>
            <a:cxnSpLocks/>
          </p:cNvCxnSpPr>
          <p:nvPr/>
        </p:nvCxnSpPr>
        <p:spPr>
          <a:xfrm>
            <a:off x="4762382" y="4236714"/>
            <a:ext cx="734310" cy="3025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69" name="Straight Connector 368">
            <a:extLst>
              <a:ext uri="{FF2B5EF4-FFF2-40B4-BE49-F238E27FC236}">
                <a16:creationId xmlns:a16="http://schemas.microsoft.com/office/drawing/2014/main" id="{575308AD-CF04-4ADC-B833-9BE388995C24}"/>
              </a:ext>
            </a:extLst>
          </p:cNvPr>
          <p:cNvCxnSpPr>
            <a:cxnSpLocks/>
          </p:cNvCxnSpPr>
          <p:nvPr/>
        </p:nvCxnSpPr>
        <p:spPr>
          <a:xfrm>
            <a:off x="5496692" y="4266973"/>
            <a:ext cx="553521" cy="47816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0" name="Straight Connector 369">
            <a:extLst>
              <a:ext uri="{FF2B5EF4-FFF2-40B4-BE49-F238E27FC236}">
                <a16:creationId xmlns:a16="http://schemas.microsoft.com/office/drawing/2014/main" id="{AD485006-5C87-428B-A136-BD9288835404}"/>
              </a:ext>
            </a:extLst>
          </p:cNvPr>
          <p:cNvCxnSpPr>
            <a:cxnSpLocks/>
          </p:cNvCxnSpPr>
          <p:nvPr/>
        </p:nvCxnSpPr>
        <p:spPr>
          <a:xfrm flipV="1">
            <a:off x="6016449" y="4731797"/>
            <a:ext cx="558713" cy="8008"/>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372" name="Straight Connector 371">
            <a:extLst>
              <a:ext uri="{FF2B5EF4-FFF2-40B4-BE49-F238E27FC236}">
                <a16:creationId xmlns:a16="http://schemas.microsoft.com/office/drawing/2014/main" id="{C6297871-F9BD-4BD3-80D1-C17683B9B68D}"/>
              </a:ext>
            </a:extLst>
          </p:cNvPr>
          <p:cNvCxnSpPr>
            <a:cxnSpLocks/>
          </p:cNvCxnSpPr>
          <p:nvPr/>
        </p:nvCxnSpPr>
        <p:spPr>
          <a:xfrm flipV="1">
            <a:off x="1683609" y="3258889"/>
            <a:ext cx="6079856" cy="1"/>
          </a:xfrm>
          <a:prstGeom prst="line">
            <a:avLst/>
          </a:prstGeom>
          <a:ln>
            <a:prstDash val="dash"/>
            <a:headEnd type="none"/>
            <a:tailEnd type="none"/>
          </a:ln>
        </p:spPr>
        <p:style>
          <a:lnRef idx="2">
            <a:schemeClr val="accent1"/>
          </a:lnRef>
          <a:fillRef idx="0">
            <a:schemeClr val="accent1"/>
          </a:fillRef>
          <a:effectRef idx="1">
            <a:schemeClr val="accent1"/>
          </a:effectRef>
          <a:fontRef idx="minor">
            <a:schemeClr val="tx1"/>
          </a:fontRef>
        </p:style>
      </p:cxnSp>
      <p:cxnSp>
        <p:nvCxnSpPr>
          <p:cNvPr id="371" name="Straight Connector 370">
            <a:extLst>
              <a:ext uri="{FF2B5EF4-FFF2-40B4-BE49-F238E27FC236}">
                <a16:creationId xmlns:a16="http://schemas.microsoft.com/office/drawing/2014/main" id="{DDB41FA0-27BD-4893-B256-301821ABB4ED}"/>
              </a:ext>
            </a:extLst>
          </p:cNvPr>
          <p:cNvCxnSpPr>
            <a:cxnSpLocks/>
          </p:cNvCxnSpPr>
          <p:nvPr/>
        </p:nvCxnSpPr>
        <p:spPr>
          <a:xfrm flipV="1">
            <a:off x="6591293" y="4729105"/>
            <a:ext cx="621240" cy="639"/>
          </a:xfrm>
          <a:prstGeom prst="line">
            <a:avLst/>
          </a:prstGeom>
          <a:ln>
            <a:headEnd type="oval"/>
            <a:tailEnd type="ova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3482C20F-542C-49A6-A577-552C10AA1927}"/>
              </a:ext>
            </a:extLst>
          </p:cNvPr>
          <p:cNvCxnSpPr>
            <a:cxnSpLocks/>
          </p:cNvCxnSpPr>
          <p:nvPr/>
        </p:nvCxnSpPr>
        <p:spPr>
          <a:xfrm flipV="1">
            <a:off x="1689795" y="3785625"/>
            <a:ext cx="6079856" cy="1"/>
          </a:xfrm>
          <a:prstGeom prst="line">
            <a:avLst/>
          </a:prstGeom>
          <a:ln>
            <a:solidFill>
              <a:srgbClr val="FFC000"/>
            </a:solidFill>
            <a:prstDash val="dash"/>
            <a:headEnd type="none"/>
            <a:tailEnd type="none"/>
          </a:ln>
        </p:spPr>
        <p:style>
          <a:lnRef idx="2">
            <a:schemeClr val="accent1"/>
          </a:lnRef>
          <a:fillRef idx="0">
            <a:schemeClr val="accent1"/>
          </a:fillRef>
          <a:effectRef idx="1">
            <a:schemeClr val="accent1"/>
          </a:effectRef>
          <a:fontRef idx="minor">
            <a:schemeClr val="tx1"/>
          </a:fontRef>
        </p:style>
      </p:cxnSp>
      <p:sp>
        <p:nvSpPr>
          <p:cNvPr id="373" name="TextBox 372">
            <a:extLst>
              <a:ext uri="{FF2B5EF4-FFF2-40B4-BE49-F238E27FC236}">
                <a16:creationId xmlns:a16="http://schemas.microsoft.com/office/drawing/2014/main" id="{C28744A6-8AC9-46FB-901C-9D71D119CA0F}"/>
              </a:ext>
            </a:extLst>
          </p:cNvPr>
          <p:cNvSpPr txBox="1"/>
          <p:nvPr/>
        </p:nvSpPr>
        <p:spPr>
          <a:xfrm flipH="1">
            <a:off x="8103884" y="3598001"/>
            <a:ext cx="585412" cy="461665"/>
          </a:xfrm>
          <a:prstGeom prst="rect">
            <a:avLst/>
          </a:prstGeom>
          <a:noFill/>
        </p:spPr>
        <p:txBody>
          <a:bodyPr wrap="square" rtlCol="0">
            <a:spAutoFit/>
          </a:bodyPr>
          <a:lstStyle/>
          <a:p>
            <a:r>
              <a:rPr lang="en-GB" sz="2400" b="1" dirty="0">
                <a:solidFill>
                  <a:schemeClr val="accent3">
                    <a:lumMod val="75000"/>
                  </a:schemeClr>
                </a:solidFill>
              </a:rPr>
              <a:t>S2</a:t>
            </a:r>
            <a:endParaRPr lang="en-GB" b="1" dirty="0">
              <a:solidFill>
                <a:schemeClr val="accent3">
                  <a:lumMod val="75000"/>
                </a:schemeClr>
              </a:solidFill>
            </a:endParaRPr>
          </a:p>
        </p:txBody>
      </p:sp>
      <p:cxnSp>
        <p:nvCxnSpPr>
          <p:cNvPr id="60" name="Straight Connector 59">
            <a:extLst>
              <a:ext uri="{FF2B5EF4-FFF2-40B4-BE49-F238E27FC236}">
                <a16:creationId xmlns:a16="http://schemas.microsoft.com/office/drawing/2014/main" id="{0E0DB8BE-4558-4271-AD1D-BB0FD2A36388}"/>
              </a:ext>
            </a:extLst>
          </p:cNvPr>
          <p:cNvCxnSpPr>
            <a:cxnSpLocks/>
          </p:cNvCxnSpPr>
          <p:nvPr/>
        </p:nvCxnSpPr>
        <p:spPr>
          <a:xfrm flipV="1">
            <a:off x="1651032" y="4726932"/>
            <a:ext cx="559320" cy="1"/>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4" name="Straight Connector 63">
            <a:extLst>
              <a:ext uri="{FF2B5EF4-FFF2-40B4-BE49-F238E27FC236}">
                <a16:creationId xmlns:a16="http://schemas.microsoft.com/office/drawing/2014/main" id="{702DDDCD-B62D-4561-A483-28CAC30220C8}"/>
              </a:ext>
            </a:extLst>
          </p:cNvPr>
          <p:cNvCxnSpPr>
            <a:cxnSpLocks/>
          </p:cNvCxnSpPr>
          <p:nvPr/>
        </p:nvCxnSpPr>
        <p:spPr>
          <a:xfrm flipV="1">
            <a:off x="2242589" y="4266973"/>
            <a:ext cx="618833" cy="438119"/>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36B02089-055A-48F2-A859-1ACBCE867192}"/>
              </a:ext>
            </a:extLst>
          </p:cNvPr>
          <p:cNvCxnSpPr>
            <a:cxnSpLocks/>
          </p:cNvCxnSpPr>
          <p:nvPr/>
        </p:nvCxnSpPr>
        <p:spPr>
          <a:xfrm flipV="1">
            <a:off x="2887776" y="3838253"/>
            <a:ext cx="657459" cy="407107"/>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EBC48FB5-B12E-4BDD-B331-8207CFD2AD03}"/>
              </a:ext>
            </a:extLst>
          </p:cNvPr>
          <p:cNvCxnSpPr>
            <a:cxnSpLocks/>
          </p:cNvCxnSpPr>
          <p:nvPr/>
        </p:nvCxnSpPr>
        <p:spPr>
          <a:xfrm flipH="1">
            <a:off x="3574372" y="3811981"/>
            <a:ext cx="648310" cy="0"/>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ED17108C-1D7A-4AFD-9106-528DD6EF7269}"/>
              </a:ext>
            </a:extLst>
          </p:cNvPr>
          <p:cNvCxnSpPr>
            <a:cxnSpLocks/>
          </p:cNvCxnSpPr>
          <p:nvPr/>
        </p:nvCxnSpPr>
        <p:spPr>
          <a:xfrm flipH="1" flipV="1">
            <a:off x="4283358" y="3838253"/>
            <a:ext cx="488279" cy="41676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5025A8FA-7ADC-46A1-B92E-AB65D7D23EE8}"/>
              </a:ext>
            </a:extLst>
          </p:cNvPr>
          <p:cNvCxnSpPr>
            <a:cxnSpLocks/>
          </p:cNvCxnSpPr>
          <p:nvPr/>
        </p:nvCxnSpPr>
        <p:spPr>
          <a:xfrm flipV="1">
            <a:off x="4720522" y="3733601"/>
            <a:ext cx="789238" cy="508505"/>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70C52FAD-D02A-47B3-9790-BC806B733236}"/>
              </a:ext>
            </a:extLst>
          </p:cNvPr>
          <p:cNvCxnSpPr>
            <a:cxnSpLocks/>
          </p:cNvCxnSpPr>
          <p:nvPr/>
        </p:nvCxnSpPr>
        <p:spPr>
          <a:xfrm flipH="1">
            <a:off x="5473233" y="3287764"/>
            <a:ext cx="473691" cy="45823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F7B358B2-A08F-44F0-805F-E3060CDFB4CF}"/>
              </a:ext>
            </a:extLst>
          </p:cNvPr>
          <p:cNvCxnSpPr>
            <a:cxnSpLocks/>
          </p:cNvCxnSpPr>
          <p:nvPr/>
        </p:nvCxnSpPr>
        <p:spPr>
          <a:xfrm>
            <a:off x="5946924" y="3314655"/>
            <a:ext cx="770242" cy="904438"/>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422EE54D-37E1-4166-89A0-B91642F47B06}"/>
              </a:ext>
            </a:extLst>
          </p:cNvPr>
          <p:cNvCxnSpPr>
            <a:cxnSpLocks/>
          </p:cNvCxnSpPr>
          <p:nvPr/>
        </p:nvCxnSpPr>
        <p:spPr>
          <a:xfrm>
            <a:off x="6740371" y="4255016"/>
            <a:ext cx="598035" cy="478423"/>
          </a:xfrm>
          <a:prstGeom prst="line">
            <a:avLst/>
          </a:prstGeom>
          <a:ln>
            <a:solidFill>
              <a:srgbClr val="FFC000"/>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119997FA-DA73-4C13-9E41-335A04809F7B}"/>
              </a:ext>
            </a:extLst>
          </p:cNvPr>
          <p:cNvSpPr txBox="1"/>
          <p:nvPr/>
        </p:nvSpPr>
        <p:spPr>
          <a:xfrm>
            <a:off x="7701396" y="3563782"/>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89" name="TextBox 88">
            <a:extLst>
              <a:ext uri="{FF2B5EF4-FFF2-40B4-BE49-F238E27FC236}">
                <a16:creationId xmlns:a16="http://schemas.microsoft.com/office/drawing/2014/main" id="{A729976B-3D56-48CF-9F12-FC8C26BBFE3E}"/>
              </a:ext>
            </a:extLst>
          </p:cNvPr>
          <p:cNvSpPr txBox="1"/>
          <p:nvPr/>
        </p:nvSpPr>
        <p:spPr>
          <a:xfrm>
            <a:off x="7786210" y="1472037"/>
            <a:ext cx="585417" cy="523220"/>
          </a:xfrm>
          <a:prstGeom prst="rect">
            <a:avLst/>
          </a:prstGeom>
          <a:noFill/>
        </p:spPr>
        <p:txBody>
          <a:bodyPr wrap="none" rtlCol="0">
            <a:spAutoFit/>
          </a:bodyPr>
          <a:lstStyle/>
          <a:p>
            <a:r>
              <a:rPr lang="en-GB" sz="2800" b="1" dirty="0"/>
              <a:t>3A</a:t>
            </a:r>
          </a:p>
        </p:txBody>
      </p:sp>
      <p:sp>
        <p:nvSpPr>
          <p:cNvPr id="83" name="TextBox 82">
            <a:extLst>
              <a:ext uri="{FF2B5EF4-FFF2-40B4-BE49-F238E27FC236}">
                <a16:creationId xmlns:a16="http://schemas.microsoft.com/office/drawing/2014/main" id="{8A18A3D4-D301-4B8A-91C2-1308926411FB}"/>
              </a:ext>
            </a:extLst>
          </p:cNvPr>
          <p:cNvSpPr txBox="1"/>
          <p:nvPr/>
        </p:nvSpPr>
        <p:spPr>
          <a:xfrm>
            <a:off x="5896318" y="5264445"/>
            <a:ext cx="486030" cy="461665"/>
          </a:xfrm>
          <a:prstGeom prst="rect">
            <a:avLst/>
          </a:prstGeom>
          <a:noFill/>
        </p:spPr>
        <p:txBody>
          <a:bodyPr wrap="none" rtlCol="0">
            <a:spAutoFit/>
          </a:bodyPr>
          <a:lstStyle/>
          <a:p>
            <a:r>
              <a:rPr lang="en-GB" sz="2400" b="1" dirty="0">
                <a:solidFill>
                  <a:srgbClr val="FFC000"/>
                </a:solidFill>
              </a:rPr>
              <a:t>S1</a:t>
            </a:r>
          </a:p>
        </p:txBody>
      </p:sp>
      <p:cxnSp>
        <p:nvCxnSpPr>
          <p:cNvPr id="75" name="Straight Connector 74">
            <a:extLst>
              <a:ext uri="{FF2B5EF4-FFF2-40B4-BE49-F238E27FC236}">
                <a16:creationId xmlns:a16="http://schemas.microsoft.com/office/drawing/2014/main" id="{AA96F699-45BD-43E2-8D34-7216BD38C549}"/>
              </a:ext>
            </a:extLst>
          </p:cNvPr>
          <p:cNvCxnSpPr>
            <a:cxnSpLocks/>
          </p:cNvCxnSpPr>
          <p:nvPr/>
        </p:nvCxnSpPr>
        <p:spPr>
          <a:xfrm flipV="1">
            <a:off x="1630766" y="4745142"/>
            <a:ext cx="619813" cy="1"/>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9EA0E9F0-4920-425C-8AB4-2A8211F38A30}"/>
              </a:ext>
            </a:extLst>
          </p:cNvPr>
          <p:cNvCxnSpPr>
            <a:cxnSpLocks/>
          </p:cNvCxnSpPr>
          <p:nvPr/>
        </p:nvCxnSpPr>
        <p:spPr>
          <a:xfrm flipV="1">
            <a:off x="2212350" y="4745142"/>
            <a:ext cx="619813" cy="1"/>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B828EAAF-33A6-476B-A245-125138B68435}"/>
              </a:ext>
            </a:extLst>
          </p:cNvPr>
          <p:cNvCxnSpPr>
            <a:cxnSpLocks/>
          </p:cNvCxnSpPr>
          <p:nvPr/>
        </p:nvCxnSpPr>
        <p:spPr>
          <a:xfrm flipV="1">
            <a:off x="2887776" y="4749007"/>
            <a:ext cx="619813" cy="1"/>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8CDE1439-B864-45B7-B87D-1FBE3979789C}"/>
              </a:ext>
            </a:extLst>
          </p:cNvPr>
          <p:cNvCxnSpPr>
            <a:cxnSpLocks/>
          </p:cNvCxnSpPr>
          <p:nvPr/>
        </p:nvCxnSpPr>
        <p:spPr>
          <a:xfrm flipV="1">
            <a:off x="3506300" y="4271941"/>
            <a:ext cx="555792" cy="448487"/>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1207C35D-E774-4F61-AF92-AC1384DB6074}"/>
              </a:ext>
            </a:extLst>
          </p:cNvPr>
          <p:cNvCxnSpPr>
            <a:cxnSpLocks/>
          </p:cNvCxnSpPr>
          <p:nvPr/>
        </p:nvCxnSpPr>
        <p:spPr>
          <a:xfrm flipV="1">
            <a:off x="4083424" y="3780761"/>
            <a:ext cx="632544" cy="463336"/>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A3F986FB-E323-476C-B26B-F04E21CBA352}"/>
              </a:ext>
            </a:extLst>
          </p:cNvPr>
          <p:cNvCxnSpPr>
            <a:cxnSpLocks/>
          </p:cNvCxnSpPr>
          <p:nvPr/>
        </p:nvCxnSpPr>
        <p:spPr>
          <a:xfrm flipH="1" flipV="1">
            <a:off x="4714406" y="3785516"/>
            <a:ext cx="711881" cy="486425"/>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12AA252B-F34E-4496-AD77-9FC7D40B2E54}"/>
              </a:ext>
            </a:extLst>
          </p:cNvPr>
          <p:cNvCxnSpPr>
            <a:cxnSpLocks/>
          </p:cNvCxnSpPr>
          <p:nvPr/>
        </p:nvCxnSpPr>
        <p:spPr>
          <a:xfrm flipH="1">
            <a:off x="5465622" y="4266973"/>
            <a:ext cx="550827" cy="2829"/>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63D25C8B-B238-4794-91D2-1FFA3B139CBE}"/>
              </a:ext>
            </a:extLst>
          </p:cNvPr>
          <p:cNvCxnSpPr>
            <a:cxnSpLocks/>
          </p:cNvCxnSpPr>
          <p:nvPr/>
        </p:nvCxnSpPr>
        <p:spPr>
          <a:xfrm flipH="1">
            <a:off x="6024336" y="3811981"/>
            <a:ext cx="716035" cy="439462"/>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id="{9F02A984-3CE6-4829-BBC6-019C87B1A13B}"/>
              </a:ext>
            </a:extLst>
          </p:cNvPr>
          <p:cNvCxnSpPr>
            <a:cxnSpLocks/>
          </p:cNvCxnSpPr>
          <p:nvPr/>
        </p:nvCxnSpPr>
        <p:spPr>
          <a:xfrm flipH="1" flipV="1">
            <a:off x="6761174" y="3796312"/>
            <a:ext cx="605587" cy="15669"/>
          </a:xfrm>
          <a:prstGeom prst="line">
            <a:avLst/>
          </a:prstGeom>
          <a:ln>
            <a:solidFill>
              <a:schemeClr val="accent3">
                <a:lumMod val="75000"/>
              </a:schemeClr>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id="{EAA16269-4C09-4C39-8708-CEDABB6363C6}"/>
              </a:ext>
            </a:extLst>
          </p:cNvPr>
          <p:cNvSpPr txBox="1"/>
          <p:nvPr/>
        </p:nvSpPr>
        <p:spPr>
          <a:xfrm flipH="1">
            <a:off x="7786215" y="2957212"/>
            <a:ext cx="585412" cy="461665"/>
          </a:xfrm>
          <a:prstGeom prst="rect">
            <a:avLst/>
          </a:prstGeom>
          <a:noFill/>
        </p:spPr>
        <p:txBody>
          <a:bodyPr wrap="square" rtlCol="0">
            <a:spAutoFit/>
          </a:bodyPr>
          <a:lstStyle/>
          <a:p>
            <a:r>
              <a:rPr lang="en-GB" sz="2400" b="1" dirty="0">
                <a:solidFill>
                  <a:schemeClr val="accent1">
                    <a:lumMod val="75000"/>
                  </a:schemeClr>
                </a:solidFill>
              </a:rPr>
              <a:t>S2</a:t>
            </a:r>
            <a:endParaRPr lang="en-GB" b="1" dirty="0">
              <a:solidFill>
                <a:schemeClr val="accent1">
                  <a:lumMod val="75000"/>
                </a:schemeClr>
              </a:solidFill>
            </a:endParaRPr>
          </a:p>
        </p:txBody>
      </p:sp>
      <p:sp>
        <p:nvSpPr>
          <p:cNvPr id="69" name="Segnaposto numero diapositiva 4">
            <a:extLst>
              <a:ext uri="{FF2B5EF4-FFF2-40B4-BE49-F238E27FC236}">
                <a16:creationId xmlns:a16="http://schemas.microsoft.com/office/drawing/2014/main" id="{1D884F49-EE69-495B-B669-5237D4FE7761}"/>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42</a:t>
            </a:fld>
            <a:endParaRPr lang="en-GB" dirty="0"/>
          </a:p>
        </p:txBody>
      </p:sp>
    </p:spTree>
    <p:extLst>
      <p:ext uri="{BB962C8B-B14F-4D97-AF65-F5344CB8AC3E}">
        <p14:creationId xmlns:p14="http://schemas.microsoft.com/office/powerpoint/2010/main" val="1442299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89" name="TextBox 88">
            <a:extLst>
              <a:ext uri="{FF2B5EF4-FFF2-40B4-BE49-F238E27FC236}">
                <a16:creationId xmlns:a16="http://schemas.microsoft.com/office/drawing/2014/main" id="{A729976B-3D56-48CF-9F12-FC8C26BBFE3E}"/>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3" name="Oval 2">
            <a:extLst>
              <a:ext uri="{FF2B5EF4-FFF2-40B4-BE49-F238E27FC236}">
                <a16:creationId xmlns:a16="http://schemas.microsoft.com/office/drawing/2014/main" id="{E56DAFD9-BAE7-44D7-86BD-FB8EFF0345D7}"/>
              </a:ext>
            </a:extLst>
          </p:cNvPr>
          <p:cNvSpPr/>
          <p:nvPr/>
        </p:nvSpPr>
        <p:spPr>
          <a:xfrm>
            <a:off x="208857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9ACFF5F3-02B9-4C48-AACD-4D64C5AF100A}"/>
              </a:ext>
            </a:extLst>
          </p:cNvPr>
          <p:cNvSpPr/>
          <p:nvPr/>
        </p:nvSpPr>
        <p:spPr>
          <a:xfrm>
            <a:off x="2725952"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DC4DEC02-A905-43C1-AA3A-EBD95E97E682}"/>
              </a:ext>
            </a:extLst>
          </p:cNvPr>
          <p:cNvSpPr/>
          <p:nvPr/>
        </p:nvSpPr>
        <p:spPr>
          <a:xfrm>
            <a:off x="336332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E64CA3A4-4569-4C40-B095-E62B6AF75138}"/>
              </a:ext>
            </a:extLst>
          </p:cNvPr>
          <p:cNvSpPr/>
          <p:nvPr/>
        </p:nvSpPr>
        <p:spPr>
          <a:xfrm>
            <a:off x="4000700"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3849173C-BDB0-4566-807C-929BCEFFDF08}"/>
              </a:ext>
            </a:extLst>
          </p:cNvPr>
          <p:cNvSpPr/>
          <p:nvPr/>
        </p:nvSpPr>
        <p:spPr>
          <a:xfrm>
            <a:off x="4638074"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D25E1A85-DC59-45A2-890D-A3F7A2249739}"/>
              </a:ext>
            </a:extLst>
          </p:cNvPr>
          <p:cNvSpPr/>
          <p:nvPr/>
        </p:nvSpPr>
        <p:spPr>
          <a:xfrm>
            <a:off x="527544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8" name="Oval 87">
            <a:extLst>
              <a:ext uri="{FF2B5EF4-FFF2-40B4-BE49-F238E27FC236}">
                <a16:creationId xmlns:a16="http://schemas.microsoft.com/office/drawing/2014/main" id="{7B24EDB8-69A0-4E80-A4F5-A39F5130CD7A}"/>
              </a:ext>
            </a:extLst>
          </p:cNvPr>
          <p:cNvSpPr/>
          <p:nvPr/>
        </p:nvSpPr>
        <p:spPr>
          <a:xfrm>
            <a:off x="5912822"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63EC66E6-ECD9-4822-9D42-20BC0F880B29}"/>
              </a:ext>
            </a:extLst>
          </p:cNvPr>
          <p:cNvSpPr/>
          <p:nvPr/>
        </p:nvSpPr>
        <p:spPr>
          <a:xfrm>
            <a:off x="655019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892E7D0-53CB-4D28-B451-2C1460A8CFB7}"/>
              </a:ext>
            </a:extLst>
          </p:cNvPr>
          <p:cNvSpPr/>
          <p:nvPr/>
        </p:nvSpPr>
        <p:spPr>
          <a:xfrm>
            <a:off x="7187567"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0" name="Oval 99">
            <a:extLst>
              <a:ext uri="{FF2B5EF4-FFF2-40B4-BE49-F238E27FC236}">
                <a16:creationId xmlns:a16="http://schemas.microsoft.com/office/drawing/2014/main" id="{3ADD5BDF-D13B-4061-9436-C6AF3D5B0996}"/>
              </a:ext>
            </a:extLst>
          </p:cNvPr>
          <p:cNvSpPr/>
          <p:nvPr/>
        </p:nvSpPr>
        <p:spPr>
          <a:xfrm>
            <a:off x="4638074"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1" name="Oval 100">
            <a:extLst>
              <a:ext uri="{FF2B5EF4-FFF2-40B4-BE49-F238E27FC236}">
                <a16:creationId xmlns:a16="http://schemas.microsoft.com/office/drawing/2014/main" id="{B81C18F9-23CB-491C-BB6B-2A58D42E3171}"/>
              </a:ext>
            </a:extLst>
          </p:cNvPr>
          <p:cNvSpPr/>
          <p:nvPr/>
        </p:nvSpPr>
        <p:spPr>
          <a:xfrm>
            <a:off x="527544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8" name="Oval 107">
            <a:extLst>
              <a:ext uri="{FF2B5EF4-FFF2-40B4-BE49-F238E27FC236}">
                <a16:creationId xmlns:a16="http://schemas.microsoft.com/office/drawing/2014/main" id="{85574EE3-6E1F-4743-920F-11A452BEA388}"/>
              </a:ext>
            </a:extLst>
          </p:cNvPr>
          <p:cNvSpPr/>
          <p:nvPr/>
        </p:nvSpPr>
        <p:spPr>
          <a:xfrm>
            <a:off x="336332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0" name="Oval 109">
            <a:extLst>
              <a:ext uri="{FF2B5EF4-FFF2-40B4-BE49-F238E27FC236}">
                <a16:creationId xmlns:a16="http://schemas.microsoft.com/office/drawing/2014/main" id="{1BC88245-D98F-4406-B821-0DEC6608D6DB}"/>
              </a:ext>
            </a:extLst>
          </p:cNvPr>
          <p:cNvSpPr/>
          <p:nvPr/>
        </p:nvSpPr>
        <p:spPr>
          <a:xfrm>
            <a:off x="4638074"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172812F0-2620-4653-8A1F-3EBEF1A12520}"/>
              </a:ext>
            </a:extLst>
          </p:cNvPr>
          <p:cNvSpPr/>
          <p:nvPr/>
        </p:nvSpPr>
        <p:spPr>
          <a:xfrm>
            <a:off x="527544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CDBE5AAE-0526-479E-A43F-439FB0E457F4}"/>
              </a:ext>
            </a:extLst>
          </p:cNvPr>
          <p:cNvSpPr/>
          <p:nvPr/>
        </p:nvSpPr>
        <p:spPr>
          <a:xfrm>
            <a:off x="591282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7" name="Oval 116">
            <a:extLst>
              <a:ext uri="{FF2B5EF4-FFF2-40B4-BE49-F238E27FC236}">
                <a16:creationId xmlns:a16="http://schemas.microsoft.com/office/drawing/2014/main" id="{8E6C30FA-6A2A-4A2C-8773-83182F6E9AE4}"/>
              </a:ext>
            </a:extLst>
          </p:cNvPr>
          <p:cNvSpPr/>
          <p:nvPr/>
        </p:nvSpPr>
        <p:spPr>
          <a:xfrm>
            <a:off x="2725952"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8" name="Oval 117">
            <a:extLst>
              <a:ext uri="{FF2B5EF4-FFF2-40B4-BE49-F238E27FC236}">
                <a16:creationId xmlns:a16="http://schemas.microsoft.com/office/drawing/2014/main" id="{FF6B0CD6-942D-4A50-95BC-8DD6EFDFBD24}"/>
              </a:ext>
            </a:extLst>
          </p:cNvPr>
          <p:cNvSpPr/>
          <p:nvPr/>
        </p:nvSpPr>
        <p:spPr>
          <a:xfrm>
            <a:off x="3363326"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9" name="Oval 118">
            <a:extLst>
              <a:ext uri="{FF2B5EF4-FFF2-40B4-BE49-F238E27FC236}">
                <a16:creationId xmlns:a16="http://schemas.microsoft.com/office/drawing/2014/main" id="{D83E3A5F-4368-48CE-BD0A-22B53039BC37}"/>
              </a:ext>
            </a:extLst>
          </p:cNvPr>
          <p:cNvSpPr/>
          <p:nvPr/>
        </p:nvSpPr>
        <p:spPr>
          <a:xfrm>
            <a:off x="4000700"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0" name="Oval 119">
            <a:extLst>
              <a:ext uri="{FF2B5EF4-FFF2-40B4-BE49-F238E27FC236}">
                <a16:creationId xmlns:a16="http://schemas.microsoft.com/office/drawing/2014/main" id="{2B3C3755-BE2F-4179-9EF7-37D3EC33C090}"/>
              </a:ext>
            </a:extLst>
          </p:cNvPr>
          <p:cNvSpPr/>
          <p:nvPr/>
        </p:nvSpPr>
        <p:spPr>
          <a:xfrm>
            <a:off x="4638074"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1" name="Oval 120">
            <a:extLst>
              <a:ext uri="{FF2B5EF4-FFF2-40B4-BE49-F238E27FC236}">
                <a16:creationId xmlns:a16="http://schemas.microsoft.com/office/drawing/2014/main" id="{114E695F-4E86-4C01-A6A9-BDAE78278047}"/>
              </a:ext>
            </a:extLst>
          </p:cNvPr>
          <p:cNvSpPr/>
          <p:nvPr/>
        </p:nvSpPr>
        <p:spPr>
          <a:xfrm>
            <a:off x="527544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2" name="Oval 121">
            <a:extLst>
              <a:ext uri="{FF2B5EF4-FFF2-40B4-BE49-F238E27FC236}">
                <a16:creationId xmlns:a16="http://schemas.microsoft.com/office/drawing/2014/main" id="{7960241B-42B6-4F1F-AB2E-47FDB9680FD8}"/>
              </a:ext>
            </a:extLst>
          </p:cNvPr>
          <p:cNvSpPr/>
          <p:nvPr/>
        </p:nvSpPr>
        <p:spPr>
          <a:xfrm>
            <a:off x="5912822"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3" name="Oval 122">
            <a:extLst>
              <a:ext uri="{FF2B5EF4-FFF2-40B4-BE49-F238E27FC236}">
                <a16:creationId xmlns:a16="http://schemas.microsoft.com/office/drawing/2014/main" id="{5BAD065E-19D4-4591-82B3-B1ECF3130C15}"/>
              </a:ext>
            </a:extLst>
          </p:cNvPr>
          <p:cNvSpPr/>
          <p:nvPr/>
        </p:nvSpPr>
        <p:spPr>
          <a:xfrm>
            <a:off x="6550196"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4" name="Oval 123">
            <a:extLst>
              <a:ext uri="{FF2B5EF4-FFF2-40B4-BE49-F238E27FC236}">
                <a16:creationId xmlns:a16="http://schemas.microsoft.com/office/drawing/2014/main" id="{017D7DEC-2D40-4111-8F86-3D94E205AFA6}"/>
              </a:ext>
            </a:extLst>
          </p:cNvPr>
          <p:cNvSpPr/>
          <p:nvPr/>
        </p:nvSpPr>
        <p:spPr>
          <a:xfrm>
            <a:off x="7187567"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1" name="Segnaposto numero diapositiva 4">
            <a:extLst>
              <a:ext uri="{FF2B5EF4-FFF2-40B4-BE49-F238E27FC236}">
                <a16:creationId xmlns:a16="http://schemas.microsoft.com/office/drawing/2014/main" id="{28203073-19CA-4DFC-9D77-6B4F91467C9A}"/>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43</a:t>
            </a:fld>
            <a:endParaRPr lang="en-GB" dirty="0"/>
          </a:p>
        </p:txBody>
      </p:sp>
    </p:spTree>
    <p:extLst>
      <p:ext uri="{BB962C8B-B14F-4D97-AF65-F5344CB8AC3E}">
        <p14:creationId xmlns:p14="http://schemas.microsoft.com/office/powerpoint/2010/main" val="3025088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2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2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9" grpId="0" animBg="1"/>
      <p:bldP spid="70" grpId="0" animBg="1"/>
      <p:bldP spid="72" grpId="0" animBg="1"/>
      <p:bldP spid="74" grpId="0" animBg="1"/>
      <p:bldP spid="77" grpId="0" animBg="1"/>
      <p:bldP spid="88" grpId="0" animBg="1"/>
      <p:bldP spid="90" grpId="0" animBg="1"/>
      <p:bldP spid="92"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3" name="Oval 2">
            <a:extLst>
              <a:ext uri="{FF2B5EF4-FFF2-40B4-BE49-F238E27FC236}">
                <a16:creationId xmlns:a16="http://schemas.microsoft.com/office/drawing/2014/main" id="{E56DAFD9-BAE7-44D7-86BD-FB8EFF0345D7}"/>
              </a:ext>
            </a:extLst>
          </p:cNvPr>
          <p:cNvSpPr/>
          <p:nvPr/>
        </p:nvSpPr>
        <p:spPr>
          <a:xfrm>
            <a:off x="208857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9ACFF5F3-02B9-4C48-AACD-4D64C5AF100A}"/>
              </a:ext>
            </a:extLst>
          </p:cNvPr>
          <p:cNvSpPr/>
          <p:nvPr/>
        </p:nvSpPr>
        <p:spPr>
          <a:xfrm>
            <a:off x="2725952"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DC4DEC02-A905-43C1-AA3A-EBD95E97E682}"/>
              </a:ext>
            </a:extLst>
          </p:cNvPr>
          <p:cNvSpPr/>
          <p:nvPr/>
        </p:nvSpPr>
        <p:spPr>
          <a:xfrm>
            <a:off x="336332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E64CA3A4-4569-4C40-B095-E62B6AF75138}"/>
              </a:ext>
            </a:extLst>
          </p:cNvPr>
          <p:cNvSpPr/>
          <p:nvPr/>
        </p:nvSpPr>
        <p:spPr>
          <a:xfrm>
            <a:off x="4000700"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3849173C-BDB0-4566-807C-929BCEFFDF08}"/>
              </a:ext>
            </a:extLst>
          </p:cNvPr>
          <p:cNvSpPr/>
          <p:nvPr/>
        </p:nvSpPr>
        <p:spPr>
          <a:xfrm>
            <a:off x="4638074"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D25E1A85-DC59-45A2-890D-A3F7A2249739}"/>
              </a:ext>
            </a:extLst>
          </p:cNvPr>
          <p:cNvSpPr/>
          <p:nvPr/>
        </p:nvSpPr>
        <p:spPr>
          <a:xfrm>
            <a:off x="527544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63EC66E6-ECD9-4822-9D42-20BC0F880B29}"/>
              </a:ext>
            </a:extLst>
          </p:cNvPr>
          <p:cNvSpPr/>
          <p:nvPr/>
        </p:nvSpPr>
        <p:spPr>
          <a:xfrm>
            <a:off x="655019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892E7D0-53CB-4D28-B451-2C1460A8CFB7}"/>
              </a:ext>
            </a:extLst>
          </p:cNvPr>
          <p:cNvSpPr/>
          <p:nvPr/>
        </p:nvSpPr>
        <p:spPr>
          <a:xfrm>
            <a:off x="7187567"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3" name="TextBox 52">
            <a:extLst>
              <a:ext uri="{FF2B5EF4-FFF2-40B4-BE49-F238E27FC236}">
                <a16:creationId xmlns:a16="http://schemas.microsoft.com/office/drawing/2014/main" id="{EC2EFA83-258D-4919-B916-3029D9B82D7F}"/>
              </a:ext>
            </a:extLst>
          </p:cNvPr>
          <p:cNvSpPr txBox="1"/>
          <p:nvPr/>
        </p:nvSpPr>
        <p:spPr>
          <a:xfrm>
            <a:off x="5745226" y="2035887"/>
            <a:ext cx="486030" cy="461665"/>
          </a:xfrm>
          <a:prstGeom prst="rect">
            <a:avLst/>
          </a:prstGeom>
          <a:noFill/>
        </p:spPr>
        <p:txBody>
          <a:bodyPr wrap="none" rtlCol="0">
            <a:spAutoFit/>
          </a:bodyPr>
          <a:lstStyle/>
          <a:p>
            <a:r>
              <a:rPr lang="en-GB" sz="2400" b="1" dirty="0">
                <a:solidFill>
                  <a:srgbClr val="FFC000"/>
                </a:solidFill>
              </a:rPr>
              <a:t>S1</a:t>
            </a:r>
          </a:p>
        </p:txBody>
      </p:sp>
      <p:sp>
        <p:nvSpPr>
          <p:cNvPr id="54" name="TextBox 53">
            <a:extLst>
              <a:ext uri="{FF2B5EF4-FFF2-40B4-BE49-F238E27FC236}">
                <a16:creationId xmlns:a16="http://schemas.microsoft.com/office/drawing/2014/main" id="{55A7A758-3971-4E79-A395-F7C7FA1FDE7D}"/>
              </a:ext>
            </a:extLst>
          </p:cNvPr>
          <p:cNvSpPr txBox="1"/>
          <p:nvPr/>
        </p:nvSpPr>
        <p:spPr>
          <a:xfrm>
            <a:off x="4545898" y="2668597"/>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5" name="TextBox 54">
            <a:extLst>
              <a:ext uri="{FF2B5EF4-FFF2-40B4-BE49-F238E27FC236}">
                <a16:creationId xmlns:a16="http://schemas.microsoft.com/office/drawing/2014/main" id="{EE8E99F3-1A79-45C7-BA52-FE4BA7D5B587}"/>
              </a:ext>
            </a:extLst>
          </p:cNvPr>
          <p:cNvSpPr txBox="1"/>
          <p:nvPr/>
        </p:nvSpPr>
        <p:spPr>
          <a:xfrm>
            <a:off x="5111077" y="266304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6" name="TextBox 55">
            <a:extLst>
              <a:ext uri="{FF2B5EF4-FFF2-40B4-BE49-F238E27FC236}">
                <a16:creationId xmlns:a16="http://schemas.microsoft.com/office/drawing/2014/main" id="{4F7A02B4-72D9-4DB1-93A6-43E61D56C2BD}"/>
              </a:ext>
            </a:extLst>
          </p:cNvPr>
          <p:cNvSpPr txBox="1"/>
          <p:nvPr/>
        </p:nvSpPr>
        <p:spPr>
          <a:xfrm>
            <a:off x="3271150"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7" name="TextBox 56">
            <a:extLst>
              <a:ext uri="{FF2B5EF4-FFF2-40B4-BE49-F238E27FC236}">
                <a16:creationId xmlns:a16="http://schemas.microsoft.com/office/drawing/2014/main" id="{01B5C096-37BF-4C82-98CC-6E1FFC9DE83A}"/>
              </a:ext>
            </a:extLst>
          </p:cNvPr>
          <p:cNvSpPr txBox="1"/>
          <p:nvPr/>
        </p:nvSpPr>
        <p:spPr>
          <a:xfrm>
            <a:off x="5115198"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8" name="TextBox 57">
            <a:extLst>
              <a:ext uri="{FF2B5EF4-FFF2-40B4-BE49-F238E27FC236}">
                <a16:creationId xmlns:a16="http://schemas.microsoft.com/office/drawing/2014/main" id="{53B8C7B3-DBC6-47D3-9D1A-BFA2D0605718}"/>
              </a:ext>
            </a:extLst>
          </p:cNvPr>
          <p:cNvSpPr txBox="1"/>
          <p:nvPr/>
        </p:nvSpPr>
        <p:spPr>
          <a:xfrm>
            <a:off x="5809964"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9" name="TextBox 58">
            <a:extLst>
              <a:ext uri="{FF2B5EF4-FFF2-40B4-BE49-F238E27FC236}">
                <a16:creationId xmlns:a16="http://schemas.microsoft.com/office/drawing/2014/main" id="{2D40094B-7126-417A-9B3D-CCCF6A13C10D}"/>
              </a:ext>
            </a:extLst>
          </p:cNvPr>
          <p:cNvSpPr txBox="1"/>
          <p:nvPr/>
        </p:nvSpPr>
        <p:spPr>
          <a:xfrm>
            <a:off x="4522995" y="326607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60" name="TextBox 59">
            <a:extLst>
              <a:ext uri="{FF2B5EF4-FFF2-40B4-BE49-F238E27FC236}">
                <a16:creationId xmlns:a16="http://schemas.microsoft.com/office/drawing/2014/main" id="{DB049239-1DD8-4A96-9C5E-FFCEA0A5BECA}"/>
              </a:ext>
            </a:extLst>
          </p:cNvPr>
          <p:cNvSpPr txBox="1"/>
          <p:nvPr/>
        </p:nvSpPr>
        <p:spPr>
          <a:xfrm>
            <a:off x="260579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1" name="TextBox 60">
            <a:extLst>
              <a:ext uri="{FF2B5EF4-FFF2-40B4-BE49-F238E27FC236}">
                <a16:creationId xmlns:a16="http://schemas.microsoft.com/office/drawing/2014/main" id="{AC788E2C-F00D-4243-9ED7-401ABE0414CE}"/>
              </a:ext>
            </a:extLst>
          </p:cNvPr>
          <p:cNvSpPr txBox="1"/>
          <p:nvPr/>
        </p:nvSpPr>
        <p:spPr>
          <a:xfrm>
            <a:off x="324316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2" name="TextBox 61">
            <a:extLst>
              <a:ext uri="{FF2B5EF4-FFF2-40B4-BE49-F238E27FC236}">
                <a16:creationId xmlns:a16="http://schemas.microsoft.com/office/drawing/2014/main" id="{7697C882-BDAB-475D-A5DC-74A654A44012}"/>
              </a:ext>
            </a:extLst>
          </p:cNvPr>
          <p:cNvSpPr txBox="1"/>
          <p:nvPr/>
        </p:nvSpPr>
        <p:spPr>
          <a:xfrm>
            <a:off x="3880538"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3" name="TextBox 62">
            <a:extLst>
              <a:ext uri="{FF2B5EF4-FFF2-40B4-BE49-F238E27FC236}">
                <a16:creationId xmlns:a16="http://schemas.microsoft.com/office/drawing/2014/main" id="{7ACDC3E8-81F6-490A-9A4F-0DCF6780EC70}"/>
              </a:ext>
            </a:extLst>
          </p:cNvPr>
          <p:cNvSpPr txBox="1"/>
          <p:nvPr/>
        </p:nvSpPr>
        <p:spPr>
          <a:xfrm>
            <a:off x="4517912"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4" name="TextBox 63">
            <a:extLst>
              <a:ext uri="{FF2B5EF4-FFF2-40B4-BE49-F238E27FC236}">
                <a16:creationId xmlns:a16="http://schemas.microsoft.com/office/drawing/2014/main" id="{B8CECDE2-8DE6-4A96-9510-56AC98517F0E}"/>
              </a:ext>
            </a:extLst>
          </p:cNvPr>
          <p:cNvSpPr txBox="1"/>
          <p:nvPr/>
        </p:nvSpPr>
        <p:spPr>
          <a:xfrm>
            <a:off x="5155286"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5" name="TextBox 64">
            <a:extLst>
              <a:ext uri="{FF2B5EF4-FFF2-40B4-BE49-F238E27FC236}">
                <a16:creationId xmlns:a16="http://schemas.microsoft.com/office/drawing/2014/main" id="{7721F186-BEC6-4023-8134-A85E1F079FA9}"/>
              </a:ext>
            </a:extLst>
          </p:cNvPr>
          <p:cNvSpPr txBox="1"/>
          <p:nvPr/>
        </p:nvSpPr>
        <p:spPr>
          <a:xfrm>
            <a:off x="579266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6" name="TextBox 65">
            <a:extLst>
              <a:ext uri="{FF2B5EF4-FFF2-40B4-BE49-F238E27FC236}">
                <a16:creationId xmlns:a16="http://schemas.microsoft.com/office/drawing/2014/main" id="{A3F7E554-6B4F-4CCF-953E-E41342F715F3}"/>
              </a:ext>
            </a:extLst>
          </p:cNvPr>
          <p:cNvSpPr txBox="1"/>
          <p:nvPr/>
        </p:nvSpPr>
        <p:spPr>
          <a:xfrm>
            <a:off x="643003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7" name="TextBox 66">
            <a:extLst>
              <a:ext uri="{FF2B5EF4-FFF2-40B4-BE49-F238E27FC236}">
                <a16:creationId xmlns:a16="http://schemas.microsoft.com/office/drawing/2014/main" id="{DD7DAA73-C4C0-40B0-AD0B-36AC81BFA17D}"/>
              </a:ext>
            </a:extLst>
          </p:cNvPr>
          <p:cNvSpPr txBox="1"/>
          <p:nvPr/>
        </p:nvSpPr>
        <p:spPr>
          <a:xfrm>
            <a:off x="7067405"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85" name="TextBox 84">
            <a:extLst>
              <a:ext uri="{FF2B5EF4-FFF2-40B4-BE49-F238E27FC236}">
                <a16:creationId xmlns:a16="http://schemas.microsoft.com/office/drawing/2014/main" id="{0A4E9224-2C3E-4C36-86EE-8551169C9B9C}"/>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71" name="Segnaposto numero diapositiva 4">
            <a:extLst>
              <a:ext uri="{FF2B5EF4-FFF2-40B4-BE49-F238E27FC236}">
                <a16:creationId xmlns:a16="http://schemas.microsoft.com/office/drawing/2014/main" id="{4FE30F72-F837-4CF6-BB97-CDB897DF9168}"/>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44</a:t>
            </a:fld>
            <a:endParaRPr lang="en-GB" dirty="0"/>
          </a:p>
        </p:txBody>
      </p:sp>
    </p:spTree>
    <p:extLst>
      <p:ext uri="{BB962C8B-B14F-4D97-AF65-F5344CB8AC3E}">
        <p14:creationId xmlns:p14="http://schemas.microsoft.com/office/powerpoint/2010/main" val="25970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3" name="Oval 2">
            <a:extLst>
              <a:ext uri="{FF2B5EF4-FFF2-40B4-BE49-F238E27FC236}">
                <a16:creationId xmlns:a16="http://schemas.microsoft.com/office/drawing/2014/main" id="{E56DAFD9-BAE7-44D7-86BD-FB8EFF0345D7}"/>
              </a:ext>
            </a:extLst>
          </p:cNvPr>
          <p:cNvSpPr/>
          <p:nvPr/>
        </p:nvSpPr>
        <p:spPr>
          <a:xfrm>
            <a:off x="208857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9ACFF5F3-02B9-4C48-AACD-4D64C5AF100A}"/>
              </a:ext>
            </a:extLst>
          </p:cNvPr>
          <p:cNvSpPr/>
          <p:nvPr/>
        </p:nvSpPr>
        <p:spPr>
          <a:xfrm>
            <a:off x="2725952"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DC4DEC02-A905-43C1-AA3A-EBD95E97E682}"/>
              </a:ext>
            </a:extLst>
          </p:cNvPr>
          <p:cNvSpPr/>
          <p:nvPr/>
        </p:nvSpPr>
        <p:spPr>
          <a:xfrm>
            <a:off x="336332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E64CA3A4-4569-4C40-B095-E62B6AF75138}"/>
              </a:ext>
            </a:extLst>
          </p:cNvPr>
          <p:cNvSpPr/>
          <p:nvPr/>
        </p:nvSpPr>
        <p:spPr>
          <a:xfrm>
            <a:off x="4000700"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3849173C-BDB0-4566-807C-929BCEFFDF08}"/>
              </a:ext>
            </a:extLst>
          </p:cNvPr>
          <p:cNvSpPr/>
          <p:nvPr/>
        </p:nvSpPr>
        <p:spPr>
          <a:xfrm>
            <a:off x="4638074"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D25E1A85-DC59-45A2-890D-A3F7A2249739}"/>
              </a:ext>
            </a:extLst>
          </p:cNvPr>
          <p:cNvSpPr/>
          <p:nvPr/>
        </p:nvSpPr>
        <p:spPr>
          <a:xfrm>
            <a:off x="527544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63EC66E6-ECD9-4822-9D42-20BC0F880B29}"/>
              </a:ext>
            </a:extLst>
          </p:cNvPr>
          <p:cNvSpPr/>
          <p:nvPr/>
        </p:nvSpPr>
        <p:spPr>
          <a:xfrm>
            <a:off x="655019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892E7D0-53CB-4D28-B451-2C1460A8CFB7}"/>
              </a:ext>
            </a:extLst>
          </p:cNvPr>
          <p:cNvSpPr/>
          <p:nvPr/>
        </p:nvSpPr>
        <p:spPr>
          <a:xfrm>
            <a:off x="7187567"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68" name="Straight Connector 67">
            <a:extLst>
              <a:ext uri="{FF2B5EF4-FFF2-40B4-BE49-F238E27FC236}">
                <a16:creationId xmlns:a16="http://schemas.microsoft.com/office/drawing/2014/main" id="{E7F154C7-1273-418D-A83E-5856A3710509}"/>
              </a:ext>
            </a:extLst>
          </p:cNvPr>
          <p:cNvCxnSpPr>
            <a:cxnSpLocks/>
            <a:endCxn id="97" idx="3"/>
          </p:cNvCxnSpPr>
          <p:nvPr/>
        </p:nvCxnSpPr>
        <p:spPr>
          <a:xfrm flipV="1">
            <a:off x="2122740" y="2936208"/>
            <a:ext cx="625302" cy="1159012"/>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C0F7113C-3D3C-4718-901F-B897AFE46182}"/>
              </a:ext>
            </a:extLst>
          </p:cNvPr>
          <p:cNvCxnSpPr>
            <a:cxnSpLocks/>
            <a:endCxn id="99" idx="6"/>
          </p:cNvCxnSpPr>
          <p:nvPr/>
        </p:nvCxnSpPr>
        <p:spPr>
          <a:xfrm flipV="1">
            <a:off x="2770165" y="2875849"/>
            <a:ext cx="1381374" cy="26982"/>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D98AD16C-0661-4F75-99E4-FE9AB1C8A387}"/>
              </a:ext>
            </a:extLst>
          </p:cNvPr>
          <p:cNvCxnSpPr>
            <a:cxnSpLocks/>
            <a:endCxn id="74" idx="2"/>
          </p:cNvCxnSpPr>
          <p:nvPr/>
        </p:nvCxnSpPr>
        <p:spPr>
          <a:xfrm flipV="1">
            <a:off x="4076119" y="2270483"/>
            <a:ext cx="561955" cy="63235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A4A19345-125B-4CB2-A643-6DB3FF79B8C0}"/>
              </a:ext>
            </a:extLst>
          </p:cNvPr>
          <p:cNvCxnSpPr>
            <a:cxnSpLocks/>
            <a:stCxn id="74" idx="2"/>
            <a:endCxn id="77" idx="6"/>
          </p:cNvCxnSpPr>
          <p:nvPr/>
        </p:nvCxnSpPr>
        <p:spPr>
          <a:xfrm>
            <a:off x="4638074" y="2270483"/>
            <a:ext cx="788213" cy="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E65D7636-B342-40A9-8999-DC77739F18F4}"/>
              </a:ext>
            </a:extLst>
          </p:cNvPr>
          <p:cNvCxnSpPr>
            <a:cxnSpLocks/>
            <a:stCxn id="77" idx="6"/>
            <a:endCxn id="102" idx="6"/>
          </p:cNvCxnSpPr>
          <p:nvPr/>
        </p:nvCxnSpPr>
        <p:spPr>
          <a:xfrm>
            <a:off x="5426287" y="2270483"/>
            <a:ext cx="637374" cy="605366"/>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F269ECE6-5B44-440D-A7E3-CEF9492F6ED6}"/>
              </a:ext>
            </a:extLst>
          </p:cNvPr>
          <p:cNvCxnSpPr>
            <a:cxnSpLocks/>
            <a:stCxn id="102" idx="6"/>
            <a:endCxn id="104" idx="6"/>
          </p:cNvCxnSpPr>
          <p:nvPr/>
        </p:nvCxnSpPr>
        <p:spPr>
          <a:xfrm>
            <a:off x="6063661" y="2875849"/>
            <a:ext cx="1274745" cy="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0A4E9224-2C3E-4C36-86EE-8551169C9B9C}"/>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60" name="Segnaposto numero diapositiva 4">
            <a:extLst>
              <a:ext uri="{FF2B5EF4-FFF2-40B4-BE49-F238E27FC236}">
                <a16:creationId xmlns:a16="http://schemas.microsoft.com/office/drawing/2014/main" id="{84654B89-6CB4-4187-B3FF-7895D2FA2620}"/>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45</a:t>
            </a:fld>
            <a:endParaRPr lang="en-GB" dirty="0"/>
          </a:p>
        </p:txBody>
      </p:sp>
    </p:spTree>
    <p:extLst>
      <p:ext uri="{BB962C8B-B14F-4D97-AF65-F5344CB8AC3E}">
        <p14:creationId xmlns:p14="http://schemas.microsoft.com/office/powerpoint/2010/main" val="381041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wipe(left)">
                                      <p:cBhvr>
                                        <p:cTn id="11" dur="500"/>
                                        <p:tgtEl>
                                          <p:spTgt spid="7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left)">
                                      <p:cBhvr>
                                        <p:cTn id="19" dur="500"/>
                                        <p:tgtEl>
                                          <p:spTgt spid="7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wipe(left)">
                                      <p:cBhvr>
                                        <p:cTn id="2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3" name="Oval 2">
            <a:extLst>
              <a:ext uri="{FF2B5EF4-FFF2-40B4-BE49-F238E27FC236}">
                <a16:creationId xmlns:a16="http://schemas.microsoft.com/office/drawing/2014/main" id="{E56DAFD9-BAE7-44D7-86BD-FB8EFF0345D7}"/>
              </a:ext>
            </a:extLst>
          </p:cNvPr>
          <p:cNvSpPr/>
          <p:nvPr/>
        </p:nvSpPr>
        <p:spPr>
          <a:xfrm>
            <a:off x="208857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9ACFF5F3-02B9-4C48-AACD-4D64C5AF100A}"/>
              </a:ext>
            </a:extLst>
          </p:cNvPr>
          <p:cNvSpPr/>
          <p:nvPr/>
        </p:nvSpPr>
        <p:spPr>
          <a:xfrm>
            <a:off x="2725952"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DC4DEC02-A905-43C1-AA3A-EBD95E97E682}"/>
              </a:ext>
            </a:extLst>
          </p:cNvPr>
          <p:cNvSpPr/>
          <p:nvPr/>
        </p:nvSpPr>
        <p:spPr>
          <a:xfrm>
            <a:off x="336332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E64CA3A4-4569-4C40-B095-E62B6AF75138}"/>
              </a:ext>
            </a:extLst>
          </p:cNvPr>
          <p:cNvSpPr/>
          <p:nvPr/>
        </p:nvSpPr>
        <p:spPr>
          <a:xfrm>
            <a:off x="4000700"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3849173C-BDB0-4566-807C-929BCEFFDF08}"/>
              </a:ext>
            </a:extLst>
          </p:cNvPr>
          <p:cNvSpPr/>
          <p:nvPr/>
        </p:nvSpPr>
        <p:spPr>
          <a:xfrm>
            <a:off x="4638074"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D25E1A85-DC59-45A2-890D-A3F7A2249739}"/>
              </a:ext>
            </a:extLst>
          </p:cNvPr>
          <p:cNvSpPr/>
          <p:nvPr/>
        </p:nvSpPr>
        <p:spPr>
          <a:xfrm>
            <a:off x="5275448"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63EC66E6-ECD9-4822-9D42-20BC0F880B29}"/>
              </a:ext>
            </a:extLst>
          </p:cNvPr>
          <p:cNvSpPr/>
          <p:nvPr/>
        </p:nvSpPr>
        <p:spPr>
          <a:xfrm>
            <a:off x="6550196"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892E7D0-53CB-4D28-B451-2C1460A8CFB7}"/>
              </a:ext>
            </a:extLst>
          </p:cNvPr>
          <p:cNvSpPr/>
          <p:nvPr/>
        </p:nvSpPr>
        <p:spPr>
          <a:xfrm>
            <a:off x="7187567" y="2185121"/>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5" name="TextBox 84">
            <a:extLst>
              <a:ext uri="{FF2B5EF4-FFF2-40B4-BE49-F238E27FC236}">
                <a16:creationId xmlns:a16="http://schemas.microsoft.com/office/drawing/2014/main" id="{0A4E9224-2C3E-4C36-86EE-8551169C9B9C}"/>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54" name="Segnaposto numero diapositiva 4">
            <a:extLst>
              <a:ext uri="{FF2B5EF4-FFF2-40B4-BE49-F238E27FC236}">
                <a16:creationId xmlns:a16="http://schemas.microsoft.com/office/drawing/2014/main" id="{EFB479B2-7D5A-4BA3-9C38-7E3CA5DFD4C4}"/>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46</a:t>
            </a:fld>
            <a:endParaRPr lang="en-GB" dirty="0"/>
          </a:p>
        </p:txBody>
      </p:sp>
      <p:sp>
        <p:nvSpPr>
          <p:cNvPr id="4" name="TextBox 3">
            <a:extLst>
              <a:ext uri="{FF2B5EF4-FFF2-40B4-BE49-F238E27FC236}">
                <a16:creationId xmlns:a16="http://schemas.microsoft.com/office/drawing/2014/main" id="{B580563C-82F5-437B-98EC-5F1BD2AE2BE8}"/>
              </a:ext>
            </a:extLst>
          </p:cNvPr>
          <p:cNvSpPr txBox="1"/>
          <p:nvPr/>
        </p:nvSpPr>
        <p:spPr>
          <a:xfrm>
            <a:off x="6487677" y="1332471"/>
            <a:ext cx="2278637" cy="369332"/>
          </a:xfrm>
          <a:prstGeom prst="rect">
            <a:avLst/>
          </a:prstGeom>
          <a:solidFill>
            <a:schemeClr val="accent5">
              <a:lumMod val="60000"/>
              <a:lumOff val="40000"/>
            </a:schemeClr>
          </a:solidFill>
          <a:ln>
            <a:solidFill>
              <a:srgbClr val="FF0000"/>
            </a:solidFill>
          </a:ln>
        </p:spPr>
        <p:txBody>
          <a:bodyPr wrap="none" rtlCol="0">
            <a:spAutoFit/>
          </a:bodyPr>
          <a:lstStyle/>
          <a:p>
            <a:r>
              <a:rPr lang="en-GB" b="1" dirty="0">
                <a:solidFill>
                  <a:srgbClr val="FF0000"/>
                </a:solidFill>
              </a:rPr>
              <a:t>4 controllers available</a:t>
            </a:r>
          </a:p>
        </p:txBody>
      </p:sp>
      <p:cxnSp>
        <p:nvCxnSpPr>
          <p:cNvPr id="56" name="Straight Connector 55">
            <a:extLst>
              <a:ext uri="{FF2B5EF4-FFF2-40B4-BE49-F238E27FC236}">
                <a16:creationId xmlns:a16="http://schemas.microsoft.com/office/drawing/2014/main" id="{D40F9F2F-41E8-4932-B1A8-B79767D438D3}"/>
              </a:ext>
            </a:extLst>
          </p:cNvPr>
          <p:cNvCxnSpPr>
            <a:cxnSpLocks/>
          </p:cNvCxnSpPr>
          <p:nvPr/>
        </p:nvCxnSpPr>
        <p:spPr>
          <a:xfrm flipV="1">
            <a:off x="2122740" y="2936208"/>
            <a:ext cx="625302" cy="1159012"/>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793D99BC-2372-4ABC-8B14-1875BFFB12AA}"/>
              </a:ext>
            </a:extLst>
          </p:cNvPr>
          <p:cNvCxnSpPr>
            <a:cxnSpLocks/>
          </p:cNvCxnSpPr>
          <p:nvPr/>
        </p:nvCxnSpPr>
        <p:spPr>
          <a:xfrm flipV="1">
            <a:off x="2770165" y="2875849"/>
            <a:ext cx="1381374" cy="26982"/>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786CB553-72DA-4E05-8235-7E0FD0E40BD9}"/>
              </a:ext>
            </a:extLst>
          </p:cNvPr>
          <p:cNvCxnSpPr>
            <a:cxnSpLocks/>
          </p:cNvCxnSpPr>
          <p:nvPr/>
        </p:nvCxnSpPr>
        <p:spPr>
          <a:xfrm flipV="1">
            <a:off x="4076119" y="2270483"/>
            <a:ext cx="561955" cy="63235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4B1F8ADA-DC4F-4E85-8F5E-E145AFD76D31}"/>
              </a:ext>
            </a:extLst>
          </p:cNvPr>
          <p:cNvCxnSpPr>
            <a:cxnSpLocks/>
          </p:cNvCxnSpPr>
          <p:nvPr/>
        </p:nvCxnSpPr>
        <p:spPr>
          <a:xfrm>
            <a:off x="4638074" y="2270483"/>
            <a:ext cx="788213" cy="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0E521048-7144-43A7-9C71-A4AD37737FBA}"/>
              </a:ext>
            </a:extLst>
          </p:cNvPr>
          <p:cNvCxnSpPr>
            <a:cxnSpLocks/>
          </p:cNvCxnSpPr>
          <p:nvPr/>
        </p:nvCxnSpPr>
        <p:spPr>
          <a:xfrm>
            <a:off x="5426287" y="2270483"/>
            <a:ext cx="637374" cy="605366"/>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E4B74770-149D-4BD1-94D1-034B05D76607}"/>
              </a:ext>
            </a:extLst>
          </p:cNvPr>
          <p:cNvCxnSpPr>
            <a:cxnSpLocks/>
          </p:cNvCxnSpPr>
          <p:nvPr/>
        </p:nvCxnSpPr>
        <p:spPr>
          <a:xfrm>
            <a:off x="6063661" y="2875849"/>
            <a:ext cx="1274745" cy="0"/>
          </a:xfrm>
          <a:prstGeom prst="line">
            <a:avLst/>
          </a:prstGeom>
          <a:ln w="57150">
            <a:solidFill>
              <a:schemeClr val="accent3">
                <a:lumMod val="75000"/>
              </a:schemeClr>
            </a:solidFill>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6490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74"/>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90"/>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9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56"/>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7"/>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8"/>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59"/>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0"/>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9" grpId="0" animBg="1"/>
      <p:bldP spid="70" grpId="0" animBg="1"/>
      <p:bldP spid="72" grpId="0" animBg="1"/>
      <p:bldP spid="74" grpId="0" animBg="1"/>
      <p:bldP spid="77" grpId="0" animBg="1"/>
      <p:bldP spid="90" grpId="0" animBg="1"/>
      <p:bldP spid="9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4" name="TextBox 53">
            <a:extLst>
              <a:ext uri="{FF2B5EF4-FFF2-40B4-BE49-F238E27FC236}">
                <a16:creationId xmlns:a16="http://schemas.microsoft.com/office/drawing/2014/main" id="{55A7A758-3971-4E79-A395-F7C7FA1FDE7D}"/>
              </a:ext>
            </a:extLst>
          </p:cNvPr>
          <p:cNvSpPr txBox="1"/>
          <p:nvPr/>
        </p:nvSpPr>
        <p:spPr>
          <a:xfrm>
            <a:off x="4545898" y="2668597"/>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5" name="TextBox 54">
            <a:extLst>
              <a:ext uri="{FF2B5EF4-FFF2-40B4-BE49-F238E27FC236}">
                <a16:creationId xmlns:a16="http://schemas.microsoft.com/office/drawing/2014/main" id="{EE8E99F3-1A79-45C7-BA52-FE4BA7D5B587}"/>
              </a:ext>
            </a:extLst>
          </p:cNvPr>
          <p:cNvSpPr txBox="1"/>
          <p:nvPr/>
        </p:nvSpPr>
        <p:spPr>
          <a:xfrm>
            <a:off x="5111077" y="266304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6" name="TextBox 55">
            <a:extLst>
              <a:ext uri="{FF2B5EF4-FFF2-40B4-BE49-F238E27FC236}">
                <a16:creationId xmlns:a16="http://schemas.microsoft.com/office/drawing/2014/main" id="{4F7A02B4-72D9-4DB1-93A6-43E61D56C2BD}"/>
              </a:ext>
            </a:extLst>
          </p:cNvPr>
          <p:cNvSpPr txBox="1"/>
          <p:nvPr/>
        </p:nvSpPr>
        <p:spPr>
          <a:xfrm>
            <a:off x="3271150"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7" name="TextBox 56">
            <a:extLst>
              <a:ext uri="{FF2B5EF4-FFF2-40B4-BE49-F238E27FC236}">
                <a16:creationId xmlns:a16="http://schemas.microsoft.com/office/drawing/2014/main" id="{01B5C096-37BF-4C82-98CC-6E1FFC9DE83A}"/>
              </a:ext>
            </a:extLst>
          </p:cNvPr>
          <p:cNvSpPr txBox="1"/>
          <p:nvPr/>
        </p:nvSpPr>
        <p:spPr>
          <a:xfrm>
            <a:off x="5115198"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8" name="TextBox 57">
            <a:extLst>
              <a:ext uri="{FF2B5EF4-FFF2-40B4-BE49-F238E27FC236}">
                <a16:creationId xmlns:a16="http://schemas.microsoft.com/office/drawing/2014/main" id="{53B8C7B3-DBC6-47D3-9D1A-BFA2D0605718}"/>
              </a:ext>
            </a:extLst>
          </p:cNvPr>
          <p:cNvSpPr txBox="1"/>
          <p:nvPr/>
        </p:nvSpPr>
        <p:spPr>
          <a:xfrm>
            <a:off x="5809964"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9" name="TextBox 58">
            <a:extLst>
              <a:ext uri="{FF2B5EF4-FFF2-40B4-BE49-F238E27FC236}">
                <a16:creationId xmlns:a16="http://schemas.microsoft.com/office/drawing/2014/main" id="{2D40094B-7126-417A-9B3D-CCCF6A13C10D}"/>
              </a:ext>
            </a:extLst>
          </p:cNvPr>
          <p:cNvSpPr txBox="1"/>
          <p:nvPr/>
        </p:nvSpPr>
        <p:spPr>
          <a:xfrm>
            <a:off x="4522995" y="326607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60" name="TextBox 59">
            <a:extLst>
              <a:ext uri="{FF2B5EF4-FFF2-40B4-BE49-F238E27FC236}">
                <a16:creationId xmlns:a16="http://schemas.microsoft.com/office/drawing/2014/main" id="{DB049239-1DD8-4A96-9C5E-FFCEA0A5BECA}"/>
              </a:ext>
            </a:extLst>
          </p:cNvPr>
          <p:cNvSpPr txBox="1"/>
          <p:nvPr/>
        </p:nvSpPr>
        <p:spPr>
          <a:xfrm>
            <a:off x="260579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1" name="TextBox 60">
            <a:extLst>
              <a:ext uri="{FF2B5EF4-FFF2-40B4-BE49-F238E27FC236}">
                <a16:creationId xmlns:a16="http://schemas.microsoft.com/office/drawing/2014/main" id="{AC788E2C-F00D-4243-9ED7-401ABE0414CE}"/>
              </a:ext>
            </a:extLst>
          </p:cNvPr>
          <p:cNvSpPr txBox="1"/>
          <p:nvPr/>
        </p:nvSpPr>
        <p:spPr>
          <a:xfrm>
            <a:off x="324316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2" name="TextBox 61">
            <a:extLst>
              <a:ext uri="{FF2B5EF4-FFF2-40B4-BE49-F238E27FC236}">
                <a16:creationId xmlns:a16="http://schemas.microsoft.com/office/drawing/2014/main" id="{7697C882-BDAB-475D-A5DC-74A654A44012}"/>
              </a:ext>
            </a:extLst>
          </p:cNvPr>
          <p:cNvSpPr txBox="1"/>
          <p:nvPr/>
        </p:nvSpPr>
        <p:spPr>
          <a:xfrm>
            <a:off x="3880538"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3" name="TextBox 62">
            <a:extLst>
              <a:ext uri="{FF2B5EF4-FFF2-40B4-BE49-F238E27FC236}">
                <a16:creationId xmlns:a16="http://schemas.microsoft.com/office/drawing/2014/main" id="{7ACDC3E8-81F6-490A-9A4F-0DCF6780EC70}"/>
              </a:ext>
            </a:extLst>
          </p:cNvPr>
          <p:cNvSpPr txBox="1"/>
          <p:nvPr/>
        </p:nvSpPr>
        <p:spPr>
          <a:xfrm>
            <a:off x="4517912"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4" name="TextBox 63">
            <a:extLst>
              <a:ext uri="{FF2B5EF4-FFF2-40B4-BE49-F238E27FC236}">
                <a16:creationId xmlns:a16="http://schemas.microsoft.com/office/drawing/2014/main" id="{B8CECDE2-8DE6-4A96-9510-56AC98517F0E}"/>
              </a:ext>
            </a:extLst>
          </p:cNvPr>
          <p:cNvSpPr txBox="1"/>
          <p:nvPr/>
        </p:nvSpPr>
        <p:spPr>
          <a:xfrm>
            <a:off x="5155286"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5" name="TextBox 64">
            <a:extLst>
              <a:ext uri="{FF2B5EF4-FFF2-40B4-BE49-F238E27FC236}">
                <a16:creationId xmlns:a16="http://schemas.microsoft.com/office/drawing/2014/main" id="{7721F186-BEC6-4023-8134-A85E1F079FA9}"/>
              </a:ext>
            </a:extLst>
          </p:cNvPr>
          <p:cNvSpPr txBox="1"/>
          <p:nvPr/>
        </p:nvSpPr>
        <p:spPr>
          <a:xfrm>
            <a:off x="579266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6" name="TextBox 65">
            <a:extLst>
              <a:ext uri="{FF2B5EF4-FFF2-40B4-BE49-F238E27FC236}">
                <a16:creationId xmlns:a16="http://schemas.microsoft.com/office/drawing/2014/main" id="{A3F7E554-6B4F-4CCF-953E-E41342F715F3}"/>
              </a:ext>
            </a:extLst>
          </p:cNvPr>
          <p:cNvSpPr txBox="1"/>
          <p:nvPr/>
        </p:nvSpPr>
        <p:spPr>
          <a:xfrm>
            <a:off x="643003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7" name="TextBox 66">
            <a:extLst>
              <a:ext uri="{FF2B5EF4-FFF2-40B4-BE49-F238E27FC236}">
                <a16:creationId xmlns:a16="http://schemas.microsoft.com/office/drawing/2014/main" id="{DD7DAA73-C4C0-40B0-AD0B-36AC81BFA17D}"/>
              </a:ext>
            </a:extLst>
          </p:cNvPr>
          <p:cNvSpPr txBox="1"/>
          <p:nvPr/>
        </p:nvSpPr>
        <p:spPr>
          <a:xfrm>
            <a:off x="7067405"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75" name="TextBox 74">
            <a:extLst>
              <a:ext uri="{FF2B5EF4-FFF2-40B4-BE49-F238E27FC236}">
                <a16:creationId xmlns:a16="http://schemas.microsoft.com/office/drawing/2014/main" id="{69DA9A96-0615-4BF2-BD76-81E346234622}"/>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69" name="Segnaposto numero diapositiva 4">
            <a:extLst>
              <a:ext uri="{FF2B5EF4-FFF2-40B4-BE49-F238E27FC236}">
                <a16:creationId xmlns:a16="http://schemas.microsoft.com/office/drawing/2014/main" id="{F4AA5437-4D2D-4F11-8FD1-77ACE3729B05}"/>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47</a:t>
            </a:fld>
            <a:endParaRPr lang="en-GB" dirty="0"/>
          </a:p>
        </p:txBody>
      </p:sp>
    </p:spTree>
    <p:extLst>
      <p:ext uri="{BB962C8B-B14F-4D97-AF65-F5344CB8AC3E}">
        <p14:creationId xmlns:p14="http://schemas.microsoft.com/office/powerpoint/2010/main" val="2857583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98862" y="-891480"/>
          <a:ext cx="7197724" cy="350520"/>
        </p:xfrm>
        <a:graphic>
          <a:graphicData uri="http://schemas.openxmlformats.org/drawingml/2006/table">
            <a:tbl>
              <a:tblPr/>
              <a:tblGrid>
                <a:gridCol w="3598862">
                  <a:extLst>
                    <a:ext uri="{9D8B030D-6E8A-4147-A177-3AD203B41FA5}">
                      <a16:colId xmlns:a16="http://schemas.microsoft.com/office/drawing/2014/main" val="20000"/>
                    </a:ext>
                  </a:extLst>
                </a:gridCol>
                <a:gridCol w="3598862">
                  <a:extLst>
                    <a:ext uri="{9D8B030D-6E8A-4147-A177-3AD203B41FA5}">
                      <a16:colId xmlns:a16="http://schemas.microsoft.com/office/drawing/2014/main" val="20001"/>
                    </a:ext>
                  </a:extLst>
                </a:gridCol>
              </a:tblGrid>
              <a:tr h="350520">
                <a:tc>
                  <a:txBody>
                    <a:bodyPr/>
                    <a:lstStyle/>
                    <a:p>
                      <a:endParaRPr lang="en-GB" sz="1800"/>
                    </a:p>
                  </a:txBody>
                  <a:tcPr marL="38100" marR="38100" marT="38100" marB="38100">
                    <a:lnL>
                      <a:noFill/>
                    </a:lnL>
                    <a:lnR>
                      <a:noFill/>
                    </a:lnR>
                    <a:lnT>
                      <a:noFill/>
                    </a:lnT>
                    <a:lnB>
                      <a:noFill/>
                    </a:lnB>
                  </a:tcPr>
                </a:tc>
                <a:tc>
                  <a:txBody>
                    <a:bodyPr/>
                    <a:lstStyle/>
                    <a:p>
                      <a:endParaRPr lang="en-GB" sz="1800" dirty="0"/>
                    </a:p>
                  </a:txBody>
                  <a:tcPr marL="38100" marR="38100" marT="38100" marB="38100">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5" name="Straight Arrow Connector 4">
            <a:extLst>
              <a:ext uri="{FF2B5EF4-FFF2-40B4-BE49-F238E27FC236}">
                <a16:creationId xmlns:a16="http://schemas.microsoft.com/office/drawing/2014/main" id="{D24F74ED-42AB-42E8-9F42-7AE3BF8F1EEA}"/>
              </a:ext>
            </a:extLst>
          </p:cNvPr>
          <p:cNvCxnSpPr/>
          <p:nvPr/>
        </p:nvCxnSpPr>
        <p:spPr>
          <a:xfrm>
            <a:off x="1674237" y="4726932"/>
            <a:ext cx="633730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9" name="Straight Arrow Connector 308">
            <a:extLst>
              <a:ext uri="{FF2B5EF4-FFF2-40B4-BE49-F238E27FC236}">
                <a16:creationId xmlns:a16="http://schemas.microsoft.com/office/drawing/2014/main" id="{838C715D-3561-4FBC-BC2F-F49016D399EC}"/>
              </a:ext>
            </a:extLst>
          </p:cNvPr>
          <p:cNvCxnSpPr>
            <a:cxnSpLocks/>
          </p:cNvCxnSpPr>
          <p:nvPr/>
        </p:nvCxnSpPr>
        <p:spPr>
          <a:xfrm flipV="1">
            <a:off x="1674237" y="2059932"/>
            <a:ext cx="0" cy="2667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1CD9773-47BA-4D0A-B06F-5A0858C27EB6}"/>
              </a:ext>
            </a:extLst>
          </p:cNvPr>
          <p:cNvCxnSpPr/>
          <p:nvPr/>
        </p:nvCxnSpPr>
        <p:spPr>
          <a:xfrm>
            <a:off x="1436112" y="407288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1" name="Straight Connector 310">
            <a:extLst>
              <a:ext uri="{FF2B5EF4-FFF2-40B4-BE49-F238E27FC236}">
                <a16:creationId xmlns:a16="http://schemas.microsoft.com/office/drawing/2014/main" id="{7D681A2F-95C1-4900-8617-5DA780045A58}"/>
              </a:ext>
            </a:extLst>
          </p:cNvPr>
          <p:cNvCxnSpPr/>
          <p:nvPr/>
        </p:nvCxnSpPr>
        <p:spPr>
          <a:xfrm>
            <a:off x="1436112" y="3495888"/>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2" name="Straight Connector 311">
            <a:extLst>
              <a:ext uri="{FF2B5EF4-FFF2-40B4-BE49-F238E27FC236}">
                <a16:creationId xmlns:a16="http://schemas.microsoft.com/office/drawing/2014/main" id="{1B4944A6-A6D2-4488-A4A0-D5B49A3912E2}"/>
              </a:ext>
            </a:extLst>
          </p:cNvPr>
          <p:cNvCxnSpPr/>
          <p:nvPr/>
        </p:nvCxnSpPr>
        <p:spPr>
          <a:xfrm>
            <a:off x="1436112" y="2918895"/>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3" name="Straight Connector 312">
            <a:extLst>
              <a:ext uri="{FF2B5EF4-FFF2-40B4-BE49-F238E27FC236}">
                <a16:creationId xmlns:a16="http://schemas.microsoft.com/office/drawing/2014/main" id="{3A71DCF8-3D3A-4FE1-9077-1A1D14141B08}"/>
              </a:ext>
            </a:extLst>
          </p:cNvPr>
          <p:cNvCxnSpPr/>
          <p:nvPr/>
        </p:nvCxnSpPr>
        <p:spPr>
          <a:xfrm>
            <a:off x="1436112" y="2341902"/>
            <a:ext cx="23812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4" name="Straight Connector 313">
            <a:extLst>
              <a:ext uri="{FF2B5EF4-FFF2-40B4-BE49-F238E27FC236}">
                <a16:creationId xmlns:a16="http://schemas.microsoft.com/office/drawing/2014/main" id="{7D2CC04F-663E-4140-8448-1CFA9DB2E992}"/>
              </a:ext>
            </a:extLst>
          </p:cNvPr>
          <p:cNvCxnSpPr>
            <a:cxnSpLocks/>
          </p:cNvCxnSpPr>
          <p:nvPr/>
        </p:nvCxnSpPr>
        <p:spPr>
          <a:xfrm flipV="1">
            <a:off x="223941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5" name="Straight Connector 314">
            <a:extLst>
              <a:ext uri="{FF2B5EF4-FFF2-40B4-BE49-F238E27FC236}">
                <a16:creationId xmlns:a16="http://schemas.microsoft.com/office/drawing/2014/main" id="{312C61E4-F108-460F-AD90-9B15A66C3C18}"/>
              </a:ext>
            </a:extLst>
          </p:cNvPr>
          <p:cNvCxnSpPr>
            <a:cxnSpLocks/>
          </p:cNvCxnSpPr>
          <p:nvPr/>
        </p:nvCxnSpPr>
        <p:spPr>
          <a:xfrm flipV="1">
            <a:off x="287679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6" name="Straight Connector 315">
            <a:extLst>
              <a:ext uri="{FF2B5EF4-FFF2-40B4-BE49-F238E27FC236}">
                <a16:creationId xmlns:a16="http://schemas.microsoft.com/office/drawing/2014/main" id="{0F8EDC41-DA07-41FD-84D0-B99E0CD56559}"/>
              </a:ext>
            </a:extLst>
          </p:cNvPr>
          <p:cNvCxnSpPr>
            <a:cxnSpLocks/>
          </p:cNvCxnSpPr>
          <p:nvPr/>
        </p:nvCxnSpPr>
        <p:spPr>
          <a:xfrm flipV="1">
            <a:off x="351416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7" name="Straight Connector 316">
            <a:extLst>
              <a:ext uri="{FF2B5EF4-FFF2-40B4-BE49-F238E27FC236}">
                <a16:creationId xmlns:a16="http://schemas.microsoft.com/office/drawing/2014/main" id="{ACB19303-C793-4CEE-9A88-E3166A0E5C81}"/>
              </a:ext>
            </a:extLst>
          </p:cNvPr>
          <p:cNvCxnSpPr>
            <a:cxnSpLocks/>
          </p:cNvCxnSpPr>
          <p:nvPr/>
        </p:nvCxnSpPr>
        <p:spPr>
          <a:xfrm flipV="1">
            <a:off x="4151539"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8" name="Straight Connector 317">
            <a:extLst>
              <a:ext uri="{FF2B5EF4-FFF2-40B4-BE49-F238E27FC236}">
                <a16:creationId xmlns:a16="http://schemas.microsoft.com/office/drawing/2014/main" id="{9AF8816A-F01A-441E-B66C-801857034395}"/>
              </a:ext>
            </a:extLst>
          </p:cNvPr>
          <p:cNvCxnSpPr>
            <a:cxnSpLocks/>
          </p:cNvCxnSpPr>
          <p:nvPr/>
        </p:nvCxnSpPr>
        <p:spPr>
          <a:xfrm flipV="1">
            <a:off x="4788913"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CEBAD481-83D9-4C5B-98BE-4F3E1FA3039D}"/>
              </a:ext>
            </a:extLst>
          </p:cNvPr>
          <p:cNvCxnSpPr>
            <a:cxnSpLocks/>
          </p:cNvCxnSpPr>
          <p:nvPr/>
        </p:nvCxnSpPr>
        <p:spPr>
          <a:xfrm flipV="1">
            <a:off x="5426287"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B58344A3-C846-424C-8F02-9756671F9FE2}"/>
              </a:ext>
            </a:extLst>
          </p:cNvPr>
          <p:cNvCxnSpPr>
            <a:cxnSpLocks/>
          </p:cNvCxnSpPr>
          <p:nvPr/>
        </p:nvCxnSpPr>
        <p:spPr>
          <a:xfrm flipV="1">
            <a:off x="6063661"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3F39D295-7E1B-4B2C-8B3D-DB39EDFBF970}"/>
              </a:ext>
            </a:extLst>
          </p:cNvPr>
          <p:cNvCxnSpPr>
            <a:cxnSpLocks/>
          </p:cNvCxnSpPr>
          <p:nvPr/>
        </p:nvCxnSpPr>
        <p:spPr>
          <a:xfrm flipV="1">
            <a:off x="6701035" y="4726932"/>
            <a:ext cx="0" cy="317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5016B356-E983-471C-9C27-5DC4C484974A}"/>
              </a:ext>
            </a:extLst>
          </p:cNvPr>
          <p:cNvCxnSpPr>
            <a:cxnSpLocks/>
          </p:cNvCxnSpPr>
          <p:nvPr/>
        </p:nvCxnSpPr>
        <p:spPr>
          <a:xfrm flipV="1">
            <a:off x="7338406" y="4726932"/>
            <a:ext cx="0" cy="317500"/>
          </a:xfrm>
          <a:prstGeom prst="line">
            <a:avLst/>
          </a:prstGeom>
        </p:spPr>
        <p:style>
          <a:lnRef idx="2">
            <a:schemeClr val="accent1"/>
          </a:lnRef>
          <a:fillRef idx="0">
            <a:schemeClr val="accent1"/>
          </a:fillRef>
          <a:effectRef idx="1">
            <a:schemeClr val="accent1"/>
          </a:effectRef>
          <a:fontRef idx="minor">
            <a:schemeClr val="tx1"/>
          </a:fontRef>
        </p:style>
      </p:cxnSp>
      <p:sp>
        <p:nvSpPr>
          <p:cNvPr id="323" name="TextBox 322">
            <a:extLst>
              <a:ext uri="{FF2B5EF4-FFF2-40B4-BE49-F238E27FC236}">
                <a16:creationId xmlns:a16="http://schemas.microsoft.com/office/drawing/2014/main" id="{9BFEB779-714E-4E2C-A4A8-0B04841A535A}"/>
              </a:ext>
            </a:extLst>
          </p:cNvPr>
          <p:cNvSpPr txBox="1"/>
          <p:nvPr/>
        </p:nvSpPr>
        <p:spPr>
          <a:xfrm>
            <a:off x="1001378" y="3888216"/>
            <a:ext cx="434734" cy="369332"/>
          </a:xfrm>
          <a:prstGeom prst="rect">
            <a:avLst/>
          </a:prstGeom>
          <a:noFill/>
        </p:spPr>
        <p:txBody>
          <a:bodyPr wrap="none" rtlCol="0">
            <a:spAutoFit/>
          </a:bodyPr>
          <a:lstStyle/>
          <a:p>
            <a:r>
              <a:rPr lang="en-GB" dirty="0"/>
              <a:t>1A</a:t>
            </a:r>
          </a:p>
        </p:txBody>
      </p:sp>
      <p:sp>
        <p:nvSpPr>
          <p:cNvPr id="324" name="TextBox 323">
            <a:extLst>
              <a:ext uri="{FF2B5EF4-FFF2-40B4-BE49-F238E27FC236}">
                <a16:creationId xmlns:a16="http://schemas.microsoft.com/office/drawing/2014/main" id="{8B4A8201-0661-429E-9A81-084487FD604A}"/>
              </a:ext>
            </a:extLst>
          </p:cNvPr>
          <p:cNvSpPr txBox="1"/>
          <p:nvPr/>
        </p:nvSpPr>
        <p:spPr>
          <a:xfrm>
            <a:off x="1001378" y="3315870"/>
            <a:ext cx="434734" cy="369332"/>
          </a:xfrm>
          <a:prstGeom prst="rect">
            <a:avLst/>
          </a:prstGeom>
          <a:noFill/>
        </p:spPr>
        <p:txBody>
          <a:bodyPr wrap="none" rtlCol="0">
            <a:spAutoFit/>
          </a:bodyPr>
          <a:lstStyle/>
          <a:p>
            <a:r>
              <a:rPr lang="en-GB" dirty="0"/>
              <a:t>2A</a:t>
            </a:r>
          </a:p>
        </p:txBody>
      </p:sp>
      <p:sp>
        <p:nvSpPr>
          <p:cNvPr id="325" name="TextBox 324">
            <a:extLst>
              <a:ext uri="{FF2B5EF4-FFF2-40B4-BE49-F238E27FC236}">
                <a16:creationId xmlns:a16="http://schemas.microsoft.com/office/drawing/2014/main" id="{7F9C0892-2402-4F96-B954-11C0CCC47A50}"/>
              </a:ext>
            </a:extLst>
          </p:cNvPr>
          <p:cNvSpPr txBox="1"/>
          <p:nvPr/>
        </p:nvSpPr>
        <p:spPr>
          <a:xfrm>
            <a:off x="1001378" y="2743524"/>
            <a:ext cx="426720" cy="369332"/>
          </a:xfrm>
          <a:prstGeom prst="rect">
            <a:avLst/>
          </a:prstGeom>
          <a:noFill/>
        </p:spPr>
        <p:txBody>
          <a:bodyPr wrap="none" rtlCol="0">
            <a:spAutoFit/>
          </a:bodyPr>
          <a:lstStyle/>
          <a:p>
            <a:r>
              <a:rPr lang="en-GB" dirty="0"/>
              <a:t>2B</a:t>
            </a:r>
          </a:p>
        </p:txBody>
      </p:sp>
      <p:sp>
        <p:nvSpPr>
          <p:cNvPr id="326" name="TextBox 325">
            <a:extLst>
              <a:ext uri="{FF2B5EF4-FFF2-40B4-BE49-F238E27FC236}">
                <a16:creationId xmlns:a16="http://schemas.microsoft.com/office/drawing/2014/main" id="{CF17D769-0B42-4EA1-A8EB-1AB8760A699D}"/>
              </a:ext>
            </a:extLst>
          </p:cNvPr>
          <p:cNvSpPr txBox="1"/>
          <p:nvPr/>
        </p:nvSpPr>
        <p:spPr>
          <a:xfrm>
            <a:off x="1001378" y="2171178"/>
            <a:ext cx="434734" cy="369332"/>
          </a:xfrm>
          <a:prstGeom prst="rect">
            <a:avLst/>
          </a:prstGeom>
          <a:noFill/>
        </p:spPr>
        <p:txBody>
          <a:bodyPr wrap="none" rtlCol="0">
            <a:spAutoFit/>
          </a:bodyPr>
          <a:lstStyle/>
          <a:p>
            <a:r>
              <a:rPr lang="en-GB" dirty="0"/>
              <a:t>3A</a:t>
            </a:r>
          </a:p>
        </p:txBody>
      </p:sp>
      <p:sp>
        <p:nvSpPr>
          <p:cNvPr id="327" name="TextBox 326">
            <a:extLst>
              <a:ext uri="{FF2B5EF4-FFF2-40B4-BE49-F238E27FC236}">
                <a16:creationId xmlns:a16="http://schemas.microsoft.com/office/drawing/2014/main" id="{1895819E-B254-4B19-B0C0-2A05A1318A89}"/>
              </a:ext>
            </a:extLst>
          </p:cNvPr>
          <p:cNvSpPr txBox="1"/>
          <p:nvPr/>
        </p:nvSpPr>
        <p:spPr>
          <a:xfrm>
            <a:off x="2088574" y="5034133"/>
            <a:ext cx="301686" cy="369332"/>
          </a:xfrm>
          <a:prstGeom prst="rect">
            <a:avLst/>
          </a:prstGeom>
          <a:noFill/>
        </p:spPr>
        <p:txBody>
          <a:bodyPr wrap="none" rtlCol="0">
            <a:spAutoFit/>
          </a:bodyPr>
          <a:lstStyle/>
          <a:p>
            <a:r>
              <a:rPr lang="en-GB" dirty="0"/>
              <a:t>1</a:t>
            </a:r>
          </a:p>
        </p:txBody>
      </p:sp>
      <p:sp>
        <p:nvSpPr>
          <p:cNvPr id="328" name="TextBox 327">
            <a:extLst>
              <a:ext uri="{FF2B5EF4-FFF2-40B4-BE49-F238E27FC236}">
                <a16:creationId xmlns:a16="http://schemas.microsoft.com/office/drawing/2014/main" id="{65C5A7D8-43B7-4B20-B284-ED8A7C1EDBB6}"/>
              </a:ext>
            </a:extLst>
          </p:cNvPr>
          <p:cNvSpPr txBox="1"/>
          <p:nvPr/>
        </p:nvSpPr>
        <p:spPr>
          <a:xfrm>
            <a:off x="2725948" y="5034133"/>
            <a:ext cx="301686" cy="369332"/>
          </a:xfrm>
          <a:prstGeom prst="rect">
            <a:avLst/>
          </a:prstGeom>
          <a:noFill/>
        </p:spPr>
        <p:txBody>
          <a:bodyPr wrap="none" rtlCol="0">
            <a:spAutoFit/>
          </a:bodyPr>
          <a:lstStyle/>
          <a:p>
            <a:r>
              <a:rPr lang="en-GB" dirty="0"/>
              <a:t>2</a:t>
            </a:r>
          </a:p>
        </p:txBody>
      </p:sp>
      <p:sp>
        <p:nvSpPr>
          <p:cNvPr id="329" name="TextBox 328">
            <a:extLst>
              <a:ext uri="{FF2B5EF4-FFF2-40B4-BE49-F238E27FC236}">
                <a16:creationId xmlns:a16="http://schemas.microsoft.com/office/drawing/2014/main" id="{4623BE6E-2766-46F0-AE12-444EE528B652}"/>
              </a:ext>
            </a:extLst>
          </p:cNvPr>
          <p:cNvSpPr txBox="1"/>
          <p:nvPr/>
        </p:nvSpPr>
        <p:spPr>
          <a:xfrm>
            <a:off x="3363322" y="5034133"/>
            <a:ext cx="301686" cy="369332"/>
          </a:xfrm>
          <a:prstGeom prst="rect">
            <a:avLst/>
          </a:prstGeom>
          <a:noFill/>
        </p:spPr>
        <p:txBody>
          <a:bodyPr wrap="none" rtlCol="0">
            <a:spAutoFit/>
          </a:bodyPr>
          <a:lstStyle/>
          <a:p>
            <a:r>
              <a:rPr lang="en-GB" dirty="0"/>
              <a:t>3</a:t>
            </a:r>
          </a:p>
        </p:txBody>
      </p:sp>
      <p:sp>
        <p:nvSpPr>
          <p:cNvPr id="330" name="TextBox 329">
            <a:extLst>
              <a:ext uri="{FF2B5EF4-FFF2-40B4-BE49-F238E27FC236}">
                <a16:creationId xmlns:a16="http://schemas.microsoft.com/office/drawing/2014/main" id="{13AB2329-F7F2-4DBB-85BA-648442A18F9B}"/>
              </a:ext>
            </a:extLst>
          </p:cNvPr>
          <p:cNvSpPr txBox="1"/>
          <p:nvPr/>
        </p:nvSpPr>
        <p:spPr>
          <a:xfrm>
            <a:off x="4000696" y="5034133"/>
            <a:ext cx="301686" cy="369332"/>
          </a:xfrm>
          <a:prstGeom prst="rect">
            <a:avLst/>
          </a:prstGeom>
          <a:noFill/>
        </p:spPr>
        <p:txBody>
          <a:bodyPr wrap="none" rtlCol="0">
            <a:spAutoFit/>
          </a:bodyPr>
          <a:lstStyle/>
          <a:p>
            <a:r>
              <a:rPr lang="en-GB" dirty="0"/>
              <a:t>4</a:t>
            </a:r>
          </a:p>
        </p:txBody>
      </p:sp>
      <p:sp>
        <p:nvSpPr>
          <p:cNvPr id="331" name="TextBox 330">
            <a:extLst>
              <a:ext uri="{FF2B5EF4-FFF2-40B4-BE49-F238E27FC236}">
                <a16:creationId xmlns:a16="http://schemas.microsoft.com/office/drawing/2014/main" id="{AD8F4FC6-FE5D-4EBB-90EA-C466594EB121}"/>
              </a:ext>
            </a:extLst>
          </p:cNvPr>
          <p:cNvSpPr txBox="1"/>
          <p:nvPr/>
        </p:nvSpPr>
        <p:spPr>
          <a:xfrm>
            <a:off x="4638070" y="5034133"/>
            <a:ext cx="301686" cy="369332"/>
          </a:xfrm>
          <a:prstGeom prst="rect">
            <a:avLst/>
          </a:prstGeom>
          <a:noFill/>
        </p:spPr>
        <p:txBody>
          <a:bodyPr wrap="none" rtlCol="0">
            <a:spAutoFit/>
          </a:bodyPr>
          <a:lstStyle/>
          <a:p>
            <a:r>
              <a:rPr lang="en-GB" dirty="0"/>
              <a:t>5</a:t>
            </a:r>
          </a:p>
        </p:txBody>
      </p:sp>
      <p:sp>
        <p:nvSpPr>
          <p:cNvPr id="354" name="TextBox 353">
            <a:extLst>
              <a:ext uri="{FF2B5EF4-FFF2-40B4-BE49-F238E27FC236}">
                <a16:creationId xmlns:a16="http://schemas.microsoft.com/office/drawing/2014/main" id="{44200675-7585-46CA-8B56-05582ED06FCC}"/>
              </a:ext>
            </a:extLst>
          </p:cNvPr>
          <p:cNvSpPr txBox="1"/>
          <p:nvPr/>
        </p:nvSpPr>
        <p:spPr>
          <a:xfrm>
            <a:off x="5275444" y="5034133"/>
            <a:ext cx="301686" cy="369332"/>
          </a:xfrm>
          <a:prstGeom prst="rect">
            <a:avLst/>
          </a:prstGeom>
          <a:noFill/>
        </p:spPr>
        <p:txBody>
          <a:bodyPr wrap="none" rtlCol="0">
            <a:spAutoFit/>
          </a:bodyPr>
          <a:lstStyle/>
          <a:p>
            <a:r>
              <a:rPr lang="en-GB" dirty="0"/>
              <a:t>6</a:t>
            </a:r>
          </a:p>
        </p:txBody>
      </p:sp>
      <p:sp>
        <p:nvSpPr>
          <p:cNvPr id="360" name="TextBox 359">
            <a:extLst>
              <a:ext uri="{FF2B5EF4-FFF2-40B4-BE49-F238E27FC236}">
                <a16:creationId xmlns:a16="http://schemas.microsoft.com/office/drawing/2014/main" id="{1C6E32F3-E78C-461B-9A20-E623BF480749}"/>
              </a:ext>
            </a:extLst>
          </p:cNvPr>
          <p:cNvSpPr txBox="1"/>
          <p:nvPr/>
        </p:nvSpPr>
        <p:spPr>
          <a:xfrm>
            <a:off x="5912818" y="5034133"/>
            <a:ext cx="301686" cy="369332"/>
          </a:xfrm>
          <a:prstGeom prst="rect">
            <a:avLst/>
          </a:prstGeom>
          <a:noFill/>
        </p:spPr>
        <p:txBody>
          <a:bodyPr wrap="none" rtlCol="0">
            <a:spAutoFit/>
          </a:bodyPr>
          <a:lstStyle/>
          <a:p>
            <a:r>
              <a:rPr lang="en-GB" dirty="0"/>
              <a:t>7</a:t>
            </a:r>
          </a:p>
        </p:txBody>
      </p:sp>
      <p:sp>
        <p:nvSpPr>
          <p:cNvPr id="361" name="TextBox 360">
            <a:extLst>
              <a:ext uri="{FF2B5EF4-FFF2-40B4-BE49-F238E27FC236}">
                <a16:creationId xmlns:a16="http://schemas.microsoft.com/office/drawing/2014/main" id="{38B569F7-A0C2-47FC-8BA2-FD5B20CDF3C6}"/>
              </a:ext>
            </a:extLst>
          </p:cNvPr>
          <p:cNvSpPr txBox="1"/>
          <p:nvPr/>
        </p:nvSpPr>
        <p:spPr>
          <a:xfrm>
            <a:off x="6550192" y="5034133"/>
            <a:ext cx="301686" cy="369332"/>
          </a:xfrm>
          <a:prstGeom prst="rect">
            <a:avLst/>
          </a:prstGeom>
          <a:noFill/>
        </p:spPr>
        <p:txBody>
          <a:bodyPr wrap="none" rtlCol="0">
            <a:spAutoFit/>
          </a:bodyPr>
          <a:lstStyle/>
          <a:p>
            <a:r>
              <a:rPr lang="en-GB" dirty="0"/>
              <a:t>8</a:t>
            </a:r>
          </a:p>
        </p:txBody>
      </p:sp>
      <p:sp>
        <p:nvSpPr>
          <p:cNvPr id="363" name="TextBox 362">
            <a:extLst>
              <a:ext uri="{FF2B5EF4-FFF2-40B4-BE49-F238E27FC236}">
                <a16:creationId xmlns:a16="http://schemas.microsoft.com/office/drawing/2014/main" id="{915A80CD-C08D-4430-A94D-14282F811F26}"/>
              </a:ext>
            </a:extLst>
          </p:cNvPr>
          <p:cNvSpPr txBox="1"/>
          <p:nvPr/>
        </p:nvSpPr>
        <p:spPr>
          <a:xfrm>
            <a:off x="7187563" y="5034133"/>
            <a:ext cx="301686" cy="369332"/>
          </a:xfrm>
          <a:prstGeom prst="rect">
            <a:avLst/>
          </a:prstGeom>
          <a:noFill/>
        </p:spPr>
        <p:txBody>
          <a:bodyPr wrap="none" rtlCol="0">
            <a:spAutoFit/>
          </a:bodyPr>
          <a:lstStyle/>
          <a:p>
            <a:r>
              <a:rPr lang="en-GB" dirty="0"/>
              <a:t>9</a:t>
            </a:r>
          </a:p>
        </p:txBody>
      </p:sp>
      <p:sp>
        <p:nvSpPr>
          <p:cNvPr id="96" name="Oval 95">
            <a:extLst>
              <a:ext uri="{FF2B5EF4-FFF2-40B4-BE49-F238E27FC236}">
                <a16:creationId xmlns:a16="http://schemas.microsoft.com/office/drawing/2014/main" id="{4B17222E-EF91-4E06-BFD5-DC88203B3396}"/>
              </a:ext>
            </a:extLst>
          </p:cNvPr>
          <p:cNvSpPr/>
          <p:nvPr/>
        </p:nvSpPr>
        <p:spPr>
          <a:xfrm>
            <a:off x="2088578"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D19CCE28-7C66-4839-B90D-645DAF9AA660}"/>
              </a:ext>
            </a:extLst>
          </p:cNvPr>
          <p:cNvSpPr/>
          <p:nvPr/>
        </p:nvSpPr>
        <p:spPr>
          <a:xfrm>
            <a:off x="272595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6780AA55-B6C8-4A16-BA49-07725DDDFEE7}"/>
              </a:ext>
            </a:extLst>
          </p:cNvPr>
          <p:cNvSpPr/>
          <p:nvPr/>
        </p:nvSpPr>
        <p:spPr>
          <a:xfrm>
            <a:off x="336332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48D184FC-58C5-455E-8B02-B7AD65E30D4C}"/>
              </a:ext>
            </a:extLst>
          </p:cNvPr>
          <p:cNvSpPr/>
          <p:nvPr/>
        </p:nvSpPr>
        <p:spPr>
          <a:xfrm>
            <a:off x="4000700"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25018F4-4EEF-48D9-A67F-75C46247F8C3}"/>
              </a:ext>
            </a:extLst>
          </p:cNvPr>
          <p:cNvSpPr/>
          <p:nvPr/>
        </p:nvSpPr>
        <p:spPr>
          <a:xfrm>
            <a:off x="5912822"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6C96399D-3052-4E53-ABCD-D0DD0E3B5864}"/>
              </a:ext>
            </a:extLst>
          </p:cNvPr>
          <p:cNvSpPr/>
          <p:nvPr/>
        </p:nvSpPr>
        <p:spPr>
          <a:xfrm>
            <a:off x="6550196"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732942F0-4FDE-4B32-830B-1F204A3B891A}"/>
              </a:ext>
            </a:extLst>
          </p:cNvPr>
          <p:cNvSpPr/>
          <p:nvPr/>
        </p:nvSpPr>
        <p:spPr>
          <a:xfrm>
            <a:off x="7187567" y="2790487"/>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489650C5-58E4-4FF3-9942-5E475B568B32}"/>
              </a:ext>
            </a:extLst>
          </p:cNvPr>
          <p:cNvSpPr/>
          <p:nvPr/>
        </p:nvSpPr>
        <p:spPr>
          <a:xfrm>
            <a:off x="2088578"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31D01E43-F794-438E-9BD9-AAC27F92AEF2}"/>
              </a:ext>
            </a:extLst>
          </p:cNvPr>
          <p:cNvSpPr/>
          <p:nvPr/>
        </p:nvSpPr>
        <p:spPr>
          <a:xfrm>
            <a:off x="2725952"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7B5A4573-6F3F-4C5A-8B81-D0BCC9328CB0}"/>
              </a:ext>
            </a:extLst>
          </p:cNvPr>
          <p:cNvSpPr/>
          <p:nvPr/>
        </p:nvSpPr>
        <p:spPr>
          <a:xfrm>
            <a:off x="4000700"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26C2359-338D-473B-A780-5850D322EA66}"/>
              </a:ext>
            </a:extLst>
          </p:cNvPr>
          <p:cNvSpPr/>
          <p:nvPr/>
        </p:nvSpPr>
        <p:spPr>
          <a:xfrm>
            <a:off x="6550196"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EA7FDAFD-7192-4DA6-8ED3-21184E3D31DC}"/>
              </a:ext>
            </a:extLst>
          </p:cNvPr>
          <p:cNvSpPr/>
          <p:nvPr/>
        </p:nvSpPr>
        <p:spPr>
          <a:xfrm>
            <a:off x="7187567" y="3395853"/>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930DC4C-517D-4DA2-A948-5864A5F96F13}"/>
              </a:ext>
            </a:extLst>
          </p:cNvPr>
          <p:cNvSpPr/>
          <p:nvPr/>
        </p:nvSpPr>
        <p:spPr>
          <a:xfrm>
            <a:off x="2088578" y="4001219"/>
            <a:ext cx="150839" cy="17072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4" name="TextBox 53">
            <a:extLst>
              <a:ext uri="{FF2B5EF4-FFF2-40B4-BE49-F238E27FC236}">
                <a16:creationId xmlns:a16="http://schemas.microsoft.com/office/drawing/2014/main" id="{55A7A758-3971-4E79-A395-F7C7FA1FDE7D}"/>
              </a:ext>
            </a:extLst>
          </p:cNvPr>
          <p:cNvSpPr txBox="1"/>
          <p:nvPr/>
        </p:nvSpPr>
        <p:spPr>
          <a:xfrm>
            <a:off x="4545898" y="2668597"/>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5" name="TextBox 54">
            <a:extLst>
              <a:ext uri="{FF2B5EF4-FFF2-40B4-BE49-F238E27FC236}">
                <a16:creationId xmlns:a16="http://schemas.microsoft.com/office/drawing/2014/main" id="{EE8E99F3-1A79-45C7-BA52-FE4BA7D5B587}"/>
              </a:ext>
            </a:extLst>
          </p:cNvPr>
          <p:cNvSpPr txBox="1"/>
          <p:nvPr/>
        </p:nvSpPr>
        <p:spPr>
          <a:xfrm>
            <a:off x="5111077" y="266304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56" name="TextBox 55">
            <a:extLst>
              <a:ext uri="{FF2B5EF4-FFF2-40B4-BE49-F238E27FC236}">
                <a16:creationId xmlns:a16="http://schemas.microsoft.com/office/drawing/2014/main" id="{4F7A02B4-72D9-4DB1-93A6-43E61D56C2BD}"/>
              </a:ext>
            </a:extLst>
          </p:cNvPr>
          <p:cNvSpPr txBox="1"/>
          <p:nvPr/>
        </p:nvSpPr>
        <p:spPr>
          <a:xfrm>
            <a:off x="3271150"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7" name="TextBox 56">
            <a:extLst>
              <a:ext uri="{FF2B5EF4-FFF2-40B4-BE49-F238E27FC236}">
                <a16:creationId xmlns:a16="http://schemas.microsoft.com/office/drawing/2014/main" id="{01B5C096-37BF-4C82-98CC-6E1FFC9DE83A}"/>
              </a:ext>
            </a:extLst>
          </p:cNvPr>
          <p:cNvSpPr txBox="1"/>
          <p:nvPr/>
        </p:nvSpPr>
        <p:spPr>
          <a:xfrm>
            <a:off x="5115198"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8" name="TextBox 57">
            <a:extLst>
              <a:ext uri="{FF2B5EF4-FFF2-40B4-BE49-F238E27FC236}">
                <a16:creationId xmlns:a16="http://schemas.microsoft.com/office/drawing/2014/main" id="{53B8C7B3-DBC6-47D3-9D1A-BFA2D0605718}"/>
              </a:ext>
            </a:extLst>
          </p:cNvPr>
          <p:cNvSpPr txBox="1"/>
          <p:nvPr/>
        </p:nvSpPr>
        <p:spPr>
          <a:xfrm>
            <a:off x="5809964" y="3266074"/>
            <a:ext cx="486030" cy="461665"/>
          </a:xfrm>
          <a:prstGeom prst="rect">
            <a:avLst/>
          </a:prstGeom>
          <a:noFill/>
        </p:spPr>
        <p:txBody>
          <a:bodyPr wrap="none" rtlCol="0">
            <a:spAutoFit/>
          </a:bodyPr>
          <a:lstStyle/>
          <a:p>
            <a:r>
              <a:rPr lang="en-GB" sz="2400" b="1" dirty="0">
                <a:solidFill>
                  <a:srgbClr val="FFC000"/>
                </a:solidFill>
              </a:rPr>
              <a:t>S1</a:t>
            </a:r>
            <a:endParaRPr lang="en-GB" b="1" dirty="0">
              <a:solidFill>
                <a:srgbClr val="FFC000"/>
              </a:solidFill>
            </a:endParaRPr>
          </a:p>
        </p:txBody>
      </p:sp>
      <p:sp>
        <p:nvSpPr>
          <p:cNvPr id="59" name="TextBox 58">
            <a:extLst>
              <a:ext uri="{FF2B5EF4-FFF2-40B4-BE49-F238E27FC236}">
                <a16:creationId xmlns:a16="http://schemas.microsoft.com/office/drawing/2014/main" id="{2D40094B-7126-417A-9B3D-CCCF6A13C10D}"/>
              </a:ext>
            </a:extLst>
          </p:cNvPr>
          <p:cNvSpPr txBox="1"/>
          <p:nvPr/>
        </p:nvSpPr>
        <p:spPr>
          <a:xfrm>
            <a:off x="4522995" y="3266074"/>
            <a:ext cx="486030" cy="461665"/>
          </a:xfrm>
          <a:prstGeom prst="rect">
            <a:avLst/>
          </a:prstGeom>
          <a:noFill/>
        </p:spPr>
        <p:txBody>
          <a:bodyPr wrap="none" rtlCol="0">
            <a:spAutoFit/>
          </a:bodyPr>
          <a:lstStyle/>
          <a:p>
            <a:r>
              <a:rPr lang="en-GB" sz="2400" b="1" dirty="0">
                <a:solidFill>
                  <a:schemeClr val="accent1">
                    <a:lumMod val="75000"/>
                  </a:schemeClr>
                </a:solidFill>
              </a:rPr>
              <a:t>S2</a:t>
            </a:r>
          </a:p>
        </p:txBody>
      </p:sp>
      <p:sp>
        <p:nvSpPr>
          <p:cNvPr id="60" name="TextBox 59">
            <a:extLst>
              <a:ext uri="{FF2B5EF4-FFF2-40B4-BE49-F238E27FC236}">
                <a16:creationId xmlns:a16="http://schemas.microsoft.com/office/drawing/2014/main" id="{DB049239-1DD8-4A96-9C5E-FFCEA0A5BECA}"/>
              </a:ext>
            </a:extLst>
          </p:cNvPr>
          <p:cNvSpPr txBox="1"/>
          <p:nvPr/>
        </p:nvSpPr>
        <p:spPr>
          <a:xfrm>
            <a:off x="260579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1" name="TextBox 60">
            <a:extLst>
              <a:ext uri="{FF2B5EF4-FFF2-40B4-BE49-F238E27FC236}">
                <a16:creationId xmlns:a16="http://schemas.microsoft.com/office/drawing/2014/main" id="{AC788E2C-F00D-4243-9ED7-401ABE0414CE}"/>
              </a:ext>
            </a:extLst>
          </p:cNvPr>
          <p:cNvSpPr txBox="1"/>
          <p:nvPr/>
        </p:nvSpPr>
        <p:spPr>
          <a:xfrm>
            <a:off x="324316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2" name="TextBox 61">
            <a:extLst>
              <a:ext uri="{FF2B5EF4-FFF2-40B4-BE49-F238E27FC236}">
                <a16:creationId xmlns:a16="http://schemas.microsoft.com/office/drawing/2014/main" id="{7697C882-BDAB-475D-A5DC-74A654A44012}"/>
              </a:ext>
            </a:extLst>
          </p:cNvPr>
          <p:cNvSpPr txBox="1"/>
          <p:nvPr/>
        </p:nvSpPr>
        <p:spPr>
          <a:xfrm>
            <a:off x="3880538"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3" name="TextBox 62">
            <a:extLst>
              <a:ext uri="{FF2B5EF4-FFF2-40B4-BE49-F238E27FC236}">
                <a16:creationId xmlns:a16="http://schemas.microsoft.com/office/drawing/2014/main" id="{7ACDC3E8-81F6-490A-9A4F-0DCF6780EC70}"/>
              </a:ext>
            </a:extLst>
          </p:cNvPr>
          <p:cNvSpPr txBox="1"/>
          <p:nvPr/>
        </p:nvSpPr>
        <p:spPr>
          <a:xfrm>
            <a:off x="4517912"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4" name="TextBox 63">
            <a:extLst>
              <a:ext uri="{FF2B5EF4-FFF2-40B4-BE49-F238E27FC236}">
                <a16:creationId xmlns:a16="http://schemas.microsoft.com/office/drawing/2014/main" id="{B8CECDE2-8DE6-4A96-9510-56AC98517F0E}"/>
              </a:ext>
            </a:extLst>
          </p:cNvPr>
          <p:cNvSpPr txBox="1"/>
          <p:nvPr/>
        </p:nvSpPr>
        <p:spPr>
          <a:xfrm>
            <a:off x="5155286"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5" name="TextBox 64">
            <a:extLst>
              <a:ext uri="{FF2B5EF4-FFF2-40B4-BE49-F238E27FC236}">
                <a16:creationId xmlns:a16="http://schemas.microsoft.com/office/drawing/2014/main" id="{7721F186-BEC6-4023-8134-A85E1F079FA9}"/>
              </a:ext>
            </a:extLst>
          </p:cNvPr>
          <p:cNvSpPr txBox="1"/>
          <p:nvPr/>
        </p:nvSpPr>
        <p:spPr>
          <a:xfrm>
            <a:off x="5792660"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6" name="TextBox 65">
            <a:extLst>
              <a:ext uri="{FF2B5EF4-FFF2-40B4-BE49-F238E27FC236}">
                <a16:creationId xmlns:a16="http://schemas.microsoft.com/office/drawing/2014/main" id="{A3F7E554-6B4F-4CCF-953E-E41342F715F3}"/>
              </a:ext>
            </a:extLst>
          </p:cNvPr>
          <p:cNvSpPr txBox="1"/>
          <p:nvPr/>
        </p:nvSpPr>
        <p:spPr>
          <a:xfrm>
            <a:off x="6430034"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67" name="TextBox 66">
            <a:extLst>
              <a:ext uri="{FF2B5EF4-FFF2-40B4-BE49-F238E27FC236}">
                <a16:creationId xmlns:a16="http://schemas.microsoft.com/office/drawing/2014/main" id="{DD7DAA73-C4C0-40B0-AD0B-36AC81BFA17D}"/>
              </a:ext>
            </a:extLst>
          </p:cNvPr>
          <p:cNvSpPr txBox="1"/>
          <p:nvPr/>
        </p:nvSpPr>
        <p:spPr>
          <a:xfrm>
            <a:off x="7067405" y="3863551"/>
            <a:ext cx="486030" cy="461665"/>
          </a:xfrm>
          <a:prstGeom prst="rect">
            <a:avLst/>
          </a:prstGeom>
          <a:noFill/>
        </p:spPr>
        <p:txBody>
          <a:bodyPr wrap="none" rtlCol="0">
            <a:spAutoFit/>
          </a:bodyPr>
          <a:lstStyle/>
          <a:p>
            <a:r>
              <a:rPr lang="en-GB" sz="2400" b="1" dirty="0">
                <a:solidFill>
                  <a:schemeClr val="accent1">
                    <a:lumMod val="75000"/>
                  </a:schemeClr>
                </a:solidFill>
              </a:rPr>
              <a:t>S1</a:t>
            </a:r>
            <a:endParaRPr lang="en-GB" b="1" dirty="0">
              <a:solidFill>
                <a:schemeClr val="accent1">
                  <a:lumMod val="75000"/>
                </a:schemeClr>
              </a:solidFill>
            </a:endParaRPr>
          </a:p>
        </p:txBody>
      </p:sp>
      <p:sp>
        <p:nvSpPr>
          <p:cNvPr id="75" name="TextBox 74">
            <a:extLst>
              <a:ext uri="{FF2B5EF4-FFF2-40B4-BE49-F238E27FC236}">
                <a16:creationId xmlns:a16="http://schemas.microsoft.com/office/drawing/2014/main" id="{69DA9A96-0615-4BF2-BD76-81E346234622}"/>
              </a:ext>
            </a:extLst>
          </p:cNvPr>
          <p:cNvSpPr txBox="1"/>
          <p:nvPr/>
        </p:nvSpPr>
        <p:spPr>
          <a:xfrm>
            <a:off x="831741" y="428473"/>
            <a:ext cx="2664512" cy="523220"/>
          </a:xfrm>
          <a:prstGeom prst="rect">
            <a:avLst/>
          </a:prstGeom>
          <a:noFill/>
        </p:spPr>
        <p:txBody>
          <a:bodyPr wrap="none" rtlCol="0">
            <a:spAutoFit/>
          </a:bodyPr>
          <a:lstStyle/>
          <a:p>
            <a:r>
              <a:rPr lang="en-GB" sz="2800" b="1" dirty="0"/>
              <a:t>Opening scheme</a:t>
            </a:r>
          </a:p>
        </p:txBody>
      </p:sp>
      <p:sp>
        <p:nvSpPr>
          <p:cNvPr id="3" name="Oval 2">
            <a:extLst>
              <a:ext uri="{FF2B5EF4-FFF2-40B4-BE49-F238E27FC236}">
                <a16:creationId xmlns:a16="http://schemas.microsoft.com/office/drawing/2014/main" id="{18E2E3FA-C459-4414-9913-3FBF3F65206B}"/>
              </a:ext>
            </a:extLst>
          </p:cNvPr>
          <p:cNvSpPr/>
          <p:nvPr/>
        </p:nvSpPr>
        <p:spPr>
          <a:xfrm>
            <a:off x="4406591" y="2492926"/>
            <a:ext cx="1274748" cy="742863"/>
          </a:xfrm>
          <a:prstGeom prst="ellipse">
            <a:avLst/>
          </a:prstGeom>
          <a:solidFill>
            <a:srgbClr val="C00000">
              <a:alpha val="21961"/>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EC370C7-CF90-4D71-A3B9-6894F1E60231}"/>
              </a:ext>
            </a:extLst>
          </p:cNvPr>
          <p:cNvSpPr txBox="1"/>
          <p:nvPr/>
        </p:nvSpPr>
        <p:spPr>
          <a:xfrm>
            <a:off x="4417819" y="1905633"/>
            <a:ext cx="1209883" cy="646331"/>
          </a:xfrm>
          <a:prstGeom prst="rect">
            <a:avLst/>
          </a:prstGeom>
          <a:noFill/>
        </p:spPr>
        <p:txBody>
          <a:bodyPr wrap="none" rtlCol="0">
            <a:spAutoFit/>
          </a:bodyPr>
          <a:lstStyle/>
          <a:p>
            <a:pPr algn="ctr"/>
            <a:r>
              <a:rPr lang="en-GB" b="1" dirty="0">
                <a:solidFill>
                  <a:srgbClr val="C00000"/>
                </a:solidFill>
              </a:rPr>
              <a:t>ATFM</a:t>
            </a:r>
          </a:p>
          <a:p>
            <a:pPr algn="ctr"/>
            <a:r>
              <a:rPr lang="en-GB" b="1" dirty="0">
                <a:solidFill>
                  <a:srgbClr val="C00000"/>
                </a:solidFill>
              </a:rPr>
              <a:t>Regulation</a:t>
            </a:r>
          </a:p>
        </p:txBody>
      </p:sp>
      <p:sp>
        <p:nvSpPr>
          <p:cNvPr id="69" name="Segnaposto numero diapositiva 4">
            <a:extLst>
              <a:ext uri="{FF2B5EF4-FFF2-40B4-BE49-F238E27FC236}">
                <a16:creationId xmlns:a16="http://schemas.microsoft.com/office/drawing/2014/main" id="{B7F68C19-90A1-4036-9B2C-C3FD23E6DBA6}"/>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48</a:t>
            </a:fld>
            <a:endParaRPr lang="en-GB" dirty="0"/>
          </a:p>
        </p:txBody>
      </p:sp>
      <p:sp>
        <p:nvSpPr>
          <p:cNvPr id="70" name="TextBox 69">
            <a:extLst>
              <a:ext uri="{FF2B5EF4-FFF2-40B4-BE49-F238E27FC236}">
                <a16:creationId xmlns:a16="http://schemas.microsoft.com/office/drawing/2014/main" id="{EC9ECB16-E7AA-49AC-BCF2-E193FE0C4316}"/>
              </a:ext>
            </a:extLst>
          </p:cNvPr>
          <p:cNvSpPr txBox="1"/>
          <p:nvPr/>
        </p:nvSpPr>
        <p:spPr>
          <a:xfrm>
            <a:off x="5876069" y="1176728"/>
            <a:ext cx="1593962" cy="646331"/>
          </a:xfrm>
          <a:prstGeom prst="rect">
            <a:avLst/>
          </a:prstGeom>
          <a:noFill/>
          <a:ln>
            <a:solidFill>
              <a:srgbClr val="FFC000"/>
            </a:solidFill>
          </a:ln>
        </p:spPr>
        <p:txBody>
          <a:bodyPr wrap="square" rtlCol="0">
            <a:spAutoFit/>
          </a:bodyPr>
          <a:lstStyle/>
          <a:p>
            <a:pPr algn="ctr"/>
            <a:r>
              <a:rPr lang="en-GB" b="1" dirty="0">
                <a:solidFill>
                  <a:srgbClr val="FFC000"/>
                </a:solidFill>
              </a:rPr>
              <a:t>Due to </a:t>
            </a:r>
            <a:br>
              <a:rPr lang="en-GB" b="1" dirty="0">
                <a:solidFill>
                  <a:srgbClr val="FFC000"/>
                </a:solidFill>
              </a:rPr>
            </a:br>
            <a:r>
              <a:rPr lang="en-GB" b="1" dirty="0">
                <a:solidFill>
                  <a:srgbClr val="FFC000"/>
                </a:solidFill>
              </a:rPr>
              <a:t>staffing issues</a:t>
            </a:r>
          </a:p>
        </p:txBody>
      </p:sp>
      <p:sp>
        <p:nvSpPr>
          <p:cNvPr id="71" name="TextBox 70">
            <a:extLst>
              <a:ext uri="{FF2B5EF4-FFF2-40B4-BE49-F238E27FC236}">
                <a16:creationId xmlns:a16="http://schemas.microsoft.com/office/drawing/2014/main" id="{D26CD0E9-E828-4DAA-9EB8-67A811FDFB53}"/>
              </a:ext>
            </a:extLst>
          </p:cNvPr>
          <p:cNvSpPr txBox="1"/>
          <p:nvPr/>
        </p:nvSpPr>
        <p:spPr>
          <a:xfrm>
            <a:off x="5889918" y="1889293"/>
            <a:ext cx="1593962" cy="646331"/>
          </a:xfrm>
          <a:prstGeom prst="rect">
            <a:avLst/>
          </a:prstGeom>
          <a:noFill/>
          <a:ln>
            <a:solidFill>
              <a:srgbClr val="FFC000"/>
            </a:solidFill>
          </a:ln>
        </p:spPr>
        <p:txBody>
          <a:bodyPr wrap="none" rtlCol="0">
            <a:spAutoFit/>
          </a:bodyPr>
          <a:lstStyle/>
          <a:p>
            <a:pPr algn="ctr"/>
            <a:r>
              <a:rPr lang="en-GB" b="1" dirty="0">
                <a:solidFill>
                  <a:srgbClr val="FFC000"/>
                </a:solidFill>
              </a:rPr>
              <a:t>Due to </a:t>
            </a:r>
            <a:br>
              <a:rPr lang="en-GB" b="1" dirty="0">
                <a:solidFill>
                  <a:srgbClr val="FFC000"/>
                </a:solidFill>
              </a:rPr>
            </a:br>
            <a:r>
              <a:rPr lang="en-GB" b="1" dirty="0">
                <a:solidFill>
                  <a:srgbClr val="FFC000"/>
                </a:solidFill>
              </a:rPr>
              <a:t>capacity issues</a:t>
            </a:r>
          </a:p>
        </p:txBody>
      </p:sp>
    </p:spTree>
    <p:extLst>
      <p:ext uri="{BB962C8B-B14F-4D97-AF65-F5344CB8AC3E}">
        <p14:creationId xmlns:p14="http://schemas.microsoft.com/office/powerpoint/2010/main" val="90803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199" y="1600201"/>
            <a:ext cx="8594522" cy="3955504"/>
          </a:xfrm>
        </p:spPr>
        <p:txBody>
          <a:bodyPr>
            <a:normAutofit/>
          </a:bodyPr>
          <a:lstStyle/>
          <a:p>
            <a:pPr marL="342900" indent="-342900">
              <a:buFont typeface="Arial" charset="0"/>
              <a:buChar char="•"/>
            </a:pPr>
            <a:r>
              <a:rPr lang="en-GB" sz="1900" b="1" dirty="0">
                <a:latin typeface="+mn-lt"/>
              </a:rPr>
              <a:t>If demand exceeds capacity</a:t>
            </a:r>
          </a:p>
          <a:p>
            <a:pPr marL="1200150" lvl="1" indent="-457200">
              <a:buFont typeface="+mj-lt"/>
              <a:buAutoNum type="arabicPeriod"/>
            </a:pPr>
            <a:r>
              <a:rPr lang="en-GB" sz="1900" dirty="0"/>
              <a:t>Try to change sector/airport configuration, or increase open sectors (</a:t>
            </a:r>
            <a:r>
              <a:rPr lang="en-GB" sz="1900" b="1" dirty="0"/>
              <a:t>increase capacity</a:t>
            </a:r>
            <a:r>
              <a:rPr lang="en-GB" sz="1900" dirty="0"/>
              <a:t>)</a:t>
            </a:r>
          </a:p>
          <a:p>
            <a:pPr marL="1200150" lvl="1" indent="-457200">
              <a:buFont typeface="+mj-lt"/>
              <a:buAutoNum type="arabicPeriod"/>
            </a:pPr>
            <a:endParaRPr lang="en-GB" sz="1900" dirty="0"/>
          </a:p>
          <a:p>
            <a:pPr marL="1200150" lvl="1" indent="-457200">
              <a:buFont typeface="+mj-lt"/>
              <a:buAutoNum type="arabicPeriod"/>
            </a:pPr>
            <a:r>
              <a:rPr lang="en-GB" sz="1900" dirty="0"/>
              <a:t>Manage Flows: apply an ATFM initiative (</a:t>
            </a:r>
            <a:r>
              <a:rPr lang="en-GB" sz="1900" b="1" dirty="0"/>
              <a:t>regulation</a:t>
            </a:r>
            <a:r>
              <a:rPr lang="en-GB" sz="1900" dirty="0"/>
              <a:t>)</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49</a:t>
            </a:fld>
            <a:endParaRPr lang="en-GB" dirty="0"/>
          </a:p>
        </p:txBody>
      </p:sp>
      <p:sp>
        <p:nvSpPr>
          <p:cNvPr id="7" name="Freeform 10">
            <a:extLst>
              <a:ext uri="{FF2B5EF4-FFF2-40B4-BE49-F238E27FC236}">
                <a16:creationId xmlns:a16="http://schemas.microsoft.com/office/drawing/2014/main" id="{FE573687-BEBE-4CDC-9F20-EBD438D9419D}"/>
              </a:ext>
            </a:extLst>
          </p:cNvPr>
          <p:cNvSpPr/>
          <p:nvPr/>
        </p:nvSpPr>
        <p:spPr>
          <a:xfrm>
            <a:off x="1059084" y="4196137"/>
            <a:ext cx="2921000" cy="89761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FF6309"/>
          </a:solidFill>
          <a:ln>
            <a:noFill/>
            <a:prstDash val="solid"/>
          </a:ln>
        </p:spPr>
        <p:txBody>
          <a:bodyPr vert="horz" wrap="square" lIns="90000" tIns="46800" rIns="90000" bIns="46800" anchor="t" anchorCtr="0" compatLnSpc="0">
            <a:spAutoFit/>
          </a:bodyPr>
          <a:lstStyle/>
          <a:p>
            <a:pPr algn="ctr" fontAlgn="auto" hangingPunct="0">
              <a:lnSpc>
                <a:spcPct val="90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1900" dirty="0">
                <a:solidFill>
                  <a:schemeClr val="bg1"/>
                </a:solidFill>
              </a:rPr>
              <a:t>Ground delays are “cheaper” than air delays (re-routing or air holding)!!</a:t>
            </a:r>
          </a:p>
        </p:txBody>
      </p:sp>
      <p:sp>
        <p:nvSpPr>
          <p:cNvPr id="8" name="Freeform 13">
            <a:extLst>
              <a:ext uri="{FF2B5EF4-FFF2-40B4-BE49-F238E27FC236}">
                <a16:creationId xmlns:a16="http://schemas.microsoft.com/office/drawing/2014/main" id="{2FB63515-7196-415C-AF0E-927C330BF721}"/>
              </a:ext>
            </a:extLst>
          </p:cNvPr>
          <p:cNvSpPr/>
          <p:nvPr/>
        </p:nvSpPr>
        <p:spPr>
          <a:xfrm>
            <a:off x="5021484" y="4191696"/>
            <a:ext cx="2431934" cy="89761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4F81BD"/>
          </a:solidFill>
          <a:ln w="25400" cap="flat" cmpd="sng" algn="ctr">
            <a:solidFill>
              <a:srgbClr val="4F81BD">
                <a:shade val="50000"/>
              </a:srgbClr>
            </a:solidFill>
            <a:prstDash val="solid"/>
          </a:ln>
          <a:effectLst/>
        </p:spPr>
        <p:txBody>
          <a:bodyPr vert="horz" wrap="square" lIns="90000" tIns="46800" rIns="90000" bIns="46800" anchor="t" anchorCtr="0" compatLnSpc="0">
            <a:spAutoFit/>
          </a:bodyPr>
          <a:lstStyle/>
          <a:p>
            <a:pPr marR="0" lvl="0" indent="0" algn="ctr" hangingPunct="0">
              <a:lnSpc>
                <a:spcPct val="90000"/>
              </a:lnSpc>
              <a:buClrTx/>
              <a:buSzTx/>
              <a:buFontTx/>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a:pPr>
            <a:r>
              <a:rPr lang="en-US" sz="1900" dirty="0">
                <a:solidFill>
                  <a:schemeClr val="bg1"/>
                </a:solidFill>
                <a:sym typeface="Wingdings" pitchFamily="2" charset="2"/>
              </a:rPr>
              <a:t>Some flights might be exempted from ATFM measures</a:t>
            </a:r>
          </a:p>
        </p:txBody>
      </p:sp>
    </p:spTree>
    <p:extLst>
      <p:ext uri="{BB962C8B-B14F-4D97-AF65-F5344CB8AC3E}">
        <p14:creationId xmlns:p14="http://schemas.microsoft.com/office/powerpoint/2010/main" val="107196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2"/>
          <a:stretch>
            <a:fillRect/>
          </a:stretch>
        </p:blipFill>
        <p:spPr>
          <a:xfrm>
            <a:off x="1223348" y="993885"/>
            <a:ext cx="6048375" cy="5305425"/>
          </a:xfrm>
          <a:prstGeom prst="rect">
            <a:avLst/>
          </a:prstGeom>
        </p:spPr>
      </p:pic>
      <p:sp>
        <p:nvSpPr>
          <p:cNvPr id="41" name="Oval 40">
            <a:extLst>
              <a:ext uri="{FF2B5EF4-FFF2-40B4-BE49-F238E27FC236}">
                <a16:creationId xmlns:a16="http://schemas.microsoft.com/office/drawing/2014/main" id="{A1B68C25-AB09-4206-BEBB-CC0F07FE05AF}"/>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3C4FF9F6-8982-44A1-97D1-720C452EB344}"/>
              </a:ext>
            </a:extLst>
          </p:cNvPr>
          <p:cNvGrpSpPr/>
          <p:nvPr/>
        </p:nvGrpSpPr>
        <p:grpSpPr>
          <a:xfrm>
            <a:off x="164847" y="1921631"/>
            <a:ext cx="2552159" cy="1507369"/>
            <a:chOff x="164847" y="1921631"/>
            <a:chExt cx="2552159" cy="1507369"/>
          </a:xfrm>
        </p:grpSpPr>
        <p:pic>
          <p:nvPicPr>
            <p:cNvPr id="1026" name="Picture 2" descr="https://upload.wikimedia.org/wikipedia/commons/thumb/6/6c/Lufthansa_Airbus_A380_landing_at_SFO_with_ANA_Boeing_777_on_another_runway.jpg/320px-Lufthansa_Airbus_A380_landing_at_SFO_with_ANA_Boeing_777_on_another_runway.jpg">
              <a:extLst>
                <a:ext uri="{FF2B5EF4-FFF2-40B4-BE49-F238E27FC236}">
                  <a16:creationId xmlns:a16="http://schemas.microsoft.com/office/drawing/2014/main" id="{CC9578FD-3AAB-493D-BC24-430B4F5353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47" y="1921631"/>
              <a:ext cx="2552159" cy="150736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0FC6C5D1-688C-4DC6-A082-BBDAE952D67F}"/>
                </a:ext>
              </a:extLst>
            </p:cNvPr>
            <p:cNvSpPr/>
            <p:nvPr/>
          </p:nvSpPr>
          <p:spPr>
            <a:xfrm>
              <a:off x="2195864" y="3253740"/>
              <a:ext cx="494046" cy="169277"/>
            </a:xfrm>
            <a:prstGeom prst="rect">
              <a:avLst/>
            </a:prstGeom>
          </p:spPr>
          <p:txBody>
            <a:bodyPr wrap="none">
              <a:spAutoFit/>
            </a:bodyPr>
            <a:lstStyle/>
            <a:p>
              <a:r>
                <a:rPr lang="en-GB" sz="500" dirty="0">
                  <a:solidFill>
                    <a:schemeClr val="bg1"/>
                  </a:solidFill>
                  <a:latin typeface="Arial" panose="020B0604020202020204" pitchFamily="34" charset="0"/>
                </a:rPr>
                <a:t>Bill Larkins</a:t>
              </a:r>
              <a:endParaRPr lang="en-GB" sz="500" dirty="0">
                <a:solidFill>
                  <a:schemeClr val="bg1"/>
                </a:solidFill>
              </a:endParaRPr>
            </a:p>
          </p:txBody>
        </p:sp>
      </p:grpSp>
      <p:pic>
        <p:nvPicPr>
          <p:cNvPr id="1028" name="Picture 4" descr="Image result for hayward airport">
            <a:extLst>
              <a:ext uri="{FF2B5EF4-FFF2-40B4-BE49-F238E27FC236}">
                <a16:creationId xmlns:a16="http://schemas.microsoft.com/office/drawing/2014/main" id="{80562E3E-AF0B-4A0B-9D2D-004542AEA87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25199" y="1309586"/>
            <a:ext cx="2912671" cy="14563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upload.wikimedia.org/wikipedia/commons/2/2e/Half_Moon_Bay_Airport_-_California.jpg">
            <a:extLst>
              <a:ext uri="{FF2B5EF4-FFF2-40B4-BE49-F238E27FC236}">
                <a16:creationId xmlns:a16="http://schemas.microsoft.com/office/drawing/2014/main" id="{CD9853BF-68BC-4668-8BFC-DE2436AC718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1711" y="3634806"/>
            <a:ext cx="1951409" cy="19645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lane at palo alto airport">
            <a:extLst>
              <a:ext uri="{FF2B5EF4-FFF2-40B4-BE49-F238E27FC236}">
                <a16:creationId xmlns:a16="http://schemas.microsoft.com/office/drawing/2014/main" id="{97024E52-7AE8-4650-8493-5AA1173FB10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87209" y="4971221"/>
            <a:ext cx="2259875" cy="15073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DE5D3EC0-20C8-4B7B-968F-657FD9FA3E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90770" y="4608220"/>
            <a:ext cx="1983783" cy="1407246"/>
          </a:xfrm>
          <a:prstGeom prst="rect">
            <a:avLst/>
          </a:prstGeom>
        </p:spPr>
      </p:pic>
      <p:pic>
        <p:nvPicPr>
          <p:cNvPr id="13" name="Picture 12">
            <a:extLst>
              <a:ext uri="{FF2B5EF4-FFF2-40B4-BE49-F238E27FC236}">
                <a16:creationId xmlns:a16="http://schemas.microsoft.com/office/drawing/2014/main" id="{57BA5748-1908-46FB-87D0-9E4328A88BF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685677" y="3461634"/>
            <a:ext cx="2124582" cy="1414175"/>
          </a:xfrm>
          <a:prstGeom prst="rect">
            <a:avLst/>
          </a:prstGeom>
        </p:spPr>
      </p:pic>
      <p:pic>
        <p:nvPicPr>
          <p:cNvPr id="1034" name="Picture 10" descr="Image result for air force one at moffett field">
            <a:extLst>
              <a:ext uri="{FF2B5EF4-FFF2-40B4-BE49-F238E27FC236}">
                <a16:creationId xmlns:a16="http://schemas.microsoft.com/office/drawing/2014/main" id="{384641DA-3178-4A33-B23E-4FF2DBE137E1}"/>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449561" y="5290522"/>
            <a:ext cx="2717006" cy="158492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25659F3E-99ED-496B-B74E-AB96020EC1D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906814" y="5191499"/>
            <a:ext cx="2114601" cy="1585951"/>
          </a:xfrm>
          <a:prstGeom prst="rect">
            <a:avLst/>
          </a:prstGeom>
        </p:spPr>
      </p:pic>
    </p:spTree>
    <p:extLst>
      <p:ext uri="{BB962C8B-B14F-4D97-AF65-F5344CB8AC3E}">
        <p14:creationId xmlns:p14="http://schemas.microsoft.com/office/powerpoint/2010/main" val="374973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1028"/>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030"/>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03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1032"/>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4"/>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429500" cy="1143000"/>
          </a:xfrm>
        </p:spPr>
        <p:txBody>
          <a:bodyPr>
            <a:noAutofit/>
          </a:bodyPr>
          <a:lstStyle/>
          <a:p>
            <a:r>
              <a:rPr lang="en-GB" sz="2800" dirty="0"/>
              <a:t>Air Traffic Flow Management – </a:t>
            </a:r>
            <a:br>
              <a:rPr lang="en-GB" sz="2800" dirty="0"/>
            </a:br>
            <a:r>
              <a:rPr lang="en-GB" sz="2800" dirty="0"/>
              <a:t>Increase capacity</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50</a:t>
            </a:fld>
            <a:endParaRPr lang="en-GB" dirty="0"/>
          </a:p>
        </p:txBody>
      </p:sp>
      <p:sp>
        <p:nvSpPr>
          <p:cNvPr id="12" name="Rectangle 11">
            <a:extLst>
              <a:ext uri="{FF2B5EF4-FFF2-40B4-BE49-F238E27FC236}">
                <a16:creationId xmlns:a16="http://schemas.microsoft.com/office/drawing/2014/main" id="{BFF66439-6493-4FA8-9453-FE9F243AB388}"/>
              </a:ext>
            </a:extLst>
          </p:cNvPr>
          <p:cNvSpPr/>
          <p:nvPr/>
        </p:nvSpPr>
        <p:spPr>
          <a:xfrm>
            <a:off x="783720" y="1089510"/>
            <a:ext cx="4907113" cy="369332"/>
          </a:xfrm>
          <a:prstGeom prst="rect">
            <a:avLst/>
          </a:prstGeom>
        </p:spPr>
        <p:txBody>
          <a:bodyPr wrap="none">
            <a:spAutoFit/>
          </a:bodyPr>
          <a:lstStyle/>
          <a:p>
            <a:pPr marL="342900" indent="-342900">
              <a:buFont typeface="Arial" charset="0"/>
              <a:buChar char="•"/>
            </a:pPr>
            <a:r>
              <a:rPr lang="en-GB" b="1" dirty="0"/>
              <a:t>Airspace sectorisation: Barcelona FIR example</a:t>
            </a:r>
          </a:p>
        </p:txBody>
      </p:sp>
      <p:pic>
        <p:nvPicPr>
          <p:cNvPr id="7" name="Picture 3">
            <a:extLst>
              <a:ext uri="{FF2B5EF4-FFF2-40B4-BE49-F238E27FC236}">
                <a16:creationId xmlns:a16="http://schemas.microsoft.com/office/drawing/2014/main" id="{9325EB0E-A8C1-4371-AD33-77A27AB4530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3720" y="1447800"/>
            <a:ext cx="7995114" cy="4597400"/>
          </a:xfrm>
          <a:prstGeom prst="rect">
            <a:avLst/>
          </a:prstGeom>
          <a:noFill/>
          <a:ln w="9525">
            <a:noFill/>
            <a:miter lim="800000"/>
            <a:headEnd/>
            <a:tailEnd/>
          </a:ln>
        </p:spPr>
      </p:pic>
    </p:spTree>
    <p:extLst>
      <p:ext uri="{BB962C8B-B14F-4D97-AF65-F5344CB8AC3E}">
        <p14:creationId xmlns:p14="http://schemas.microsoft.com/office/powerpoint/2010/main" val="16595745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51</a:t>
            </a:fld>
            <a:endParaRPr lang="en-GB" dirty="0"/>
          </a:p>
        </p:txBody>
      </p:sp>
      <p:pic>
        <p:nvPicPr>
          <p:cNvPr id="11" name="Picture 6">
            <a:extLst>
              <a:ext uri="{FF2B5EF4-FFF2-40B4-BE49-F238E27FC236}">
                <a16:creationId xmlns:a16="http://schemas.microsoft.com/office/drawing/2014/main" id="{8F5DDA8A-9E23-431E-986B-32280152992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99265" y="1524000"/>
            <a:ext cx="7762589" cy="4710113"/>
          </a:xfrm>
          <a:prstGeom prst="rect">
            <a:avLst/>
          </a:prstGeom>
          <a:noFill/>
          <a:ln w="9525">
            <a:noFill/>
            <a:miter lim="800000"/>
            <a:headEnd/>
            <a:tailEnd/>
          </a:ln>
        </p:spPr>
      </p:pic>
      <p:sp>
        <p:nvSpPr>
          <p:cNvPr id="12" name="Rectangle 11">
            <a:extLst>
              <a:ext uri="{FF2B5EF4-FFF2-40B4-BE49-F238E27FC236}">
                <a16:creationId xmlns:a16="http://schemas.microsoft.com/office/drawing/2014/main" id="{BFF66439-6493-4FA8-9453-FE9F243AB388}"/>
              </a:ext>
            </a:extLst>
          </p:cNvPr>
          <p:cNvSpPr/>
          <p:nvPr/>
        </p:nvSpPr>
        <p:spPr>
          <a:xfrm>
            <a:off x="599265" y="1154668"/>
            <a:ext cx="4907113" cy="369332"/>
          </a:xfrm>
          <a:prstGeom prst="rect">
            <a:avLst/>
          </a:prstGeom>
        </p:spPr>
        <p:txBody>
          <a:bodyPr wrap="none">
            <a:spAutoFit/>
          </a:bodyPr>
          <a:lstStyle/>
          <a:p>
            <a:pPr marL="342900" indent="-342900">
              <a:buFont typeface="Arial" charset="0"/>
              <a:buChar char="•"/>
            </a:pPr>
            <a:r>
              <a:rPr lang="en-GB" b="1" dirty="0"/>
              <a:t>Airspace sectorisation: Barcelona FIR example</a:t>
            </a:r>
          </a:p>
        </p:txBody>
      </p:sp>
      <p:sp>
        <p:nvSpPr>
          <p:cNvPr id="8" name="Titolo 1"/>
          <p:cNvSpPr>
            <a:spLocks noGrp="1"/>
          </p:cNvSpPr>
          <p:nvPr>
            <p:ph type="title"/>
          </p:nvPr>
        </p:nvSpPr>
        <p:spPr>
          <a:xfrm>
            <a:off x="457200" y="287338"/>
            <a:ext cx="7429500" cy="1143000"/>
          </a:xfrm>
        </p:spPr>
        <p:txBody>
          <a:bodyPr>
            <a:noAutofit/>
          </a:bodyPr>
          <a:lstStyle/>
          <a:p>
            <a:r>
              <a:rPr lang="en-GB" sz="2800" dirty="0"/>
              <a:t>Air Traffic Flow Management – </a:t>
            </a:r>
            <a:br>
              <a:rPr lang="en-GB" sz="2800" dirty="0"/>
            </a:br>
            <a:r>
              <a:rPr lang="en-GB" sz="2800" dirty="0"/>
              <a:t>Increase capacity</a:t>
            </a:r>
          </a:p>
        </p:txBody>
      </p:sp>
    </p:spTree>
    <p:extLst>
      <p:ext uri="{BB962C8B-B14F-4D97-AF65-F5344CB8AC3E}">
        <p14:creationId xmlns:p14="http://schemas.microsoft.com/office/powerpoint/2010/main" val="21250955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27900" cy="1143000"/>
          </a:xfrm>
        </p:spPr>
        <p:txBody>
          <a:bodyPr>
            <a:noAutofit/>
          </a:bodyPr>
          <a:lstStyle/>
          <a:p>
            <a:r>
              <a:rPr lang="en-GB" sz="2800" dirty="0"/>
              <a:t>Air Traffic Flow Management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Airport capacity-demand imbalance</a:t>
            </a:r>
            <a:endParaRPr lang="en-GB" sz="1900" u="sng" dirty="0">
              <a:latin typeface="+mn-lt"/>
            </a:endParaRPr>
          </a:p>
          <a:p>
            <a:pPr marL="1085850" lvl="1" indent="-342900">
              <a:buFont typeface="Arial" charset="0"/>
              <a:buChar char="•"/>
            </a:pPr>
            <a:r>
              <a:rPr lang="en-GB" sz="1900" dirty="0"/>
              <a:t>Regulations affect aircraft </a:t>
            </a:r>
            <a:r>
              <a:rPr lang="en-GB" sz="1900" b="1" dirty="0"/>
              <a:t>inbound</a:t>
            </a:r>
            <a:r>
              <a:rPr lang="en-GB" sz="1900" dirty="0"/>
              <a:t> to the congested airport</a:t>
            </a:r>
          </a:p>
          <a:p>
            <a:pPr lvl="1" indent="0">
              <a:buNone/>
            </a:pPr>
            <a:endParaRPr lang="en-GB" sz="1900" dirty="0"/>
          </a:p>
          <a:p>
            <a:pPr marL="342900" indent="-342900">
              <a:buFont typeface="Arial" charset="0"/>
              <a:buChar char="•"/>
            </a:pPr>
            <a:r>
              <a:rPr lang="en-GB" sz="1900" b="1" dirty="0"/>
              <a:t>Airspace capacity-demand imbalance</a:t>
            </a:r>
          </a:p>
          <a:p>
            <a:pPr marL="1085850" lvl="1" indent="-342900">
              <a:buFont typeface="Arial" charset="0"/>
              <a:buChar char="•"/>
            </a:pPr>
            <a:r>
              <a:rPr lang="en-GB" sz="1900" dirty="0"/>
              <a:t>Regulations affect aircraft </a:t>
            </a:r>
            <a:r>
              <a:rPr lang="en-GB" sz="1900" b="1" dirty="0"/>
              <a:t>flying into the congested airspace </a:t>
            </a:r>
            <a:r>
              <a:rPr lang="en-GB" sz="1900" dirty="0"/>
              <a:t>sector (number of aircraft in sector, number departures/arrivals in TMA,…) or </a:t>
            </a:r>
            <a:r>
              <a:rPr lang="en-GB" sz="1900" b="1" dirty="0"/>
              <a:t>airway</a:t>
            </a:r>
            <a:r>
              <a:rPr lang="en-GB" sz="1900" dirty="0"/>
              <a:t> (flow in a given waypoint/airway,…)</a:t>
            </a: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52</a:t>
            </a:fld>
            <a:endParaRPr lang="en-GB" dirty="0"/>
          </a:p>
        </p:txBody>
      </p:sp>
    </p:spTree>
    <p:extLst>
      <p:ext uri="{BB962C8B-B14F-4D97-AF65-F5344CB8AC3E}">
        <p14:creationId xmlns:p14="http://schemas.microsoft.com/office/powerpoint/2010/main" val="16101199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0" cy="1143000"/>
          </a:xfrm>
        </p:spPr>
        <p:txBody>
          <a:bodyPr>
            <a:noAutofit/>
          </a:bodyPr>
          <a:lstStyle/>
          <a:p>
            <a:r>
              <a:rPr lang="en-GB" sz="2800" dirty="0"/>
              <a:t>Air Traffic Flow Management – </a:t>
            </a:r>
            <a:br>
              <a:rPr lang="en-GB" sz="2800" dirty="0"/>
            </a:br>
            <a:r>
              <a:rPr lang="en-GB" sz="2800" dirty="0"/>
              <a:t>ATFM initiatives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53</a:t>
            </a:fld>
            <a:endParaRPr lang="en-GB" dirty="0"/>
          </a:p>
        </p:txBody>
      </p:sp>
      <p:sp>
        <p:nvSpPr>
          <p:cNvPr id="3" name="Rectangle 2"/>
          <p:cNvSpPr/>
          <p:nvPr/>
        </p:nvSpPr>
        <p:spPr>
          <a:xfrm>
            <a:off x="457201" y="1122385"/>
            <a:ext cx="7046686" cy="5062924"/>
          </a:xfrm>
          <a:prstGeom prst="rect">
            <a:avLst/>
          </a:prstGeom>
        </p:spPr>
        <p:txBody>
          <a:bodyPr wrap="square">
            <a:spAutoFit/>
          </a:bodyPr>
          <a:lstStyle/>
          <a:p>
            <a:pPr marL="685800" indent="-457200">
              <a:buFont typeface="Arial" panose="020B0604020202020204" pitchFamily="34" charset="0"/>
              <a:buChar char="•"/>
            </a:pPr>
            <a:r>
              <a:rPr lang="en-GB" sz="1900" dirty="0"/>
              <a:t>Ground Stop (GS)</a:t>
            </a:r>
          </a:p>
          <a:p>
            <a:pPr marL="685800" indent="-457200">
              <a:buFont typeface="Arial" panose="020B0604020202020204" pitchFamily="34" charset="0"/>
              <a:buChar char="•"/>
            </a:pPr>
            <a:r>
              <a:rPr lang="en-GB" sz="1900" dirty="0"/>
              <a:t>Ground delay Programs (GDP)</a:t>
            </a:r>
          </a:p>
          <a:p>
            <a:pPr marL="685800" indent="-457200">
              <a:buFont typeface="Arial" panose="020B0604020202020204" pitchFamily="34" charset="0"/>
              <a:buChar char="•"/>
            </a:pPr>
            <a:r>
              <a:rPr lang="en-GB" sz="1900" dirty="0"/>
              <a:t>Airspace Flow Programs (AFP)</a:t>
            </a:r>
          </a:p>
          <a:p>
            <a:pPr marL="685800" indent="-457200">
              <a:buFont typeface="Arial" panose="020B0604020202020204" pitchFamily="34" charset="0"/>
              <a:buChar char="•"/>
            </a:pPr>
            <a:r>
              <a:rPr lang="en-GB" sz="1900" dirty="0"/>
              <a:t>Collaborative Trajectory Options Programs (CTOP)</a:t>
            </a:r>
          </a:p>
          <a:p>
            <a:pPr marL="685800" indent="-457200">
              <a:buFont typeface="Arial" panose="020B0604020202020204" pitchFamily="34" charset="0"/>
              <a:buChar char="•"/>
            </a:pPr>
            <a:r>
              <a:rPr lang="en-GB" sz="1900" dirty="0"/>
              <a:t>Severe Weather Avoidance Programs (SWAP)</a:t>
            </a:r>
          </a:p>
          <a:p>
            <a:pPr marL="685800" indent="-457200">
              <a:buFont typeface="Arial" panose="020B0604020202020204" pitchFamily="34" charset="0"/>
              <a:buChar char="•"/>
            </a:pPr>
            <a:r>
              <a:rPr lang="en-GB" sz="1900" dirty="0"/>
              <a:t>Voluntary required re-routing</a:t>
            </a:r>
          </a:p>
          <a:p>
            <a:pPr marL="685800" indent="-457200">
              <a:buFont typeface="Arial" panose="020B0604020202020204" pitchFamily="34" charset="0"/>
              <a:buChar char="•"/>
            </a:pPr>
            <a:r>
              <a:rPr lang="en-GB" sz="1900" dirty="0"/>
              <a:t>Miles in Trail (MIT)</a:t>
            </a:r>
          </a:p>
          <a:p>
            <a:pPr marL="685800" indent="-457200">
              <a:buFont typeface="Arial" panose="020B0604020202020204" pitchFamily="34" charset="0"/>
              <a:buChar char="•"/>
            </a:pPr>
            <a:r>
              <a:rPr lang="en-GB" sz="1900" dirty="0"/>
              <a:t>Minutes in Trail (MINIT)</a:t>
            </a:r>
          </a:p>
          <a:p>
            <a:pPr marL="685800" indent="-457200">
              <a:buFont typeface="Arial" panose="020B0604020202020204" pitchFamily="34" charset="0"/>
              <a:buChar char="•"/>
            </a:pPr>
            <a:r>
              <a:rPr lang="en-GB" sz="1900" dirty="0"/>
              <a:t>Minimum Departure Interval (MDI)</a:t>
            </a:r>
          </a:p>
          <a:p>
            <a:pPr marL="685800" indent="-457200">
              <a:buFont typeface="Arial" panose="020B0604020202020204" pitchFamily="34" charset="0"/>
              <a:buChar char="•"/>
            </a:pPr>
            <a:r>
              <a:rPr lang="en-GB" sz="1900" dirty="0"/>
              <a:t>Metering (Time Based Metering (TBM))</a:t>
            </a:r>
          </a:p>
          <a:p>
            <a:pPr marL="685800" indent="-457200">
              <a:buFont typeface="Arial" panose="020B0604020202020204" pitchFamily="34" charset="0"/>
              <a:buChar char="•"/>
            </a:pPr>
            <a:r>
              <a:rPr lang="en-GB" sz="1900" dirty="0"/>
              <a:t>Departure/</a:t>
            </a:r>
            <a:r>
              <a:rPr lang="en-GB" sz="1900" dirty="0" err="1"/>
              <a:t>en</a:t>
            </a:r>
            <a:r>
              <a:rPr lang="en-GB" sz="1900" dirty="0"/>
              <a:t>-route/arrival spacing (DSP, ESP, ASP)</a:t>
            </a:r>
          </a:p>
          <a:p>
            <a:pPr marL="685800" indent="-457200">
              <a:buFont typeface="Arial" panose="020B0604020202020204" pitchFamily="34" charset="0"/>
              <a:buChar char="•"/>
            </a:pPr>
            <a:r>
              <a:rPr lang="en-GB" sz="1900" dirty="0"/>
              <a:t>Longitudinal, lateral and vertical tactical measures used by ATC</a:t>
            </a:r>
          </a:p>
          <a:p>
            <a:pPr marL="685800" indent="-457200">
              <a:buFont typeface="Arial" panose="020B0604020202020204" pitchFamily="34" charset="0"/>
              <a:buChar char="•"/>
            </a:pPr>
            <a:r>
              <a:rPr lang="en-GB" sz="1900" dirty="0"/>
              <a:t>FL capping (FL)</a:t>
            </a:r>
          </a:p>
          <a:p>
            <a:pPr marL="685800" indent="-457200">
              <a:buFont typeface="Arial" panose="020B0604020202020204" pitchFamily="34" charset="0"/>
              <a:buChar char="•"/>
            </a:pPr>
            <a:r>
              <a:rPr lang="en-GB" sz="1900" dirty="0"/>
              <a:t>Re-routings (RR)</a:t>
            </a:r>
          </a:p>
          <a:p>
            <a:pPr marL="685800" indent="-457200">
              <a:buFont typeface="Arial" panose="020B0604020202020204" pitchFamily="34" charset="0"/>
              <a:buChar char="•"/>
            </a:pPr>
            <a:r>
              <a:rPr lang="en-GB" sz="1900" dirty="0"/>
              <a:t>Alternative routing scenarios (AR)</a:t>
            </a:r>
          </a:p>
          <a:p>
            <a:pPr marL="685800" indent="-457200">
              <a:buFont typeface="Arial" panose="020B0604020202020204" pitchFamily="34" charset="0"/>
              <a:buChar char="•"/>
            </a:pPr>
            <a:r>
              <a:rPr lang="en-GB" sz="1900" dirty="0"/>
              <a:t>EU Restrictions</a:t>
            </a:r>
          </a:p>
          <a:p>
            <a:pPr marL="685800" indent="-457200">
              <a:buFont typeface="Arial" panose="020B0604020202020204" pitchFamily="34" charset="0"/>
              <a:buChar char="•"/>
            </a:pPr>
            <a:r>
              <a:rPr lang="en-GB" sz="1900" dirty="0"/>
              <a:t>ATFM regulations</a:t>
            </a:r>
          </a:p>
        </p:txBody>
      </p:sp>
    </p:spTree>
    <p:extLst>
      <p:ext uri="{BB962C8B-B14F-4D97-AF65-F5344CB8AC3E}">
        <p14:creationId xmlns:p14="http://schemas.microsoft.com/office/powerpoint/2010/main" val="25621374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0" cy="1143000"/>
          </a:xfrm>
        </p:spPr>
        <p:txBody>
          <a:bodyPr>
            <a:noAutofit/>
          </a:bodyPr>
          <a:lstStyle/>
          <a:p>
            <a:r>
              <a:rPr lang="en-GB" sz="2800" dirty="0"/>
              <a:t>Air Traffic Flow Management – </a:t>
            </a:r>
            <a:br>
              <a:rPr lang="en-GB" sz="2800" dirty="0"/>
            </a:br>
            <a:r>
              <a:rPr lang="en-GB" sz="2800" dirty="0"/>
              <a:t>ATFM initiatives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54</a:t>
            </a:fld>
            <a:endParaRPr lang="en-GB" dirty="0"/>
          </a:p>
        </p:txBody>
      </p:sp>
      <p:sp>
        <p:nvSpPr>
          <p:cNvPr id="3" name="Rectangle 2"/>
          <p:cNvSpPr/>
          <p:nvPr/>
        </p:nvSpPr>
        <p:spPr>
          <a:xfrm>
            <a:off x="457201" y="1122385"/>
            <a:ext cx="7046686" cy="5062924"/>
          </a:xfrm>
          <a:prstGeom prst="rect">
            <a:avLst/>
          </a:prstGeom>
        </p:spPr>
        <p:txBody>
          <a:bodyPr wrap="square">
            <a:spAutoFit/>
          </a:bodyPr>
          <a:lstStyle/>
          <a:p>
            <a:pPr marL="685800" indent="-457200">
              <a:buFont typeface="Arial" panose="020B0604020202020204" pitchFamily="34" charset="0"/>
              <a:buChar char="•"/>
            </a:pPr>
            <a:r>
              <a:rPr lang="en-GB" sz="1900" dirty="0">
                <a:solidFill>
                  <a:schemeClr val="accent2">
                    <a:lumMod val="60000"/>
                    <a:lumOff val="40000"/>
                  </a:schemeClr>
                </a:solidFill>
              </a:rPr>
              <a:t>Ground Stop (GS)</a:t>
            </a:r>
          </a:p>
          <a:p>
            <a:pPr marL="685800" indent="-457200">
              <a:buFont typeface="Arial" panose="020B0604020202020204" pitchFamily="34" charset="0"/>
              <a:buChar char="•"/>
            </a:pPr>
            <a:r>
              <a:rPr lang="en-GB" sz="1900" dirty="0">
                <a:solidFill>
                  <a:schemeClr val="accent2">
                    <a:lumMod val="60000"/>
                    <a:lumOff val="40000"/>
                  </a:schemeClr>
                </a:solidFill>
              </a:rPr>
              <a:t>Ground delay Programs (GDP)</a:t>
            </a:r>
          </a:p>
          <a:p>
            <a:pPr marL="685800" indent="-457200">
              <a:buFont typeface="Arial" panose="020B0604020202020204" pitchFamily="34" charset="0"/>
              <a:buChar char="•"/>
            </a:pPr>
            <a:r>
              <a:rPr lang="en-GB" sz="1900" dirty="0">
                <a:solidFill>
                  <a:schemeClr val="accent2">
                    <a:lumMod val="60000"/>
                    <a:lumOff val="40000"/>
                  </a:schemeClr>
                </a:solidFill>
              </a:rPr>
              <a:t>Airspace Flow Programs (AFP)</a:t>
            </a:r>
          </a:p>
          <a:p>
            <a:pPr marL="685800" indent="-457200">
              <a:buFont typeface="Arial" panose="020B0604020202020204" pitchFamily="34" charset="0"/>
              <a:buChar char="•"/>
            </a:pPr>
            <a:r>
              <a:rPr lang="en-GB" sz="1900" dirty="0">
                <a:solidFill>
                  <a:schemeClr val="accent2">
                    <a:lumMod val="60000"/>
                    <a:lumOff val="40000"/>
                  </a:schemeClr>
                </a:solidFill>
              </a:rPr>
              <a:t>Collaborative Trajectory Options Programs (CTOP)</a:t>
            </a:r>
          </a:p>
          <a:p>
            <a:pPr marL="685800" indent="-457200">
              <a:buFont typeface="Arial" panose="020B0604020202020204" pitchFamily="34" charset="0"/>
              <a:buChar char="•"/>
            </a:pPr>
            <a:r>
              <a:rPr lang="en-GB" sz="1900" dirty="0">
                <a:solidFill>
                  <a:schemeClr val="accent2">
                    <a:lumMod val="60000"/>
                    <a:lumOff val="40000"/>
                  </a:schemeClr>
                </a:solidFill>
              </a:rPr>
              <a:t>Severe Weather Avoidance Programs (SWAP)</a:t>
            </a:r>
          </a:p>
          <a:p>
            <a:pPr marL="685800" indent="-457200">
              <a:buFont typeface="Arial" panose="020B0604020202020204" pitchFamily="34" charset="0"/>
              <a:buChar char="•"/>
            </a:pPr>
            <a:r>
              <a:rPr lang="en-GB" sz="1900" dirty="0">
                <a:solidFill>
                  <a:schemeClr val="accent2">
                    <a:lumMod val="60000"/>
                    <a:lumOff val="40000"/>
                  </a:schemeClr>
                </a:solidFill>
              </a:rPr>
              <a:t>Voluntary required re-routing</a:t>
            </a:r>
          </a:p>
          <a:p>
            <a:pPr marL="685800" indent="-457200">
              <a:buFont typeface="Arial" panose="020B0604020202020204" pitchFamily="34" charset="0"/>
              <a:buChar char="•"/>
            </a:pPr>
            <a:r>
              <a:rPr lang="en-GB" sz="1900" dirty="0">
                <a:solidFill>
                  <a:schemeClr val="accent2">
                    <a:lumMod val="60000"/>
                    <a:lumOff val="40000"/>
                  </a:schemeClr>
                </a:solidFill>
              </a:rPr>
              <a:t>Miles in Trail (MIT)</a:t>
            </a:r>
          </a:p>
          <a:p>
            <a:pPr marL="685800" indent="-457200">
              <a:buFont typeface="Arial" panose="020B0604020202020204" pitchFamily="34" charset="0"/>
              <a:buChar char="•"/>
            </a:pPr>
            <a:r>
              <a:rPr lang="en-GB" sz="1900" dirty="0">
                <a:solidFill>
                  <a:schemeClr val="accent2">
                    <a:lumMod val="60000"/>
                    <a:lumOff val="40000"/>
                  </a:schemeClr>
                </a:solidFill>
              </a:rPr>
              <a:t>Minutes in Trail (MINIT)</a:t>
            </a:r>
          </a:p>
          <a:p>
            <a:pPr marL="685800" indent="-457200">
              <a:buFont typeface="Arial" panose="020B0604020202020204" pitchFamily="34" charset="0"/>
              <a:buChar char="•"/>
            </a:pPr>
            <a:r>
              <a:rPr lang="en-GB" sz="1900" dirty="0">
                <a:solidFill>
                  <a:schemeClr val="accent2">
                    <a:lumMod val="60000"/>
                    <a:lumOff val="40000"/>
                  </a:schemeClr>
                </a:solidFill>
              </a:rPr>
              <a:t>Minimum Departure Interval (MDI)</a:t>
            </a:r>
          </a:p>
          <a:p>
            <a:pPr marL="685800" indent="-457200">
              <a:buFont typeface="Arial" panose="020B0604020202020204" pitchFamily="34" charset="0"/>
              <a:buChar char="•"/>
            </a:pPr>
            <a:r>
              <a:rPr lang="en-GB" sz="1900" dirty="0">
                <a:solidFill>
                  <a:schemeClr val="accent2">
                    <a:lumMod val="60000"/>
                    <a:lumOff val="40000"/>
                  </a:schemeClr>
                </a:solidFill>
              </a:rPr>
              <a:t>Metering (Time Based Metering (TBM))</a:t>
            </a:r>
          </a:p>
          <a:p>
            <a:pPr marL="685800" indent="-457200">
              <a:buFont typeface="Arial" panose="020B0604020202020204" pitchFamily="34" charset="0"/>
              <a:buChar char="•"/>
            </a:pPr>
            <a:r>
              <a:rPr lang="en-GB" sz="1900" dirty="0">
                <a:solidFill>
                  <a:schemeClr val="accent2">
                    <a:lumMod val="60000"/>
                    <a:lumOff val="40000"/>
                  </a:schemeClr>
                </a:solidFill>
              </a:rPr>
              <a:t>Departure/</a:t>
            </a:r>
            <a:r>
              <a:rPr lang="en-GB" sz="1900" dirty="0" err="1">
                <a:solidFill>
                  <a:schemeClr val="accent2">
                    <a:lumMod val="60000"/>
                    <a:lumOff val="40000"/>
                  </a:schemeClr>
                </a:solidFill>
              </a:rPr>
              <a:t>en</a:t>
            </a:r>
            <a:r>
              <a:rPr lang="en-GB" sz="1900" dirty="0">
                <a:solidFill>
                  <a:schemeClr val="accent2">
                    <a:lumMod val="60000"/>
                    <a:lumOff val="40000"/>
                  </a:schemeClr>
                </a:solidFill>
              </a:rPr>
              <a:t>-route/arrival spacing (DSP, ESP, ASP)</a:t>
            </a:r>
          </a:p>
          <a:p>
            <a:pPr marL="685800" indent="-457200">
              <a:buFont typeface="Arial" panose="020B0604020202020204" pitchFamily="34" charset="0"/>
              <a:buChar char="•"/>
            </a:pPr>
            <a:r>
              <a:rPr lang="en-GB" sz="1900" dirty="0">
                <a:solidFill>
                  <a:schemeClr val="accent2">
                    <a:lumMod val="60000"/>
                    <a:lumOff val="40000"/>
                  </a:schemeClr>
                </a:solidFill>
              </a:rPr>
              <a:t>Longitudinal, lateral and vertical tactical measures used by ATC</a:t>
            </a:r>
          </a:p>
          <a:p>
            <a:pPr marL="685800" indent="-457200">
              <a:buFont typeface="Arial" panose="020B0604020202020204" pitchFamily="34" charset="0"/>
              <a:buChar char="•"/>
            </a:pPr>
            <a:r>
              <a:rPr lang="en-GB" sz="1900" dirty="0">
                <a:solidFill>
                  <a:schemeClr val="accent3">
                    <a:lumMod val="75000"/>
                  </a:schemeClr>
                </a:solidFill>
              </a:rPr>
              <a:t>FL capping (FL)</a:t>
            </a:r>
          </a:p>
          <a:p>
            <a:pPr marL="685800" indent="-457200">
              <a:buFont typeface="Arial" panose="020B0604020202020204" pitchFamily="34" charset="0"/>
              <a:buChar char="•"/>
            </a:pPr>
            <a:r>
              <a:rPr lang="en-GB" sz="1900" dirty="0">
                <a:solidFill>
                  <a:schemeClr val="accent3">
                    <a:lumMod val="75000"/>
                  </a:schemeClr>
                </a:solidFill>
              </a:rPr>
              <a:t>Re-routings (RR)</a:t>
            </a:r>
          </a:p>
          <a:p>
            <a:pPr marL="685800" indent="-457200">
              <a:buFont typeface="Arial" panose="020B0604020202020204" pitchFamily="34" charset="0"/>
              <a:buChar char="•"/>
            </a:pPr>
            <a:r>
              <a:rPr lang="en-GB" sz="1900" dirty="0">
                <a:solidFill>
                  <a:schemeClr val="accent3">
                    <a:lumMod val="75000"/>
                  </a:schemeClr>
                </a:solidFill>
              </a:rPr>
              <a:t>Alternative routing scenarios (AR)</a:t>
            </a:r>
          </a:p>
          <a:p>
            <a:pPr marL="685800" indent="-457200">
              <a:buFont typeface="Arial" panose="020B0604020202020204" pitchFamily="34" charset="0"/>
              <a:buChar char="•"/>
            </a:pPr>
            <a:r>
              <a:rPr lang="en-GB" sz="1900" dirty="0">
                <a:solidFill>
                  <a:schemeClr val="accent3">
                    <a:lumMod val="75000"/>
                  </a:schemeClr>
                </a:solidFill>
              </a:rPr>
              <a:t>EU Restrictions</a:t>
            </a:r>
          </a:p>
          <a:p>
            <a:pPr marL="685800" indent="-457200">
              <a:buFont typeface="Arial" panose="020B0604020202020204" pitchFamily="34" charset="0"/>
              <a:buChar char="•"/>
            </a:pPr>
            <a:r>
              <a:rPr lang="en-GB" sz="1900" dirty="0">
                <a:solidFill>
                  <a:schemeClr val="accent3">
                    <a:lumMod val="75000"/>
                  </a:schemeClr>
                </a:solidFill>
              </a:rPr>
              <a:t>Delay TMI</a:t>
            </a:r>
          </a:p>
        </p:txBody>
      </p:sp>
      <p:sp>
        <p:nvSpPr>
          <p:cNvPr id="6" name="TextBox 5"/>
          <p:cNvSpPr txBox="1"/>
          <p:nvPr/>
        </p:nvSpPr>
        <p:spPr>
          <a:xfrm>
            <a:off x="6771929" y="1666637"/>
            <a:ext cx="1711944" cy="369332"/>
          </a:xfrm>
          <a:prstGeom prst="rect">
            <a:avLst/>
          </a:prstGeom>
          <a:noFill/>
        </p:spPr>
        <p:txBody>
          <a:bodyPr wrap="none" rtlCol="0">
            <a:spAutoFit/>
          </a:bodyPr>
          <a:lstStyle/>
          <a:p>
            <a:r>
              <a:rPr lang="en-GB" dirty="0"/>
              <a:t>TMI – L2 (ATFM)</a:t>
            </a:r>
          </a:p>
        </p:txBody>
      </p:sp>
      <p:sp>
        <p:nvSpPr>
          <p:cNvPr id="7" name="Right Brace 6"/>
          <p:cNvSpPr/>
          <p:nvPr/>
        </p:nvSpPr>
        <p:spPr>
          <a:xfrm>
            <a:off x="5994400" y="1122385"/>
            <a:ext cx="754743" cy="151921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8" name="TextBox 7"/>
          <p:cNvSpPr txBox="1"/>
          <p:nvPr/>
        </p:nvSpPr>
        <p:spPr>
          <a:xfrm>
            <a:off x="7034199" y="3289652"/>
            <a:ext cx="987771" cy="369332"/>
          </a:xfrm>
          <a:prstGeom prst="rect">
            <a:avLst/>
          </a:prstGeom>
          <a:noFill/>
        </p:spPr>
        <p:txBody>
          <a:bodyPr wrap="none" rtlCol="0">
            <a:spAutoFit/>
          </a:bodyPr>
          <a:lstStyle/>
          <a:p>
            <a:r>
              <a:rPr lang="en-GB" dirty="0"/>
              <a:t>TMI – L3</a:t>
            </a:r>
          </a:p>
        </p:txBody>
      </p:sp>
      <p:sp>
        <p:nvSpPr>
          <p:cNvPr id="9" name="Right Brace 8"/>
          <p:cNvSpPr/>
          <p:nvPr/>
        </p:nvSpPr>
        <p:spPr>
          <a:xfrm>
            <a:off x="6256670" y="2745400"/>
            <a:ext cx="754743" cy="151921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0" name="TextBox 9"/>
          <p:cNvSpPr txBox="1"/>
          <p:nvPr/>
        </p:nvSpPr>
        <p:spPr>
          <a:xfrm>
            <a:off x="8021970" y="4304336"/>
            <a:ext cx="987771" cy="369332"/>
          </a:xfrm>
          <a:prstGeom prst="rect">
            <a:avLst/>
          </a:prstGeom>
          <a:noFill/>
        </p:spPr>
        <p:txBody>
          <a:bodyPr wrap="none" rtlCol="0">
            <a:spAutoFit/>
          </a:bodyPr>
          <a:lstStyle/>
          <a:p>
            <a:r>
              <a:rPr lang="en-GB" dirty="0"/>
              <a:t>TMI – L4</a:t>
            </a:r>
          </a:p>
        </p:txBody>
      </p:sp>
      <p:sp>
        <p:nvSpPr>
          <p:cNvPr id="11" name="Right Brace 10"/>
          <p:cNvSpPr/>
          <p:nvPr/>
        </p:nvSpPr>
        <p:spPr>
          <a:xfrm>
            <a:off x="7195884" y="4275376"/>
            <a:ext cx="754743" cy="427253"/>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1539016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0" cy="1143000"/>
          </a:xfrm>
        </p:spPr>
        <p:txBody>
          <a:bodyPr>
            <a:noAutofit/>
          </a:bodyPr>
          <a:lstStyle/>
          <a:p>
            <a:r>
              <a:rPr lang="en-GB" sz="2800" dirty="0"/>
              <a:t>Air Traffic Flow Management – ATFM slot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55</a:t>
            </a:fld>
            <a:endParaRPr lang="en-GB" dirty="0"/>
          </a:p>
        </p:txBody>
      </p:sp>
      <p:sp>
        <p:nvSpPr>
          <p:cNvPr id="8" name="Rectangle 7">
            <a:extLst>
              <a:ext uri="{FF2B5EF4-FFF2-40B4-BE49-F238E27FC236}">
                <a16:creationId xmlns:a16="http://schemas.microsoft.com/office/drawing/2014/main" id="{BFF66439-6493-4FA8-9453-FE9F243AB388}"/>
              </a:ext>
            </a:extLst>
          </p:cNvPr>
          <p:cNvSpPr/>
          <p:nvPr/>
        </p:nvSpPr>
        <p:spPr>
          <a:xfrm>
            <a:off x="998225" y="923171"/>
            <a:ext cx="4047968" cy="369332"/>
          </a:xfrm>
          <a:prstGeom prst="rect">
            <a:avLst/>
          </a:prstGeom>
        </p:spPr>
        <p:txBody>
          <a:bodyPr wrap="none">
            <a:spAutoFit/>
          </a:bodyPr>
          <a:lstStyle/>
          <a:p>
            <a:pPr marL="342900" indent="-342900">
              <a:buFont typeface="Arial" charset="0"/>
              <a:buChar char="•"/>
            </a:pPr>
            <a:r>
              <a:rPr lang="en-GB" b="1" dirty="0"/>
              <a:t>Delay assignment (Europe/AFP/GDP)</a:t>
            </a:r>
          </a:p>
        </p:txBody>
      </p:sp>
      <p:pic>
        <p:nvPicPr>
          <p:cNvPr id="9" name="Picture 7" descr="\\Vboxsvr\luis\Descargas\Luis\Imatges\exemple_demanda_capacitat_1.png">
            <a:extLst>
              <a:ext uri="{FF2B5EF4-FFF2-40B4-BE49-F238E27FC236}">
                <a16:creationId xmlns:a16="http://schemas.microsoft.com/office/drawing/2014/main" id="{FF556914-AA21-42BF-B940-E54C420B662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0267" y="2066171"/>
            <a:ext cx="3501447" cy="233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Vboxsvr\luis\Descargas\Luis\Imatges\exemple_demanda_capacitat_2.png">
            <a:extLst>
              <a:ext uri="{FF2B5EF4-FFF2-40B4-BE49-F238E27FC236}">
                <a16:creationId xmlns:a16="http://schemas.microsoft.com/office/drawing/2014/main" id="{38CE636B-5828-4F0F-8884-8C954E45934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89361" y="2150565"/>
            <a:ext cx="3651329" cy="245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2991BDCF-8162-43F4-A6C5-DC86C1E97C1D}"/>
              </a:ext>
            </a:extLst>
          </p:cNvPr>
          <p:cNvSpPr/>
          <p:nvPr/>
        </p:nvSpPr>
        <p:spPr>
          <a:xfrm>
            <a:off x="219919" y="5799924"/>
            <a:ext cx="8738885" cy="523220"/>
          </a:xfrm>
          <a:prstGeom prst="rect">
            <a:avLst/>
          </a:prstGeom>
        </p:spPr>
        <p:txBody>
          <a:bodyPr wrap="square">
            <a:spAutoFit/>
          </a:bodyPr>
          <a:lstStyle/>
          <a:p>
            <a:pPr algn="just"/>
            <a:r>
              <a:rPr lang="en-US" sz="1400" dirty="0"/>
              <a:t>B. Manley and L. Sherry, “The Impact of Ground Delay Program (GDP) Rationing Rules on Passenger and Airline Equity”,  3rd International Conference on Research in Air Transportation, ICRAT 2008, Fairfax, VA, June 01-04, 2008</a:t>
            </a:r>
          </a:p>
        </p:txBody>
      </p:sp>
    </p:spTree>
    <p:extLst>
      <p:ext uri="{BB962C8B-B14F-4D97-AF65-F5344CB8AC3E}">
        <p14:creationId xmlns:p14="http://schemas.microsoft.com/office/powerpoint/2010/main" val="4585176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0" cy="1143000"/>
          </a:xfrm>
        </p:spPr>
        <p:txBody>
          <a:bodyPr>
            <a:noAutofit/>
          </a:bodyPr>
          <a:lstStyle/>
          <a:p>
            <a:r>
              <a:rPr lang="en-GB" sz="2800" dirty="0"/>
              <a:t>Air Traffic Flow Management – ATFM slot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56</a:t>
            </a:fld>
            <a:endParaRPr lang="en-GB" dirty="0"/>
          </a:p>
        </p:txBody>
      </p:sp>
      <p:sp>
        <p:nvSpPr>
          <p:cNvPr id="8" name="Rectangle 7">
            <a:extLst>
              <a:ext uri="{FF2B5EF4-FFF2-40B4-BE49-F238E27FC236}">
                <a16:creationId xmlns:a16="http://schemas.microsoft.com/office/drawing/2014/main" id="{BFF66439-6493-4FA8-9453-FE9F243AB388}"/>
              </a:ext>
            </a:extLst>
          </p:cNvPr>
          <p:cNvSpPr/>
          <p:nvPr/>
        </p:nvSpPr>
        <p:spPr>
          <a:xfrm>
            <a:off x="998225" y="923171"/>
            <a:ext cx="4047968" cy="369332"/>
          </a:xfrm>
          <a:prstGeom prst="rect">
            <a:avLst/>
          </a:prstGeom>
        </p:spPr>
        <p:txBody>
          <a:bodyPr wrap="none">
            <a:spAutoFit/>
          </a:bodyPr>
          <a:lstStyle/>
          <a:p>
            <a:pPr marL="342900" indent="-342900">
              <a:buFont typeface="Arial" charset="0"/>
              <a:buChar char="•"/>
            </a:pPr>
            <a:r>
              <a:rPr lang="en-GB" b="1" dirty="0"/>
              <a:t>Delay assignment (Europe/AFP/GDP)</a:t>
            </a:r>
          </a:p>
        </p:txBody>
      </p:sp>
      <p:sp>
        <p:nvSpPr>
          <p:cNvPr id="12"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dirty="0"/>
              <a:t>If there is an imbalance between capacity and demand:</a:t>
            </a:r>
          </a:p>
          <a:p>
            <a:pPr marL="1085850" lvl="1" indent="-342900">
              <a:buFont typeface="Arial" charset="0"/>
              <a:buChar char="•"/>
            </a:pPr>
            <a:r>
              <a:rPr lang="en-GB" sz="1900" b="1" dirty="0"/>
              <a:t>Delay is needed</a:t>
            </a:r>
          </a:p>
          <a:p>
            <a:pPr lvl="2" indent="0">
              <a:buNone/>
            </a:pPr>
            <a:endParaRPr lang="en-GB" sz="1900" b="1" dirty="0"/>
          </a:p>
          <a:p>
            <a:pPr marL="342900" indent="-342900">
              <a:buFont typeface="Arial" charset="0"/>
              <a:buChar char="•"/>
            </a:pPr>
            <a:r>
              <a:rPr lang="en-GB" sz="1900" b="1" dirty="0"/>
              <a:t>If nothing is done, the delay will be in the air</a:t>
            </a:r>
          </a:p>
          <a:p>
            <a:pPr marL="1085850" lvl="1" indent="-342900">
              <a:buFont typeface="Arial" charset="0"/>
              <a:buChar char="•"/>
            </a:pPr>
            <a:r>
              <a:rPr lang="en-GB" sz="1900" dirty="0"/>
              <a:t>Re-routing to avoid congested areas</a:t>
            </a:r>
          </a:p>
          <a:p>
            <a:pPr marL="1085850" lvl="1" indent="-342900">
              <a:buFont typeface="Arial" charset="0"/>
              <a:buChar char="•"/>
            </a:pPr>
            <a:r>
              <a:rPr lang="en-GB" sz="1900" dirty="0"/>
              <a:t>Holding at destination</a:t>
            </a:r>
          </a:p>
          <a:p>
            <a:pPr marL="1085850" lvl="1" indent="-342900">
              <a:buFont typeface="Arial" charset="0"/>
              <a:buChar char="•"/>
            </a:pPr>
            <a:r>
              <a:rPr lang="en-GB" sz="1900" dirty="0">
                <a:sym typeface="Wingdings" panose="05000000000000000000" pitchFamily="2" charset="2"/>
              </a:rPr>
              <a:t> High fuel consumption</a:t>
            </a:r>
          </a:p>
          <a:p>
            <a:endParaRPr lang="en-GB" dirty="0"/>
          </a:p>
          <a:p>
            <a:pPr marL="342900" indent="-342900">
              <a:buFont typeface="Arial" charset="0"/>
              <a:buChar char="•"/>
            </a:pPr>
            <a:endParaRPr lang="en-GB" dirty="0">
              <a:latin typeface="+mn-lt"/>
            </a:endParaRPr>
          </a:p>
        </p:txBody>
      </p:sp>
      <p:sp>
        <p:nvSpPr>
          <p:cNvPr id="13" name="Rectangle 12">
            <a:extLst>
              <a:ext uri="{FF2B5EF4-FFF2-40B4-BE49-F238E27FC236}">
                <a16:creationId xmlns:a16="http://schemas.microsoft.com/office/drawing/2014/main" id="{58E180B6-70B4-4C0F-9838-95F4B9F1082A}"/>
              </a:ext>
            </a:extLst>
          </p:cNvPr>
          <p:cNvSpPr/>
          <p:nvPr/>
        </p:nvSpPr>
        <p:spPr>
          <a:xfrm>
            <a:off x="457201" y="4673421"/>
            <a:ext cx="5139159" cy="384721"/>
          </a:xfrm>
          <a:prstGeom prst="rect">
            <a:avLst/>
          </a:prstGeom>
        </p:spPr>
        <p:txBody>
          <a:bodyPr wrap="square">
            <a:spAutoFit/>
          </a:bodyPr>
          <a:lstStyle/>
          <a:p>
            <a:pPr marL="742950" lvl="1"/>
            <a:r>
              <a:rPr lang="en-GB" sz="1900" b="1" dirty="0">
                <a:sym typeface="Wingdings" panose="05000000000000000000" pitchFamily="2" charset="2"/>
              </a:rPr>
              <a:t> Ground delay is a better approach</a:t>
            </a:r>
            <a:endParaRPr lang="en-GB" sz="1900" b="1" dirty="0"/>
          </a:p>
        </p:txBody>
      </p:sp>
    </p:spTree>
    <p:extLst>
      <p:ext uri="{BB962C8B-B14F-4D97-AF65-F5344CB8AC3E}">
        <p14:creationId xmlns:p14="http://schemas.microsoft.com/office/powerpoint/2010/main" val="421912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 – ATFM slot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57</a:t>
            </a:fld>
            <a:endParaRPr lang="en-GB" dirty="0"/>
          </a:p>
        </p:txBody>
      </p:sp>
      <p:grpSp>
        <p:nvGrpSpPr>
          <p:cNvPr id="36" name="Group 35">
            <a:extLst>
              <a:ext uri="{FF2B5EF4-FFF2-40B4-BE49-F238E27FC236}">
                <a16:creationId xmlns:a16="http://schemas.microsoft.com/office/drawing/2014/main" id="{84E33D22-CD53-4C3D-9361-13CA63AE3A73}"/>
              </a:ext>
            </a:extLst>
          </p:cNvPr>
          <p:cNvGrpSpPr/>
          <p:nvPr/>
        </p:nvGrpSpPr>
        <p:grpSpPr>
          <a:xfrm>
            <a:off x="685800" y="1024653"/>
            <a:ext cx="4793601" cy="5147547"/>
            <a:chOff x="685800" y="872253"/>
            <a:chExt cx="4793601" cy="5147547"/>
          </a:xfrm>
        </p:grpSpPr>
        <p:sp>
          <p:nvSpPr>
            <p:cNvPr id="37" name="Rectangle 36">
              <a:extLst>
                <a:ext uri="{FF2B5EF4-FFF2-40B4-BE49-F238E27FC236}">
                  <a16:creationId xmlns:a16="http://schemas.microsoft.com/office/drawing/2014/main" id="{ADFFCB0E-64DB-421B-A934-3D8E3954F5B2}"/>
                </a:ext>
              </a:extLst>
            </p:cNvPr>
            <p:cNvSpPr/>
            <p:nvPr/>
          </p:nvSpPr>
          <p:spPr>
            <a:xfrm>
              <a:off x="1142999" y="4819471"/>
              <a:ext cx="3179075" cy="120032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EOBT: Estimated Off-Block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ETOT: Estimated Take-Off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ETO:   Estimated Time Over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TT: </a:t>
              </a:r>
              <a:r>
                <a:rPr lang="en-US" kern="0" dirty="0">
                  <a:solidFill>
                    <a:prstClr val="black"/>
                  </a:solidFill>
                  <a:latin typeface="Calibri"/>
                  <a:sym typeface="Wingdings" pitchFamily="2" charset="2"/>
                </a:rPr>
                <a:t>     </a:t>
              </a: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Taxi Time</a:t>
              </a:r>
            </a:p>
          </p:txBody>
        </p:sp>
        <p:grpSp>
          <p:nvGrpSpPr>
            <p:cNvPr id="38" name="Group 37">
              <a:extLst>
                <a:ext uri="{FF2B5EF4-FFF2-40B4-BE49-F238E27FC236}">
                  <a16:creationId xmlns:a16="http://schemas.microsoft.com/office/drawing/2014/main" id="{791EC934-D764-4CE7-858B-0B511A437465}"/>
                </a:ext>
              </a:extLst>
            </p:cNvPr>
            <p:cNvGrpSpPr/>
            <p:nvPr/>
          </p:nvGrpSpPr>
          <p:grpSpPr>
            <a:xfrm>
              <a:off x="685800" y="872253"/>
              <a:ext cx="4793601" cy="1695296"/>
              <a:chOff x="685800" y="872253"/>
              <a:chExt cx="4793601" cy="1695296"/>
            </a:xfrm>
          </p:grpSpPr>
          <p:sp>
            <p:nvSpPr>
              <p:cNvPr id="39" name="Right Arrow 82">
                <a:extLst>
                  <a:ext uri="{FF2B5EF4-FFF2-40B4-BE49-F238E27FC236}">
                    <a16:creationId xmlns:a16="http://schemas.microsoft.com/office/drawing/2014/main" id="{73B13106-D5B1-4B4F-B69D-79577C5B47B4}"/>
                  </a:ext>
                </a:extLst>
              </p:cNvPr>
              <p:cNvSpPr/>
              <p:nvPr/>
            </p:nvSpPr>
            <p:spPr>
              <a:xfrm>
                <a:off x="1352550" y="2004775"/>
                <a:ext cx="3648075" cy="488883"/>
              </a:xfrm>
              <a:prstGeom prst="rightArrow">
                <a:avLst>
                  <a:gd name="adj1" fmla="val 50000"/>
                  <a:gd name="adj2" fmla="val 77276"/>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cxnSp>
            <p:nvCxnSpPr>
              <p:cNvPr id="40" name="Straight Connector 39">
                <a:extLst>
                  <a:ext uri="{FF2B5EF4-FFF2-40B4-BE49-F238E27FC236}">
                    <a16:creationId xmlns:a16="http://schemas.microsoft.com/office/drawing/2014/main" id="{9B377C25-3962-4AAF-AF16-AA8D82F81332}"/>
                  </a:ext>
                </a:extLst>
              </p:cNvPr>
              <p:cNvCxnSpPr/>
              <p:nvPr/>
            </p:nvCxnSpPr>
            <p:spPr>
              <a:xfrm>
                <a:off x="1350967" y="1528030"/>
                <a:ext cx="1583" cy="1039519"/>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41" name="Rectangle 40">
                <a:extLst>
                  <a:ext uri="{FF2B5EF4-FFF2-40B4-BE49-F238E27FC236}">
                    <a16:creationId xmlns:a16="http://schemas.microsoft.com/office/drawing/2014/main" id="{1A9ADFBF-5F2A-4660-BAFA-DD3CD8855D6C}"/>
                  </a:ext>
                </a:extLst>
              </p:cNvPr>
              <p:cNvSpPr/>
              <p:nvPr/>
            </p:nvSpPr>
            <p:spPr>
              <a:xfrm>
                <a:off x="2343150" y="1600200"/>
                <a:ext cx="1372748"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4D81BA"/>
                    </a:solidFill>
                    <a:effectLst/>
                    <a:uLnTx/>
                    <a:uFillTx/>
                    <a:latin typeface="Calibri"/>
                    <a:ea typeface="+mn-ea"/>
                  </a:rPr>
                  <a:t>Trip Time</a:t>
                </a:r>
              </a:p>
            </p:txBody>
          </p:sp>
          <p:sp>
            <p:nvSpPr>
              <p:cNvPr id="42" name="Rectangle 41">
                <a:extLst>
                  <a:ext uri="{FF2B5EF4-FFF2-40B4-BE49-F238E27FC236}">
                    <a16:creationId xmlns:a16="http://schemas.microsoft.com/office/drawing/2014/main" id="{2CDFFD77-8301-4F8F-80A4-96B8AC243608}"/>
                  </a:ext>
                </a:extLst>
              </p:cNvPr>
              <p:cNvSpPr/>
              <p:nvPr/>
            </p:nvSpPr>
            <p:spPr>
              <a:xfrm>
                <a:off x="1219200" y="1200090"/>
                <a:ext cx="723596"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ETOT</a:t>
                </a:r>
              </a:p>
            </p:txBody>
          </p:sp>
          <p:sp>
            <p:nvSpPr>
              <p:cNvPr id="43" name="Rectangle 42">
                <a:extLst>
                  <a:ext uri="{FF2B5EF4-FFF2-40B4-BE49-F238E27FC236}">
                    <a16:creationId xmlns:a16="http://schemas.microsoft.com/office/drawing/2014/main" id="{E2B60056-D644-4B70-B057-2CF587CE3976}"/>
                  </a:ext>
                </a:extLst>
              </p:cNvPr>
              <p:cNvSpPr/>
              <p:nvPr/>
            </p:nvSpPr>
            <p:spPr>
              <a:xfrm>
                <a:off x="4876800" y="1200090"/>
                <a:ext cx="602601"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ETO</a:t>
                </a:r>
              </a:p>
            </p:txBody>
          </p:sp>
          <p:cxnSp>
            <p:nvCxnSpPr>
              <p:cNvPr id="45" name="Straight Connector 44">
                <a:extLst>
                  <a:ext uri="{FF2B5EF4-FFF2-40B4-BE49-F238E27FC236}">
                    <a16:creationId xmlns:a16="http://schemas.microsoft.com/office/drawing/2014/main" id="{63E601F6-36F8-43DF-BB50-676F84CFEE2A}"/>
                  </a:ext>
                </a:extLst>
              </p:cNvPr>
              <p:cNvCxnSpPr/>
              <p:nvPr/>
            </p:nvCxnSpPr>
            <p:spPr>
              <a:xfrm>
                <a:off x="817567" y="1259315"/>
                <a:ext cx="0" cy="1308234"/>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46" name="Right Arrow 89">
                <a:extLst>
                  <a:ext uri="{FF2B5EF4-FFF2-40B4-BE49-F238E27FC236}">
                    <a16:creationId xmlns:a16="http://schemas.microsoft.com/office/drawing/2014/main" id="{431BDE70-8847-4EA5-B5CC-F3F73E874BDA}"/>
                  </a:ext>
                </a:extLst>
              </p:cNvPr>
              <p:cNvSpPr/>
              <p:nvPr/>
            </p:nvSpPr>
            <p:spPr>
              <a:xfrm>
                <a:off x="817567" y="1985230"/>
                <a:ext cx="533400" cy="488883"/>
              </a:xfrm>
              <a:prstGeom prst="rightArrow">
                <a:avLst>
                  <a:gd name="adj1" fmla="val 50000"/>
                  <a:gd name="adj2" fmla="val 77276"/>
                </a:avLst>
              </a:prstGeom>
              <a:solidFill>
                <a:srgbClr val="9BBB5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7" name="Rectangle 46">
                <a:extLst>
                  <a:ext uri="{FF2B5EF4-FFF2-40B4-BE49-F238E27FC236}">
                    <a16:creationId xmlns:a16="http://schemas.microsoft.com/office/drawing/2014/main" id="{20B9C2F7-EBA4-4F66-8179-3812302F10C1}"/>
                  </a:ext>
                </a:extLst>
              </p:cNvPr>
              <p:cNvSpPr/>
              <p:nvPr/>
            </p:nvSpPr>
            <p:spPr>
              <a:xfrm>
                <a:off x="817567" y="1528030"/>
                <a:ext cx="493020"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92D050"/>
                    </a:solidFill>
                    <a:effectLst/>
                    <a:uLnTx/>
                    <a:uFillTx/>
                    <a:latin typeface="Calibri"/>
                    <a:ea typeface="+mn-ea"/>
                  </a:rPr>
                  <a:t>TT</a:t>
                </a:r>
                <a:endParaRPr kumimoji="0" lang="en-GB" sz="2400" b="0" i="0" u="none" strike="noStrike" kern="0" cap="none" spc="0" normalizeH="0" baseline="0" noProof="0" dirty="0">
                  <a:ln>
                    <a:noFill/>
                  </a:ln>
                  <a:solidFill>
                    <a:srgbClr val="92D050"/>
                  </a:solidFill>
                  <a:effectLst/>
                  <a:uLnTx/>
                  <a:uFillTx/>
                  <a:latin typeface="Calibri"/>
                  <a:ea typeface="+mn-ea"/>
                </a:endParaRPr>
              </a:p>
            </p:txBody>
          </p:sp>
          <p:sp>
            <p:nvSpPr>
              <p:cNvPr id="48" name="Rectangle 47">
                <a:extLst>
                  <a:ext uri="{FF2B5EF4-FFF2-40B4-BE49-F238E27FC236}">
                    <a16:creationId xmlns:a16="http://schemas.microsoft.com/office/drawing/2014/main" id="{021BE2C5-58F7-4C50-BBB1-07DE71DF5ED0}"/>
                  </a:ext>
                </a:extLst>
              </p:cNvPr>
              <p:cNvSpPr/>
              <p:nvPr/>
            </p:nvSpPr>
            <p:spPr>
              <a:xfrm>
                <a:off x="685800" y="872253"/>
                <a:ext cx="743730"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EOBT</a:t>
                </a:r>
              </a:p>
            </p:txBody>
          </p:sp>
          <p:cxnSp>
            <p:nvCxnSpPr>
              <p:cNvPr id="49" name="Straight Connector 48">
                <a:extLst>
                  <a:ext uri="{FF2B5EF4-FFF2-40B4-BE49-F238E27FC236}">
                    <a16:creationId xmlns:a16="http://schemas.microsoft.com/office/drawing/2014/main" id="{0782E5BC-00F8-4ED7-BD9F-A5B7B3CAEDB9}"/>
                  </a:ext>
                </a:extLst>
              </p:cNvPr>
              <p:cNvCxnSpPr/>
              <p:nvPr/>
            </p:nvCxnSpPr>
            <p:spPr>
              <a:xfrm>
                <a:off x="5027617" y="1524000"/>
                <a:ext cx="1583" cy="1039519"/>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grpSp>
      </p:grpSp>
      <p:sp>
        <p:nvSpPr>
          <p:cNvPr id="58" name="Rectangle 57">
            <a:extLst>
              <a:ext uri="{FF2B5EF4-FFF2-40B4-BE49-F238E27FC236}">
                <a16:creationId xmlns:a16="http://schemas.microsoft.com/office/drawing/2014/main" id="{0FE3779D-1080-4858-B968-2C92A6CD46DC}"/>
              </a:ext>
            </a:extLst>
          </p:cNvPr>
          <p:cNvSpPr/>
          <p:nvPr/>
        </p:nvSpPr>
        <p:spPr>
          <a:xfrm>
            <a:off x="5456541" y="1863034"/>
            <a:ext cx="214513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6309"/>
                </a:solidFill>
                <a:effectLst/>
                <a:uLnTx/>
                <a:uFillTx/>
                <a:latin typeface="Calibri"/>
                <a:ea typeface="+mn-ea"/>
              </a:rPr>
              <a:t>Expected Delay</a:t>
            </a:r>
          </a:p>
        </p:txBody>
      </p:sp>
      <p:sp>
        <p:nvSpPr>
          <p:cNvPr id="59" name="Right Arrow 102">
            <a:extLst>
              <a:ext uri="{FF2B5EF4-FFF2-40B4-BE49-F238E27FC236}">
                <a16:creationId xmlns:a16="http://schemas.microsoft.com/office/drawing/2014/main" id="{50132FE0-217D-4B7D-82B8-B627750B2AF9}"/>
              </a:ext>
            </a:extLst>
          </p:cNvPr>
          <p:cNvSpPr/>
          <p:nvPr/>
        </p:nvSpPr>
        <p:spPr>
          <a:xfrm>
            <a:off x="5064456" y="2126739"/>
            <a:ext cx="2895600" cy="488883"/>
          </a:xfrm>
          <a:prstGeom prst="rightArrow">
            <a:avLst>
              <a:gd name="adj1" fmla="val 50000"/>
              <a:gd name="adj2" fmla="val 77276"/>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21" name="Picture 4" descr="Image result for sad plane">
            <a:extLst>
              <a:ext uri="{FF2B5EF4-FFF2-40B4-BE49-F238E27FC236}">
                <a16:creationId xmlns:a16="http://schemas.microsoft.com/office/drawing/2014/main" id="{59188C8D-DDC4-484F-85BD-036FD3C930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0965" y="1430338"/>
            <a:ext cx="1054800" cy="443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14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 – ATFM slot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58</a:t>
            </a:fld>
            <a:endParaRPr lang="en-GB" dirty="0"/>
          </a:p>
        </p:txBody>
      </p:sp>
      <p:grpSp>
        <p:nvGrpSpPr>
          <p:cNvPr id="36" name="Group 35">
            <a:extLst>
              <a:ext uri="{FF2B5EF4-FFF2-40B4-BE49-F238E27FC236}">
                <a16:creationId xmlns:a16="http://schemas.microsoft.com/office/drawing/2014/main" id="{84E33D22-CD53-4C3D-9361-13CA63AE3A73}"/>
              </a:ext>
            </a:extLst>
          </p:cNvPr>
          <p:cNvGrpSpPr/>
          <p:nvPr/>
        </p:nvGrpSpPr>
        <p:grpSpPr>
          <a:xfrm>
            <a:off x="685800" y="1024653"/>
            <a:ext cx="4793601" cy="5147547"/>
            <a:chOff x="685800" y="872253"/>
            <a:chExt cx="4793601" cy="5147547"/>
          </a:xfrm>
        </p:grpSpPr>
        <p:sp>
          <p:nvSpPr>
            <p:cNvPr id="37" name="Rectangle 36">
              <a:extLst>
                <a:ext uri="{FF2B5EF4-FFF2-40B4-BE49-F238E27FC236}">
                  <a16:creationId xmlns:a16="http://schemas.microsoft.com/office/drawing/2014/main" id="{ADFFCB0E-64DB-421B-A934-3D8E3954F5B2}"/>
                </a:ext>
              </a:extLst>
            </p:cNvPr>
            <p:cNvSpPr/>
            <p:nvPr/>
          </p:nvSpPr>
          <p:spPr>
            <a:xfrm>
              <a:off x="1142999" y="4819471"/>
              <a:ext cx="3179075" cy="120032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EOBT: Estimated Off-Block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ETOT: Estimated Take-Off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ETO:   Estimated Time Over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TT:      Taxi Time</a:t>
              </a:r>
            </a:p>
          </p:txBody>
        </p:sp>
        <p:grpSp>
          <p:nvGrpSpPr>
            <p:cNvPr id="38" name="Group 37">
              <a:extLst>
                <a:ext uri="{FF2B5EF4-FFF2-40B4-BE49-F238E27FC236}">
                  <a16:creationId xmlns:a16="http://schemas.microsoft.com/office/drawing/2014/main" id="{791EC934-D764-4CE7-858B-0B511A437465}"/>
                </a:ext>
              </a:extLst>
            </p:cNvPr>
            <p:cNvGrpSpPr/>
            <p:nvPr/>
          </p:nvGrpSpPr>
          <p:grpSpPr>
            <a:xfrm>
              <a:off x="685800" y="872253"/>
              <a:ext cx="4793601" cy="1695296"/>
              <a:chOff x="685800" y="872253"/>
              <a:chExt cx="4793601" cy="1695296"/>
            </a:xfrm>
          </p:grpSpPr>
          <p:sp>
            <p:nvSpPr>
              <p:cNvPr id="39" name="Right Arrow 82">
                <a:extLst>
                  <a:ext uri="{FF2B5EF4-FFF2-40B4-BE49-F238E27FC236}">
                    <a16:creationId xmlns:a16="http://schemas.microsoft.com/office/drawing/2014/main" id="{73B13106-D5B1-4B4F-B69D-79577C5B47B4}"/>
                  </a:ext>
                </a:extLst>
              </p:cNvPr>
              <p:cNvSpPr/>
              <p:nvPr/>
            </p:nvSpPr>
            <p:spPr>
              <a:xfrm>
                <a:off x="1352550" y="2004775"/>
                <a:ext cx="3648075" cy="488883"/>
              </a:xfrm>
              <a:prstGeom prst="rightArrow">
                <a:avLst>
                  <a:gd name="adj1" fmla="val 50000"/>
                  <a:gd name="adj2" fmla="val 77276"/>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cxnSp>
            <p:nvCxnSpPr>
              <p:cNvPr id="40" name="Straight Connector 39">
                <a:extLst>
                  <a:ext uri="{FF2B5EF4-FFF2-40B4-BE49-F238E27FC236}">
                    <a16:creationId xmlns:a16="http://schemas.microsoft.com/office/drawing/2014/main" id="{9B377C25-3962-4AAF-AF16-AA8D82F81332}"/>
                  </a:ext>
                </a:extLst>
              </p:cNvPr>
              <p:cNvCxnSpPr/>
              <p:nvPr/>
            </p:nvCxnSpPr>
            <p:spPr>
              <a:xfrm>
                <a:off x="1350967" y="1528030"/>
                <a:ext cx="1583" cy="1039519"/>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41" name="Rectangle 40">
                <a:extLst>
                  <a:ext uri="{FF2B5EF4-FFF2-40B4-BE49-F238E27FC236}">
                    <a16:creationId xmlns:a16="http://schemas.microsoft.com/office/drawing/2014/main" id="{1A9ADFBF-5F2A-4660-BAFA-DD3CD8855D6C}"/>
                  </a:ext>
                </a:extLst>
              </p:cNvPr>
              <p:cNvSpPr/>
              <p:nvPr/>
            </p:nvSpPr>
            <p:spPr>
              <a:xfrm>
                <a:off x="2343150" y="1600200"/>
                <a:ext cx="1372748"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4D81BA"/>
                    </a:solidFill>
                    <a:effectLst/>
                    <a:uLnTx/>
                    <a:uFillTx/>
                    <a:latin typeface="Calibri"/>
                    <a:ea typeface="+mn-ea"/>
                  </a:rPr>
                  <a:t>Trip Time</a:t>
                </a:r>
              </a:p>
            </p:txBody>
          </p:sp>
          <p:sp>
            <p:nvSpPr>
              <p:cNvPr id="42" name="Rectangle 41">
                <a:extLst>
                  <a:ext uri="{FF2B5EF4-FFF2-40B4-BE49-F238E27FC236}">
                    <a16:creationId xmlns:a16="http://schemas.microsoft.com/office/drawing/2014/main" id="{2CDFFD77-8301-4F8F-80A4-96B8AC243608}"/>
                  </a:ext>
                </a:extLst>
              </p:cNvPr>
              <p:cNvSpPr/>
              <p:nvPr/>
            </p:nvSpPr>
            <p:spPr>
              <a:xfrm>
                <a:off x="1219200" y="1200090"/>
                <a:ext cx="723596"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ETOT</a:t>
                </a:r>
              </a:p>
            </p:txBody>
          </p:sp>
          <p:sp>
            <p:nvSpPr>
              <p:cNvPr id="43" name="Rectangle 42">
                <a:extLst>
                  <a:ext uri="{FF2B5EF4-FFF2-40B4-BE49-F238E27FC236}">
                    <a16:creationId xmlns:a16="http://schemas.microsoft.com/office/drawing/2014/main" id="{E2B60056-D644-4B70-B057-2CF587CE3976}"/>
                  </a:ext>
                </a:extLst>
              </p:cNvPr>
              <p:cNvSpPr/>
              <p:nvPr/>
            </p:nvSpPr>
            <p:spPr>
              <a:xfrm>
                <a:off x="4876800" y="1200090"/>
                <a:ext cx="602601"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ETO</a:t>
                </a:r>
              </a:p>
            </p:txBody>
          </p:sp>
          <p:cxnSp>
            <p:nvCxnSpPr>
              <p:cNvPr id="45" name="Straight Connector 44">
                <a:extLst>
                  <a:ext uri="{FF2B5EF4-FFF2-40B4-BE49-F238E27FC236}">
                    <a16:creationId xmlns:a16="http://schemas.microsoft.com/office/drawing/2014/main" id="{63E601F6-36F8-43DF-BB50-676F84CFEE2A}"/>
                  </a:ext>
                </a:extLst>
              </p:cNvPr>
              <p:cNvCxnSpPr/>
              <p:nvPr/>
            </p:nvCxnSpPr>
            <p:spPr>
              <a:xfrm>
                <a:off x="817567" y="1259315"/>
                <a:ext cx="0" cy="1308234"/>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46" name="Right Arrow 89">
                <a:extLst>
                  <a:ext uri="{FF2B5EF4-FFF2-40B4-BE49-F238E27FC236}">
                    <a16:creationId xmlns:a16="http://schemas.microsoft.com/office/drawing/2014/main" id="{431BDE70-8847-4EA5-B5CC-F3F73E874BDA}"/>
                  </a:ext>
                </a:extLst>
              </p:cNvPr>
              <p:cNvSpPr/>
              <p:nvPr/>
            </p:nvSpPr>
            <p:spPr>
              <a:xfrm>
                <a:off x="817567" y="1985230"/>
                <a:ext cx="533400" cy="488883"/>
              </a:xfrm>
              <a:prstGeom prst="rightArrow">
                <a:avLst>
                  <a:gd name="adj1" fmla="val 50000"/>
                  <a:gd name="adj2" fmla="val 77276"/>
                </a:avLst>
              </a:prstGeom>
              <a:solidFill>
                <a:srgbClr val="9BBB5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7" name="Rectangle 46">
                <a:extLst>
                  <a:ext uri="{FF2B5EF4-FFF2-40B4-BE49-F238E27FC236}">
                    <a16:creationId xmlns:a16="http://schemas.microsoft.com/office/drawing/2014/main" id="{20B9C2F7-EBA4-4F66-8179-3812302F10C1}"/>
                  </a:ext>
                </a:extLst>
              </p:cNvPr>
              <p:cNvSpPr/>
              <p:nvPr/>
            </p:nvSpPr>
            <p:spPr>
              <a:xfrm>
                <a:off x="817567" y="1528030"/>
                <a:ext cx="493020"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92D050"/>
                    </a:solidFill>
                    <a:effectLst/>
                    <a:uLnTx/>
                    <a:uFillTx/>
                    <a:latin typeface="Calibri"/>
                    <a:ea typeface="+mn-ea"/>
                  </a:rPr>
                  <a:t>TT</a:t>
                </a:r>
                <a:endParaRPr kumimoji="0" lang="en-GB" sz="2400" b="0" i="0" u="none" strike="noStrike" kern="0" cap="none" spc="0" normalizeH="0" baseline="0" noProof="0" dirty="0">
                  <a:ln>
                    <a:noFill/>
                  </a:ln>
                  <a:solidFill>
                    <a:srgbClr val="92D050"/>
                  </a:solidFill>
                  <a:effectLst/>
                  <a:uLnTx/>
                  <a:uFillTx/>
                  <a:latin typeface="Calibri"/>
                  <a:ea typeface="+mn-ea"/>
                </a:endParaRPr>
              </a:p>
            </p:txBody>
          </p:sp>
          <p:sp>
            <p:nvSpPr>
              <p:cNvPr id="48" name="Rectangle 47">
                <a:extLst>
                  <a:ext uri="{FF2B5EF4-FFF2-40B4-BE49-F238E27FC236}">
                    <a16:creationId xmlns:a16="http://schemas.microsoft.com/office/drawing/2014/main" id="{021BE2C5-58F7-4C50-BBB1-07DE71DF5ED0}"/>
                  </a:ext>
                </a:extLst>
              </p:cNvPr>
              <p:cNvSpPr/>
              <p:nvPr/>
            </p:nvSpPr>
            <p:spPr>
              <a:xfrm>
                <a:off x="685800" y="872253"/>
                <a:ext cx="743730"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EOBT</a:t>
                </a:r>
              </a:p>
            </p:txBody>
          </p:sp>
          <p:cxnSp>
            <p:nvCxnSpPr>
              <p:cNvPr id="49" name="Straight Connector 48">
                <a:extLst>
                  <a:ext uri="{FF2B5EF4-FFF2-40B4-BE49-F238E27FC236}">
                    <a16:creationId xmlns:a16="http://schemas.microsoft.com/office/drawing/2014/main" id="{0782E5BC-00F8-4ED7-BD9F-A5B7B3CAEDB9}"/>
                  </a:ext>
                </a:extLst>
              </p:cNvPr>
              <p:cNvCxnSpPr/>
              <p:nvPr/>
            </p:nvCxnSpPr>
            <p:spPr>
              <a:xfrm>
                <a:off x="5027617" y="1524000"/>
                <a:ext cx="1583" cy="1039519"/>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grpSp>
      </p:grpSp>
      <p:grpSp>
        <p:nvGrpSpPr>
          <p:cNvPr id="50" name="Group 49">
            <a:extLst>
              <a:ext uri="{FF2B5EF4-FFF2-40B4-BE49-F238E27FC236}">
                <a16:creationId xmlns:a16="http://schemas.microsoft.com/office/drawing/2014/main" id="{6B736B7B-2023-400B-8778-EB952F107847}"/>
              </a:ext>
            </a:extLst>
          </p:cNvPr>
          <p:cNvGrpSpPr/>
          <p:nvPr/>
        </p:nvGrpSpPr>
        <p:grpSpPr>
          <a:xfrm>
            <a:off x="685800" y="2895600"/>
            <a:ext cx="7848600" cy="3019766"/>
            <a:chOff x="685800" y="3048000"/>
            <a:chExt cx="7848600" cy="3019766"/>
          </a:xfrm>
        </p:grpSpPr>
        <p:sp>
          <p:nvSpPr>
            <p:cNvPr id="51" name="Rectangle 50">
              <a:extLst>
                <a:ext uri="{FF2B5EF4-FFF2-40B4-BE49-F238E27FC236}">
                  <a16:creationId xmlns:a16="http://schemas.microsoft.com/office/drawing/2014/main" id="{BFEC2787-F20D-4A71-B3F1-28CCDDD8D2F4}"/>
                </a:ext>
              </a:extLst>
            </p:cNvPr>
            <p:cNvSpPr/>
            <p:nvPr/>
          </p:nvSpPr>
          <p:spPr>
            <a:xfrm>
              <a:off x="5105400" y="5144436"/>
              <a:ext cx="3204147"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COBT: Calculated Off-Block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CTOT: Calculated Take-Off Time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mn-ea"/>
                  <a:sym typeface="Wingdings" pitchFamily="2" charset="2"/>
                </a:rPr>
                <a:t>CTO:   Calculated Time Over</a:t>
              </a:r>
            </a:p>
          </p:txBody>
        </p:sp>
        <p:grpSp>
          <p:nvGrpSpPr>
            <p:cNvPr id="52" name="Group 51">
              <a:extLst>
                <a:ext uri="{FF2B5EF4-FFF2-40B4-BE49-F238E27FC236}">
                  <a16:creationId xmlns:a16="http://schemas.microsoft.com/office/drawing/2014/main" id="{B9CF3A0F-31CB-40E5-A287-581A2CAA2CEB}"/>
                </a:ext>
              </a:extLst>
            </p:cNvPr>
            <p:cNvGrpSpPr/>
            <p:nvPr/>
          </p:nvGrpSpPr>
          <p:grpSpPr>
            <a:xfrm>
              <a:off x="685800" y="3048000"/>
              <a:ext cx="7848600" cy="1682817"/>
              <a:chOff x="685800" y="3048000"/>
              <a:chExt cx="7848600" cy="1682817"/>
            </a:xfrm>
          </p:grpSpPr>
          <p:cxnSp>
            <p:nvCxnSpPr>
              <p:cNvPr id="53" name="Straight Connector 52">
                <a:extLst>
                  <a:ext uri="{FF2B5EF4-FFF2-40B4-BE49-F238E27FC236}">
                    <a16:creationId xmlns:a16="http://schemas.microsoft.com/office/drawing/2014/main" id="{3CB01B47-3332-483A-8A15-B0C3FFEA3641}"/>
                  </a:ext>
                </a:extLst>
              </p:cNvPr>
              <p:cNvCxnSpPr/>
              <p:nvPr/>
            </p:nvCxnSpPr>
            <p:spPr>
              <a:xfrm>
                <a:off x="838200" y="3422583"/>
                <a:ext cx="0" cy="1308234"/>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54" name="Right Arrow 97">
                <a:extLst>
                  <a:ext uri="{FF2B5EF4-FFF2-40B4-BE49-F238E27FC236}">
                    <a16:creationId xmlns:a16="http://schemas.microsoft.com/office/drawing/2014/main" id="{7BF9D21E-0053-4CFB-B3D4-E3990C7FA54E}"/>
                  </a:ext>
                </a:extLst>
              </p:cNvPr>
              <p:cNvSpPr/>
              <p:nvPr/>
            </p:nvSpPr>
            <p:spPr>
              <a:xfrm>
                <a:off x="4343400" y="4138375"/>
                <a:ext cx="3648075" cy="488883"/>
              </a:xfrm>
              <a:prstGeom prst="rightArrow">
                <a:avLst>
                  <a:gd name="adj1" fmla="val 50000"/>
                  <a:gd name="adj2" fmla="val 77276"/>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cxnSp>
            <p:nvCxnSpPr>
              <p:cNvPr id="55" name="Straight Connector 54">
                <a:extLst>
                  <a:ext uri="{FF2B5EF4-FFF2-40B4-BE49-F238E27FC236}">
                    <a16:creationId xmlns:a16="http://schemas.microsoft.com/office/drawing/2014/main" id="{E636F66D-C8BD-41BC-A79F-DB274A92353F}"/>
                  </a:ext>
                </a:extLst>
              </p:cNvPr>
              <p:cNvCxnSpPr/>
              <p:nvPr/>
            </p:nvCxnSpPr>
            <p:spPr>
              <a:xfrm>
                <a:off x="4343400" y="3733800"/>
                <a:ext cx="0" cy="997017"/>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56" name="Rectangle 55">
                <a:extLst>
                  <a:ext uri="{FF2B5EF4-FFF2-40B4-BE49-F238E27FC236}">
                    <a16:creationId xmlns:a16="http://schemas.microsoft.com/office/drawing/2014/main" id="{BEED4AE4-7666-47C4-A0B8-4E711C149619}"/>
                  </a:ext>
                </a:extLst>
              </p:cNvPr>
              <p:cNvSpPr/>
              <p:nvPr/>
            </p:nvSpPr>
            <p:spPr>
              <a:xfrm>
                <a:off x="5409052" y="3733800"/>
                <a:ext cx="1372748"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4D81BA"/>
                    </a:solidFill>
                    <a:effectLst/>
                    <a:uLnTx/>
                    <a:uFillTx/>
                    <a:latin typeface="Calibri"/>
                    <a:ea typeface="+mn-ea"/>
                  </a:rPr>
                  <a:t>Trip Time</a:t>
                </a:r>
              </a:p>
            </p:txBody>
          </p:sp>
          <p:sp>
            <p:nvSpPr>
              <p:cNvPr id="57" name="Rectangle 56">
                <a:extLst>
                  <a:ext uri="{FF2B5EF4-FFF2-40B4-BE49-F238E27FC236}">
                    <a16:creationId xmlns:a16="http://schemas.microsoft.com/office/drawing/2014/main" id="{504FDB96-FFBF-483B-AAA6-9CCC24F43784}"/>
                  </a:ext>
                </a:extLst>
              </p:cNvPr>
              <p:cNvSpPr/>
              <p:nvPr/>
            </p:nvSpPr>
            <p:spPr>
              <a:xfrm>
                <a:off x="4191000" y="3409890"/>
                <a:ext cx="736099"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CTOT</a:t>
                </a:r>
              </a:p>
            </p:txBody>
          </p:sp>
          <p:sp>
            <p:nvSpPr>
              <p:cNvPr id="58" name="Rectangle 57">
                <a:extLst>
                  <a:ext uri="{FF2B5EF4-FFF2-40B4-BE49-F238E27FC236}">
                    <a16:creationId xmlns:a16="http://schemas.microsoft.com/office/drawing/2014/main" id="{0FE3779D-1080-4858-B968-2C92A6CD46DC}"/>
                  </a:ext>
                </a:extLst>
              </p:cNvPr>
              <p:cNvSpPr/>
              <p:nvPr/>
            </p:nvSpPr>
            <p:spPr>
              <a:xfrm>
                <a:off x="838200" y="3657600"/>
                <a:ext cx="1932196"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6309"/>
                    </a:solidFill>
                    <a:effectLst/>
                    <a:uLnTx/>
                    <a:uFillTx/>
                    <a:latin typeface="Calibri"/>
                    <a:ea typeface="+mn-ea"/>
                  </a:rPr>
                  <a:t>Ground Delay</a:t>
                </a:r>
              </a:p>
            </p:txBody>
          </p:sp>
          <p:sp>
            <p:nvSpPr>
              <p:cNvPr id="59" name="Right Arrow 102">
                <a:extLst>
                  <a:ext uri="{FF2B5EF4-FFF2-40B4-BE49-F238E27FC236}">
                    <a16:creationId xmlns:a16="http://schemas.microsoft.com/office/drawing/2014/main" id="{50132FE0-217D-4B7D-82B8-B627750B2AF9}"/>
                  </a:ext>
                </a:extLst>
              </p:cNvPr>
              <p:cNvSpPr/>
              <p:nvPr/>
            </p:nvSpPr>
            <p:spPr>
              <a:xfrm>
                <a:off x="865396" y="4107073"/>
                <a:ext cx="2895600" cy="488883"/>
              </a:xfrm>
              <a:prstGeom prst="rightArrow">
                <a:avLst>
                  <a:gd name="adj1" fmla="val 50000"/>
                  <a:gd name="adj2" fmla="val 77276"/>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1" name="Rectangle 60">
                <a:extLst>
                  <a:ext uri="{FF2B5EF4-FFF2-40B4-BE49-F238E27FC236}">
                    <a16:creationId xmlns:a16="http://schemas.microsoft.com/office/drawing/2014/main" id="{00EAF55A-96DD-4559-AC9D-5431A617F473}"/>
                  </a:ext>
                </a:extLst>
              </p:cNvPr>
              <p:cNvSpPr/>
              <p:nvPr/>
            </p:nvSpPr>
            <p:spPr>
              <a:xfrm>
                <a:off x="685800" y="3048000"/>
                <a:ext cx="743730"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EOBT</a:t>
                </a:r>
              </a:p>
            </p:txBody>
          </p:sp>
          <p:cxnSp>
            <p:nvCxnSpPr>
              <p:cNvPr id="62" name="Straight Connector 61">
                <a:extLst>
                  <a:ext uri="{FF2B5EF4-FFF2-40B4-BE49-F238E27FC236}">
                    <a16:creationId xmlns:a16="http://schemas.microsoft.com/office/drawing/2014/main" id="{882EE466-F602-4AA0-B6B5-FE254D4F5256}"/>
                  </a:ext>
                </a:extLst>
              </p:cNvPr>
              <p:cNvCxnSpPr/>
              <p:nvPr/>
            </p:nvCxnSpPr>
            <p:spPr>
              <a:xfrm>
                <a:off x="3810000" y="3422583"/>
                <a:ext cx="0" cy="1308234"/>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sp>
            <p:nvSpPr>
              <p:cNvPr id="63" name="Right Arrow 106">
                <a:extLst>
                  <a:ext uri="{FF2B5EF4-FFF2-40B4-BE49-F238E27FC236}">
                    <a16:creationId xmlns:a16="http://schemas.microsoft.com/office/drawing/2014/main" id="{FEA84D9D-5CF9-4979-B606-1479C3797FDE}"/>
                  </a:ext>
                </a:extLst>
              </p:cNvPr>
              <p:cNvSpPr/>
              <p:nvPr/>
            </p:nvSpPr>
            <p:spPr>
              <a:xfrm>
                <a:off x="3810000" y="4114800"/>
                <a:ext cx="533400" cy="488883"/>
              </a:xfrm>
              <a:prstGeom prst="rightArrow">
                <a:avLst>
                  <a:gd name="adj1" fmla="val 50000"/>
                  <a:gd name="adj2" fmla="val 77276"/>
                </a:avLst>
              </a:prstGeom>
              <a:solidFill>
                <a:srgbClr val="9BBB5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 name="Rectangle 63">
                <a:extLst>
                  <a:ext uri="{FF2B5EF4-FFF2-40B4-BE49-F238E27FC236}">
                    <a16:creationId xmlns:a16="http://schemas.microsoft.com/office/drawing/2014/main" id="{0CA28063-E03E-429E-820F-56645B12788D}"/>
                  </a:ext>
                </a:extLst>
              </p:cNvPr>
              <p:cNvSpPr/>
              <p:nvPr/>
            </p:nvSpPr>
            <p:spPr>
              <a:xfrm>
                <a:off x="3810000" y="3657600"/>
                <a:ext cx="493020"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92D050"/>
                    </a:solidFill>
                    <a:effectLst/>
                    <a:uLnTx/>
                    <a:uFillTx/>
                    <a:latin typeface="Calibri"/>
                    <a:ea typeface="+mn-ea"/>
                  </a:rPr>
                  <a:t>TT</a:t>
                </a:r>
                <a:endParaRPr kumimoji="0" lang="en-GB" sz="2400" b="0" i="0" u="none" strike="noStrike" kern="0" cap="none" spc="0" normalizeH="0" baseline="0" noProof="0" dirty="0">
                  <a:ln>
                    <a:noFill/>
                  </a:ln>
                  <a:solidFill>
                    <a:srgbClr val="92D050"/>
                  </a:solidFill>
                  <a:effectLst/>
                  <a:uLnTx/>
                  <a:uFillTx/>
                  <a:latin typeface="Calibri"/>
                  <a:ea typeface="+mn-ea"/>
                </a:endParaRPr>
              </a:p>
            </p:txBody>
          </p:sp>
          <p:sp>
            <p:nvSpPr>
              <p:cNvPr id="65" name="Rectangle 64">
                <a:extLst>
                  <a:ext uri="{FF2B5EF4-FFF2-40B4-BE49-F238E27FC236}">
                    <a16:creationId xmlns:a16="http://schemas.microsoft.com/office/drawing/2014/main" id="{1B9ADDFB-6CE1-43F0-8CF0-14D5391E2B8D}"/>
                  </a:ext>
                </a:extLst>
              </p:cNvPr>
              <p:cNvSpPr/>
              <p:nvPr/>
            </p:nvSpPr>
            <p:spPr>
              <a:xfrm>
                <a:off x="3662149" y="3048000"/>
                <a:ext cx="757451"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COBT</a:t>
                </a:r>
              </a:p>
            </p:txBody>
          </p:sp>
          <p:sp>
            <p:nvSpPr>
              <p:cNvPr id="66" name="Rectangle 65">
                <a:extLst>
                  <a:ext uri="{FF2B5EF4-FFF2-40B4-BE49-F238E27FC236}">
                    <a16:creationId xmlns:a16="http://schemas.microsoft.com/office/drawing/2014/main" id="{31FAC7A6-F726-47D8-AE85-D3E7591AC6F2}"/>
                  </a:ext>
                </a:extLst>
              </p:cNvPr>
              <p:cNvSpPr/>
              <p:nvPr/>
            </p:nvSpPr>
            <p:spPr>
              <a:xfrm>
                <a:off x="7919295" y="3263829"/>
                <a:ext cx="615105" cy="40011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FF6309"/>
                    </a:solidFill>
                    <a:effectLst/>
                    <a:uLnTx/>
                    <a:uFillTx/>
                    <a:latin typeface="Calibri"/>
                    <a:ea typeface="+mn-ea"/>
                  </a:rPr>
                  <a:t>CTO</a:t>
                </a:r>
              </a:p>
            </p:txBody>
          </p:sp>
          <p:cxnSp>
            <p:nvCxnSpPr>
              <p:cNvPr id="67" name="Straight Connector 66">
                <a:extLst>
                  <a:ext uri="{FF2B5EF4-FFF2-40B4-BE49-F238E27FC236}">
                    <a16:creationId xmlns:a16="http://schemas.microsoft.com/office/drawing/2014/main" id="{8864ECCA-87A7-4C3F-B8E3-95D676B91881}"/>
                  </a:ext>
                </a:extLst>
              </p:cNvPr>
              <p:cNvCxnSpPr/>
              <p:nvPr/>
            </p:nvCxnSpPr>
            <p:spPr>
              <a:xfrm>
                <a:off x="8070112" y="3587739"/>
                <a:ext cx="1583" cy="1039519"/>
              </a:xfrm>
              <a:prstGeom prst="line">
                <a:avLst/>
              </a:prstGeom>
              <a:noFill/>
              <a:ln w="38100" cap="flat" cmpd="sng" algn="ctr">
                <a:solidFill>
                  <a:srgbClr val="FF6309"/>
                </a:solidFill>
                <a:prstDash val="solid"/>
              </a:ln>
              <a:effectLst>
                <a:outerShdw blurRad="40000" dist="23000" dir="5400000" rotWithShape="0">
                  <a:srgbClr val="000000">
                    <a:alpha val="35000"/>
                  </a:srgbClr>
                </a:outerShdw>
              </a:effectLst>
            </p:spPr>
          </p:cxnSp>
        </p:grpSp>
      </p:grpSp>
      <p:sp>
        <p:nvSpPr>
          <p:cNvPr id="3" name="Rectangle 2"/>
          <p:cNvSpPr/>
          <p:nvPr/>
        </p:nvSpPr>
        <p:spPr>
          <a:xfrm>
            <a:off x="5739260" y="1408243"/>
            <a:ext cx="3235325" cy="1200329"/>
          </a:xfrm>
          <a:prstGeom prst="rect">
            <a:avLst/>
          </a:prstGeom>
        </p:spPr>
        <p:txBody>
          <a:bodyPr wrap="square">
            <a:spAutoFit/>
          </a:bodyPr>
          <a:lstStyle/>
          <a:p>
            <a:pPr marL="285750" lvl="0" indent="-285750" defTabSz="914400">
              <a:buFont typeface="Arial" panose="020B0604020202020204" pitchFamily="34" charset="0"/>
              <a:buChar char="•"/>
              <a:defRPr/>
            </a:pPr>
            <a:r>
              <a:rPr lang="en-US" kern="0" dirty="0">
                <a:solidFill>
                  <a:prstClr val="black"/>
                </a:solidFill>
                <a:sym typeface="Wingdings" pitchFamily="2" charset="2"/>
              </a:rPr>
              <a:t>Actual take-off time between [CTOT-5 min, CTOT + 10 min]</a:t>
            </a:r>
          </a:p>
          <a:p>
            <a:pPr marL="285750" lvl="0" indent="-285750" defTabSz="914400">
              <a:buFont typeface="Arial" panose="020B0604020202020204" pitchFamily="34" charset="0"/>
              <a:buChar char="•"/>
              <a:defRPr/>
            </a:pPr>
            <a:r>
              <a:rPr lang="en-US" kern="0" dirty="0">
                <a:solidFill>
                  <a:prstClr val="black"/>
                </a:solidFill>
                <a:sym typeface="Wingdings" pitchFamily="2" charset="2"/>
              </a:rPr>
              <a:t>TWR controllers will enforce take-off within the limits</a:t>
            </a:r>
          </a:p>
        </p:txBody>
      </p:sp>
      <p:pic>
        <p:nvPicPr>
          <p:cNvPr id="1030" name="Picture 6" descr="Image result for happy plane">
            <a:extLst>
              <a:ext uri="{FF2B5EF4-FFF2-40B4-BE49-F238E27FC236}">
                <a16:creationId xmlns:a16="http://schemas.microsoft.com/office/drawing/2014/main" id="{340E9E9C-5F29-46BE-BCA0-5B0AB12A99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 y="3798243"/>
            <a:ext cx="1053736" cy="443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32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 – Delay assignment</a:t>
            </a:r>
            <a:endParaRPr lang="en-GB" sz="2800" dirty="0">
              <a:latin typeface="+mj-lt"/>
            </a:endParaRP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j-lt"/>
              </a:rPr>
              <a:t>Computed Assisted Slot Allocation (CASA)</a:t>
            </a:r>
            <a:endParaRPr lang="en-GB" sz="1900" u="sng" dirty="0">
              <a:latin typeface="+mj-lt"/>
            </a:endParaRPr>
          </a:p>
          <a:p>
            <a:pPr marL="1085850" lvl="1" indent="-342900">
              <a:buFont typeface="Arial" charset="0"/>
              <a:buChar char="•"/>
            </a:pPr>
            <a:r>
              <a:rPr lang="en-GB" sz="1900" dirty="0">
                <a:latin typeface="+mj-lt"/>
              </a:rPr>
              <a:t>Slot allocation algorithm (example)</a:t>
            </a:r>
            <a:endParaRPr lang="en-GB" dirty="0">
              <a:latin typeface="+mj-lt"/>
            </a:endParaRPr>
          </a:p>
          <a:p>
            <a:pPr marL="342900" indent="-342900">
              <a:buFont typeface="Arial" charset="0"/>
              <a:buChar char="•"/>
            </a:pPr>
            <a:endParaRPr lang="en-GB" dirty="0">
              <a:latin typeface="+mj-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latin typeface="+mj-lt"/>
              </a:rPr>
              <a:pPr/>
              <a:t>59</a:t>
            </a:fld>
            <a:endParaRPr lang="en-GB" dirty="0">
              <a:latin typeface="+mj-lt"/>
            </a:endParaRPr>
          </a:p>
        </p:txBody>
      </p:sp>
      <p:graphicFrame>
        <p:nvGraphicFramePr>
          <p:cNvPr id="7" name="Group 3">
            <a:extLst>
              <a:ext uri="{FF2B5EF4-FFF2-40B4-BE49-F238E27FC236}">
                <a16:creationId xmlns:a16="http://schemas.microsoft.com/office/drawing/2014/main" id="{7CA007F7-581A-4388-8811-5C56462685D8}"/>
              </a:ext>
            </a:extLst>
          </p:cNvPr>
          <p:cNvGraphicFramePr>
            <a:graphicFrameLocks noGrp="1"/>
          </p:cNvGraphicFramePr>
          <p:nvPr/>
        </p:nvGraphicFramePr>
        <p:xfrm>
          <a:off x="1231900" y="2501901"/>
          <a:ext cx="2808288" cy="2391865"/>
        </p:xfrm>
        <a:graphic>
          <a:graphicData uri="http://schemas.openxmlformats.org/drawingml/2006/table">
            <a:tbl>
              <a:tblPr/>
              <a:tblGrid>
                <a:gridCol w="1404938">
                  <a:extLst>
                    <a:ext uri="{9D8B030D-6E8A-4147-A177-3AD203B41FA5}">
                      <a16:colId xmlns:a16="http://schemas.microsoft.com/office/drawing/2014/main" val="20000"/>
                    </a:ext>
                  </a:extLst>
                </a:gridCol>
                <a:gridCol w="1403350">
                  <a:extLst>
                    <a:ext uri="{9D8B030D-6E8A-4147-A177-3AD203B41FA5}">
                      <a16:colId xmlns:a16="http://schemas.microsoft.com/office/drawing/2014/main" val="20001"/>
                    </a:ext>
                  </a:extLst>
                </a:gridCol>
              </a:tblGrid>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8138">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mn-lt"/>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mn-lt"/>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8" name="Group 55">
            <a:extLst>
              <a:ext uri="{FF2B5EF4-FFF2-40B4-BE49-F238E27FC236}">
                <a16:creationId xmlns:a16="http://schemas.microsoft.com/office/drawing/2014/main" id="{D60EEE2D-A26A-47E3-B7CB-3AE7750496E4}"/>
              </a:ext>
            </a:extLst>
          </p:cNvPr>
          <p:cNvGraphicFramePr>
            <a:graphicFrameLocks noGrp="1"/>
          </p:cNvGraphicFramePr>
          <p:nvPr/>
        </p:nvGraphicFramePr>
        <p:xfrm>
          <a:off x="5659438" y="2179638"/>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1 </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2</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3</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4</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5</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9" name="Text Box 85">
            <a:extLst>
              <a:ext uri="{FF2B5EF4-FFF2-40B4-BE49-F238E27FC236}">
                <a16:creationId xmlns:a16="http://schemas.microsoft.com/office/drawing/2014/main" id="{B7F4A964-ECF9-4F6A-B832-C83D710686D2}"/>
              </a:ext>
            </a:extLst>
          </p:cNvPr>
          <p:cNvSpPr txBox="1">
            <a:spLocks noChangeArrowheads="1"/>
          </p:cNvSpPr>
          <p:nvPr/>
        </p:nvSpPr>
        <p:spPr bwMode="auto">
          <a:xfrm>
            <a:off x="5586413" y="266858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mj-lt"/>
              </a:rPr>
              <a:t>10:05</a:t>
            </a:r>
          </a:p>
        </p:txBody>
      </p:sp>
      <p:sp>
        <p:nvSpPr>
          <p:cNvPr id="10" name="Text Box 86">
            <a:extLst>
              <a:ext uri="{FF2B5EF4-FFF2-40B4-BE49-F238E27FC236}">
                <a16:creationId xmlns:a16="http://schemas.microsoft.com/office/drawing/2014/main" id="{365233CA-9D66-4C39-88F4-B41B19965F1B}"/>
              </a:ext>
            </a:extLst>
          </p:cNvPr>
          <p:cNvSpPr txBox="1">
            <a:spLocks noChangeArrowheads="1"/>
          </p:cNvSpPr>
          <p:nvPr/>
        </p:nvSpPr>
        <p:spPr bwMode="auto">
          <a:xfrm>
            <a:off x="5586413" y="320833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mj-lt"/>
              </a:rPr>
              <a:t>10:10</a:t>
            </a:r>
          </a:p>
        </p:txBody>
      </p:sp>
      <p:sp>
        <p:nvSpPr>
          <p:cNvPr id="11" name="Text Box 87">
            <a:extLst>
              <a:ext uri="{FF2B5EF4-FFF2-40B4-BE49-F238E27FC236}">
                <a16:creationId xmlns:a16="http://schemas.microsoft.com/office/drawing/2014/main" id="{849DDC1F-5BC1-4146-AFBD-D715A3010B0D}"/>
              </a:ext>
            </a:extLst>
          </p:cNvPr>
          <p:cNvSpPr txBox="1">
            <a:spLocks noChangeArrowheads="1"/>
          </p:cNvSpPr>
          <p:nvPr/>
        </p:nvSpPr>
        <p:spPr bwMode="auto">
          <a:xfrm>
            <a:off x="5586413" y="374808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mj-lt"/>
              </a:rPr>
              <a:t>10:15</a:t>
            </a:r>
          </a:p>
        </p:txBody>
      </p:sp>
      <p:sp>
        <p:nvSpPr>
          <p:cNvPr id="12" name="Text Box 88">
            <a:extLst>
              <a:ext uri="{FF2B5EF4-FFF2-40B4-BE49-F238E27FC236}">
                <a16:creationId xmlns:a16="http://schemas.microsoft.com/office/drawing/2014/main" id="{75506CE4-423C-43DE-936D-E954A01CB8AF}"/>
              </a:ext>
            </a:extLst>
          </p:cNvPr>
          <p:cNvSpPr txBox="1">
            <a:spLocks noChangeArrowheads="1"/>
          </p:cNvSpPr>
          <p:nvPr/>
        </p:nvSpPr>
        <p:spPr bwMode="auto">
          <a:xfrm>
            <a:off x="5588000" y="428783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mj-lt"/>
              </a:rPr>
              <a:t>10:20</a:t>
            </a:r>
          </a:p>
        </p:txBody>
      </p:sp>
      <p:sp>
        <p:nvSpPr>
          <p:cNvPr id="13" name="Text Box 89">
            <a:extLst>
              <a:ext uri="{FF2B5EF4-FFF2-40B4-BE49-F238E27FC236}">
                <a16:creationId xmlns:a16="http://schemas.microsoft.com/office/drawing/2014/main" id="{E2694707-7D02-477A-801B-ADC21CED8427}"/>
              </a:ext>
            </a:extLst>
          </p:cNvPr>
          <p:cNvSpPr txBox="1">
            <a:spLocks noChangeArrowheads="1"/>
          </p:cNvSpPr>
          <p:nvPr/>
        </p:nvSpPr>
        <p:spPr bwMode="auto">
          <a:xfrm>
            <a:off x="5588000" y="482758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mj-lt"/>
              </a:rPr>
              <a:t>10:25</a:t>
            </a:r>
          </a:p>
        </p:txBody>
      </p:sp>
      <p:sp>
        <p:nvSpPr>
          <p:cNvPr id="14" name="Text Box 90">
            <a:extLst>
              <a:ext uri="{FF2B5EF4-FFF2-40B4-BE49-F238E27FC236}">
                <a16:creationId xmlns:a16="http://schemas.microsoft.com/office/drawing/2014/main" id="{52049538-A449-4675-A58F-67D63A9A5A7C}"/>
              </a:ext>
            </a:extLst>
          </p:cNvPr>
          <p:cNvSpPr txBox="1">
            <a:spLocks noChangeArrowheads="1"/>
          </p:cNvSpPr>
          <p:nvPr/>
        </p:nvSpPr>
        <p:spPr bwMode="auto">
          <a:xfrm>
            <a:off x="5588000" y="5368926"/>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mj-lt"/>
              </a:rPr>
              <a:t>10:30</a:t>
            </a:r>
          </a:p>
        </p:txBody>
      </p:sp>
      <p:sp>
        <p:nvSpPr>
          <p:cNvPr id="15" name="Text Box 85">
            <a:extLst>
              <a:ext uri="{FF2B5EF4-FFF2-40B4-BE49-F238E27FC236}">
                <a16:creationId xmlns:a16="http://schemas.microsoft.com/office/drawing/2014/main" id="{E432B696-2CAE-4698-91D2-ADF47AAF8298}"/>
              </a:ext>
            </a:extLst>
          </p:cNvPr>
          <p:cNvSpPr txBox="1">
            <a:spLocks noChangeArrowheads="1"/>
          </p:cNvSpPr>
          <p:nvPr/>
        </p:nvSpPr>
        <p:spPr bwMode="auto">
          <a:xfrm>
            <a:off x="5586413" y="2135188"/>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mj-lt"/>
              </a:rPr>
              <a:t>10:00</a:t>
            </a:r>
          </a:p>
        </p:txBody>
      </p:sp>
      <p:sp>
        <p:nvSpPr>
          <p:cNvPr id="16" name="Rectangle 15">
            <a:extLst>
              <a:ext uri="{FF2B5EF4-FFF2-40B4-BE49-F238E27FC236}">
                <a16:creationId xmlns:a16="http://schemas.microsoft.com/office/drawing/2014/main" id="{3335440F-42B8-4A4B-A1FF-FCB32976763A}"/>
              </a:ext>
            </a:extLst>
          </p:cNvPr>
          <p:cNvSpPr/>
          <p:nvPr/>
        </p:nvSpPr>
        <p:spPr>
          <a:xfrm>
            <a:off x="5891213" y="6018213"/>
            <a:ext cx="2438400" cy="369332"/>
          </a:xfrm>
          <a:prstGeom prst="rect">
            <a:avLst/>
          </a:prstGeom>
        </p:spPr>
        <p:txBody>
          <a:bodyPr wrap="square">
            <a:spAutoFit/>
          </a:bodyPr>
          <a:lstStyle/>
          <a:p>
            <a:pPr fontAlgn="auto">
              <a:spcBef>
                <a:spcPts val="0"/>
              </a:spcBef>
              <a:spcAft>
                <a:spcPts val="0"/>
              </a:spcAft>
            </a:pPr>
            <a:r>
              <a:rPr lang="es-ES" b="1" dirty="0" err="1">
                <a:solidFill>
                  <a:srgbClr val="0070C0"/>
                </a:solidFill>
                <a:latin typeface="+mj-lt"/>
                <a:ea typeface="+mn-ea"/>
              </a:rPr>
              <a:t>Regulated</a:t>
            </a:r>
            <a:r>
              <a:rPr lang="es-ES" b="1" dirty="0">
                <a:solidFill>
                  <a:srgbClr val="0070C0"/>
                </a:solidFill>
                <a:latin typeface="+mj-lt"/>
                <a:ea typeface="+mn-ea"/>
              </a:rPr>
              <a:t> Sector</a:t>
            </a:r>
            <a:endParaRPr lang="en-GB" b="1" dirty="0">
              <a:solidFill>
                <a:srgbClr val="0070C0"/>
              </a:solidFill>
              <a:latin typeface="+mj-lt"/>
              <a:ea typeface="+mn-ea"/>
            </a:endParaRPr>
          </a:p>
        </p:txBody>
      </p:sp>
      <p:sp>
        <p:nvSpPr>
          <p:cNvPr id="17" name="Freeform 67">
            <a:extLst>
              <a:ext uri="{FF2B5EF4-FFF2-40B4-BE49-F238E27FC236}">
                <a16:creationId xmlns:a16="http://schemas.microsoft.com/office/drawing/2014/main" id="{9F596CFA-5A54-4405-85FE-5185B15D4A8E}"/>
              </a:ext>
            </a:extLst>
          </p:cNvPr>
          <p:cNvSpPr/>
          <p:nvPr/>
        </p:nvSpPr>
        <p:spPr>
          <a:xfrm>
            <a:off x="1146175" y="5415893"/>
            <a:ext cx="3042684" cy="60183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solidFill>
            <a:srgbClr val="FF6309"/>
          </a:solidFill>
          <a:ln>
            <a:noFill/>
            <a:prstDash val="solid"/>
          </a:ln>
        </p:spPr>
        <p:txBody>
          <a:bodyPr vert="horz" wrap="square" lIns="90000" tIns="46800" rIns="90000" bIns="46800" anchor="t" anchorCtr="0" compatLnSpc="0">
            <a:spAutoFit/>
          </a:bodyPr>
          <a:lstStyle/>
          <a:p>
            <a:pPr algn="ctr" fontAlgn="auto" hangingPunct="0">
              <a:lnSpc>
                <a:spcPct val="90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b="1" dirty="0">
                <a:solidFill>
                  <a:srgbClr val="FFFFFF"/>
                </a:solidFill>
                <a:latin typeface="+mj-lt"/>
                <a:ea typeface="HG Mincho Light J" pitchFamily="2"/>
                <a:cs typeface="Lucidasans" pitchFamily="2"/>
                <a:sym typeface="Wingdings" pitchFamily="2" charset="2"/>
              </a:rPr>
              <a:t>ETO computed based on flight schedule</a:t>
            </a:r>
          </a:p>
        </p:txBody>
      </p:sp>
      <p:sp>
        <p:nvSpPr>
          <p:cNvPr id="18" name="Right Arrow 68">
            <a:extLst>
              <a:ext uri="{FF2B5EF4-FFF2-40B4-BE49-F238E27FC236}">
                <a16:creationId xmlns:a16="http://schemas.microsoft.com/office/drawing/2014/main" id="{1D9D7556-CBF9-4412-B51C-611A75BC6CE3}"/>
              </a:ext>
            </a:extLst>
          </p:cNvPr>
          <p:cNvSpPr/>
          <p:nvPr/>
        </p:nvSpPr>
        <p:spPr>
          <a:xfrm rot="5400000">
            <a:off x="3279775" y="5033566"/>
            <a:ext cx="304800" cy="292894"/>
          </a:xfrm>
          <a:prstGeom prst="rightArrow">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mj-lt"/>
              <a:ea typeface="+mn-ea"/>
              <a:cs typeface="+mn-cs"/>
            </a:endParaRPr>
          </a:p>
        </p:txBody>
      </p:sp>
      <p:sp>
        <p:nvSpPr>
          <p:cNvPr id="19" name="Rectangle 18">
            <a:extLst>
              <a:ext uri="{FF2B5EF4-FFF2-40B4-BE49-F238E27FC236}">
                <a16:creationId xmlns:a16="http://schemas.microsoft.com/office/drawing/2014/main" id="{095F6871-D33B-4C49-9330-8AB589C0D5A1}"/>
              </a:ext>
            </a:extLst>
          </p:cNvPr>
          <p:cNvSpPr/>
          <p:nvPr/>
        </p:nvSpPr>
        <p:spPr>
          <a:xfrm>
            <a:off x="1059180" y="6191168"/>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mj-lt"/>
                <a:ea typeface="+mn-ea"/>
              </a:rPr>
              <a:t>ETO: </a:t>
            </a:r>
            <a:r>
              <a:rPr lang="es-ES" kern="0" dirty="0" err="1">
                <a:solidFill>
                  <a:prstClr val="black"/>
                </a:solidFill>
                <a:latin typeface="+mj-lt"/>
                <a:ea typeface="+mn-ea"/>
              </a:rPr>
              <a:t>Estimated</a:t>
            </a:r>
            <a:r>
              <a:rPr lang="es-ES" kern="0" dirty="0">
                <a:solidFill>
                  <a:prstClr val="black"/>
                </a:solidFill>
                <a:latin typeface="+mj-lt"/>
                <a:ea typeface="+mn-ea"/>
              </a:rPr>
              <a:t> Time </a:t>
            </a:r>
            <a:r>
              <a:rPr lang="es-ES" kern="0" dirty="0" err="1">
                <a:solidFill>
                  <a:prstClr val="black"/>
                </a:solidFill>
                <a:latin typeface="+mj-lt"/>
                <a:ea typeface="+mn-ea"/>
              </a:rPr>
              <a:t>Over</a:t>
            </a:r>
            <a:endParaRPr lang="en-GB" kern="0" dirty="0">
              <a:solidFill>
                <a:prstClr val="black"/>
              </a:solidFill>
              <a:latin typeface="+mj-lt"/>
              <a:ea typeface="+mn-ea"/>
            </a:endParaRPr>
          </a:p>
        </p:txBody>
      </p:sp>
    </p:spTree>
    <p:extLst>
      <p:ext uri="{BB962C8B-B14F-4D97-AF65-F5344CB8AC3E}">
        <p14:creationId xmlns:p14="http://schemas.microsoft.com/office/powerpoint/2010/main" val="908359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3"/>
          <a:stretch>
            <a:fillRect/>
          </a:stretch>
        </p:blipFill>
        <p:spPr>
          <a:xfrm>
            <a:off x="1223348" y="993885"/>
            <a:ext cx="6048375" cy="5305425"/>
          </a:xfrm>
          <a:prstGeom prst="rect">
            <a:avLst/>
          </a:prstGeom>
        </p:spPr>
      </p:pic>
      <p:sp>
        <p:nvSpPr>
          <p:cNvPr id="28" name="Oval 27">
            <a:extLst>
              <a:ext uri="{FF2B5EF4-FFF2-40B4-BE49-F238E27FC236}">
                <a16:creationId xmlns:a16="http://schemas.microsoft.com/office/drawing/2014/main" id="{F984DF50-2FB9-4905-8F39-8FB1BF6A89EC}"/>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6</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3C4FF9F6-8982-44A1-97D1-720C452EB344}"/>
              </a:ext>
            </a:extLst>
          </p:cNvPr>
          <p:cNvGrpSpPr/>
          <p:nvPr/>
        </p:nvGrpSpPr>
        <p:grpSpPr>
          <a:xfrm>
            <a:off x="164847" y="1921631"/>
            <a:ext cx="2552159" cy="1507369"/>
            <a:chOff x="164847" y="1921631"/>
            <a:chExt cx="2552159" cy="1507369"/>
          </a:xfrm>
        </p:grpSpPr>
        <p:pic>
          <p:nvPicPr>
            <p:cNvPr id="1026" name="Picture 2" descr="https://upload.wikimedia.org/wikipedia/commons/thumb/6/6c/Lufthansa_Airbus_A380_landing_at_SFO_with_ANA_Boeing_777_on_another_runway.jpg/320px-Lufthansa_Airbus_A380_landing_at_SFO_with_ANA_Boeing_777_on_another_runway.jpg">
              <a:extLst>
                <a:ext uri="{FF2B5EF4-FFF2-40B4-BE49-F238E27FC236}">
                  <a16:creationId xmlns:a16="http://schemas.microsoft.com/office/drawing/2014/main" id="{CC9578FD-3AAB-493D-BC24-430B4F5353AF}"/>
                </a:ext>
              </a:extLst>
            </p:cNvPr>
            <p:cNvPicPr>
              <a:picLocks noChangeAspect="1" noChangeArrowheads="1"/>
            </p:cNvPicPr>
            <p:nvPr/>
          </p:nvPicPr>
          <p:blipFill>
            <a:blip r:embed="rId4">
              <a:alphaModFix amt="40000"/>
              <a:extLst>
                <a:ext uri="{28A0092B-C50C-407E-A947-70E740481C1C}">
                  <a14:useLocalDpi xmlns:a14="http://schemas.microsoft.com/office/drawing/2010/main" val="0"/>
                </a:ext>
              </a:extLst>
            </a:blip>
            <a:srcRect/>
            <a:stretch>
              <a:fillRect/>
            </a:stretch>
          </p:blipFill>
          <p:spPr bwMode="auto">
            <a:xfrm>
              <a:off x="164847" y="1921631"/>
              <a:ext cx="2552159" cy="150736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0FC6C5D1-688C-4DC6-A082-BBDAE952D67F}"/>
                </a:ext>
              </a:extLst>
            </p:cNvPr>
            <p:cNvSpPr/>
            <p:nvPr/>
          </p:nvSpPr>
          <p:spPr>
            <a:xfrm>
              <a:off x="2195864" y="3253740"/>
              <a:ext cx="494046" cy="169277"/>
            </a:xfrm>
            <a:prstGeom prst="rect">
              <a:avLst/>
            </a:prstGeom>
          </p:spPr>
          <p:txBody>
            <a:bodyPr wrap="none">
              <a:spAutoFit/>
            </a:bodyPr>
            <a:lstStyle/>
            <a:p>
              <a:r>
                <a:rPr lang="en-GB" sz="500" dirty="0">
                  <a:solidFill>
                    <a:schemeClr val="bg1"/>
                  </a:solidFill>
                  <a:latin typeface="Arial" panose="020B0604020202020204" pitchFamily="34" charset="0"/>
                </a:rPr>
                <a:t>Bill Larkins</a:t>
              </a:r>
              <a:endParaRPr lang="en-GB" sz="500" dirty="0">
                <a:solidFill>
                  <a:schemeClr val="bg1"/>
                </a:solidFill>
              </a:endParaRPr>
            </a:p>
          </p:txBody>
        </p:sp>
      </p:grpSp>
      <p:pic>
        <p:nvPicPr>
          <p:cNvPr id="1028" name="Picture 4" descr="Image result for hayward airport">
            <a:extLst>
              <a:ext uri="{FF2B5EF4-FFF2-40B4-BE49-F238E27FC236}">
                <a16:creationId xmlns:a16="http://schemas.microsoft.com/office/drawing/2014/main" id="{80562E3E-AF0B-4A0B-9D2D-004542AEA878}"/>
              </a:ext>
            </a:extLst>
          </p:cNvPr>
          <p:cNvPicPr>
            <a:picLocks noChangeAspect="1" noChangeArrowheads="1"/>
          </p:cNvPicPr>
          <p:nvPr/>
        </p:nvPicPr>
        <p:blipFill>
          <a:blip r:embed="rId5" cstate="screen">
            <a:alphaModFix amt="40000"/>
            <a:extLst>
              <a:ext uri="{28A0092B-C50C-407E-A947-70E740481C1C}">
                <a14:useLocalDpi xmlns:a14="http://schemas.microsoft.com/office/drawing/2010/main"/>
              </a:ext>
            </a:extLst>
          </a:blip>
          <a:srcRect/>
          <a:stretch>
            <a:fillRect/>
          </a:stretch>
        </p:blipFill>
        <p:spPr bwMode="auto">
          <a:xfrm>
            <a:off x="5125199" y="1309586"/>
            <a:ext cx="2912671" cy="145633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upload.wikimedia.org/wikipedia/commons/2/2e/Half_Moon_Bay_Airport_-_California.jpg">
            <a:extLst>
              <a:ext uri="{FF2B5EF4-FFF2-40B4-BE49-F238E27FC236}">
                <a16:creationId xmlns:a16="http://schemas.microsoft.com/office/drawing/2014/main" id="{CD9853BF-68BC-4668-8BFC-DE2436AC7187}"/>
              </a:ext>
            </a:extLst>
          </p:cNvPr>
          <p:cNvPicPr>
            <a:picLocks noChangeAspect="1" noChangeArrowheads="1"/>
          </p:cNvPicPr>
          <p:nvPr/>
        </p:nvPicPr>
        <p:blipFill>
          <a:blip r:embed="rId6" cstate="screen">
            <a:alphaModFix amt="40000"/>
            <a:extLst>
              <a:ext uri="{28A0092B-C50C-407E-A947-70E740481C1C}">
                <a14:useLocalDpi xmlns:a14="http://schemas.microsoft.com/office/drawing/2010/main"/>
              </a:ext>
            </a:extLst>
          </a:blip>
          <a:srcRect/>
          <a:stretch>
            <a:fillRect/>
          </a:stretch>
        </p:blipFill>
        <p:spPr bwMode="auto">
          <a:xfrm>
            <a:off x="201711" y="3634806"/>
            <a:ext cx="1951409" cy="19645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lane at palo alto airport">
            <a:extLst>
              <a:ext uri="{FF2B5EF4-FFF2-40B4-BE49-F238E27FC236}">
                <a16:creationId xmlns:a16="http://schemas.microsoft.com/office/drawing/2014/main" id="{97024E52-7AE8-4650-8493-5AA1173FB102}"/>
              </a:ext>
            </a:extLst>
          </p:cNvPr>
          <p:cNvPicPr>
            <a:picLocks noChangeAspect="1" noChangeArrowheads="1"/>
          </p:cNvPicPr>
          <p:nvPr/>
        </p:nvPicPr>
        <p:blipFill>
          <a:blip r:embed="rId7" cstate="screen">
            <a:alphaModFix amt="40000"/>
            <a:extLst>
              <a:ext uri="{28A0092B-C50C-407E-A947-70E740481C1C}">
                <a14:useLocalDpi xmlns:a14="http://schemas.microsoft.com/office/drawing/2010/main"/>
              </a:ext>
            </a:extLst>
          </a:blip>
          <a:srcRect/>
          <a:stretch>
            <a:fillRect/>
          </a:stretch>
        </p:blipFill>
        <p:spPr bwMode="auto">
          <a:xfrm>
            <a:off x="287209" y="4971221"/>
            <a:ext cx="2259875" cy="15073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57BA5748-1908-46FB-87D0-9E4328A88BF2}"/>
              </a:ext>
            </a:extLst>
          </p:cNvPr>
          <p:cNvPicPr>
            <a:picLocks noChangeAspect="1"/>
          </p:cNvPicPr>
          <p:nvPr/>
        </p:nvPicPr>
        <p:blipFill>
          <a:blip r:embed="rId8" cstate="screen">
            <a:alphaModFix amt="40000"/>
            <a:extLst>
              <a:ext uri="{28A0092B-C50C-407E-A947-70E740481C1C}">
                <a14:useLocalDpi xmlns:a14="http://schemas.microsoft.com/office/drawing/2010/main"/>
              </a:ext>
            </a:extLst>
          </a:blip>
          <a:stretch>
            <a:fillRect/>
          </a:stretch>
        </p:blipFill>
        <p:spPr>
          <a:xfrm>
            <a:off x="5685677" y="3461634"/>
            <a:ext cx="2124582" cy="1414175"/>
          </a:xfrm>
          <a:prstGeom prst="rect">
            <a:avLst/>
          </a:prstGeom>
        </p:spPr>
      </p:pic>
      <p:pic>
        <p:nvPicPr>
          <p:cNvPr id="1034" name="Picture 10" descr="Image result for air force one at moffett field">
            <a:extLst>
              <a:ext uri="{FF2B5EF4-FFF2-40B4-BE49-F238E27FC236}">
                <a16:creationId xmlns:a16="http://schemas.microsoft.com/office/drawing/2014/main" id="{384641DA-3178-4A33-B23E-4FF2DBE137E1}"/>
              </a:ext>
            </a:extLst>
          </p:cNvPr>
          <p:cNvPicPr>
            <a:picLocks noChangeAspect="1" noChangeArrowheads="1"/>
          </p:cNvPicPr>
          <p:nvPr/>
        </p:nvPicPr>
        <p:blipFill>
          <a:blip r:embed="rId9" cstate="screen">
            <a:alphaModFix amt="40000"/>
            <a:extLst>
              <a:ext uri="{28A0092B-C50C-407E-A947-70E740481C1C}">
                <a14:useLocalDpi xmlns:a14="http://schemas.microsoft.com/office/drawing/2010/main"/>
              </a:ext>
            </a:extLst>
          </a:blip>
          <a:srcRect/>
          <a:stretch>
            <a:fillRect/>
          </a:stretch>
        </p:blipFill>
        <p:spPr bwMode="auto">
          <a:xfrm>
            <a:off x="2449561" y="5290522"/>
            <a:ext cx="2717006" cy="158492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B97EB3A4-8349-4567-8503-5B88211AD074}"/>
              </a:ext>
            </a:extLst>
          </p:cNvPr>
          <p:cNvPicPr>
            <a:picLocks noChangeAspect="1"/>
          </p:cNvPicPr>
          <p:nvPr/>
        </p:nvPicPr>
        <p:blipFill>
          <a:blip r:embed="rId10" cstate="screen">
            <a:alphaModFix amt="40000"/>
            <a:extLst>
              <a:ext uri="{28A0092B-C50C-407E-A947-70E740481C1C}">
                <a14:useLocalDpi xmlns:a14="http://schemas.microsoft.com/office/drawing/2010/main"/>
              </a:ext>
            </a:extLst>
          </a:blip>
          <a:stretch>
            <a:fillRect/>
          </a:stretch>
        </p:blipFill>
        <p:spPr>
          <a:xfrm>
            <a:off x="6190770" y="4608220"/>
            <a:ext cx="1983783" cy="1407246"/>
          </a:xfrm>
          <a:prstGeom prst="rect">
            <a:avLst/>
          </a:prstGeom>
        </p:spPr>
      </p:pic>
      <p:pic>
        <p:nvPicPr>
          <p:cNvPr id="14" name="Picture 13">
            <a:extLst>
              <a:ext uri="{FF2B5EF4-FFF2-40B4-BE49-F238E27FC236}">
                <a16:creationId xmlns:a16="http://schemas.microsoft.com/office/drawing/2014/main" id="{25659F3E-99ED-496B-B74E-AB96020EC1D3}"/>
              </a:ext>
            </a:extLst>
          </p:cNvPr>
          <p:cNvPicPr>
            <a:picLocks noChangeAspect="1"/>
          </p:cNvPicPr>
          <p:nvPr/>
        </p:nvPicPr>
        <p:blipFill>
          <a:blip r:embed="rId11" cstate="screen">
            <a:alphaModFix amt="40000"/>
            <a:extLst>
              <a:ext uri="{28A0092B-C50C-407E-A947-70E740481C1C}">
                <a14:useLocalDpi xmlns:a14="http://schemas.microsoft.com/office/drawing/2010/main"/>
              </a:ext>
            </a:extLst>
          </a:blip>
          <a:stretch>
            <a:fillRect/>
          </a:stretch>
        </p:blipFill>
        <p:spPr>
          <a:xfrm>
            <a:off x="6906814" y="5191499"/>
            <a:ext cx="2114601" cy="1585951"/>
          </a:xfrm>
          <a:prstGeom prst="rect">
            <a:avLst/>
          </a:prstGeom>
        </p:spPr>
      </p:pic>
    </p:spTree>
    <p:extLst>
      <p:ext uri="{BB962C8B-B14F-4D97-AF65-F5344CB8AC3E}">
        <p14:creationId xmlns:p14="http://schemas.microsoft.com/office/powerpoint/2010/main" val="36678088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p:cNvSpPr txBox="1">
            <a:spLocks/>
          </p:cNvSpPr>
          <p:nvPr/>
        </p:nvSpPr>
        <p:spPr bwMode="auto">
          <a:xfrm>
            <a:off x="1845499" y="321916"/>
            <a:ext cx="7197725" cy="3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defPPr lvl="0">
              <a:buNone/>
              <a:defRPr/>
            </a:defPPr>
            <a:lvl1pPr lvl="0" algn="l" rtl="0" eaLnBrk="1" fontAlgn="base" hangingPunct="1">
              <a:lnSpc>
                <a:spcPts val="2600"/>
              </a:lnSpc>
              <a:spcBef>
                <a:spcPct val="0"/>
              </a:spcBef>
              <a:spcAft>
                <a:spcPct val="0"/>
              </a:spcAft>
              <a:buNone/>
              <a:defRPr sz="2400" b="1">
                <a:solidFill>
                  <a:schemeClr val="tx1"/>
                </a:solidFill>
                <a:latin typeface="+mj-lt"/>
                <a:ea typeface="ＭＳ Ｐゴシック" charset="0"/>
                <a:cs typeface="ＭＳ Ｐゴシック" charset="0"/>
              </a:defRPr>
            </a:lvl1pPr>
            <a:lvl2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2pPr>
            <a:lvl3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3pPr>
            <a:lvl4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4pPr>
            <a:lvl5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5pPr>
            <a:lvl6pPr marL="457200" algn="l" rtl="0" eaLnBrk="1" fontAlgn="base" hangingPunct="1">
              <a:lnSpc>
                <a:spcPts val="2600"/>
              </a:lnSpc>
              <a:spcBef>
                <a:spcPct val="0"/>
              </a:spcBef>
              <a:spcAft>
                <a:spcPct val="0"/>
              </a:spcAft>
              <a:defRPr sz="2400" b="1">
                <a:solidFill>
                  <a:schemeClr val="tx1"/>
                </a:solidFill>
                <a:latin typeface="Arial" pitchFamily="-105" charset="0"/>
              </a:defRPr>
            </a:lvl6pPr>
            <a:lvl7pPr marL="914400" algn="l" rtl="0" eaLnBrk="1" fontAlgn="base" hangingPunct="1">
              <a:lnSpc>
                <a:spcPts val="2600"/>
              </a:lnSpc>
              <a:spcBef>
                <a:spcPct val="0"/>
              </a:spcBef>
              <a:spcAft>
                <a:spcPct val="0"/>
              </a:spcAft>
              <a:defRPr sz="2400" b="1">
                <a:solidFill>
                  <a:schemeClr val="tx1"/>
                </a:solidFill>
                <a:latin typeface="Arial" pitchFamily="-105" charset="0"/>
              </a:defRPr>
            </a:lvl7pPr>
            <a:lvl8pPr marL="1371600" algn="l" rtl="0" eaLnBrk="1" fontAlgn="base" hangingPunct="1">
              <a:lnSpc>
                <a:spcPts val="2600"/>
              </a:lnSpc>
              <a:spcBef>
                <a:spcPct val="0"/>
              </a:spcBef>
              <a:spcAft>
                <a:spcPct val="0"/>
              </a:spcAft>
              <a:defRPr sz="2400" b="1">
                <a:solidFill>
                  <a:schemeClr val="tx1"/>
                </a:solidFill>
                <a:latin typeface="Arial" pitchFamily="-105" charset="0"/>
              </a:defRPr>
            </a:lvl8pPr>
            <a:lvl9pPr marL="1828800" algn="l" rtl="0" eaLnBrk="1" fontAlgn="base" hangingPunct="1">
              <a:lnSpc>
                <a:spcPts val="2600"/>
              </a:lnSpc>
              <a:spcBef>
                <a:spcPct val="0"/>
              </a:spcBef>
              <a:spcAft>
                <a:spcPct val="0"/>
              </a:spcAft>
              <a:defRPr sz="2400" b="1">
                <a:solidFill>
                  <a:schemeClr val="tx1"/>
                </a:solidFill>
                <a:latin typeface="Arial" pitchFamily="-105" charset="0"/>
              </a:defRPr>
            </a:lvl9pPr>
          </a:lstStyle>
          <a:p>
            <a:r>
              <a:rPr lang="en-US" kern="0" dirty="0"/>
              <a:t>Air Traffic Management - ATFM</a:t>
            </a:r>
          </a:p>
        </p:txBody>
      </p:sp>
      <p:graphicFrame>
        <p:nvGraphicFramePr>
          <p:cNvPr id="17" name="Group 55"/>
          <p:cNvGraphicFramePr>
            <a:graphicFrameLocks noGrp="1"/>
          </p:cNvGraphicFramePr>
          <p:nvPr/>
        </p:nvGraphicFramePr>
        <p:xfrm>
          <a:off x="5580063" y="1952625"/>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l"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1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F1</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2</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3</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4</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5</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graphicFrame>
        <p:nvGraphicFramePr>
          <p:cNvPr id="18" name="Group 3"/>
          <p:cNvGraphicFramePr>
            <a:graphicFrameLocks noGrp="1"/>
          </p:cNvGraphicFramePr>
          <p:nvPr/>
        </p:nvGraphicFramePr>
        <p:xfrm>
          <a:off x="1152525" y="2274888"/>
          <a:ext cx="2808288" cy="2425700"/>
        </p:xfrm>
        <a:graphic>
          <a:graphicData uri="http://schemas.openxmlformats.org/drawingml/2006/table">
            <a:tbl>
              <a:tblPr/>
              <a:tblGrid>
                <a:gridCol w="1404938">
                  <a:extLst>
                    <a:ext uri="{9D8B030D-6E8A-4147-A177-3AD203B41FA5}">
                      <a16:colId xmlns:a16="http://schemas.microsoft.com/office/drawing/2014/main" val="20000"/>
                    </a:ext>
                  </a:extLst>
                </a:gridCol>
                <a:gridCol w="1403350">
                  <a:extLst>
                    <a:ext uri="{9D8B030D-6E8A-4147-A177-3AD203B41FA5}">
                      <a16:colId xmlns:a16="http://schemas.microsoft.com/office/drawing/2014/main" val="20001"/>
                    </a:ext>
                  </a:extLst>
                </a:gridCol>
              </a:tblGrid>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extLst>
                  <a:ext uri="{0D108BD9-81ED-4DB2-BD59-A6C34878D82A}">
                    <a16:rowId xmlns:a16="http://schemas.microsoft.com/office/drawing/2014/main" val="10001"/>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92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9" name="Text Box 85"/>
          <p:cNvSpPr txBox="1">
            <a:spLocks noChangeArrowheads="1"/>
          </p:cNvSpPr>
          <p:nvPr/>
        </p:nvSpPr>
        <p:spPr bwMode="auto">
          <a:xfrm>
            <a:off x="5505450" y="19081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10:00</a:t>
            </a:r>
          </a:p>
        </p:txBody>
      </p:sp>
      <p:sp>
        <p:nvSpPr>
          <p:cNvPr id="20" name="Text Box 86"/>
          <p:cNvSpPr txBox="1">
            <a:spLocks noChangeArrowheads="1"/>
          </p:cNvSpPr>
          <p:nvPr/>
        </p:nvSpPr>
        <p:spPr bwMode="auto">
          <a:xfrm>
            <a:off x="5507038" y="2441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10:05</a:t>
            </a:r>
          </a:p>
        </p:txBody>
      </p:sp>
      <p:sp>
        <p:nvSpPr>
          <p:cNvPr id="21" name="Text Box 87"/>
          <p:cNvSpPr txBox="1">
            <a:spLocks noChangeArrowheads="1"/>
          </p:cNvSpPr>
          <p:nvPr/>
        </p:nvSpPr>
        <p:spPr bwMode="auto">
          <a:xfrm>
            <a:off x="5507038" y="29813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10:10</a:t>
            </a:r>
          </a:p>
        </p:txBody>
      </p:sp>
      <p:sp>
        <p:nvSpPr>
          <p:cNvPr id="22" name="Text Box 88"/>
          <p:cNvSpPr txBox="1">
            <a:spLocks noChangeArrowheads="1"/>
          </p:cNvSpPr>
          <p:nvPr/>
        </p:nvSpPr>
        <p:spPr bwMode="auto">
          <a:xfrm>
            <a:off x="5507038" y="35210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10:15</a:t>
            </a:r>
          </a:p>
        </p:txBody>
      </p:sp>
      <p:sp>
        <p:nvSpPr>
          <p:cNvPr id="23" name="Text Box 89"/>
          <p:cNvSpPr txBox="1">
            <a:spLocks noChangeArrowheads="1"/>
          </p:cNvSpPr>
          <p:nvPr/>
        </p:nvSpPr>
        <p:spPr bwMode="auto">
          <a:xfrm>
            <a:off x="5507038" y="40608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10:20</a:t>
            </a:r>
          </a:p>
        </p:txBody>
      </p:sp>
      <p:sp>
        <p:nvSpPr>
          <p:cNvPr id="24" name="Text Box 90"/>
          <p:cNvSpPr txBox="1">
            <a:spLocks noChangeArrowheads="1"/>
          </p:cNvSpPr>
          <p:nvPr/>
        </p:nvSpPr>
        <p:spPr bwMode="auto">
          <a:xfrm>
            <a:off x="5508625" y="4600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10:25</a:t>
            </a:r>
          </a:p>
        </p:txBody>
      </p:sp>
      <p:sp>
        <p:nvSpPr>
          <p:cNvPr id="25" name="Text Box 91"/>
          <p:cNvSpPr txBox="1">
            <a:spLocks noChangeArrowheads="1"/>
          </p:cNvSpPr>
          <p:nvPr/>
        </p:nvSpPr>
        <p:spPr bwMode="auto">
          <a:xfrm>
            <a:off x="5508625" y="5141913"/>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10:30</a:t>
            </a:r>
          </a:p>
        </p:txBody>
      </p:sp>
      <p:sp>
        <p:nvSpPr>
          <p:cNvPr id="26" name="Oval 92"/>
          <p:cNvSpPr>
            <a:spLocks noChangeArrowheads="1"/>
          </p:cNvSpPr>
          <p:nvPr/>
        </p:nvSpPr>
        <p:spPr bwMode="auto">
          <a:xfrm>
            <a:off x="5256213" y="2089150"/>
            <a:ext cx="179387" cy="179388"/>
          </a:xfrm>
          <a:prstGeom prst="ellipse">
            <a:avLst/>
          </a:prstGeom>
          <a:solidFill>
            <a:srgbClr val="CCCC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auto">
              <a:spcBef>
                <a:spcPts val="0"/>
              </a:spcBef>
              <a:spcAft>
                <a:spcPts val="0"/>
              </a:spcAft>
            </a:pPr>
            <a:endParaRPr lang="en-GB">
              <a:solidFill>
                <a:prstClr val="black"/>
              </a:solidFill>
              <a:latin typeface="Calibri"/>
              <a:ea typeface="+mn-ea"/>
            </a:endParaRPr>
          </a:p>
        </p:txBody>
      </p:sp>
      <p:sp>
        <p:nvSpPr>
          <p:cNvPr id="27" name="Rectangle 26"/>
          <p:cNvSpPr/>
          <p:nvPr/>
        </p:nvSpPr>
        <p:spPr>
          <a:xfrm>
            <a:off x="685800" y="5949280"/>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Calibri"/>
                <a:ea typeface="+mn-ea"/>
              </a:rPr>
              <a:t>ETO: </a:t>
            </a:r>
            <a:r>
              <a:rPr lang="es-ES" kern="0" dirty="0" err="1">
                <a:solidFill>
                  <a:prstClr val="black"/>
                </a:solidFill>
                <a:latin typeface="Calibri"/>
                <a:ea typeface="+mn-ea"/>
              </a:rPr>
              <a:t>Estimated</a:t>
            </a:r>
            <a:r>
              <a:rPr lang="es-ES" kern="0" dirty="0">
                <a:solidFill>
                  <a:prstClr val="black"/>
                </a:solidFill>
                <a:latin typeface="Calibri"/>
                <a:ea typeface="+mn-ea"/>
              </a:rPr>
              <a:t> Time </a:t>
            </a:r>
            <a:r>
              <a:rPr lang="es-ES" kern="0" dirty="0" err="1">
                <a:solidFill>
                  <a:prstClr val="black"/>
                </a:solidFill>
                <a:latin typeface="Calibri"/>
                <a:ea typeface="+mn-ea"/>
              </a:rPr>
              <a:t>Over</a:t>
            </a:r>
            <a:endParaRPr lang="en-GB" kern="0" dirty="0">
              <a:solidFill>
                <a:prstClr val="black"/>
              </a:solidFill>
              <a:latin typeface="Calibri"/>
              <a:ea typeface="+mn-ea"/>
            </a:endParaRPr>
          </a:p>
        </p:txBody>
      </p:sp>
      <p:sp>
        <p:nvSpPr>
          <p:cNvPr id="28" name="Rectangle 27"/>
          <p:cNvSpPr/>
          <p:nvPr/>
        </p:nvSpPr>
        <p:spPr>
          <a:xfrm>
            <a:off x="5562600" y="5791200"/>
            <a:ext cx="2438400" cy="461665"/>
          </a:xfrm>
          <a:prstGeom prst="rect">
            <a:avLst/>
          </a:prstGeom>
        </p:spPr>
        <p:txBody>
          <a:bodyPr wrap="square">
            <a:spAutoFit/>
          </a:bodyPr>
          <a:lstStyle/>
          <a:p>
            <a:pPr fontAlgn="auto">
              <a:spcBef>
                <a:spcPts val="0"/>
              </a:spcBef>
              <a:spcAft>
                <a:spcPts val="0"/>
              </a:spcAft>
            </a:pPr>
            <a:r>
              <a:rPr lang="es-ES" sz="2400" b="1" dirty="0" err="1">
                <a:solidFill>
                  <a:srgbClr val="0070C0"/>
                </a:solidFill>
                <a:latin typeface="Calibri"/>
                <a:ea typeface="+mn-ea"/>
              </a:rPr>
              <a:t>Regulated</a:t>
            </a:r>
            <a:r>
              <a:rPr lang="es-ES" sz="2400" b="1" dirty="0">
                <a:solidFill>
                  <a:srgbClr val="0070C0"/>
                </a:solidFill>
                <a:latin typeface="Calibri"/>
                <a:ea typeface="+mn-ea"/>
              </a:rPr>
              <a:t> Sector</a:t>
            </a:r>
            <a:endParaRPr lang="en-GB" sz="2400" b="1" dirty="0">
              <a:solidFill>
                <a:srgbClr val="0070C0"/>
              </a:solidFill>
              <a:latin typeface="Calibri"/>
              <a:ea typeface="+mn-ea"/>
            </a:endParaRPr>
          </a:p>
        </p:txBody>
      </p:sp>
      <p:sp>
        <p:nvSpPr>
          <p:cNvPr id="30" name="TextBox 5"/>
          <p:cNvSpPr txBox="1"/>
          <p:nvPr/>
        </p:nvSpPr>
        <p:spPr>
          <a:xfrm>
            <a:off x="685800" y="892076"/>
            <a:ext cx="8458200" cy="400110"/>
          </a:xfrm>
          <a:prstGeom prst="rect">
            <a:avLst/>
          </a:prstGeom>
          <a:noFill/>
        </p:spPr>
        <p:txBody>
          <a:bodyPr wrap="square" rtlCol="0">
            <a:spAutoFit/>
          </a:bodyPr>
          <a:lstStyle/>
          <a:p>
            <a:pPr fontAlgn="auto">
              <a:spcBef>
                <a:spcPts val="0"/>
              </a:spcBef>
              <a:spcAft>
                <a:spcPts val="0"/>
              </a:spcAft>
            </a:pPr>
            <a:r>
              <a:rPr lang="en-US" sz="2000" b="1" dirty="0">
                <a:solidFill>
                  <a:srgbClr val="0070C0"/>
                </a:solidFill>
              </a:rPr>
              <a:t>Computer Assisted Slot Allocation</a:t>
            </a:r>
          </a:p>
        </p:txBody>
      </p:sp>
      <p:sp>
        <p:nvSpPr>
          <p:cNvPr id="31" name="Rectangle 1"/>
          <p:cNvSpPr txBox="1">
            <a:spLocks noChangeArrowheads="1"/>
          </p:cNvSpPr>
          <p:nvPr/>
        </p:nvSpPr>
        <p:spPr>
          <a:xfrm>
            <a:off x="787349" y="1640541"/>
            <a:ext cx="4127551" cy="438150"/>
          </a:xfrm>
          <a:prstGeom prst="rect">
            <a:avLst/>
          </a:prstGeom>
          <a:noFill/>
          <a:ln>
            <a:noFill/>
          </a:ln>
        </p:spPr>
        <p:txBody>
          <a:bodyPr vert="horz" lIns="0" tIns="0" rIns="0" bIns="0" anchor="t" anchorCtr="0" compatLnSpc="1"/>
          <a:lstStyle>
            <a:def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defPPr>
            <a:lvl1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lvl1pPr>
            <a:lvl2pPr marL="742680" marR="0" lvl="1" indent="-285480" algn="l" rtl="0" hangingPunct="0">
              <a:lnSpc>
                <a:spcPct val="131000"/>
              </a:lnSpc>
              <a:spcBef>
                <a:spcPts val="0"/>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ca-ES" sz="2600" b="0" i="0" u="none" strike="noStrike" baseline="0">
                <a:ln>
                  <a:noFill/>
                </a:ln>
                <a:solidFill>
                  <a:srgbClr val="000000"/>
                </a:solidFill>
                <a:latin typeface="Arial" pitchFamily="34"/>
                <a:ea typeface="msmincho" pitchFamily="2"/>
                <a:cs typeface="msmincho" pitchFamily="2"/>
              </a:defRPr>
            </a:lvl2pPr>
            <a:lvl3pPr marL="1143000" marR="0" lvl="2" indent="-228600" algn="l" rtl="0" hangingPunct="0">
              <a:lnSpc>
                <a:spcPct val="87000"/>
              </a:lnSpc>
              <a:spcBef>
                <a:spcPts val="0"/>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ca-ES" sz="1800" b="0" i="0" u="none" strike="noStrike" baseline="0">
                <a:ln>
                  <a:noFill/>
                </a:ln>
                <a:solidFill>
                  <a:srgbClr val="000000"/>
                </a:solidFill>
                <a:latin typeface="Arial" pitchFamily="34"/>
                <a:ea typeface="msmincho" pitchFamily="2"/>
                <a:cs typeface="msmincho" pitchFamily="2"/>
              </a:defRPr>
            </a:lvl3pPr>
            <a:lvl4pPr marL="1600199" marR="0" lvl="3" indent="-228600" algn="l" rtl="0" hangingPunct="0">
              <a:lnSpc>
                <a:spcPct val="87000"/>
              </a:lnSpc>
              <a:spcBef>
                <a:spcPts val="0"/>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ca-ES" sz="1800" b="0" i="0" u="none" strike="noStrike" baseline="0">
                <a:ln>
                  <a:noFill/>
                </a:ln>
                <a:solidFill>
                  <a:srgbClr val="000000"/>
                </a:solidFill>
                <a:latin typeface="Arial" pitchFamily="34"/>
                <a:ea typeface="msmincho" pitchFamily="2"/>
                <a:cs typeface="msmincho" pitchFamily="2"/>
              </a:defRPr>
            </a:lvl4pPr>
            <a:lvl5pPr marL="2057400" marR="0" lvl="4"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5pPr>
            <a:lvl6pPr marL="2057400" marR="0" lvl="5"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6pPr>
            <a:lvl7pPr marL="2057400" marR="0" lvl="6"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7pPr>
            <a:lvl8pPr marL="2057400" marR="0" lvl="7"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8pPr>
            <a:lvl9pPr marL="2057400" marR="0" lvl="8"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9pPr>
          </a:lstStyle>
          <a:p>
            <a:pPr marL="342720" marR="0" lvl="0" indent="-342720" algn="l" defTabSz="914400" rtl="0" eaLnBrk="1" fontAlgn="auto" latinLnBrk="0" hangingPunct="0">
              <a:lnSpc>
                <a:spcPct val="93000"/>
              </a:lnSpc>
              <a:spcBef>
                <a:spcPts val="550"/>
              </a:spcBef>
              <a:spcAft>
                <a:spcPts val="0"/>
              </a:spcAft>
              <a:buClrTx/>
              <a:buSz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0" dirty="0">
                <a:solidFill>
                  <a:schemeClr val="accent4">
                    <a:lumMod val="10000"/>
                  </a:schemeClr>
                </a:solidFill>
                <a:latin typeface="Arial" pitchFamily="34" charset="0"/>
                <a:ea typeface="ＭＳ Ｐゴシック" pitchFamily="34" charset="-128"/>
                <a:cs typeface="+mn-cs"/>
              </a:rPr>
              <a:t>Slot Allocation Algorithm (example)</a:t>
            </a:r>
          </a:p>
        </p:txBody>
      </p:sp>
      <p:sp>
        <p:nvSpPr>
          <p:cNvPr id="32" name="Segnaposto numero diapositiva 4">
            <a:extLst>
              <a:ext uri="{FF2B5EF4-FFF2-40B4-BE49-F238E27FC236}">
                <a16:creationId xmlns:a16="http://schemas.microsoft.com/office/drawing/2014/main" id="{5451D7C1-8B8C-4954-A5ED-D115545622C4}"/>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60</a:t>
            </a:fld>
            <a:endParaRPr lang="en-GB" dirty="0"/>
          </a:p>
        </p:txBody>
      </p:sp>
    </p:spTree>
    <p:extLst>
      <p:ext uri="{BB962C8B-B14F-4D97-AF65-F5344CB8AC3E}">
        <p14:creationId xmlns:p14="http://schemas.microsoft.com/office/powerpoint/2010/main" val="24969627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p:cNvSpPr txBox="1">
            <a:spLocks/>
          </p:cNvSpPr>
          <p:nvPr/>
        </p:nvSpPr>
        <p:spPr bwMode="auto">
          <a:xfrm>
            <a:off x="1845499" y="321916"/>
            <a:ext cx="7197725" cy="3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defPPr lvl="0">
              <a:buNone/>
              <a:defRPr/>
            </a:defPPr>
            <a:lvl1pPr lvl="0" algn="l" rtl="0" eaLnBrk="1" fontAlgn="base" hangingPunct="1">
              <a:lnSpc>
                <a:spcPts val="2600"/>
              </a:lnSpc>
              <a:spcBef>
                <a:spcPct val="0"/>
              </a:spcBef>
              <a:spcAft>
                <a:spcPct val="0"/>
              </a:spcAft>
              <a:buNone/>
              <a:defRPr sz="2400" b="1">
                <a:solidFill>
                  <a:schemeClr val="tx1"/>
                </a:solidFill>
                <a:latin typeface="+mj-lt"/>
                <a:ea typeface="ＭＳ Ｐゴシック" charset="0"/>
                <a:cs typeface="ＭＳ Ｐゴシック" charset="0"/>
              </a:defRPr>
            </a:lvl1pPr>
            <a:lvl2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2pPr>
            <a:lvl3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3pPr>
            <a:lvl4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4pPr>
            <a:lvl5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5pPr>
            <a:lvl6pPr marL="457200" algn="l" rtl="0" eaLnBrk="1" fontAlgn="base" hangingPunct="1">
              <a:lnSpc>
                <a:spcPts val="2600"/>
              </a:lnSpc>
              <a:spcBef>
                <a:spcPct val="0"/>
              </a:spcBef>
              <a:spcAft>
                <a:spcPct val="0"/>
              </a:spcAft>
              <a:defRPr sz="2400" b="1">
                <a:solidFill>
                  <a:schemeClr val="tx1"/>
                </a:solidFill>
                <a:latin typeface="Arial" pitchFamily="-105" charset="0"/>
              </a:defRPr>
            </a:lvl6pPr>
            <a:lvl7pPr marL="914400" algn="l" rtl="0" eaLnBrk="1" fontAlgn="base" hangingPunct="1">
              <a:lnSpc>
                <a:spcPts val="2600"/>
              </a:lnSpc>
              <a:spcBef>
                <a:spcPct val="0"/>
              </a:spcBef>
              <a:spcAft>
                <a:spcPct val="0"/>
              </a:spcAft>
              <a:defRPr sz="2400" b="1">
                <a:solidFill>
                  <a:schemeClr val="tx1"/>
                </a:solidFill>
                <a:latin typeface="Arial" pitchFamily="-105" charset="0"/>
              </a:defRPr>
            </a:lvl7pPr>
            <a:lvl8pPr marL="1371600" algn="l" rtl="0" eaLnBrk="1" fontAlgn="base" hangingPunct="1">
              <a:lnSpc>
                <a:spcPts val="2600"/>
              </a:lnSpc>
              <a:spcBef>
                <a:spcPct val="0"/>
              </a:spcBef>
              <a:spcAft>
                <a:spcPct val="0"/>
              </a:spcAft>
              <a:defRPr sz="2400" b="1">
                <a:solidFill>
                  <a:schemeClr val="tx1"/>
                </a:solidFill>
                <a:latin typeface="Arial" pitchFamily="-105" charset="0"/>
              </a:defRPr>
            </a:lvl8pPr>
            <a:lvl9pPr marL="1828800" algn="l" rtl="0" eaLnBrk="1" fontAlgn="base" hangingPunct="1">
              <a:lnSpc>
                <a:spcPts val="2600"/>
              </a:lnSpc>
              <a:spcBef>
                <a:spcPct val="0"/>
              </a:spcBef>
              <a:spcAft>
                <a:spcPct val="0"/>
              </a:spcAft>
              <a:defRPr sz="2400" b="1">
                <a:solidFill>
                  <a:schemeClr val="tx1"/>
                </a:solidFill>
                <a:latin typeface="Arial" pitchFamily="-105" charset="0"/>
              </a:defRPr>
            </a:lvl9pPr>
          </a:lstStyle>
          <a:p>
            <a:r>
              <a:rPr lang="en-US" kern="0" dirty="0"/>
              <a:t>Air Traffic Management - ATFM</a:t>
            </a:r>
          </a:p>
        </p:txBody>
      </p:sp>
      <p:graphicFrame>
        <p:nvGraphicFramePr>
          <p:cNvPr id="17" name="Group 3"/>
          <p:cNvGraphicFramePr>
            <a:graphicFrameLocks noGrp="1"/>
          </p:cNvGraphicFramePr>
          <p:nvPr/>
        </p:nvGraphicFramePr>
        <p:xfrm>
          <a:off x="1152525" y="2274888"/>
          <a:ext cx="2808288" cy="2425700"/>
        </p:xfrm>
        <a:graphic>
          <a:graphicData uri="http://schemas.openxmlformats.org/drawingml/2006/table">
            <a:tbl>
              <a:tblPr/>
              <a:tblGrid>
                <a:gridCol w="1404938">
                  <a:extLst>
                    <a:ext uri="{9D8B030D-6E8A-4147-A177-3AD203B41FA5}">
                      <a16:colId xmlns:a16="http://schemas.microsoft.com/office/drawing/2014/main" val="20000"/>
                    </a:ext>
                  </a:extLst>
                </a:gridCol>
                <a:gridCol w="1403350">
                  <a:extLst>
                    <a:ext uri="{9D8B030D-6E8A-4147-A177-3AD203B41FA5}">
                      <a16:colId xmlns:a16="http://schemas.microsoft.com/office/drawing/2014/main" val="20001"/>
                    </a:ext>
                  </a:extLst>
                </a:gridCol>
              </a:tblGrid>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extLst>
                  <a:ext uri="{0D108BD9-81ED-4DB2-BD59-A6C34878D82A}">
                    <a16:rowId xmlns:a16="http://schemas.microsoft.com/office/drawing/2014/main" val="10002"/>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92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8" name="Oval 92"/>
          <p:cNvSpPr>
            <a:spLocks noChangeArrowheads="1"/>
          </p:cNvSpPr>
          <p:nvPr/>
        </p:nvSpPr>
        <p:spPr bwMode="auto">
          <a:xfrm>
            <a:off x="5256213" y="2628900"/>
            <a:ext cx="179387" cy="179388"/>
          </a:xfrm>
          <a:prstGeom prst="ellipse">
            <a:avLst/>
          </a:prstGeom>
          <a:solidFill>
            <a:srgbClr val="CCCC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auto">
              <a:spcBef>
                <a:spcPts val="0"/>
              </a:spcBef>
              <a:spcAft>
                <a:spcPts val="0"/>
              </a:spcAft>
            </a:pPr>
            <a:endParaRPr lang="en-GB">
              <a:solidFill>
                <a:prstClr val="black"/>
              </a:solidFill>
              <a:latin typeface="Calibri"/>
              <a:ea typeface="+mn-ea"/>
            </a:endParaRPr>
          </a:p>
        </p:txBody>
      </p:sp>
      <p:graphicFrame>
        <p:nvGraphicFramePr>
          <p:cNvPr id="20" name="Group 55"/>
          <p:cNvGraphicFramePr>
            <a:graphicFrameLocks noGrp="1"/>
          </p:cNvGraphicFramePr>
          <p:nvPr/>
        </p:nvGraphicFramePr>
        <p:xfrm>
          <a:off x="5580063" y="1952625"/>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1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F1</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2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F2</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3</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4</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5</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21" name="Text Box 85"/>
          <p:cNvSpPr txBox="1">
            <a:spLocks noChangeArrowheads="1"/>
          </p:cNvSpPr>
          <p:nvPr/>
        </p:nvSpPr>
        <p:spPr bwMode="auto">
          <a:xfrm>
            <a:off x="5505450" y="19081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10:00</a:t>
            </a:r>
          </a:p>
        </p:txBody>
      </p:sp>
      <p:sp>
        <p:nvSpPr>
          <p:cNvPr id="22" name="Text Box 86"/>
          <p:cNvSpPr txBox="1">
            <a:spLocks noChangeArrowheads="1"/>
          </p:cNvSpPr>
          <p:nvPr/>
        </p:nvSpPr>
        <p:spPr bwMode="auto">
          <a:xfrm>
            <a:off x="5507038" y="2441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10:05</a:t>
            </a:r>
          </a:p>
        </p:txBody>
      </p:sp>
      <p:sp>
        <p:nvSpPr>
          <p:cNvPr id="23" name="Text Box 87"/>
          <p:cNvSpPr txBox="1">
            <a:spLocks noChangeArrowheads="1"/>
          </p:cNvSpPr>
          <p:nvPr/>
        </p:nvSpPr>
        <p:spPr bwMode="auto">
          <a:xfrm>
            <a:off x="5507038" y="29813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10:10</a:t>
            </a:r>
          </a:p>
        </p:txBody>
      </p:sp>
      <p:sp>
        <p:nvSpPr>
          <p:cNvPr id="24" name="Text Box 88"/>
          <p:cNvSpPr txBox="1">
            <a:spLocks noChangeArrowheads="1"/>
          </p:cNvSpPr>
          <p:nvPr/>
        </p:nvSpPr>
        <p:spPr bwMode="auto">
          <a:xfrm>
            <a:off x="5507038" y="35210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10:15</a:t>
            </a:r>
          </a:p>
        </p:txBody>
      </p:sp>
      <p:sp>
        <p:nvSpPr>
          <p:cNvPr id="25" name="Text Box 89"/>
          <p:cNvSpPr txBox="1">
            <a:spLocks noChangeArrowheads="1"/>
          </p:cNvSpPr>
          <p:nvPr/>
        </p:nvSpPr>
        <p:spPr bwMode="auto">
          <a:xfrm>
            <a:off x="5507038" y="40608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10:20</a:t>
            </a:r>
          </a:p>
        </p:txBody>
      </p:sp>
      <p:sp>
        <p:nvSpPr>
          <p:cNvPr id="26" name="Text Box 90"/>
          <p:cNvSpPr txBox="1">
            <a:spLocks noChangeArrowheads="1"/>
          </p:cNvSpPr>
          <p:nvPr/>
        </p:nvSpPr>
        <p:spPr bwMode="auto">
          <a:xfrm>
            <a:off x="5508625" y="4600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10:25</a:t>
            </a:r>
          </a:p>
        </p:txBody>
      </p:sp>
      <p:sp>
        <p:nvSpPr>
          <p:cNvPr id="27" name="Text Box 91"/>
          <p:cNvSpPr txBox="1">
            <a:spLocks noChangeArrowheads="1"/>
          </p:cNvSpPr>
          <p:nvPr/>
        </p:nvSpPr>
        <p:spPr bwMode="auto">
          <a:xfrm>
            <a:off x="5508625" y="5141913"/>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10:30</a:t>
            </a:r>
          </a:p>
        </p:txBody>
      </p:sp>
      <p:sp>
        <p:nvSpPr>
          <p:cNvPr id="28" name="Rectangle 27"/>
          <p:cNvSpPr/>
          <p:nvPr/>
        </p:nvSpPr>
        <p:spPr>
          <a:xfrm>
            <a:off x="5562600" y="5791200"/>
            <a:ext cx="2438400" cy="461665"/>
          </a:xfrm>
          <a:prstGeom prst="rect">
            <a:avLst/>
          </a:prstGeom>
        </p:spPr>
        <p:txBody>
          <a:bodyPr wrap="square">
            <a:spAutoFit/>
          </a:bodyPr>
          <a:lstStyle/>
          <a:p>
            <a:pPr fontAlgn="auto">
              <a:spcBef>
                <a:spcPts val="0"/>
              </a:spcBef>
              <a:spcAft>
                <a:spcPts val="0"/>
              </a:spcAft>
            </a:pPr>
            <a:r>
              <a:rPr lang="es-ES" sz="2400" b="1" dirty="0" err="1">
                <a:solidFill>
                  <a:srgbClr val="0070C0"/>
                </a:solidFill>
                <a:latin typeface="Calibri"/>
                <a:ea typeface="+mn-ea"/>
              </a:rPr>
              <a:t>Regulated</a:t>
            </a:r>
            <a:r>
              <a:rPr lang="es-ES" sz="2400" b="1" dirty="0">
                <a:solidFill>
                  <a:srgbClr val="0070C0"/>
                </a:solidFill>
                <a:latin typeface="Calibri"/>
                <a:ea typeface="+mn-ea"/>
              </a:rPr>
              <a:t> Sector</a:t>
            </a:r>
            <a:endParaRPr lang="en-GB" sz="2400" b="1" dirty="0">
              <a:solidFill>
                <a:srgbClr val="0070C0"/>
              </a:solidFill>
              <a:latin typeface="Calibri"/>
              <a:ea typeface="+mn-ea"/>
            </a:endParaRPr>
          </a:p>
        </p:txBody>
      </p:sp>
      <p:sp>
        <p:nvSpPr>
          <p:cNvPr id="30" name="TextBox 5"/>
          <p:cNvSpPr txBox="1"/>
          <p:nvPr/>
        </p:nvSpPr>
        <p:spPr>
          <a:xfrm>
            <a:off x="685800" y="892076"/>
            <a:ext cx="8458200" cy="400110"/>
          </a:xfrm>
          <a:prstGeom prst="rect">
            <a:avLst/>
          </a:prstGeom>
          <a:noFill/>
        </p:spPr>
        <p:txBody>
          <a:bodyPr wrap="square" rtlCol="0">
            <a:spAutoFit/>
          </a:bodyPr>
          <a:lstStyle/>
          <a:p>
            <a:pPr fontAlgn="auto">
              <a:spcBef>
                <a:spcPts val="0"/>
              </a:spcBef>
              <a:spcAft>
                <a:spcPts val="0"/>
              </a:spcAft>
            </a:pPr>
            <a:r>
              <a:rPr lang="en-US" sz="2000" b="1" dirty="0">
                <a:solidFill>
                  <a:srgbClr val="0070C0"/>
                </a:solidFill>
              </a:rPr>
              <a:t>Computer Assisted Slot Allocation</a:t>
            </a:r>
          </a:p>
        </p:txBody>
      </p:sp>
      <p:sp>
        <p:nvSpPr>
          <p:cNvPr id="31" name="Rectangle 1"/>
          <p:cNvSpPr txBox="1">
            <a:spLocks noChangeArrowheads="1"/>
          </p:cNvSpPr>
          <p:nvPr/>
        </p:nvSpPr>
        <p:spPr>
          <a:xfrm>
            <a:off x="787349" y="1640541"/>
            <a:ext cx="4127551" cy="438150"/>
          </a:xfrm>
          <a:prstGeom prst="rect">
            <a:avLst/>
          </a:prstGeom>
          <a:noFill/>
          <a:ln>
            <a:noFill/>
          </a:ln>
        </p:spPr>
        <p:txBody>
          <a:bodyPr vert="horz" lIns="0" tIns="0" rIns="0" bIns="0" anchor="t" anchorCtr="0" compatLnSpc="1"/>
          <a:lstStyle>
            <a:def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defPPr>
            <a:lvl1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lvl1pPr>
            <a:lvl2pPr marL="742680" marR="0" lvl="1" indent="-285480" algn="l" rtl="0" hangingPunct="0">
              <a:lnSpc>
                <a:spcPct val="131000"/>
              </a:lnSpc>
              <a:spcBef>
                <a:spcPts val="0"/>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ca-ES" sz="2600" b="0" i="0" u="none" strike="noStrike" baseline="0">
                <a:ln>
                  <a:noFill/>
                </a:ln>
                <a:solidFill>
                  <a:srgbClr val="000000"/>
                </a:solidFill>
                <a:latin typeface="Arial" pitchFamily="34"/>
                <a:ea typeface="msmincho" pitchFamily="2"/>
                <a:cs typeface="msmincho" pitchFamily="2"/>
              </a:defRPr>
            </a:lvl2pPr>
            <a:lvl3pPr marL="1143000" marR="0" lvl="2" indent="-228600" algn="l" rtl="0" hangingPunct="0">
              <a:lnSpc>
                <a:spcPct val="87000"/>
              </a:lnSpc>
              <a:spcBef>
                <a:spcPts val="0"/>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ca-ES" sz="1800" b="0" i="0" u="none" strike="noStrike" baseline="0">
                <a:ln>
                  <a:noFill/>
                </a:ln>
                <a:solidFill>
                  <a:srgbClr val="000000"/>
                </a:solidFill>
                <a:latin typeface="Arial" pitchFamily="34"/>
                <a:ea typeface="msmincho" pitchFamily="2"/>
                <a:cs typeface="msmincho" pitchFamily="2"/>
              </a:defRPr>
            </a:lvl3pPr>
            <a:lvl4pPr marL="1600199" marR="0" lvl="3" indent="-228600" algn="l" rtl="0" hangingPunct="0">
              <a:lnSpc>
                <a:spcPct val="87000"/>
              </a:lnSpc>
              <a:spcBef>
                <a:spcPts val="0"/>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ca-ES" sz="1800" b="0" i="0" u="none" strike="noStrike" baseline="0">
                <a:ln>
                  <a:noFill/>
                </a:ln>
                <a:solidFill>
                  <a:srgbClr val="000000"/>
                </a:solidFill>
                <a:latin typeface="Arial" pitchFamily="34"/>
                <a:ea typeface="msmincho" pitchFamily="2"/>
                <a:cs typeface="msmincho" pitchFamily="2"/>
              </a:defRPr>
            </a:lvl4pPr>
            <a:lvl5pPr marL="2057400" marR="0" lvl="4"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5pPr>
            <a:lvl6pPr marL="2057400" marR="0" lvl="5"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6pPr>
            <a:lvl7pPr marL="2057400" marR="0" lvl="6"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7pPr>
            <a:lvl8pPr marL="2057400" marR="0" lvl="7"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8pPr>
            <a:lvl9pPr marL="2057400" marR="0" lvl="8"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9pPr>
          </a:lstStyle>
          <a:p>
            <a:pPr marL="342720" marR="0" lvl="0" indent="-342720" algn="l" defTabSz="914400" rtl="0" eaLnBrk="1" fontAlgn="auto" latinLnBrk="0" hangingPunct="0">
              <a:lnSpc>
                <a:spcPct val="93000"/>
              </a:lnSpc>
              <a:spcBef>
                <a:spcPts val="550"/>
              </a:spcBef>
              <a:spcAft>
                <a:spcPts val="0"/>
              </a:spcAft>
              <a:buClrTx/>
              <a:buSz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0" dirty="0">
                <a:solidFill>
                  <a:schemeClr val="accent4">
                    <a:lumMod val="10000"/>
                  </a:schemeClr>
                </a:solidFill>
                <a:latin typeface="Arial" pitchFamily="34" charset="0"/>
                <a:ea typeface="ＭＳ Ｐゴシック" pitchFamily="34" charset="-128"/>
                <a:cs typeface="+mn-cs"/>
              </a:rPr>
              <a:t>Slot Allocation Algorithm (example)</a:t>
            </a:r>
          </a:p>
        </p:txBody>
      </p:sp>
      <p:sp>
        <p:nvSpPr>
          <p:cNvPr id="32" name="Rectangle 31"/>
          <p:cNvSpPr/>
          <p:nvPr/>
        </p:nvSpPr>
        <p:spPr>
          <a:xfrm>
            <a:off x="685800" y="5949280"/>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Calibri"/>
                <a:ea typeface="+mn-ea"/>
              </a:rPr>
              <a:t>ETO: </a:t>
            </a:r>
            <a:r>
              <a:rPr lang="es-ES" kern="0" dirty="0" err="1">
                <a:solidFill>
                  <a:prstClr val="black"/>
                </a:solidFill>
                <a:latin typeface="Calibri"/>
                <a:ea typeface="+mn-ea"/>
              </a:rPr>
              <a:t>Estimated</a:t>
            </a:r>
            <a:r>
              <a:rPr lang="es-ES" kern="0" dirty="0">
                <a:solidFill>
                  <a:prstClr val="black"/>
                </a:solidFill>
                <a:latin typeface="Calibri"/>
                <a:ea typeface="+mn-ea"/>
              </a:rPr>
              <a:t> Time </a:t>
            </a:r>
            <a:r>
              <a:rPr lang="es-ES" kern="0" dirty="0" err="1">
                <a:solidFill>
                  <a:prstClr val="black"/>
                </a:solidFill>
                <a:latin typeface="Calibri"/>
                <a:ea typeface="+mn-ea"/>
              </a:rPr>
              <a:t>Over</a:t>
            </a:r>
            <a:endParaRPr lang="en-GB" kern="0" dirty="0">
              <a:solidFill>
                <a:prstClr val="black"/>
              </a:solidFill>
              <a:latin typeface="Calibri"/>
              <a:ea typeface="+mn-ea"/>
            </a:endParaRPr>
          </a:p>
        </p:txBody>
      </p:sp>
      <p:sp>
        <p:nvSpPr>
          <p:cNvPr id="29" name="Segnaposto numero diapositiva 4">
            <a:extLst>
              <a:ext uri="{FF2B5EF4-FFF2-40B4-BE49-F238E27FC236}">
                <a16:creationId xmlns:a16="http://schemas.microsoft.com/office/drawing/2014/main" id="{664D8AD2-1CE6-41F5-9EEB-8CBFA4EFD9A7}"/>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61</a:t>
            </a:fld>
            <a:endParaRPr lang="en-GB" dirty="0"/>
          </a:p>
        </p:txBody>
      </p:sp>
    </p:spTree>
    <p:extLst>
      <p:ext uri="{BB962C8B-B14F-4D97-AF65-F5344CB8AC3E}">
        <p14:creationId xmlns:p14="http://schemas.microsoft.com/office/powerpoint/2010/main" val="36276508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p:cNvSpPr txBox="1">
            <a:spLocks/>
          </p:cNvSpPr>
          <p:nvPr/>
        </p:nvSpPr>
        <p:spPr bwMode="auto">
          <a:xfrm>
            <a:off x="1845499" y="321916"/>
            <a:ext cx="7197725" cy="3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defPPr lvl="0">
              <a:buNone/>
              <a:defRPr/>
            </a:defPPr>
            <a:lvl1pPr lvl="0" algn="l" rtl="0" eaLnBrk="1" fontAlgn="base" hangingPunct="1">
              <a:lnSpc>
                <a:spcPts val="2600"/>
              </a:lnSpc>
              <a:spcBef>
                <a:spcPct val="0"/>
              </a:spcBef>
              <a:spcAft>
                <a:spcPct val="0"/>
              </a:spcAft>
              <a:buNone/>
              <a:defRPr sz="2400" b="1">
                <a:solidFill>
                  <a:schemeClr val="tx1"/>
                </a:solidFill>
                <a:latin typeface="+mj-lt"/>
                <a:ea typeface="ＭＳ Ｐゴシック" charset="0"/>
                <a:cs typeface="ＭＳ Ｐゴシック" charset="0"/>
              </a:defRPr>
            </a:lvl1pPr>
            <a:lvl2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2pPr>
            <a:lvl3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3pPr>
            <a:lvl4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4pPr>
            <a:lvl5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5pPr>
            <a:lvl6pPr marL="457200" algn="l" rtl="0" eaLnBrk="1" fontAlgn="base" hangingPunct="1">
              <a:lnSpc>
                <a:spcPts val="2600"/>
              </a:lnSpc>
              <a:spcBef>
                <a:spcPct val="0"/>
              </a:spcBef>
              <a:spcAft>
                <a:spcPct val="0"/>
              </a:spcAft>
              <a:defRPr sz="2400" b="1">
                <a:solidFill>
                  <a:schemeClr val="tx1"/>
                </a:solidFill>
                <a:latin typeface="Arial" pitchFamily="-105" charset="0"/>
              </a:defRPr>
            </a:lvl6pPr>
            <a:lvl7pPr marL="914400" algn="l" rtl="0" eaLnBrk="1" fontAlgn="base" hangingPunct="1">
              <a:lnSpc>
                <a:spcPts val="2600"/>
              </a:lnSpc>
              <a:spcBef>
                <a:spcPct val="0"/>
              </a:spcBef>
              <a:spcAft>
                <a:spcPct val="0"/>
              </a:spcAft>
              <a:defRPr sz="2400" b="1">
                <a:solidFill>
                  <a:schemeClr val="tx1"/>
                </a:solidFill>
                <a:latin typeface="Arial" pitchFamily="-105" charset="0"/>
              </a:defRPr>
            </a:lvl7pPr>
            <a:lvl8pPr marL="1371600" algn="l" rtl="0" eaLnBrk="1" fontAlgn="base" hangingPunct="1">
              <a:lnSpc>
                <a:spcPts val="2600"/>
              </a:lnSpc>
              <a:spcBef>
                <a:spcPct val="0"/>
              </a:spcBef>
              <a:spcAft>
                <a:spcPct val="0"/>
              </a:spcAft>
              <a:defRPr sz="2400" b="1">
                <a:solidFill>
                  <a:schemeClr val="tx1"/>
                </a:solidFill>
                <a:latin typeface="Arial" pitchFamily="-105" charset="0"/>
              </a:defRPr>
            </a:lvl8pPr>
            <a:lvl9pPr marL="1828800" algn="l" rtl="0" eaLnBrk="1" fontAlgn="base" hangingPunct="1">
              <a:lnSpc>
                <a:spcPts val="2600"/>
              </a:lnSpc>
              <a:spcBef>
                <a:spcPct val="0"/>
              </a:spcBef>
              <a:spcAft>
                <a:spcPct val="0"/>
              </a:spcAft>
              <a:defRPr sz="2400" b="1">
                <a:solidFill>
                  <a:schemeClr val="tx1"/>
                </a:solidFill>
                <a:latin typeface="Arial" pitchFamily="-105" charset="0"/>
              </a:defRPr>
            </a:lvl9pPr>
          </a:lstStyle>
          <a:p>
            <a:r>
              <a:rPr lang="en-US" kern="0" dirty="0"/>
              <a:t>Air Traffic Management - ATFM</a:t>
            </a:r>
          </a:p>
        </p:txBody>
      </p:sp>
      <p:graphicFrame>
        <p:nvGraphicFramePr>
          <p:cNvPr id="17" name="Group 3"/>
          <p:cNvGraphicFramePr>
            <a:graphicFrameLocks noGrp="1"/>
          </p:cNvGraphicFramePr>
          <p:nvPr/>
        </p:nvGraphicFramePr>
        <p:xfrm>
          <a:off x="1152525" y="2274888"/>
          <a:ext cx="2808288" cy="2367862"/>
        </p:xfrm>
        <a:graphic>
          <a:graphicData uri="http://schemas.openxmlformats.org/drawingml/2006/table">
            <a:tbl>
              <a:tblPr/>
              <a:tblGrid>
                <a:gridCol w="1404938">
                  <a:extLst>
                    <a:ext uri="{9D8B030D-6E8A-4147-A177-3AD203B41FA5}">
                      <a16:colId xmlns:a16="http://schemas.microsoft.com/office/drawing/2014/main" val="20000"/>
                    </a:ext>
                  </a:extLst>
                </a:gridCol>
                <a:gridCol w="1403350">
                  <a:extLst>
                    <a:ext uri="{9D8B030D-6E8A-4147-A177-3AD203B41FA5}">
                      <a16:colId xmlns:a16="http://schemas.microsoft.com/office/drawing/2014/main" val="20001"/>
                    </a:ext>
                  </a:extLst>
                </a:gridCol>
              </a:tblGrid>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extLst>
                  <a:ext uri="{0D108BD9-81ED-4DB2-BD59-A6C34878D82A}">
                    <a16:rowId xmlns:a16="http://schemas.microsoft.com/office/drawing/2014/main" val="10003"/>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8138">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8" name="Oval 92"/>
          <p:cNvSpPr>
            <a:spLocks noChangeArrowheads="1"/>
          </p:cNvSpPr>
          <p:nvPr/>
        </p:nvSpPr>
        <p:spPr bwMode="auto">
          <a:xfrm>
            <a:off x="5256213" y="2628900"/>
            <a:ext cx="179387" cy="179388"/>
          </a:xfrm>
          <a:prstGeom prst="ellipse">
            <a:avLst/>
          </a:prstGeom>
          <a:solidFill>
            <a:srgbClr val="C0504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20" name="Group 55"/>
          <p:cNvGraphicFramePr>
            <a:graphicFrameLocks noGrp="1"/>
          </p:cNvGraphicFramePr>
          <p:nvPr/>
        </p:nvGraphicFramePr>
        <p:xfrm>
          <a:off x="5580063" y="1952625"/>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1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F1</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2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F2</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3</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4</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5</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21" name="Text Box 85"/>
          <p:cNvSpPr txBox="1">
            <a:spLocks noChangeArrowheads="1"/>
          </p:cNvSpPr>
          <p:nvPr/>
        </p:nvSpPr>
        <p:spPr bwMode="auto">
          <a:xfrm>
            <a:off x="5505450" y="19081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10:00</a:t>
            </a:r>
          </a:p>
        </p:txBody>
      </p:sp>
      <p:sp>
        <p:nvSpPr>
          <p:cNvPr id="22" name="Text Box 86"/>
          <p:cNvSpPr txBox="1">
            <a:spLocks noChangeArrowheads="1"/>
          </p:cNvSpPr>
          <p:nvPr/>
        </p:nvSpPr>
        <p:spPr bwMode="auto">
          <a:xfrm>
            <a:off x="5507038" y="2441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10:05</a:t>
            </a:r>
          </a:p>
        </p:txBody>
      </p:sp>
      <p:sp>
        <p:nvSpPr>
          <p:cNvPr id="23" name="Text Box 87"/>
          <p:cNvSpPr txBox="1">
            <a:spLocks noChangeArrowheads="1"/>
          </p:cNvSpPr>
          <p:nvPr/>
        </p:nvSpPr>
        <p:spPr bwMode="auto">
          <a:xfrm>
            <a:off x="5507038" y="29813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10:10</a:t>
            </a:r>
          </a:p>
        </p:txBody>
      </p:sp>
      <p:sp>
        <p:nvSpPr>
          <p:cNvPr id="24" name="Text Box 88"/>
          <p:cNvSpPr txBox="1">
            <a:spLocks noChangeArrowheads="1"/>
          </p:cNvSpPr>
          <p:nvPr/>
        </p:nvSpPr>
        <p:spPr bwMode="auto">
          <a:xfrm>
            <a:off x="5507038" y="35210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10:15</a:t>
            </a:r>
          </a:p>
        </p:txBody>
      </p:sp>
      <p:sp>
        <p:nvSpPr>
          <p:cNvPr id="25" name="Text Box 89"/>
          <p:cNvSpPr txBox="1">
            <a:spLocks noChangeArrowheads="1"/>
          </p:cNvSpPr>
          <p:nvPr/>
        </p:nvSpPr>
        <p:spPr bwMode="auto">
          <a:xfrm>
            <a:off x="5507038" y="40608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10:20</a:t>
            </a:r>
          </a:p>
        </p:txBody>
      </p:sp>
      <p:sp>
        <p:nvSpPr>
          <p:cNvPr id="26" name="Text Box 90"/>
          <p:cNvSpPr txBox="1">
            <a:spLocks noChangeArrowheads="1"/>
          </p:cNvSpPr>
          <p:nvPr/>
        </p:nvSpPr>
        <p:spPr bwMode="auto">
          <a:xfrm>
            <a:off x="5508625" y="4600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10:25</a:t>
            </a:r>
          </a:p>
        </p:txBody>
      </p:sp>
      <p:sp>
        <p:nvSpPr>
          <p:cNvPr id="27" name="Text Box 91"/>
          <p:cNvSpPr txBox="1">
            <a:spLocks noChangeArrowheads="1"/>
          </p:cNvSpPr>
          <p:nvPr/>
        </p:nvSpPr>
        <p:spPr bwMode="auto">
          <a:xfrm>
            <a:off x="5508625" y="5141913"/>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10:30</a:t>
            </a:r>
          </a:p>
        </p:txBody>
      </p:sp>
      <p:sp>
        <p:nvSpPr>
          <p:cNvPr id="28" name="Rectangle 27"/>
          <p:cNvSpPr/>
          <p:nvPr/>
        </p:nvSpPr>
        <p:spPr>
          <a:xfrm>
            <a:off x="5562600" y="5791200"/>
            <a:ext cx="2438400" cy="461665"/>
          </a:xfrm>
          <a:prstGeom prst="rect">
            <a:avLst/>
          </a:prstGeom>
        </p:spPr>
        <p:txBody>
          <a:bodyPr wrap="square">
            <a:spAutoFit/>
          </a:bodyPr>
          <a:lstStyle/>
          <a:p>
            <a:pPr fontAlgn="auto">
              <a:spcBef>
                <a:spcPts val="0"/>
              </a:spcBef>
              <a:spcAft>
                <a:spcPts val="0"/>
              </a:spcAft>
            </a:pPr>
            <a:r>
              <a:rPr lang="es-ES" sz="2400" b="1" dirty="0" err="1">
                <a:solidFill>
                  <a:srgbClr val="0070C0"/>
                </a:solidFill>
                <a:latin typeface="Calibri"/>
                <a:ea typeface="+mn-ea"/>
              </a:rPr>
              <a:t>Regulated</a:t>
            </a:r>
            <a:r>
              <a:rPr lang="es-ES" sz="2400" b="1" dirty="0">
                <a:solidFill>
                  <a:srgbClr val="0070C0"/>
                </a:solidFill>
                <a:latin typeface="Calibri"/>
                <a:ea typeface="+mn-ea"/>
              </a:rPr>
              <a:t> Sector</a:t>
            </a:r>
            <a:endParaRPr lang="en-GB" sz="2400" b="1" dirty="0">
              <a:solidFill>
                <a:srgbClr val="0070C0"/>
              </a:solidFill>
              <a:latin typeface="Calibri"/>
              <a:ea typeface="+mn-ea"/>
            </a:endParaRPr>
          </a:p>
        </p:txBody>
      </p:sp>
      <p:sp>
        <p:nvSpPr>
          <p:cNvPr id="30" name="TextBox 5"/>
          <p:cNvSpPr txBox="1"/>
          <p:nvPr/>
        </p:nvSpPr>
        <p:spPr>
          <a:xfrm>
            <a:off x="685800" y="892076"/>
            <a:ext cx="8458200" cy="400110"/>
          </a:xfrm>
          <a:prstGeom prst="rect">
            <a:avLst/>
          </a:prstGeom>
          <a:noFill/>
        </p:spPr>
        <p:txBody>
          <a:bodyPr wrap="square" rtlCol="0">
            <a:spAutoFit/>
          </a:bodyPr>
          <a:lstStyle/>
          <a:p>
            <a:pPr fontAlgn="auto">
              <a:spcBef>
                <a:spcPts val="0"/>
              </a:spcBef>
              <a:spcAft>
                <a:spcPts val="0"/>
              </a:spcAft>
            </a:pPr>
            <a:r>
              <a:rPr lang="en-US" sz="2000" b="1" dirty="0">
                <a:solidFill>
                  <a:srgbClr val="0070C0"/>
                </a:solidFill>
              </a:rPr>
              <a:t>Computer Assisted Slot Allocation</a:t>
            </a:r>
          </a:p>
        </p:txBody>
      </p:sp>
      <p:sp>
        <p:nvSpPr>
          <p:cNvPr id="31" name="Rectangle 1"/>
          <p:cNvSpPr txBox="1">
            <a:spLocks noChangeArrowheads="1"/>
          </p:cNvSpPr>
          <p:nvPr/>
        </p:nvSpPr>
        <p:spPr>
          <a:xfrm>
            <a:off x="787349" y="1640541"/>
            <a:ext cx="4127551" cy="438150"/>
          </a:xfrm>
          <a:prstGeom prst="rect">
            <a:avLst/>
          </a:prstGeom>
          <a:noFill/>
          <a:ln>
            <a:noFill/>
          </a:ln>
        </p:spPr>
        <p:txBody>
          <a:bodyPr vert="horz" lIns="0" tIns="0" rIns="0" bIns="0" anchor="t" anchorCtr="0" compatLnSpc="1"/>
          <a:lstStyle>
            <a:def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defPPr>
            <a:lvl1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lvl1pPr>
            <a:lvl2pPr marL="742680" marR="0" lvl="1" indent="-285480" algn="l" rtl="0" hangingPunct="0">
              <a:lnSpc>
                <a:spcPct val="131000"/>
              </a:lnSpc>
              <a:spcBef>
                <a:spcPts val="0"/>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ca-ES" sz="2600" b="0" i="0" u="none" strike="noStrike" baseline="0">
                <a:ln>
                  <a:noFill/>
                </a:ln>
                <a:solidFill>
                  <a:srgbClr val="000000"/>
                </a:solidFill>
                <a:latin typeface="Arial" pitchFamily="34"/>
                <a:ea typeface="msmincho" pitchFamily="2"/>
                <a:cs typeface="msmincho" pitchFamily="2"/>
              </a:defRPr>
            </a:lvl2pPr>
            <a:lvl3pPr marL="1143000" marR="0" lvl="2" indent="-228600" algn="l" rtl="0" hangingPunct="0">
              <a:lnSpc>
                <a:spcPct val="87000"/>
              </a:lnSpc>
              <a:spcBef>
                <a:spcPts val="0"/>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ca-ES" sz="1800" b="0" i="0" u="none" strike="noStrike" baseline="0">
                <a:ln>
                  <a:noFill/>
                </a:ln>
                <a:solidFill>
                  <a:srgbClr val="000000"/>
                </a:solidFill>
                <a:latin typeface="Arial" pitchFamily="34"/>
                <a:ea typeface="msmincho" pitchFamily="2"/>
                <a:cs typeface="msmincho" pitchFamily="2"/>
              </a:defRPr>
            </a:lvl3pPr>
            <a:lvl4pPr marL="1600199" marR="0" lvl="3" indent="-228600" algn="l" rtl="0" hangingPunct="0">
              <a:lnSpc>
                <a:spcPct val="87000"/>
              </a:lnSpc>
              <a:spcBef>
                <a:spcPts val="0"/>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ca-ES" sz="1800" b="0" i="0" u="none" strike="noStrike" baseline="0">
                <a:ln>
                  <a:noFill/>
                </a:ln>
                <a:solidFill>
                  <a:srgbClr val="000000"/>
                </a:solidFill>
                <a:latin typeface="Arial" pitchFamily="34"/>
                <a:ea typeface="msmincho" pitchFamily="2"/>
                <a:cs typeface="msmincho" pitchFamily="2"/>
              </a:defRPr>
            </a:lvl4pPr>
            <a:lvl5pPr marL="2057400" marR="0" lvl="4"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5pPr>
            <a:lvl6pPr marL="2057400" marR="0" lvl="5"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6pPr>
            <a:lvl7pPr marL="2057400" marR="0" lvl="6"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7pPr>
            <a:lvl8pPr marL="2057400" marR="0" lvl="7"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8pPr>
            <a:lvl9pPr marL="2057400" marR="0" lvl="8"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9pPr>
          </a:lstStyle>
          <a:p>
            <a:pPr marL="342720" marR="0" lvl="0" indent="-342720" algn="l" defTabSz="914400" rtl="0" eaLnBrk="1" fontAlgn="auto" latinLnBrk="0" hangingPunct="0">
              <a:lnSpc>
                <a:spcPct val="93000"/>
              </a:lnSpc>
              <a:spcBef>
                <a:spcPts val="550"/>
              </a:spcBef>
              <a:spcAft>
                <a:spcPts val="0"/>
              </a:spcAft>
              <a:buClrTx/>
              <a:buSz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0" dirty="0">
                <a:solidFill>
                  <a:schemeClr val="accent4">
                    <a:lumMod val="10000"/>
                  </a:schemeClr>
                </a:solidFill>
                <a:latin typeface="Arial" pitchFamily="34" charset="0"/>
                <a:ea typeface="ＭＳ Ｐゴシック" pitchFamily="34" charset="-128"/>
                <a:cs typeface="+mn-cs"/>
              </a:rPr>
              <a:t>Slot Allocation Algorithm (example)</a:t>
            </a:r>
          </a:p>
        </p:txBody>
      </p:sp>
      <p:sp>
        <p:nvSpPr>
          <p:cNvPr id="32" name="Rectangle 31"/>
          <p:cNvSpPr/>
          <p:nvPr/>
        </p:nvSpPr>
        <p:spPr>
          <a:xfrm>
            <a:off x="685800" y="5949280"/>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Calibri"/>
                <a:ea typeface="+mn-ea"/>
              </a:rPr>
              <a:t>ETO: </a:t>
            </a:r>
            <a:r>
              <a:rPr lang="es-ES" kern="0" dirty="0" err="1">
                <a:solidFill>
                  <a:prstClr val="black"/>
                </a:solidFill>
                <a:latin typeface="Calibri"/>
                <a:ea typeface="+mn-ea"/>
              </a:rPr>
              <a:t>Estimated</a:t>
            </a:r>
            <a:r>
              <a:rPr lang="es-ES" kern="0" dirty="0">
                <a:solidFill>
                  <a:prstClr val="black"/>
                </a:solidFill>
                <a:latin typeface="Calibri"/>
                <a:ea typeface="+mn-ea"/>
              </a:rPr>
              <a:t> Time </a:t>
            </a:r>
            <a:r>
              <a:rPr lang="es-ES" kern="0" dirty="0" err="1">
                <a:solidFill>
                  <a:prstClr val="black"/>
                </a:solidFill>
                <a:latin typeface="Calibri"/>
                <a:ea typeface="+mn-ea"/>
              </a:rPr>
              <a:t>Over</a:t>
            </a:r>
            <a:endParaRPr lang="en-GB" kern="0" dirty="0">
              <a:solidFill>
                <a:prstClr val="black"/>
              </a:solidFill>
              <a:latin typeface="Calibri"/>
              <a:ea typeface="+mn-ea"/>
            </a:endParaRPr>
          </a:p>
        </p:txBody>
      </p:sp>
      <p:sp>
        <p:nvSpPr>
          <p:cNvPr id="29" name="Segnaposto numero diapositiva 4">
            <a:extLst>
              <a:ext uri="{FF2B5EF4-FFF2-40B4-BE49-F238E27FC236}">
                <a16:creationId xmlns:a16="http://schemas.microsoft.com/office/drawing/2014/main" id="{AA117FC2-D7CB-4099-9291-E38BC2F882BF}"/>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62</a:t>
            </a:fld>
            <a:endParaRPr lang="en-GB" dirty="0"/>
          </a:p>
        </p:txBody>
      </p:sp>
    </p:spTree>
    <p:extLst>
      <p:ext uri="{BB962C8B-B14F-4D97-AF65-F5344CB8AC3E}">
        <p14:creationId xmlns:p14="http://schemas.microsoft.com/office/powerpoint/2010/main" val="8113087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p:cNvSpPr txBox="1">
            <a:spLocks/>
          </p:cNvSpPr>
          <p:nvPr/>
        </p:nvSpPr>
        <p:spPr bwMode="auto">
          <a:xfrm>
            <a:off x="1845499" y="321916"/>
            <a:ext cx="7197725" cy="3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defPPr lvl="0">
              <a:buNone/>
              <a:defRPr/>
            </a:defPPr>
            <a:lvl1pPr lvl="0" algn="l" rtl="0" eaLnBrk="1" fontAlgn="base" hangingPunct="1">
              <a:lnSpc>
                <a:spcPts val="2600"/>
              </a:lnSpc>
              <a:spcBef>
                <a:spcPct val="0"/>
              </a:spcBef>
              <a:spcAft>
                <a:spcPct val="0"/>
              </a:spcAft>
              <a:buNone/>
              <a:defRPr sz="2400" b="1">
                <a:solidFill>
                  <a:schemeClr val="tx1"/>
                </a:solidFill>
                <a:latin typeface="+mj-lt"/>
                <a:ea typeface="ＭＳ Ｐゴシック" charset="0"/>
                <a:cs typeface="ＭＳ Ｐゴシック" charset="0"/>
              </a:defRPr>
            </a:lvl1pPr>
            <a:lvl2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2pPr>
            <a:lvl3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3pPr>
            <a:lvl4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4pPr>
            <a:lvl5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5pPr>
            <a:lvl6pPr marL="457200" algn="l" rtl="0" eaLnBrk="1" fontAlgn="base" hangingPunct="1">
              <a:lnSpc>
                <a:spcPts val="2600"/>
              </a:lnSpc>
              <a:spcBef>
                <a:spcPct val="0"/>
              </a:spcBef>
              <a:spcAft>
                <a:spcPct val="0"/>
              </a:spcAft>
              <a:defRPr sz="2400" b="1">
                <a:solidFill>
                  <a:schemeClr val="tx1"/>
                </a:solidFill>
                <a:latin typeface="Arial" pitchFamily="-105" charset="0"/>
              </a:defRPr>
            </a:lvl6pPr>
            <a:lvl7pPr marL="914400" algn="l" rtl="0" eaLnBrk="1" fontAlgn="base" hangingPunct="1">
              <a:lnSpc>
                <a:spcPts val="2600"/>
              </a:lnSpc>
              <a:spcBef>
                <a:spcPct val="0"/>
              </a:spcBef>
              <a:spcAft>
                <a:spcPct val="0"/>
              </a:spcAft>
              <a:defRPr sz="2400" b="1">
                <a:solidFill>
                  <a:schemeClr val="tx1"/>
                </a:solidFill>
                <a:latin typeface="Arial" pitchFamily="-105" charset="0"/>
              </a:defRPr>
            </a:lvl7pPr>
            <a:lvl8pPr marL="1371600" algn="l" rtl="0" eaLnBrk="1" fontAlgn="base" hangingPunct="1">
              <a:lnSpc>
                <a:spcPts val="2600"/>
              </a:lnSpc>
              <a:spcBef>
                <a:spcPct val="0"/>
              </a:spcBef>
              <a:spcAft>
                <a:spcPct val="0"/>
              </a:spcAft>
              <a:defRPr sz="2400" b="1">
                <a:solidFill>
                  <a:schemeClr val="tx1"/>
                </a:solidFill>
                <a:latin typeface="Arial" pitchFamily="-105" charset="0"/>
              </a:defRPr>
            </a:lvl8pPr>
            <a:lvl9pPr marL="1828800" algn="l" rtl="0" eaLnBrk="1" fontAlgn="base" hangingPunct="1">
              <a:lnSpc>
                <a:spcPts val="2600"/>
              </a:lnSpc>
              <a:spcBef>
                <a:spcPct val="0"/>
              </a:spcBef>
              <a:spcAft>
                <a:spcPct val="0"/>
              </a:spcAft>
              <a:defRPr sz="2400" b="1">
                <a:solidFill>
                  <a:schemeClr val="tx1"/>
                </a:solidFill>
                <a:latin typeface="Arial" pitchFamily="-105" charset="0"/>
              </a:defRPr>
            </a:lvl9pPr>
          </a:lstStyle>
          <a:p>
            <a:r>
              <a:rPr lang="en-US" kern="0" dirty="0"/>
              <a:t>Air Traffic Management - ATFM</a:t>
            </a:r>
          </a:p>
        </p:txBody>
      </p:sp>
      <p:graphicFrame>
        <p:nvGraphicFramePr>
          <p:cNvPr id="17" name="Group 3"/>
          <p:cNvGraphicFramePr>
            <a:graphicFrameLocks noGrp="1"/>
          </p:cNvGraphicFramePr>
          <p:nvPr/>
        </p:nvGraphicFramePr>
        <p:xfrm>
          <a:off x="1152525" y="2274888"/>
          <a:ext cx="2808288" cy="2425700"/>
        </p:xfrm>
        <a:graphic>
          <a:graphicData uri="http://schemas.openxmlformats.org/drawingml/2006/table">
            <a:tbl>
              <a:tblPr/>
              <a:tblGrid>
                <a:gridCol w="1404938">
                  <a:extLst>
                    <a:ext uri="{9D8B030D-6E8A-4147-A177-3AD203B41FA5}">
                      <a16:colId xmlns:a16="http://schemas.microsoft.com/office/drawing/2014/main" val="20000"/>
                    </a:ext>
                  </a:extLst>
                </a:gridCol>
                <a:gridCol w="1403350">
                  <a:extLst>
                    <a:ext uri="{9D8B030D-6E8A-4147-A177-3AD203B41FA5}">
                      <a16:colId xmlns:a16="http://schemas.microsoft.com/office/drawing/2014/main" val="20001"/>
                    </a:ext>
                  </a:extLst>
                </a:gridCol>
              </a:tblGrid>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solidFill>
                      <a:srgbClr val="E6E64C"/>
                    </a:solidFill>
                  </a:tcPr>
                </a:tc>
                <a:extLst>
                  <a:ext uri="{0D108BD9-81ED-4DB2-BD59-A6C34878D82A}">
                    <a16:rowId xmlns:a16="http://schemas.microsoft.com/office/drawing/2014/main" val="10003"/>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46075">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92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8" name="Oval 92"/>
          <p:cNvSpPr>
            <a:spLocks noChangeArrowheads="1"/>
          </p:cNvSpPr>
          <p:nvPr/>
        </p:nvSpPr>
        <p:spPr bwMode="auto">
          <a:xfrm>
            <a:off x="5256213" y="3168650"/>
            <a:ext cx="179387" cy="179388"/>
          </a:xfrm>
          <a:prstGeom prst="ellipse">
            <a:avLst/>
          </a:prstGeom>
          <a:solidFill>
            <a:srgbClr val="CCCC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fontAlgn="auto">
              <a:spcBef>
                <a:spcPts val="0"/>
              </a:spcBef>
              <a:spcAft>
                <a:spcPts val="0"/>
              </a:spcAft>
            </a:pPr>
            <a:endParaRPr lang="en-GB">
              <a:solidFill>
                <a:prstClr val="black"/>
              </a:solidFill>
              <a:latin typeface="Calibri"/>
              <a:ea typeface="+mn-ea"/>
            </a:endParaRPr>
          </a:p>
        </p:txBody>
      </p:sp>
      <p:graphicFrame>
        <p:nvGraphicFramePr>
          <p:cNvPr id="20" name="Group 55"/>
          <p:cNvGraphicFramePr>
            <a:graphicFrameLocks noGrp="1"/>
          </p:cNvGraphicFramePr>
          <p:nvPr/>
        </p:nvGraphicFramePr>
        <p:xfrm>
          <a:off x="5580063" y="1952625"/>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1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F1</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2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F2</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3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F3</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4</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5</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21" name="Text Box 85"/>
          <p:cNvSpPr txBox="1">
            <a:spLocks noChangeArrowheads="1"/>
          </p:cNvSpPr>
          <p:nvPr/>
        </p:nvSpPr>
        <p:spPr bwMode="auto">
          <a:xfrm>
            <a:off x="5505450" y="19081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10:00</a:t>
            </a:r>
          </a:p>
        </p:txBody>
      </p:sp>
      <p:sp>
        <p:nvSpPr>
          <p:cNvPr id="22" name="Text Box 86"/>
          <p:cNvSpPr txBox="1">
            <a:spLocks noChangeArrowheads="1"/>
          </p:cNvSpPr>
          <p:nvPr/>
        </p:nvSpPr>
        <p:spPr bwMode="auto">
          <a:xfrm>
            <a:off x="5507038" y="2441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10:05</a:t>
            </a:r>
          </a:p>
        </p:txBody>
      </p:sp>
      <p:sp>
        <p:nvSpPr>
          <p:cNvPr id="23" name="Text Box 87"/>
          <p:cNvSpPr txBox="1">
            <a:spLocks noChangeArrowheads="1"/>
          </p:cNvSpPr>
          <p:nvPr/>
        </p:nvSpPr>
        <p:spPr bwMode="auto">
          <a:xfrm>
            <a:off x="5507038" y="29813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10:10</a:t>
            </a:r>
          </a:p>
        </p:txBody>
      </p:sp>
      <p:sp>
        <p:nvSpPr>
          <p:cNvPr id="24" name="Text Box 88"/>
          <p:cNvSpPr txBox="1">
            <a:spLocks noChangeArrowheads="1"/>
          </p:cNvSpPr>
          <p:nvPr/>
        </p:nvSpPr>
        <p:spPr bwMode="auto">
          <a:xfrm>
            <a:off x="5507038" y="35210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10:15</a:t>
            </a:r>
          </a:p>
        </p:txBody>
      </p:sp>
      <p:sp>
        <p:nvSpPr>
          <p:cNvPr id="25" name="Text Box 89"/>
          <p:cNvSpPr txBox="1">
            <a:spLocks noChangeArrowheads="1"/>
          </p:cNvSpPr>
          <p:nvPr/>
        </p:nvSpPr>
        <p:spPr bwMode="auto">
          <a:xfrm>
            <a:off x="5507038" y="40608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10:20</a:t>
            </a:r>
          </a:p>
        </p:txBody>
      </p:sp>
      <p:sp>
        <p:nvSpPr>
          <p:cNvPr id="26" name="Text Box 90"/>
          <p:cNvSpPr txBox="1">
            <a:spLocks noChangeArrowheads="1"/>
          </p:cNvSpPr>
          <p:nvPr/>
        </p:nvSpPr>
        <p:spPr bwMode="auto">
          <a:xfrm>
            <a:off x="5508625" y="4600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10:25</a:t>
            </a:r>
          </a:p>
        </p:txBody>
      </p:sp>
      <p:sp>
        <p:nvSpPr>
          <p:cNvPr id="27" name="Text Box 91"/>
          <p:cNvSpPr txBox="1">
            <a:spLocks noChangeArrowheads="1"/>
          </p:cNvSpPr>
          <p:nvPr/>
        </p:nvSpPr>
        <p:spPr bwMode="auto">
          <a:xfrm>
            <a:off x="5508625" y="5141913"/>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10:30</a:t>
            </a:r>
          </a:p>
        </p:txBody>
      </p:sp>
      <p:sp>
        <p:nvSpPr>
          <p:cNvPr id="28" name="Rectangle 27"/>
          <p:cNvSpPr/>
          <p:nvPr/>
        </p:nvSpPr>
        <p:spPr>
          <a:xfrm>
            <a:off x="5562600" y="5791200"/>
            <a:ext cx="2438400" cy="461665"/>
          </a:xfrm>
          <a:prstGeom prst="rect">
            <a:avLst/>
          </a:prstGeom>
        </p:spPr>
        <p:txBody>
          <a:bodyPr wrap="square">
            <a:spAutoFit/>
          </a:bodyPr>
          <a:lstStyle/>
          <a:p>
            <a:pPr fontAlgn="auto">
              <a:spcBef>
                <a:spcPts val="0"/>
              </a:spcBef>
              <a:spcAft>
                <a:spcPts val="0"/>
              </a:spcAft>
            </a:pPr>
            <a:r>
              <a:rPr lang="es-ES" sz="2400" b="1" dirty="0" err="1">
                <a:solidFill>
                  <a:srgbClr val="0070C0"/>
                </a:solidFill>
                <a:latin typeface="Calibri"/>
                <a:ea typeface="+mn-ea"/>
              </a:rPr>
              <a:t>Regulated</a:t>
            </a:r>
            <a:r>
              <a:rPr lang="es-ES" sz="2400" b="1" dirty="0">
                <a:solidFill>
                  <a:srgbClr val="0070C0"/>
                </a:solidFill>
                <a:latin typeface="Calibri"/>
                <a:ea typeface="+mn-ea"/>
              </a:rPr>
              <a:t> Sector</a:t>
            </a:r>
            <a:endParaRPr lang="en-GB" sz="2400" b="1" dirty="0">
              <a:solidFill>
                <a:srgbClr val="0070C0"/>
              </a:solidFill>
              <a:latin typeface="Calibri"/>
              <a:ea typeface="+mn-ea"/>
            </a:endParaRPr>
          </a:p>
        </p:txBody>
      </p:sp>
      <p:sp>
        <p:nvSpPr>
          <p:cNvPr id="30" name="TextBox 5"/>
          <p:cNvSpPr txBox="1"/>
          <p:nvPr/>
        </p:nvSpPr>
        <p:spPr>
          <a:xfrm>
            <a:off x="685800" y="892076"/>
            <a:ext cx="8458200" cy="400110"/>
          </a:xfrm>
          <a:prstGeom prst="rect">
            <a:avLst/>
          </a:prstGeom>
          <a:noFill/>
        </p:spPr>
        <p:txBody>
          <a:bodyPr wrap="square" rtlCol="0">
            <a:spAutoFit/>
          </a:bodyPr>
          <a:lstStyle/>
          <a:p>
            <a:pPr fontAlgn="auto">
              <a:spcBef>
                <a:spcPts val="0"/>
              </a:spcBef>
              <a:spcAft>
                <a:spcPts val="0"/>
              </a:spcAft>
            </a:pPr>
            <a:r>
              <a:rPr lang="en-US" sz="2000" b="1" dirty="0">
                <a:solidFill>
                  <a:srgbClr val="0070C0"/>
                </a:solidFill>
              </a:rPr>
              <a:t>Computer Assisted Slot Allocation</a:t>
            </a:r>
          </a:p>
        </p:txBody>
      </p:sp>
      <p:sp>
        <p:nvSpPr>
          <p:cNvPr id="31" name="Rectangle 1"/>
          <p:cNvSpPr txBox="1">
            <a:spLocks noChangeArrowheads="1"/>
          </p:cNvSpPr>
          <p:nvPr/>
        </p:nvSpPr>
        <p:spPr>
          <a:xfrm>
            <a:off x="787349" y="1640541"/>
            <a:ext cx="4127551" cy="438150"/>
          </a:xfrm>
          <a:prstGeom prst="rect">
            <a:avLst/>
          </a:prstGeom>
          <a:noFill/>
          <a:ln>
            <a:noFill/>
          </a:ln>
        </p:spPr>
        <p:txBody>
          <a:bodyPr vert="horz" lIns="0" tIns="0" rIns="0" bIns="0" anchor="t" anchorCtr="0" compatLnSpc="1"/>
          <a:lstStyle>
            <a:def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defPPr>
            <a:lvl1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lvl1pPr>
            <a:lvl2pPr marL="742680" marR="0" lvl="1" indent="-285480" algn="l" rtl="0" hangingPunct="0">
              <a:lnSpc>
                <a:spcPct val="131000"/>
              </a:lnSpc>
              <a:spcBef>
                <a:spcPts val="0"/>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ca-ES" sz="2600" b="0" i="0" u="none" strike="noStrike" baseline="0">
                <a:ln>
                  <a:noFill/>
                </a:ln>
                <a:solidFill>
                  <a:srgbClr val="000000"/>
                </a:solidFill>
                <a:latin typeface="Arial" pitchFamily="34"/>
                <a:ea typeface="msmincho" pitchFamily="2"/>
                <a:cs typeface="msmincho" pitchFamily="2"/>
              </a:defRPr>
            </a:lvl2pPr>
            <a:lvl3pPr marL="1143000" marR="0" lvl="2" indent="-228600" algn="l" rtl="0" hangingPunct="0">
              <a:lnSpc>
                <a:spcPct val="87000"/>
              </a:lnSpc>
              <a:spcBef>
                <a:spcPts val="0"/>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ca-ES" sz="1800" b="0" i="0" u="none" strike="noStrike" baseline="0">
                <a:ln>
                  <a:noFill/>
                </a:ln>
                <a:solidFill>
                  <a:srgbClr val="000000"/>
                </a:solidFill>
                <a:latin typeface="Arial" pitchFamily="34"/>
                <a:ea typeface="msmincho" pitchFamily="2"/>
                <a:cs typeface="msmincho" pitchFamily="2"/>
              </a:defRPr>
            </a:lvl3pPr>
            <a:lvl4pPr marL="1600199" marR="0" lvl="3" indent="-228600" algn="l" rtl="0" hangingPunct="0">
              <a:lnSpc>
                <a:spcPct val="87000"/>
              </a:lnSpc>
              <a:spcBef>
                <a:spcPts val="0"/>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ca-ES" sz="1800" b="0" i="0" u="none" strike="noStrike" baseline="0">
                <a:ln>
                  <a:noFill/>
                </a:ln>
                <a:solidFill>
                  <a:srgbClr val="000000"/>
                </a:solidFill>
                <a:latin typeface="Arial" pitchFamily="34"/>
                <a:ea typeface="msmincho" pitchFamily="2"/>
                <a:cs typeface="msmincho" pitchFamily="2"/>
              </a:defRPr>
            </a:lvl4pPr>
            <a:lvl5pPr marL="2057400" marR="0" lvl="4"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5pPr>
            <a:lvl6pPr marL="2057400" marR="0" lvl="5"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6pPr>
            <a:lvl7pPr marL="2057400" marR="0" lvl="6"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7pPr>
            <a:lvl8pPr marL="2057400" marR="0" lvl="7"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8pPr>
            <a:lvl9pPr marL="2057400" marR="0" lvl="8"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9pPr>
          </a:lstStyle>
          <a:p>
            <a:pPr marL="342720" marR="0" lvl="0" indent="-342720" algn="l" defTabSz="914400" rtl="0" eaLnBrk="1" fontAlgn="auto" latinLnBrk="0" hangingPunct="0">
              <a:lnSpc>
                <a:spcPct val="93000"/>
              </a:lnSpc>
              <a:spcBef>
                <a:spcPts val="550"/>
              </a:spcBef>
              <a:spcAft>
                <a:spcPts val="0"/>
              </a:spcAft>
              <a:buClrTx/>
              <a:buSz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0" dirty="0">
                <a:solidFill>
                  <a:schemeClr val="accent4">
                    <a:lumMod val="10000"/>
                  </a:schemeClr>
                </a:solidFill>
                <a:latin typeface="Arial" pitchFamily="34" charset="0"/>
                <a:ea typeface="ＭＳ Ｐゴシック" pitchFamily="34" charset="-128"/>
                <a:cs typeface="+mn-cs"/>
              </a:rPr>
              <a:t>Slot Allocation Algorithm (example)</a:t>
            </a:r>
          </a:p>
        </p:txBody>
      </p:sp>
      <p:sp>
        <p:nvSpPr>
          <p:cNvPr id="32" name="Rectangle 31"/>
          <p:cNvSpPr/>
          <p:nvPr/>
        </p:nvSpPr>
        <p:spPr>
          <a:xfrm>
            <a:off x="685800" y="5949280"/>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Calibri"/>
                <a:ea typeface="+mn-ea"/>
              </a:rPr>
              <a:t>ETO: </a:t>
            </a:r>
            <a:r>
              <a:rPr lang="es-ES" kern="0" dirty="0" err="1">
                <a:solidFill>
                  <a:prstClr val="black"/>
                </a:solidFill>
                <a:latin typeface="Calibri"/>
                <a:ea typeface="+mn-ea"/>
              </a:rPr>
              <a:t>Estimated</a:t>
            </a:r>
            <a:r>
              <a:rPr lang="es-ES" kern="0" dirty="0">
                <a:solidFill>
                  <a:prstClr val="black"/>
                </a:solidFill>
                <a:latin typeface="Calibri"/>
                <a:ea typeface="+mn-ea"/>
              </a:rPr>
              <a:t> Time </a:t>
            </a:r>
            <a:r>
              <a:rPr lang="es-ES" kern="0" dirty="0" err="1">
                <a:solidFill>
                  <a:prstClr val="black"/>
                </a:solidFill>
                <a:latin typeface="Calibri"/>
                <a:ea typeface="+mn-ea"/>
              </a:rPr>
              <a:t>Over</a:t>
            </a:r>
            <a:endParaRPr lang="en-GB" kern="0" dirty="0">
              <a:solidFill>
                <a:prstClr val="black"/>
              </a:solidFill>
              <a:latin typeface="Calibri"/>
              <a:ea typeface="+mn-ea"/>
            </a:endParaRPr>
          </a:p>
        </p:txBody>
      </p:sp>
      <p:sp>
        <p:nvSpPr>
          <p:cNvPr id="29" name="Segnaposto numero diapositiva 4">
            <a:extLst>
              <a:ext uri="{FF2B5EF4-FFF2-40B4-BE49-F238E27FC236}">
                <a16:creationId xmlns:a16="http://schemas.microsoft.com/office/drawing/2014/main" id="{04195DA2-BE7E-45E3-9786-31442F8715DC}"/>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63</a:t>
            </a:fld>
            <a:endParaRPr lang="en-GB" dirty="0"/>
          </a:p>
        </p:txBody>
      </p:sp>
    </p:spTree>
    <p:extLst>
      <p:ext uri="{BB962C8B-B14F-4D97-AF65-F5344CB8AC3E}">
        <p14:creationId xmlns:p14="http://schemas.microsoft.com/office/powerpoint/2010/main" val="25961267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2"/>
          <p:cNvSpPr txBox="1">
            <a:spLocks/>
          </p:cNvSpPr>
          <p:nvPr/>
        </p:nvSpPr>
        <p:spPr bwMode="auto">
          <a:xfrm>
            <a:off x="1845499" y="321916"/>
            <a:ext cx="7197725" cy="3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defPPr lvl="0">
              <a:buNone/>
              <a:defRPr/>
            </a:defPPr>
            <a:lvl1pPr lvl="0" algn="l" rtl="0" eaLnBrk="1" fontAlgn="base" hangingPunct="1">
              <a:lnSpc>
                <a:spcPts val="2600"/>
              </a:lnSpc>
              <a:spcBef>
                <a:spcPct val="0"/>
              </a:spcBef>
              <a:spcAft>
                <a:spcPct val="0"/>
              </a:spcAft>
              <a:buNone/>
              <a:defRPr sz="2400" b="1">
                <a:solidFill>
                  <a:schemeClr val="tx1"/>
                </a:solidFill>
                <a:latin typeface="+mj-lt"/>
                <a:ea typeface="ＭＳ Ｐゴシック" charset="0"/>
                <a:cs typeface="ＭＳ Ｐゴシック" charset="0"/>
              </a:defRPr>
            </a:lvl1pPr>
            <a:lvl2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2pPr>
            <a:lvl3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3pPr>
            <a:lvl4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4pPr>
            <a:lvl5pPr algn="l" rtl="0" eaLnBrk="1" fontAlgn="base" hangingPunct="1">
              <a:lnSpc>
                <a:spcPts val="2600"/>
              </a:lnSpc>
              <a:spcBef>
                <a:spcPct val="0"/>
              </a:spcBef>
              <a:spcAft>
                <a:spcPct val="0"/>
              </a:spcAft>
              <a:defRPr sz="2400" b="1">
                <a:solidFill>
                  <a:schemeClr val="tx1"/>
                </a:solidFill>
                <a:latin typeface="Arial" pitchFamily="-105" charset="0"/>
                <a:ea typeface="ＭＳ Ｐゴシック" charset="0"/>
                <a:cs typeface="ＭＳ Ｐゴシック" charset="0"/>
              </a:defRPr>
            </a:lvl5pPr>
            <a:lvl6pPr marL="457200" algn="l" rtl="0" eaLnBrk="1" fontAlgn="base" hangingPunct="1">
              <a:lnSpc>
                <a:spcPts val="2600"/>
              </a:lnSpc>
              <a:spcBef>
                <a:spcPct val="0"/>
              </a:spcBef>
              <a:spcAft>
                <a:spcPct val="0"/>
              </a:spcAft>
              <a:defRPr sz="2400" b="1">
                <a:solidFill>
                  <a:schemeClr val="tx1"/>
                </a:solidFill>
                <a:latin typeface="Arial" pitchFamily="-105" charset="0"/>
              </a:defRPr>
            </a:lvl6pPr>
            <a:lvl7pPr marL="914400" algn="l" rtl="0" eaLnBrk="1" fontAlgn="base" hangingPunct="1">
              <a:lnSpc>
                <a:spcPts val="2600"/>
              </a:lnSpc>
              <a:spcBef>
                <a:spcPct val="0"/>
              </a:spcBef>
              <a:spcAft>
                <a:spcPct val="0"/>
              </a:spcAft>
              <a:defRPr sz="2400" b="1">
                <a:solidFill>
                  <a:schemeClr val="tx1"/>
                </a:solidFill>
                <a:latin typeface="Arial" pitchFamily="-105" charset="0"/>
              </a:defRPr>
            </a:lvl7pPr>
            <a:lvl8pPr marL="1371600" algn="l" rtl="0" eaLnBrk="1" fontAlgn="base" hangingPunct="1">
              <a:lnSpc>
                <a:spcPts val="2600"/>
              </a:lnSpc>
              <a:spcBef>
                <a:spcPct val="0"/>
              </a:spcBef>
              <a:spcAft>
                <a:spcPct val="0"/>
              </a:spcAft>
              <a:defRPr sz="2400" b="1">
                <a:solidFill>
                  <a:schemeClr val="tx1"/>
                </a:solidFill>
                <a:latin typeface="Arial" pitchFamily="-105" charset="0"/>
              </a:defRPr>
            </a:lvl8pPr>
            <a:lvl9pPr marL="1828800" algn="l" rtl="0" eaLnBrk="1" fontAlgn="base" hangingPunct="1">
              <a:lnSpc>
                <a:spcPts val="2600"/>
              </a:lnSpc>
              <a:spcBef>
                <a:spcPct val="0"/>
              </a:spcBef>
              <a:spcAft>
                <a:spcPct val="0"/>
              </a:spcAft>
              <a:defRPr sz="2400" b="1">
                <a:solidFill>
                  <a:schemeClr val="tx1"/>
                </a:solidFill>
                <a:latin typeface="Arial" pitchFamily="-105" charset="0"/>
              </a:defRPr>
            </a:lvl9pPr>
          </a:lstStyle>
          <a:p>
            <a:r>
              <a:rPr lang="en-US" kern="0" dirty="0"/>
              <a:t>Air Traffic Management - ATFM</a:t>
            </a:r>
          </a:p>
        </p:txBody>
      </p:sp>
      <p:graphicFrame>
        <p:nvGraphicFramePr>
          <p:cNvPr id="16" name="Group 3"/>
          <p:cNvGraphicFramePr>
            <a:graphicFrameLocks noGrp="1"/>
          </p:cNvGraphicFramePr>
          <p:nvPr/>
        </p:nvGraphicFramePr>
        <p:xfrm>
          <a:off x="1152525" y="2274888"/>
          <a:ext cx="2808288" cy="2367862"/>
        </p:xfrm>
        <a:graphic>
          <a:graphicData uri="http://schemas.openxmlformats.org/drawingml/2006/table">
            <a:tbl>
              <a:tblPr/>
              <a:tblGrid>
                <a:gridCol w="936802">
                  <a:extLst>
                    <a:ext uri="{9D8B030D-6E8A-4147-A177-3AD203B41FA5}">
                      <a16:colId xmlns:a16="http://schemas.microsoft.com/office/drawing/2014/main" val="20000"/>
                    </a:ext>
                  </a:extLst>
                </a:gridCol>
                <a:gridCol w="935743">
                  <a:extLst>
                    <a:ext uri="{9D8B030D-6E8A-4147-A177-3AD203B41FA5}">
                      <a16:colId xmlns:a16="http://schemas.microsoft.com/office/drawing/2014/main" val="20001"/>
                    </a:ext>
                  </a:extLst>
                </a:gridCol>
                <a:gridCol w="935743">
                  <a:extLst>
                    <a:ext uri="{9D8B030D-6E8A-4147-A177-3AD203B41FA5}">
                      <a16:colId xmlns:a16="http://schemas.microsoft.com/office/drawing/2014/main" val="20002"/>
                    </a:ext>
                  </a:extLst>
                </a:gridCol>
              </a:tblGrid>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Flight</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ETO</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Delay</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F1</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10:00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0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0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F3</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10:07</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3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F4</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10:10</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5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6550">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F5</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10:12</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8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8138">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a:ln>
                            <a:noFill/>
                          </a:ln>
                          <a:solidFill>
                            <a:srgbClr val="000000"/>
                          </a:solidFill>
                          <a:effectLst/>
                          <a:latin typeface="Times New Roman" pitchFamily="18" charset="0"/>
                          <a:ea typeface="msmincho" charset="0"/>
                          <a:cs typeface="msmincho" charset="0"/>
                        </a:rPr>
                        <a:t>F6</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10:18</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defRPr sz="1800" kern="1200">
                          <a:solidFill>
                            <a:schemeClr val="tx1"/>
                          </a:solidFill>
                          <a:latin typeface="Calibri"/>
                        </a:defRPr>
                      </a:lvl1pPr>
                      <a:lvl2pPr marL="457200" algn="l" defTabSz="457200" rtl="0" eaLnBrk="1" latinLnBrk="0" hangingPunct="1">
                        <a:defRPr sz="1800" kern="1200">
                          <a:solidFill>
                            <a:schemeClr val="tx1"/>
                          </a:solidFill>
                          <a:latin typeface="Calibri"/>
                        </a:defRPr>
                      </a:lvl2pPr>
                      <a:lvl3pPr marL="914400" algn="l" defTabSz="457200" rtl="0" eaLnBrk="1" latinLnBrk="0" hangingPunct="1">
                        <a:defRPr sz="1800" kern="1200">
                          <a:solidFill>
                            <a:schemeClr val="tx1"/>
                          </a:solidFill>
                          <a:latin typeface="Calibri"/>
                        </a:defRPr>
                      </a:lvl3pPr>
                      <a:lvl4pPr marL="1371600" algn="l" defTabSz="457200" rtl="0" eaLnBrk="1" latinLnBrk="0" hangingPunct="1">
                        <a:defRPr sz="1800" kern="1200">
                          <a:solidFill>
                            <a:schemeClr val="tx1"/>
                          </a:solidFill>
                          <a:latin typeface="Calibri"/>
                        </a:defRPr>
                      </a:lvl4pPr>
                      <a:lvl5pPr marL="1828800" algn="l" defTabSz="457200" rtl="0" eaLnBrk="1" latinLnBrk="0" hangingPunct="1">
                        <a:defRPr sz="1800" kern="1200">
                          <a:solidFill>
                            <a:schemeClr val="tx1"/>
                          </a:solidFill>
                          <a:latin typeface="Calibri"/>
                        </a:defRPr>
                      </a:lvl5pPr>
                      <a:lvl6pPr marL="2286000" algn="l" defTabSz="457200" rtl="0" eaLnBrk="1" latinLnBrk="0" hangingPunct="1">
                        <a:defRPr sz="1800" kern="1200">
                          <a:solidFill>
                            <a:schemeClr val="tx1"/>
                          </a:solidFill>
                          <a:latin typeface="Calibri"/>
                        </a:defRPr>
                      </a:lvl6pPr>
                      <a:lvl7pPr marL="2743200" algn="l" defTabSz="457200" rtl="0" eaLnBrk="1" latinLnBrk="0" hangingPunct="1">
                        <a:defRPr sz="1800" kern="1200">
                          <a:solidFill>
                            <a:schemeClr val="tx1"/>
                          </a:solidFill>
                          <a:latin typeface="Calibri"/>
                        </a:defRPr>
                      </a:lvl7pPr>
                      <a:lvl8pPr marL="3200400" algn="l" defTabSz="457200" rtl="0" eaLnBrk="1" latinLnBrk="0" hangingPunct="1">
                        <a:defRPr sz="1800" kern="1200">
                          <a:solidFill>
                            <a:schemeClr val="tx1"/>
                          </a:solidFill>
                          <a:latin typeface="Calibri"/>
                        </a:defRPr>
                      </a:lvl8pPr>
                      <a:lvl9pPr marL="3657600" algn="l" defTabSz="457200" rtl="0" eaLnBrk="1" latinLnBrk="0" hangingPunct="1">
                        <a:defRPr sz="1800" kern="1200">
                          <a:solidFill>
                            <a:schemeClr val="tx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1800" b="1" i="0" u="none" strike="noStrike" cap="none" normalizeH="0" baseline="0" dirty="0">
                          <a:ln>
                            <a:noFill/>
                          </a:ln>
                          <a:solidFill>
                            <a:srgbClr val="000000"/>
                          </a:solidFill>
                          <a:effectLst/>
                          <a:latin typeface="Times New Roman" pitchFamily="18" charset="0"/>
                          <a:ea typeface="msmincho" charset="0"/>
                          <a:cs typeface="msmincho" charset="0"/>
                        </a:rPr>
                        <a:t>7 min</a:t>
                      </a:r>
                    </a:p>
                  </a:txBody>
                  <a:tcPr marL="36000" marR="36000" marT="74555" marB="36000" horzOverflow="overflow">
                    <a:lnL w="7200" cap="flat" cmpd="sng" algn="ctr">
                      <a:solidFill>
                        <a:srgbClr val="000000"/>
                      </a:solidFill>
                      <a:prstDash val="solid"/>
                      <a:round/>
                      <a:headEnd type="none" w="med" len="med"/>
                      <a:tailEnd type="none" w="med" len="med"/>
                    </a:lnL>
                    <a:lnR w="7200" cap="flat" cmpd="sng" algn="ctr">
                      <a:solidFill>
                        <a:srgbClr val="000000"/>
                      </a:solidFill>
                      <a:prstDash val="solid"/>
                      <a:round/>
                      <a:headEnd type="none" w="med" len="med"/>
                      <a:tailEnd type="none" w="med" len="med"/>
                    </a:lnR>
                    <a:lnT w="7200" cap="flat" cmpd="sng" algn="ctr">
                      <a:solidFill>
                        <a:srgbClr val="000000"/>
                      </a:solidFill>
                      <a:prstDash val="solid"/>
                      <a:round/>
                      <a:headEnd type="none" w="med" len="med"/>
                      <a:tailEnd type="none" w="med" len="med"/>
                    </a:lnT>
                    <a:lnB w="72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18" name="Group 55"/>
          <p:cNvGraphicFramePr>
            <a:graphicFrameLocks noGrp="1"/>
          </p:cNvGraphicFramePr>
          <p:nvPr/>
        </p:nvGraphicFramePr>
        <p:xfrm>
          <a:off x="5580063" y="1952625"/>
          <a:ext cx="2341562" cy="3770316"/>
        </p:xfrm>
        <a:graphic>
          <a:graphicData uri="http://schemas.openxmlformats.org/drawingml/2006/table">
            <a:tbl>
              <a:tblPr>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effectLst>
                  <a:outerShdw blurRad="40000" dist="20000" dir="5400000" rotWithShape="0">
                    <a:srgbClr val="000000">
                      <a:alpha val="38000"/>
                    </a:srgbClr>
                  </a:outerShdw>
                </a:effectLst>
              </a:tblPr>
              <a:tblGrid>
                <a:gridCol w="2341562">
                  <a:extLst>
                    <a:ext uri="{9D8B030D-6E8A-4147-A177-3AD203B41FA5}">
                      <a16:colId xmlns:a16="http://schemas.microsoft.com/office/drawing/2014/main" val="20000"/>
                    </a:ext>
                  </a:extLst>
                </a:gridCol>
              </a:tblGrid>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1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F1</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2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F2</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3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F3</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4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F4</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5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 F5</a:t>
                      </a:r>
                      <a:endParaRPr kumimoji="0" lang="en-US" sz="2200" u="none" strike="noStrike" kern="1200" cap="none" normalizeH="0" baseline="0" dirty="0">
                        <a:ln>
                          <a:noFill/>
                        </a:ln>
                        <a:solidFill>
                          <a:schemeClr val="dk1"/>
                        </a:solidFill>
                        <a:effectLst/>
                        <a:latin typeface="Calibri"/>
                        <a:ea typeface="+mn-ea"/>
                        <a:cs typeface="+mn-cs"/>
                      </a:endParaRP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38163">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          Slot 6 </a:t>
                      </a:r>
                      <a:r>
                        <a:rPr kumimoji="0" lang="en-US" sz="2200" u="none" strike="noStrike" kern="1200" cap="none" normalizeH="0" baseline="0" dirty="0">
                          <a:ln>
                            <a:noFill/>
                          </a:ln>
                          <a:solidFill>
                            <a:schemeClr val="dk1"/>
                          </a:solidFill>
                          <a:effectLst/>
                          <a:latin typeface="Calibri"/>
                          <a:ea typeface="+mn-ea"/>
                          <a:cs typeface="+mn-cs"/>
                          <a:sym typeface="Wingdings" pitchFamily="2" charset="2"/>
                        </a:rPr>
                        <a:t></a:t>
                      </a:r>
                      <a:r>
                        <a:rPr kumimoji="0" lang="en-US" sz="2200" u="none" strike="noStrike" kern="1200" cap="none" normalizeH="0" baseline="0" dirty="0">
                          <a:ln>
                            <a:noFill/>
                          </a:ln>
                          <a:solidFill>
                            <a:schemeClr val="dk1"/>
                          </a:solidFill>
                          <a:effectLst/>
                          <a:latin typeface="Calibri"/>
                          <a:ea typeface="+mn-ea"/>
                          <a:cs typeface="+mn-cs"/>
                        </a:rPr>
                        <a:t> F6</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41338">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49263" rtl="0" eaLnBrk="0" fontAlgn="base" latinLnBrk="0" hangingPunct="0">
                        <a:lnSpc>
                          <a:spcPct val="83000"/>
                        </a:lnSpc>
                        <a:spcBef>
                          <a:spcPct val="0"/>
                        </a:spcBef>
                        <a:spcAft>
                          <a:spcPct val="0"/>
                        </a:spcAft>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200" u="none" strike="noStrike" kern="1200" cap="none" normalizeH="0" baseline="0" dirty="0">
                          <a:ln>
                            <a:noFill/>
                          </a:ln>
                          <a:solidFill>
                            <a:schemeClr val="dk1"/>
                          </a:solidFill>
                          <a:effectLst/>
                          <a:latin typeface="Calibri"/>
                          <a:ea typeface="+mn-ea"/>
                          <a:cs typeface="+mn-cs"/>
                        </a:rPr>
                        <a:t>Slot 7</a:t>
                      </a:r>
                    </a:p>
                  </a:txBody>
                  <a:tcPr marL="36000" marR="36000" marT="83124" marB="36000" horzOverflow="overflow">
                    <a:lnL w="9525" cap="flat" cmpd="sng" algn="ctr">
                      <a:solidFill>
                        <a:srgbClr val="4F81BD">
                          <a:shade val="95000"/>
                          <a:satMod val="105000"/>
                        </a:srgbClr>
                      </a:solidFill>
                      <a:prstDash val="solid"/>
                    </a:lnL>
                    <a:lnR w="9525" cap="flat" cmpd="sng" algn="ctr">
                      <a:solidFill>
                        <a:srgbClr val="4F81BD">
                          <a:shade val="95000"/>
                          <a:satMod val="105000"/>
                        </a:srgbClr>
                      </a:solidFill>
                      <a:prstDash val="solid"/>
                    </a:lnR>
                    <a:lnT w="9525" cap="flat" cmpd="sng" algn="ctr">
                      <a:solidFill>
                        <a:srgbClr val="4F81BD">
                          <a:shade val="95000"/>
                          <a:satMod val="105000"/>
                        </a:srgbClr>
                      </a:solidFill>
                      <a:prstDash val="solid"/>
                    </a:lnT>
                    <a:lnB w="9525" cap="flat" cmpd="sng" algn="ctr">
                      <a:solidFill>
                        <a:srgbClr val="4F81BD">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
        <p:nvSpPr>
          <p:cNvPr id="19" name="Text Box 85"/>
          <p:cNvSpPr txBox="1">
            <a:spLocks noChangeArrowheads="1"/>
          </p:cNvSpPr>
          <p:nvPr/>
        </p:nvSpPr>
        <p:spPr bwMode="auto">
          <a:xfrm>
            <a:off x="5505450" y="19081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10:00</a:t>
            </a:r>
          </a:p>
        </p:txBody>
      </p:sp>
      <p:sp>
        <p:nvSpPr>
          <p:cNvPr id="20" name="Text Box 86"/>
          <p:cNvSpPr txBox="1">
            <a:spLocks noChangeArrowheads="1"/>
          </p:cNvSpPr>
          <p:nvPr/>
        </p:nvSpPr>
        <p:spPr bwMode="auto">
          <a:xfrm>
            <a:off x="5507038" y="2441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10:05</a:t>
            </a:r>
          </a:p>
        </p:txBody>
      </p:sp>
      <p:sp>
        <p:nvSpPr>
          <p:cNvPr id="21" name="Text Box 87"/>
          <p:cNvSpPr txBox="1">
            <a:spLocks noChangeArrowheads="1"/>
          </p:cNvSpPr>
          <p:nvPr/>
        </p:nvSpPr>
        <p:spPr bwMode="auto">
          <a:xfrm>
            <a:off x="5507038" y="29813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10:10</a:t>
            </a:r>
          </a:p>
        </p:txBody>
      </p:sp>
      <p:sp>
        <p:nvSpPr>
          <p:cNvPr id="22" name="Text Box 88"/>
          <p:cNvSpPr txBox="1">
            <a:spLocks noChangeArrowheads="1"/>
          </p:cNvSpPr>
          <p:nvPr/>
        </p:nvSpPr>
        <p:spPr bwMode="auto">
          <a:xfrm>
            <a:off x="5507038" y="35210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dirty="0">
                <a:ln>
                  <a:noFill/>
                </a:ln>
                <a:solidFill>
                  <a:srgbClr val="000000"/>
                </a:solidFill>
                <a:effectLst/>
                <a:uLnTx/>
                <a:uFillTx/>
                <a:latin typeface="Times New Roman" pitchFamily="18" charset="0"/>
              </a:rPr>
              <a:t>10:15 </a:t>
            </a:r>
          </a:p>
        </p:txBody>
      </p:sp>
      <p:sp>
        <p:nvSpPr>
          <p:cNvPr id="23" name="Text Box 89"/>
          <p:cNvSpPr txBox="1">
            <a:spLocks noChangeArrowheads="1"/>
          </p:cNvSpPr>
          <p:nvPr/>
        </p:nvSpPr>
        <p:spPr bwMode="auto">
          <a:xfrm>
            <a:off x="5507038" y="406082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10:20</a:t>
            </a:r>
          </a:p>
        </p:txBody>
      </p:sp>
      <p:sp>
        <p:nvSpPr>
          <p:cNvPr id="24" name="Text Box 90"/>
          <p:cNvSpPr txBox="1">
            <a:spLocks noChangeArrowheads="1"/>
          </p:cNvSpPr>
          <p:nvPr/>
        </p:nvSpPr>
        <p:spPr bwMode="auto">
          <a:xfrm>
            <a:off x="5508625" y="4600575"/>
            <a:ext cx="555625" cy="27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10:25</a:t>
            </a:r>
          </a:p>
        </p:txBody>
      </p:sp>
      <p:sp>
        <p:nvSpPr>
          <p:cNvPr id="25" name="Text Box 91"/>
          <p:cNvSpPr txBox="1">
            <a:spLocks noChangeArrowheads="1"/>
          </p:cNvSpPr>
          <p:nvPr/>
        </p:nvSpPr>
        <p:spPr bwMode="auto">
          <a:xfrm>
            <a:off x="5508625" y="5141913"/>
            <a:ext cx="555625" cy="271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72845"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5pPr>
            <a:lvl6pPr marL="25146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6pPr>
            <a:lvl7pPr marL="29718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7pPr>
            <a:lvl8pPr marL="34290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8pPr>
            <a:lvl9pPr marL="3886200" indent="-228600" defTabSz="449263" eaLnBrk="0" fontAlgn="base" hangingPunct="0">
              <a:lnSpc>
                <a:spcPct val="8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ea typeface="msmincho" charset="0"/>
                <a:cs typeface="msmincho" charset="0"/>
              </a:defRPr>
            </a:lvl9pPr>
          </a:lstStyle>
          <a:p>
            <a:pPr marL="0" marR="0" lvl="0" indent="0" defTabSz="914400"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sz="1300" b="0" i="0" u="none" strike="noStrike" kern="0" cap="none" spc="0" normalizeH="0" baseline="0" noProof="0">
                <a:ln>
                  <a:noFill/>
                </a:ln>
                <a:solidFill>
                  <a:srgbClr val="000000"/>
                </a:solidFill>
                <a:effectLst/>
                <a:uLnTx/>
                <a:uFillTx/>
                <a:latin typeface="Times New Roman" pitchFamily="18" charset="0"/>
              </a:rPr>
              <a:t>10:30</a:t>
            </a:r>
          </a:p>
        </p:txBody>
      </p:sp>
      <p:sp>
        <p:nvSpPr>
          <p:cNvPr id="26" name="Rectangle 25"/>
          <p:cNvSpPr/>
          <p:nvPr/>
        </p:nvSpPr>
        <p:spPr>
          <a:xfrm>
            <a:off x="5562600" y="5791200"/>
            <a:ext cx="2438400" cy="461665"/>
          </a:xfrm>
          <a:prstGeom prst="rect">
            <a:avLst/>
          </a:prstGeom>
        </p:spPr>
        <p:txBody>
          <a:bodyPr wrap="square">
            <a:spAutoFit/>
          </a:bodyPr>
          <a:lstStyle/>
          <a:p>
            <a:pPr fontAlgn="auto">
              <a:spcBef>
                <a:spcPts val="0"/>
              </a:spcBef>
              <a:spcAft>
                <a:spcPts val="0"/>
              </a:spcAft>
            </a:pPr>
            <a:r>
              <a:rPr lang="es-ES" sz="2400" b="1" dirty="0" err="1">
                <a:solidFill>
                  <a:srgbClr val="0070C0"/>
                </a:solidFill>
                <a:latin typeface="Calibri"/>
                <a:ea typeface="+mn-ea"/>
              </a:rPr>
              <a:t>Regulated</a:t>
            </a:r>
            <a:r>
              <a:rPr lang="es-ES" sz="2400" b="1" dirty="0">
                <a:solidFill>
                  <a:srgbClr val="0070C0"/>
                </a:solidFill>
                <a:latin typeface="Calibri"/>
                <a:ea typeface="+mn-ea"/>
              </a:rPr>
              <a:t> Sector</a:t>
            </a:r>
            <a:endParaRPr lang="en-GB" sz="2400" b="1" dirty="0">
              <a:solidFill>
                <a:srgbClr val="0070C0"/>
              </a:solidFill>
              <a:latin typeface="Calibri"/>
              <a:ea typeface="+mn-ea"/>
            </a:endParaRPr>
          </a:p>
        </p:txBody>
      </p:sp>
      <p:sp>
        <p:nvSpPr>
          <p:cNvPr id="28" name="TextBox 5"/>
          <p:cNvSpPr txBox="1"/>
          <p:nvPr/>
        </p:nvSpPr>
        <p:spPr>
          <a:xfrm>
            <a:off x="685800" y="892076"/>
            <a:ext cx="8458200" cy="400110"/>
          </a:xfrm>
          <a:prstGeom prst="rect">
            <a:avLst/>
          </a:prstGeom>
          <a:noFill/>
        </p:spPr>
        <p:txBody>
          <a:bodyPr wrap="square" rtlCol="0">
            <a:spAutoFit/>
          </a:bodyPr>
          <a:lstStyle/>
          <a:p>
            <a:pPr fontAlgn="auto">
              <a:spcBef>
                <a:spcPts val="0"/>
              </a:spcBef>
              <a:spcAft>
                <a:spcPts val="0"/>
              </a:spcAft>
            </a:pPr>
            <a:r>
              <a:rPr lang="en-US" sz="2000" b="1" dirty="0">
                <a:solidFill>
                  <a:srgbClr val="0070C0"/>
                </a:solidFill>
              </a:rPr>
              <a:t>Computer Assisted Slot Allocation</a:t>
            </a:r>
          </a:p>
        </p:txBody>
      </p:sp>
      <p:sp>
        <p:nvSpPr>
          <p:cNvPr id="29" name="Rectangle 1"/>
          <p:cNvSpPr txBox="1">
            <a:spLocks noChangeArrowheads="1"/>
          </p:cNvSpPr>
          <p:nvPr/>
        </p:nvSpPr>
        <p:spPr>
          <a:xfrm>
            <a:off x="787349" y="1640541"/>
            <a:ext cx="4127551" cy="438150"/>
          </a:xfrm>
          <a:prstGeom prst="rect">
            <a:avLst/>
          </a:prstGeom>
          <a:noFill/>
          <a:ln>
            <a:noFill/>
          </a:ln>
        </p:spPr>
        <p:txBody>
          <a:bodyPr vert="horz" lIns="0" tIns="0" rIns="0" bIns="0" anchor="t" anchorCtr="0" compatLnSpc="1"/>
          <a:lstStyle>
            <a:def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defPPr>
            <a:lvl1pPr marL="342720" marR="0" lvl="0" indent="-342720" algn="l" rtl="0" hangingPunct="0">
              <a:lnSpc>
                <a:spcPct val="131000"/>
              </a:lnSpc>
              <a:spcBef>
                <a:spcPts val="550"/>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ca-ES" sz="2800" b="1" i="0" u="none" strike="noStrike" baseline="0">
                <a:ln>
                  <a:noFill/>
                </a:ln>
                <a:solidFill>
                  <a:srgbClr val="1588BB"/>
                </a:solidFill>
                <a:latin typeface="Arial" pitchFamily="34"/>
                <a:ea typeface="msmincho" pitchFamily="2"/>
                <a:cs typeface="msmincho" pitchFamily="2"/>
              </a:defRPr>
            </a:lvl1pPr>
            <a:lvl2pPr marL="742680" marR="0" lvl="1" indent="-285480" algn="l" rtl="0" hangingPunct="0">
              <a:lnSpc>
                <a:spcPct val="131000"/>
              </a:lnSpc>
              <a:spcBef>
                <a:spcPts val="0"/>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ca-ES" sz="2600" b="0" i="0" u="none" strike="noStrike" baseline="0">
                <a:ln>
                  <a:noFill/>
                </a:ln>
                <a:solidFill>
                  <a:srgbClr val="000000"/>
                </a:solidFill>
                <a:latin typeface="Arial" pitchFamily="34"/>
                <a:ea typeface="msmincho" pitchFamily="2"/>
                <a:cs typeface="msmincho" pitchFamily="2"/>
              </a:defRPr>
            </a:lvl2pPr>
            <a:lvl3pPr marL="1143000" marR="0" lvl="2" indent="-228600" algn="l" rtl="0" hangingPunct="0">
              <a:lnSpc>
                <a:spcPct val="87000"/>
              </a:lnSpc>
              <a:spcBef>
                <a:spcPts val="0"/>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ca-ES" sz="1800" b="0" i="0" u="none" strike="noStrike" baseline="0">
                <a:ln>
                  <a:noFill/>
                </a:ln>
                <a:solidFill>
                  <a:srgbClr val="000000"/>
                </a:solidFill>
                <a:latin typeface="Arial" pitchFamily="34"/>
                <a:ea typeface="msmincho" pitchFamily="2"/>
                <a:cs typeface="msmincho" pitchFamily="2"/>
              </a:defRPr>
            </a:lvl3pPr>
            <a:lvl4pPr marL="1600199" marR="0" lvl="3" indent="-228600" algn="l" rtl="0" hangingPunct="0">
              <a:lnSpc>
                <a:spcPct val="87000"/>
              </a:lnSpc>
              <a:spcBef>
                <a:spcPts val="0"/>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ca-ES" sz="1800" b="0" i="0" u="none" strike="noStrike" baseline="0">
                <a:ln>
                  <a:noFill/>
                </a:ln>
                <a:solidFill>
                  <a:srgbClr val="000000"/>
                </a:solidFill>
                <a:latin typeface="Arial" pitchFamily="34"/>
                <a:ea typeface="msmincho" pitchFamily="2"/>
                <a:cs typeface="msmincho" pitchFamily="2"/>
              </a:defRPr>
            </a:lvl4pPr>
            <a:lvl5pPr marL="2057400" marR="0" lvl="4"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5pPr>
            <a:lvl6pPr marL="2057400" marR="0" lvl="5"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6pPr>
            <a:lvl7pPr marL="2057400" marR="0" lvl="6"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7pPr>
            <a:lvl8pPr marL="2057400" marR="0" lvl="7"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8pPr>
            <a:lvl9pPr marL="2057400" marR="0" lvl="8" indent="-228600" algn="l" rtl="0" hangingPunct="0">
              <a:lnSpc>
                <a:spcPct val="83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ca-ES" sz="2000" b="0" i="0" u="none" strike="noStrike" baseline="0">
                <a:ln>
                  <a:noFill/>
                </a:ln>
                <a:solidFill>
                  <a:srgbClr val="000000"/>
                </a:solidFill>
                <a:latin typeface="Times New Roman" pitchFamily="18"/>
                <a:ea typeface="msmincho" pitchFamily="2"/>
                <a:cs typeface="msmincho" pitchFamily="2"/>
              </a:defRPr>
            </a:lvl9pPr>
          </a:lstStyle>
          <a:p>
            <a:pPr marL="342720" marR="0" lvl="0" indent="-342720" algn="l" defTabSz="914400" rtl="0" eaLnBrk="1" fontAlgn="auto" latinLnBrk="0" hangingPunct="0">
              <a:lnSpc>
                <a:spcPct val="93000"/>
              </a:lnSpc>
              <a:spcBef>
                <a:spcPts val="550"/>
              </a:spcBef>
              <a:spcAft>
                <a:spcPts val="0"/>
              </a:spcAft>
              <a:buClrTx/>
              <a:buSz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0" dirty="0">
                <a:solidFill>
                  <a:schemeClr val="accent4">
                    <a:lumMod val="10000"/>
                  </a:schemeClr>
                </a:solidFill>
                <a:latin typeface="Arial" pitchFamily="34" charset="0"/>
                <a:ea typeface="ＭＳ Ｐゴシック" pitchFamily="34" charset="-128"/>
                <a:cs typeface="+mn-cs"/>
              </a:rPr>
              <a:t>Slot Allocation Algorithm (example)</a:t>
            </a:r>
          </a:p>
        </p:txBody>
      </p:sp>
      <p:sp>
        <p:nvSpPr>
          <p:cNvPr id="30" name="Rectangle 29"/>
          <p:cNvSpPr/>
          <p:nvPr/>
        </p:nvSpPr>
        <p:spPr>
          <a:xfrm>
            <a:off x="685800" y="5949280"/>
            <a:ext cx="2819400" cy="369332"/>
          </a:xfrm>
          <a:prstGeom prst="rect">
            <a:avLst/>
          </a:prstGeom>
        </p:spPr>
        <p:txBody>
          <a:bodyPr wrap="square">
            <a:spAutoFit/>
          </a:bodyPr>
          <a:lstStyle/>
          <a:p>
            <a:pPr fontAlgn="auto">
              <a:spcBef>
                <a:spcPts val="0"/>
              </a:spcBef>
              <a:spcAft>
                <a:spcPts val="0"/>
              </a:spcAft>
            </a:pPr>
            <a:r>
              <a:rPr lang="es-ES" kern="0" dirty="0">
                <a:solidFill>
                  <a:prstClr val="black"/>
                </a:solidFill>
                <a:latin typeface="Calibri"/>
                <a:ea typeface="+mn-ea"/>
              </a:rPr>
              <a:t>ETO: </a:t>
            </a:r>
            <a:r>
              <a:rPr lang="es-ES" kern="0" dirty="0" err="1">
                <a:solidFill>
                  <a:prstClr val="black"/>
                </a:solidFill>
                <a:latin typeface="Calibri"/>
                <a:ea typeface="+mn-ea"/>
              </a:rPr>
              <a:t>Estimated</a:t>
            </a:r>
            <a:r>
              <a:rPr lang="es-ES" kern="0" dirty="0">
                <a:solidFill>
                  <a:prstClr val="black"/>
                </a:solidFill>
                <a:latin typeface="Calibri"/>
                <a:ea typeface="+mn-ea"/>
              </a:rPr>
              <a:t> Time </a:t>
            </a:r>
            <a:r>
              <a:rPr lang="es-ES" kern="0" dirty="0" err="1">
                <a:solidFill>
                  <a:prstClr val="black"/>
                </a:solidFill>
                <a:latin typeface="Calibri"/>
                <a:ea typeface="+mn-ea"/>
              </a:rPr>
              <a:t>Over</a:t>
            </a:r>
            <a:endParaRPr lang="en-GB" kern="0" dirty="0">
              <a:solidFill>
                <a:prstClr val="black"/>
              </a:solidFill>
              <a:latin typeface="Calibri"/>
              <a:ea typeface="+mn-ea"/>
            </a:endParaRPr>
          </a:p>
        </p:txBody>
      </p:sp>
      <p:sp>
        <p:nvSpPr>
          <p:cNvPr id="27" name="Segnaposto numero diapositiva 4">
            <a:extLst>
              <a:ext uri="{FF2B5EF4-FFF2-40B4-BE49-F238E27FC236}">
                <a16:creationId xmlns:a16="http://schemas.microsoft.com/office/drawing/2014/main" id="{E7E5EE25-E263-4739-AC27-C5E9A8896189}"/>
              </a:ext>
            </a:extLst>
          </p:cNvPr>
          <p:cNvSpPr>
            <a:spLocks noGrp="1"/>
          </p:cNvSpPr>
          <p:nvPr>
            <p:ph type="sldNum" sz="quarter" idx="11"/>
          </p:nvPr>
        </p:nvSpPr>
        <p:spPr>
          <a:xfrm>
            <a:off x="6512256" y="6556407"/>
            <a:ext cx="2133600" cy="252000"/>
          </a:xfrm>
        </p:spPr>
        <p:txBody>
          <a:bodyPr/>
          <a:lstStyle/>
          <a:p>
            <a:fld id="{707FE137-0C1A-4C05-8B34-1D89C94DB814}" type="slidenum">
              <a:rPr lang="en-GB" smtClean="0"/>
              <a:pPr/>
              <a:t>64</a:t>
            </a:fld>
            <a:endParaRPr lang="en-GB" dirty="0"/>
          </a:p>
        </p:txBody>
      </p:sp>
    </p:spTree>
    <p:extLst>
      <p:ext uri="{BB962C8B-B14F-4D97-AF65-F5344CB8AC3E}">
        <p14:creationId xmlns:p14="http://schemas.microsoft.com/office/powerpoint/2010/main" val="21399637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1"/>
          </p:nvPr>
        </p:nvSpPr>
        <p:spPr/>
        <p:txBody>
          <a:bodyPr/>
          <a:lstStyle/>
          <a:p>
            <a:fld id="{707FE137-0C1A-4C05-8B34-1D89C94DB814}" type="slidenum">
              <a:rPr lang="en-GB" smtClean="0"/>
              <a:pPr/>
              <a:t>65</a:t>
            </a:fld>
            <a:endParaRPr lang="en-GB" dirty="0"/>
          </a:p>
        </p:txBody>
      </p:sp>
      <p:grpSp>
        <p:nvGrpSpPr>
          <p:cNvPr id="34" name="Group 33"/>
          <p:cNvGrpSpPr/>
          <p:nvPr/>
        </p:nvGrpSpPr>
        <p:grpSpPr>
          <a:xfrm>
            <a:off x="304800" y="1038218"/>
            <a:ext cx="8534400" cy="5315341"/>
            <a:chOff x="213360" y="961162"/>
            <a:chExt cx="8534400" cy="5315341"/>
          </a:xfrm>
        </p:grpSpPr>
        <p:pic>
          <p:nvPicPr>
            <p:cNvPr id="3" name="Picture 2"/>
            <p:cNvPicPr>
              <a:picLocks noChangeAspect="1"/>
            </p:cNvPicPr>
            <p:nvPr/>
          </p:nvPicPr>
          <p:blipFill>
            <a:blip r:embed="rId3"/>
            <a:stretch>
              <a:fillRect/>
            </a:stretch>
          </p:blipFill>
          <p:spPr>
            <a:xfrm>
              <a:off x="213360" y="961162"/>
              <a:ext cx="8534400" cy="5315341"/>
            </a:xfrm>
            <a:prstGeom prst="rect">
              <a:avLst/>
            </a:prstGeom>
          </p:spPr>
        </p:pic>
        <p:sp>
          <p:nvSpPr>
            <p:cNvPr id="10" name="TextBox 9"/>
            <p:cNvSpPr txBox="1"/>
            <p:nvPr/>
          </p:nvSpPr>
          <p:spPr>
            <a:xfrm>
              <a:off x="7231453" y="1105412"/>
              <a:ext cx="1107291" cy="369332"/>
            </a:xfrm>
            <a:prstGeom prst="rect">
              <a:avLst/>
            </a:prstGeom>
            <a:noFill/>
          </p:spPr>
          <p:txBody>
            <a:bodyPr wrap="none" rtlCol="0">
              <a:spAutoFit/>
            </a:bodyPr>
            <a:lstStyle/>
            <a:p>
              <a:r>
                <a:rPr lang="en-GB" b="1" dirty="0"/>
                <a:t>CAPACITY</a:t>
              </a:r>
            </a:p>
          </p:txBody>
        </p:sp>
      </p:grpSp>
      <p:grpSp>
        <p:nvGrpSpPr>
          <p:cNvPr id="33" name="Group 32"/>
          <p:cNvGrpSpPr/>
          <p:nvPr/>
        </p:nvGrpSpPr>
        <p:grpSpPr>
          <a:xfrm>
            <a:off x="299758" y="1075368"/>
            <a:ext cx="8544484" cy="5241040"/>
            <a:chOff x="-393624" y="1799362"/>
            <a:chExt cx="8544484" cy="5241040"/>
          </a:xfrm>
        </p:grpSpPr>
        <p:pic>
          <p:nvPicPr>
            <p:cNvPr id="9" name="Picture 8"/>
            <p:cNvPicPr>
              <a:picLocks noChangeAspect="1"/>
            </p:cNvPicPr>
            <p:nvPr/>
          </p:nvPicPr>
          <p:blipFill>
            <a:blip r:embed="rId4"/>
            <a:stretch>
              <a:fillRect/>
            </a:stretch>
          </p:blipFill>
          <p:spPr>
            <a:xfrm>
              <a:off x="-393624" y="1799362"/>
              <a:ext cx="8544484" cy="5241040"/>
            </a:xfrm>
            <a:prstGeom prst="rect">
              <a:avLst/>
            </a:prstGeom>
          </p:spPr>
        </p:pic>
        <p:sp>
          <p:nvSpPr>
            <p:cNvPr id="14" name="TextBox 13"/>
            <p:cNvSpPr txBox="1"/>
            <p:nvPr/>
          </p:nvSpPr>
          <p:spPr>
            <a:xfrm>
              <a:off x="6809918" y="1963902"/>
              <a:ext cx="1092928" cy="369332"/>
            </a:xfrm>
            <a:prstGeom prst="rect">
              <a:avLst/>
            </a:prstGeom>
            <a:noFill/>
          </p:spPr>
          <p:txBody>
            <a:bodyPr wrap="none" rtlCol="0">
              <a:spAutoFit/>
            </a:bodyPr>
            <a:lstStyle/>
            <a:p>
              <a:r>
                <a:rPr lang="en-GB" b="1" dirty="0"/>
                <a:t>ROUTING</a:t>
              </a:r>
            </a:p>
          </p:txBody>
        </p:sp>
      </p:grpSp>
      <p:grpSp>
        <p:nvGrpSpPr>
          <p:cNvPr id="32" name="Group 31"/>
          <p:cNvGrpSpPr/>
          <p:nvPr/>
        </p:nvGrpSpPr>
        <p:grpSpPr>
          <a:xfrm>
            <a:off x="0" y="840578"/>
            <a:ext cx="9144000" cy="5710621"/>
            <a:chOff x="-2429803" y="2080400"/>
            <a:chExt cx="9144000" cy="5710621"/>
          </a:xfrm>
        </p:grpSpPr>
        <p:pic>
          <p:nvPicPr>
            <p:cNvPr id="15" name="Picture 14"/>
            <p:cNvPicPr>
              <a:picLocks noChangeAspect="1"/>
            </p:cNvPicPr>
            <p:nvPr/>
          </p:nvPicPr>
          <p:blipFill>
            <a:blip r:embed="rId5"/>
            <a:stretch>
              <a:fillRect/>
            </a:stretch>
          </p:blipFill>
          <p:spPr>
            <a:xfrm>
              <a:off x="-2429803" y="2080400"/>
              <a:ext cx="9144000" cy="5710621"/>
            </a:xfrm>
            <a:prstGeom prst="rect">
              <a:avLst/>
            </a:prstGeom>
          </p:spPr>
        </p:pic>
        <p:sp>
          <p:nvSpPr>
            <p:cNvPr id="16" name="TextBox 15"/>
            <p:cNvSpPr txBox="1"/>
            <p:nvPr/>
          </p:nvSpPr>
          <p:spPr>
            <a:xfrm>
              <a:off x="4800065" y="2268538"/>
              <a:ext cx="1503745" cy="369332"/>
            </a:xfrm>
            <a:prstGeom prst="rect">
              <a:avLst/>
            </a:prstGeom>
            <a:noFill/>
          </p:spPr>
          <p:txBody>
            <a:bodyPr wrap="none" rtlCol="0">
              <a:spAutoFit/>
            </a:bodyPr>
            <a:lstStyle/>
            <a:p>
              <a:r>
                <a:rPr lang="en-GB" b="1" dirty="0"/>
                <a:t>ATC STAFFING</a:t>
              </a:r>
            </a:p>
          </p:txBody>
        </p:sp>
      </p:grpSp>
      <p:grpSp>
        <p:nvGrpSpPr>
          <p:cNvPr id="31" name="Group 30"/>
          <p:cNvGrpSpPr/>
          <p:nvPr/>
        </p:nvGrpSpPr>
        <p:grpSpPr>
          <a:xfrm>
            <a:off x="0" y="879482"/>
            <a:ext cx="9144000" cy="5632812"/>
            <a:chOff x="-2631744" y="3460097"/>
            <a:chExt cx="9144000" cy="5632812"/>
          </a:xfrm>
        </p:grpSpPr>
        <p:pic>
          <p:nvPicPr>
            <p:cNvPr id="17" name="Picture 16"/>
            <p:cNvPicPr>
              <a:picLocks noChangeAspect="1"/>
            </p:cNvPicPr>
            <p:nvPr/>
          </p:nvPicPr>
          <p:blipFill>
            <a:blip r:embed="rId6"/>
            <a:stretch>
              <a:fillRect/>
            </a:stretch>
          </p:blipFill>
          <p:spPr>
            <a:xfrm>
              <a:off x="-2631744" y="3460097"/>
              <a:ext cx="9144000" cy="5632812"/>
            </a:xfrm>
            <a:prstGeom prst="rect">
              <a:avLst/>
            </a:prstGeom>
          </p:spPr>
        </p:pic>
        <p:sp>
          <p:nvSpPr>
            <p:cNvPr id="18" name="TextBox 17"/>
            <p:cNvSpPr txBox="1"/>
            <p:nvPr/>
          </p:nvSpPr>
          <p:spPr>
            <a:xfrm>
              <a:off x="4448975" y="3618832"/>
              <a:ext cx="2010743" cy="369332"/>
            </a:xfrm>
            <a:prstGeom prst="rect">
              <a:avLst/>
            </a:prstGeom>
            <a:noFill/>
          </p:spPr>
          <p:txBody>
            <a:bodyPr wrap="none" rtlCol="0">
              <a:spAutoFit/>
            </a:bodyPr>
            <a:lstStyle/>
            <a:p>
              <a:r>
                <a:rPr lang="en-GB" b="1" dirty="0"/>
                <a:t>AIRPORT CAPACITY</a:t>
              </a:r>
            </a:p>
          </p:txBody>
        </p:sp>
      </p:grpSp>
      <p:grpSp>
        <p:nvGrpSpPr>
          <p:cNvPr id="30" name="Group 29"/>
          <p:cNvGrpSpPr/>
          <p:nvPr/>
        </p:nvGrpSpPr>
        <p:grpSpPr>
          <a:xfrm>
            <a:off x="0" y="891502"/>
            <a:ext cx="9144000" cy="5608773"/>
            <a:chOff x="-3950004" y="3017440"/>
            <a:chExt cx="9144000" cy="5608773"/>
          </a:xfrm>
        </p:grpSpPr>
        <p:pic>
          <p:nvPicPr>
            <p:cNvPr id="19" name="Picture 18"/>
            <p:cNvPicPr>
              <a:picLocks noChangeAspect="1"/>
            </p:cNvPicPr>
            <p:nvPr/>
          </p:nvPicPr>
          <p:blipFill>
            <a:blip r:embed="rId7"/>
            <a:stretch>
              <a:fillRect/>
            </a:stretch>
          </p:blipFill>
          <p:spPr>
            <a:xfrm>
              <a:off x="-3950004" y="3017440"/>
              <a:ext cx="9144000" cy="5608773"/>
            </a:xfrm>
            <a:prstGeom prst="rect">
              <a:avLst/>
            </a:prstGeom>
          </p:spPr>
        </p:pic>
        <p:sp>
          <p:nvSpPr>
            <p:cNvPr id="20" name="TextBox 19"/>
            <p:cNvSpPr txBox="1"/>
            <p:nvPr/>
          </p:nvSpPr>
          <p:spPr>
            <a:xfrm>
              <a:off x="2929804" y="3127028"/>
              <a:ext cx="2005742" cy="369332"/>
            </a:xfrm>
            <a:prstGeom prst="rect">
              <a:avLst/>
            </a:prstGeom>
            <a:noFill/>
          </p:spPr>
          <p:txBody>
            <a:bodyPr wrap="none" rtlCol="0">
              <a:spAutoFit/>
            </a:bodyPr>
            <a:lstStyle/>
            <a:p>
              <a:r>
                <a:rPr lang="en-GB" b="1" dirty="0"/>
                <a:t>MILITARY ACTIVITY</a:t>
              </a:r>
            </a:p>
          </p:txBody>
        </p:sp>
      </p:grpSp>
      <p:grpSp>
        <p:nvGrpSpPr>
          <p:cNvPr id="29" name="Group 28"/>
          <p:cNvGrpSpPr/>
          <p:nvPr/>
        </p:nvGrpSpPr>
        <p:grpSpPr>
          <a:xfrm>
            <a:off x="0" y="857019"/>
            <a:ext cx="9144000" cy="5677738"/>
            <a:chOff x="-12195846" y="-3229551"/>
            <a:chExt cx="9144000" cy="5677738"/>
          </a:xfrm>
        </p:grpSpPr>
        <p:pic>
          <p:nvPicPr>
            <p:cNvPr id="21" name="Picture 20"/>
            <p:cNvPicPr>
              <a:picLocks noChangeAspect="1"/>
            </p:cNvPicPr>
            <p:nvPr/>
          </p:nvPicPr>
          <p:blipFill>
            <a:blip r:embed="rId8"/>
            <a:stretch>
              <a:fillRect/>
            </a:stretch>
          </p:blipFill>
          <p:spPr>
            <a:xfrm>
              <a:off x="-12195846" y="-3229551"/>
              <a:ext cx="9144000" cy="5677738"/>
            </a:xfrm>
            <a:prstGeom prst="rect">
              <a:avLst/>
            </a:prstGeom>
          </p:spPr>
        </p:pic>
        <p:sp>
          <p:nvSpPr>
            <p:cNvPr id="22" name="TextBox 21"/>
            <p:cNvSpPr txBox="1"/>
            <p:nvPr/>
          </p:nvSpPr>
          <p:spPr>
            <a:xfrm>
              <a:off x="-4562584" y="-3009860"/>
              <a:ext cx="836832" cy="369332"/>
            </a:xfrm>
            <a:prstGeom prst="rect">
              <a:avLst/>
            </a:prstGeom>
            <a:noFill/>
          </p:spPr>
          <p:txBody>
            <a:bodyPr wrap="none" rtlCol="0">
              <a:spAutoFit/>
            </a:bodyPr>
            <a:lstStyle/>
            <a:p>
              <a:r>
                <a:rPr lang="en-GB" b="1" dirty="0"/>
                <a:t>OTHER</a:t>
              </a:r>
            </a:p>
          </p:txBody>
        </p:sp>
      </p:grpSp>
      <p:grpSp>
        <p:nvGrpSpPr>
          <p:cNvPr id="27" name="Group 26"/>
          <p:cNvGrpSpPr/>
          <p:nvPr/>
        </p:nvGrpSpPr>
        <p:grpSpPr>
          <a:xfrm>
            <a:off x="0" y="835369"/>
            <a:ext cx="9144000" cy="5721038"/>
            <a:chOff x="-12736827" y="-3223428"/>
            <a:chExt cx="9144000" cy="5721038"/>
          </a:xfrm>
        </p:grpSpPr>
        <p:pic>
          <p:nvPicPr>
            <p:cNvPr id="25" name="Picture 24"/>
            <p:cNvPicPr>
              <a:picLocks noChangeAspect="1"/>
            </p:cNvPicPr>
            <p:nvPr/>
          </p:nvPicPr>
          <p:blipFill>
            <a:blip r:embed="rId9"/>
            <a:stretch>
              <a:fillRect/>
            </a:stretch>
          </p:blipFill>
          <p:spPr>
            <a:xfrm>
              <a:off x="-12736827" y="-3223428"/>
              <a:ext cx="9144000" cy="5721038"/>
            </a:xfrm>
            <a:prstGeom prst="rect">
              <a:avLst/>
            </a:prstGeom>
          </p:spPr>
        </p:pic>
        <p:sp>
          <p:nvSpPr>
            <p:cNvPr id="26" name="TextBox 25"/>
            <p:cNvSpPr txBox="1"/>
            <p:nvPr/>
          </p:nvSpPr>
          <p:spPr>
            <a:xfrm>
              <a:off x="-4469698" y="-2958281"/>
              <a:ext cx="519694" cy="369332"/>
            </a:xfrm>
            <a:prstGeom prst="rect">
              <a:avLst/>
            </a:prstGeom>
            <a:noFill/>
          </p:spPr>
          <p:txBody>
            <a:bodyPr wrap="none" rtlCol="0">
              <a:spAutoFit/>
            </a:bodyPr>
            <a:lstStyle/>
            <a:p>
              <a:r>
                <a:rPr lang="en-GB" b="1" dirty="0"/>
                <a:t>ALL</a:t>
              </a:r>
            </a:p>
          </p:txBody>
        </p:sp>
      </p:grpSp>
      <p:grpSp>
        <p:nvGrpSpPr>
          <p:cNvPr id="28" name="Group 27"/>
          <p:cNvGrpSpPr/>
          <p:nvPr/>
        </p:nvGrpSpPr>
        <p:grpSpPr>
          <a:xfrm>
            <a:off x="0" y="862004"/>
            <a:ext cx="9144000" cy="5667769"/>
            <a:chOff x="-4828235" y="4817105"/>
            <a:chExt cx="9144000" cy="5667769"/>
          </a:xfrm>
        </p:grpSpPr>
        <p:pic>
          <p:nvPicPr>
            <p:cNvPr id="23" name="Picture 22"/>
            <p:cNvPicPr>
              <a:picLocks noChangeAspect="1"/>
            </p:cNvPicPr>
            <p:nvPr/>
          </p:nvPicPr>
          <p:blipFill>
            <a:blip r:embed="rId10"/>
            <a:stretch>
              <a:fillRect/>
            </a:stretch>
          </p:blipFill>
          <p:spPr>
            <a:xfrm>
              <a:off x="-4828235" y="4817105"/>
              <a:ext cx="9144000" cy="5667769"/>
            </a:xfrm>
            <a:prstGeom prst="rect">
              <a:avLst/>
            </a:prstGeom>
          </p:spPr>
        </p:pic>
        <p:sp>
          <p:nvSpPr>
            <p:cNvPr id="24" name="TextBox 23"/>
            <p:cNvSpPr txBox="1"/>
            <p:nvPr/>
          </p:nvSpPr>
          <p:spPr>
            <a:xfrm>
              <a:off x="2989832" y="4966763"/>
              <a:ext cx="1127232" cy="369332"/>
            </a:xfrm>
            <a:prstGeom prst="rect">
              <a:avLst/>
            </a:prstGeom>
            <a:noFill/>
          </p:spPr>
          <p:txBody>
            <a:bodyPr wrap="none" rtlCol="0">
              <a:spAutoFit/>
            </a:bodyPr>
            <a:lstStyle/>
            <a:p>
              <a:r>
                <a:rPr lang="en-GB" b="1" dirty="0"/>
                <a:t>WEATHER</a:t>
              </a:r>
            </a:p>
          </p:txBody>
        </p:sp>
      </p:grpSp>
      <p:sp>
        <p:nvSpPr>
          <p:cNvPr id="2" name="Titolo 1"/>
          <p:cNvSpPr>
            <a:spLocks noGrp="1"/>
          </p:cNvSpPr>
          <p:nvPr>
            <p:ph type="title"/>
          </p:nvPr>
        </p:nvSpPr>
        <p:spPr>
          <a:xfrm>
            <a:off x="457200" y="287338"/>
            <a:ext cx="7327900" cy="1143000"/>
          </a:xfrm>
        </p:spPr>
        <p:txBody>
          <a:bodyPr>
            <a:noAutofit/>
          </a:bodyPr>
          <a:lstStyle/>
          <a:p>
            <a:r>
              <a:rPr lang="en-GB" sz="2800" dirty="0"/>
              <a:t>Air Traffic Flow Management – </a:t>
            </a:r>
            <a:br>
              <a:rPr lang="en-GB" sz="2800" dirty="0"/>
            </a:br>
            <a:r>
              <a:rPr lang="en-GB" sz="2800" dirty="0"/>
              <a:t>ATFM initiatives</a:t>
            </a:r>
          </a:p>
        </p:txBody>
      </p:sp>
    </p:spTree>
    <p:extLst>
      <p:ext uri="{BB962C8B-B14F-4D97-AF65-F5344CB8AC3E}">
        <p14:creationId xmlns:p14="http://schemas.microsoft.com/office/powerpoint/2010/main" val="35280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3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3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3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3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2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27900" cy="1143000"/>
          </a:xfrm>
        </p:spPr>
        <p:txBody>
          <a:bodyPr>
            <a:noAutofit/>
          </a:bodyPr>
          <a:lstStyle/>
          <a:p>
            <a:r>
              <a:rPr lang="en-GB" sz="2800" dirty="0"/>
              <a:t>Air Traffic Flow Management – </a:t>
            </a:r>
            <a:br>
              <a:rPr lang="en-GB" sz="2800" dirty="0"/>
            </a:br>
            <a:r>
              <a:rPr lang="en-GB" sz="2800" dirty="0"/>
              <a:t>ATFM initiatives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66</a:t>
            </a:fld>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327191"/>
            <a:ext cx="9144000" cy="4694272"/>
          </a:xfrm>
          <a:prstGeom prst="rect">
            <a:avLst/>
          </a:prstGeom>
        </p:spPr>
      </p:pic>
    </p:spTree>
    <p:extLst>
      <p:ext uri="{BB962C8B-B14F-4D97-AF65-F5344CB8AC3E}">
        <p14:creationId xmlns:p14="http://schemas.microsoft.com/office/powerpoint/2010/main" val="31342344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4" cy="1143000"/>
          </a:xfrm>
        </p:spPr>
        <p:txBody>
          <a:bodyPr>
            <a:noAutofit/>
          </a:bodyPr>
          <a:lstStyle/>
          <a:p>
            <a:r>
              <a:rPr lang="en-GB" sz="2800" dirty="0"/>
              <a:t>Air Traffic Flow Management – </a:t>
            </a:r>
            <a:br>
              <a:rPr lang="en-GB" sz="2800" dirty="0"/>
            </a:br>
            <a:r>
              <a:rPr lang="en-GB" sz="2800" dirty="0"/>
              <a:t>ATFM initiatives</a:t>
            </a:r>
            <a:endParaRPr lang="en-GB" sz="2800" dirty="0">
              <a:latin typeface="+mj-lt"/>
            </a:endParaRP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j-lt"/>
              </a:rPr>
              <a:t>Network Manager Operations Centre</a:t>
            </a:r>
            <a:endParaRPr lang="en-GB" dirty="0">
              <a:latin typeface="+mj-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latin typeface="+mj-lt"/>
              </a:rPr>
              <a:pPr/>
              <a:t>67</a:t>
            </a:fld>
            <a:endParaRPr lang="en-GB" dirty="0">
              <a:latin typeface="+mj-lt"/>
            </a:endParaRPr>
          </a:p>
        </p:txBody>
      </p:sp>
      <p:grpSp>
        <p:nvGrpSpPr>
          <p:cNvPr id="12" name="6 Grupo">
            <a:extLst>
              <a:ext uri="{FF2B5EF4-FFF2-40B4-BE49-F238E27FC236}">
                <a16:creationId xmlns:a16="http://schemas.microsoft.com/office/drawing/2014/main" id="{02BDCA3D-2A89-481A-8648-3892459FCE90}"/>
              </a:ext>
            </a:extLst>
          </p:cNvPr>
          <p:cNvGrpSpPr/>
          <p:nvPr/>
        </p:nvGrpSpPr>
        <p:grpSpPr>
          <a:xfrm>
            <a:off x="1186404" y="2475441"/>
            <a:ext cx="1726668" cy="1367366"/>
            <a:chOff x="1151999" y="2667001"/>
            <a:chExt cx="1726668" cy="1367366"/>
          </a:xfrm>
        </p:grpSpPr>
        <p:sp>
          <p:nvSpPr>
            <p:cNvPr id="13" name="5 Rectángulo">
              <a:extLst>
                <a:ext uri="{FF2B5EF4-FFF2-40B4-BE49-F238E27FC236}">
                  <a16:creationId xmlns:a16="http://schemas.microsoft.com/office/drawing/2014/main" id="{E2426226-1B8D-42CE-8F77-64C66B8F0511}"/>
                </a:ext>
              </a:extLst>
            </p:cNvPr>
            <p:cNvSpPr/>
            <p:nvPr/>
          </p:nvSpPr>
          <p:spPr>
            <a:xfrm>
              <a:off x="1151999" y="2667001"/>
              <a:ext cx="1721933" cy="1363134"/>
            </a:xfrm>
            <a:prstGeom prst="rect">
              <a:avLst/>
            </a:prstGeom>
            <a:solidFill>
              <a:srgbClr val="F79646"/>
            </a:solidFill>
            <a:ln w="25400" cap="flat" cmpd="sng" algn="ctr">
              <a:solidFill>
                <a:srgbClr val="F79646">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ACC</a:t>
              </a:r>
            </a:p>
          </p:txBody>
        </p:sp>
        <p:sp>
          <p:nvSpPr>
            <p:cNvPr id="14" name="12 Rectángulo">
              <a:extLst>
                <a:ext uri="{FF2B5EF4-FFF2-40B4-BE49-F238E27FC236}">
                  <a16:creationId xmlns:a16="http://schemas.microsoft.com/office/drawing/2014/main" id="{F743CB68-FCE2-4D6E-9967-7F7423A5D9BB}"/>
                </a:ext>
              </a:extLst>
            </p:cNvPr>
            <p:cNvSpPr/>
            <p:nvPr/>
          </p:nvSpPr>
          <p:spPr>
            <a:xfrm>
              <a:off x="1867967" y="3352800"/>
              <a:ext cx="1010700" cy="681567"/>
            </a:xfrm>
            <a:prstGeom prst="rect">
              <a:avLst/>
            </a:prstGeom>
            <a:solidFill>
              <a:srgbClr val="4F81BD"/>
            </a:solidFill>
            <a:ln w="25400" cap="flat" cmpd="sng" algn="ctr">
              <a:solidFill>
                <a:srgbClr val="4F81BD">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FMP</a:t>
              </a:r>
            </a:p>
          </p:txBody>
        </p:sp>
      </p:grpSp>
      <p:grpSp>
        <p:nvGrpSpPr>
          <p:cNvPr id="15" name="13 Grupo">
            <a:extLst>
              <a:ext uri="{FF2B5EF4-FFF2-40B4-BE49-F238E27FC236}">
                <a16:creationId xmlns:a16="http://schemas.microsoft.com/office/drawing/2014/main" id="{BDE70EE0-434F-48C4-BC05-112E3FBF8A18}"/>
              </a:ext>
            </a:extLst>
          </p:cNvPr>
          <p:cNvGrpSpPr/>
          <p:nvPr/>
        </p:nvGrpSpPr>
        <p:grpSpPr>
          <a:xfrm>
            <a:off x="6749004" y="2323041"/>
            <a:ext cx="1721933" cy="1363134"/>
            <a:chOff x="1151999" y="2667001"/>
            <a:chExt cx="1721933" cy="1363134"/>
          </a:xfrm>
        </p:grpSpPr>
        <p:sp>
          <p:nvSpPr>
            <p:cNvPr id="16" name="14 Rectángulo">
              <a:extLst>
                <a:ext uri="{FF2B5EF4-FFF2-40B4-BE49-F238E27FC236}">
                  <a16:creationId xmlns:a16="http://schemas.microsoft.com/office/drawing/2014/main" id="{6F7DE130-1894-426A-A978-0103E6E02AC9}"/>
                </a:ext>
              </a:extLst>
            </p:cNvPr>
            <p:cNvSpPr/>
            <p:nvPr/>
          </p:nvSpPr>
          <p:spPr>
            <a:xfrm>
              <a:off x="1151999" y="2667001"/>
              <a:ext cx="1721933" cy="1363134"/>
            </a:xfrm>
            <a:prstGeom prst="rect">
              <a:avLst/>
            </a:prstGeom>
            <a:solidFill>
              <a:srgbClr val="F79646"/>
            </a:solidFill>
            <a:ln w="25400" cap="flat" cmpd="sng" algn="ctr">
              <a:solidFill>
                <a:srgbClr val="F79646">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ACC</a:t>
              </a:r>
            </a:p>
          </p:txBody>
        </p:sp>
        <p:sp>
          <p:nvSpPr>
            <p:cNvPr id="22" name="15 Rectángulo">
              <a:extLst>
                <a:ext uri="{FF2B5EF4-FFF2-40B4-BE49-F238E27FC236}">
                  <a16:creationId xmlns:a16="http://schemas.microsoft.com/office/drawing/2014/main" id="{4342413A-4417-4556-B34E-8C0C5FFC9C4A}"/>
                </a:ext>
              </a:extLst>
            </p:cNvPr>
            <p:cNvSpPr/>
            <p:nvPr/>
          </p:nvSpPr>
          <p:spPr>
            <a:xfrm>
              <a:off x="1151999" y="3342219"/>
              <a:ext cx="1010700" cy="681567"/>
            </a:xfrm>
            <a:prstGeom prst="rect">
              <a:avLst/>
            </a:prstGeom>
            <a:solidFill>
              <a:srgbClr val="4F81BD"/>
            </a:solidFill>
            <a:ln w="25400" cap="flat" cmpd="sng" algn="ctr">
              <a:solidFill>
                <a:srgbClr val="4F81BD">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FMP</a:t>
              </a:r>
            </a:p>
          </p:txBody>
        </p:sp>
      </p:grpSp>
      <p:grpSp>
        <p:nvGrpSpPr>
          <p:cNvPr id="23" name="16 Grupo">
            <a:extLst>
              <a:ext uri="{FF2B5EF4-FFF2-40B4-BE49-F238E27FC236}">
                <a16:creationId xmlns:a16="http://schemas.microsoft.com/office/drawing/2014/main" id="{11BB7B32-3C28-4C7A-8B1C-568915254C4D}"/>
              </a:ext>
            </a:extLst>
          </p:cNvPr>
          <p:cNvGrpSpPr/>
          <p:nvPr/>
        </p:nvGrpSpPr>
        <p:grpSpPr>
          <a:xfrm>
            <a:off x="1338804" y="4537075"/>
            <a:ext cx="1721933" cy="1367366"/>
            <a:chOff x="1151999" y="2667001"/>
            <a:chExt cx="1721933" cy="1367366"/>
          </a:xfrm>
        </p:grpSpPr>
        <p:sp>
          <p:nvSpPr>
            <p:cNvPr id="24" name="17 Rectángulo">
              <a:extLst>
                <a:ext uri="{FF2B5EF4-FFF2-40B4-BE49-F238E27FC236}">
                  <a16:creationId xmlns:a16="http://schemas.microsoft.com/office/drawing/2014/main" id="{46D727F0-3C70-4346-9C36-6CDA6B031924}"/>
                </a:ext>
              </a:extLst>
            </p:cNvPr>
            <p:cNvSpPr/>
            <p:nvPr/>
          </p:nvSpPr>
          <p:spPr>
            <a:xfrm>
              <a:off x="1151999" y="2667001"/>
              <a:ext cx="1721933" cy="1363134"/>
            </a:xfrm>
            <a:prstGeom prst="rect">
              <a:avLst/>
            </a:prstGeom>
            <a:solidFill>
              <a:srgbClr val="F79646"/>
            </a:solidFill>
            <a:ln w="25400" cap="flat" cmpd="sng" algn="ctr">
              <a:solidFill>
                <a:srgbClr val="F79646">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ACC</a:t>
              </a:r>
            </a:p>
          </p:txBody>
        </p:sp>
        <p:sp>
          <p:nvSpPr>
            <p:cNvPr id="25" name="18 Rectángulo">
              <a:extLst>
                <a:ext uri="{FF2B5EF4-FFF2-40B4-BE49-F238E27FC236}">
                  <a16:creationId xmlns:a16="http://schemas.microsoft.com/office/drawing/2014/main" id="{B7889A7F-20BC-46F3-AAD8-5E857CBF12CA}"/>
                </a:ext>
              </a:extLst>
            </p:cNvPr>
            <p:cNvSpPr/>
            <p:nvPr/>
          </p:nvSpPr>
          <p:spPr>
            <a:xfrm>
              <a:off x="1851034" y="3352800"/>
              <a:ext cx="1010700" cy="681567"/>
            </a:xfrm>
            <a:prstGeom prst="rect">
              <a:avLst/>
            </a:prstGeom>
            <a:solidFill>
              <a:srgbClr val="4F81BD"/>
            </a:solidFill>
            <a:ln w="25400" cap="flat" cmpd="sng" algn="ctr">
              <a:solidFill>
                <a:srgbClr val="4F81BD">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FMP</a:t>
              </a:r>
            </a:p>
          </p:txBody>
        </p:sp>
      </p:grpSp>
      <p:grpSp>
        <p:nvGrpSpPr>
          <p:cNvPr id="26" name="49 Grupo">
            <a:extLst>
              <a:ext uri="{FF2B5EF4-FFF2-40B4-BE49-F238E27FC236}">
                <a16:creationId xmlns:a16="http://schemas.microsoft.com/office/drawing/2014/main" id="{51D8A01F-E5FF-47BA-946A-4EB951EE99D8}"/>
              </a:ext>
            </a:extLst>
          </p:cNvPr>
          <p:cNvGrpSpPr/>
          <p:nvPr/>
        </p:nvGrpSpPr>
        <p:grpSpPr>
          <a:xfrm>
            <a:off x="6850837" y="4380441"/>
            <a:ext cx="1726967" cy="1367366"/>
            <a:chOff x="6096000" y="4267200"/>
            <a:chExt cx="1726967" cy="1367366"/>
          </a:xfrm>
        </p:grpSpPr>
        <p:sp>
          <p:nvSpPr>
            <p:cNvPr id="27" name="20 Rectángulo">
              <a:extLst>
                <a:ext uri="{FF2B5EF4-FFF2-40B4-BE49-F238E27FC236}">
                  <a16:creationId xmlns:a16="http://schemas.microsoft.com/office/drawing/2014/main" id="{14C6D063-72BF-413E-8972-A09D22F915A9}"/>
                </a:ext>
              </a:extLst>
            </p:cNvPr>
            <p:cNvSpPr/>
            <p:nvPr/>
          </p:nvSpPr>
          <p:spPr>
            <a:xfrm>
              <a:off x="6101034" y="4267200"/>
              <a:ext cx="1721933" cy="1363134"/>
            </a:xfrm>
            <a:prstGeom prst="rect">
              <a:avLst/>
            </a:prstGeom>
            <a:solidFill>
              <a:srgbClr val="F79646"/>
            </a:solidFill>
            <a:ln w="25400" cap="flat" cmpd="sng" algn="ctr">
              <a:solidFill>
                <a:srgbClr val="F79646">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ACC</a:t>
              </a:r>
            </a:p>
          </p:txBody>
        </p:sp>
        <p:sp>
          <p:nvSpPr>
            <p:cNvPr id="28" name="21 Rectángulo">
              <a:extLst>
                <a:ext uri="{FF2B5EF4-FFF2-40B4-BE49-F238E27FC236}">
                  <a16:creationId xmlns:a16="http://schemas.microsoft.com/office/drawing/2014/main" id="{136F3567-C12E-4319-8FED-B4B1BF26038A}"/>
                </a:ext>
              </a:extLst>
            </p:cNvPr>
            <p:cNvSpPr/>
            <p:nvPr/>
          </p:nvSpPr>
          <p:spPr>
            <a:xfrm>
              <a:off x="6096000" y="4952999"/>
              <a:ext cx="1010700" cy="681567"/>
            </a:xfrm>
            <a:prstGeom prst="rect">
              <a:avLst/>
            </a:prstGeom>
            <a:solidFill>
              <a:srgbClr val="4F81BD"/>
            </a:solidFill>
            <a:ln w="25400" cap="flat" cmpd="sng" algn="ctr">
              <a:solidFill>
                <a:srgbClr val="4F81BD">
                  <a:shade val="50000"/>
                </a:srgbClr>
              </a:solidFill>
              <a:prstDash val="solid"/>
            </a:ln>
            <a:effectLst/>
          </p:spPr>
          <p:txBody>
            <a:bodyPr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FMP</a:t>
              </a:r>
            </a:p>
          </p:txBody>
        </p:sp>
      </p:grpSp>
      <p:sp>
        <p:nvSpPr>
          <p:cNvPr id="29" name="7 Elipse">
            <a:extLst>
              <a:ext uri="{FF2B5EF4-FFF2-40B4-BE49-F238E27FC236}">
                <a16:creationId xmlns:a16="http://schemas.microsoft.com/office/drawing/2014/main" id="{09DF9A75-5EC1-4C84-84D3-6EA613E0E59C}"/>
              </a:ext>
            </a:extLst>
          </p:cNvPr>
          <p:cNvSpPr/>
          <p:nvPr/>
        </p:nvSpPr>
        <p:spPr>
          <a:xfrm>
            <a:off x="3853404" y="3542241"/>
            <a:ext cx="1905000" cy="1370542"/>
          </a:xfrm>
          <a:prstGeom prst="ellipse">
            <a:avLst/>
          </a:prstGeom>
          <a:solidFill>
            <a:srgbClr val="F79646"/>
          </a:solidFill>
          <a:ln w="25400" cap="flat" cmpd="sng" algn="ctr">
            <a:solidFill>
              <a:srgbClr val="F79646">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Calibri"/>
                <a:ea typeface="+mn-ea"/>
                <a:cs typeface="+mn-cs"/>
              </a:rPr>
              <a:t>Network</a:t>
            </a:r>
          </a:p>
          <a:p>
            <a:pPr marL="0" marR="0" lvl="0" indent="0" algn="ctr" defTabSz="914400" eaLnBrk="1" fontAlgn="auto" latinLnBrk="0" hangingPunct="1">
              <a:lnSpc>
                <a:spcPct val="100000"/>
              </a:lnSpc>
              <a:spcBef>
                <a:spcPts val="0"/>
              </a:spcBef>
              <a:spcAft>
                <a:spcPts val="0"/>
              </a:spcAft>
              <a:buClrTx/>
              <a:buSzTx/>
              <a:buFontTx/>
              <a:buNone/>
              <a:tabLst/>
              <a:defRPr/>
            </a:pPr>
            <a:r>
              <a:rPr lang="en-US" sz="2000" b="1" kern="0" dirty="0">
                <a:solidFill>
                  <a:prstClr val="white"/>
                </a:solidFill>
                <a:latin typeface="Calibri"/>
              </a:rPr>
              <a:t>Manager</a:t>
            </a:r>
            <a:endParaRPr kumimoji="0" lang="en-US" sz="20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30" name="9 Conector recto de flecha">
            <a:extLst>
              <a:ext uri="{FF2B5EF4-FFF2-40B4-BE49-F238E27FC236}">
                <a16:creationId xmlns:a16="http://schemas.microsoft.com/office/drawing/2014/main" id="{80FF97B2-7DF5-4067-8530-EC2E646EF337}"/>
              </a:ext>
            </a:extLst>
          </p:cNvPr>
          <p:cNvCxnSpPr>
            <a:stCxn id="14" idx="3"/>
            <a:endCxn id="29" idx="1"/>
          </p:cNvCxnSpPr>
          <p:nvPr/>
        </p:nvCxnSpPr>
        <p:spPr>
          <a:xfrm>
            <a:off x="2913072" y="3502024"/>
            <a:ext cx="1219313" cy="240928"/>
          </a:xfrm>
          <a:prstGeom prst="straightConnector1">
            <a:avLst/>
          </a:prstGeom>
          <a:noFill/>
          <a:ln w="34925" cap="flat" cmpd="sng" algn="ctr">
            <a:solidFill>
              <a:srgbClr val="4F81BD">
                <a:shade val="95000"/>
                <a:satMod val="105000"/>
              </a:srgbClr>
            </a:solidFill>
            <a:prstDash val="solid"/>
            <a:tailEnd type="arrow"/>
          </a:ln>
          <a:effectLst/>
        </p:spPr>
      </p:cxnSp>
      <p:cxnSp>
        <p:nvCxnSpPr>
          <p:cNvPr id="31" name="28 Conector recto de flecha">
            <a:extLst>
              <a:ext uri="{FF2B5EF4-FFF2-40B4-BE49-F238E27FC236}">
                <a16:creationId xmlns:a16="http://schemas.microsoft.com/office/drawing/2014/main" id="{0CC0340C-60FC-4F57-B1B8-C35EDBCFAD04}"/>
              </a:ext>
            </a:extLst>
          </p:cNvPr>
          <p:cNvCxnSpPr>
            <a:stCxn id="25" idx="3"/>
            <a:endCxn id="29" idx="3"/>
          </p:cNvCxnSpPr>
          <p:nvPr/>
        </p:nvCxnSpPr>
        <p:spPr>
          <a:xfrm flipV="1">
            <a:off x="3048539" y="4712072"/>
            <a:ext cx="1083846" cy="851586"/>
          </a:xfrm>
          <a:prstGeom prst="straightConnector1">
            <a:avLst/>
          </a:prstGeom>
          <a:noFill/>
          <a:ln w="34925" cap="flat" cmpd="sng" algn="ctr">
            <a:solidFill>
              <a:srgbClr val="4F81BD">
                <a:shade val="95000"/>
                <a:satMod val="105000"/>
              </a:srgbClr>
            </a:solidFill>
            <a:prstDash val="solid"/>
            <a:tailEnd type="arrow"/>
          </a:ln>
          <a:effectLst/>
        </p:spPr>
      </p:cxnSp>
      <p:cxnSp>
        <p:nvCxnSpPr>
          <p:cNvPr id="32" name="33 Conector recto de flecha">
            <a:extLst>
              <a:ext uri="{FF2B5EF4-FFF2-40B4-BE49-F238E27FC236}">
                <a16:creationId xmlns:a16="http://schemas.microsoft.com/office/drawing/2014/main" id="{D26D6B7C-36B8-4F2B-95A1-79568AD6C562}"/>
              </a:ext>
            </a:extLst>
          </p:cNvPr>
          <p:cNvCxnSpPr>
            <a:stCxn id="28" idx="1"/>
            <a:endCxn id="29" idx="5"/>
          </p:cNvCxnSpPr>
          <p:nvPr/>
        </p:nvCxnSpPr>
        <p:spPr>
          <a:xfrm flipH="1" flipV="1">
            <a:off x="5479423" y="4712072"/>
            <a:ext cx="1371414" cy="694952"/>
          </a:xfrm>
          <a:prstGeom prst="straightConnector1">
            <a:avLst/>
          </a:prstGeom>
          <a:noFill/>
          <a:ln w="34925" cap="flat" cmpd="sng" algn="ctr">
            <a:solidFill>
              <a:srgbClr val="4F81BD">
                <a:shade val="95000"/>
                <a:satMod val="105000"/>
              </a:srgbClr>
            </a:solidFill>
            <a:prstDash val="solid"/>
            <a:tailEnd type="arrow"/>
          </a:ln>
          <a:effectLst/>
        </p:spPr>
      </p:cxnSp>
      <p:cxnSp>
        <p:nvCxnSpPr>
          <p:cNvPr id="33" name="38 Conector recto de flecha">
            <a:extLst>
              <a:ext uri="{FF2B5EF4-FFF2-40B4-BE49-F238E27FC236}">
                <a16:creationId xmlns:a16="http://schemas.microsoft.com/office/drawing/2014/main" id="{0E4B3317-B980-4ADD-91A4-909EA9BCC751}"/>
              </a:ext>
            </a:extLst>
          </p:cNvPr>
          <p:cNvCxnSpPr>
            <a:stCxn id="22" idx="1"/>
            <a:endCxn id="29" idx="7"/>
          </p:cNvCxnSpPr>
          <p:nvPr/>
        </p:nvCxnSpPr>
        <p:spPr>
          <a:xfrm flipH="1">
            <a:off x="5479423" y="3339043"/>
            <a:ext cx="1269581" cy="403909"/>
          </a:xfrm>
          <a:prstGeom prst="straightConnector1">
            <a:avLst/>
          </a:prstGeom>
          <a:noFill/>
          <a:ln w="34925" cap="flat" cmpd="sng" algn="ctr">
            <a:solidFill>
              <a:srgbClr val="4F81BD">
                <a:shade val="95000"/>
                <a:satMod val="105000"/>
              </a:srgbClr>
            </a:solidFill>
            <a:prstDash val="solid"/>
            <a:tailEnd type="arrow"/>
          </a:ln>
          <a:effectLst/>
        </p:spPr>
      </p:cxnSp>
      <p:sp>
        <p:nvSpPr>
          <p:cNvPr id="34" name="Rectangle 67">
            <a:extLst>
              <a:ext uri="{FF2B5EF4-FFF2-40B4-BE49-F238E27FC236}">
                <a16:creationId xmlns:a16="http://schemas.microsoft.com/office/drawing/2014/main" id="{BD19128D-DC41-4999-B097-8C1FCA0A2991}"/>
              </a:ext>
            </a:extLst>
          </p:cNvPr>
          <p:cNvSpPr/>
          <p:nvPr/>
        </p:nvSpPr>
        <p:spPr>
          <a:xfrm>
            <a:off x="5601938" y="5883531"/>
            <a:ext cx="3455882" cy="677108"/>
          </a:xfrm>
          <a:prstGeom prst="rect">
            <a:avLst/>
          </a:prstGeom>
        </p:spPr>
        <p:txBody>
          <a:bodyPr wrap="none">
            <a:spAutoFit/>
          </a:bodyPr>
          <a:lstStyle/>
          <a:p>
            <a:pPr fontAlgn="auto">
              <a:spcBef>
                <a:spcPts val="0"/>
              </a:spcBef>
              <a:spcAft>
                <a:spcPts val="0"/>
              </a:spcAft>
            </a:pPr>
            <a:r>
              <a:rPr lang="en-US" sz="1900" dirty="0">
                <a:latin typeface="+mj-lt"/>
              </a:rPr>
              <a:t>ACC: Area Control Centre</a:t>
            </a:r>
          </a:p>
          <a:p>
            <a:pPr fontAlgn="auto">
              <a:spcBef>
                <a:spcPts val="0"/>
              </a:spcBef>
              <a:spcAft>
                <a:spcPts val="0"/>
              </a:spcAft>
            </a:pPr>
            <a:r>
              <a:rPr lang="en-US" sz="1900" dirty="0">
                <a:latin typeface="+mj-lt"/>
              </a:rPr>
              <a:t>FMP: Flow Management Position</a:t>
            </a:r>
          </a:p>
        </p:txBody>
      </p:sp>
    </p:spTree>
    <p:extLst>
      <p:ext uri="{BB962C8B-B14F-4D97-AF65-F5344CB8AC3E}">
        <p14:creationId xmlns:p14="http://schemas.microsoft.com/office/powerpoint/2010/main" val="12568098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7302504" cy="1143000"/>
          </a:xfrm>
        </p:spPr>
        <p:txBody>
          <a:bodyPr>
            <a:noAutofit/>
          </a:bodyPr>
          <a:lstStyle/>
          <a:p>
            <a:r>
              <a:rPr lang="en-GB" sz="2800" dirty="0"/>
              <a:t>Air Traffic Flow Management – </a:t>
            </a:r>
            <a:br>
              <a:rPr lang="en-GB" sz="2800" dirty="0"/>
            </a:br>
            <a:r>
              <a:rPr lang="en-GB" sz="2800" dirty="0"/>
              <a:t>ATFM initiatives</a:t>
            </a:r>
            <a:endParaRPr lang="en-GB" sz="2800" dirty="0">
              <a:latin typeface="+mj-lt"/>
            </a:endParaRP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j-lt"/>
              </a:rPr>
              <a:t>Network Manager Operations Centre</a:t>
            </a:r>
            <a:endParaRPr lang="en-GB" dirty="0">
              <a:latin typeface="+mj-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latin typeface="+mj-lt"/>
              </a:rPr>
              <a:pPr/>
              <a:t>68</a:t>
            </a:fld>
            <a:endParaRPr lang="en-GB" dirty="0">
              <a:latin typeface="+mj-lt"/>
            </a:endParaRPr>
          </a:p>
        </p:txBody>
      </p:sp>
      <p:pic>
        <p:nvPicPr>
          <p:cNvPr id="35" name="Picture 2" descr="http://www.nm.eurocontrol.int/STATIC/NM_AREA/imports/atfm_are_and_adj.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74702" y="2381327"/>
            <a:ext cx="3537340" cy="3519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3154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 – Phases</a:t>
            </a:r>
            <a:endParaRPr lang="en-GB" sz="2800" dirty="0">
              <a:latin typeface="+mj-lt"/>
            </a:endParaRP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j-lt"/>
              </a:rPr>
              <a:t>ATFM Phases</a:t>
            </a:r>
            <a:endParaRPr lang="en-GB" dirty="0">
              <a:latin typeface="+mj-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latin typeface="+mj-lt"/>
              </a:rPr>
              <a:pPr/>
              <a:t>69</a:t>
            </a:fld>
            <a:endParaRPr lang="en-GB" dirty="0">
              <a:latin typeface="+mj-lt"/>
            </a:endParaRPr>
          </a:p>
        </p:txBody>
      </p:sp>
      <p:graphicFrame>
        <p:nvGraphicFramePr>
          <p:cNvPr id="36" name="7 Diagrama">
            <a:extLst>
              <a:ext uri="{FF2B5EF4-FFF2-40B4-BE49-F238E27FC236}">
                <a16:creationId xmlns:a16="http://schemas.microsoft.com/office/drawing/2014/main" id="{2825CD56-05B8-48D9-BC18-06157B4F997F}"/>
              </a:ext>
            </a:extLst>
          </p:cNvPr>
          <p:cNvGraphicFramePr/>
          <p:nvPr/>
        </p:nvGraphicFramePr>
        <p:xfrm>
          <a:off x="175933" y="1709661"/>
          <a:ext cx="8763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AC621CC7-DB33-4A27-BBB3-DA02AFB90013}"/>
              </a:ext>
            </a:extLst>
          </p:cNvPr>
          <p:cNvSpPr/>
          <p:nvPr/>
        </p:nvSpPr>
        <p:spPr>
          <a:xfrm>
            <a:off x="60892" y="4925219"/>
            <a:ext cx="3722914" cy="1477328"/>
          </a:xfrm>
          <a:prstGeom prst="rect">
            <a:avLst/>
          </a:prstGeom>
        </p:spPr>
        <p:txBody>
          <a:bodyPr wrap="square">
            <a:spAutoFit/>
          </a:bodyPr>
          <a:lstStyle/>
          <a:p>
            <a:pPr algn="ctr"/>
            <a:r>
              <a:rPr lang="en-GB" dirty="0">
                <a:solidFill>
                  <a:srgbClr val="222222"/>
                </a:solidFill>
              </a:rPr>
              <a:t>The capacity commitments of every operational stakeholder in the network are reflected in a common planning document: the </a:t>
            </a:r>
            <a:r>
              <a:rPr lang="en-GB" b="1" dirty="0">
                <a:solidFill>
                  <a:srgbClr val="222222"/>
                </a:solidFill>
              </a:rPr>
              <a:t>Network Operations Plan (NOP)</a:t>
            </a:r>
          </a:p>
        </p:txBody>
      </p:sp>
      <p:sp>
        <p:nvSpPr>
          <p:cNvPr id="7" name="Rectangle 6">
            <a:extLst>
              <a:ext uri="{FF2B5EF4-FFF2-40B4-BE49-F238E27FC236}">
                <a16:creationId xmlns:a16="http://schemas.microsoft.com/office/drawing/2014/main" id="{146BE07D-D318-42C0-AC7F-C0C7E3968E1C}"/>
              </a:ext>
            </a:extLst>
          </p:cNvPr>
          <p:cNvSpPr/>
          <p:nvPr/>
        </p:nvSpPr>
        <p:spPr>
          <a:xfrm>
            <a:off x="3783806" y="5241704"/>
            <a:ext cx="2105913" cy="923330"/>
          </a:xfrm>
          <a:prstGeom prst="rect">
            <a:avLst/>
          </a:prstGeom>
        </p:spPr>
        <p:txBody>
          <a:bodyPr wrap="square">
            <a:spAutoFit/>
          </a:bodyPr>
          <a:lstStyle/>
          <a:p>
            <a:pPr algn="ctr"/>
            <a:r>
              <a:rPr lang="en-GB" b="1" dirty="0">
                <a:solidFill>
                  <a:srgbClr val="222222"/>
                </a:solidFill>
              </a:rPr>
              <a:t>Daily Plan </a:t>
            </a:r>
            <a:r>
              <a:rPr lang="en-GB" dirty="0">
                <a:solidFill>
                  <a:srgbClr val="222222"/>
                </a:solidFill>
              </a:rPr>
              <a:t>of ATFCM measures on the NOP Portal</a:t>
            </a:r>
          </a:p>
        </p:txBody>
      </p:sp>
      <p:sp>
        <p:nvSpPr>
          <p:cNvPr id="9" name="Rectangle 8">
            <a:extLst>
              <a:ext uri="{FF2B5EF4-FFF2-40B4-BE49-F238E27FC236}">
                <a16:creationId xmlns:a16="http://schemas.microsoft.com/office/drawing/2014/main" id="{97B6E9E4-225C-476B-A6AE-0FCDC4142AB3}"/>
              </a:ext>
            </a:extLst>
          </p:cNvPr>
          <p:cNvSpPr/>
          <p:nvPr/>
        </p:nvSpPr>
        <p:spPr>
          <a:xfrm>
            <a:off x="6539943" y="5271031"/>
            <a:ext cx="2105913" cy="646331"/>
          </a:xfrm>
          <a:prstGeom prst="rect">
            <a:avLst/>
          </a:prstGeom>
        </p:spPr>
        <p:txBody>
          <a:bodyPr wrap="square">
            <a:spAutoFit/>
          </a:bodyPr>
          <a:lstStyle/>
          <a:p>
            <a:pPr algn="ctr"/>
            <a:r>
              <a:rPr lang="en-GB" dirty="0">
                <a:solidFill>
                  <a:srgbClr val="222222"/>
                </a:solidFill>
              </a:rPr>
              <a:t>Tactical updates in the </a:t>
            </a:r>
            <a:r>
              <a:rPr lang="en-GB" b="1" dirty="0">
                <a:solidFill>
                  <a:srgbClr val="222222"/>
                </a:solidFill>
              </a:rPr>
              <a:t>NOP Portal</a:t>
            </a:r>
          </a:p>
        </p:txBody>
      </p:sp>
      <p:sp>
        <p:nvSpPr>
          <p:cNvPr id="8" name="Arrow: Down 7">
            <a:extLst>
              <a:ext uri="{FF2B5EF4-FFF2-40B4-BE49-F238E27FC236}">
                <a16:creationId xmlns:a16="http://schemas.microsoft.com/office/drawing/2014/main" id="{3F948571-E7BA-42A3-B11F-CE3B244E720A}"/>
              </a:ext>
            </a:extLst>
          </p:cNvPr>
          <p:cNvSpPr/>
          <p:nvPr/>
        </p:nvSpPr>
        <p:spPr>
          <a:xfrm>
            <a:off x="1336629" y="4621635"/>
            <a:ext cx="992777" cy="39188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B601A957-D87F-45EE-BD23-599F6F8DEF84}"/>
              </a:ext>
            </a:extLst>
          </p:cNvPr>
          <p:cNvSpPr/>
          <p:nvPr/>
        </p:nvSpPr>
        <p:spPr>
          <a:xfrm>
            <a:off x="4340373" y="4638618"/>
            <a:ext cx="992777" cy="39188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15DC6968-A91E-420A-8C92-DDC6572FA340}"/>
              </a:ext>
            </a:extLst>
          </p:cNvPr>
          <p:cNvSpPr/>
          <p:nvPr/>
        </p:nvSpPr>
        <p:spPr>
          <a:xfrm>
            <a:off x="7082667" y="4638618"/>
            <a:ext cx="992777" cy="39188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16089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8"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2"/>
          <a:stretch>
            <a:fillRect/>
          </a:stretch>
        </p:blipFill>
        <p:spPr>
          <a:xfrm>
            <a:off x="1223348" y="993885"/>
            <a:ext cx="6048375" cy="5305425"/>
          </a:xfrm>
          <a:prstGeom prst="rect">
            <a:avLst/>
          </a:prstGeom>
        </p:spPr>
      </p:pic>
      <p:sp>
        <p:nvSpPr>
          <p:cNvPr id="28" name="Oval 27">
            <a:extLst>
              <a:ext uri="{FF2B5EF4-FFF2-40B4-BE49-F238E27FC236}">
                <a16:creationId xmlns:a16="http://schemas.microsoft.com/office/drawing/2014/main" id="{F984DF50-2FB9-4905-8F39-8FB1BF6A89EC}"/>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9" name="Picture 4">
            <a:extLst>
              <a:ext uri="{FF2B5EF4-FFF2-40B4-BE49-F238E27FC236}">
                <a16:creationId xmlns:a16="http://schemas.microsoft.com/office/drawing/2014/main" id="{B4D74926-4150-4C69-AA8B-4AE9C6FA6E94}"/>
              </a:ext>
            </a:extLst>
          </p:cNvPr>
          <p:cNvPicPr>
            <a:picLocks noChangeAspect="1"/>
          </p:cNvPicPr>
          <p:nvPr/>
        </p:nvPicPr>
        <p:blipFill rotWithShape="1">
          <a:blip r:embed="rId3" cstate="screen">
            <a:lum/>
            <a:alphaModFix/>
            <a:extLst>
              <a:ext uri="{28A0092B-C50C-407E-A947-70E740481C1C}">
                <a14:useLocalDpi xmlns:a14="http://schemas.microsoft.com/office/drawing/2010/main"/>
              </a:ext>
            </a:extLst>
          </a:blip>
          <a:srcRect/>
          <a:stretch/>
        </p:blipFill>
        <p:spPr>
          <a:xfrm>
            <a:off x="2971815" y="1961314"/>
            <a:ext cx="6053959" cy="4451671"/>
          </a:xfrm>
          <a:prstGeom prst="rect">
            <a:avLst/>
          </a:prstGeom>
          <a:noFill/>
          <a:ln>
            <a:noFill/>
          </a:ln>
        </p:spPr>
      </p:pic>
      <p:pic>
        <p:nvPicPr>
          <p:cNvPr id="30" name="Picture 2" descr="Screen Shot 2013-09-29 at 17.14.37.png">
            <a:extLst>
              <a:ext uri="{FF2B5EF4-FFF2-40B4-BE49-F238E27FC236}">
                <a16:creationId xmlns:a16="http://schemas.microsoft.com/office/drawing/2014/main" id="{1E3BDC47-9C4E-47DC-9061-055E1F9731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3725" y="1206353"/>
            <a:ext cx="4684123" cy="4675010"/>
          </a:xfrm>
          <a:prstGeom prst="rect">
            <a:avLst/>
          </a:prstGeom>
        </p:spPr>
      </p:pic>
    </p:spTree>
    <p:extLst>
      <p:ext uri="{BB962C8B-B14F-4D97-AF65-F5344CB8AC3E}">
        <p14:creationId xmlns:p14="http://schemas.microsoft.com/office/powerpoint/2010/main" val="3293836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 – ATFM</a:t>
            </a:r>
            <a:endParaRPr lang="en-GB" sz="2800" dirty="0">
              <a:latin typeface="+mj-lt"/>
            </a:endParaRP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j-lt"/>
              </a:rPr>
              <a:t>Network Operations Portal</a:t>
            </a:r>
          </a:p>
        </p:txBody>
      </p:sp>
      <p:sp>
        <p:nvSpPr>
          <p:cNvPr id="5" name="Segnaposto numero diapositiva 4"/>
          <p:cNvSpPr>
            <a:spLocks noGrp="1"/>
          </p:cNvSpPr>
          <p:nvPr>
            <p:ph type="sldNum" sz="quarter" idx="11"/>
          </p:nvPr>
        </p:nvSpPr>
        <p:spPr/>
        <p:txBody>
          <a:bodyPr/>
          <a:lstStyle/>
          <a:p>
            <a:fld id="{707FE137-0C1A-4C05-8B34-1D89C94DB814}" type="slidenum">
              <a:rPr lang="en-GB" smtClean="0">
                <a:latin typeface="+mj-lt"/>
              </a:rPr>
              <a:pPr/>
              <a:t>70</a:t>
            </a:fld>
            <a:endParaRPr lang="en-GB" dirty="0">
              <a:latin typeface="+mj-lt"/>
            </a:endParaRPr>
          </a:p>
        </p:txBody>
      </p:sp>
      <p:sp>
        <p:nvSpPr>
          <p:cNvPr id="7" name="Rectangle 6">
            <a:extLst>
              <a:ext uri="{FF2B5EF4-FFF2-40B4-BE49-F238E27FC236}">
                <a16:creationId xmlns:a16="http://schemas.microsoft.com/office/drawing/2014/main" id="{BA52B198-ACB2-4426-A86F-8FED2DBC57BC}"/>
              </a:ext>
            </a:extLst>
          </p:cNvPr>
          <p:cNvSpPr/>
          <p:nvPr/>
        </p:nvSpPr>
        <p:spPr>
          <a:xfrm>
            <a:off x="688144" y="6016433"/>
            <a:ext cx="7584831" cy="369332"/>
          </a:xfrm>
          <a:prstGeom prst="rect">
            <a:avLst/>
          </a:prstGeom>
        </p:spPr>
        <p:txBody>
          <a:bodyPr wrap="square">
            <a:spAutoFit/>
          </a:bodyPr>
          <a:lstStyle/>
          <a:p>
            <a:r>
              <a:rPr lang="en-GB" dirty="0"/>
              <a:t>http://www.public.nm.eurocontrol.int/PUBPORTAL/gateway/spec/index.html</a:t>
            </a:r>
          </a:p>
        </p:txBody>
      </p:sp>
      <p:pic>
        <p:nvPicPr>
          <p:cNvPr id="6" name="Picture 5">
            <a:extLst>
              <a:ext uri="{FF2B5EF4-FFF2-40B4-BE49-F238E27FC236}">
                <a16:creationId xmlns:a16="http://schemas.microsoft.com/office/drawing/2014/main" id="{7F842DAA-EF32-460E-A8DF-2372F69B9B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80978" y="2064702"/>
            <a:ext cx="5999163" cy="3599498"/>
          </a:xfrm>
          <a:prstGeom prst="rect">
            <a:avLst/>
          </a:prstGeom>
        </p:spPr>
      </p:pic>
    </p:spTree>
    <p:extLst>
      <p:ext uri="{BB962C8B-B14F-4D97-AF65-F5344CB8AC3E}">
        <p14:creationId xmlns:p14="http://schemas.microsoft.com/office/powerpoint/2010/main" val="17029136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Air Traffic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71</a:t>
            </a:fld>
            <a:endParaRPr lang="en-GB" dirty="0"/>
          </a:p>
        </p:txBody>
      </p:sp>
      <p:cxnSp>
        <p:nvCxnSpPr>
          <p:cNvPr id="8" name="Straight Arrow Connector 4">
            <a:extLst>
              <a:ext uri="{FF2B5EF4-FFF2-40B4-BE49-F238E27FC236}">
                <a16:creationId xmlns:a16="http://schemas.microsoft.com/office/drawing/2014/main" id="{1C7D016A-DA6C-4F2D-AEA0-75F5F36959E8}"/>
              </a:ext>
            </a:extLst>
          </p:cNvPr>
          <p:cNvCxnSpPr>
            <a:stCxn id="14" idx="2"/>
            <a:endCxn id="11" idx="0"/>
          </p:cNvCxnSpPr>
          <p:nvPr/>
        </p:nvCxnSpPr>
        <p:spPr>
          <a:xfrm flipH="1">
            <a:off x="3429000" y="1755775"/>
            <a:ext cx="990600" cy="457200"/>
          </a:xfrm>
          <a:prstGeom prst="straightConnector1">
            <a:avLst/>
          </a:prstGeom>
          <a:noFill/>
          <a:ln w="28575" cap="flat" cmpd="sng" algn="ctr">
            <a:solidFill>
              <a:srgbClr val="FF4D1B"/>
            </a:solidFill>
            <a:prstDash val="solid"/>
            <a:tailEnd type="arrow"/>
          </a:ln>
          <a:effectLst/>
        </p:spPr>
      </p:cxnSp>
      <p:cxnSp>
        <p:nvCxnSpPr>
          <p:cNvPr id="9" name="Straight Arrow Connector 18">
            <a:extLst>
              <a:ext uri="{FF2B5EF4-FFF2-40B4-BE49-F238E27FC236}">
                <a16:creationId xmlns:a16="http://schemas.microsoft.com/office/drawing/2014/main" id="{E69D9BD5-BECE-4BF0-9378-7E5653A5C6DE}"/>
              </a:ext>
            </a:extLst>
          </p:cNvPr>
          <p:cNvCxnSpPr>
            <a:stCxn id="14" idx="2"/>
            <a:endCxn id="12" idx="0"/>
          </p:cNvCxnSpPr>
          <p:nvPr/>
        </p:nvCxnSpPr>
        <p:spPr>
          <a:xfrm>
            <a:off x="4419600" y="1755775"/>
            <a:ext cx="0" cy="457200"/>
          </a:xfrm>
          <a:prstGeom prst="straightConnector1">
            <a:avLst/>
          </a:prstGeom>
          <a:noFill/>
          <a:ln w="28575" cap="flat" cmpd="sng" algn="ctr">
            <a:solidFill>
              <a:srgbClr val="FF4D1B"/>
            </a:solidFill>
            <a:prstDash val="solid"/>
            <a:tailEnd type="arrow"/>
          </a:ln>
          <a:effectLst/>
        </p:spPr>
      </p:cxnSp>
      <p:cxnSp>
        <p:nvCxnSpPr>
          <p:cNvPr id="10" name="Straight Arrow Connector 21">
            <a:extLst>
              <a:ext uri="{FF2B5EF4-FFF2-40B4-BE49-F238E27FC236}">
                <a16:creationId xmlns:a16="http://schemas.microsoft.com/office/drawing/2014/main" id="{D505678E-26DA-4C77-800C-B87C7E9CA37F}"/>
              </a:ext>
            </a:extLst>
          </p:cNvPr>
          <p:cNvCxnSpPr>
            <a:stCxn id="14" idx="2"/>
            <a:endCxn id="13" idx="0"/>
          </p:cNvCxnSpPr>
          <p:nvPr/>
        </p:nvCxnSpPr>
        <p:spPr>
          <a:xfrm>
            <a:off x="4419600" y="1755775"/>
            <a:ext cx="942975" cy="457200"/>
          </a:xfrm>
          <a:prstGeom prst="straightConnector1">
            <a:avLst/>
          </a:prstGeom>
          <a:noFill/>
          <a:ln w="28575" cap="flat" cmpd="sng" algn="ctr">
            <a:solidFill>
              <a:srgbClr val="FF4D1B"/>
            </a:solidFill>
            <a:prstDash val="solid"/>
            <a:tailEnd type="arrow"/>
          </a:ln>
          <a:effectLst/>
        </p:spPr>
      </p:cxnSp>
      <p:sp>
        <p:nvSpPr>
          <p:cNvPr id="11" name="Rectangle 10">
            <a:extLst>
              <a:ext uri="{FF2B5EF4-FFF2-40B4-BE49-F238E27FC236}">
                <a16:creationId xmlns:a16="http://schemas.microsoft.com/office/drawing/2014/main" id="{4394BFDE-05BC-48B5-9903-30B4BF7008BF}"/>
              </a:ext>
            </a:extLst>
          </p:cNvPr>
          <p:cNvSpPr/>
          <p:nvPr/>
        </p:nvSpPr>
        <p:spPr>
          <a:xfrm>
            <a:off x="3048000" y="2212975"/>
            <a:ext cx="7620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ASM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6BB31903-051E-4082-B6EF-BE82CCD50EC7}"/>
              </a:ext>
            </a:extLst>
          </p:cNvPr>
          <p:cNvSpPr/>
          <p:nvPr/>
        </p:nvSpPr>
        <p:spPr>
          <a:xfrm>
            <a:off x="4000500" y="2212975"/>
            <a:ext cx="8382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ATFM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7D0B9CA6-1864-45A3-8BD3-CDAB87DA06B9}"/>
              </a:ext>
            </a:extLst>
          </p:cNvPr>
          <p:cNvSpPr/>
          <p:nvPr/>
        </p:nvSpPr>
        <p:spPr>
          <a:xfrm>
            <a:off x="5038725" y="2212975"/>
            <a:ext cx="647700" cy="533400"/>
          </a:xfrm>
          <a:prstGeom prst="rect">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ATS</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4" name="Rectangle 9">
            <a:extLst>
              <a:ext uri="{FF2B5EF4-FFF2-40B4-BE49-F238E27FC236}">
                <a16:creationId xmlns:a16="http://schemas.microsoft.com/office/drawing/2014/main" id="{16BC4C7C-6406-4FDC-AE00-DA3547E20E87}"/>
              </a:ext>
            </a:extLst>
          </p:cNvPr>
          <p:cNvSpPr/>
          <p:nvPr/>
        </p:nvSpPr>
        <p:spPr>
          <a:xfrm>
            <a:off x="3924300" y="1222375"/>
            <a:ext cx="990600" cy="533400"/>
          </a:xfrm>
          <a:prstGeom prst="rect">
            <a:avLst/>
          </a:prstGeom>
          <a:solidFill>
            <a:srgbClr val="4F81BD"/>
          </a:solidFill>
          <a:ln w="25400" cap="flat" cmpd="sng" algn="ctr">
            <a:solidFill>
              <a:srgbClr val="4F81BD">
                <a:shade val="5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prstClr val="white"/>
                </a:solidFill>
                <a:effectLst/>
                <a:uLnTx/>
                <a:uFillTx/>
                <a:latin typeface="Calibri"/>
                <a:ea typeface="+mn-ea"/>
                <a:cs typeface="+mn-cs"/>
              </a:rPr>
              <a:t>ATM</a:t>
            </a:r>
            <a:endParaRPr kumimoji="0" lang="en-GB" sz="1800" b="0" i="0" u="none" strike="noStrike" kern="0" cap="none" spc="0" normalizeH="0" baseline="0" noProof="0" dirty="0">
              <a:ln>
                <a:noFill/>
              </a:ln>
              <a:solidFill>
                <a:prstClr val="white"/>
              </a:solidFill>
              <a:effectLst/>
              <a:uLnTx/>
              <a:uFillTx/>
              <a:latin typeface="Calibri"/>
              <a:ea typeface="+mn-ea"/>
              <a:cs typeface="+mn-cs"/>
            </a:endParaRPr>
          </a:p>
        </p:txBody>
      </p:sp>
      <p:pic>
        <p:nvPicPr>
          <p:cNvPr id="15" name="10 Imagen">
            <a:extLst>
              <a:ext uri="{FF2B5EF4-FFF2-40B4-BE49-F238E27FC236}">
                <a16:creationId xmlns:a16="http://schemas.microsoft.com/office/drawing/2014/main" id="{D0DBA9CF-6902-4051-9BA1-BA524AC3A55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9563" y="2895600"/>
            <a:ext cx="5680075" cy="2571750"/>
          </a:xfrm>
          <a:prstGeom prst="rect">
            <a:avLst/>
          </a:prstGeom>
          <a:noFill/>
          <a:ln w="9525">
            <a:noFill/>
            <a:miter lim="800000"/>
            <a:headEnd/>
            <a:tailEnd/>
          </a:ln>
        </p:spPr>
      </p:pic>
      <p:sp>
        <p:nvSpPr>
          <p:cNvPr id="16" name="Rectangle 67">
            <a:extLst>
              <a:ext uri="{FF2B5EF4-FFF2-40B4-BE49-F238E27FC236}">
                <a16:creationId xmlns:a16="http://schemas.microsoft.com/office/drawing/2014/main" id="{A07CCB4D-9FE3-4309-9068-2ED319AF2480}"/>
              </a:ext>
            </a:extLst>
          </p:cNvPr>
          <p:cNvSpPr>
            <a:spLocks noChangeArrowheads="1"/>
          </p:cNvSpPr>
          <p:nvPr/>
        </p:nvSpPr>
        <p:spPr bwMode="auto">
          <a:xfrm>
            <a:off x="5352065" y="5616575"/>
            <a:ext cx="2416111" cy="830997"/>
          </a:xfrm>
          <a:prstGeom prst="rect">
            <a:avLst/>
          </a:prstGeom>
          <a:noFill/>
          <a:ln w="9525">
            <a:noFill/>
            <a:miter lim="800000"/>
            <a:headEnd/>
            <a:tailEnd/>
          </a:ln>
        </p:spPr>
        <p:txBody>
          <a:bodyPr wrap="none">
            <a:spAutoFit/>
          </a:bodyPr>
          <a:lstStyle/>
          <a:p>
            <a:pPr fontAlgn="auto">
              <a:spcBef>
                <a:spcPts val="0"/>
              </a:spcBef>
              <a:spcAft>
                <a:spcPts val="0"/>
              </a:spcAft>
            </a:pPr>
            <a:r>
              <a:rPr lang="en-US" sz="1200" dirty="0">
                <a:solidFill>
                  <a:prstClr val="black"/>
                </a:solidFill>
                <a:latin typeface="Calibri"/>
                <a:ea typeface="msmincho"/>
                <a:cs typeface="msmincho"/>
              </a:rPr>
              <a:t>ATM: Air Traffic Management</a:t>
            </a:r>
          </a:p>
          <a:p>
            <a:pPr fontAlgn="auto">
              <a:spcBef>
                <a:spcPts val="0"/>
              </a:spcBef>
              <a:spcAft>
                <a:spcPts val="0"/>
              </a:spcAft>
            </a:pPr>
            <a:r>
              <a:rPr lang="en-US" sz="1200" dirty="0">
                <a:solidFill>
                  <a:prstClr val="black"/>
                </a:solidFill>
                <a:latin typeface="Calibri"/>
                <a:ea typeface="msmincho"/>
                <a:cs typeface="msmincho"/>
              </a:rPr>
              <a:t>ASM: Air Space Management</a:t>
            </a:r>
          </a:p>
          <a:p>
            <a:pPr fontAlgn="auto">
              <a:spcBef>
                <a:spcPts val="0"/>
              </a:spcBef>
              <a:spcAft>
                <a:spcPts val="0"/>
              </a:spcAft>
            </a:pPr>
            <a:r>
              <a:rPr lang="en-US" sz="1200" dirty="0">
                <a:solidFill>
                  <a:prstClr val="black"/>
                </a:solidFill>
                <a:latin typeface="Calibri"/>
                <a:ea typeface="msmincho"/>
                <a:cs typeface="msmincho"/>
              </a:rPr>
              <a:t>ATFM: Air Traffic Flow Management</a:t>
            </a:r>
          </a:p>
          <a:p>
            <a:pPr fontAlgn="auto">
              <a:spcBef>
                <a:spcPts val="0"/>
              </a:spcBef>
              <a:spcAft>
                <a:spcPts val="0"/>
              </a:spcAft>
            </a:pPr>
            <a:r>
              <a:rPr lang="en-US" sz="1200" dirty="0">
                <a:solidFill>
                  <a:prstClr val="black"/>
                </a:solidFill>
                <a:latin typeface="Calibri"/>
                <a:ea typeface="msmincho"/>
                <a:cs typeface="msmincho"/>
              </a:rPr>
              <a:t>ATS: Air Traffic Services</a:t>
            </a:r>
          </a:p>
        </p:txBody>
      </p:sp>
    </p:spTree>
    <p:extLst>
      <p:ext uri="{BB962C8B-B14F-4D97-AF65-F5344CB8AC3E}">
        <p14:creationId xmlns:p14="http://schemas.microsoft.com/office/powerpoint/2010/main" val="32305120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Airport</a:t>
            </a:r>
          </a:p>
        </p:txBody>
      </p:sp>
    </p:spTree>
    <p:extLst>
      <p:ext uri="{BB962C8B-B14F-4D97-AF65-F5344CB8AC3E}">
        <p14:creationId xmlns:p14="http://schemas.microsoft.com/office/powerpoint/2010/main" val="35392308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Airport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73</a:t>
            </a:fld>
            <a:endParaRPr lang="en-GB" dirty="0"/>
          </a:p>
        </p:txBody>
      </p:sp>
      <p:grpSp>
        <p:nvGrpSpPr>
          <p:cNvPr id="8" name="Grupo 3">
            <a:extLst>
              <a:ext uri="{FF2B5EF4-FFF2-40B4-BE49-F238E27FC236}">
                <a16:creationId xmlns:a16="http://schemas.microsoft.com/office/drawing/2014/main" id="{ADCE0721-1672-470C-9337-C218BA0EE486}"/>
              </a:ext>
            </a:extLst>
          </p:cNvPr>
          <p:cNvGrpSpPr/>
          <p:nvPr/>
        </p:nvGrpSpPr>
        <p:grpSpPr>
          <a:xfrm>
            <a:off x="609600" y="1752600"/>
            <a:ext cx="8461836" cy="4335440"/>
            <a:chOff x="609600" y="1227960"/>
            <a:chExt cx="8461836" cy="4335440"/>
          </a:xfrm>
        </p:grpSpPr>
        <p:sp>
          <p:nvSpPr>
            <p:cNvPr id="9" name="Freeform 7">
              <a:extLst>
                <a:ext uri="{FF2B5EF4-FFF2-40B4-BE49-F238E27FC236}">
                  <a16:creationId xmlns:a16="http://schemas.microsoft.com/office/drawing/2014/main" id="{FD1CDC45-C135-4BC4-B1A2-752641C4176A}"/>
                </a:ext>
              </a:extLst>
            </p:cNvPr>
            <p:cNvSpPr/>
            <p:nvPr/>
          </p:nvSpPr>
          <p:spPr>
            <a:xfrm>
              <a:off x="914400" y="1418460"/>
              <a:ext cx="2286000"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600" i="0" u="none" strike="noStrike" dirty="0">
                  <a:ln>
                    <a:noFill/>
                  </a:ln>
                  <a:solidFill>
                    <a:schemeClr val="tx2"/>
                  </a:solidFill>
                  <a:latin typeface="Franklin Gothic Medium" pitchFamily="34"/>
                  <a:ea typeface="msmincho" pitchFamily="2"/>
                  <a:cs typeface="msmincho" pitchFamily="2"/>
                </a:rPr>
                <a:t>Top of Climb (TOC, T/C)</a:t>
              </a:r>
              <a:endParaRPr lang="en-US" sz="1600" i="0" u="none" strike="noStrike" baseline="0" dirty="0">
                <a:ln>
                  <a:noFill/>
                </a:ln>
                <a:solidFill>
                  <a:schemeClr val="tx2"/>
                </a:solidFill>
                <a:latin typeface="Franklin Gothic Medium" pitchFamily="34"/>
                <a:ea typeface="msmincho" pitchFamily="2"/>
                <a:cs typeface="msmincho" pitchFamily="2"/>
              </a:endParaRPr>
            </a:p>
          </p:txBody>
        </p:sp>
        <p:sp>
          <p:nvSpPr>
            <p:cNvPr id="10" name="Freeform 11">
              <a:extLst>
                <a:ext uri="{FF2B5EF4-FFF2-40B4-BE49-F238E27FC236}">
                  <a16:creationId xmlns:a16="http://schemas.microsoft.com/office/drawing/2014/main" id="{91EB127F-3CE3-4544-943F-FB31C8C356B2}"/>
                </a:ext>
              </a:extLst>
            </p:cNvPr>
            <p:cNvSpPr/>
            <p:nvPr/>
          </p:nvSpPr>
          <p:spPr>
            <a:xfrm>
              <a:off x="5486400" y="1227960"/>
              <a:ext cx="3192360" cy="3810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600" i="0" u="none" strike="noStrike" dirty="0">
                  <a:ln>
                    <a:noFill/>
                  </a:ln>
                  <a:solidFill>
                    <a:schemeClr val="tx2"/>
                  </a:solidFill>
                  <a:latin typeface="Franklin Gothic Medium" pitchFamily="34"/>
                  <a:ea typeface="msmincho" pitchFamily="2"/>
                  <a:cs typeface="msmincho" pitchFamily="2"/>
                </a:rPr>
                <a:t>Top of Descent (TOD, T/D)</a:t>
              </a:r>
              <a:endParaRPr lang="en-US" sz="1600" i="0" u="none" strike="noStrike" baseline="0" dirty="0">
                <a:ln>
                  <a:noFill/>
                </a:ln>
                <a:solidFill>
                  <a:schemeClr val="tx2"/>
                </a:solidFill>
                <a:latin typeface="Franklin Gothic Medium" pitchFamily="34"/>
                <a:ea typeface="msmincho" pitchFamily="2"/>
                <a:cs typeface="msmincho" pitchFamily="2"/>
              </a:endParaRPr>
            </a:p>
          </p:txBody>
        </p:sp>
        <p:cxnSp>
          <p:nvCxnSpPr>
            <p:cNvPr id="11" name="Straight Arrow Connector 10">
              <a:extLst>
                <a:ext uri="{FF2B5EF4-FFF2-40B4-BE49-F238E27FC236}">
                  <a16:creationId xmlns:a16="http://schemas.microsoft.com/office/drawing/2014/main" id="{D8282C11-C4E0-4B0B-B495-29C605C149B7}"/>
                </a:ext>
              </a:extLst>
            </p:cNvPr>
            <p:cNvCxnSpPr/>
            <p:nvPr/>
          </p:nvCxnSpPr>
          <p:spPr>
            <a:xfrm>
              <a:off x="3048000" y="1609481"/>
              <a:ext cx="304800" cy="26617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45343C57-1315-409D-A9B9-4C0E60F502AC}"/>
                </a:ext>
              </a:extLst>
            </p:cNvPr>
            <p:cNvCxnSpPr>
              <a:stCxn id="10" idx="3"/>
            </p:cNvCxnSpPr>
            <p:nvPr/>
          </p:nvCxnSpPr>
          <p:spPr>
            <a:xfrm flipH="1">
              <a:off x="4800600" y="1418460"/>
              <a:ext cx="685800" cy="1910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Freeform 18">
              <a:extLst>
                <a:ext uri="{FF2B5EF4-FFF2-40B4-BE49-F238E27FC236}">
                  <a16:creationId xmlns:a16="http://schemas.microsoft.com/office/drawing/2014/main" id="{BF551D42-9153-471F-9F0A-72D29BA02F14}"/>
                </a:ext>
              </a:extLst>
            </p:cNvPr>
            <p:cNvSpPr/>
            <p:nvPr/>
          </p:nvSpPr>
          <p:spPr>
            <a:xfrm>
              <a:off x="1981200" y="1951860"/>
              <a:ext cx="990749"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Climb</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sp>
          <p:nvSpPr>
            <p:cNvPr id="14" name="Freeform 19">
              <a:extLst>
                <a:ext uri="{FF2B5EF4-FFF2-40B4-BE49-F238E27FC236}">
                  <a16:creationId xmlns:a16="http://schemas.microsoft.com/office/drawing/2014/main" id="{E971DB3A-432A-4A52-8CDD-0DE9C714B753}"/>
                </a:ext>
              </a:extLst>
            </p:cNvPr>
            <p:cNvSpPr/>
            <p:nvPr/>
          </p:nvSpPr>
          <p:spPr>
            <a:xfrm>
              <a:off x="5505099" y="1951860"/>
              <a:ext cx="1505301"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Descent</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sp>
          <p:nvSpPr>
            <p:cNvPr id="15" name="Freeform 20">
              <a:extLst>
                <a:ext uri="{FF2B5EF4-FFF2-40B4-BE49-F238E27FC236}">
                  <a16:creationId xmlns:a16="http://schemas.microsoft.com/office/drawing/2014/main" id="{9F4DECA4-9297-4F10-A1DA-BE41771B3935}"/>
                </a:ext>
              </a:extLst>
            </p:cNvPr>
            <p:cNvSpPr/>
            <p:nvPr/>
          </p:nvSpPr>
          <p:spPr>
            <a:xfrm>
              <a:off x="3581400" y="1951860"/>
              <a:ext cx="990749" cy="32232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60480" rIns="90000" bIns="46800" anchor="t" anchorCtr="0" compatLnSpc="1"/>
            <a:lstStyle/>
            <a:p>
              <a:pPr marL="0" marR="0" lvl="0" indent="0" rtl="0" hangingPunct="0">
                <a:lnSpc>
                  <a:spcPct val="94000"/>
                </a:lnSpc>
                <a:spcBef>
                  <a:spcPts val="448"/>
                </a:spcBef>
                <a:spcAft>
                  <a:spcPts val="0"/>
                </a:spcAft>
                <a:buNone/>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sz="2400"/>
              </a:pPr>
              <a:r>
                <a:rPr lang="en-US" sz="1800" b="1" i="0" u="none" strike="noStrike" dirty="0">
                  <a:ln>
                    <a:noFill/>
                  </a:ln>
                  <a:solidFill>
                    <a:srgbClr val="0070C0"/>
                  </a:solidFill>
                  <a:latin typeface="Franklin Gothic Medium" pitchFamily="34"/>
                  <a:ea typeface="msmincho" pitchFamily="2"/>
                  <a:cs typeface="msmincho" pitchFamily="2"/>
                </a:rPr>
                <a:t>Cruise</a:t>
              </a:r>
              <a:endParaRPr lang="en-US" sz="1800" b="1" i="0" u="none" strike="noStrike" baseline="0" dirty="0">
                <a:ln>
                  <a:noFill/>
                </a:ln>
                <a:solidFill>
                  <a:srgbClr val="0070C0"/>
                </a:solidFill>
                <a:latin typeface="Franklin Gothic Medium" pitchFamily="34"/>
                <a:ea typeface="msmincho" pitchFamily="2"/>
                <a:cs typeface="msmincho" pitchFamily="2"/>
              </a:endParaRPr>
            </a:p>
          </p:txBody>
        </p:sp>
        <p:cxnSp>
          <p:nvCxnSpPr>
            <p:cNvPr id="16" name="Straight Connector 15">
              <a:extLst>
                <a:ext uri="{FF2B5EF4-FFF2-40B4-BE49-F238E27FC236}">
                  <a16:creationId xmlns:a16="http://schemas.microsoft.com/office/drawing/2014/main" id="{BF2C809A-4099-4D51-A5EF-EE71CC6B84CD}"/>
                </a:ext>
              </a:extLst>
            </p:cNvPr>
            <p:cNvCxnSpPr/>
            <p:nvPr/>
          </p:nvCxnSpPr>
          <p:spPr>
            <a:xfrm>
              <a:off x="3352800" y="1532760"/>
              <a:ext cx="15765" cy="13335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EC85BF2-C9F9-4ED9-97AD-B92556504A97}"/>
                </a:ext>
              </a:extLst>
            </p:cNvPr>
            <p:cNvCxnSpPr/>
            <p:nvPr/>
          </p:nvCxnSpPr>
          <p:spPr>
            <a:xfrm>
              <a:off x="4784835" y="1570860"/>
              <a:ext cx="15765" cy="133350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9463743F-5F86-4CE7-A6D1-B6ADA6484C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 y="1608960"/>
              <a:ext cx="8461836" cy="3953640"/>
            </a:xfrm>
            <a:prstGeom prst="rect">
              <a:avLst/>
            </a:prstGeom>
          </p:spPr>
        </p:pic>
        <p:sp>
          <p:nvSpPr>
            <p:cNvPr id="19" name="CuadroTexto 1">
              <a:extLst>
                <a:ext uri="{FF2B5EF4-FFF2-40B4-BE49-F238E27FC236}">
                  <a16:creationId xmlns:a16="http://schemas.microsoft.com/office/drawing/2014/main" id="{EDA10577-726D-4578-9D79-4CBC26D5E5B7}"/>
                </a:ext>
              </a:extLst>
            </p:cNvPr>
            <p:cNvSpPr txBox="1"/>
            <p:nvPr/>
          </p:nvSpPr>
          <p:spPr>
            <a:xfrm>
              <a:off x="666750" y="4924428"/>
              <a:ext cx="628650" cy="228600"/>
            </a:xfrm>
            <a:prstGeom prst="rect">
              <a:avLst/>
            </a:prstGeom>
            <a:solidFill>
              <a:schemeClr val="bg1"/>
            </a:solidFill>
          </p:spPr>
          <p:txBody>
            <a:bodyPr wrap="square" rtlCol="0">
              <a:spAutoFit/>
            </a:bodyPr>
            <a:lstStyle/>
            <a:p>
              <a:endParaRPr lang="en-US" dirty="0"/>
            </a:p>
          </p:txBody>
        </p:sp>
        <p:sp>
          <p:nvSpPr>
            <p:cNvPr id="20" name="CuadroTexto 21">
              <a:extLst>
                <a:ext uri="{FF2B5EF4-FFF2-40B4-BE49-F238E27FC236}">
                  <a16:creationId xmlns:a16="http://schemas.microsoft.com/office/drawing/2014/main" id="{CD6C3283-D4A1-465F-9028-0432A5598719}"/>
                </a:ext>
              </a:extLst>
            </p:cNvPr>
            <p:cNvSpPr txBox="1"/>
            <p:nvPr/>
          </p:nvSpPr>
          <p:spPr>
            <a:xfrm>
              <a:off x="1143000" y="5322097"/>
              <a:ext cx="990600" cy="228600"/>
            </a:xfrm>
            <a:prstGeom prst="rect">
              <a:avLst/>
            </a:prstGeom>
            <a:solidFill>
              <a:schemeClr val="bg1"/>
            </a:solidFill>
          </p:spPr>
          <p:txBody>
            <a:bodyPr wrap="square" rtlCol="0">
              <a:spAutoFit/>
            </a:bodyPr>
            <a:lstStyle/>
            <a:p>
              <a:endParaRPr lang="en-US" dirty="0"/>
            </a:p>
          </p:txBody>
        </p:sp>
        <p:sp>
          <p:nvSpPr>
            <p:cNvPr id="21" name="CuadroTexto 22">
              <a:extLst>
                <a:ext uri="{FF2B5EF4-FFF2-40B4-BE49-F238E27FC236}">
                  <a16:creationId xmlns:a16="http://schemas.microsoft.com/office/drawing/2014/main" id="{56F35084-B2E9-4FCC-9D74-B5A2D9DDEA0A}"/>
                </a:ext>
              </a:extLst>
            </p:cNvPr>
            <p:cNvSpPr txBox="1"/>
            <p:nvPr/>
          </p:nvSpPr>
          <p:spPr>
            <a:xfrm>
              <a:off x="2286000" y="4924428"/>
              <a:ext cx="609600" cy="228600"/>
            </a:xfrm>
            <a:prstGeom prst="rect">
              <a:avLst/>
            </a:prstGeom>
            <a:solidFill>
              <a:schemeClr val="bg1"/>
            </a:solidFill>
          </p:spPr>
          <p:txBody>
            <a:bodyPr wrap="square" rtlCol="0">
              <a:spAutoFit/>
            </a:bodyPr>
            <a:lstStyle/>
            <a:p>
              <a:endParaRPr lang="en-US" dirty="0"/>
            </a:p>
          </p:txBody>
        </p:sp>
        <p:sp>
          <p:nvSpPr>
            <p:cNvPr id="22" name="CuadroTexto 23">
              <a:extLst>
                <a:ext uri="{FF2B5EF4-FFF2-40B4-BE49-F238E27FC236}">
                  <a16:creationId xmlns:a16="http://schemas.microsoft.com/office/drawing/2014/main" id="{7D1766B5-4B8D-4C90-9301-A3501C91754F}"/>
                </a:ext>
              </a:extLst>
            </p:cNvPr>
            <p:cNvSpPr txBox="1"/>
            <p:nvPr/>
          </p:nvSpPr>
          <p:spPr>
            <a:xfrm>
              <a:off x="3657600" y="4924428"/>
              <a:ext cx="609600" cy="228600"/>
            </a:xfrm>
            <a:prstGeom prst="rect">
              <a:avLst/>
            </a:prstGeom>
            <a:solidFill>
              <a:schemeClr val="bg1"/>
            </a:solidFill>
          </p:spPr>
          <p:txBody>
            <a:bodyPr wrap="square" rtlCol="0">
              <a:spAutoFit/>
            </a:bodyPr>
            <a:lstStyle/>
            <a:p>
              <a:endParaRPr lang="en-US" dirty="0"/>
            </a:p>
          </p:txBody>
        </p:sp>
        <p:sp>
          <p:nvSpPr>
            <p:cNvPr id="23" name="CuadroTexto 25">
              <a:extLst>
                <a:ext uri="{FF2B5EF4-FFF2-40B4-BE49-F238E27FC236}">
                  <a16:creationId xmlns:a16="http://schemas.microsoft.com/office/drawing/2014/main" id="{6963E8C1-0F0D-446F-9A14-FC11DF37E778}"/>
                </a:ext>
              </a:extLst>
            </p:cNvPr>
            <p:cNvSpPr txBox="1"/>
            <p:nvPr/>
          </p:nvSpPr>
          <p:spPr>
            <a:xfrm>
              <a:off x="4495800" y="5334800"/>
              <a:ext cx="2438400" cy="228600"/>
            </a:xfrm>
            <a:prstGeom prst="rect">
              <a:avLst/>
            </a:prstGeom>
            <a:solidFill>
              <a:schemeClr val="bg1"/>
            </a:solidFill>
          </p:spPr>
          <p:txBody>
            <a:bodyPr wrap="square" rtlCol="0">
              <a:spAutoFit/>
            </a:bodyPr>
            <a:lstStyle/>
            <a:p>
              <a:endParaRPr lang="en-US" dirty="0"/>
            </a:p>
          </p:txBody>
        </p:sp>
        <p:sp>
          <p:nvSpPr>
            <p:cNvPr id="24" name="CuadroTexto 26">
              <a:extLst>
                <a:ext uri="{FF2B5EF4-FFF2-40B4-BE49-F238E27FC236}">
                  <a16:creationId xmlns:a16="http://schemas.microsoft.com/office/drawing/2014/main" id="{CE6A0B7F-C77F-4C35-8CB3-8D01DDDD7E5B}"/>
                </a:ext>
              </a:extLst>
            </p:cNvPr>
            <p:cNvSpPr txBox="1"/>
            <p:nvPr/>
          </p:nvSpPr>
          <p:spPr>
            <a:xfrm>
              <a:off x="4953000" y="4924428"/>
              <a:ext cx="1981200" cy="228600"/>
            </a:xfrm>
            <a:prstGeom prst="rect">
              <a:avLst/>
            </a:prstGeom>
            <a:solidFill>
              <a:schemeClr val="bg1"/>
            </a:solidFill>
          </p:spPr>
          <p:txBody>
            <a:bodyPr wrap="square" rtlCol="0">
              <a:spAutoFit/>
            </a:bodyPr>
            <a:lstStyle/>
            <a:p>
              <a:endParaRPr lang="en-US" dirty="0"/>
            </a:p>
          </p:txBody>
        </p:sp>
        <p:sp>
          <p:nvSpPr>
            <p:cNvPr id="25" name="CuadroTexto 30">
              <a:extLst>
                <a:ext uri="{FF2B5EF4-FFF2-40B4-BE49-F238E27FC236}">
                  <a16:creationId xmlns:a16="http://schemas.microsoft.com/office/drawing/2014/main" id="{CE173493-E991-4752-818A-3E8569A915BC}"/>
                </a:ext>
              </a:extLst>
            </p:cNvPr>
            <p:cNvSpPr txBox="1"/>
            <p:nvPr/>
          </p:nvSpPr>
          <p:spPr>
            <a:xfrm>
              <a:off x="7315200" y="5334400"/>
              <a:ext cx="1676400" cy="228600"/>
            </a:xfrm>
            <a:prstGeom prst="rect">
              <a:avLst/>
            </a:prstGeom>
            <a:solidFill>
              <a:schemeClr val="bg1"/>
            </a:solidFill>
          </p:spPr>
          <p:txBody>
            <a:bodyPr wrap="square" rtlCol="0">
              <a:spAutoFit/>
            </a:bodyPr>
            <a:lstStyle/>
            <a:p>
              <a:endParaRPr lang="en-US" dirty="0"/>
            </a:p>
          </p:txBody>
        </p:sp>
        <p:sp>
          <p:nvSpPr>
            <p:cNvPr id="26" name="CuadroTexto 34">
              <a:extLst>
                <a:ext uri="{FF2B5EF4-FFF2-40B4-BE49-F238E27FC236}">
                  <a16:creationId xmlns:a16="http://schemas.microsoft.com/office/drawing/2014/main" id="{58DD1DB8-9E2A-4A8F-8403-66F8F42170A4}"/>
                </a:ext>
              </a:extLst>
            </p:cNvPr>
            <p:cNvSpPr txBox="1"/>
            <p:nvPr/>
          </p:nvSpPr>
          <p:spPr>
            <a:xfrm>
              <a:off x="7193193" y="4933950"/>
              <a:ext cx="731607" cy="228600"/>
            </a:xfrm>
            <a:prstGeom prst="rect">
              <a:avLst/>
            </a:prstGeom>
            <a:solidFill>
              <a:schemeClr val="bg1"/>
            </a:solidFill>
          </p:spPr>
          <p:txBody>
            <a:bodyPr wrap="square" rtlCol="0">
              <a:spAutoFit/>
            </a:bodyPr>
            <a:lstStyle/>
            <a:p>
              <a:endParaRPr lang="en-US" dirty="0"/>
            </a:p>
          </p:txBody>
        </p:sp>
      </p:grpSp>
      <p:sp>
        <p:nvSpPr>
          <p:cNvPr id="27" name="Elipse 1">
            <a:extLst>
              <a:ext uri="{FF2B5EF4-FFF2-40B4-BE49-F238E27FC236}">
                <a16:creationId xmlns:a16="http://schemas.microsoft.com/office/drawing/2014/main" id="{9BD2A397-9C6D-43BE-9393-EEA9090BF60F}"/>
              </a:ext>
            </a:extLst>
          </p:cNvPr>
          <p:cNvSpPr/>
          <p:nvPr/>
        </p:nvSpPr>
        <p:spPr>
          <a:xfrm>
            <a:off x="888124" y="3459140"/>
            <a:ext cx="1371600" cy="1371600"/>
          </a:xfrm>
          <a:prstGeom prst="ellipse">
            <a:avLst/>
          </a:prstGeom>
          <a:solidFill>
            <a:srgbClr val="FF000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Elipse 24">
            <a:extLst>
              <a:ext uri="{FF2B5EF4-FFF2-40B4-BE49-F238E27FC236}">
                <a16:creationId xmlns:a16="http://schemas.microsoft.com/office/drawing/2014/main" id="{1CD2F578-594B-4636-A817-2BF8A55E75B1}"/>
              </a:ext>
            </a:extLst>
          </p:cNvPr>
          <p:cNvSpPr/>
          <p:nvPr/>
        </p:nvSpPr>
        <p:spPr>
          <a:xfrm>
            <a:off x="6187396" y="3351227"/>
            <a:ext cx="1371600" cy="1371600"/>
          </a:xfrm>
          <a:prstGeom prst="ellipse">
            <a:avLst/>
          </a:prstGeom>
          <a:solidFill>
            <a:srgbClr val="FF0000">
              <a:alpha val="3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366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Airport as a system of systems:</a:t>
            </a:r>
            <a:endParaRPr lang="en-GB" sz="1900" u="sng" dirty="0">
              <a:latin typeface="+mn-lt"/>
            </a:endParaRPr>
          </a:p>
          <a:p>
            <a:pPr marL="1085850" lvl="1" indent="-342900">
              <a:buFont typeface="Arial" charset="0"/>
              <a:buChar char="•"/>
            </a:pPr>
            <a:r>
              <a:rPr lang="en-GB" sz="1900" dirty="0"/>
              <a:t>Runways</a:t>
            </a:r>
          </a:p>
          <a:p>
            <a:pPr marL="1085850" lvl="1" indent="-342900">
              <a:buFont typeface="Arial" charset="0"/>
              <a:buChar char="•"/>
            </a:pPr>
            <a:r>
              <a:rPr lang="en-GB" sz="1900" dirty="0"/>
              <a:t>Taxiways</a:t>
            </a:r>
          </a:p>
          <a:p>
            <a:pPr marL="1085850" lvl="1" indent="-342900">
              <a:buFont typeface="Arial" charset="0"/>
              <a:buChar char="•"/>
            </a:pPr>
            <a:r>
              <a:rPr lang="en-GB" sz="1900" dirty="0"/>
              <a:t>Apron stands</a:t>
            </a:r>
          </a:p>
          <a:p>
            <a:pPr marL="1085850" lvl="1" indent="-342900">
              <a:buFont typeface="Arial" charset="0"/>
              <a:buChar char="•"/>
            </a:pPr>
            <a:r>
              <a:rPr lang="en-GB" sz="1900" dirty="0"/>
              <a:t>Passenger and cargo terminals</a:t>
            </a:r>
          </a:p>
          <a:p>
            <a:pPr marL="1085850" lvl="1" indent="-342900">
              <a:buFont typeface="Arial" charset="0"/>
              <a:buChar char="•"/>
            </a:pPr>
            <a:r>
              <a:rPr lang="en-GB" sz="1900" dirty="0"/>
              <a:t>Ground access complexes</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74</a:t>
            </a:fld>
            <a:endParaRPr lang="en-GB" dirty="0"/>
          </a:p>
        </p:txBody>
      </p:sp>
      <p:pic>
        <p:nvPicPr>
          <p:cNvPr id="6" name="Picture 3">
            <a:extLst>
              <a:ext uri="{FF2B5EF4-FFF2-40B4-BE49-F238E27FC236}">
                <a16:creationId xmlns:a16="http://schemas.microsoft.com/office/drawing/2014/main" id="{E1DE69F1-8968-4308-8C4B-442EAA853FD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4508" y="4120202"/>
            <a:ext cx="6577010" cy="2135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a:extLst>
              <a:ext uri="{FF2B5EF4-FFF2-40B4-BE49-F238E27FC236}">
                <a16:creationId xmlns:a16="http://schemas.microsoft.com/office/drawing/2014/main" id="{299B4BF0-F807-4624-BB9B-E699F54F2631}"/>
              </a:ext>
            </a:extLst>
          </p:cNvPr>
          <p:cNvSpPr/>
          <p:nvPr/>
        </p:nvSpPr>
        <p:spPr>
          <a:xfrm rot="21346800">
            <a:off x="1294530" y="5575282"/>
            <a:ext cx="6288611" cy="320614"/>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08E2A8A2-7654-45AB-BEE4-21414D65FFEC}"/>
              </a:ext>
            </a:extLst>
          </p:cNvPr>
          <p:cNvSpPr/>
          <p:nvPr/>
        </p:nvSpPr>
        <p:spPr>
          <a:xfrm rot="20894565">
            <a:off x="1889299" y="5372706"/>
            <a:ext cx="154879" cy="498937"/>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A291E02-6DD4-4A81-8510-18C2EF63FD0B}"/>
              </a:ext>
            </a:extLst>
          </p:cNvPr>
          <p:cNvSpPr/>
          <p:nvPr/>
        </p:nvSpPr>
        <p:spPr>
          <a:xfrm rot="21402729">
            <a:off x="1221680" y="5216985"/>
            <a:ext cx="5994587" cy="147432"/>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19E08F86-6304-41E3-97EC-19E68783AFB0}"/>
              </a:ext>
            </a:extLst>
          </p:cNvPr>
          <p:cNvSpPr/>
          <p:nvPr/>
        </p:nvSpPr>
        <p:spPr>
          <a:xfrm rot="793555">
            <a:off x="1426071" y="5409180"/>
            <a:ext cx="171935" cy="532795"/>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4033C067-63E3-458E-ADF6-BB6DD37BA908}"/>
              </a:ext>
            </a:extLst>
          </p:cNvPr>
          <p:cNvSpPr/>
          <p:nvPr/>
        </p:nvSpPr>
        <p:spPr>
          <a:xfrm rot="3225764">
            <a:off x="5472039" y="4938831"/>
            <a:ext cx="132197" cy="846659"/>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76A3A8F8-CE1F-4AD9-94BE-08BB1BCB8CA1}"/>
              </a:ext>
            </a:extLst>
          </p:cNvPr>
          <p:cNvSpPr/>
          <p:nvPr/>
        </p:nvSpPr>
        <p:spPr>
          <a:xfrm rot="20894565">
            <a:off x="6670801" y="5088138"/>
            <a:ext cx="209107" cy="350458"/>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06CFBC1A-BD6D-4DA1-BCE6-69D31D661BD3}"/>
              </a:ext>
            </a:extLst>
          </p:cNvPr>
          <p:cNvSpPr/>
          <p:nvPr/>
        </p:nvSpPr>
        <p:spPr>
          <a:xfrm rot="20894565">
            <a:off x="7240102" y="5035388"/>
            <a:ext cx="151047" cy="433622"/>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EE932063-623F-40F4-B097-39440739989A}"/>
              </a:ext>
            </a:extLst>
          </p:cNvPr>
          <p:cNvSpPr/>
          <p:nvPr/>
        </p:nvSpPr>
        <p:spPr>
          <a:xfrm rot="17995324">
            <a:off x="3478524" y="5180447"/>
            <a:ext cx="144761" cy="711500"/>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2F972E88-16CE-4DD5-B190-4B15579D70B3}"/>
              </a:ext>
            </a:extLst>
          </p:cNvPr>
          <p:cNvSpPr/>
          <p:nvPr/>
        </p:nvSpPr>
        <p:spPr>
          <a:xfrm>
            <a:off x="2161238" y="4611745"/>
            <a:ext cx="1619047" cy="704762"/>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BB89BBDD-FF11-4DC4-A095-47A281453BBE}"/>
              </a:ext>
            </a:extLst>
          </p:cNvPr>
          <p:cNvSpPr/>
          <p:nvPr/>
        </p:nvSpPr>
        <p:spPr>
          <a:xfrm rot="21242065">
            <a:off x="3876235" y="4636928"/>
            <a:ext cx="898258" cy="649490"/>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88968616-043D-4165-9BFA-F7E9F613F58F}"/>
              </a:ext>
            </a:extLst>
          </p:cNvPr>
          <p:cNvSpPr/>
          <p:nvPr/>
        </p:nvSpPr>
        <p:spPr>
          <a:xfrm rot="21394331">
            <a:off x="3374665" y="4569812"/>
            <a:ext cx="594292" cy="229607"/>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9C178779-F6E4-45DA-B043-5A2B0B64D858}"/>
              </a:ext>
            </a:extLst>
          </p:cNvPr>
          <p:cNvSpPr/>
          <p:nvPr/>
        </p:nvSpPr>
        <p:spPr>
          <a:xfrm rot="21407906">
            <a:off x="3688417" y="4710412"/>
            <a:ext cx="356099" cy="502521"/>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69B40C03-B4F9-4A10-B0A8-9F5593098852}"/>
              </a:ext>
            </a:extLst>
          </p:cNvPr>
          <p:cNvSpPr/>
          <p:nvPr/>
        </p:nvSpPr>
        <p:spPr>
          <a:xfrm rot="21241989">
            <a:off x="3298375" y="4261063"/>
            <a:ext cx="707548" cy="291001"/>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D0C2D484-A761-4353-9024-3281B0855FCA}"/>
              </a:ext>
            </a:extLst>
          </p:cNvPr>
          <p:cNvSpPr/>
          <p:nvPr/>
        </p:nvSpPr>
        <p:spPr>
          <a:xfrm>
            <a:off x="1426320" y="1887243"/>
            <a:ext cx="1368152" cy="413619"/>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E8D43A09-B637-4C02-A12C-CF43696C9491}"/>
              </a:ext>
            </a:extLst>
          </p:cNvPr>
          <p:cNvSpPr/>
          <p:nvPr/>
        </p:nvSpPr>
        <p:spPr>
          <a:xfrm>
            <a:off x="1426320" y="2307777"/>
            <a:ext cx="1517561" cy="425468"/>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B52E2511-EAB6-4089-8630-379D8278BFEF}"/>
              </a:ext>
            </a:extLst>
          </p:cNvPr>
          <p:cNvSpPr/>
          <p:nvPr/>
        </p:nvSpPr>
        <p:spPr>
          <a:xfrm>
            <a:off x="1426320" y="2667366"/>
            <a:ext cx="2090233" cy="385670"/>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0A5E4698-7975-47CB-B0FE-42E1B69BCF25}"/>
              </a:ext>
            </a:extLst>
          </p:cNvPr>
          <p:cNvSpPr/>
          <p:nvPr/>
        </p:nvSpPr>
        <p:spPr>
          <a:xfrm>
            <a:off x="1426320" y="3007074"/>
            <a:ext cx="3514308" cy="385314"/>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0FDDBB39-1D3F-4B61-9A57-A9BE8A042BEC}"/>
              </a:ext>
            </a:extLst>
          </p:cNvPr>
          <p:cNvSpPr/>
          <p:nvPr/>
        </p:nvSpPr>
        <p:spPr>
          <a:xfrm>
            <a:off x="1426320" y="3303840"/>
            <a:ext cx="3076221" cy="392698"/>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04581FBF-AF35-4799-A9BA-83F947C9E14B}"/>
              </a:ext>
            </a:extLst>
          </p:cNvPr>
          <p:cNvSpPr/>
          <p:nvPr/>
        </p:nvSpPr>
        <p:spPr>
          <a:xfrm>
            <a:off x="6352904" y="4520175"/>
            <a:ext cx="568768" cy="441496"/>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D8EF6A60-197D-44CD-90D3-53D816D2863D}"/>
              </a:ext>
            </a:extLst>
          </p:cNvPr>
          <p:cNvSpPr/>
          <p:nvPr/>
        </p:nvSpPr>
        <p:spPr>
          <a:xfrm rot="206264">
            <a:off x="6404986" y="4796314"/>
            <a:ext cx="105053" cy="350458"/>
          </a:xfrm>
          <a:prstGeom prst="ellipse">
            <a:avLst/>
          </a:prstGeom>
          <a:solidFill>
            <a:schemeClr val="accent2">
              <a:lumMod val="20000"/>
              <a:lumOff val="80000"/>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311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22"/>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23"/>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1"/>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2"/>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3"/>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29"/>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4"/>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5"/>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childTnLst>
                                </p:cTn>
                              </p:par>
                              <p:par>
                                <p:cTn id="73" presetID="1" presetClass="exit" presetSubtype="0" fill="hold" grpId="1" nodeType="withEffect">
                                  <p:stCondLst>
                                    <p:cond delay="0"/>
                                  </p:stCondLst>
                                  <p:childTnLst>
                                    <p:set>
                                      <p:cBhvr>
                                        <p:cTn id="74" dur="1" fill="hold">
                                          <p:stCondLst>
                                            <p:cond delay="0"/>
                                          </p:stCondLst>
                                        </p:cTn>
                                        <p:tgtEl>
                                          <p:spTgt spid="17"/>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18"/>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28"/>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24"/>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par>
                                <p:cTn id="87" presetID="1" presetClass="exit" presetSubtype="0" fill="hold" grpId="1" nodeType="withEffect">
                                  <p:stCondLst>
                                    <p:cond delay="0"/>
                                  </p:stCondLst>
                                  <p:childTnLst>
                                    <p:set>
                                      <p:cBhvr>
                                        <p:cTn id="88" dur="1" fill="hold">
                                          <p:stCondLst>
                                            <p:cond delay="0"/>
                                          </p:stCondLst>
                                        </p:cTn>
                                        <p:tgtEl>
                                          <p:spTgt spid="25"/>
                                        </p:tgtEl>
                                        <p:attrNameLst>
                                          <p:attrName>style.visibility</p:attrName>
                                        </p:attrNameLst>
                                      </p:cBhvr>
                                      <p:to>
                                        <p:strVal val="hidden"/>
                                      </p:to>
                                    </p:set>
                                  </p:childTnLst>
                                </p:cTn>
                              </p:par>
                              <p:par>
                                <p:cTn id="89" presetID="1" presetClass="exit" presetSubtype="0" fill="hold" grpId="1" nodeType="withEffect">
                                  <p:stCondLst>
                                    <p:cond delay="0"/>
                                  </p:stCondLst>
                                  <p:childTnLst>
                                    <p:set>
                                      <p:cBhvr>
                                        <p:cTn id="90" dur="1" fill="hold">
                                          <p:stCondLst>
                                            <p:cond delay="0"/>
                                          </p:stCondLst>
                                        </p:cTn>
                                        <p:tgtEl>
                                          <p:spTgt spid="20"/>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19"/>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xit" presetSubtype="0" fill="hold" nodeType="clickEffect">
                                  <p:stCondLst>
                                    <p:cond delay="0"/>
                                  </p:stCondLst>
                                  <p:childTnLst>
                                    <p:set>
                                      <p:cBhvr>
                                        <p:cTn id="96" dur="1" fill="hold">
                                          <p:stCondLst>
                                            <p:cond delay="0"/>
                                          </p:stCondLst>
                                        </p:cTn>
                                        <p:tgtEl>
                                          <p:spTgt spid="6"/>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26"/>
                                        </p:tgtEl>
                                        <p:attrNameLst>
                                          <p:attrName>style.visibility</p:attrName>
                                        </p:attrNameLst>
                                      </p:cBhvr>
                                      <p:to>
                                        <p:strVal val="hidden"/>
                                      </p:to>
                                    </p:set>
                                  </p:childTnLst>
                                </p:cTn>
                              </p:par>
                              <p:par>
                                <p:cTn id="99" presetID="1" presetClass="exit" presetSubtype="0" fill="hold" grpId="1" nodeType="withEffect">
                                  <p:stCondLst>
                                    <p:cond delay="0"/>
                                  </p:stCondLst>
                                  <p:childTnLst>
                                    <p:set>
                                      <p:cBhvr>
                                        <p:cTn id="100"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8" grpId="0" animBg="1"/>
      <p:bldP spid="28" grpId="1" animBg="1"/>
      <p:bldP spid="29" grpId="0" animBg="1"/>
      <p:bldP spid="29"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en-GB" sz="2800" dirty="0"/>
              <a:t>Capacity problem – Airport</a:t>
            </a:r>
            <a:br>
              <a:rPr lang="en-GB" sz="2800" dirty="0"/>
            </a:br>
            <a:endParaRPr lang="en-GB" sz="2800" dirty="0"/>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Airport as a system of systems:</a:t>
            </a:r>
            <a:endParaRPr lang="en-GB" sz="1900" u="sng" dirty="0">
              <a:latin typeface="+mn-lt"/>
            </a:endParaRPr>
          </a:p>
          <a:p>
            <a:pPr marL="1085850" lvl="1" indent="-342900">
              <a:buFont typeface="Arial" charset="0"/>
              <a:buChar char="•"/>
            </a:pPr>
            <a:r>
              <a:rPr lang="en-GB" sz="1900" dirty="0"/>
              <a:t>Runways</a:t>
            </a:r>
          </a:p>
          <a:p>
            <a:pPr marL="1085850" lvl="1" indent="-342900">
              <a:buFont typeface="Arial" charset="0"/>
              <a:buChar char="•"/>
            </a:pPr>
            <a:r>
              <a:rPr lang="en-GB" sz="1900" dirty="0"/>
              <a:t>Taxiways</a:t>
            </a:r>
          </a:p>
          <a:p>
            <a:pPr marL="1085850" lvl="1" indent="-342900">
              <a:buFont typeface="Arial" charset="0"/>
              <a:buChar char="•"/>
            </a:pPr>
            <a:r>
              <a:rPr lang="en-GB" sz="1900" dirty="0"/>
              <a:t>Apron stands</a:t>
            </a:r>
          </a:p>
          <a:p>
            <a:pPr marL="1085850" lvl="1" indent="-342900">
              <a:buFont typeface="Arial" charset="0"/>
              <a:buChar char="•"/>
            </a:pPr>
            <a:r>
              <a:rPr lang="en-GB" sz="1900" dirty="0"/>
              <a:t>Passenger and cargo terminals</a:t>
            </a:r>
          </a:p>
          <a:p>
            <a:pPr marL="1085850" lvl="1" indent="-342900">
              <a:buFont typeface="Arial" charset="0"/>
              <a:buChar char="•"/>
            </a:pPr>
            <a:r>
              <a:rPr lang="en-GB" sz="1900" dirty="0"/>
              <a:t>Ground access complexes</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75</a:t>
            </a:fld>
            <a:endParaRPr lang="en-GB" dirty="0"/>
          </a:p>
        </p:txBody>
      </p:sp>
      <p:pic>
        <p:nvPicPr>
          <p:cNvPr id="27" name="Picture 5">
            <a:extLst>
              <a:ext uri="{FF2B5EF4-FFF2-40B4-BE49-F238E27FC236}">
                <a16:creationId xmlns:a16="http://schemas.microsoft.com/office/drawing/2014/main" id="{376AD250-8685-43B1-86AE-650D257459F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56934" y="1957428"/>
            <a:ext cx="6452954" cy="4309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6">
            <a:extLst>
              <a:ext uri="{FF2B5EF4-FFF2-40B4-BE49-F238E27FC236}">
                <a16:creationId xmlns:a16="http://schemas.microsoft.com/office/drawing/2014/main" id="{E22FD9CD-2799-4559-B0A4-98CB09243F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5728" y="2003484"/>
            <a:ext cx="6117940" cy="4037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7">
            <a:extLst>
              <a:ext uri="{FF2B5EF4-FFF2-40B4-BE49-F238E27FC236}">
                <a16:creationId xmlns:a16="http://schemas.microsoft.com/office/drawing/2014/main" id="{8040EDB7-A58D-4928-98F0-3D6E9FB0DBA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46613" y="2770593"/>
            <a:ext cx="6258882" cy="2947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384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Airport as a system of systems:</a:t>
            </a:r>
            <a:endParaRPr lang="en-GB" sz="1900" u="sng" dirty="0">
              <a:latin typeface="+mn-lt"/>
            </a:endParaRPr>
          </a:p>
          <a:p>
            <a:pPr marL="1085850" lvl="1" indent="-342900">
              <a:buFont typeface="Arial" charset="0"/>
              <a:buChar char="•"/>
            </a:pPr>
            <a:r>
              <a:rPr lang="en-GB" sz="1900" dirty="0"/>
              <a:t>Runways</a:t>
            </a:r>
          </a:p>
          <a:p>
            <a:pPr marL="1085850" lvl="1" indent="-342900">
              <a:buFont typeface="Arial" charset="0"/>
              <a:buChar char="•"/>
            </a:pPr>
            <a:r>
              <a:rPr lang="en-GB" sz="1900" dirty="0"/>
              <a:t>Taxiways</a:t>
            </a:r>
          </a:p>
          <a:p>
            <a:pPr marL="1085850" lvl="1" indent="-342900">
              <a:buFont typeface="Arial" charset="0"/>
              <a:buChar char="•"/>
            </a:pPr>
            <a:r>
              <a:rPr lang="en-GB" sz="1900" dirty="0"/>
              <a:t>Apron stands</a:t>
            </a:r>
          </a:p>
          <a:p>
            <a:pPr marL="1085850" lvl="1" indent="-342900">
              <a:buFont typeface="Arial" charset="0"/>
              <a:buChar char="•"/>
            </a:pPr>
            <a:r>
              <a:rPr lang="en-GB" sz="1900" dirty="0"/>
              <a:t>Passenger and cargo terminals</a:t>
            </a:r>
          </a:p>
          <a:p>
            <a:pPr marL="1085850" lvl="1" indent="-342900">
              <a:buFont typeface="Arial" charset="0"/>
              <a:buChar char="•"/>
            </a:pPr>
            <a:r>
              <a:rPr lang="en-GB" sz="1900" dirty="0"/>
              <a:t>Ground access complexes</a:t>
            </a:r>
          </a:p>
          <a:p>
            <a:pPr marL="342900" indent="-342900">
              <a:buFont typeface="Arial" charset="0"/>
              <a:buChar char="•"/>
            </a:pPr>
            <a:r>
              <a:rPr lang="en-GB" sz="1900" b="1" dirty="0"/>
              <a:t>Each one has its own capacity limitations</a:t>
            </a:r>
          </a:p>
          <a:p>
            <a:pPr marL="342900" indent="-342900">
              <a:buFont typeface="Arial" charset="0"/>
              <a:buChar char="•"/>
            </a:pPr>
            <a:r>
              <a:rPr lang="en-GB" sz="1900" b="1" dirty="0"/>
              <a:t>Capacity at airport limited by most limiting subsystem</a:t>
            </a:r>
          </a:p>
          <a:p>
            <a:pPr marL="342900" indent="-342900">
              <a:buFont typeface="Arial" charset="0"/>
              <a:buChar char="•"/>
            </a:pPr>
            <a:r>
              <a:rPr lang="en-GB" sz="1900" b="1" dirty="0"/>
              <a:t>BUT, at major airports:</a:t>
            </a:r>
          </a:p>
          <a:p>
            <a:pPr marL="1085850" lvl="1" indent="-342900">
              <a:buFont typeface="Arial" charset="0"/>
              <a:buChar char="•"/>
            </a:pPr>
            <a:r>
              <a:rPr lang="en-GB" sz="1900" dirty="0"/>
              <a:t>Capacity of system of </a:t>
            </a:r>
            <a:r>
              <a:rPr lang="en-GB" sz="1900" b="1" dirty="0"/>
              <a:t>runways</a:t>
            </a:r>
            <a:r>
              <a:rPr lang="en-GB" sz="1900" dirty="0"/>
              <a:t> </a:t>
            </a:r>
            <a:r>
              <a:rPr lang="en-GB" sz="1900" b="1" dirty="0"/>
              <a:t>= most restricting element</a:t>
            </a: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76</a:t>
            </a:fld>
            <a:endParaRPr lang="en-GB" dirty="0"/>
          </a:p>
        </p:txBody>
      </p:sp>
      <p:sp>
        <p:nvSpPr>
          <p:cNvPr id="6" name="Rectangle 5">
            <a:extLst>
              <a:ext uri="{FF2B5EF4-FFF2-40B4-BE49-F238E27FC236}">
                <a16:creationId xmlns:a16="http://schemas.microsoft.com/office/drawing/2014/main" id="{9CBB04D6-B7A7-4522-9FBB-FD7B6E476203}"/>
              </a:ext>
            </a:extLst>
          </p:cNvPr>
          <p:cNvSpPr/>
          <p:nvPr/>
        </p:nvSpPr>
        <p:spPr>
          <a:xfrm>
            <a:off x="178420" y="5483071"/>
            <a:ext cx="8751381" cy="646331"/>
          </a:xfrm>
          <a:prstGeom prst="rect">
            <a:avLst/>
          </a:prstGeom>
        </p:spPr>
        <p:txBody>
          <a:bodyPr wrap="square">
            <a:spAutoFit/>
          </a:bodyPr>
          <a:lstStyle/>
          <a:p>
            <a:r>
              <a:rPr lang="en-US" dirty="0"/>
              <a:t>While it is usually possible to increase capacity of the other airport elements, adding a new runway (+ associated taxiways) is very expensive and takes a very long time to complete</a:t>
            </a:r>
            <a:endParaRPr lang="en-GB" dirty="0"/>
          </a:p>
        </p:txBody>
      </p:sp>
    </p:spTree>
    <p:extLst>
      <p:ext uri="{BB962C8B-B14F-4D97-AF65-F5344CB8AC3E}">
        <p14:creationId xmlns:p14="http://schemas.microsoft.com/office/powerpoint/2010/main" val="130371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Runway capacity: principal cause of most extreme instances of delays </a:t>
            </a:r>
            <a:r>
              <a:rPr lang="en-GB" sz="1900" dirty="0">
                <a:latin typeface="+mn-lt"/>
              </a:rPr>
              <a:t>that lead to widespread schedule disruptions, flight cancellations and missed connections</a:t>
            </a:r>
          </a:p>
          <a:p>
            <a:pPr marL="342900" indent="-342900">
              <a:buFont typeface="Arial" charset="0"/>
              <a:buChar char="•"/>
            </a:pPr>
            <a:endParaRPr lang="en-GB" sz="1900" b="1" dirty="0">
              <a:latin typeface="+mn-lt"/>
            </a:endParaRPr>
          </a:p>
          <a:p>
            <a:pPr marL="342900" indent="-342900">
              <a:buFont typeface="Arial" charset="0"/>
              <a:buChar char="•"/>
            </a:pPr>
            <a:r>
              <a:rPr lang="en-GB" sz="1900" b="1" dirty="0">
                <a:latin typeface="+mn-lt"/>
              </a:rPr>
              <a:t>Runway capacity:</a:t>
            </a:r>
            <a:r>
              <a:rPr lang="en-GB" sz="1900" dirty="0">
                <a:latin typeface="+mn-lt"/>
              </a:rPr>
              <a:t> varies greatly from day-to-day and changes are difficult to predict (even a few hours in advance)</a:t>
            </a:r>
          </a:p>
          <a:p>
            <a:pPr marL="342900" indent="-342900">
              <a:buFont typeface="Arial" charset="0"/>
              <a:buChar char="•"/>
            </a:pPr>
            <a:endParaRPr lang="en-GB" sz="1900" dirty="0">
              <a:latin typeface="+mn-lt"/>
            </a:endParaRPr>
          </a:p>
          <a:p>
            <a:pPr marL="342900" indent="-342900">
              <a:buFont typeface="Arial" charset="0"/>
              <a:buChar char="•"/>
            </a:pPr>
            <a:r>
              <a:rPr lang="en-GB" sz="1900" dirty="0">
                <a:latin typeface="+mn-lt"/>
              </a:rPr>
              <a:t>This creates an </a:t>
            </a:r>
            <a:r>
              <a:rPr lang="en-GB" sz="1900" b="1" dirty="0">
                <a:latin typeface="+mn-lt"/>
              </a:rPr>
              <a:t>unstable operating environment</a:t>
            </a: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77</a:t>
            </a:fld>
            <a:endParaRPr lang="en-GB" dirty="0"/>
          </a:p>
        </p:txBody>
      </p:sp>
    </p:spTree>
    <p:extLst>
      <p:ext uri="{BB962C8B-B14F-4D97-AF65-F5344CB8AC3E}">
        <p14:creationId xmlns:p14="http://schemas.microsoft.com/office/powerpoint/2010/main" val="9656380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Difference between</a:t>
            </a:r>
          </a:p>
          <a:p>
            <a:pPr marL="1085850" lvl="1" indent="-342900">
              <a:buFont typeface="Arial" charset="0"/>
              <a:buChar char="•"/>
            </a:pPr>
            <a:r>
              <a:rPr lang="en-GB" sz="1900" dirty="0">
                <a:latin typeface="+mn-lt"/>
              </a:rPr>
              <a:t>Strategic airport capacity</a:t>
            </a:r>
          </a:p>
          <a:p>
            <a:pPr marL="1085850" lvl="1" indent="-342900">
              <a:buFont typeface="Arial" charset="0"/>
              <a:buChar char="•"/>
            </a:pPr>
            <a:r>
              <a:rPr lang="en-GB" sz="1900" dirty="0">
                <a:latin typeface="+mn-lt"/>
              </a:rPr>
              <a:t>Pre-tactical airport capacity</a:t>
            </a:r>
          </a:p>
          <a:p>
            <a:pPr marL="1085850" lvl="1" indent="-342900">
              <a:buFont typeface="Arial" charset="0"/>
              <a:buChar char="•"/>
            </a:pPr>
            <a:r>
              <a:rPr lang="en-GB" sz="1900" dirty="0">
                <a:latin typeface="+mn-lt"/>
              </a:rPr>
              <a:t>Tactical airport capacity</a:t>
            </a: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78</a:t>
            </a:fld>
            <a:endParaRPr lang="en-GB" dirty="0"/>
          </a:p>
        </p:txBody>
      </p:sp>
    </p:spTree>
    <p:extLst>
      <p:ext uri="{BB962C8B-B14F-4D97-AF65-F5344CB8AC3E}">
        <p14:creationId xmlns:p14="http://schemas.microsoft.com/office/powerpoint/2010/main" val="27671876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Difference between</a:t>
            </a:r>
          </a:p>
          <a:p>
            <a:pPr marL="1085850" lvl="1" indent="-342900">
              <a:buFont typeface="Arial" charset="0"/>
              <a:buChar char="•"/>
            </a:pPr>
            <a:r>
              <a:rPr lang="en-GB" sz="1900" dirty="0">
                <a:latin typeface="+mn-lt"/>
              </a:rPr>
              <a:t>Strategic airport capacity (scheduling at airports)</a:t>
            </a:r>
          </a:p>
          <a:p>
            <a:pPr marL="1485900" lvl="2" indent="-342900">
              <a:buFont typeface="Arial" charset="0"/>
              <a:buChar char="•"/>
            </a:pPr>
            <a:r>
              <a:rPr lang="en-GB" sz="1900" dirty="0"/>
              <a:t>Three levels of airports</a:t>
            </a:r>
          </a:p>
          <a:p>
            <a:pPr marL="1943100" lvl="3" indent="-342900">
              <a:buFont typeface="Arial" charset="0"/>
              <a:buChar char="•"/>
            </a:pPr>
            <a:r>
              <a:rPr lang="en-GB" sz="1900" dirty="0">
                <a:latin typeface="+mn-lt"/>
              </a:rPr>
              <a:t>Level 1: </a:t>
            </a:r>
            <a:r>
              <a:rPr lang="en-GB" sz="1900" b="1" dirty="0">
                <a:latin typeface="+mn-lt"/>
              </a:rPr>
              <a:t>Non-coordinated airport </a:t>
            </a:r>
            <a:r>
              <a:rPr lang="en-GB" sz="1900" dirty="0">
                <a:latin typeface="+mn-lt"/>
              </a:rPr>
              <a:t>(capacity/demand ok)</a:t>
            </a:r>
          </a:p>
          <a:p>
            <a:pPr marL="1943100" lvl="3" indent="-342900">
              <a:buFont typeface="Arial" charset="0"/>
              <a:buChar char="•"/>
            </a:pPr>
            <a:r>
              <a:rPr lang="en-GB" sz="1900" dirty="0"/>
              <a:t>Level 2: </a:t>
            </a:r>
            <a:r>
              <a:rPr lang="en-GB" sz="1900" b="1" dirty="0"/>
              <a:t>Schedules facilitated airport </a:t>
            </a:r>
            <a:r>
              <a:rPr lang="en-GB" sz="1900" dirty="0"/>
              <a:t>(capacity/demand imbalance at time periods)</a:t>
            </a:r>
          </a:p>
          <a:p>
            <a:pPr marL="1943100" lvl="3" indent="-342900">
              <a:buFont typeface="Arial" charset="0"/>
              <a:buChar char="•"/>
            </a:pPr>
            <a:r>
              <a:rPr lang="en-GB" sz="1900" dirty="0">
                <a:latin typeface="+mn-lt"/>
              </a:rPr>
              <a:t>Level 3: </a:t>
            </a:r>
            <a:r>
              <a:rPr lang="en-GB" sz="1900" b="1" dirty="0">
                <a:latin typeface="+mn-lt"/>
              </a:rPr>
              <a:t>Coordinated airport </a:t>
            </a:r>
            <a:r>
              <a:rPr lang="en-GB" sz="1900" dirty="0">
                <a:latin typeface="+mn-lt"/>
              </a:rPr>
              <a:t>(must have allocated slot to operate)</a:t>
            </a:r>
            <a:endParaRPr lang="en-GB" sz="1900" b="1" dirty="0">
              <a:latin typeface="+mn-lt"/>
            </a:endParaRP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79</a:t>
            </a:fld>
            <a:endParaRPr lang="en-GB" dirty="0"/>
          </a:p>
        </p:txBody>
      </p:sp>
      <p:graphicFrame>
        <p:nvGraphicFramePr>
          <p:cNvPr id="9" name="Table 8"/>
          <p:cNvGraphicFramePr>
            <a:graphicFrameLocks noGrp="1"/>
          </p:cNvGraphicFramePr>
          <p:nvPr/>
        </p:nvGraphicFramePr>
        <p:xfrm>
          <a:off x="965200" y="4508167"/>
          <a:ext cx="7289800" cy="1285240"/>
        </p:xfrm>
        <a:graphic>
          <a:graphicData uri="http://schemas.openxmlformats.org/drawingml/2006/table">
            <a:tbl>
              <a:tblPr firstRow="1" bandRow="1">
                <a:tableStyleId>{5C22544A-7EE6-4342-B048-85BDC9FD1C3A}</a:tableStyleId>
              </a:tblPr>
              <a:tblGrid>
                <a:gridCol w="4875054">
                  <a:extLst>
                    <a:ext uri="{9D8B030D-6E8A-4147-A177-3AD203B41FA5}">
                      <a16:colId xmlns:a16="http://schemas.microsoft.com/office/drawing/2014/main" val="20000"/>
                    </a:ext>
                  </a:extLst>
                </a:gridCol>
                <a:gridCol w="2414746">
                  <a:extLst>
                    <a:ext uri="{9D8B030D-6E8A-4147-A177-3AD203B41FA5}">
                      <a16:colId xmlns:a16="http://schemas.microsoft.com/office/drawing/2014/main" val="20001"/>
                    </a:ext>
                  </a:extLst>
                </a:gridCol>
              </a:tblGrid>
              <a:tr h="370840">
                <a:tc>
                  <a:txBody>
                    <a:bodyPr/>
                    <a:lstStyle/>
                    <a:p>
                      <a:pPr algn="ctr"/>
                      <a:r>
                        <a:rPr lang="en-GB" dirty="0"/>
                        <a:t>US</a:t>
                      </a:r>
                    </a:p>
                  </a:txBody>
                  <a:tcPr/>
                </a:tc>
                <a:tc>
                  <a:txBody>
                    <a:bodyPr/>
                    <a:lstStyle/>
                    <a:p>
                      <a:pPr algn="ctr"/>
                      <a:r>
                        <a:rPr lang="en-GB" dirty="0"/>
                        <a:t>Europe</a:t>
                      </a:r>
                    </a:p>
                  </a:txBody>
                  <a:tcPr/>
                </a:tc>
                <a:extLst>
                  <a:ext uri="{0D108BD9-81ED-4DB2-BD59-A6C34878D82A}">
                    <a16:rowId xmlns:a16="http://schemas.microsoft.com/office/drawing/2014/main" val="10000"/>
                  </a:ext>
                </a:extLst>
              </a:tr>
              <a:tr h="370840">
                <a:tc>
                  <a:txBody>
                    <a:bodyPr/>
                    <a:lstStyle/>
                    <a:p>
                      <a:r>
                        <a:rPr lang="en-GB" dirty="0"/>
                        <a:t>2 airports</a:t>
                      </a:r>
                      <a:r>
                        <a:rPr lang="en-GB" baseline="0" dirty="0"/>
                        <a:t> Level 3 (JFK and EWR)</a:t>
                      </a:r>
                    </a:p>
                    <a:p>
                      <a:r>
                        <a:rPr lang="en-GB" baseline="0" dirty="0"/>
                        <a:t>4 airports Level 2 (ORD, LAX, MCO, SFO)</a:t>
                      </a:r>
                    </a:p>
                    <a:p>
                      <a:r>
                        <a:rPr lang="en-GB" baseline="0" dirty="0"/>
                        <a:t>Use of Special Traffic Management Programs</a:t>
                      </a:r>
                      <a:endParaRPr lang="en-GB" dirty="0"/>
                    </a:p>
                  </a:txBody>
                  <a:tcPr/>
                </a:tc>
                <a:tc>
                  <a:txBody>
                    <a:bodyPr/>
                    <a:lstStyle/>
                    <a:p>
                      <a:r>
                        <a:rPr lang="en-GB" dirty="0"/>
                        <a:t>100 airports Level 3</a:t>
                      </a:r>
                    </a:p>
                    <a:p>
                      <a:r>
                        <a:rPr lang="en-GB" dirty="0"/>
                        <a:t>70 airports Level 2</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3374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2"/>
          <a:stretch>
            <a:fillRect/>
          </a:stretch>
        </p:blipFill>
        <p:spPr>
          <a:xfrm>
            <a:off x="1223348" y="993885"/>
            <a:ext cx="6048375" cy="5305425"/>
          </a:xfrm>
          <a:prstGeom prst="rect">
            <a:avLst/>
          </a:prstGeom>
        </p:spPr>
      </p:pic>
      <p:sp>
        <p:nvSpPr>
          <p:cNvPr id="28" name="Oval 27">
            <a:extLst>
              <a:ext uri="{FF2B5EF4-FFF2-40B4-BE49-F238E27FC236}">
                <a16:creationId xmlns:a16="http://schemas.microsoft.com/office/drawing/2014/main" id="{F984DF50-2FB9-4905-8F39-8FB1BF6A89EC}"/>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9" name="Picture 4">
            <a:extLst>
              <a:ext uri="{FF2B5EF4-FFF2-40B4-BE49-F238E27FC236}">
                <a16:creationId xmlns:a16="http://schemas.microsoft.com/office/drawing/2014/main" id="{B4D74926-4150-4C69-AA8B-4AE9C6FA6E94}"/>
              </a:ext>
            </a:extLst>
          </p:cNvPr>
          <p:cNvPicPr>
            <a:picLocks noChangeAspect="1"/>
          </p:cNvPicPr>
          <p:nvPr/>
        </p:nvPicPr>
        <p:blipFill rotWithShape="1">
          <a:blip r:embed="rId3" cstate="screen">
            <a:lum/>
            <a:alphaModFix/>
            <a:extLst>
              <a:ext uri="{28A0092B-C50C-407E-A947-70E740481C1C}">
                <a14:useLocalDpi xmlns:a14="http://schemas.microsoft.com/office/drawing/2010/main"/>
              </a:ext>
            </a:extLst>
          </a:blip>
          <a:srcRect/>
          <a:stretch/>
        </p:blipFill>
        <p:spPr>
          <a:xfrm>
            <a:off x="2971815" y="1961314"/>
            <a:ext cx="6053959" cy="4451671"/>
          </a:xfrm>
          <a:prstGeom prst="rect">
            <a:avLst/>
          </a:prstGeom>
          <a:noFill/>
          <a:ln>
            <a:noFill/>
          </a:ln>
        </p:spPr>
      </p:pic>
      <p:pic>
        <p:nvPicPr>
          <p:cNvPr id="30" name="Picture 2" descr="Screen Shot 2013-09-29 at 17.14.37.png">
            <a:extLst>
              <a:ext uri="{FF2B5EF4-FFF2-40B4-BE49-F238E27FC236}">
                <a16:creationId xmlns:a16="http://schemas.microsoft.com/office/drawing/2014/main" id="{1E3BDC47-9C4E-47DC-9061-055E1F9731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3725" y="1206353"/>
            <a:ext cx="4684123" cy="4675010"/>
          </a:xfrm>
          <a:prstGeom prst="rect">
            <a:avLst/>
          </a:prstGeom>
        </p:spPr>
      </p:pic>
      <p:pic>
        <p:nvPicPr>
          <p:cNvPr id="31" name="Picture 3">
            <a:extLst>
              <a:ext uri="{FF2B5EF4-FFF2-40B4-BE49-F238E27FC236}">
                <a16:creationId xmlns:a16="http://schemas.microsoft.com/office/drawing/2014/main" id="{796358ED-C43E-44A8-B6F1-6F4BF75ACE5F}"/>
              </a:ext>
            </a:extLst>
          </p:cNvPr>
          <p:cNvPicPr>
            <a:picLocks noChangeAspect="1"/>
          </p:cNvPicPr>
          <p:nvPr/>
        </p:nvPicPr>
        <p:blipFill>
          <a:blip r:embed="rId5" cstate="screen">
            <a:lum/>
            <a:alphaModFix/>
            <a:extLst>
              <a:ext uri="{28A0092B-C50C-407E-A947-70E740481C1C}">
                <a14:useLocalDpi xmlns:a14="http://schemas.microsoft.com/office/drawing/2010/main"/>
              </a:ext>
            </a:extLst>
          </a:blip>
          <a:srcRect/>
          <a:stretch>
            <a:fillRect/>
          </a:stretch>
        </p:blipFill>
        <p:spPr>
          <a:xfrm>
            <a:off x="142030" y="2186525"/>
            <a:ext cx="4460311" cy="4225814"/>
          </a:xfrm>
          <a:prstGeom prst="rect">
            <a:avLst/>
          </a:prstGeom>
          <a:ln>
            <a:noFill/>
          </a:ln>
          <a:effectLst>
            <a:outerShdw blurRad="292100" dist="139700" dir="2700000" algn="tl" rotWithShape="0">
              <a:srgbClr val="333333">
                <a:alpha val="65000"/>
              </a:srgbClr>
            </a:outerShdw>
          </a:effectLst>
        </p:spPr>
      </p:pic>
      <p:pic>
        <p:nvPicPr>
          <p:cNvPr id="32" name="Picture 3">
            <a:extLst>
              <a:ext uri="{FF2B5EF4-FFF2-40B4-BE49-F238E27FC236}">
                <a16:creationId xmlns:a16="http://schemas.microsoft.com/office/drawing/2014/main" id="{7A1E2495-F0FF-40E9-B36E-F76FCFCC7396}"/>
              </a:ext>
            </a:extLst>
          </p:cNvPr>
          <p:cNvPicPr>
            <a:picLocks noChangeAspect="1"/>
          </p:cNvPicPr>
          <p:nvPr/>
        </p:nvPicPr>
        <p:blipFill>
          <a:blip r:embed="rId6" cstate="screen">
            <a:lum/>
            <a:alphaModFix/>
            <a:extLst>
              <a:ext uri="{28A0092B-C50C-407E-A947-70E740481C1C}">
                <a14:useLocalDpi xmlns:a14="http://schemas.microsoft.com/office/drawing/2010/main"/>
              </a:ext>
            </a:extLst>
          </a:blip>
          <a:srcRect/>
          <a:stretch>
            <a:fillRect/>
          </a:stretch>
        </p:blipFill>
        <p:spPr>
          <a:xfrm>
            <a:off x="4290414" y="976637"/>
            <a:ext cx="3988577" cy="3778881"/>
          </a:xfrm>
          <a:prstGeom prst="rect">
            <a:avLst/>
          </a:prstGeom>
          <a:ln>
            <a:noFill/>
          </a:ln>
          <a:effectLst>
            <a:outerShdw blurRad="292100" dist="139700" dir="2700000" algn="tl" rotWithShape="0">
              <a:srgbClr val="333333">
                <a:alpha val="65000"/>
              </a:srgbClr>
            </a:outerShdw>
          </a:effectLst>
        </p:spPr>
      </p:pic>
      <p:pic>
        <p:nvPicPr>
          <p:cNvPr id="33" name="Picture 32" descr="Screen Shot 2013-09-27 at 23.44.07.png">
            <a:extLst>
              <a:ext uri="{FF2B5EF4-FFF2-40B4-BE49-F238E27FC236}">
                <a16:creationId xmlns:a16="http://schemas.microsoft.com/office/drawing/2014/main" id="{FB3393EC-7E54-434A-AC70-BD1F2CA82D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63106" y="2616364"/>
            <a:ext cx="3694613" cy="4163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574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Difference between</a:t>
            </a:r>
          </a:p>
          <a:p>
            <a:pPr marL="1085850" lvl="1" indent="-342900">
              <a:buFont typeface="Arial" charset="0"/>
              <a:buChar char="•"/>
            </a:pPr>
            <a:r>
              <a:rPr lang="en-GB" sz="1900" dirty="0"/>
              <a:t>Strategic airport capacity </a:t>
            </a:r>
          </a:p>
          <a:p>
            <a:pPr marL="1085850" lvl="1" indent="-342900">
              <a:buFont typeface="Arial" charset="0"/>
              <a:buChar char="•"/>
            </a:pPr>
            <a:r>
              <a:rPr lang="en-GB" sz="1900" dirty="0"/>
              <a:t>P</a:t>
            </a:r>
            <a:r>
              <a:rPr lang="en-GB" sz="1900" dirty="0">
                <a:latin typeface="+mn-lt"/>
              </a:rPr>
              <a:t>re-tactical airport capacity</a:t>
            </a: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80</a:t>
            </a:fld>
            <a:endParaRPr lang="en-GB" dirty="0"/>
          </a:p>
        </p:txBody>
      </p:sp>
      <p:pic>
        <p:nvPicPr>
          <p:cNvPr id="7" name="Picture 7" descr="\\Vboxsvr\luis\Descargas\Luis\Imatges\exemple_demanda_capacitat_1.png">
            <a:extLst>
              <a:ext uri="{FF2B5EF4-FFF2-40B4-BE49-F238E27FC236}">
                <a16:creationId xmlns:a16="http://schemas.microsoft.com/office/drawing/2014/main" id="{1E0E1E2C-CD04-4BAE-845F-DA27511B766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095500" y="2913934"/>
            <a:ext cx="4343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991BDCF-8162-43F4-A6C5-DC86C1E97C1D}"/>
              </a:ext>
            </a:extLst>
          </p:cNvPr>
          <p:cNvSpPr/>
          <p:nvPr/>
        </p:nvSpPr>
        <p:spPr>
          <a:xfrm>
            <a:off x="219919" y="6061534"/>
            <a:ext cx="8738885" cy="430887"/>
          </a:xfrm>
          <a:prstGeom prst="rect">
            <a:avLst/>
          </a:prstGeom>
        </p:spPr>
        <p:txBody>
          <a:bodyPr wrap="square">
            <a:spAutoFit/>
          </a:bodyPr>
          <a:lstStyle/>
          <a:p>
            <a:pPr algn="just"/>
            <a:r>
              <a:rPr lang="en-US" sz="1100" dirty="0"/>
              <a:t>B. Manley and L. Sherry, “The Impact of Ground Delay Program (GDP) Rationing Rules on Passenger and Airline Equity”,  3rd International Conference on Research in Air Transportation, ICRAT 2008, Fairfax, VA, June 01-04, 2008</a:t>
            </a:r>
          </a:p>
        </p:txBody>
      </p:sp>
    </p:spTree>
    <p:extLst>
      <p:ext uri="{BB962C8B-B14F-4D97-AF65-F5344CB8AC3E}">
        <p14:creationId xmlns:p14="http://schemas.microsoft.com/office/powerpoint/2010/main" val="291601538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Arial" charset="0"/>
              <a:buChar char="•"/>
            </a:pPr>
            <a:r>
              <a:rPr lang="en-GB" sz="1900" b="1" dirty="0">
                <a:latin typeface="+mn-lt"/>
              </a:rPr>
              <a:t>Difference between</a:t>
            </a:r>
          </a:p>
          <a:p>
            <a:pPr marL="1085850" lvl="1" indent="-342900">
              <a:buFont typeface="Arial" charset="0"/>
              <a:buChar char="•"/>
            </a:pPr>
            <a:r>
              <a:rPr lang="en-GB" sz="1900" dirty="0"/>
              <a:t>Strategic airport capacity </a:t>
            </a:r>
          </a:p>
          <a:p>
            <a:pPr marL="1085850" lvl="1" indent="-342900">
              <a:buFont typeface="Arial" charset="0"/>
              <a:buChar char="•"/>
            </a:pPr>
            <a:r>
              <a:rPr lang="en-GB" sz="1900" dirty="0"/>
              <a:t>P</a:t>
            </a:r>
            <a:r>
              <a:rPr lang="en-GB" sz="1900" dirty="0">
                <a:latin typeface="+mn-lt"/>
              </a:rPr>
              <a:t>re-tactical airport capacity</a:t>
            </a:r>
          </a:p>
          <a:p>
            <a:pPr marL="1085850" lvl="1" indent="-342900">
              <a:buFont typeface="Arial" charset="0"/>
              <a:buChar char="•"/>
            </a:pPr>
            <a:r>
              <a:rPr lang="en-GB" sz="1900" dirty="0"/>
              <a:t>Tactical airport capacity</a:t>
            </a:r>
          </a:p>
          <a:p>
            <a:pPr marL="1085850" lvl="1" indent="-342900">
              <a:buFont typeface="Arial" charset="0"/>
              <a:buChar char="•"/>
            </a:pPr>
            <a:endParaRPr lang="en-GB" sz="1900" dirty="0">
              <a:latin typeface="+mn-lt"/>
            </a:endParaRPr>
          </a:p>
          <a:p>
            <a:pPr marL="342900" indent="-342900">
              <a:buFont typeface="Arial" charset="0"/>
              <a:buChar char="•"/>
            </a:pPr>
            <a:endParaRPr lang="en-GB" dirty="0"/>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81</a:t>
            </a:fld>
            <a:endParaRPr lang="en-GB" dirty="0"/>
          </a:p>
        </p:txBody>
      </p:sp>
      <p:pic>
        <p:nvPicPr>
          <p:cNvPr id="11" name="Picture 2">
            <a:extLst>
              <a:ext uri="{FF2B5EF4-FFF2-40B4-BE49-F238E27FC236}">
                <a16:creationId xmlns:a16="http://schemas.microsoft.com/office/drawing/2014/main" id="{BAA0E88B-00F7-48DF-A2E1-85B40BCC2CB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78843" y="2964887"/>
            <a:ext cx="4735603" cy="30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AACF28E4-A323-4ECF-A4CB-05F110864D4C}"/>
              </a:ext>
            </a:extLst>
          </p:cNvPr>
          <p:cNvSpPr/>
          <p:nvPr/>
        </p:nvSpPr>
        <p:spPr>
          <a:xfrm>
            <a:off x="149290" y="6033187"/>
            <a:ext cx="8994710" cy="523220"/>
          </a:xfrm>
          <a:prstGeom prst="rect">
            <a:avLst/>
          </a:prstGeom>
        </p:spPr>
        <p:txBody>
          <a:bodyPr wrap="square">
            <a:spAutoFit/>
          </a:bodyPr>
          <a:lstStyle/>
          <a:p>
            <a:pPr algn="just"/>
            <a:r>
              <a:rPr lang="en-US" altLang="en-US" sz="1400" dirty="0"/>
              <a:t>P.B. Liu, M. Hansen and A. Mukherjee, “Scenario-based air traffic flow management: From theory to practice”, Transportation research  Part B, Vol. 42, 2008, p.p. 685-702.</a:t>
            </a:r>
          </a:p>
        </p:txBody>
      </p:sp>
    </p:spTree>
    <p:extLst>
      <p:ext uri="{BB962C8B-B14F-4D97-AF65-F5344CB8AC3E}">
        <p14:creationId xmlns:p14="http://schemas.microsoft.com/office/powerpoint/2010/main" val="23561252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10394" y="2857500"/>
            <a:ext cx="8607104" cy="1143000"/>
          </a:xfrm>
        </p:spPr>
        <p:txBody>
          <a:bodyPr/>
          <a:lstStyle/>
          <a:p>
            <a:pPr algn="ctr"/>
            <a:r>
              <a:rPr lang="en-GB" dirty="0"/>
              <a:t>Additional material</a:t>
            </a:r>
          </a:p>
        </p:txBody>
      </p:sp>
      <p:sp>
        <p:nvSpPr>
          <p:cNvPr id="5" name="Slide Number Placeholder 4"/>
          <p:cNvSpPr>
            <a:spLocks noGrp="1"/>
          </p:cNvSpPr>
          <p:nvPr>
            <p:ph type="sldNum" sz="quarter" idx="11"/>
          </p:nvPr>
        </p:nvSpPr>
        <p:spPr/>
        <p:txBody>
          <a:bodyPr/>
          <a:lstStyle/>
          <a:p>
            <a:fld id="{707FE137-0C1A-4C05-8B34-1D89C94DB814}" type="slidenum">
              <a:rPr lang="en-GB" smtClean="0"/>
              <a:pPr/>
              <a:t>82</a:t>
            </a:fld>
            <a:endParaRPr lang="en-GB" dirty="0"/>
          </a:p>
        </p:txBody>
      </p:sp>
    </p:spTree>
    <p:extLst>
      <p:ext uri="{BB962C8B-B14F-4D97-AF65-F5344CB8AC3E}">
        <p14:creationId xmlns:p14="http://schemas.microsoft.com/office/powerpoint/2010/main" val="38875661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r>
              <a:rPr lang="en-GB" sz="1900" b="1" dirty="0">
                <a:latin typeface="+mn-lt"/>
              </a:rPr>
              <a:t>Factors affecting airport capacity of a single runway</a:t>
            </a:r>
          </a:p>
          <a:p>
            <a:r>
              <a:rPr lang="en-GB" sz="1900" b="1" dirty="0">
                <a:latin typeface="+mn-lt"/>
              </a:rPr>
              <a:t>Capacity of a single runway depends on many factors, most importantly:</a:t>
            </a:r>
          </a:p>
          <a:p>
            <a:pPr marL="342900" indent="-342900">
              <a:buFont typeface="+mj-lt"/>
              <a:buAutoNum type="arabicPeriod"/>
            </a:pPr>
            <a:r>
              <a:rPr lang="en-GB" sz="1900" dirty="0">
                <a:latin typeface="+mn-lt"/>
              </a:rPr>
              <a:t>Mix of aircraft classes using airport</a:t>
            </a:r>
          </a:p>
          <a:p>
            <a:pPr marL="342900" indent="-342900">
              <a:buFont typeface="+mj-lt"/>
              <a:buAutoNum type="arabicPeriod"/>
            </a:pPr>
            <a:r>
              <a:rPr lang="en-GB" sz="1900" dirty="0">
                <a:latin typeface="+mn-lt"/>
              </a:rPr>
              <a:t>Separation requirements imposed by the ATM system</a:t>
            </a:r>
          </a:p>
          <a:p>
            <a:pPr marL="342900" indent="-342900">
              <a:buFont typeface="+mj-lt"/>
              <a:buAutoNum type="arabicPeriod"/>
            </a:pPr>
            <a:r>
              <a:rPr lang="en-GB" sz="1900" dirty="0">
                <a:latin typeface="+mn-lt"/>
              </a:rPr>
              <a:t>Type (high speed or conventional) and location of exits from the runway</a:t>
            </a:r>
          </a:p>
          <a:p>
            <a:pPr marL="342900" indent="-342900">
              <a:buFont typeface="+mj-lt"/>
              <a:buAutoNum type="arabicPeriod"/>
            </a:pPr>
            <a:r>
              <a:rPr lang="en-GB" sz="1900" dirty="0">
                <a:latin typeface="+mn-lt"/>
              </a:rPr>
              <a:t>Mix of movements on each runway (arrivals only, departures only, or mixed) and sequencing of movements</a:t>
            </a:r>
          </a:p>
          <a:p>
            <a:pPr marL="342900" indent="-342900">
              <a:buFont typeface="+mj-lt"/>
              <a:buAutoNum type="arabicPeriod"/>
            </a:pPr>
            <a:r>
              <a:rPr lang="en-GB" sz="1900" dirty="0">
                <a:latin typeface="+mn-lt"/>
              </a:rPr>
              <a:t>Weather conditions, namely visibility, cloud ceiling and precipitation</a:t>
            </a:r>
          </a:p>
          <a:p>
            <a:pPr marL="342900" indent="-342900">
              <a:buFont typeface="+mj-lt"/>
              <a:buAutoNum type="arabicPeriod"/>
            </a:pPr>
            <a:r>
              <a:rPr lang="en-GB" sz="1900" dirty="0">
                <a:latin typeface="+mn-lt"/>
              </a:rPr>
              <a:t>Technological state and overall performance of the ATM system</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83</a:t>
            </a:fld>
            <a:endParaRPr lang="en-GB" dirty="0"/>
          </a:p>
        </p:txBody>
      </p:sp>
    </p:spTree>
    <p:extLst>
      <p:ext uri="{BB962C8B-B14F-4D97-AF65-F5344CB8AC3E}">
        <p14:creationId xmlns:p14="http://schemas.microsoft.com/office/powerpoint/2010/main" val="130610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342900" indent="-342900">
              <a:buFont typeface="+mj-lt"/>
              <a:buAutoNum type="arabicPeriod"/>
            </a:pPr>
            <a:r>
              <a:rPr lang="en-GB" sz="1900" b="1" dirty="0">
                <a:latin typeface="+mn-lt"/>
              </a:rPr>
              <a:t>Mix of aircraft classes using airport</a:t>
            </a:r>
            <a:endParaRPr lang="en-GB" dirty="0"/>
          </a:p>
          <a:p>
            <a:pPr marL="342900" indent="-342900">
              <a:buFont typeface="Arial" charset="0"/>
              <a:buChar char="•"/>
            </a:pPr>
            <a:r>
              <a:rPr lang="en-GB" dirty="0">
                <a:latin typeface="+mn-lt"/>
              </a:rPr>
              <a:t>Classification of aircraft into classes for terminal area ATC purposes based on maximum take-off weight (MTOW)</a:t>
            </a:r>
          </a:p>
          <a:p>
            <a:pPr marL="1085850" lvl="1" indent="-342900">
              <a:buFont typeface="Arial" charset="0"/>
              <a:buChar char="•"/>
            </a:pPr>
            <a:r>
              <a:rPr lang="en-GB" dirty="0">
                <a:latin typeface="+mn-lt"/>
              </a:rPr>
              <a:t>heavy class: all wide-body jets</a:t>
            </a:r>
          </a:p>
          <a:p>
            <a:pPr marL="1085850" lvl="1" indent="-342900">
              <a:buFont typeface="Arial" charset="0"/>
              <a:buChar char="•"/>
            </a:pPr>
            <a:r>
              <a:rPr lang="en-GB" dirty="0">
                <a:latin typeface="+mn-lt"/>
              </a:rPr>
              <a:t>medium/large class: narrow-body commercial jets + some of larger commercial turbo-props</a:t>
            </a:r>
          </a:p>
          <a:p>
            <a:pPr marL="1085850" lvl="1" indent="-342900">
              <a:buFont typeface="Arial" charset="0"/>
              <a:buChar char="•"/>
            </a:pPr>
            <a:r>
              <a:rPr lang="en-GB" dirty="0">
                <a:latin typeface="+mn-lt"/>
              </a:rPr>
              <a:t>small class: most general aviation airplanes, most types of private jets, + smaller commercial turboprops and regional jets</a:t>
            </a:r>
          </a:p>
          <a:p>
            <a:pPr marL="342900" indent="-342900">
              <a:buFont typeface="Arial" charset="0"/>
              <a:buChar char="•"/>
            </a:pPr>
            <a:r>
              <a:rPr lang="en-GB" dirty="0">
                <a:latin typeface="+mn-lt"/>
              </a:rPr>
              <a:t>Aircraft mix indicates composition of aircraft fleet using any particular runway (</a:t>
            </a:r>
            <a:r>
              <a:rPr lang="en-GB" dirty="0" err="1">
                <a:latin typeface="+mn-lt"/>
              </a:rPr>
              <a:t>eg.</a:t>
            </a:r>
            <a:r>
              <a:rPr lang="en-GB" dirty="0">
                <a:latin typeface="+mn-lt"/>
              </a:rPr>
              <a:t>, 25% S, 60% L, and 15% H)</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84</a:t>
            </a:fld>
            <a:endParaRPr lang="en-GB" dirty="0"/>
          </a:p>
        </p:txBody>
      </p:sp>
    </p:spTree>
    <p:extLst>
      <p:ext uri="{BB962C8B-B14F-4D97-AF65-F5344CB8AC3E}">
        <p14:creationId xmlns:p14="http://schemas.microsoft.com/office/powerpoint/2010/main" val="7963735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2"/>
            </a:pPr>
            <a:r>
              <a:rPr lang="en-GB" sz="1900" b="1" dirty="0">
                <a:latin typeface="+mn-lt"/>
              </a:rPr>
              <a:t>Separation requirements imposed by the ATM system</a:t>
            </a:r>
            <a:endParaRPr lang="en-GB" dirty="0"/>
          </a:p>
          <a:p>
            <a:pPr marL="342900" indent="-342900">
              <a:buFont typeface="Arial" charset="0"/>
              <a:buChar char="•"/>
            </a:pPr>
            <a:r>
              <a:rPr lang="en-GB" dirty="0">
                <a:latin typeface="+mn-lt"/>
              </a:rPr>
              <a:t>Wing tip vortices</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85</a:t>
            </a:fld>
            <a:endParaRPr lang="en-GB" dirty="0"/>
          </a:p>
        </p:txBody>
      </p:sp>
      <p:pic>
        <p:nvPicPr>
          <p:cNvPr id="6" name="Picture 11" descr="downwash">
            <a:extLst>
              <a:ext uri="{FF2B5EF4-FFF2-40B4-BE49-F238E27FC236}">
                <a16:creationId xmlns:a16="http://schemas.microsoft.com/office/drawing/2014/main" id="{2C26BA56-80A3-4F1F-9880-415E8753407E}"/>
              </a:ext>
            </a:extLst>
          </p:cNvPr>
          <p:cNvPicPr>
            <a:picLocks noChangeAspect="1" noChangeArrowheads="1"/>
          </p:cNvPicPr>
          <p:nvPr/>
        </p:nvPicPr>
        <p:blipFill>
          <a:blip r:embed="rId2" cstate="screen">
            <a:lum bright="6000"/>
            <a:extLst>
              <a:ext uri="{28A0092B-C50C-407E-A947-70E740481C1C}">
                <a14:useLocalDpi xmlns:a14="http://schemas.microsoft.com/office/drawing/2010/main"/>
              </a:ext>
            </a:extLst>
          </a:blip>
          <a:srcRect l="6897" b="24739"/>
          <a:stretch>
            <a:fillRect/>
          </a:stretch>
        </p:blipFill>
        <p:spPr bwMode="auto">
          <a:xfrm>
            <a:off x="229495" y="2396945"/>
            <a:ext cx="3276600" cy="1995027"/>
          </a:xfrm>
          <a:prstGeom prst="rect">
            <a:avLst/>
          </a:prstGeom>
          <a:noFill/>
          <a:ln w="9525">
            <a:noFill/>
            <a:miter lim="800000"/>
            <a:headEnd/>
            <a:tailEnd/>
          </a:ln>
        </p:spPr>
      </p:pic>
      <p:pic>
        <p:nvPicPr>
          <p:cNvPr id="7" name="Picture 12" descr="downwash1">
            <a:extLst>
              <a:ext uri="{FF2B5EF4-FFF2-40B4-BE49-F238E27FC236}">
                <a16:creationId xmlns:a16="http://schemas.microsoft.com/office/drawing/2014/main" id="{B2B102E8-BFCB-4FFE-8CC1-29AB192F5D46}"/>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29200" y="1935315"/>
            <a:ext cx="3810000" cy="3051487"/>
          </a:xfrm>
          <a:prstGeom prst="rect">
            <a:avLst/>
          </a:prstGeom>
          <a:noFill/>
          <a:ln w="9525">
            <a:noFill/>
            <a:miter lim="800000"/>
            <a:headEnd/>
            <a:tailEnd/>
          </a:ln>
        </p:spPr>
      </p:pic>
      <p:pic>
        <p:nvPicPr>
          <p:cNvPr id="8" name="Picture 14" descr="Regions of upwash and downwash created by trailing vortices">
            <a:extLst>
              <a:ext uri="{FF2B5EF4-FFF2-40B4-BE49-F238E27FC236}">
                <a16:creationId xmlns:a16="http://schemas.microsoft.com/office/drawing/2014/main" id="{C4FCF42D-1BDB-4161-842F-3439AFB9BF7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10159" y="3485060"/>
            <a:ext cx="3798136" cy="3038296"/>
          </a:xfrm>
          <a:prstGeom prst="rect">
            <a:avLst/>
          </a:prstGeom>
          <a:noFill/>
          <a:ln w="9525">
            <a:noFill/>
            <a:miter lim="800000"/>
            <a:headEnd/>
            <a:tailEnd/>
          </a:ln>
        </p:spPr>
      </p:pic>
    </p:spTree>
    <p:extLst>
      <p:ext uri="{BB962C8B-B14F-4D97-AF65-F5344CB8AC3E}">
        <p14:creationId xmlns:p14="http://schemas.microsoft.com/office/powerpoint/2010/main" val="8353229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2"/>
            </a:pPr>
            <a:r>
              <a:rPr lang="en-GB" sz="1900" b="1" dirty="0"/>
              <a:t>Separation requirements imposed by the ATM system</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86</a:t>
            </a:fld>
            <a:endParaRPr lang="en-GB" dirty="0"/>
          </a:p>
        </p:txBody>
      </p:sp>
      <p:pic>
        <p:nvPicPr>
          <p:cNvPr id="9" name="Picture 2">
            <a:extLst>
              <a:ext uri="{FF2B5EF4-FFF2-40B4-BE49-F238E27FC236}">
                <a16:creationId xmlns:a16="http://schemas.microsoft.com/office/drawing/2014/main" id="{AFAA6E2E-C9CD-42B3-A7F9-E597D23E532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08681" y="2091264"/>
            <a:ext cx="6358224" cy="4041116"/>
          </a:xfrm>
          <a:prstGeom prst="rect">
            <a:avLst/>
          </a:prstGeom>
          <a:noFill/>
          <a:ln w="9525">
            <a:noFill/>
            <a:miter lim="800000"/>
            <a:headEnd/>
            <a:tailEnd/>
          </a:ln>
        </p:spPr>
      </p:pic>
    </p:spTree>
    <p:extLst>
      <p:ext uri="{BB962C8B-B14F-4D97-AF65-F5344CB8AC3E}">
        <p14:creationId xmlns:p14="http://schemas.microsoft.com/office/powerpoint/2010/main" val="415961043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Capacity problem – Airport</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3"/>
            </a:pPr>
            <a:r>
              <a:rPr lang="en-GB" sz="1900" b="1" dirty="0">
                <a:latin typeface="+mn-lt"/>
              </a:rPr>
              <a:t>Type (high speed or conventional) and location of exits from runway</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87</a:t>
            </a:fld>
            <a:endParaRPr lang="en-GB" dirty="0"/>
          </a:p>
        </p:txBody>
      </p:sp>
      <p:pic>
        <p:nvPicPr>
          <p:cNvPr id="6" name="Picture 5">
            <a:extLst>
              <a:ext uri="{FF2B5EF4-FFF2-40B4-BE49-F238E27FC236}">
                <a16:creationId xmlns:a16="http://schemas.microsoft.com/office/drawing/2014/main" id="{2D27B8C3-8B7B-4519-B06C-9A11C18D6A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219"/>
          <a:stretch/>
        </p:blipFill>
        <p:spPr>
          <a:xfrm>
            <a:off x="766663" y="2689860"/>
            <a:ext cx="7427792" cy="2491740"/>
          </a:xfrm>
          <a:prstGeom prst="rect">
            <a:avLst/>
          </a:prstGeom>
        </p:spPr>
      </p:pic>
      <p:pic>
        <p:nvPicPr>
          <p:cNvPr id="33" name="Picture 32">
            <a:extLst>
              <a:ext uri="{FF2B5EF4-FFF2-40B4-BE49-F238E27FC236}">
                <a16:creationId xmlns:a16="http://schemas.microsoft.com/office/drawing/2014/main" id="{B687B8F4-669E-4A46-8F03-5D2737960803}"/>
              </a:ext>
            </a:extLst>
          </p:cNvPr>
          <p:cNvPicPr>
            <a:picLocks noChangeAspect="1"/>
          </p:cNvPicPr>
          <p:nvPr/>
        </p:nvPicPr>
        <p:blipFill>
          <a:blip r:embed="rId3"/>
          <a:stretch>
            <a:fillRect/>
          </a:stretch>
        </p:blipFill>
        <p:spPr>
          <a:xfrm>
            <a:off x="532198" y="2867415"/>
            <a:ext cx="7896724" cy="2314185"/>
          </a:xfrm>
          <a:prstGeom prst="rect">
            <a:avLst/>
          </a:prstGeom>
        </p:spPr>
      </p:pic>
    </p:spTree>
    <p:extLst>
      <p:ext uri="{BB962C8B-B14F-4D97-AF65-F5344CB8AC3E}">
        <p14:creationId xmlns:p14="http://schemas.microsoft.com/office/powerpoint/2010/main" val="22864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3"/>
            </a:pPr>
            <a:r>
              <a:rPr lang="en-GB" sz="1900" b="1" dirty="0">
                <a:latin typeface="+mn-lt"/>
              </a:rPr>
              <a:t>Type (high speed or conventional) and location of exits from runway</a:t>
            </a:r>
          </a:p>
          <a:p>
            <a:pPr marL="342900" indent="-342900">
              <a:buFont typeface="Arial" charset="0"/>
              <a:buChar char="•"/>
            </a:pPr>
            <a:r>
              <a:rPr lang="en-GB" dirty="0">
                <a:latin typeface="+mn-lt"/>
              </a:rPr>
              <a:t>trailing aircraft of any pair can not touch down on the runway before leading aircraft is clear of the runway </a:t>
            </a:r>
            <a:r>
              <a:rPr lang="en-GB" dirty="0">
                <a:latin typeface="+mn-lt"/>
                <a:sym typeface="Wingdings" panose="05000000000000000000" pitchFamily="2" charset="2"/>
              </a:rPr>
              <a:t></a:t>
            </a:r>
            <a:r>
              <a:rPr lang="en-GB" dirty="0">
                <a:latin typeface="+mn-lt"/>
              </a:rPr>
              <a:t> </a:t>
            </a:r>
            <a:r>
              <a:rPr lang="en-GB" b="1" dirty="0">
                <a:latin typeface="+mn-lt"/>
              </a:rPr>
              <a:t>“single occupancy” </a:t>
            </a:r>
          </a:p>
          <a:p>
            <a:pPr marL="342900" indent="-342900">
              <a:buFont typeface="Arial" charset="0"/>
              <a:buChar char="•"/>
            </a:pPr>
            <a:r>
              <a:rPr lang="en-GB" dirty="0">
                <a:latin typeface="+mn-lt"/>
              </a:rPr>
              <a:t>more restrictive of the two requirements: “airborne separation” &amp; “single occupancy” applies for each pair of aircraft</a:t>
            </a:r>
          </a:p>
          <a:p>
            <a:pPr marL="342900" indent="-342900">
              <a:buFont typeface="Arial" charset="0"/>
              <a:buChar char="•"/>
            </a:pPr>
            <a:r>
              <a:rPr lang="en-GB" dirty="0">
                <a:latin typeface="+mn-lt"/>
              </a:rPr>
              <a:t>high-speed runway exits + well-placed runway exits: reduce runway occupancy times for arriving aircraft </a:t>
            </a:r>
            <a:r>
              <a:rPr lang="en-GB" dirty="0">
                <a:latin typeface="+mn-lt"/>
                <a:sym typeface="Wingdings" panose="05000000000000000000" pitchFamily="2" charset="2"/>
              </a:rPr>
              <a:t> </a:t>
            </a:r>
            <a:r>
              <a:rPr lang="en-GB" dirty="0">
                <a:latin typeface="+mn-lt"/>
              </a:rPr>
              <a:t> increasing runway capacity</a:t>
            </a:r>
          </a:p>
          <a:p>
            <a:pPr marL="342900" indent="-342900">
              <a:buFont typeface="Arial" charset="0"/>
              <a:buChar char="•"/>
            </a:pPr>
            <a:r>
              <a:rPr lang="en-GB" dirty="0">
                <a:latin typeface="+mn-lt"/>
              </a:rPr>
              <a:t>high-speed exits also useful when runway used for both arrivals and departures: if landing aircraft can exit a runway quickly, ATC may be able to “release” a following take-off sooner</a:t>
            </a:r>
          </a:p>
          <a:p>
            <a:pPr marL="342900" indent="-342900">
              <a:buFont typeface="Arial" charset="0"/>
              <a:buChar char="•"/>
            </a:pPr>
            <a:endParaRPr lang="en-GB" dirty="0">
              <a:latin typeface="+mn-lt"/>
            </a:endParaRP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88</a:t>
            </a:fld>
            <a:endParaRPr lang="en-GB" dirty="0"/>
          </a:p>
        </p:txBody>
      </p:sp>
    </p:spTree>
    <p:extLst>
      <p:ext uri="{BB962C8B-B14F-4D97-AF65-F5344CB8AC3E}">
        <p14:creationId xmlns:p14="http://schemas.microsoft.com/office/powerpoint/2010/main" val="3321675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4"/>
            </a:pPr>
            <a:r>
              <a:rPr lang="en-GB" sz="1900" b="1" dirty="0">
                <a:latin typeface="+mn-lt"/>
              </a:rPr>
              <a:t>Mix of movements on each runway and the sequencing of the movements</a:t>
            </a:r>
          </a:p>
          <a:p>
            <a:pPr marL="342900" indent="-342900">
              <a:buFont typeface="Arial" charset="0"/>
              <a:buChar char="•"/>
            </a:pPr>
            <a:r>
              <a:rPr lang="en-GB" dirty="0"/>
              <a:t>Separation requirements: specified for all combinations of consecutive operations</a:t>
            </a:r>
          </a:p>
          <a:p>
            <a:pPr lvl="3" indent="0">
              <a:buNone/>
            </a:pPr>
            <a:r>
              <a:rPr lang="en-GB" dirty="0"/>
              <a:t>		A-A, A-D, D-A and D-D</a:t>
            </a:r>
          </a:p>
          <a:p>
            <a:pPr marL="342900" indent="-342900">
              <a:buFont typeface="Arial" charset="0"/>
              <a:buChar char="•"/>
            </a:pPr>
            <a:r>
              <a:rPr lang="en-GB" dirty="0"/>
              <a:t>Separation requirements for each combination are different:</a:t>
            </a:r>
          </a:p>
          <a:p>
            <a:pPr marL="1085850" lvl="1" indent="-342900">
              <a:buFont typeface="Arial" charset="0"/>
              <a:buChar char="•"/>
            </a:pPr>
            <a:r>
              <a:rPr lang="en-GB" dirty="0"/>
              <a:t>Capacity of runway during any given time period depends on mix of arrivals and departures during that period</a:t>
            </a:r>
          </a:p>
          <a:p>
            <a:pPr marL="1085850" lvl="1" indent="-342900">
              <a:buFont typeface="Arial" charset="0"/>
              <a:buChar char="•"/>
            </a:pPr>
            <a:r>
              <a:rPr lang="en-GB" dirty="0"/>
              <a:t>Trade-off between maximum arrival and departure rates that an airport can achieve</a:t>
            </a:r>
          </a:p>
          <a:p>
            <a:pPr lvl="1" indent="0">
              <a:buNone/>
            </a:pP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89</a:t>
            </a:fld>
            <a:endParaRPr lang="en-GB" dirty="0"/>
          </a:p>
        </p:txBody>
      </p:sp>
    </p:spTree>
    <p:extLst>
      <p:ext uri="{BB962C8B-B14F-4D97-AF65-F5344CB8AC3E}">
        <p14:creationId xmlns:p14="http://schemas.microsoft.com/office/powerpoint/2010/main" val="1591780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38BA26-7CA5-4B36-B752-6237AF804972}"/>
              </a:ext>
            </a:extLst>
          </p:cNvPr>
          <p:cNvPicPr>
            <a:picLocks noChangeAspect="1"/>
          </p:cNvPicPr>
          <p:nvPr/>
        </p:nvPicPr>
        <p:blipFill>
          <a:blip r:embed="rId2"/>
          <a:stretch>
            <a:fillRect/>
          </a:stretch>
        </p:blipFill>
        <p:spPr>
          <a:xfrm>
            <a:off x="1223348" y="993885"/>
            <a:ext cx="6048375" cy="5305425"/>
          </a:xfrm>
          <a:prstGeom prst="rect">
            <a:avLst/>
          </a:prstGeom>
        </p:spPr>
      </p:pic>
      <p:sp>
        <p:nvSpPr>
          <p:cNvPr id="28" name="Oval 27">
            <a:extLst>
              <a:ext uri="{FF2B5EF4-FFF2-40B4-BE49-F238E27FC236}">
                <a16:creationId xmlns:a16="http://schemas.microsoft.com/office/drawing/2014/main" id="{F984DF50-2FB9-4905-8F39-8FB1BF6A89EC}"/>
              </a:ext>
            </a:extLst>
          </p:cNvPr>
          <p:cNvSpPr/>
          <p:nvPr/>
        </p:nvSpPr>
        <p:spPr>
          <a:xfrm>
            <a:off x="6244497" y="548238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olo 1"/>
          <p:cNvSpPr>
            <a:spLocks noGrp="1"/>
          </p:cNvSpPr>
          <p:nvPr>
            <p:ph type="title"/>
          </p:nvPr>
        </p:nvSpPr>
        <p:spPr>
          <a:xfrm>
            <a:off x="457200" y="287338"/>
            <a:ext cx="6653213" cy="1143000"/>
          </a:xfrm>
        </p:spPr>
        <p:txBody>
          <a:bodyPr>
            <a:noAutofit/>
          </a:bodyPr>
          <a:lstStyle/>
          <a:p>
            <a:r>
              <a:rPr lang="en-GB" sz="2800" dirty="0"/>
              <a:t>Introduction – Airspace Management</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a:t>
            </a:fld>
            <a:endParaRPr lang="en-GB" dirty="0"/>
          </a:p>
        </p:txBody>
      </p:sp>
      <p:sp>
        <p:nvSpPr>
          <p:cNvPr id="7" name="Oval 6">
            <a:extLst>
              <a:ext uri="{FF2B5EF4-FFF2-40B4-BE49-F238E27FC236}">
                <a16:creationId xmlns:a16="http://schemas.microsoft.com/office/drawing/2014/main" id="{53959FDF-A3F0-4AF6-98C6-440C6B370F21}"/>
              </a:ext>
            </a:extLst>
          </p:cNvPr>
          <p:cNvSpPr/>
          <p:nvPr/>
        </p:nvSpPr>
        <p:spPr>
          <a:xfrm>
            <a:off x="3070860" y="3512820"/>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8BC7255D-003A-41D7-93C7-514197BBDD23}"/>
              </a:ext>
            </a:extLst>
          </p:cNvPr>
          <p:cNvSpPr/>
          <p:nvPr/>
        </p:nvSpPr>
        <p:spPr>
          <a:xfrm>
            <a:off x="3913822" y="2783379"/>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839AA76-4E74-407B-8717-38B0F048AE6C}"/>
              </a:ext>
            </a:extLst>
          </p:cNvPr>
          <p:cNvSpPr/>
          <p:nvPr/>
        </p:nvSpPr>
        <p:spPr>
          <a:xfrm>
            <a:off x="5567362" y="5311843"/>
            <a:ext cx="281940" cy="365760"/>
          </a:xfrm>
          <a:prstGeom prst="ellipse">
            <a:avLst/>
          </a:prstGeom>
          <a:solidFill>
            <a:srgbClr val="3399FF">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EA317587-22A5-44FA-A5FB-EF48DFDA3F12}"/>
              </a:ext>
            </a:extLst>
          </p:cNvPr>
          <p:cNvSpPr/>
          <p:nvPr/>
        </p:nvSpPr>
        <p:spPr>
          <a:xfrm>
            <a:off x="4657657" y="482346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2305429F-147F-44C8-B3D9-C40AF3588CF4}"/>
              </a:ext>
            </a:extLst>
          </p:cNvPr>
          <p:cNvSpPr/>
          <p:nvPr/>
        </p:nvSpPr>
        <p:spPr>
          <a:xfrm>
            <a:off x="3770403" y="4114800"/>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1D587713-5222-4FCC-8628-CBB49138981F}"/>
              </a:ext>
            </a:extLst>
          </p:cNvPr>
          <p:cNvSpPr/>
          <p:nvPr/>
        </p:nvSpPr>
        <p:spPr>
          <a:xfrm>
            <a:off x="4541860" y="3253740"/>
            <a:ext cx="198120" cy="259080"/>
          </a:xfrm>
          <a:prstGeom prst="ellipse">
            <a:avLst/>
          </a:prstGeom>
          <a:solidFill>
            <a:srgbClr val="7030A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51F0E5EB-FC92-4C61-A5D1-50F6319B9386}"/>
              </a:ext>
            </a:extLst>
          </p:cNvPr>
          <p:cNvSpPr/>
          <p:nvPr/>
        </p:nvSpPr>
        <p:spPr>
          <a:xfrm>
            <a:off x="6169140" y="3074293"/>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C6EC4510-9C93-4E26-9DDC-9E77DD639360}"/>
              </a:ext>
            </a:extLst>
          </p:cNvPr>
          <p:cNvSpPr/>
          <p:nvPr/>
        </p:nvSpPr>
        <p:spPr>
          <a:xfrm>
            <a:off x="4895031" y="752158"/>
            <a:ext cx="198120" cy="259080"/>
          </a:xfrm>
          <a:prstGeom prst="ellipse">
            <a:avLst/>
          </a:prstGeom>
          <a:solidFill>
            <a:srgbClr val="FFC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519F9F6-50C9-4DC3-B1AA-C40EAC240C8F}"/>
              </a:ext>
            </a:extLst>
          </p:cNvPr>
          <p:cNvSpPr/>
          <p:nvPr/>
        </p:nvSpPr>
        <p:spPr>
          <a:xfrm>
            <a:off x="2343827" y="775018"/>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559307D1-E79A-4C82-AABA-E39BF9CECA10}"/>
              </a:ext>
            </a:extLst>
          </p:cNvPr>
          <p:cNvSpPr/>
          <p:nvPr/>
        </p:nvSpPr>
        <p:spPr>
          <a:xfrm>
            <a:off x="2742383" y="4714027"/>
            <a:ext cx="198120" cy="259080"/>
          </a:xfrm>
          <a:prstGeom prst="ellipse">
            <a:avLst/>
          </a:prstGeom>
          <a:solidFill>
            <a:schemeClr val="accent3">
              <a:lumMod val="75000"/>
              <a:alpha val="50196"/>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11BC8C83-EB94-43CC-89E1-E485992DD184}"/>
              </a:ext>
            </a:extLst>
          </p:cNvPr>
          <p:cNvSpPr/>
          <p:nvPr/>
        </p:nvSpPr>
        <p:spPr>
          <a:xfrm>
            <a:off x="5018788" y="5012969"/>
            <a:ext cx="198120" cy="259080"/>
          </a:xfrm>
          <a:prstGeom prst="ellipse">
            <a:avLst/>
          </a:prstGeom>
          <a:solidFill>
            <a:srgbClr val="FF0000">
              <a:alpha val="50196"/>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9" name="Picture 4">
            <a:extLst>
              <a:ext uri="{FF2B5EF4-FFF2-40B4-BE49-F238E27FC236}">
                <a16:creationId xmlns:a16="http://schemas.microsoft.com/office/drawing/2014/main" id="{B4D74926-4150-4C69-AA8B-4AE9C6FA6E94}"/>
              </a:ext>
            </a:extLst>
          </p:cNvPr>
          <p:cNvPicPr>
            <a:picLocks noChangeAspect="1"/>
          </p:cNvPicPr>
          <p:nvPr/>
        </p:nvPicPr>
        <p:blipFill rotWithShape="1">
          <a:blip r:embed="rId3" cstate="screen">
            <a:lum/>
            <a:alphaModFix/>
            <a:extLst>
              <a:ext uri="{28A0092B-C50C-407E-A947-70E740481C1C}">
                <a14:useLocalDpi xmlns:a14="http://schemas.microsoft.com/office/drawing/2010/main"/>
              </a:ext>
            </a:extLst>
          </a:blip>
          <a:srcRect/>
          <a:stretch/>
        </p:blipFill>
        <p:spPr>
          <a:xfrm>
            <a:off x="2971815" y="1961314"/>
            <a:ext cx="6053959" cy="4451671"/>
          </a:xfrm>
          <a:prstGeom prst="rect">
            <a:avLst/>
          </a:prstGeom>
          <a:noFill/>
          <a:ln>
            <a:noFill/>
          </a:ln>
        </p:spPr>
      </p:pic>
      <p:pic>
        <p:nvPicPr>
          <p:cNvPr id="30" name="Picture 2" descr="Screen Shot 2013-09-29 at 17.14.37.png">
            <a:extLst>
              <a:ext uri="{FF2B5EF4-FFF2-40B4-BE49-F238E27FC236}">
                <a16:creationId xmlns:a16="http://schemas.microsoft.com/office/drawing/2014/main" id="{1E3BDC47-9C4E-47DC-9061-055E1F9731F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3725" y="1206353"/>
            <a:ext cx="4684123" cy="4675010"/>
          </a:xfrm>
          <a:prstGeom prst="rect">
            <a:avLst/>
          </a:prstGeom>
        </p:spPr>
      </p:pic>
      <p:pic>
        <p:nvPicPr>
          <p:cNvPr id="31" name="Picture 3">
            <a:extLst>
              <a:ext uri="{FF2B5EF4-FFF2-40B4-BE49-F238E27FC236}">
                <a16:creationId xmlns:a16="http://schemas.microsoft.com/office/drawing/2014/main" id="{796358ED-C43E-44A8-B6F1-6F4BF75ACE5F}"/>
              </a:ext>
            </a:extLst>
          </p:cNvPr>
          <p:cNvPicPr>
            <a:picLocks noChangeAspect="1"/>
          </p:cNvPicPr>
          <p:nvPr/>
        </p:nvPicPr>
        <p:blipFill>
          <a:blip r:embed="rId5" cstate="screen">
            <a:lum/>
            <a:alphaModFix/>
            <a:extLst>
              <a:ext uri="{28A0092B-C50C-407E-A947-70E740481C1C}">
                <a14:useLocalDpi xmlns:a14="http://schemas.microsoft.com/office/drawing/2010/main"/>
              </a:ext>
            </a:extLst>
          </a:blip>
          <a:srcRect/>
          <a:stretch>
            <a:fillRect/>
          </a:stretch>
        </p:blipFill>
        <p:spPr>
          <a:xfrm>
            <a:off x="142030" y="2186525"/>
            <a:ext cx="4460311" cy="4225814"/>
          </a:xfrm>
          <a:prstGeom prst="rect">
            <a:avLst/>
          </a:prstGeom>
          <a:ln>
            <a:noFill/>
          </a:ln>
          <a:effectLst>
            <a:outerShdw blurRad="292100" dist="139700" dir="2700000" algn="tl" rotWithShape="0">
              <a:srgbClr val="333333">
                <a:alpha val="65000"/>
              </a:srgbClr>
            </a:outerShdw>
          </a:effectLst>
        </p:spPr>
      </p:pic>
      <p:pic>
        <p:nvPicPr>
          <p:cNvPr id="32" name="Picture 3">
            <a:extLst>
              <a:ext uri="{FF2B5EF4-FFF2-40B4-BE49-F238E27FC236}">
                <a16:creationId xmlns:a16="http://schemas.microsoft.com/office/drawing/2014/main" id="{7A1E2495-F0FF-40E9-B36E-F76FCFCC7396}"/>
              </a:ext>
            </a:extLst>
          </p:cNvPr>
          <p:cNvPicPr>
            <a:picLocks noChangeAspect="1"/>
          </p:cNvPicPr>
          <p:nvPr/>
        </p:nvPicPr>
        <p:blipFill>
          <a:blip r:embed="rId6" cstate="screen">
            <a:lum/>
            <a:alphaModFix/>
            <a:extLst>
              <a:ext uri="{28A0092B-C50C-407E-A947-70E740481C1C}">
                <a14:useLocalDpi xmlns:a14="http://schemas.microsoft.com/office/drawing/2010/main"/>
              </a:ext>
            </a:extLst>
          </a:blip>
          <a:srcRect/>
          <a:stretch>
            <a:fillRect/>
          </a:stretch>
        </p:blipFill>
        <p:spPr>
          <a:xfrm>
            <a:off x="4290414" y="976637"/>
            <a:ext cx="3988577" cy="3778881"/>
          </a:xfrm>
          <a:prstGeom prst="rect">
            <a:avLst/>
          </a:prstGeom>
          <a:ln>
            <a:noFill/>
          </a:ln>
          <a:effectLst>
            <a:outerShdw blurRad="292100" dist="139700" dir="2700000" algn="tl" rotWithShape="0">
              <a:srgbClr val="333333">
                <a:alpha val="65000"/>
              </a:srgbClr>
            </a:outerShdw>
          </a:effectLst>
        </p:spPr>
      </p:pic>
      <p:pic>
        <p:nvPicPr>
          <p:cNvPr id="33" name="Picture 32" descr="Screen Shot 2013-09-27 at 23.44.07.png">
            <a:extLst>
              <a:ext uri="{FF2B5EF4-FFF2-40B4-BE49-F238E27FC236}">
                <a16:creationId xmlns:a16="http://schemas.microsoft.com/office/drawing/2014/main" id="{FB3393EC-7E54-434A-AC70-BD1F2CA82D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63106" y="2616364"/>
            <a:ext cx="3694613" cy="4163112"/>
          </a:xfrm>
          <a:prstGeom prst="rect">
            <a:avLst/>
          </a:prstGeom>
          <a:ln>
            <a:noFill/>
          </a:ln>
          <a:effectLst>
            <a:outerShdw blurRad="292100" dist="139700" dir="2700000" algn="tl" rotWithShape="0">
              <a:srgbClr val="333333">
                <a:alpha val="65000"/>
              </a:srgbClr>
            </a:outerShdw>
          </a:effectLst>
        </p:spPr>
      </p:pic>
      <p:pic>
        <p:nvPicPr>
          <p:cNvPr id="34" name="Picture 4">
            <a:extLst>
              <a:ext uri="{FF2B5EF4-FFF2-40B4-BE49-F238E27FC236}">
                <a16:creationId xmlns:a16="http://schemas.microsoft.com/office/drawing/2014/main" id="{19CBE98B-CD17-475A-B253-B788D71116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9041" y="1057837"/>
            <a:ext cx="6592811" cy="40712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3055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5"/>
            </a:pPr>
            <a:r>
              <a:rPr lang="en-GB" sz="1900" b="1" dirty="0">
                <a:latin typeface="+mn-lt"/>
              </a:rPr>
              <a:t>Weather conditions</a:t>
            </a:r>
          </a:p>
          <a:p>
            <a:pPr lvl="1" indent="0">
              <a:buNone/>
            </a:pP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90</a:t>
            </a:fld>
            <a:endParaRPr lang="en-GB" dirty="0"/>
          </a:p>
        </p:txBody>
      </p:sp>
      <p:pic>
        <p:nvPicPr>
          <p:cNvPr id="8" name="Picture 2">
            <a:extLst>
              <a:ext uri="{FF2B5EF4-FFF2-40B4-BE49-F238E27FC236}">
                <a16:creationId xmlns:a16="http://schemas.microsoft.com/office/drawing/2014/main" id="{A0A3DCC7-9F9E-47B0-AC93-0A94741C19B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25563" y="1974866"/>
            <a:ext cx="6492875"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9ABFE59E-E4B7-434D-86A0-4855CA76E9DA}"/>
              </a:ext>
            </a:extLst>
          </p:cNvPr>
          <p:cNvSpPr/>
          <p:nvPr/>
        </p:nvSpPr>
        <p:spPr>
          <a:xfrm>
            <a:off x="149290" y="6033187"/>
            <a:ext cx="8994710" cy="523220"/>
          </a:xfrm>
          <a:prstGeom prst="rect">
            <a:avLst/>
          </a:prstGeom>
        </p:spPr>
        <p:txBody>
          <a:bodyPr wrap="square">
            <a:spAutoFit/>
          </a:bodyPr>
          <a:lstStyle/>
          <a:p>
            <a:pPr algn="just"/>
            <a:r>
              <a:rPr lang="en-US" altLang="en-US" sz="1400" dirty="0"/>
              <a:t>P.B. Liu, M. Hansen and A. Mukherjee, “Scenario-based air traffic flow management: From theory to practice”, Transportation research  Part B, Vol. 42, 2008, p.p. 685-702.</a:t>
            </a:r>
          </a:p>
        </p:txBody>
      </p:sp>
    </p:spTree>
    <p:extLst>
      <p:ext uri="{BB962C8B-B14F-4D97-AF65-F5344CB8AC3E}">
        <p14:creationId xmlns:p14="http://schemas.microsoft.com/office/powerpoint/2010/main" val="12451511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6"/>
            </a:pPr>
            <a:r>
              <a:rPr lang="en-GB" sz="1900" b="1" dirty="0">
                <a:latin typeface="+mn-lt"/>
              </a:rPr>
              <a:t>Technological state and overall performance of the ATM system</a:t>
            </a:r>
          </a:p>
          <a:p>
            <a:pPr lvl="1" indent="0">
              <a:buNone/>
            </a:pP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91</a:t>
            </a:fld>
            <a:endParaRPr lang="en-GB" dirty="0"/>
          </a:p>
        </p:txBody>
      </p:sp>
    </p:spTree>
    <p:extLst>
      <p:ext uri="{BB962C8B-B14F-4D97-AF65-F5344CB8AC3E}">
        <p14:creationId xmlns:p14="http://schemas.microsoft.com/office/powerpoint/2010/main" val="24281810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r>
              <a:rPr lang="en-GB" sz="1900" b="1" dirty="0">
                <a:latin typeface="+mn-lt"/>
              </a:rPr>
              <a:t>For multiple runways we also need to take into account:</a:t>
            </a:r>
          </a:p>
          <a:p>
            <a:pPr indent="-457200">
              <a:lnSpc>
                <a:spcPct val="150000"/>
              </a:lnSpc>
              <a:spcBef>
                <a:spcPts val="600"/>
              </a:spcBef>
              <a:spcAft>
                <a:spcPts val="600"/>
              </a:spcAft>
              <a:buFont typeface="+mj-lt"/>
              <a:buAutoNum type="arabicPeriod" startAt="7"/>
              <a:defRPr/>
            </a:pPr>
            <a:r>
              <a:rPr lang="en-US" dirty="0"/>
              <a:t>lateral separation, especially in bad weather, between aircraft approaching the same airport on parallel runways</a:t>
            </a:r>
          </a:p>
          <a:p>
            <a:pPr indent="-457200">
              <a:lnSpc>
                <a:spcPct val="150000"/>
              </a:lnSpc>
              <a:spcBef>
                <a:spcPts val="600"/>
              </a:spcBef>
              <a:spcAft>
                <a:spcPts val="600"/>
              </a:spcAft>
              <a:buFont typeface="+mj-lt"/>
              <a:buAutoNum type="arabicPeriod" startAt="7"/>
              <a:defRPr/>
            </a:pPr>
            <a:r>
              <a:rPr lang="en-US" dirty="0"/>
              <a:t>sequencing and separation of departing and landing aircraft on runways that intersect (eg., at LaGuardia)</a:t>
            </a:r>
          </a:p>
          <a:p>
            <a:pPr indent="-457200">
              <a:lnSpc>
                <a:spcPct val="150000"/>
              </a:lnSpc>
              <a:spcBef>
                <a:spcPts val="600"/>
              </a:spcBef>
              <a:spcAft>
                <a:spcPts val="600"/>
              </a:spcAft>
              <a:buFont typeface="+mj-lt"/>
              <a:buAutoNum type="arabicPeriod" startAt="7"/>
              <a:defRPr/>
            </a:pPr>
            <a:r>
              <a:rPr lang="en-US" dirty="0"/>
              <a:t>sequencing of aircraft approaching airports located in close proximity to one another where 1 aircraft must cross the path of another aircraft landing at a nearby airport (eg., Chicago, Los Angeles and New York)</a:t>
            </a:r>
          </a:p>
          <a:p>
            <a:pPr indent="-457200">
              <a:lnSpc>
                <a:spcPct val="150000"/>
              </a:lnSpc>
              <a:spcBef>
                <a:spcPts val="600"/>
              </a:spcBef>
              <a:spcAft>
                <a:spcPts val="600"/>
              </a:spcAft>
              <a:buFont typeface="+mj-lt"/>
              <a:buAutoNum type="arabicPeriod" startAt="7"/>
              <a:defRPr/>
            </a:pPr>
            <a:r>
              <a:rPr lang="en-US" dirty="0"/>
              <a:t>direction and strength of winds</a:t>
            </a:r>
          </a:p>
          <a:p>
            <a:pPr indent="-457200">
              <a:lnSpc>
                <a:spcPct val="150000"/>
              </a:lnSpc>
              <a:spcBef>
                <a:spcPts val="600"/>
              </a:spcBef>
              <a:spcAft>
                <a:spcPts val="600"/>
              </a:spcAft>
              <a:buFont typeface="+mj-lt"/>
              <a:buAutoNum type="arabicPeriod" startAt="7"/>
              <a:defRPr/>
            </a:pPr>
            <a:r>
              <a:rPr lang="en-US" dirty="0"/>
              <a:t>noise-related and other environmental considerations and constraints</a:t>
            </a:r>
          </a:p>
          <a:p>
            <a:pPr lvl="1" indent="0">
              <a:buNone/>
            </a:pP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92</a:t>
            </a:fld>
            <a:endParaRPr lang="en-GB" dirty="0"/>
          </a:p>
        </p:txBody>
      </p:sp>
    </p:spTree>
    <p:extLst>
      <p:ext uri="{BB962C8B-B14F-4D97-AF65-F5344CB8AC3E}">
        <p14:creationId xmlns:p14="http://schemas.microsoft.com/office/powerpoint/2010/main" val="381478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7"/>
            </a:pPr>
            <a:r>
              <a:rPr lang="en-GB" sz="1900" b="1" dirty="0">
                <a:latin typeface="+mn-lt"/>
              </a:rPr>
              <a:t>Lateral separation</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93</a:t>
            </a:fld>
            <a:endParaRPr lang="en-GB" dirty="0"/>
          </a:p>
        </p:txBody>
      </p:sp>
      <p:pic>
        <p:nvPicPr>
          <p:cNvPr id="7" name="Picture 3">
            <a:extLst>
              <a:ext uri="{FF2B5EF4-FFF2-40B4-BE49-F238E27FC236}">
                <a16:creationId xmlns:a16="http://schemas.microsoft.com/office/drawing/2014/main" id="{6AFDD7E3-C77C-41E1-9741-F46AA3B7C0D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53646" y="3406140"/>
            <a:ext cx="5029200" cy="2994486"/>
          </a:xfrm>
          <a:prstGeom prst="rect">
            <a:avLst/>
          </a:prstGeom>
          <a:noFill/>
          <a:ln w="9525">
            <a:noFill/>
            <a:miter lim="800000"/>
            <a:headEnd/>
            <a:tailEnd/>
          </a:ln>
        </p:spPr>
      </p:pic>
      <p:pic>
        <p:nvPicPr>
          <p:cNvPr id="8" name="Picture 2" descr="File:Aerial view of San Francisco International Airport 2010.jpg">
            <a:extLst>
              <a:ext uri="{FF2B5EF4-FFF2-40B4-BE49-F238E27FC236}">
                <a16:creationId xmlns:a16="http://schemas.microsoft.com/office/drawing/2014/main" id="{56D43ECE-5DDF-412F-B3C8-4A88C6CF587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3652" y="1996440"/>
            <a:ext cx="4626708" cy="2819400"/>
          </a:xfrm>
          <a:prstGeom prst="rect">
            <a:avLst/>
          </a:prstGeom>
          <a:noFill/>
        </p:spPr>
      </p:pic>
      <p:pic>
        <p:nvPicPr>
          <p:cNvPr id="6" name="Picture 2" descr="File:SFO map.png">
            <a:extLst>
              <a:ext uri="{FF2B5EF4-FFF2-40B4-BE49-F238E27FC236}">
                <a16:creationId xmlns:a16="http://schemas.microsoft.com/office/drawing/2014/main" id="{712B668C-2756-42FF-8468-9E5DC3C8423B}"/>
              </a:ext>
            </a:extLst>
          </p:cNvPr>
          <p:cNvPicPr>
            <a:picLocks noChangeAspect="1" noChangeArrowheads="1"/>
          </p:cNvPicPr>
          <p:nvPr/>
        </p:nvPicPr>
        <p:blipFill>
          <a:blip r:embed="rId4" cstate="print"/>
          <a:srcRect/>
          <a:stretch>
            <a:fillRect/>
          </a:stretch>
        </p:blipFill>
        <p:spPr bwMode="auto">
          <a:xfrm>
            <a:off x="5181600" y="807720"/>
            <a:ext cx="3857625" cy="5553076"/>
          </a:xfrm>
          <a:prstGeom prst="rect">
            <a:avLst/>
          </a:prstGeom>
          <a:noFill/>
        </p:spPr>
      </p:pic>
    </p:spTree>
    <p:extLst>
      <p:ext uri="{BB962C8B-B14F-4D97-AF65-F5344CB8AC3E}">
        <p14:creationId xmlns:p14="http://schemas.microsoft.com/office/powerpoint/2010/main" val="101625524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8"/>
            </a:pPr>
            <a:r>
              <a:rPr lang="en-GB" sz="1900" b="1" dirty="0">
                <a:latin typeface="+mn-lt"/>
              </a:rPr>
              <a:t>Sequencing and separation of departing and landing aircraft on runways that intersect</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94</a:t>
            </a:fld>
            <a:endParaRPr lang="en-GB" dirty="0"/>
          </a:p>
        </p:txBody>
      </p:sp>
      <p:pic>
        <p:nvPicPr>
          <p:cNvPr id="9" name="Picture 2" descr="File:LGA airport map.svg">
            <a:extLst>
              <a:ext uri="{FF2B5EF4-FFF2-40B4-BE49-F238E27FC236}">
                <a16:creationId xmlns:a16="http://schemas.microsoft.com/office/drawing/2014/main" id="{3274FB34-186C-499F-8C74-CDCA415369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83814" y="1991047"/>
            <a:ext cx="3262042" cy="4735222"/>
          </a:xfrm>
          <a:prstGeom prst="rect">
            <a:avLst/>
          </a:prstGeom>
          <a:solidFill>
            <a:schemeClr val="bg1"/>
          </a:solidFill>
        </p:spPr>
      </p:pic>
      <p:pic>
        <p:nvPicPr>
          <p:cNvPr id="10" name="Picture 2" descr="File:LaGuardiaairport.jpg">
            <a:extLst>
              <a:ext uri="{FF2B5EF4-FFF2-40B4-BE49-F238E27FC236}">
                <a16:creationId xmlns:a16="http://schemas.microsoft.com/office/drawing/2014/main" id="{A191F976-3947-45DA-AAB9-A616C05688AA}"/>
              </a:ext>
            </a:extLst>
          </p:cNvPr>
          <p:cNvPicPr>
            <a:picLocks noChangeAspect="1" noChangeArrowheads="1"/>
          </p:cNvPicPr>
          <p:nvPr/>
        </p:nvPicPr>
        <p:blipFill>
          <a:blip r:embed="rId3" cstate="print"/>
          <a:srcRect/>
          <a:stretch>
            <a:fillRect/>
          </a:stretch>
        </p:blipFill>
        <p:spPr bwMode="auto">
          <a:xfrm>
            <a:off x="569672" y="2724029"/>
            <a:ext cx="4184788" cy="3276600"/>
          </a:xfrm>
          <a:prstGeom prst="rect">
            <a:avLst/>
          </a:prstGeom>
          <a:noFill/>
        </p:spPr>
      </p:pic>
    </p:spTree>
    <p:extLst>
      <p:ext uri="{BB962C8B-B14F-4D97-AF65-F5344CB8AC3E}">
        <p14:creationId xmlns:p14="http://schemas.microsoft.com/office/powerpoint/2010/main" val="20161414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9"/>
            </a:pPr>
            <a:r>
              <a:rPr lang="en-GB" sz="1900" b="1" dirty="0">
                <a:latin typeface="+mn-lt"/>
              </a:rPr>
              <a:t>Airports in close proximity (+8)</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95</a:t>
            </a:fld>
            <a:endParaRPr lang="en-GB" dirty="0"/>
          </a:p>
        </p:txBody>
      </p:sp>
      <p:pic>
        <p:nvPicPr>
          <p:cNvPr id="8" name="Picture 4" descr="File:O'Hare International Airport (USGS).png">
            <a:extLst>
              <a:ext uri="{FF2B5EF4-FFF2-40B4-BE49-F238E27FC236}">
                <a16:creationId xmlns:a16="http://schemas.microsoft.com/office/drawing/2014/main" id="{EC2614E0-CCC0-412A-A935-5A4FE670D4B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t="7246"/>
          <a:stretch>
            <a:fillRect/>
          </a:stretch>
        </p:blipFill>
        <p:spPr bwMode="auto">
          <a:xfrm>
            <a:off x="465774" y="2179321"/>
            <a:ext cx="3633786" cy="3979228"/>
          </a:xfrm>
          <a:prstGeom prst="rect">
            <a:avLst/>
          </a:prstGeom>
          <a:noFill/>
        </p:spPr>
      </p:pic>
      <p:pic>
        <p:nvPicPr>
          <p:cNvPr id="11" name="Picture 2" descr="File:ORD airport map.PNG">
            <a:extLst>
              <a:ext uri="{FF2B5EF4-FFF2-40B4-BE49-F238E27FC236}">
                <a16:creationId xmlns:a16="http://schemas.microsoft.com/office/drawing/2014/main" id="{70C0ECF9-B37A-48A7-9F63-ADDE10FADF8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54460" y="1083629"/>
            <a:ext cx="3439668" cy="5074920"/>
          </a:xfrm>
          <a:prstGeom prst="rect">
            <a:avLst/>
          </a:prstGeom>
          <a:noFill/>
        </p:spPr>
      </p:pic>
      <p:sp>
        <p:nvSpPr>
          <p:cNvPr id="12" name="Rectangle 11">
            <a:extLst>
              <a:ext uri="{FF2B5EF4-FFF2-40B4-BE49-F238E27FC236}">
                <a16:creationId xmlns:a16="http://schemas.microsoft.com/office/drawing/2014/main" id="{7B818B87-FB19-455C-811F-0B05314718F4}"/>
              </a:ext>
            </a:extLst>
          </p:cNvPr>
          <p:cNvSpPr/>
          <p:nvPr/>
        </p:nvSpPr>
        <p:spPr>
          <a:xfrm>
            <a:off x="4525304" y="6153635"/>
            <a:ext cx="4120552" cy="369332"/>
          </a:xfrm>
          <a:prstGeom prst="rect">
            <a:avLst/>
          </a:prstGeom>
        </p:spPr>
        <p:txBody>
          <a:bodyPr wrap="none">
            <a:spAutoFit/>
          </a:bodyPr>
          <a:lstStyle/>
          <a:p>
            <a:pPr indent="-457200">
              <a:spcBef>
                <a:spcPts val="600"/>
              </a:spcBef>
              <a:spcAft>
                <a:spcPts val="600"/>
              </a:spcAft>
              <a:defRPr/>
            </a:pPr>
            <a:r>
              <a:rPr lang="es-ES" dirty="0"/>
              <a:t>Passenger </a:t>
            </a:r>
            <a:r>
              <a:rPr lang="es-ES" dirty="0" err="1"/>
              <a:t>volume</a:t>
            </a:r>
            <a:r>
              <a:rPr lang="es-ES" dirty="0"/>
              <a:t>: 66,790,996 [FAA 2011]</a:t>
            </a:r>
            <a:endParaRPr lang="en-US" dirty="0"/>
          </a:p>
        </p:txBody>
      </p:sp>
    </p:spTree>
    <p:extLst>
      <p:ext uri="{BB962C8B-B14F-4D97-AF65-F5344CB8AC3E}">
        <p14:creationId xmlns:p14="http://schemas.microsoft.com/office/powerpoint/2010/main" val="121189721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9"/>
            </a:pPr>
            <a:r>
              <a:rPr lang="en-GB" sz="1900" b="1" dirty="0">
                <a:latin typeface="+mn-lt"/>
              </a:rPr>
              <a:t>Airports in close proximity (+8)</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96</a:t>
            </a:fld>
            <a:endParaRPr lang="en-GB" dirty="0"/>
          </a:p>
        </p:txBody>
      </p:sp>
      <p:pic>
        <p:nvPicPr>
          <p:cNvPr id="9" name="Picture 4" descr="File:Midway Airport Airfield.jpg">
            <a:extLst>
              <a:ext uri="{FF2B5EF4-FFF2-40B4-BE49-F238E27FC236}">
                <a16:creationId xmlns:a16="http://schemas.microsoft.com/office/drawing/2014/main" id="{2AA4B45E-AD81-4F22-B4BA-5E0CE84769B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199" y="2796207"/>
            <a:ext cx="4466897" cy="2590800"/>
          </a:xfrm>
          <a:prstGeom prst="rect">
            <a:avLst/>
          </a:prstGeom>
          <a:noFill/>
        </p:spPr>
      </p:pic>
      <p:pic>
        <p:nvPicPr>
          <p:cNvPr id="10" name="Picture 2" descr="File:KMDW Airport Map.png">
            <a:extLst>
              <a:ext uri="{FF2B5EF4-FFF2-40B4-BE49-F238E27FC236}">
                <a16:creationId xmlns:a16="http://schemas.microsoft.com/office/drawing/2014/main" id="{A56E68A7-1A3D-4015-8B57-AAA063A175AD}"/>
              </a:ext>
            </a:extLst>
          </p:cNvPr>
          <p:cNvPicPr>
            <a:picLocks noChangeAspect="1" noChangeArrowheads="1"/>
          </p:cNvPicPr>
          <p:nvPr/>
        </p:nvPicPr>
        <p:blipFill>
          <a:blip r:embed="rId3" cstate="print"/>
          <a:srcRect/>
          <a:stretch>
            <a:fillRect/>
          </a:stretch>
        </p:blipFill>
        <p:spPr bwMode="auto">
          <a:xfrm>
            <a:off x="5083516" y="1500807"/>
            <a:ext cx="3283243" cy="4701541"/>
          </a:xfrm>
          <a:prstGeom prst="rect">
            <a:avLst/>
          </a:prstGeom>
          <a:noFill/>
        </p:spPr>
      </p:pic>
      <p:sp>
        <p:nvSpPr>
          <p:cNvPr id="7" name="Rectangle 6">
            <a:extLst>
              <a:ext uri="{FF2B5EF4-FFF2-40B4-BE49-F238E27FC236}">
                <a16:creationId xmlns:a16="http://schemas.microsoft.com/office/drawing/2014/main" id="{B3E6727F-B3A7-4B50-919F-14E7AB18FFB3}"/>
              </a:ext>
            </a:extLst>
          </p:cNvPr>
          <p:cNvSpPr/>
          <p:nvPr/>
        </p:nvSpPr>
        <p:spPr>
          <a:xfrm>
            <a:off x="4871794" y="6068981"/>
            <a:ext cx="4179927" cy="507831"/>
          </a:xfrm>
          <a:prstGeom prst="rect">
            <a:avLst/>
          </a:prstGeom>
        </p:spPr>
        <p:txBody>
          <a:bodyPr wrap="none">
            <a:spAutoFit/>
          </a:bodyPr>
          <a:lstStyle/>
          <a:p>
            <a:pPr indent="-457200">
              <a:lnSpc>
                <a:spcPct val="150000"/>
              </a:lnSpc>
              <a:spcBef>
                <a:spcPts val="600"/>
              </a:spcBef>
              <a:spcAft>
                <a:spcPts val="600"/>
              </a:spcAft>
              <a:defRPr/>
            </a:pPr>
            <a:r>
              <a:rPr lang="es-ES" dirty="0"/>
              <a:t>Passenger </a:t>
            </a:r>
            <a:r>
              <a:rPr lang="es-ES" dirty="0" err="1"/>
              <a:t>volume</a:t>
            </a:r>
            <a:r>
              <a:rPr lang="es-ES" dirty="0"/>
              <a:t>: 18,883,170 [FAA, 2011]</a:t>
            </a:r>
            <a:endParaRPr lang="en-US" dirty="0"/>
          </a:p>
        </p:txBody>
      </p:sp>
    </p:spTree>
    <p:extLst>
      <p:ext uri="{BB962C8B-B14F-4D97-AF65-F5344CB8AC3E}">
        <p14:creationId xmlns:p14="http://schemas.microsoft.com/office/powerpoint/2010/main" val="39664746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9"/>
            </a:pPr>
            <a:r>
              <a:rPr lang="en-GB" sz="1900" b="1" dirty="0">
                <a:latin typeface="+mn-lt"/>
              </a:rPr>
              <a:t>Airports in close proximity (+8)</a:t>
            </a:r>
            <a:endParaRPr lang="en-GB" dirty="0"/>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97</a:t>
            </a:fld>
            <a:endParaRPr lang="en-GB" dirty="0"/>
          </a:p>
        </p:txBody>
      </p:sp>
      <p:pic>
        <p:nvPicPr>
          <p:cNvPr id="12" name="Picture 4">
            <a:extLst>
              <a:ext uri="{FF2B5EF4-FFF2-40B4-BE49-F238E27FC236}">
                <a16:creationId xmlns:a16="http://schemas.microsoft.com/office/drawing/2014/main" id="{EFD095F9-DC48-4041-ABE4-CD24FDA442E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7201" y="2041027"/>
            <a:ext cx="8290560" cy="4283456"/>
          </a:xfrm>
          <a:prstGeom prst="rect">
            <a:avLst/>
          </a:prstGeom>
          <a:noFill/>
          <a:ln w="9525">
            <a:noFill/>
            <a:miter lim="800000"/>
            <a:headEnd/>
            <a:tailEnd/>
          </a:ln>
        </p:spPr>
      </p:pic>
      <p:sp>
        <p:nvSpPr>
          <p:cNvPr id="13" name="9 Rectángulo redondeado">
            <a:extLst>
              <a:ext uri="{FF2B5EF4-FFF2-40B4-BE49-F238E27FC236}">
                <a16:creationId xmlns:a16="http://schemas.microsoft.com/office/drawing/2014/main" id="{B8CDB51C-7AA2-4915-8AB2-086B5DD148B3}"/>
              </a:ext>
            </a:extLst>
          </p:cNvPr>
          <p:cNvSpPr/>
          <p:nvPr/>
        </p:nvSpPr>
        <p:spPr bwMode="auto">
          <a:xfrm>
            <a:off x="3980689" y="2086629"/>
            <a:ext cx="1243584" cy="1139559"/>
          </a:xfrm>
          <a:prstGeom prst="roundRect">
            <a:avLst/>
          </a:prstGeom>
          <a:noFill/>
          <a:ln w="25400" cap="flat" cmpd="sng" algn="ctr">
            <a:solidFill>
              <a:srgbClr val="FF0000"/>
            </a:solidFill>
            <a:prstDash val="solid"/>
            <a:round/>
            <a:headEnd type="none" w="med" len="med"/>
            <a:tailEnd type="none" w="med" len="med"/>
          </a:ln>
          <a:effectLst/>
        </p:spPr>
        <p:txBody>
          <a:bodyPr vert="horz" wrap="square" lIns="93600" tIns="46800" rIns="936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a:ln>
                <a:noFill/>
              </a:ln>
              <a:solidFill>
                <a:schemeClr val="tx1"/>
              </a:solidFill>
              <a:effectLst/>
              <a:latin typeface="Arial" charset="0"/>
            </a:endParaRPr>
          </a:p>
        </p:txBody>
      </p:sp>
      <p:sp>
        <p:nvSpPr>
          <p:cNvPr id="14" name="10 Rectángulo redondeado">
            <a:extLst>
              <a:ext uri="{FF2B5EF4-FFF2-40B4-BE49-F238E27FC236}">
                <a16:creationId xmlns:a16="http://schemas.microsoft.com/office/drawing/2014/main" id="{60E641BE-422F-4F6F-89C5-9025FD045DA1}"/>
              </a:ext>
            </a:extLst>
          </p:cNvPr>
          <p:cNvSpPr/>
          <p:nvPr/>
        </p:nvSpPr>
        <p:spPr bwMode="auto">
          <a:xfrm>
            <a:off x="6490349" y="5754543"/>
            <a:ext cx="414528" cy="269921"/>
          </a:xfrm>
          <a:prstGeom prst="roundRect">
            <a:avLst/>
          </a:prstGeom>
          <a:noFill/>
          <a:ln w="25400" cap="flat" cmpd="sng" algn="ctr">
            <a:solidFill>
              <a:srgbClr val="FF0000"/>
            </a:solidFill>
            <a:prstDash val="solid"/>
            <a:round/>
            <a:headEnd type="none" w="med" len="med"/>
            <a:tailEnd type="none" w="med" len="med"/>
          </a:ln>
          <a:effectLst/>
        </p:spPr>
        <p:txBody>
          <a:bodyPr vert="horz" wrap="square" lIns="93600" tIns="46800" rIns="936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A3DAF5FB-A403-4F3A-BA25-CA7A267E1F7F}"/>
              </a:ext>
            </a:extLst>
          </p:cNvPr>
          <p:cNvSpPr/>
          <p:nvPr/>
        </p:nvSpPr>
        <p:spPr>
          <a:xfrm>
            <a:off x="6018696" y="1556591"/>
            <a:ext cx="2881045" cy="464871"/>
          </a:xfrm>
          <a:prstGeom prst="rect">
            <a:avLst/>
          </a:prstGeom>
        </p:spPr>
        <p:txBody>
          <a:bodyPr wrap="none">
            <a:spAutoFit/>
          </a:bodyPr>
          <a:lstStyle/>
          <a:p>
            <a:pPr indent="-457200">
              <a:lnSpc>
                <a:spcPct val="150000"/>
              </a:lnSpc>
              <a:spcBef>
                <a:spcPts val="600"/>
              </a:spcBef>
              <a:spcAft>
                <a:spcPts val="600"/>
              </a:spcAft>
              <a:defRPr/>
            </a:pPr>
            <a:r>
              <a:rPr lang="en-GB" dirty="0"/>
              <a:t>25 miles driving (&lt;1h by car)</a:t>
            </a:r>
          </a:p>
        </p:txBody>
      </p:sp>
    </p:spTree>
    <p:extLst>
      <p:ext uri="{BB962C8B-B14F-4D97-AF65-F5344CB8AC3E}">
        <p14:creationId xmlns:p14="http://schemas.microsoft.com/office/powerpoint/2010/main" val="18171493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0"/>
            </a:pPr>
            <a:r>
              <a:rPr lang="en-GB" sz="1900" b="1" dirty="0">
                <a:latin typeface="+mn-lt"/>
              </a:rPr>
              <a:t>direction and strength of winds</a:t>
            </a:r>
          </a:p>
          <a:p>
            <a:pPr marL="342900" indent="-342900">
              <a:buFont typeface="Arial" charset="0"/>
              <a:buChar char="•"/>
            </a:pPr>
            <a:r>
              <a:rPr lang="en-GB" dirty="0"/>
              <a:t>Aircraft departing and landing towards wind</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98</a:t>
            </a:fld>
            <a:endParaRPr lang="en-GB" dirty="0"/>
          </a:p>
        </p:txBody>
      </p:sp>
      <p:pic>
        <p:nvPicPr>
          <p:cNvPr id="6" name="Picture 5">
            <a:extLst>
              <a:ext uri="{FF2B5EF4-FFF2-40B4-BE49-F238E27FC236}">
                <a16:creationId xmlns:a16="http://schemas.microsoft.com/office/drawing/2014/main" id="{FFF37615-7C66-4CC8-BF25-F01D40651F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68880" y="2365163"/>
            <a:ext cx="4148973" cy="3761317"/>
          </a:xfrm>
          <a:prstGeom prst="rect">
            <a:avLst/>
          </a:prstGeom>
        </p:spPr>
      </p:pic>
      <p:sp>
        <p:nvSpPr>
          <p:cNvPr id="11" name="9 Rectángulo redondeado">
            <a:extLst>
              <a:ext uri="{FF2B5EF4-FFF2-40B4-BE49-F238E27FC236}">
                <a16:creationId xmlns:a16="http://schemas.microsoft.com/office/drawing/2014/main" id="{1AC6B22B-4711-463D-A65E-9B2DC743531D}"/>
              </a:ext>
            </a:extLst>
          </p:cNvPr>
          <p:cNvSpPr/>
          <p:nvPr/>
        </p:nvSpPr>
        <p:spPr bwMode="auto">
          <a:xfrm>
            <a:off x="3346035" y="3812929"/>
            <a:ext cx="322995" cy="275202"/>
          </a:xfrm>
          <a:prstGeom prst="roundRect">
            <a:avLst/>
          </a:prstGeom>
          <a:noFill/>
          <a:ln w="25400" cap="flat" cmpd="sng" algn="ctr">
            <a:solidFill>
              <a:srgbClr val="FF0000"/>
            </a:solidFill>
            <a:prstDash val="solid"/>
            <a:round/>
            <a:headEnd type="none" w="med" len="med"/>
            <a:tailEnd type="none" w="med" len="med"/>
          </a:ln>
          <a:effectLst/>
        </p:spPr>
        <p:txBody>
          <a:bodyPr vert="horz" wrap="square" lIns="93600" tIns="46800" rIns="936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a:ln>
                <a:noFill/>
              </a:ln>
              <a:solidFill>
                <a:schemeClr val="tx1"/>
              </a:solidFill>
              <a:effectLst/>
              <a:latin typeface="Arial" charset="0"/>
            </a:endParaRPr>
          </a:p>
        </p:txBody>
      </p:sp>
      <p:sp>
        <p:nvSpPr>
          <p:cNvPr id="17" name="9 Rectángulo redondeado">
            <a:extLst>
              <a:ext uri="{FF2B5EF4-FFF2-40B4-BE49-F238E27FC236}">
                <a16:creationId xmlns:a16="http://schemas.microsoft.com/office/drawing/2014/main" id="{89A8B9E5-3CF9-4F86-9819-F62D8874D46E}"/>
              </a:ext>
            </a:extLst>
          </p:cNvPr>
          <p:cNvSpPr/>
          <p:nvPr/>
        </p:nvSpPr>
        <p:spPr bwMode="auto">
          <a:xfrm>
            <a:off x="4138515" y="3183009"/>
            <a:ext cx="322995" cy="275202"/>
          </a:xfrm>
          <a:prstGeom prst="roundRect">
            <a:avLst/>
          </a:prstGeom>
          <a:noFill/>
          <a:ln w="25400" cap="flat" cmpd="sng" algn="ctr">
            <a:solidFill>
              <a:srgbClr val="FF0000"/>
            </a:solidFill>
            <a:prstDash val="solid"/>
            <a:round/>
            <a:headEnd type="none" w="med" len="med"/>
            <a:tailEnd type="none" w="med" len="med"/>
          </a:ln>
          <a:effectLst/>
        </p:spPr>
        <p:txBody>
          <a:bodyPr vert="horz" wrap="square" lIns="93600" tIns="46800" rIns="936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a:ln>
                <a:noFill/>
              </a:ln>
              <a:solidFill>
                <a:schemeClr val="tx1"/>
              </a:solidFill>
              <a:effectLst/>
              <a:latin typeface="Arial" charset="0"/>
            </a:endParaRPr>
          </a:p>
        </p:txBody>
      </p:sp>
      <p:sp>
        <p:nvSpPr>
          <p:cNvPr id="18" name="9 Rectángulo redondeado">
            <a:extLst>
              <a:ext uri="{FF2B5EF4-FFF2-40B4-BE49-F238E27FC236}">
                <a16:creationId xmlns:a16="http://schemas.microsoft.com/office/drawing/2014/main" id="{EF333BC0-5D05-4D5F-858A-0ED83F4A9054}"/>
              </a:ext>
            </a:extLst>
          </p:cNvPr>
          <p:cNvSpPr/>
          <p:nvPr/>
        </p:nvSpPr>
        <p:spPr bwMode="auto">
          <a:xfrm>
            <a:off x="5715855" y="5492258"/>
            <a:ext cx="322995" cy="275202"/>
          </a:xfrm>
          <a:prstGeom prst="roundRect">
            <a:avLst/>
          </a:prstGeom>
          <a:noFill/>
          <a:ln w="25400" cap="flat" cmpd="sng" algn="ctr">
            <a:solidFill>
              <a:srgbClr val="FF0000"/>
            </a:solidFill>
            <a:prstDash val="solid"/>
            <a:round/>
            <a:headEnd type="none" w="med" len="med"/>
            <a:tailEnd type="none" w="med" len="med"/>
          </a:ln>
          <a:effectLst/>
        </p:spPr>
        <p:txBody>
          <a:bodyPr vert="horz" wrap="square" lIns="93600" tIns="46800" rIns="93600" bIns="468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s-E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907952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87338"/>
            <a:ext cx="6653213" cy="1143000"/>
          </a:xfrm>
        </p:spPr>
        <p:txBody>
          <a:bodyPr>
            <a:noAutofit/>
          </a:bodyPr>
          <a:lstStyle/>
          <a:p>
            <a:r>
              <a:rPr lang="en-GB" sz="2800" dirty="0"/>
              <a:t>Examples of capacity factors at airports</a:t>
            </a:r>
          </a:p>
        </p:txBody>
      </p:sp>
      <p:sp>
        <p:nvSpPr>
          <p:cNvPr id="3" name="Segnaposto contenuto 2"/>
          <p:cNvSpPr>
            <a:spLocks noGrp="1"/>
          </p:cNvSpPr>
          <p:nvPr>
            <p:ph idx="1"/>
          </p:nvPr>
        </p:nvSpPr>
        <p:spPr>
          <a:xfrm>
            <a:off x="457199" y="1600200"/>
            <a:ext cx="8594522" cy="4956207"/>
          </a:xfrm>
        </p:spPr>
        <p:txBody>
          <a:bodyPr>
            <a:normAutofit/>
          </a:bodyPr>
          <a:lstStyle/>
          <a:p>
            <a:pPr marL="457200" indent="-457200">
              <a:buFont typeface="+mj-lt"/>
              <a:buAutoNum type="arabicPeriod" startAt="11"/>
            </a:pPr>
            <a:r>
              <a:rPr lang="en-GB" sz="1900" b="1" dirty="0">
                <a:latin typeface="+mn-lt"/>
              </a:rPr>
              <a:t>noise-related and other environmental considerations and constraints</a:t>
            </a:r>
          </a:p>
        </p:txBody>
      </p:sp>
      <p:sp>
        <p:nvSpPr>
          <p:cNvPr id="5" name="Segnaposto numero diapositiva 4"/>
          <p:cNvSpPr>
            <a:spLocks noGrp="1"/>
          </p:cNvSpPr>
          <p:nvPr>
            <p:ph type="sldNum" sz="quarter" idx="11"/>
          </p:nvPr>
        </p:nvSpPr>
        <p:spPr/>
        <p:txBody>
          <a:bodyPr/>
          <a:lstStyle/>
          <a:p>
            <a:fld id="{707FE137-0C1A-4C05-8B34-1D89C94DB814}" type="slidenum">
              <a:rPr lang="en-GB" smtClean="0"/>
              <a:pPr/>
              <a:t>99</a:t>
            </a:fld>
            <a:endParaRPr lang="en-GB" dirty="0"/>
          </a:p>
        </p:txBody>
      </p:sp>
      <p:pic>
        <p:nvPicPr>
          <p:cNvPr id="7" name="Picture 6">
            <a:extLst>
              <a:ext uri="{FF2B5EF4-FFF2-40B4-BE49-F238E27FC236}">
                <a16:creationId xmlns:a16="http://schemas.microsoft.com/office/drawing/2014/main" id="{9B21246F-C8A8-42F1-BA6E-C374420552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83202" y="2276669"/>
            <a:ext cx="6850644" cy="3648240"/>
          </a:xfrm>
          <a:prstGeom prst="rect">
            <a:avLst/>
          </a:prstGeom>
        </p:spPr>
      </p:pic>
      <p:sp>
        <p:nvSpPr>
          <p:cNvPr id="9" name="Freeform: Shape 8">
            <a:extLst>
              <a:ext uri="{FF2B5EF4-FFF2-40B4-BE49-F238E27FC236}">
                <a16:creationId xmlns:a16="http://schemas.microsoft.com/office/drawing/2014/main" id="{52F216E6-F307-4466-8885-CA6FDE52450B}"/>
              </a:ext>
            </a:extLst>
          </p:cNvPr>
          <p:cNvSpPr/>
          <p:nvPr/>
        </p:nvSpPr>
        <p:spPr>
          <a:xfrm>
            <a:off x="2080260" y="2263140"/>
            <a:ext cx="3726180" cy="3368040"/>
          </a:xfrm>
          <a:custGeom>
            <a:avLst/>
            <a:gdLst>
              <a:gd name="connsiteX0" fmla="*/ 3017520 w 3726180"/>
              <a:gd name="connsiteY0" fmla="*/ 2987040 h 3368040"/>
              <a:gd name="connsiteX1" fmla="*/ 2659380 w 3726180"/>
              <a:gd name="connsiteY1" fmla="*/ 2857500 h 3368040"/>
              <a:gd name="connsiteX2" fmla="*/ 2034540 w 3726180"/>
              <a:gd name="connsiteY2" fmla="*/ 2727960 h 3368040"/>
              <a:gd name="connsiteX3" fmla="*/ 1996440 w 3726180"/>
              <a:gd name="connsiteY3" fmla="*/ 2491740 h 3368040"/>
              <a:gd name="connsiteX4" fmla="*/ 2964180 w 3726180"/>
              <a:gd name="connsiteY4" fmla="*/ 1912620 h 3368040"/>
              <a:gd name="connsiteX5" fmla="*/ 3726180 w 3726180"/>
              <a:gd name="connsiteY5" fmla="*/ 769620 h 3368040"/>
              <a:gd name="connsiteX6" fmla="*/ 3489960 w 3726180"/>
              <a:gd name="connsiteY6" fmla="*/ 114300 h 3368040"/>
              <a:gd name="connsiteX7" fmla="*/ 2994660 w 3726180"/>
              <a:gd name="connsiteY7" fmla="*/ 0 h 3368040"/>
              <a:gd name="connsiteX8" fmla="*/ 2583180 w 3726180"/>
              <a:gd name="connsiteY8" fmla="*/ 144780 h 3368040"/>
              <a:gd name="connsiteX9" fmla="*/ 2720340 w 3726180"/>
              <a:gd name="connsiteY9" fmla="*/ 853440 h 3368040"/>
              <a:gd name="connsiteX10" fmla="*/ 1844040 w 3726180"/>
              <a:gd name="connsiteY10" fmla="*/ 1417320 h 3368040"/>
              <a:gd name="connsiteX11" fmla="*/ 1775460 w 3726180"/>
              <a:gd name="connsiteY11" fmla="*/ 1866900 h 3368040"/>
              <a:gd name="connsiteX12" fmla="*/ 1737360 w 3726180"/>
              <a:gd name="connsiteY12" fmla="*/ 2087880 h 3368040"/>
              <a:gd name="connsiteX13" fmla="*/ 1173480 w 3726180"/>
              <a:gd name="connsiteY13" fmla="*/ 2225040 h 3368040"/>
              <a:gd name="connsiteX14" fmla="*/ 0 w 3726180"/>
              <a:gd name="connsiteY14" fmla="*/ 3177540 h 3368040"/>
              <a:gd name="connsiteX15" fmla="*/ 152400 w 3726180"/>
              <a:gd name="connsiteY15" fmla="*/ 3368040 h 3368040"/>
              <a:gd name="connsiteX16" fmla="*/ 3017520 w 3726180"/>
              <a:gd name="connsiteY16" fmla="*/ 2987040 h 3368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6180" h="3368040">
                <a:moveTo>
                  <a:pt x="3017520" y="2987040"/>
                </a:moveTo>
                <a:lnTo>
                  <a:pt x="2659380" y="2857500"/>
                </a:lnTo>
                <a:lnTo>
                  <a:pt x="2034540" y="2727960"/>
                </a:lnTo>
                <a:lnTo>
                  <a:pt x="1996440" y="2491740"/>
                </a:lnTo>
                <a:lnTo>
                  <a:pt x="2964180" y="1912620"/>
                </a:lnTo>
                <a:lnTo>
                  <a:pt x="3726180" y="769620"/>
                </a:lnTo>
                <a:lnTo>
                  <a:pt x="3489960" y="114300"/>
                </a:lnTo>
                <a:lnTo>
                  <a:pt x="2994660" y="0"/>
                </a:lnTo>
                <a:lnTo>
                  <a:pt x="2583180" y="144780"/>
                </a:lnTo>
                <a:lnTo>
                  <a:pt x="2720340" y="853440"/>
                </a:lnTo>
                <a:lnTo>
                  <a:pt x="1844040" y="1417320"/>
                </a:lnTo>
                <a:lnTo>
                  <a:pt x="1775460" y="1866900"/>
                </a:lnTo>
                <a:lnTo>
                  <a:pt x="1737360" y="2087880"/>
                </a:lnTo>
                <a:lnTo>
                  <a:pt x="1173480" y="2225040"/>
                </a:lnTo>
                <a:lnTo>
                  <a:pt x="0" y="3177540"/>
                </a:lnTo>
                <a:lnTo>
                  <a:pt x="152400" y="3368040"/>
                </a:lnTo>
                <a:lnTo>
                  <a:pt x="3017520" y="2987040"/>
                </a:lnTo>
                <a:close/>
              </a:path>
            </a:pathLst>
          </a:custGeom>
          <a:solidFill>
            <a:schemeClr val="accent5">
              <a:lumMod val="50000"/>
              <a:alpha val="38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2" name="Straight Arrow Connector 11">
            <a:extLst>
              <a:ext uri="{FF2B5EF4-FFF2-40B4-BE49-F238E27FC236}">
                <a16:creationId xmlns:a16="http://schemas.microsoft.com/office/drawing/2014/main" id="{1113F475-5CCB-47DA-A638-961314E80A5C}"/>
              </a:ext>
            </a:extLst>
          </p:cNvPr>
          <p:cNvCxnSpPr/>
          <p:nvPr/>
        </p:nvCxnSpPr>
        <p:spPr>
          <a:xfrm flipH="1">
            <a:off x="1760220" y="4434840"/>
            <a:ext cx="4099560" cy="131064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3D98AD9D-3ADF-4252-8628-6C11DAFC13A6}"/>
              </a:ext>
            </a:extLst>
          </p:cNvPr>
          <p:cNvCxnSpPr>
            <a:cxnSpLocks/>
          </p:cNvCxnSpPr>
          <p:nvPr/>
        </p:nvCxnSpPr>
        <p:spPr>
          <a:xfrm flipH="1">
            <a:off x="6978982" y="3649980"/>
            <a:ext cx="1670180" cy="73152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
        <p:nvSpPr>
          <p:cNvPr id="16" name="Freeform: Shape 15">
            <a:extLst>
              <a:ext uri="{FF2B5EF4-FFF2-40B4-BE49-F238E27FC236}">
                <a16:creationId xmlns:a16="http://schemas.microsoft.com/office/drawing/2014/main" id="{06C5DA0A-8DA4-4582-A4F1-2DF883EB9719}"/>
              </a:ext>
            </a:extLst>
          </p:cNvPr>
          <p:cNvSpPr/>
          <p:nvPr/>
        </p:nvSpPr>
        <p:spPr>
          <a:xfrm>
            <a:off x="7033260" y="2400300"/>
            <a:ext cx="1104900" cy="1988820"/>
          </a:xfrm>
          <a:custGeom>
            <a:avLst/>
            <a:gdLst>
              <a:gd name="connsiteX0" fmla="*/ 472440 w 1104900"/>
              <a:gd name="connsiteY0" fmla="*/ 1935480 h 1988820"/>
              <a:gd name="connsiteX1" fmla="*/ 0 w 1104900"/>
              <a:gd name="connsiteY1" fmla="*/ 1028700 h 1988820"/>
              <a:gd name="connsiteX2" fmla="*/ 1051560 w 1104900"/>
              <a:gd name="connsiteY2" fmla="*/ 0 h 1988820"/>
              <a:gd name="connsiteX3" fmla="*/ 1104900 w 1104900"/>
              <a:gd name="connsiteY3" fmla="*/ 1988820 h 1988820"/>
              <a:gd name="connsiteX4" fmla="*/ 472440 w 1104900"/>
              <a:gd name="connsiteY4" fmla="*/ 1935480 h 1988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900" h="1988820">
                <a:moveTo>
                  <a:pt x="472440" y="1935480"/>
                </a:moveTo>
                <a:lnTo>
                  <a:pt x="0" y="1028700"/>
                </a:lnTo>
                <a:lnTo>
                  <a:pt x="1051560" y="0"/>
                </a:lnTo>
                <a:lnTo>
                  <a:pt x="1104900" y="1988820"/>
                </a:lnTo>
                <a:lnTo>
                  <a:pt x="472440" y="1935480"/>
                </a:lnTo>
                <a:close/>
              </a:path>
            </a:pathLst>
          </a:custGeom>
          <a:solidFill>
            <a:schemeClr val="bg1">
              <a:lumMod val="50000"/>
              <a:alpha val="2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3454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Lst>
  </p:timing>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1D6BEF6-6CD2-4659-B731-980294D7FAB2}">
  <ds:schemaRefs>
    <ds:schemaRef ds:uri="http://purl.org/dc/elements/1.1/"/>
    <ds:schemaRef ds:uri="http://www.w3.org/XML/1998/namespace"/>
    <ds:schemaRef ds:uri="http://schemas.microsoft.com/office/2006/metadata/properties"/>
    <ds:schemaRef ds:uri="http://schemas.openxmlformats.org/package/2006/metadata/core-properties"/>
    <ds:schemaRef ds:uri="http://purl.org/dc/dcmitype/"/>
    <ds:schemaRef ds:uri="http://schemas.microsoft.com/office/2006/documentManagement/types"/>
    <ds:schemaRef ds:uri="http://purl.org/dc/terms/"/>
    <ds:schemaRef ds:uri="a301ac7b-a095-4703-8ac1-0954f10782bf"/>
  </ds:schemaRefs>
</ds:datastoreItem>
</file>

<file path=customXml/itemProps2.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3.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564</TotalTime>
  <Words>4195</Words>
  <Application>Microsoft Office PowerPoint</Application>
  <PresentationFormat>On-screen Show (4:3)</PresentationFormat>
  <Paragraphs>1259</Paragraphs>
  <Slides>107</Slides>
  <Notes>35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107</vt:i4>
      </vt:variant>
    </vt:vector>
  </HeadingPairs>
  <TitlesOfParts>
    <vt:vector size="113" baseType="lpstr">
      <vt:lpstr>Arial</vt:lpstr>
      <vt:lpstr>Calibri</vt:lpstr>
      <vt:lpstr>Franklin Gothic Medium</vt:lpstr>
      <vt:lpstr>Times New Roman</vt:lpstr>
      <vt:lpstr>Wingdings</vt:lpstr>
      <vt:lpstr>SESAR ER Presentation template</vt:lpstr>
      <vt:lpstr>Introduction to ATM Air Traffic Flow Management (ATFM)</vt:lpstr>
      <vt:lpstr>Measures for capacity and demand regulations</vt:lpstr>
      <vt:lpstr>PowerPoint Presentation</vt:lpstr>
      <vt:lpstr>Introduction – Airspace Management</vt:lpstr>
      <vt:lpstr>Introduction – Airspace Management</vt:lpstr>
      <vt:lpstr>Introduction – Airspace Management</vt:lpstr>
      <vt:lpstr>Introduction – Airspace Management</vt:lpstr>
      <vt:lpstr>Introduction – Airspace Management</vt:lpstr>
      <vt:lpstr>Introduction – Airspace Management</vt:lpstr>
      <vt:lpstr>Introduction – Airspace Management</vt:lpstr>
      <vt:lpstr>Introduction – Airspace Traffic Services</vt:lpstr>
      <vt:lpstr>Introduction – Airspace Traffic Services</vt:lpstr>
      <vt:lpstr>Introduction – Air Traffic Flow Management</vt:lpstr>
      <vt:lpstr>Introduction – Air Traffic Flow Management</vt:lpstr>
      <vt:lpstr>Introduction – Air Traffic Flow Management</vt:lpstr>
      <vt:lpstr>Introduction – Air Traffic Management</vt:lpstr>
      <vt:lpstr>Introduction – Air Traffic Management</vt:lpstr>
      <vt:lpstr>Capacity and demand problem</vt:lpstr>
      <vt:lpstr>Capacity and demand problem </vt:lpstr>
      <vt:lpstr>Capacity problem – Airspace</vt:lpstr>
      <vt:lpstr>Capacity problem – Airspace </vt:lpstr>
      <vt:lpstr>Capacity problem – Airspace </vt:lpstr>
      <vt:lpstr>Capacity problem – Airspace </vt:lpstr>
      <vt:lpstr>Capacity problem – Airspace </vt:lpstr>
      <vt:lpstr>Capacity problem – Airspace </vt:lpstr>
      <vt:lpstr>Capacity problem – Airspace </vt:lpstr>
      <vt:lpstr>Capacity problem – Airspace </vt:lpstr>
      <vt:lpstr>Capacity problem – Airspace </vt:lpstr>
      <vt:lpstr>Capacity problem – Airspace </vt:lpstr>
      <vt:lpstr>Capacity problem – Airspace </vt:lpstr>
      <vt:lpstr>Capacity problem – Airspace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Air Traffic Flow Management –  Increase capacity</vt:lpstr>
      <vt:lpstr>Air Traffic Flow Management –  Increase capacity</vt:lpstr>
      <vt:lpstr>Air Traffic Flow Management</vt:lpstr>
      <vt:lpstr>Air Traffic Flow Management –  ATFM initiatives</vt:lpstr>
      <vt:lpstr>Air Traffic Flow Management –  ATFM initiatives</vt:lpstr>
      <vt:lpstr>Air Traffic Flow Management – ATFM slot</vt:lpstr>
      <vt:lpstr>Air Traffic Flow Management – ATFM slot</vt:lpstr>
      <vt:lpstr>Air Traffic Management – ATFM slot</vt:lpstr>
      <vt:lpstr>Air Traffic Management – ATFM slot</vt:lpstr>
      <vt:lpstr>Air Traffic Management – Delay assignment</vt:lpstr>
      <vt:lpstr>PowerPoint Presentation</vt:lpstr>
      <vt:lpstr>PowerPoint Presentation</vt:lpstr>
      <vt:lpstr>PowerPoint Presentation</vt:lpstr>
      <vt:lpstr>PowerPoint Presentation</vt:lpstr>
      <vt:lpstr>PowerPoint Presentation</vt:lpstr>
      <vt:lpstr>Air Traffic Flow Management –  ATFM initiatives</vt:lpstr>
      <vt:lpstr>Air Traffic Flow Management –  ATFM initiatives</vt:lpstr>
      <vt:lpstr>Air Traffic Flow Management –  ATFM initiatives</vt:lpstr>
      <vt:lpstr>Air Traffic Flow Management –  ATFM initiatives</vt:lpstr>
      <vt:lpstr>Air Traffic Management – Phases</vt:lpstr>
      <vt:lpstr>Air Traffic Management – ATFM</vt:lpstr>
      <vt:lpstr>Air Traffic Management</vt:lpstr>
      <vt:lpstr>Capacity problem – Airport</vt:lpstr>
      <vt:lpstr>Capacity problem – Airport</vt:lpstr>
      <vt:lpstr>Capacity problem – Airport</vt:lpstr>
      <vt:lpstr>Capacity problem – Airport </vt:lpstr>
      <vt:lpstr>Capacity problem – Airport</vt:lpstr>
      <vt:lpstr>Capacity problem – Airport</vt:lpstr>
      <vt:lpstr>Capacity problem – Airport</vt:lpstr>
      <vt:lpstr>Capacity problem – Airport</vt:lpstr>
      <vt:lpstr>Capacity problem – Airport</vt:lpstr>
      <vt:lpstr>Capacity problem – Airport</vt:lpstr>
      <vt:lpstr>Additional material</vt:lpstr>
      <vt:lpstr>Examples of capacity factors at airports</vt:lpstr>
      <vt:lpstr>Examples of capacity factors at airports</vt:lpstr>
      <vt:lpstr>Examples of capacity factors at airports</vt:lpstr>
      <vt:lpstr>Examples of capacity factors at airports</vt:lpstr>
      <vt:lpstr>Capacity problem – Airport</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Examples of capacity factors at airports</vt:lpstr>
      <vt:lpstr>Capacity problem – Airport</vt:lpstr>
      <vt:lpstr>Capacity problem – Airport</vt:lpstr>
      <vt:lpstr>Capacity problem – Airport</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57</cp:revision>
  <dcterms:created xsi:type="dcterms:W3CDTF">2016-04-13T13:39:24Z</dcterms:created>
  <dcterms:modified xsi:type="dcterms:W3CDTF">2021-07-29T22:54:33Z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