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5"/>
  </p:notesMasterIdLst>
  <p:handoutMasterIdLst>
    <p:handoutMasterId r:id="rId66"/>
  </p:handoutMasterIdLst>
  <p:sldIdLst>
    <p:sldId id="464" r:id="rId5"/>
    <p:sldId id="256" r:id="rId6"/>
    <p:sldId id="394" r:id="rId7"/>
    <p:sldId id="401" r:id="rId8"/>
    <p:sldId id="416" r:id="rId9"/>
    <p:sldId id="404" r:id="rId10"/>
    <p:sldId id="405" r:id="rId11"/>
    <p:sldId id="406" r:id="rId12"/>
    <p:sldId id="408" r:id="rId13"/>
    <p:sldId id="409" r:id="rId14"/>
    <p:sldId id="411" r:id="rId15"/>
    <p:sldId id="412" r:id="rId16"/>
    <p:sldId id="407" r:id="rId17"/>
    <p:sldId id="414" r:id="rId18"/>
    <p:sldId id="415" r:id="rId19"/>
    <p:sldId id="418" r:id="rId20"/>
    <p:sldId id="428" r:id="rId21"/>
    <p:sldId id="429" r:id="rId22"/>
    <p:sldId id="432" r:id="rId23"/>
    <p:sldId id="433" r:id="rId24"/>
    <p:sldId id="431" r:id="rId25"/>
    <p:sldId id="434" r:id="rId26"/>
    <p:sldId id="466" r:id="rId27"/>
    <p:sldId id="435" r:id="rId28"/>
    <p:sldId id="436" r:id="rId29"/>
    <p:sldId id="454" r:id="rId30"/>
    <p:sldId id="453" r:id="rId31"/>
    <p:sldId id="438" r:id="rId32"/>
    <p:sldId id="450" r:id="rId33"/>
    <p:sldId id="455" r:id="rId34"/>
    <p:sldId id="437" r:id="rId35"/>
    <p:sldId id="442" r:id="rId36"/>
    <p:sldId id="456" r:id="rId37"/>
    <p:sldId id="458" r:id="rId38"/>
    <p:sldId id="440" r:id="rId39"/>
    <p:sldId id="441" r:id="rId40"/>
    <p:sldId id="419" r:id="rId41"/>
    <p:sldId id="420" r:id="rId42"/>
    <p:sldId id="462" r:id="rId43"/>
    <p:sldId id="451" r:id="rId44"/>
    <p:sldId id="421" r:id="rId45"/>
    <p:sldId id="461" r:id="rId46"/>
    <p:sldId id="430" r:id="rId47"/>
    <p:sldId id="423" r:id="rId48"/>
    <p:sldId id="403" r:id="rId49"/>
    <p:sldId id="400" r:id="rId50"/>
    <p:sldId id="424" r:id="rId51"/>
    <p:sldId id="445" r:id="rId52"/>
    <p:sldId id="443" r:id="rId53"/>
    <p:sldId id="457" r:id="rId54"/>
    <p:sldId id="444" r:id="rId55"/>
    <p:sldId id="463" r:id="rId56"/>
    <p:sldId id="446" r:id="rId57"/>
    <p:sldId id="447" r:id="rId58"/>
    <p:sldId id="459" r:id="rId59"/>
    <p:sldId id="417" r:id="rId60"/>
    <p:sldId id="399" r:id="rId61"/>
    <p:sldId id="460" r:id="rId62"/>
    <p:sldId id="448" r:id="rId63"/>
    <p:sldId id="465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7493CE-0074-E342-83A5-AEE28A11753B}" v="14" dt="2021-06-02T16:05:26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83477" autoAdjust="0"/>
  </p:normalViewPr>
  <p:slideViewPr>
    <p:cSldViewPr snapToGrid="0" snapToObjects="1">
      <p:cViewPr varScale="1">
        <p:scale>
          <a:sx n="90" d="100"/>
          <a:sy n="90" d="100"/>
        </p:scale>
        <p:origin x="354" y="96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t>7/29/2021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Example flight plan – the route</a:t>
            </a:r>
          </a:p>
          <a:p>
            <a:endParaRPr lang="en-GB" dirty="0"/>
          </a:p>
          <a:p>
            <a:r>
              <a:rPr lang="en-GB" dirty="0"/>
              <a:t>Sources of information for planning the route – these will be outlined using the worked example flight plan; all sources are available via the Network Operations Portal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003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All examples for D-1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53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 examples for D-1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53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Comparison showing the additional detail available (green) to the AO compared with information required to be filed (red)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79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Graham Tanner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796225" cy="1143000"/>
          </a:xfrm>
        </p:spPr>
        <p:txBody>
          <a:bodyPr>
            <a:normAutofit/>
          </a:bodyPr>
          <a:lstStyle/>
          <a:p>
            <a:r>
              <a:rPr lang="en-US" dirty="0"/>
              <a:t>Introduction to ATM</a:t>
            </a:r>
            <a:br>
              <a:rPr lang="en-US" dirty="0"/>
            </a:br>
            <a:r>
              <a:rPr lang="en-GB" dirty="0"/>
              <a:t>Air Traffic Flow Management (ATFM)</a:t>
            </a:r>
            <a:endParaRPr lang="en-US" dirty="0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8899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10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674314" y="755322"/>
            <a:ext cx="6317499" cy="4245665"/>
            <a:chOff x="4778994" y="755323"/>
            <a:chExt cx="4211667" cy="28304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0"/>
            <a:stretch/>
          </p:blipFill>
          <p:spPr>
            <a:xfrm>
              <a:off x="4778994" y="755323"/>
              <a:ext cx="4211667" cy="281337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781755" y="3372384"/>
              <a:ext cx="4208906" cy="2133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38090" y="2822727"/>
            <a:ext cx="5636516" cy="335634"/>
            <a:chOff x="4888178" y="2133593"/>
            <a:chExt cx="3757678" cy="223756"/>
          </a:xfrm>
        </p:grpSpPr>
        <p:sp>
          <p:nvSpPr>
            <p:cNvPr id="17" name="Rectangle 16"/>
            <p:cNvSpPr/>
            <p:nvPr/>
          </p:nvSpPr>
          <p:spPr>
            <a:xfrm>
              <a:off x="4888178" y="2133593"/>
              <a:ext cx="304795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697941" y="2133593"/>
              <a:ext cx="49132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64824" y="2133593"/>
              <a:ext cx="593677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929349" y="2133593"/>
              <a:ext cx="716507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4733" y="1056370"/>
            <a:ext cx="2394913" cy="404726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9 aircraft number, type and wake turbulence</a:t>
            </a:r>
            <a:br>
              <a:rPr lang="en-GB" dirty="0"/>
            </a:br>
            <a:r>
              <a:rPr lang="en-GB" sz="1600" dirty="0"/>
              <a:t>(if &gt;1, ICAO aircraft type &amp; corresponding WTC)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10/10a equipment on board aircraft</a:t>
            </a:r>
            <a:br>
              <a:rPr lang="en-GB" dirty="0"/>
            </a:br>
            <a:r>
              <a:rPr lang="en-GB" sz="1600" dirty="0"/>
              <a:t>(radio communication, navigation &amp; approach aid equipment – some also appear in item 18)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4733" y="5318776"/>
            <a:ext cx="41392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/>
              <a:t>WTC – </a:t>
            </a:r>
            <a:r>
              <a:rPr lang="en-GB" sz="1600" i="1" u="sng" dirty="0"/>
              <a:t>L</a:t>
            </a:r>
            <a:r>
              <a:rPr lang="en-GB" sz="1600" i="1" dirty="0"/>
              <a:t>ight, </a:t>
            </a:r>
            <a:r>
              <a:rPr lang="en-GB" sz="1600" i="1" u="sng" dirty="0"/>
              <a:t>M</a:t>
            </a:r>
            <a:r>
              <a:rPr lang="en-GB" sz="1600" i="1" dirty="0"/>
              <a:t>edium, </a:t>
            </a:r>
            <a:r>
              <a:rPr lang="en-GB" sz="1600" i="1" u="sng" dirty="0"/>
              <a:t>H</a:t>
            </a:r>
            <a:r>
              <a:rPr lang="en-GB" sz="1600" i="1" dirty="0"/>
              <a:t>eavy and </a:t>
            </a:r>
            <a:r>
              <a:rPr lang="en-GB" sz="1600" i="1" u="sng" dirty="0"/>
              <a:t>J</a:t>
            </a:r>
            <a:r>
              <a:rPr lang="en-GB" sz="1600" i="1" dirty="0"/>
              <a:t> Super Heavy</a:t>
            </a:r>
          </a:p>
        </p:txBody>
      </p:sp>
    </p:spTree>
    <p:extLst>
      <p:ext uri="{BB962C8B-B14F-4D97-AF65-F5344CB8AC3E}">
        <p14:creationId xmlns:p14="http://schemas.microsoft.com/office/powerpoint/2010/main" val="16121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11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674314" y="755322"/>
            <a:ext cx="6317499" cy="4245665"/>
            <a:chOff x="4778994" y="755323"/>
            <a:chExt cx="4211667" cy="28304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0"/>
            <a:stretch/>
          </p:blipFill>
          <p:spPr>
            <a:xfrm>
              <a:off x="4778994" y="755323"/>
              <a:ext cx="4211667" cy="281337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781755" y="3372384"/>
              <a:ext cx="4208906" cy="2133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13397" y="3183959"/>
            <a:ext cx="2424967" cy="335634"/>
            <a:chOff x="5138383" y="2374414"/>
            <a:chExt cx="1616645" cy="223756"/>
          </a:xfrm>
        </p:grpSpPr>
        <p:sp>
          <p:nvSpPr>
            <p:cNvPr id="24" name="Rectangle 23"/>
            <p:cNvSpPr/>
            <p:nvPr/>
          </p:nvSpPr>
          <p:spPr>
            <a:xfrm>
              <a:off x="5138383" y="2374414"/>
              <a:ext cx="67556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298442" y="2374414"/>
              <a:ext cx="456586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4733" y="1056370"/>
            <a:ext cx="2394913" cy="192360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13 departure airport &amp; EOBT</a:t>
            </a:r>
            <a:br>
              <a:rPr lang="en-GB" dirty="0"/>
            </a:br>
            <a:r>
              <a:rPr lang="en-GB" sz="1600" dirty="0"/>
              <a:t>(ICAO airport code &amp; estimated time aircraft will depart</a:t>
            </a:r>
            <a:br>
              <a:rPr lang="en-GB" sz="1600" dirty="0"/>
            </a:br>
            <a:r>
              <a:rPr lang="en-GB" sz="1600" i="1" dirty="0">
                <a:solidFill>
                  <a:srgbClr val="00CC00"/>
                </a:solidFill>
              </a:rPr>
              <a:t>KEY FIELD#2</a:t>
            </a:r>
            <a:r>
              <a:rPr lang="en-GB" sz="1600" dirty="0"/>
              <a:t>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4733" y="5318776"/>
            <a:ext cx="6862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>
                <a:solidFill>
                  <a:srgbClr val="00CC00"/>
                </a:solidFill>
              </a:rPr>
              <a:t>KEY FIELD</a:t>
            </a:r>
            <a:r>
              <a:rPr lang="en-GB" sz="1600" i="1" dirty="0"/>
              <a:t> – containing flight plan information that cannot be changed once filed</a:t>
            </a:r>
          </a:p>
        </p:txBody>
      </p:sp>
    </p:spTree>
    <p:extLst>
      <p:ext uri="{BB962C8B-B14F-4D97-AF65-F5344CB8AC3E}">
        <p14:creationId xmlns:p14="http://schemas.microsoft.com/office/powerpoint/2010/main" val="67647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12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674314" y="755322"/>
            <a:ext cx="6317499" cy="4245665"/>
            <a:chOff x="4778994" y="755323"/>
            <a:chExt cx="4211667" cy="28304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0"/>
            <a:stretch/>
          </p:blipFill>
          <p:spPr>
            <a:xfrm>
              <a:off x="4778994" y="755323"/>
              <a:ext cx="4211667" cy="281337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781755" y="3372384"/>
              <a:ext cx="4208906" cy="2133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78455" y="3509181"/>
            <a:ext cx="6313358" cy="1026348"/>
            <a:chOff x="4781755" y="2591229"/>
            <a:chExt cx="4208906" cy="684232"/>
          </a:xfrm>
        </p:grpSpPr>
        <p:sp>
          <p:nvSpPr>
            <p:cNvPr id="26" name="Rectangle 25"/>
            <p:cNvSpPr/>
            <p:nvPr/>
          </p:nvSpPr>
          <p:spPr>
            <a:xfrm>
              <a:off x="4888178" y="2591229"/>
              <a:ext cx="58457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598994" y="2591229"/>
              <a:ext cx="590268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81755" y="2816708"/>
              <a:ext cx="4208906" cy="458753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4733" y="1056370"/>
            <a:ext cx="2394913" cy="140038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15 route</a:t>
            </a:r>
            <a:br>
              <a:rPr lang="en-GB" dirty="0"/>
            </a:br>
            <a:r>
              <a:rPr lang="en-GB" sz="1600" dirty="0"/>
              <a:t>(initial cruising speed, initial cruising level &amp; route description)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4733" y="5318776"/>
            <a:ext cx="7310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/>
              <a:t>Speed – </a:t>
            </a:r>
            <a:r>
              <a:rPr lang="en-GB" sz="1600" i="1" dirty="0" err="1"/>
              <a:t>k</a:t>
            </a:r>
            <a:r>
              <a:rPr lang="en-GB" sz="1600" i="1" u="sng" dirty="0" err="1"/>
              <a:t>N</a:t>
            </a:r>
            <a:r>
              <a:rPr lang="en-GB" sz="1600" i="1" dirty="0" err="1"/>
              <a:t>ots</a:t>
            </a:r>
            <a:r>
              <a:rPr lang="en-GB" sz="1600" i="1" dirty="0"/>
              <a:t>, </a:t>
            </a:r>
            <a:r>
              <a:rPr lang="en-GB" sz="1600" i="1" u="sng" dirty="0" err="1"/>
              <a:t>K</a:t>
            </a:r>
            <a:r>
              <a:rPr lang="en-GB" sz="1600" i="1" dirty="0" err="1"/>
              <a:t>ph</a:t>
            </a:r>
            <a:r>
              <a:rPr lang="en-GB" sz="1600" i="1" dirty="0"/>
              <a:t>, </a:t>
            </a:r>
            <a:r>
              <a:rPr lang="en-GB" sz="1600" i="1" u="sng" dirty="0"/>
              <a:t>M</a:t>
            </a:r>
            <a:r>
              <a:rPr lang="en-GB" sz="1600" i="1" dirty="0"/>
              <a:t>ach number</a:t>
            </a:r>
          </a:p>
          <a:p>
            <a:r>
              <a:rPr lang="en-GB" sz="1600" i="1" dirty="0"/>
              <a:t>Level – </a:t>
            </a:r>
            <a:r>
              <a:rPr lang="en-GB" sz="1600" i="1" u="sng" dirty="0"/>
              <a:t>F</a:t>
            </a:r>
            <a:r>
              <a:rPr lang="en-GB" sz="1600" i="1" dirty="0"/>
              <a:t>light level, </a:t>
            </a:r>
            <a:r>
              <a:rPr lang="en-GB" sz="1600" i="1" u="sng" dirty="0"/>
              <a:t>S</a:t>
            </a:r>
            <a:r>
              <a:rPr lang="en-GB" sz="1600" i="1" dirty="0"/>
              <a:t>tandard metric level, </a:t>
            </a:r>
            <a:r>
              <a:rPr lang="en-GB" sz="1600" i="1" u="sng" dirty="0"/>
              <a:t>A</a:t>
            </a:r>
            <a:r>
              <a:rPr lang="en-GB" sz="1600" i="1" dirty="0"/>
              <a:t>ltitude in hundreds of feet or tens of </a:t>
            </a:r>
            <a:r>
              <a:rPr lang="en-GB" sz="1600" i="1" u="sng" dirty="0"/>
              <a:t>M</a:t>
            </a:r>
            <a:r>
              <a:rPr lang="en-GB" sz="1600" i="1" dirty="0"/>
              <a:t>etres</a:t>
            </a:r>
          </a:p>
        </p:txBody>
      </p:sp>
    </p:spTree>
    <p:extLst>
      <p:ext uri="{BB962C8B-B14F-4D97-AF65-F5344CB8AC3E}">
        <p14:creationId xmlns:p14="http://schemas.microsoft.com/office/powerpoint/2010/main" val="111433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78456" y="751646"/>
            <a:ext cx="6313358" cy="4337881"/>
            <a:chOff x="2678456" y="751646"/>
            <a:chExt cx="6313358" cy="433788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84"/>
            <a:stretch/>
          </p:blipFill>
          <p:spPr>
            <a:xfrm>
              <a:off x="2678457" y="756000"/>
              <a:ext cx="6311630" cy="4333527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 rot="10800000">
              <a:off x="2678456" y="751646"/>
              <a:ext cx="6313358" cy="39781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13</a:t>
            </a:fld>
            <a:endParaRPr lang="en-GB" dirty="0"/>
          </a:p>
        </p:txBody>
      </p:sp>
      <p:grpSp>
        <p:nvGrpSpPr>
          <p:cNvPr id="40" name="Group 39"/>
          <p:cNvGrpSpPr/>
          <p:nvPr/>
        </p:nvGrpSpPr>
        <p:grpSpPr>
          <a:xfrm>
            <a:off x="3251919" y="1191757"/>
            <a:ext cx="5241897" cy="278106"/>
            <a:chOff x="5161657" y="3390359"/>
            <a:chExt cx="3497848" cy="223756"/>
          </a:xfrm>
        </p:grpSpPr>
        <p:sp>
          <p:nvSpPr>
            <p:cNvPr id="29" name="Rectangle 28"/>
            <p:cNvSpPr/>
            <p:nvPr/>
          </p:nvSpPr>
          <p:spPr>
            <a:xfrm>
              <a:off x="5161657" y="3390359"/>
              <a:ext cx="65229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235185" y="3390359"/>
              <a:ext cx="519843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176267" y="3390359"/>
              <a:ext cx="542156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040130" y="3390359"/>
              <a:ext cx="619375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94733" y="1056370"/>
            <a:ext cx="2394913" cy="29700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16 destination airport </a:t>
            </a:r>
            <a:r>
              <a:rPr lang="en-GB" i="1" u="sng" dirty="0">
                <a:solidFill>
                  <a:srgbClr val="00CC00"/>
                </a:solidFill>
              </a:rPr>
              <a:t>KEY FIELD#3</a:t>
            </a:r>
            <a:r>
              <a:rPr lang="en-GB" u="sng" dirty="0"/>
              <a:t>, elapsed time &amp; alternative airport(s)</a:t>
            </a:r>
            <a:br>
              <a:rPr lang="en-GB" dirty="0"/>
            </a:br>
            <a:r>
              <a:rPr lang="en-GB" sz="1600" dirty="0"/>
              <a:t>(ICAO airport code, total estimated flight time HHMM &amp; up to 2 alternative destination airports – in case of diversion)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4733" y="5318776"/>
            <a:ext cx="6862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>
                <a:solidFill>
                  <a:srgbClr val="00CC00"/>
                </a:solidFill>
              </a:rPr>
              <a:t>KEY FIELD</a:t>
            </a:r>
            <a:r>
              <a:rPr lang="en-GB" sz="1600" i="1" dirty="0"/>
              <a:t> – containing flight plan information that cannot be changed once filed</a:t>
            </a:r>
          </a:p>
        </p:txBody>
      </p:sp>
    </p:spTree>
    <p:extLst>
      <p:ext uri="{BB962C8B-B14F-4D97-AF65-F5344CB8AC3E}">
        <p14:creationId xmlns:p14="http://schemas.microsoft.com/office/powerpoint/2010/main" val="195583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78456" y="751646"/>
            <a:ext cx="6313358" cy="4337881"/>
            <a:chOff x="2678456" y="751646"/>
            <a:chExt cx="6313358" cy="433788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84"/>
            <a:stretch/>
          </p:blipFill>
          <p:spPr>
            <a:xfrm>
              <a:off x="2678457" y="756000"/>
              <a:ext cx="6311630" cy="4333527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 rot="10800000">
              <a:off x="2678456" y="751646"/>
              <a:ext cx="6313358" cy="39781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36" name="Rectangle 35"/>
          <p:cNvSpPr/>
          <p:nvPr/>
        </p:nvSpPr>
        <p:spPr>
          <a:xfrm>
            <a:off x="2678456" y="1612670"/>
            <a:ext cx="6311630" cy="5665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194733" y="1056370"/>
            <a:ext cx="2394913" cy="34009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18 other information</a:t>
            </a:r>
            <a:br>
              <a:rPr lang="en-GB" dirty="0"/>
            </a:br>
            <a:r>
              <a:rPr lang="en-GB" sz="1600" dirty="0"/>
              <a:t>(relevant to flight, &gt;20 sub-fields available, e.g. elapsed times at points </a:t>
            </a:r>
            <a:r>
              <a:rPr lang="en-GB" sz="1600" dirty="0" err="1"/>
              <a:t>en</a:t>
            </a:r>
            <a:r>
              <a:rPr lang="en-GB" sz="1600" dirty="0"/>
              <a:t>-route, aircraft tail number, equipment cross-referenced with other items, etc.; however date of flight is</a:t>
            </a:r>
            <a:br>
              <a:rPr lang="en-GB" sz="1600" dirty="0"/>
            </a:br>
            <a:r>
              <a:rPr lang="en-GB" sz="1600" i="1" dirty="0">
                <a:solidFill>
                  <a:srgbClr val="00CC00"/>
                </a:solidFill>
              </a:rPr>
              <a:t>KEY FIELD#4</a:t>
            </a:r>
            <a:r>
              <a:rPr lang="en-GB" sz="1600" dirty="0"/>
              <a:t>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4732" y="5318776"/>
            <a:ext cx="8795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00CC00"/>
                </a:solidFill>
              </a:rPr>
              <a:t>KEY FIELD</a:t>
            </a:r>
            <a:r>
              <a:rPr lang="en-GB" sz="1600" i="1" dirty="0"/>
              <a:t> – containing flight plan information that cannot be changed once filed</a:t>
            </a:r>
          </a:p>
          <a:p>
            <a:r>
              <a:rPr lang="en-GB" sz="1600" i="1" dirty="0"/>
              <a:t>Equipment – if item 10 includes ‘R’ (approved for basic area navigation), then item 18 lists appropriate capability (e.g. ‘B1’ Basic Area Navigation/RNAV 5 all permitted sensors)</a:t>
            </a:r>
          </a:p>
        </p:txBody>
      </p:sp>
    </p:spTree>
    <p:extLst>
      <p:ext uri="{BB962C8B-B14F-4D97-AF65-F5344CB8AC3E}">
        <p14:creationId xmlns:p14="http://schemas.microsoft.com/office/powerpoint/2010/main" val="218459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2" grpId="0" animBg="1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78456" y="751646"/>
            <a:ext cx="6313358" cy="4337881"/>
            <a:chOff x="2678456" y="751646"/>
            <a:chExt cx="6313358" cy="433788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84"/>
            <a:stretch/>
          </p:blipFill>
          <p:spPr>
            <a:xfrm>
              <a:off x="2678457" y="756000"/>
              <a:ext cx="6311630" cy="4333527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 rot="10800000">
              <a:off x="2678456" y="751646"/>
              <a:ext cx="6313358" cy="39781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39" name="Rectangle 38"/>
          <p:cNvSpPr/>
          <p:nvPr/>
        </p:nvSpPr>
        <p:spPr>
          <a:xfrm>
            <a:off x="2807766" y="2357861"/>
            <a:ext cx="6174082" cy="2278640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/>
          <p:cNvSpPr txBox="1"/>
          <p:nvPr/>
        </p:nvSpPr>
        <p:spPr>
          <a:xfrm>
            <a:off x="194733" y="1056370"/>
            <a:ext cx="2394913" cy="36779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19 supplementary information</a:t>
            </a:r>
            <a:br>
              <a:rPr lang="en-GB" dirty="0"/>
            </a:br>
            <a:r>
              <a:rPr lang="en-GB" sz="1600" dirty="0"/>
              <a:t>(not normally filed, but available from operator if an ATS unit should request it; </a:t>
            </a:r>
            <a:r>
              <a:rPr lang="en-GB" sz="1600" dirty="0" err="1"/>
              <a:t>eg.</a:t>
            </a:r>
            <a:r>
              <a:rPr lang="en-GB" sz="1600" dirty="0"/>
              <a:t> </a:t>
            </a:r>
            <a:r>
              <a:rPr lang="en-GB" sz="1600" dirty="0" err="1"/>
              <a:t>pax</a:t>
            </a:r>
            <a:r>
              <a:rPr lang="en-GB" sz="1600" dirty="0"/>
              <a:t> + crew on-board, name of pilot, total fuel endurance, survival equipment – in case of search &amp; rescue)</a:t>
            </a:r>
          </a:p>
        </p:txBody>
      </p:sp>
    </p:spTree>
    <p:extLst>
      <p:ext uri="{BB962C8B-B14F-4D97-AF65-F5344CB8AC3E}">
        <p14:creationId xmlns:p14="http://schemas.microsoft.com/office/powerpoint/2010/main" val="346638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3101547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ICAO flight plan form appropriate for…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VFR private</a:t>
            </a:r>
            <a:br>
              <a:rPr lang="en-GB" sz="1900" dirty="0"/>
            </a:br>
            <a:r>
              <a:rPr lang="en-GB" sz="1900" dirty="0"/>
              <a:t>flight </a:t>
            </a:r>
            <a:r>
              <a:rPr lang="en-GB" sz="1900" dirty="0">
                <a:solidFill>
                  <a:srgbClr val="00CC00"/>
                </a:solidFill>
                <a:sym typeface="Wingdings 2" panose="05020102010507070707" pitchFamily="18" charset="2"/>
              </a:rPr>
              <a:t></a:t>
            </a:r>
            <a:r>
              <a:rPr lang="en-GB" sz="1900" dirty="0"/>
              <a:t> 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16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" t="6214" r="118" b="4976"/>
          <a:stretch/>
        </p:blipFill>
        <p:spPr>
          <a:xfrm>
            <a:off x="3231463" y="932875"/>
            <a:ext cx="5715000" cy="309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4" y="3290920"/>
            <a:ext cx="5715000" cy="3095625"/>
          </a:xfrm>
          <a:prstGeom prst="rect">
            <a:avLst/>
          </a:prstGeom>
        </p:spPr>
      </p:pic>
      <p:sp>
        <p:nvSpPr>
          <p:cNvPr id="9" name="Segnaposto contenuto 2"/>
          <p:cNvSpPr txBox="1">
            <a:spLocks/>
          </p:cNvSpPr>
          <p:nvPr/>
        </p:nvSpPr>
        <p:spPr>
          <a:xfrm>
            <a:off x="5601715" y="4563761"/>
            <a:ext cx="3101547" cy="1491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IFR commercial</a:t>
            </a:r>
            <a:br>
              <a:rPr lang="en-GB" sz="1900" dirty="0"/>
            </a:br>
            <a:r>
              <a:rPr lang="en-GB" sz="1900" dirty="0"/>
              <a:t>flight </a:t>
            </a:r>
            <a:r>
              <a:rPr lang="en-GB" sz="1900" dirty="0">
                <a:solidFill>
                  <a:srgbClr val="FF0000"/>
                </a:solidFill>
                <a:sym typeface="Wingdings 2" panose="05020102010507070707" pitchFamily="18" charset="2"/>
              </a:rPr>
              <a:t></a:t>
            </a:r>
            <a:endParaRPr lang="en-GB" sz="1900" dirty="0">
              <a:solidFill>
                <a:srgbClr val="FF0000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189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Preparing a flight plan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213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2146412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Preparing a flight plan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IFR flight between Heathrow – Frankfurt, dep. </a:t>
            </a:r>
            <a:r>
              <a:rPr lang="en-GB" sz="1900" b="1" dirty="0"/>
              <a:t>1500 (08APR19)</a:t>
            </a:r>
            <a:r>
              <a:rPr lang="en-GB" sz="1900" dirty="0"/>
              <a:t>, using </a:t>
            </a:r>
            <a:r>
              <a:rPr lang="en-GB" sz="1900" b="1" dirty="0"/>
              <a:t>real data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Examples of the types of aeronautical information available (route)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ICAO format, for electronic filing (same information as paper form)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Machine-readable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57201" y="4097865"/>
            <a:ext cx="83861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(FPL-KTN153-IS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-A319/M-SDE3FGIKRWXY/S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-EGLL1500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-N0454F330 DET1J DVR UL9 KONAN UL607 SPI UT180 PESOV T180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UNOKO UNOKO2L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-EDDF0101 EDFH 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REG/GGJGD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OPR/ENGAGE AIRWAYS DOF/190408 RMK/TCAS PBN/A1B1D1O1S2)</a:t>
            </a:r>
          </a:p>
        </p:txBody>
      </p:sp>
    </p:spTree>
    <p:extLst>
      <p:ext uri="{BB962C8B-B14F-4D97-AF65-F5344CB8AC3E}">
        <p14:creationId xmlns:p14="http://schemas.microsoft.com/office/powerpoint/2010/main" val="629455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65747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Flight plan items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57201" y="4097865"/>
            <a:ext cx="83861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(FPL-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KTN153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IS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-A319/M-SDE3FGIKRWXY/S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EGLL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1500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-N0454F330 DET1J DVR UL9 KONAN UL607 SPI UT180 PESOV T180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UNOKO UNOKO2L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EDDF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0101 EDFH 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REG/GGJGD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ENGAGE AIRWAYS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DOF/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190408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RMK/TCAS PBN/A1B1D1O1S2)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56488" y="3335540"/>
            <a:ext cx="7178977" cy="2614334"/>
            <a:chOff x="1715512" y="3309036"/>
            <a:chExt cx="7178977" cy="2614334"/>
          </a:xfrm>
        </p:grpSpPr>
        <p:cxnSp>
          <p:nvCxnSpPr>
            <p:cNvPr id="8" name="Straight Arrow Connector 7"/>
            <p:cNvCxnSpPr>
              <a:stCxn id="9" idx="1"/>
            </p:cNvCxnSpPr>
            <p:nvPr/>
          </p:nvCxnSpPr>
          <p:spPr>
            <a:xfrm flipH="1">
              <a:off x="1715512" y="3478313"/>
              <a:ext cx="4019559" cy="66448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735071" y="3309036"/>
              <a:ext cx="3159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Aircraft operator</a:t>
              </a:r>
            </a:p>
          </p:txBody>
        </p:sp>
        <p:cxnSp>
          <p:nvCxnSpPr>
            <p:cNvPr id="12" name="Straight Arrow Connector 11"/>
            <p:cNvCxnSpPr>
              <a:stCxn id="9" idx="1"/>
            </p:cNvCxnSpPr>
            <p:nvPr/>
          </p:nvCxnSpPr>
          <p:spPr>
            <a:xfrm flipH="1">
              <a:off x="3147802" y="3478313"/>
              <a:ext cx="2587269" cy="244505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212533" y="2552905"/>
            <a:ext cx="3159418" cy="2841225"/>
            <a:chOff x="212533" y="2552905"/>
            <a:chExt cx="3159418" cy="2841225"/>
          </a:xfrm>
        </p:grpSpPr>
        <p:sp>
          <p:nvSpPr>
            <p:cNvPr id="15" name="TextBox 14"/>
            <p:cNvSpPr txBox="1"/>
            <p:nvPr/>
          </p:nvSpPr>
          <p:spPr>
            <a:xfrm>
              <a:off x="212533" y="2552905"/>
              <a:ext cx="3159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Heathrow – Frankfurt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457201" y="2891459"/>
              <a:ext cx="141610" cy="176955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1139628" y="2891459"/>
              <a:ext cx="753910" cy="250267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4606086" y="6065964"/>
            <a:ext cx="1906169" cy="471883"/>
            <a:chOff x="4606087" y="6065964"/>
            <a:chExt cx="967142" cy="471883"/>
          </a:xfrm>
        </p:grpSpPr>
        <p:sp>
          <p:nvSpPr>
            <p:cNvPr id="27" name="TextBox 26"/>
            <p:cNvSpPr txBox="1"/>
            <p:nvPr/>
          </p:nvSpPr>
          <p:spPr>
            <a:xfrm>
              <a:off x="4606087" y="6199293"/>
              <a:ext cx="9671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Day of departure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V="1">
              <a:off x="4670823" y="6065964"/>
              <a:ext cx="0" cy="2663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2281954" y="2563308"/>
            <a:ext cx="2864581" cy="1660734"/>
            <a:chOff x="2281954" y="2563308"/>
            <a:chExt cx="2864581" cy="1660734"/>
          </a:xfrm>
        </p:grpSpPr>
        <p:cxnSp>
          <p:nvCxnSpPr>
            <p:cNvPr id="34" name="Straight Arrow Connector 33"/>
            <p:cNvCxnSpPr>
              <a:stCxn id="35" idx="1"/>
            </p:cNvCxnSpPr>
            <p:nvPr/>
          </p:nvCxnSpPr>
          <p:spPr>
            <a:xfrm flipH="1">
              <a:off x="2281954" y="2732585"/>
              <a:ext cx="954860" cy="149145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236814" y="2563308"/>
              <a:ext cx="19097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IFR scheduled flight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48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508876" cy="1143000"/>
          </a:xfrm>
        </p:spPr>
        <p:txBody>
          <a:bodyPr/>
          <a:lstStyle/>
          <a:p>
            <a:r>
              <a:rPr lang="en-GB" dirty="0"/>
              <a:t>Introduction to flight planning and messaging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167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1" y="4097865"/>
            <a:ext cx="83861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(FPL-KTN153-IS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A319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SDE3FGIKRWXY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-EGLL1500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-N0454F330 DET1J DVR UL9 KONAN UL607 SPI UT180 PESOV T180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UNOKO UNOKO2L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-EDDF0101 EDFH 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GGJGD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OPR/ENGAGE AIRWAYS DOF/190408 RMK/TCAS PBN/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A1B1D1O1S2</a:t>
            </a:r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457199" y="1600201"/>
            <a:ext cx="8594522" cy="657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GB" sz="1900" b="1">
                <a:latin typeface="+mn-lt"/>
              </a:rPr>
              <a:t>Flight plan items</a:t>
            </a:r>
            <a:endParaRPr lang="en-GB" sz="1900" u="sng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12533" y="708813"/>
            <a:ext cx="7702665" cy="3701346"/>
            <a:chOff x="212533" y="708813"/>
            <a:chExt cx="7702665" cy="37013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7871" y="708813"/>
              <a:ext cx="4377327" cy="163712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12533" y="2552905"/>
              <a:ext cx="3159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Airbus A319 medium WTC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210433" y="2891459"/>
              <a:ext cx="0" cy="15187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2379058" y="2289289"/>
            <a:ext cx="6719341" cy="3526614"/>
            <a:chOff x="2379058" y="2289289"/>
            <a:chExt cx="6719341" cy="3526614"/>
          </a:xfrm>
        </p:grpSpPr>
        <p:cxnSp>
          <p:nvCxnSpPr>
            <p:cNvPr id="14" name="Straight Arrow Connector 13"/>
            <p:cNvCxnSpPr>
              <a:stCxn id="17" idx="1"/>
            </p:cNvCxnSpPr>
            <p:nvPr/>
          </p:nvCxnSpPr>
          <p:spPr>
            <a:xfrm flipH="1">
              <a:off x="2379058" y="3074119"/>
              <a:ext cx="1145292" cy="133604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524350" y="2289289"/>
              <a:ext cx="531896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i="1" dirty="0">
                  <a:solidFill>
                    <a:srgbClr val="4E88C7"/>
                  </a:solidFill>
                </a:rPr>
                <a:t>S</a:t>
              </a:r>
              <a:r>
                <a:rPr lang="en-GB" sz="1600" i="1" dirty="0">
                  <a:solidFill>
                    <a:srgbClr val="4E88C7"/>
                  </a:solidFill>
                </a:rPr>
                <a:t> standard radio </a:t>
              </a:r>
              <a:r>
                <a:rPr lang="en-GB" sz="1600" i="1" dirty="0" err="1">
                  <a:solidFill>
                    <a:srgbClr val="4E88C7"/>
                  </a:solidFill>
                </a:rPr>
                <a:t>comm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i="1" dirty="0" err="1">
                  <a:solidFill>
                    <a:srgbClr val="4E88C7"/>
                  </a:solidFill>
                </a:rPr>
                <a:t>nav</a:t>
              </a:r>
              <a:r>
                <a:rPr lang="en-GB" sz="1600" i="1" dirty="0">
                  <a:solidFill>
                    <a:srgbClr val="4E88C7"/>
                  </a:solidFill>
                </a:rPr>
                <a:t> &amp; approach aid equipment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D</a:t>
              </a:r>
              <a:r>
                <a:rPr lang="en-GB" sz="1600" i="1" dirty="0">
                  <a:solidFill>
                    <a:srgbClr val="4E88C7"/>
                  </a:solidFill>
                </a:rPr>
                <a:t> distance measurement equipment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E3</a:t>
              </a:r>
              <a:r>
                <a:rPr lang="en-GB" sz="1600" i="1" dirty="0">
                  <a:solidFill>
                    <a:srgbClr val="4E88C7"/>
                  </a:solidFill>
                </a:rPr>
                <a:t> PDC ACARS (datalink)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F</a:t>
              </a:r>
              <a:r>
                <a:rPr lang="en-GB" sz="1600" i="1" dirty="0">
                  <a:solidFill>
                    <a:srgbClr val="4E88C7"/>
                  </a:solidFill>
                </a:rPr>
                <a:t> automatic direction finder</a:t>
              </a:r>
            </a:p>
            <a:p>
              <a:r>
                <a:rPr lang="en-GB" sz="1600" i="1" dirty="0">
                  <a:solidFill>
                    <a:srgbClr val="4E88C7"/>
                  </a:solidFill>
                </a:rPr>
                <a:t>: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/S</a:t>
              </a:r>
              <a:r>
                <a:rPr lang="en-GB" sz="1600" i="1" dirty="0">
                  <a:solidFill>
                    <a:srgbClr val="4E88C7"/>
                  </a:solidFill>
                </a:rPr>
                <a:t> Transponder-Mode S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938981" y="3875133"/>
              <a:ext cx="3159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Performance-based navigation level</a:t>
              </a: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 flipH="1">
              <a:off x="7925820" y="4213687"/>
              <a:ext cx="720036" cy="160221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6443966" y="5220157"/>
            <a:ext cx="1332894" cy="435659"/>
            <a:chOff x="6443966" y="5220157"/>
            <a:chExt cx="1332894" cy="435659"/>
          </a:xfrm>
        </p:grpSpPr>
        <p:sp>
          <p:nvSpPr>
            <p:cNvPr id="27" name="TextBox 26"/>
            <p:cNvSpPr txBox="1"/>
            <p:nvPr/>
          </p:nvSpPr>
          <p:spPr>
            <a:xfrm>
              <a:off x="6443966" y="5220157"/>
              <a:ext cx="1332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Tail number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7528501" y="5389434"/>
              <a:ext cx="0" cy="2663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791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185" y="1216759"/>
            <a:ext cx="5575411" cy="25670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1" y="4097865"/>
            <a:ext cx="83861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(FPL-KTN153-IS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-A319/M-SDE3FGIKRWXY/S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-EGLL1500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N0454F330 DET1J DVR UL9 KONAN UL607 SPI UT180 PESOV T180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UNOKO UNOKO2L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-EDDF0101 EDFH 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REG/GGJGD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OPR/ENGAGE AIRWAYS DOF/190408 RMK/TCAS PBN/A1B1D1O1S2)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457199" y="1600201"/>
            <a:ext cx="8594522" cy="6574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Flight plan items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77962" y="2017840"/>
            <a:ext cx="5448368" cy="2845473"/>
            <a:chOff x="277962" y="2017840"/>
            <a:chExt cx="5448368" cy="2845473"/>
          </a:xfrm>
        </p:grpSpPr>
        <p:cxnSp>
          <p:nvCxnSpPr>
            <p:cNvPr id="34" name="Straight Arrow Connector 33"/>
            <p:cNvCxnSpPr/>
            <p:nvPr/>
          </p:nvCxnSpPr>
          <p:spPr>
            <a:xfrm>
              <a:off x="2416689" y="3759495"/>
              <a:ext cx="1362292" cy="110381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77962" y="2017840"/>
              <a:ext cx="544836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Route: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N0454F330</a:t>
              </a:r>
              <a:r>
                <a:rPr lang="en-GB" sz="1600" i="1" dirty="0">
                  <a:solidFill>
                    <a:srgbClr val="4E88C7"/>
                  </a:solidFill>
                </a:rPr>
                <a:t> at top of climb, cruising at FL 330, 454 knots (TAS)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DET1J</a:t>
              </a:r>
              <a:r>
                <a:rPr lang="en-GB" sz="1600" i="1" dirty="0">
                  <a:solidFill>
                    <a:srgbClr val="4E88C7"/>
                  </a:solidFill>
                </a:rPr>
                <a:t> Standard Instrument Departure (SID) from Heathrow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DVR</a:t>
              </a:r>
              <a:r>
                <a:rPr lang="en-GB" sz="1600" i="1" dirty="0">
                  <a:solidFill>
                    <a:srgbClr val="4E88C7"/>
                  </a:solidFill>
                </a:rPr>
                <a:t> ‘DOVER’, </a:t>
              </a:r>
              <a:r>
                <a:rPr lang="en-GB" sz="1600" b="1" i="1" dirty="0">
                  <a:solidFill>
                    <a:srgbClr val="4E88C7"/>
                  </a:solidFill>
                </a:rPr>
                <a:t>SPI</a:t>
              </a:r>
              <a:r>
                <a:rPr lang="en-GB" sz="1600" i="1" dirty="0">
                  <a:solidFill>
                    <a:srgbClr val="4E88C7"/>
                  </a:solidFill>
                </a:rPr>
                <a:t> ‘SPRIMONT’ </a:t>
              </a:r>
              <a:r>
                <a:rPr lang="en-GB" sz="1600" i="1" dirty="0" err="1">
                  <a:solidFill>
                    <a:srgbClr val="4E88C7"/>
                  </a:solidFill>
                </a:rPr>
                <a:t>navaids</a:t>
              </a:r>
              <a:endParaRPr lang="en-GB" sz="1600" i="1" dirty="0">
                <a:solidFill>
                  <a:srgbClr val="4E88C7"/>
                </a:solidFill>
              </a:endParaRP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UL9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b="1" i="1" dirty="0">
                  <a:solidFill>
                    <a:srgbClr val="4E88C7"/>
                  </a:solidFill>
                </a:rPr>
                <a:t>UL607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b="1" i="1" dirty="0">
                  <a:solidFill>
                    <a:srgbClr val="4E88C7"/>
                  </a:solidFill>
                </a:rPr>
                <a:t>UT180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b="1" i="1" dirty="0">
                  <a:solidFill>
                    <a:srgbClr val="4E88C7"/>
                  </a:solidFill>
                </a:rPr>
                <a:t>T180</a:t>
              </a:r>
              <a:r>
                <a:rPr lang="en-GB" sz="1600" i="1" dirty="0">
                  <a:solidFill>
                    <a:srgbClr val="4E88C7"/>
                  </a:solidFill>
                </a:rPr>
                <a:t> airways (upper/lower airspace)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KONAN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b="1" i="1" dirty="0">
                  <a:solidFill>
                    <a:srgbClr val="4E88C7"/>
                  </a:solidFill>
                </a:rPr>
                <a:t>PESOV</a:t>
              </a:r>
              <a:r>
                <a:rPr lang="en-GB" sz="1600" i="1" dirty="0">
                  <a:solidFill>
                    <a:srgbClr val="4E88C7"/>
                  </a:solidFill>
                </a:rPr>
                <a:t>, </a:t>
              </a:r>
              <a:r>
                <a:rPr lang="en-GB" sz="1600" b="1" i="1" dirty="0">
                  <a:solidFill>
                    <a:srgbClr val="4E88C7"/>
                  </a:solidFill>
                </a:rPr>
                <a:t>UNOKO</a:t>
              </a:r>
              <a:r>
                <a:rPr lang="en-GB" sz="1600" i="1" dirty="0">
                  <a:solidFill>
                    <a:srgbClr val="4E88C7"/>
                  </a:solidFill>
                </a:rPr>
                <a:t> waypoints</a:t>
              </a:r>
            </a:p>
            <a:p>
              <a:r>
                <a:rPr lang="en-GB" sz="1600" b="1" i="1" dirty="0">
                  <a:solidFill>
                    <a:srgbClr val="4E88C7"/>
                  </a:solidFill>
                </a:rPr>
                <a:t>UNOKO2L</a:t>
              </a:r>
              <a:r>
                <a:rPr lang="en-GB" sz="1600" i="1" dirty="0">
                  <a:solidFill>
                    <a:srgbClr val="4E88C7"/>
                  </a:solidFill>
                </a:rPr>
                <a:t> Standard Instrument Arrival (STAR) at Frankfurt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311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Flight plan items – route information</a:t>
            </a:r>
            <a:r>
              <a:rPr lang="en-GB" sz="1900" b="1" dirty="0">
                <a:latin typeface="+mn-lt"/>
              </a:rPr>
              <a:t>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SID – a designated IFR departure route linking airport/runway with a significant point on an airway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STAR – vice versa, linking airway to airport instrument approach procedure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No need to file intermediate waypoints along same airway – only specify when/where change occurs </a:t>
            </a:r>
            <a:r>
              <a:rPr lang="en-GB" sz="1600" dirty="0"/>
              <a:t>(i.e. point1 &gt; airway1 &gt; point2 &gt; airway2 &gt; point3)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Simplest route is a direct (DCT) route between entry/exit points </a:t>
            </a:r>
            <a:r>
              <a:rPr lang="en-GB" sz="1600" dirty="0"/>
              <a:t>(incl. Free Route Airspace)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Note that some states require certain units to be used </a:t>
            </a:r>
            <a:r>
              <a:rPr lang="en-GB" sz="1600" dirty="0"/>
              <a:t>(e.g. Russian Federation requires metric speed/altitude)</a:t>
            </a:r>
          </a:p>
        </p:txBody>
      </p:sp>
    </p:spTree>
    <p:extLst>
      <p:ext uri="{BB962C8B-B14F-4D97-AF65-F5344CB8AC3E}">
        <p14:creationId xmlns:p14="http://schemas.microsoft.com/office/powerpoint/2010/main" val="2461166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23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available:</a:t>
            </a:r>
          </a:p>
          <a:p>
            <a:pPr marL="342900" indent="-342900">
              <a:buFont typeface="Arial" charset="0"/>
              <a:buChar char="•"/>
            </a:pP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Aeronautical Information Publication</a:t>
            </a:r>
            <a:r>
              <a:rPr lang="en-GB" sz="1900" dirty="0"/>
              <a:t> (AIP) – strategic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u="sng" dirty="0"/>
              <a:t>Network Operations Portal</a:t>
            </a:r>
            <a:r>
              <a:rPr lang="en-GB" sz="1900" dirty="0"/>
              <a:t> (</a:t>
            </a:r>
            <a:r>
              <a:rPr lang="en-GB" sz="2000" dirty="0"/>
              <a:t>NOP Portal) – strategic, pre-tactical, tactical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Route Availability Document</a:t>
            </a:r>
            <a:r>
              <a:rPr lang="en-GB" sz="1900" dirty="0"/>
              <a:t> (RAD) – strategic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UK &amp; Ireland Standard Route Document</a:t>
            </a:r>
            <a:r>
              <a:rPr lang="en-GB" sz="1900" dirty="0"/>
              <a:t> (SRD) – strategic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i="1" dirty="0"/>
              <a:t>Accessing</a:t>
            </a:r>
            <a:r>
              <a:rPr lang="en-GB" sz="1900" dirty="0"/>
              <a:t> </a:t>
            </a:r>
            <a:r>
              <a:rPr lang="en-GB" sz="1900" b="1" dirty="0"/>
              <a:t>Flexible Use of Airspace</a:t>
            </a:r>
            <a:r>
              <a:rPr lang="en-GB" sz="1900" dirty="0"/>
              <a:t> (FUA) – </a:t>
            </a:r>
            <a:r>
              <a:rPr lang="en-GB" sz="1800" dirty="0"/>
              <a:t>pre-tactical, tactical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Network Operations Plan</a:t>
            </a:r>
            <a:r>
              <a:rPr lang="en-GB" sz="1900" dirty="0"/>
              <a:t> (NOP) – strategic</a:t>
            </a:r>
            <a:endParaRPr lang="en-GB" sz="16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3E7549-1418-49CB-A3BE-16AD1A1F7721}"/>
              </a:ext>
            </a:extLst>
          </p:cNvPr>
          <p:cNvSpPr txBox="1"/>
          <p:nvPr/>
        </p:nvSpPr>
        <p:spPr>
          <a:xfrm>
            <a:off x="7295993" y="6128409"/>
            <a:ext cx="1848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i="1" dirty="0"/>
              <a:t>examples follow...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958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47" y="3412511"/>
            <a:ext cx="3311141" cy="3116368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24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Aeronautical Information Publication</a:t>
            </a:r>
            <a:r>
              <a:rPr lang="en-GB" sz="1900" dirty="0"/>
              <a:t> (AIP) – standardised information published by each state </a:t>
            </a:r>
            <a:r>
              <a:rPr lang="en-GB" sz="1600" dirty="0"/>
              <a:t>(covering general, </a:t>
            </a:r>
            <a:r>
              <a:rPr lang="en-GB" sz="1600" dirty="0" err="1"/>
              <a:t>en</a:t>
            </a:r>
            <a:r>
              <a:rPr lang="en-GB" sz="1600" dirty="0"/>
              <a:t>-route &amp; airports)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AIRAC cycle synchronises changes every 28 days (08APR19 was within ‘AIRAC 1904’)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AIP also updated by Amendments, Supplements (long-term temp. changes), NOTAMs &amp; Pre-flight Info. Bulletins for short-term announcements (e.g. RWY closures)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Available from states &amp; </a:t>
            </a:r>
            <a:r>
              <a:rPr lang="en-GB" sz="1600" b="1" dirty="0"/>
              <a:t>European AIS Database</a:t>
            </a:r>
            <a:r>
              <a:rPr lang="en-GB" sz="1600" dirty="0"/>
              <a:t> (EAD) – “one-stop shop”</a:t>
            </a:r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774" y="3656823"/>
            <a:ext cx="4271963" cy="28852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96482" y="4282883"/>
            <a:ext cx="4128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(NATS)</a:t>
            </a:r>
            <a:r>
              <a:rPr lang="en-GB" sz="1600" dirty="0">
                <a:solidFill>
                  <a:srgbClr val="0000FF"/>
                </a:solidFill>
              </a:rPr>
              <a:t> www.nats-uk.ead-it.com</a:t>
            </a:r>
          </a:p>
          <a:p>
            <a:r>
              <a:rPr lang="en-GB" sz="1600" dirty="0"/>
              <a:t>(EUROCONTROL EAD)</a:t>
            </a:r>
            <a:r>
              <a:rPr lang="en-GB" sz="1600" dirty="0">
                <a:solidFill>
                  <a:srgbClr val="0000FF"/>
                </a:solidFill>
              </a:rPr>
              <a:t> www.ead.eurocontrol.int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70" y="4970695"/>
            <a:ext cx="4757035" cy="130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2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485" y="1898299"/>
            <a:ext cx="3272328" cy="463383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Network Operations Portal</a:t>
            </a:r>
            <a:r>
              <a:rPr lang="en-GB" sz="1900" dirty="0"/>
              <a:t> (</a:t>
            </a:r>
            <a:r>
              <a:rPr lang="en-GB" sz="2000" dirty="0"/>
              <a:t>NOP Portal)</a:t>
            </a:r>
            <a:br>
              <a:rPr lang="en-GB" sz="2000" dirty="0"/>
            </a:br>
            <a:r>
              <a:rPr lang="en-GB" sz="2000" dirty="0"/>
              <a:t>gateway that brings together </a:t>
            </a:r>
            <a:r>
              <a:rPr lang="en-GB" sz="2000" b="1" dirty="0"/>
              <a:t>all</a:t>
            </a:r>
            <a:br>
              <a:rPr lang="en-GB" sz="2000" b="1" dirty="0"/>
            </a:br>
            <a:r>
              <a:rPr lang="en-GB" sz="2000" b="1" dirty="0"/>
              <a:t>operational information in one place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2000" dirty="0"/>
              <a:t>Two versions: protected and public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2000" dirty="0"/>
              <a:t>Information by strategic, pre-tactical,</a:t>
            </a:r>
            <a:br>
              <a:rPr lang="en-GB" sz="2000" dirty="0"/>
            </a:br>
            <a:r>
              <a:rPr lang="en-GB" sz="2000" dirty="0"/>
              <a:t>tactical phase (+ post-operations):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Scenarios (optimisation of capacity)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ATFCM Daily Plan (D-1 only), a set of tactical</a:t>
            </a:r>
            <a:br>
              <a:rPr lang="en-GB" sz="1600" dirty="0"/>
            </a:br>
            <a:r>
              <a:rPr lang="en-GB" sz="1600" dirty="0"/>
              <a:t>ATFM measures on next day </a:t>
            </a:r>
            <a:r>
              <a:rPr lang="en-GB" sz="1200" dirty="0"/>
              <a:t>(via ANM &amp; INP)</a:t>
            </a: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European Airspace Use Plan (EAUP/EUUP)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News &amp; updates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Weather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i="1" dirty="0"/>
              <a:t>NOP Portal examples…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335" y="6098005"/>
            <a:ext cx="5157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www.public.nm.eurocontrol.int/PUBPORTAL/gateway/spec/</a:t>
            </a:r>
          </a:p>
        </p:txBody>
      </p:sp>
    </p:spTree>
    <p:extLst>
      <p:ext uri="{BB962C8B-B14F-4D97-AF65-F5344CB8AC3E}">
        <p14:creationId xmlns:p14="http://schemas.microsoft.com/office/powerpoint/2010/main" val="368447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53213" cy="1143000"/>
          </a:xfrm>
        </p:spPr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26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68036" y="2219131"/>
            <a:ext cx="4412524" cy="3888568"/>
            <a:chOff x="68036" y="2219131"/>
            <a:chExt cx="4412524" cy="388856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064"/>
            <a:stretch/>
          </p:blipFill>
          <p:spPr>
            <a:xfrm>
              <a:off x="68036" y="2778360"/>
              <a:ext cx="4412524" cy="33293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57702" y="2219131"/>
              <a:ext cx="32331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00" b="1" i="1" dirty="0">
                  <a:solidFill>
                    <a:srgbClr val="4E88C7"/>
                  </a:solidFill>
                </a:rPr>
                <a:t>ATFCM Notification Message</a:t>
              </a:r>
              <a:r>
                <a:rPr lang="en-GB" sz="1600" i="1" dirty="0">
                  <a:solidFill>
                    <a:srgbClr val="4E88C7"/>
                  </a:solidFill>
                </a:rPr>
                <a:t> (ANM)</a:t>
              </a:r>
              <a:br>
                <a:rPr lang="en-GB" sz="1600" i="1" dirty="0">
                  <a:solidFill>
                    <a:srgbClr val="4E88C7"/>
                  </a:solidFill>
                </a:rPr>
              </a:br>
              <a:r>
                <a:rPr lang="en-GB" sz="1600" i="1" dirty="0">
                  <a:solidFill>
                    <a:srgbClr val="4E88C7"/>
                  </a:solidFill>
                </a:rPr>
                <a:t>filtered by ‘EG’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346336" y="1189966"/>
            <a:ext cx="4869217" cy="5265036"/>
            <a:chOff x="4346336" y="1189966"/>
            <a:chExt cx="4869217" cy="526503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1195" y="1631901"/>
              <a:ext cx="4239499" cy="482310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346336" y="1189966"/>
              <a:ext cx="48692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600" b="1" i="1" dirty="0">
                  <a:solidFill>
                    <a:srgbClr val="4E88C7"/>
                  </a:solidFill>
                </a:rPr>
                <a:t>Initial Network Plan</a:t>
              </a:r>
              <a:r>
                <a:rPr lang="en-GB" sz="1600" i="1" dirty="0">
                  <a:solidFill>
                    <a:srgbClr val="4E88C7"/>
                  </a:solidFill>
                </a:rPr>
                <a:t> (INP) map showing</a:t>
              </a:r>
              <a:br>
                <a:rPr lang="en-GB" sz="1600" i="1" dirty="0">
                  <a:solidFill>
                    <a:srgbClr val="4E88C7"/>
                  </a:solidFill>
                </a:rPr>
              </a:br>
              <a:r>
                <a:rPr lang="en-GB" sz="1600" i="1" dirty="0">
                  <a:solidFill>
                    <a:srgbClr val="4E88C7"/>
                  </a:solidFill>
                </a:rPr>
                <a:t>areas predicted to have a significant impact on network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8127" y="1190581"/>
            <a:ext cx="1688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>
                <a:solidFill>
                  <a:srgbClr val="4E88C7"/>
                </a:solidFill>
              </a:rPr>
              <a:t>ATFCM Daily Plan: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1502510" y="4043451"/>
            <a:ext cx="4411729" cy="2929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502510" y="3800213"/>
            <a:ext cx="4168448" cy="141001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0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27</a:t>
            </a:fld>
            <a:endParaRPr lang="en-GB" dirty="0"/>
          </a:p>
        </p:txBody>
      </p:sp>
      <p:grpSp>
        <p:nvGrpSpPr>
          <p:cNvPr id="19" name="Group 18"/>
          <p:cNvGrpSpPr/>
          <p:nvPr/>
        </p:nvGrpSpPr>
        <p:grpSpPr>
          <a:xfrm>
            <a:off x="6512256" y="867364"/>
            <a:ext cx="2495725" cy="2742000"/>
            <a:chOff x="6512256" y="867364"/>
            <a:chExt cx="2495725" cy="27420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535" y="1205918"/>
              <a:ext cx="2403446" cy="240344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512256" y="867364"/>
              <a:ext cx="19089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Weather assessment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334" y="1205918"/>
            <a:ext cx="7080308" cy="4565799"/>
            <a:chOff x="50334" y="1205918"/>
            <a:chExt cx="7080308" cy="4565799"/>
          </a:xfrm>
        </p:grpSpPr>
        <p:sp>
          <p:nvSpPr>
            <p:cNvPr id="13" name="TextBox 12"/>
            <p:cNvSpPr txBox="1"/>
            <p:nvPr/>
          </p:nvSpPr>
          <p:spPr>
            <a:xfrm>
              <a:off x="50334" y="1205918"/>
              <a:ext cx="27737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ATFCM Measures (scenario list)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34" y="1544472"/>
              <a:ext cx="7080308" cy="4227245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984" y="1274403"/>
            <a:ext cx="4982570" cy="528200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30544" y="4167143"/>
            <a:ext cx="625133" cy="12595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1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28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Route Availability Document</a:t>
            </a:r>
            <a:r>
              <a:rPr lang="en-GB" sz="1900" dirty="0"/>
              <a:t> (RAD) – common reference document for route &amp; traffic orientation; organises traffic into specific flows to make the best use of available capacity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RAD restrictions are requested by states/FABs </a:t>
            </a:r>
            <a:r>
              <a:rPr lang="en-GB" sz="1600" dirty="0"/>
              <a:t>(collaborative process)</a:t>
            </a:r>
            <a:r>
              <a:rPr lang="en-GB" sz="1900" dirty="0"/>
              <a:t>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Geographic location combined with flight level/time conditions/parameters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Flight planning via</a:t>
            </a:r>
            <a:br>
              <a:rPr lang="en-GB" sz="1900" dirty="0"/>
            </a:br>
            <a:r>
              <a:rPr lang="en-GB" sz="1900" dirty="0"/>
              <a:t>‘restricted object’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Three main types of restrictions:</a:t>
            </a:r>
            <a:br>
              <a:rPr lang="en-GB" sz="1600" dirty="0"/>
            </a:br>
            <a:r>
              <a:rPr lang="en-GB" sz="1600" dirty="0"/>
              <a:t>forbidden/allowed/only option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Logical AND/OR/NOT operators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Examples: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922" y="3665648"/>
            <a:ext cx="3274695" cy="9001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922" y="5894734"/>
            <a:ext cx="3257550" cy="5657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398" y="4780191"/>
            <a:ext cx="3274695" cy="90011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883920" y="3390737"/>
            <a:ext cx="1660265" cy="3053389"/>
            <a:chOff x="5287999" y="3340403"/>
            <a:chExt cx="1660265" cy="3053389"/>
          </a:xfrm>
        </p:grpSpPr>
        <p:sp>
          <p:nvSpPr>
            <p:cNvPr id="22" name="Rectangle 21"/>
            <p:cNvSpPr/>
            <p:nvPr/>
          </p:nvSpPr>
          <p:spPr>
            <a:xfrm>
              <a:off x="5288001" y="3615315"/>
              <a:ext cx="1660263" cy="89380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89765" y="3340403"/>
              <a:ext cx="16362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rgbClr val="FF0000"/>
                  </a:solidFill>
                </a:rPr>
                <a:t>restricted objects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288000" y="4729857"/>
              <a:ext cx="1660263" cy="874654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287999" y="5844399"/>
              <a:ext cx="1660263" cy="549393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122229" y="4049487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AND</a:t>
            </a:r>
          </a:p>
          <a:p>
            <a:r>
              <a:rPr lang="en-GB" sz="1200" dirty="0">
                <a:solidFill>
                  <a:srgbClr val="FF0000"/>
                </a:solidFill>
              </a:rPr>
              <a:t>AND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40216" y="4175350"/>
            <a:ext cx="7922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rgbClr val="FF0000"/>
                </a:solidFill>
              </a:rPr>
              <a:t>(Geneva)</a:t>
            </a:r>
          </a:p>
          <a:p>
            <a:pPr algn="r"/>
            <a:r>
              <a:rPr lang="en-GB" sz="1100" dirty="0">
                <a:solidFill>
                  <a:srgbClr val="FF0000"/>
                </a:solidFill>
              </a:rPr>
              <a:t>(Toulouse)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56921" y="5115330"/>
            <a:ext cx="8754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rgbClr val="FF0000"/>
                </a:solidFill>
              </a:rPr>
              <a:t>(Paris CDG)</a:t>
            </a:r>
          </a:p>
          <a:p>
            <a:pPr algn="r"/>
            <a:r>
              <a:rPr lang="en-GB" sz="1100" dirty="0">
                <a:solidFill>
                  <a:srgbClr val="FF0000"/>
                </a:solidFill>
              </a:rPr>
              <a:t>(significant points)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171121" y="5184579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OR</a:t>
            </a:r>
          </a:p>
          <a:p>
            <a:r>
              <a:rPr lang="en-GB" sz="1200" dirty="0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56921" y="6198909"/>
            <a:ext cx="875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rgbClr val="FF0000"/>
                </a:solidFill>
              </a:rPr>
              <a:t>(Paris </a:t>
            </a:r>
            <a:r>
              <a:rPr lang="en-GB" sz="1100" dirty="0" err="1">
                <a:solidFill>
                  <a:srgbClr val="FF0000"/>
                </a:solidFill>
              </a:rPr>
              <a:t>Orly</a:t>
            </a:r>
            <a:r>
              <a:rPr lang="en-GB" sz="11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27487" y="6137934"/>
            <a:ext cx="4578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76938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Route Availability Document</a:t>
            </a:r>
            <a:r>
              <a:rPr lang="en-GB" sz="1900" dirty="0"/>
              <a:t> (RAD) – huge document with 5 appendices: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Appendix 2 Area Definitions </a:t>
            </a:r>
            <a:r>
              <a:rPr lang="en-GB" sz="1600" i="1" dirty="0"/>
              <a:t>(defines airports/areas into groups, e.g. London Group)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Appendix 3 City pair Level Capping </a:t>
            </a:r>
            <a:r>
              <a:rPr lang="en-GB" sz="1600" i="1" dirty="0"/>
              <a:t>(applies between O/D airports)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Appendix 4 </a:t>
            </a:r>
            <a:r>
              <a:rPr lang="en-GB" sz="1600" dirty="0" err="1"/>
              <a:t>En</a:t>
            </a:r>
            <a:r>
              <a:rPr lang="en-GB" sz="1600" dirty="0"/>
              <a:t>-route DCTs / General limits </a:t>
            </a:r>
            <a:r>
              <a:rPr lang="en-GB" sz="1600" i="1" dirty="0"/>
              <a:t>(direct limitations, </a:t>
            </a:r>
            <a:r>
              <a:rPr lang="en-GB" sz="1400" i="1" dirty="0"/>
              <a:t>incl. Free Route Airspace</a:t>
            </a:r>
            <a:r>
              <a:rPr lang="en-GB" sz="1600" i="1" dirty="0"/>
              <a:t>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Appendix 5 Airport Connectivity </a:t>
            </a:r>
            <a:r>
              <a:rPr lang="en-GB" sz="1600" i="1" dirty="0"/>
              <a:t>(direct connections between airports, without SIDs/STARs or with SIDs/STARs which certain aircraft cannot comply with)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strike="sngStrike" dirty="0">
                <a:solidFill>
                  <a:schemeClr val="bg1">
                    <a:lumMod val="75000"/>
                  </a:schemeClr>
                </a:solidFill>
              </a:rPr>
              <a:t>Appendix 6 Flight Profile Restrictions </a:t>
            </a:r>
            <a:r>
              <a:rPr lang="en-GB" sz="1600" i="1" strike="sngStrike" dirty="0">
                <a:solidFill>
                  <a:schemeClr val="bg1">
                    <a:lumMod val="75000"/>
                  </a:schemeClr>
                </a:solidFill>
              </a:rPr>
              <a:t>(vertical profile restrictions between ATS units)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Appendix 7 FUA Restrictions </a:t>
            </a:r>
            <a:r>
              <a:rPr lang="en-GB" sz="1600" i="1" dirty="0"/>
              <a:t>(airspace restrictions)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335" y="6098005"/>
            <a:ext cx="2677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www.nm.eurocontrol.int/RAD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0" y="4488061"/>
            <a:ext cx="9144000" cy="711756"/>
            <a:chOff x="0" y="4756509"/>
            <a:chExt cx="9144000" cy="711756"/>
          </a:xfrm>
        </p:grpSpPr>
        <p:sp>
          <p:nvSpPr>
            <p:cNvPr id="8" name="TextBox 7"/>
            <p:cNvSpPr txBox="1"/>
            <p:nvPr/>
          </p:nvSpPr>
          <p:spPr>
            <a:xfrm>
              <a:off x="0" y="4756509"/>
              <a:ext cx="11095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Appendix 3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47160"/>
              <a:ext cx="9144000" cy="421105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704348" y="4488061"/>
            <a:ext cx="5194746" cy="1363223"/>
            <a:chOff x="704348" y="4756509"/>
            <a:chExt cx="5194746" cy="1363223"/>
          </a:xfrm>
        </p:grpSpPr>
        <p:sp>
          <p:nvSpPr>
            <p:cNvPr id="14" name="TextBox 13"/>
            <p:cNvSpPr txBox="1"/>
            <p:nvPr/>
          </p:nvSpPr>
          <p:spPr>
            <a:xfrm>
              <a:off x="1679942" y="4756509"/>
              <a:ext cx="25496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rgbClr val="FF0000"/>
                  </a:solidFill>
                </a:rPr>
                <a:t>city pairs (restricted objects)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12099" y="5257712"/>
              <a:ext cx="5186995" cy="210553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4348" y="5473401"/>
              <a:ext cx="8290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FF0000"/>
                  </a:solidFill>
                </a:rPr>
                <a:t>Heathrow,</a:t>
              </a:r>
            </a:p>
            <a:p>
              <a:r>
                <a:rPr lang="en-GB" sz="1200" dirty="0">
                  <a:solidFill>
                    <a:srgbClr val="FF0000"/>
                  </a:solidFill>
                </a:rPr>
                <a:t>Gatwick,</a:t>
              </a:r>
            </a:p>
            <a:p>
              <a:r>
                <a:rPr lang="en-GB" sz="1200" dirty="0">
                  <a:solidFill>
                    <a:srgbClr val="FF0000"/>
                  </a:solidFill>
                </a:rPr>
                <a:t>etc.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51168" y="5473401"/>
              <a:ext cx="10935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FF0000"/>
                  </a:solidFill>
                </a:rPr>
                <a:t>Frankfurt,</a:t>
              </a:r>
            </a:p>
            <a:p>
              <a:r>
                <a:rPr lang="en-GB" sz="1200" dirty="0">
                  <a:solidFill>
                    <a:srgbClr val="FF0000"/>
                  </a:solidFill>
                </a:rPr>
                <a:t>Cologne Bonn,</a:t>
              </a:r>
            </a:p>
            <a:p>
              <a:r>
                <a:rPr lang="en-GB" sz="1200" dirty="0">
                  <a:solidFill>
                    <a:srgbClr val="FF0000"/>
                  </a:solidFill>
                </a:rPr>
                <a:t>etc.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732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Flight plan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Purpose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Information required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Worked example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Messaging</a:t>
            </a:r>
            <a:endParaRPr lang="en-GB" sz="1900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Distribution within Europe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Network Manager &amp; centralised systems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Filing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Slot management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 look ahead to the extended flight plan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Note</a:t>
            </a:r>
            <a:endParaRPr lang="en-GB" sz="1900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European focus, key role of EUROCONTROL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Civilian, commercial use</a:t>
            </a:r>
          </a:p>
          <a:p>
            <a:endParaRPr lang="en-GB" sz="19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7428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Route Availability Document</a:t>
            </a:r>
            <a:r>
              <a:rPr lang="en-GB" sz="1900" dirty="0"/>
              <a:t> (RAD) – although deals with restrictions: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facilitates flight planning while improving ATFM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i="1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Example in response to expected capacity and staffing shortfalls: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Enhanced network measures developed for summer 2019 (‘</a:t>
            </a:r>
            <a:r>
              <a:rPr lang="en-GB" sz="1600" dirty="0" err="1"/>
              <a:t>eNM</a:t>
            </a:r>
            <a:r>
              <a:rPr lang="en-GB" sz="1600" dirty="0"/>
              <a:t>/S2019’)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Aim to reduce </a:t>
            </a:r>
            <a:r>
              <a:rPr lang="en-GB" sz="1600" dirty="0" err="1"/>
              <a:t>en</a:t>
            </a:r>
            <a:r>
              <a:rPr lang="en-GB" sz="1600" dirty="0"/>
              <a:t>-route delay from over 4 min to below 2.5 min per flight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To be achieved </a:t>
            </a:r>
            <a:r>
              <a:rPr lang="en-GB" sz="1600" b="1" u="sng" dirty="0"/>
              <a:t>via the RAD</a:t>
            </a:r>
            <a:r>
              <a:rPr lang="en-GB" sz="1600" dirty="0"/>
              <a:t>, moving 1100+ flights/day out of capacity constrained ACCs through the use of level caps and lateral </a:t>
            </a:r>
            <a:r>
              <a:rPr lang="en-GB" sz="1600" dirty="0" err="1"/>
              <a:t>rerouteings</a:t>
            </a: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Measures became effective on AIRAC 1905 (from 25APR19):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Impact on airlines cf. network benefits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5436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31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UK &amp; Ireland Standard Route Document</a:t>
            </a:r>
            <a:r>
              <a:rPr lang="en-GB" sz="1900" dirty="0"/>
              <a:t> (SRD) – assists in constructing UK/Irish portions of flight plannable routes </a:t>
            </a:r>
            <a:r>
              <a:rPr lang="en-GB" sz="1600" dirty="0"/>
              <a:t>(find ‘preferred’ routeings by airports/points)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SRD also available via RAD portal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35" y="6098005"/>
            <a:ext cx="5393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www.nats-uk.ead-it.com/aip/current/srd/SRD_Spreadsheet.xls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810" y="4530190"/>
            <a:ext cx="5143500" cy="628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" y="3605169"/>
            <a:ext cx="69342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8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32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1"/>
            <a:ext cx="8594522" cy="4956206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Flexible Use of Airspace (FUA) – concept for increasing airspace capacity &amp; improving efficiency/flexibility of aircraft operations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Airspace no longer designated as either ‘military’ or ‘civil’ but considered as a continuum &amp; used flexibly on a day-to-day basis (civil/mil. coordination)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European Airspace(/Updated) Use Plan</a:t>
            </a:r>
            <a:r>
              <a:rPr lang="en-GB" sz="1900" dirty="0"/>
              <a:t> (EAUP/EUUP) publishes 24H </a:t>
            </a:r>
            <a:r>
              <a:rPr lang="en-GB" sz="1600" dirty="0"/>
              <a:t>(Conditional Routes (CDR), Restricted Airspace (RSA) allocations &amp; FUA restrictions), </a:t>
            </a:r>
            <a:r>
              <a:rPr lang="en-GB" sz="1600" dirty="0" err="1"/>
              <a:t>eg.</a:t>
            </a:r>
            <a:endParaRPr lang="en-GB" sz="19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b="1" dirty="0"/>
              <a:t>CDR1</a:t>
            </a:r>
            <a:r>
              <a:rPr lang="en-GB" sz="1600" dirty="0"/>
              <a:t> route may be available for flight planning during times published in the relevant AIP; </a:t>
            </a:r>
            <a:r>
              <a:rPr lang="en-GB" sz="1600" i="1" dirty="0"/>
              <a:t>permanently plannable</a:t>
            </a:r>
            <a:r>
              <a:rPr lang="en-GB" sz="1600" dirty="0"/>
              <a:t> unless EAUP/EUUP notifies of closure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b="1" dirty="0"/>
              <a:t>CDR2</a:t>
            </a:r>
            <a:r>
              <a:rPr lang="en-GB" sz="1600" dirty="0"/>
              <a:t> route may not be available for flight planning; </a:t>
            </a:r>
            <a:r>
              <a:rPr lang="en-GB" sz="1600" i="1" dirty="0"/>
              <a:t>permanently unplannable</a:t>
            </a:r>
            <a:r>
              <a:rPr lang="en-GB" sz="1600" dirty="0"/>
              <a:t> unless EAUP/EUUP publishes availability conditions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b="1" dirty="0"/>
              <a:t>CDR3</a:t>
            </a:r>
            <a:r>
              <a:rPr lang="en-GB" sz="1600" dirty="0"/>
              <a:t> route shall not be available for flight planning at all; ATC may issue tactical clearances</a:t>
            </a:r>
            <a:endParaRPr lang="en-GB" sz="1600" i="1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50110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33</a:t>
            </a:fld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29335" y="6098005"/>
            <a:ext cx="5157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www.public.nm.eurocontrol.int/PUBPORTAL/gateway/spec/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0334" y="1205918"/>
            <a:ext cx="5765427" cy="4009550"/>
            <a:chOff x="50334" y="1205918"/>
            <a:chExt cx="5765427" cy="4009550"/>
          </a:xfrm>
        </p:grpSpPr>
        <p:sp>
          <p:nvSpPr>
            <p:cNvPr id="11" name="TextBox 10"/>
            <p:cNvSpPr txBox="1"/>
            <p:nvPr/>
          </p:nvSpPr>
          <p:spPr>
            <a:xfrm>
              <a:off x="50334" y="1205918"/>
              <a:ext cx="32169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i="1" dirty="0">
                  <a:solidFill>
                    <a:srgbClr val="4E88C7"/>
                  </a:solidFill>
                </a:rPr>
                <a:t>EAUP/EUUP message: CDR1 closures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25"/>
            <a:stretch/>
          </p:blipFill>
          <p:spPr>
            <a:xfrm>
              <a:off x="129336" y="1544474"/>
              <a:ext cx="5686425" cy="3670994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3267355" y="2046215"/>
            <a:ext cx="5723565" cy="4051790"/>
            <a:chOff x="3267355" y="2046215"/>
            <a:chExt cx="5723565" cy="4051790"/>
          </a:xfrm>
        </p:grpSpPr>
        <p:sp>
          <p:nvSpPr>
            <p:cNvPr id="16" name="TextBox 15"/>
            <p:cNvSpPr txBox="1"/>
            <p:nvPr/>
          </p:nvSpPr>
          <p:spPr>
            <a:xfrm>
              <a:off x="5693799" y="2046215"/>
              <a:ext cx="32971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600" i="1" dirty="0">
                  <a:solidFill>
                    <a:srgbClr val="4E88C7"/>
                  </a:solidFill>
                </a:rPr>
                <a:t>EAUP/EUUP message: CDR2 available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89"/>
            <a:stretch/>
          </p:blipFill>
          <p:spPr>
            <a:xfrm>
              <a:off x="3267355" y="2397530"/>
              <a:ext cx="5679281" cy="3700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423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34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60" y="1295718"/>
            <a:ext cx="6644080" cy="45182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90272" y="5897245"/>
            <a:ext cx="3963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Network Operations Report 2018 </a:t>
            </a:r>
            <a:r>
              <a:rPr lang="en-GB" i="1" dirty="0"/>
              <a:t>(Draft)</a:t>
            </a:r>
          </a:p>
        </p:txBody>
      </p:sp>
    </p:spTree>
    <p:extLst>
      <p:ext uri="{BB962C8B-B14F-4D97-AF65-F5344CB8AC3E}">
        <p14:creationId xmlns:p14="http://schemas.microsoft.com/office/powerpoint/2010/main" val="3526415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 – route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35</a:t>
            </a:fld>
            <a:endParaRPr lang="en-GB" dirty="0"/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Sources of aeronautical information available (examples):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Network Operations Plan</a:t>
            </a:r>
            <a:r>
              <a:rPr lang="en-GB" sz="1900" dirty="0"/>
              <a:t> (NOP) – short to medium-term outlook of how the ATM Network will operate, including expected performance at network and local level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Updated annually; seasonal part is hosted in</a:t>
            </a:r>
            <a:br>
              <a:rPr lang="en-GB" sz="1900" dirty="0"/>
            </a:br>
            <a:r>
              <a:rPr lang="en-GB" sz="1900" dirty="0"/>
              <a:t>the Network Operations Portal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NOP includes: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Network planning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Overview of current forecasts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Identify potential bottlenecks &amp; mitigation solutions</a:t>
            </a: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335" y="6098005"/>
            <a:ext cx="6661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0000FF"/>
                </a:solidFill>
              </a:rPr>
              <a:t>https://www.eurocontrol.int/publications/european-network-operations-plan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176" y="2733345"/>
            <a:ext cx="2385782" cy="33646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86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example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57201" y="4097865"/>
            <a:ext cx="83861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(FPL-KTN153-IS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-A319/M-SDE3FGIKRWXY/S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-EGLL1500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N0454F330 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DET1J DVR UL9 KONAN UL607 SPI UT180 PESOV T180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sz="16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UNOKO UNOKO2L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-EDDF0101 EDFH 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REG/GGJGD</a:t>
            </a:r>
          </a:p>
          <a:p>
            <a:r>
              <a:rPr lang="en-GB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OPR/ENGAGE AIRWAYS DOF/190408 RMK/TCAS PBN/A1B1D1O1S2)</a:t>
            </a:r>
          </a:p>
        </p:txBody>
      </p:sp>
      <p:sp>
        <p:nvSpPr>
          <p:cNvPr id="9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b="1" dirty="0"/>
              <a:t>Flight plan items summary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Time consuming to prepare manually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Multiple sources (e.g. AIP, RAD, ..)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Daily messages (e.g. CDR availability)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Route constraints restrict choice (e.g. level capping)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u="sng" dirty="0"/>
              <a:t>Thankfully flight planning tools are available!</a:t>
            </a:r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6832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Commercial IFR passenger flight planning tools available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Variety of tools available to serve the requirements of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Single aircraft operators (VFR/IFR)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Business aviation operators (IFR)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Large commercial carriers (i.e. operating hundreds of IFR flights per day)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Basic filing tools (e.g. on-line)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EUROCONTROL provides access to free tools (CHMI and NOP protected) so that airlines can manage their flights within Europe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Flight planning suites with access to up-to-date weather &amp; aeronautical information. </a:t>
            </a:r>
            <a:r>
              <a:rPr lang="en-GB" sz="1900" i="1" dirty="0"/>
              <a:t>Examples</a:t>
            </a:r>
            <a:r>
              <a:rPr lang="en-GB" sz="1900" dirty="0"/>
              <a:t> include: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37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06" y="4756187"/>
            <a:ext cx="2152650" cy="790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97" y="5635467"/>
            <a:ext cx="2531076" cy="7532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743" y="4798088"/>
            <a:ext cx="3228975" cy="714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750" y="5484327"/>
            <a:ext cx="1609725" cy="87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1" y="5504558"/>
            <a:ext cx="1828383" cy="101042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-2700000">
            <a:off x="7697444" y="4643079"/>
            <a:ext cx="144078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Other tools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are available!</a:t>
            </a:r>
          </a:p>
        </p:txBody>
      </p:sp>
    </p:spTree>
    <p:extLst>
      <p:ext uri="{BB962C8B-B14F-4D97-AF65-F5344CB8AC3E}">
        <p14:creationId xmlns:p14="http://schemas.microsoft.com/office/powerpoint/2010/main" val="212960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Flight planning suites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Generate internal </a:t>
            </a:r>
            <a:r>
              <a:rPr lang="en-GB" sz="1900" b="1" dirty="0"/>
              <a:t>operational flight plans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With more detail than needs to be filed as flight plan (i.e. only the required information items are submitted)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Generate alternative valid flight plans for dispatchers (e.g. predicted fuel burn compared with flight time, routes &amp; associated </a:t>
            </a:r>
            <a:r>
              <a:rPr lang="en-GB" sz="1600" dirty="0" err="1"/>
              <a:t>en</a:t>
            </a:r>
            <a:r>
              <a:rPr lang="en-GB" sz="1600" dirty="0"/>
              <a:t>-route charges)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File flight plan and then receive, process and automatically act upon ATFM messages (i.e. integrate with slot allocation process)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Communicate with the flight crew whilst airborne via datalink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908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Example of typical airline flight planning behaviour</a:t>
            </a:r>
            <a:endParaRPr lang="en-GB" sz="1900" u="sng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Computer-based flight planning is now the norm</a:t>
            </a:r>
            <a:endParaRPr lang="en-GB" sz="1900" dirty="0">
              <a:latin typeface="+mn-lt"/>
            </a:endParaRP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Tools permit flight plans to be prepared and submitted without human intervention (e.g. cheapest option filed) – dispatchers often only need to deal with exceptions</a:t>
            </a:r>
            <a:endParaRPr lang="en-GB" dirty="0"/>
          </a:p>
          <a:p>
            <a:pPr lvl="1" indent="0">
              <a:buNone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File </a:t>
            </a:r>
            <a:r>
              <a:rPr lang="en-GB" sz="1900" u="sng" dirty="0"/>
              <a:t>first</a:t>
            </a:r>
            <a:r>
              <a:rPr lang="en-GB" sz="1900" dirty="0"/>
              <a:t> / </a:t>
            </a:r>
            <a:r>
              <a:rPr lang="en-GB" sz="1900" u="sng" dirty="0"/>
              <a:t>original</a:t>
            </a:r>
            <a:r>
              <a:rPr lang="en-GB" sz="1900" dirty="0"/>
              <a:t> flight plan 10-16H before scheduled departure time</a:t>
            </a:r>
            <a:endParaRPr lang="en-GB" sz="1600" dirty="0"/>
          </a:p>
          <a:p>
            <a:pPr lvl="1" indent="0">
              <a:buNone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As information comes available (e.g. network disruption, latest weather forecast, CDR availability, runway/SID/STAR usage, aircraft change) updated flight plans are submitted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No later than 3 hours before (else ‘late filing’)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If disruption, flight plan could be updated 30 minutes before EOBT (</a:t>
            </a:r>
            <a:r>
              <a:rPr lang="en-GB" sz="1600" dirty="0" err="1"/>
              <a:t>eg.</a:t>
            </a:r>
            <a:r>
              <a:rPr lang="en-GB" sz="1600" dirty="0"/>
              <a:t> new route)</a:t>
            </a:r>
            <a:endParaRPr lang="en-GB" dirty="0"/>
          </a:p>
          <a:p>
            <a:pPr lvl="1" indent="0">
              <a:buNone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i="1" dirty="0">
                <a:latin typeface="+mn-lt"/>
              </a:rPr>
              <a:t>OFP example follows…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00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Introduction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What is a flight plan?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Document providing specified information to air traffic service units relative to an intended flight, or portion of a flight of an aircraft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Completed by the aircraft operator (AO)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Usually submitted by the aircraft operator</a:t>
            </a:r>
          </a:p>
          <a:p>
            <a:pPr marL="1085850" lvl="1" indent="-342900">
              <a:buFont typeface="Arial" charset="0"/>
              <a:buChar char="•"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Information and format prescribed by ICAO rules, adapted regionally </a:t>
            </a:r>
            <a:r>
              <a:rPr lang="en-GB" sz="1600" dirty="0"/>
              <a:t>(e.g. navigation specifications; air traffic flow management)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b="1" dirty="0"/>
              <a:t>Doc 4444</a:t>
            </a:r>
            <a:r>
              <a:rPr lang="en-GB" dirty="0"/>
              <a:t> Procedures for Air Navigation Services – Air Traffic Management (‘PANS-ATM’), 16</a:t>
            </a:r>
            <a:r>
              <a:rPr lang="en-GB" baseline="30000" dirty="0"/>
              <a:t>th</a:t>
            </a:r>
            <a:r>
              <a:rPr lang="en-GB" dirty="0"/>
              <a:t> Edition 2016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b="1" dirty="0"/>
              <a:t>Doc 7030</a:t>
            </a:r>
            <a:r>
              <a:rPr lang="en-GB" dirty="0"/>
              <a:t> Regional Supplementary Procedures, 5</a:t>
            </a:r>
            <a:r>
              <a:rPr lang="en-GB" baseline="30000" dirty="0"/>
              <a:t>th</a:t>
            </a:r>
            <a:r>
              <a:rPr lang="en-GB" dirty="0"/>
              <a:t> Edition 2008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Infrequent changes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Last update made in 2012 (announced in 2009) – minor changes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dirty="0"/>
              <a:t>Planning in progress for </a:t>
            </a:r>
            <a:r>
              <a:rPr lang="en-GB" b="1" dirty="0"/>
              <a:t>extended flight plan</a:t>
            </a:r>
            <a:r>
              <a:rPr lang="en-GB" dirty="0"/>
              <a:t> (EFPL) – major changes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6397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7" y="1325140"/>
            <a:ext cx="4098608" cy="437102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231" y="1834939"/>
            <a:ext cx="4080034" cy="44886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40</a:t>
            </a:fld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94165" y="929942"/>
            <a:ext cx="2300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>
                <a:solidFill>
                  <a:srgbClr val="FF0000"/>
                </a:solidFill>
              </a:rPr>
              <a:t>standard flight plan items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30945" y="5167122"/>
            <a:ext cx="4098607" cy="116456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627704" y="1429432"/>
            <a:ext cx="58610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406665" y="1429432"/>
            <a:ext cx="29305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753157" y="1429432"/>
            <a:ext cx="252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399171" y="1429432"/>
            <a:ext cx="252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27704" y="1549464"/>
            <a:ext cx="288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753157" y="1549464"/>
            <a:ext cx="252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207107" y="2624356"/>
            <a:ext cx="180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207107" y="2852281"/>
            <a:ext cx="29305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207107" y="3742405"/>
            <a:ext cx="25200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3692159" y="1586018"/>
            <a:ext cx="1289269" cy="246221"/>
            <a:chOff x="3692159" y="1586018"/>
            <a:chExt cx="1289269" cy="246221"/>
          </a:xfrm>
        </p:grpSpPr>
        <p:sp>
          <p:nvSpPr>
            <p:cNvPr id="15" name="TextBox 14"/>
            <p:cNvSpPr txBox="1"/>
            <p:nvPr/>
          </p:nvSpPr>
          <p:spPr>
            <a:xfrm>
              <a:off x="4067395" y="1586018"/>
              <a:ext cx="91403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route (choice)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692159" y="1767949"/>
              <a:ext cx="432000" cy="0"/>
            </a:xfrm>
            <a:prstGeom prst="line">
              <a:avLst/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7410443" y="1270534"/>
            <a:ext cx="1532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>
                <a:solidFill>
                  <a:srgbClr val="008000"/>
                </a:solidFill>
              </a:rPr>
              <a:t>additional detail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124367" y="1934744"/>
            <a:ext cx="1326466" cy="246221"/>
            <a:chOff x="3124367" y="1934744"/>
            <a:chExt cx="1326466" cy="246221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3124367" y="2098374"/>
              <a:ext cx="999792" cy="0"/>
            </a:xfrm>
            <a:prstGeom prst="line">
              <a:avLst/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4067395" y="1934744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fuel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21980" y="1915540"/>
            <a:ext cx="3029922" cy="455426"/>
            <a:chOff x="-21980" y="1915540"/>
            <a:chExt cx="3029922" cy="455426"/>
          </a:xfrm>
        </p:grpSpPr>
        <p:sp>
          <p:nvSpPr>
            <p:cNvPr id="37" name="Rectangle 36"/>
            <p:cNvSpPr/>
            <p:nvPr/>
          </p:nvSpPr>
          <p:spPr>
            <a:xfrm>
              <a:off x="40461" y="1966365"/>
              <a:ext cx="2967481" cy="404601"/>
            </a:xfrm>
            <a:prstGeom prst="rect">
              <a:avLst/>
            </a:prstGeom>
            <a:noFill/>
            <a:ln w="25400"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-21980" y="1915540"/>
              <a:ext cx="5902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weights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0461" y="3421583"/>
            <a:ext cx="1475655" cy="583974"/>
            <a:chOff x="40461" y="3421583"/>
            <a:chExt cx="1475655" cy="583974"/>
          </a:xfrm>
        </p:grpSpPr>
        <p:sp>
          <p:nvSpPr>
            <p:cNvPr id="44" name="Rectangle 43"/>
            <p:cNvSpPr/>
            <p:nvPr/>
          </p:nvSpPr>
          <p:spPr>
            <a:xfrm>
              <a:off x="40461" y="3421583"/>
              <a:ext cx="1475655" cy="583974"/>
            </a:xfrm>
            <a:prstGeom prst="rect">
              <a:avLst/>
            </a:prstGeom>
            <a:noFill/>
            <a:ln w="25400"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43506" y="3542350"/>
              <a:ext cx="4331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fuel/</a:t>
              </a:r>
            </a:p>
            <a:p>
              <a:r>
                <a:rPr lang="en-GB" sz="1000" dirty="0">
                  <a:solidFill>
                    <a:srgbClr val="008000"/>
                  </a:solidFill>
                </a:rPr>
                <a:t>time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30949" y="1518542"/>
            <a:ext cx="670376" cy="246221"/>
            <a:chOff x="930949" y="1518542"/>
            <a:chExt cx="670376" cy="246221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104137" y="1549464"/>
              <a:ext cx="324000" cy="0"/>
            </a:xfrm>
            <a:prstGeom prst="line">
              <a:avLst/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930949" y="1518542"/>
              <a:ext cx="67037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deviation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0460" y="5420360"/>
            <a:ext cx="3913234" cy="329044"/>
            <a:chOff x="40460" y="5420360"/>
            <a:chExt cx="3913234" cy="329044"/>
          </a:xfrm>
        </p:grpSpPr>
        <p:sp>
          <p:nvSpPr>
            <p:cNvPr id="48" name="Rectangle 47"/>
            <p:cNvSpPr/>
            <p:nvPr/>
          </p:nvSpPr>
          <p:spPr>
            <a:xfrm>
              <a:off x="40460" y="5420360"/>
              <a:ext cx="3867699" cy="291987"/>
            </a:xfrm>
            <a:prstGeom prst="rect">
              <a:avLst/>
            </a:prstGeom>
            <a:noFill/>
            <a:ln w="25400"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73700" y="5503183"/>
              <a:ext cx="67999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err="1">
                  <a:solidFill>
                    <a:srgbClr val="008000"/>
                  </a:solidFill>
                </a:rPr>
                <a:t>tankering</a:t>
              </a:r>
              <a:endParaRPr lang="en-GB" sz="1000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830945" y="1774506"/>
            <a:ext cx="4089320" cy="1567505"/>
            <a:chOff x="4830945" y="1774506"/>
            <a:chExt cx="4089320" cy="1567505"/>
          </a:xfrm>
        </p:grpSpPr>
        <p:sp>
          <p:nvSpPr>
            <p:cNvPr id="50" name="Rectangle 49"/>
            <p:cNvSpPr/>
            <p:nvPr/>
          </p:nvSpPr>
          <p:spPr>
            <a:xfrm>
              <a:off x="4830945" y="1825498"/>
              <a:ext cx="4089320" cy="1516513"/>
            </a:xfrm>
            <a:prstGeom prst="rect">
              <a:avLst/>
            </a:prstGeom>
            <a:noFill/>
            <a:ln w="25400"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673701" y="1774506"/>
              <a:ext cx="9573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route/weather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30945" y="3404318"/>
            <a:ext cx="4134737" cy="1134127"/>
            <a:chOff x="4830945" y="3404318"/>
            <a:chExt cx="4134737" cy="1134127"/>
          </a:xfrm>
        </p:grpSpPr>
        <p:sp>
          <p:nvSpPr>
            <p:cNvPr id="52" name="Rectangle 51"/>
            <p:cNvSpPr/>
            <p:nvPr/>
          </p:nvSpPr>
          <p:spPr>
            <a:xfrm>
              <a:off x="4830945" y="3426175"/>
              <a:ext cx="4089320" cy="1112270"/>
            </a:xfrm>
            <a:prstGeom prst="rect">
              <a:avLst/>
            </a:prstGeom>
            <a:noFill/>
            <a:ln w="25400"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867304" y="3404318"/>
              <a:ext cx="10983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alternate airports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124367" y="2057854"/>
            <a:ext cx="1378472" cy="246221"/>
            <a:chOff x="3124367" y="2057854"/>
            <a:chExt cx="1378472" cy="246221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3124367" y="2210313"/>
              <a:ext cx="999792" cy="0"/>
            </a:xfrm>
            <a:prstGeom prst="line">
              <a:avLst/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063295" y="2057854"/>
              <a:ext cx="43954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solidFill>
                    <a:srgbClr val="008000"/>
                  </a:solidFill>
                </a:rPr>
                <a:t>wind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774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3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Repetitive flight plans (RPLs)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An alternative mechanism of filing IFR flight plans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Suitable for flights operated regularly, e.g.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Same flight every day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Same flight every Tuesday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Batch of repetitive flights are submitted in advance for the season (‘summer’ or ‘winter’); two versions can be submitted: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new lists (NLST)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revised lists (RLST)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ACK sent to airline; RPLs are processed/reprocessed each AIRAC cycle; invalid RPLs are corrected by EUROCONTROL (feedback sent to airline)</a:t>
            </a:r>
            <a:endParaRPr lang="en-GB" sz="1900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7327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planning tools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Repetitive flight plans (RPLs)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Advantage: reduced workload for the aircraft operator (‘file-and-forget’)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Disadvantage: unable to adjust for daily conditions (e.g. weather, temporary availability of shorter routes – Conditional Routes)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But change is coming – </a:t>
            </a:r>
            <a:r>
              <a:rPr lang="en-GB" sz="1900" b="1" dirty="0">
                <a:solidFill>
                  <a:srgbClr val="FF0000"/>
                </a:solidFill>
              </a:rPr>
              <a:t>RPLs will be phased out in Europe from 29MAR20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Advance notice given, so that operators have time to update their systems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00127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Distribution of messages in Europe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66620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Network Manager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How is the flight plan filed and distributed between ATS units?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Europe has a centralised flight plan processing and distribution service: EUROCONTROL </a:t>
            </a:r>
            <a:r>
              <a:rPr lang="en-GB" sz="1900" b="1" dirty="0"/>
              <a:t>Network Manager</a:t>
            </a:r>
            <a:r>
              <a:rPr lang="en-GB" sz="1900" dirty="0"/>
              <a:t> (NM)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Background: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Aircraft operators used to file flight plans individually to all concerned ATS units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1980s European Transport Ministers agreed to implement ICAO concept of a “Centralised Traffic Management Organisation”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1990s EUROCONTROL established the Central Flow Management Unit (</a:t>
            </a:r>
            <a:r>
              <a:rPr lang="en-GB" sz="1600" b="1" dirty="0"/>
              <a:t>CFMU</a:t>
            </a:r>
            <a:r>
              <a:rPr lang="en-GB" sz="1600" dirty="0"/>
              <a:t>), adding ATFM and FPL functions, adding geographical coverage (e.g. UK traffic flow added in 1995)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1996 CFMU fully operational – all flight plans in the CFMU Area collected &amp; redistributed to ATS units by </a:t>
            </a:r>
            <a:r>
              <a:rPr lang="en-GB" sz="1600" b="1" dirty="0"/>
              <a:t>IFPS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2011 EC nominated EUROCONTROL as the </a:t>
            </a:r>
            <a:r>
              <a:rPr lang="en-GB" sz="1600" b="1" dirty="0"/>
              <a:t>Network Manager</a:t>
            </a:r>
            <a:r>
              <a:rPr lang="en-GB" sz="1600" dirty="0"/>
              <a:t>, as defined by Single European Sky II (SES) legislation</a:t>
            </a: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CFMU became the Network Manager Operations Centre (</a:t>
            </a:r>
            <a:r>
              <a:rPr lang="en-GB" sz="1600" b="1" dirty="0"/>
              <a:t>NMOC</a:t>
            </a:r>
            <a:r>
              <a:rPr lang="en-GB" sz="1600" dirty="0"/>
              <a:t>)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12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Network Manager Operations Centre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Summary of NMOC core operational services: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Flow &amp; Capacity Management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ATM Access Gateway &amp; </a:t>
            </a:r>
            <a:r>
              <a:rPr lang="en-GB" sz="1900" b="1" dirty="0"/>
              <a:t>Flight Planning Operations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Information Management Domain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Crisis and Contingency Management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Post-operations analysis and reporting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r>
              <a:rPr lang="en-GB" b="1" dirty="0"/>
              <a:t>Integrated Initial Flight Plan Processing System (IFPS):</a:t>
            </a:r>
            <a:endParaRPr lang="en-GB" u="sng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Single source for distribution of IFR flight plan messaging in Europe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Covers ICAO EUR Region known as the IFPS Zone (IFPZ or FPM DIST) – over 40 states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Neighbouring airspace also receives copies – FPM COPY &amp; ATFM ADJ </a:t>
            </a:r>
            <a:r>
              <a:rPr lang="en-GB" sz="1600" dirty="0"/>
              <a:t>(differing reasons)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NM AREA covers all NM operations </a:t>
            </a:r>
            <a:r>
              <a:rPr lang="en-GB" sz="1600" dirty="0"/>
              <a:t>(incl. charging zone, RAD)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744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7545823" cy="1143000"/>
          </a:xfrm>
        </p:spPr>
        <p:txBody>
          <a:bodyPr>
            <a:noAutofit/>
          </a:bodyPr>
          <a:lstStyle/>
          <a:p>
            <a:r>
              <a:rPr lang="en-GB" sz="2800" dirty="0"/>
              <a:t>Integrated Initial Flight Plan Processing System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IFPS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IFPS receives, checks (e.g. with RAD) and processes FPL content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Current software version ‘NM 23.0’ (usually two releases each year)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2 units (FP1 in Belgium, FP2 in France) share workload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4D profile is estimated for each flight</a:t>
            </a:r>
            <a:r>
              <a:rPr lang="en-GB" sz="1900" dirty="0"/>
              <a:t> within IFPZ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Delivers IFR flight plans to ATS units within IFPZ and the flow management system (ETFMS)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Daily workload: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&gt;30k flights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&gt;90% FPLs are processed automatically; &lt;10% manual intervention</a:t>
            </a:r>
            <a:br>
              <a:rPr lang="en-GB" sz="1900" dirty="0"/>
            </a:br>
            <a:r>
              <a:rPr lang="en-GB" sz="1600" i="1" dirty="0"/>
              <a:t>(i.e. NM workload)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900" dirty="0"/>
              <a:t>&gt;60k messages</a:t>
            </a:r>
          </a:p>
          <a:p>
            <a:pPr lvl="1" indent="0">
              <a:buNone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17557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Filing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Filing of </a:t>
            </a:r>
            <a:r>
              <a:rPr lang="en-GB" sz="1900" b="1" dirty="0"/>
              <a:t>flight plan to IFPS (i.e. from AO to NM)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Filing a flight plan = a request for a slot </a:t>
            </a:r>
            <a:r>
              <a:rPr lang="en-GB" sz="1400" i="1" dirty="0"/>
              <a:t>(exempted flights: HEAD/SAR/MEDEVAC/..)</a:t>
            </a:r>
            <a:endParaRPr lang="en-GB" sz="1900" b="1" i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FPL – file from </a:t>
            </a:r>
            <a:r>
              <a:rPr lang="en-GB" sz="1900" b="1" dirty="0"/>
              <a:t>flight planning tool (-120H to -3H before EOBT)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2 closed networks: </a:t>
            </a:r>
            <a:r>
              <a:rPr lang="fr-FR" sz="1900" b="1" dirty="0"/>
              <a:t>AFTN</a:t>
            </a:r>
            <a:r>
              <a:rPr lang="fr-FR" sz="1900" dirty="0"/>
              <a:t> </a:t>
            </a:r>
            <a:r>
              <a:rPr lang="fr-FR" sz="1600" dirty="0"/>
              <a:t>(</a:t>
            </a:r>
            <a:r>
              <a:rPr lang="fr-FR" sz="1600" dirty="0" err="1"/>
              <a:t>Aeronautical</a:t>
            </a:r>
            <a:r>
              <a:rPr lang="fr-FR" sz="1600" dirty="0"/>
              <a:t> </a:t>
            </a:r>
            <a:r>
              <a:rPr lang="fr-FR" sz="1600" dirty="0" err="1"/>
              <a:t>Fixed</a:t>
            </a:r>
            <a:r>
              <a:rPr lang="fr-FR" sz="1600" dirty="0"/>
              <a:t> </a:t>
            </a:r>
            <a:r>
              <a:rPr lang="fr-FR" sz="1600" dirty="0" err="1"/>
              <a:t>Telecommunications</a:t>
            </a:r>
            <a:r>
              <a:rPr lang="fr-FR" sz="1600" dirty="0"/>
              <a:t> Network)</a:t>
            </a:r>
            <a:r>
              <a:rPr lang="fr-FR" sz="1900" dirty="0"/>
              <a:t> &amp; </a:t>
            </a:r>
            <a:r>
              <a:rPr lang="fr-FR" sz="1900" b="1" dirty="0"/>
              <a:t>SITA</a:t>
            </a:r>
            <a:r>
              <a:rPr lang="fr-FR" sz="1900" dirty="0"/>
              <a:t> </a:t>
            </a:r>
            <a:r>
              <a:rPr lang="fr-FR" sz="1600" dirty="0"/>
              <a:t>(</a:t>
            </a:r>
            <a:r>
              <a:rPr lang="fr-FR" sz="1600" dirty="0" err="1"/>
              <a:t>originally</a:t>
            </a:r>
            <a:r>
              <a:rPr lang="fr-FR" sz="1600" dirty="0"/>
              <a:t> Société Internationale de Télécommunications Aéronautiques)</a:t>
            </a:r>
            <a:endParaRPr lang="en-GB" sz="16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Network Operations Portal </a:t>
            </a:r>
            <a:r>
              <a:rPr lang="en-GB" sz="1600" dirty="0"/>
              <a:t>(protected version)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IP/VPN web service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In each case, originator has unique address indicator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IFPS response: </a:t>
            </a:r>
            <a:r>
              <a:rPr lang="en-GB" sz="1600" b="1" dirty="0"/>
              <a:t>ACK</a:t>
            </a:r>
            <a:r>
              <a:rPr lang="en-GB" sz="1600" dirty="0"/>
              <a:t> (success), </a:t>
            </a:r>
            <a:r>
              <a:rPr lang="en-GB" sz="1600" b="1" dirty="0"/>
              <a:t>REJ</a:t>
            </a:r>
            <a:r>
              <a:rPr lang="en-GB" sz="1600" dirty="0"/>
              <a:t> (unfixable errors), </a:t>
            </a:r>
            <a:r>
              <a:rPr lang="en-GB" sz="1600" b="1" dirty="0"/>
              <a:t>MAN</a:t>
            </a:r>
            <a:r>
              <a:rPr lang="en-GB" sz="1600" dirty="0"/>
              <a:t> (errors, </a:t>
            </a:r>
            <a:r>
              <a:rPr lang="en-GB" sz="1600" i="1" dirty="0"/>
              <a:t>then ACK or REJ</a:t>
            </a:r>
            <a:r>
              <a:rPr lang="en-GB" sz="1600" dirty="0"/>
              <a:t>)</a:t>
            </a:r>
          </a:p>
          <a:p>
            <a:pPr marL="1085850" lvl="1" indent="-342900">
              <a:buFont typeface="Arial" charset="0"/>
              <a:buChar char="•"/>
            </a:pPr>
            <a:endParaRPr lang="en-GB" sz="1600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RPL – file by e-mail (pre-season possible) – </a:t>
            </a:r>
            <a:r>
              <a:rPr lang="en-GB" sz="1600" b="1" i="1" dirty="0">
                <a:solidFill>
                  <a:srgbClr val="FF0000"/>
                </a:solidFill>
              </a:rPr>
              <a:t>RPLs will be phased out in Europe in 2020</a:t>
            </a:r>
            <a:endParaRPr lang="en-GB" sz="1900" i="1" u="sng" dirty="0">
              <a:solidFill>
                <a:srgbClr val="FF0000"/>
              </a:solidFill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Pre-formatted documents (IFPS RPL format)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IFPS response: </a:t>
            </a:r>
            <a:r>
              <a:rPr lang="en-GB" sz="1600" b="1" dirty="0"/>
              <a:t>ACK</a:t>
            </a:r>
            <a:r>
              <a:rPr lang="en-GB" sz="1600" dirty="0"/>
              <a:t> (i.e. processed later)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9682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Filing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IFPS processing (i.e. flight plan accepted)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Conversion to ADEXP format (if submitted in ICAO format)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ADEXP – ATS Data Exchange Presentation format for ATS message exchange between IFPS, aircraft operators &amp; ATS units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endParaRPr lang="en-GB" sz="1900" b="1" dirty="0">
              <a:latin typeface="+mn-lt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RPL transfer to IFPS for processing -20H before EOBT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48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92279" y="3758000"/>
            <a:ext cx="54507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(FPL-KTN153-IS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-A319/M-SDE3FGIKRWXY/S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-EGLL1500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-N0454F330 DET1J DVR UL9 KONAN UL607 SPI UT180 PESOV T180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UNOKO UNOKO2L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-EDDF0101 EDFH 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-EET/EGTT0010 EBUR0022 EDVV0045 EDUU0046 EDGG0050 REG/GGJGD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SEL/MITJ OPR/ENGAGE AIRWAYS DOF/190408 RMK/TCAS PBN/A1B1D1O1S2)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70732" y="2820898"/>
            <a:ext cx="2354783" cy="380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-TITLE IFPL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-BEGIN ADDR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-FAC CFMUTACT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-FAC EGTTZGZP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: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   -FAC EDDXYIYR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-END ADDR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-ADEP EGLL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-ADES EDDF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-ARCID KTN153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-ARCTYP A319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-CEQPT SDE3FGIKRWXY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-EOBD 190408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-EOBT 1500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-FILTIM 070421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-IFPLID AA99990000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-ORGNID EGLLXUOW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-ORIGIN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-NETWORKTYPE AFTN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-FAC EGLLUOWH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-SEQPT LB1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-WKTRC M</a:t>
            </a:r>
          </a:p>
          <a:p>
            <a:r>
              <a:rPr lang="en-GB" sz="1050" dirty="0"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</a:p>
        </p:txBody>
      </p:sp>
      <p:cxnSp>
        <p:nvCxnSpPr>
          <p:cNvPr id="10" name="Straight Arrow Connector 9"/>
          <p:cNvCxnSpPr>
            <a:cxnSpLocks/>
            <a:stCxn id="6" idx="3"/>
          </p:cNvCxnSpPr>
          <p:nvPr/>
        </p:nvCxnSpPr>
        <p:spPr>
          <a:xfrm>
            <a:off x="5543044" y="4450498"/>
            <a:ext cx="969212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33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7545823" cy="1143000"/>
          </a:xfrm>
        </p:spPr>
        <p:txBody>
          <a:bodyPr>
            <a:noAutofit/>
          </a:bodyPr>
          <a:lstStyle/>
          <a:p>
            <a:r>
              <a:rPr lang="en-GB" sz="2800" dirty="0"/>
              <a:t>Enhanced Traffic Flow Management System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ETFMS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4D flight plans received from IFPS – i.e. planned information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Data received from other sources e.g. departure/arrival times (airports, AOs), radar data (ANSPs), position reports (AOs) and meteorological data – i.e. real-time or near real-time information to </a:t>
            </a:r>
            <a:r>
              <a:rPr lang="en-GB" sz="1900" b="1" dirty="0"/>
              <a:t>refine 4D flight profiles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200150" lvl="1" indent="-457200">
              <a:buFont typeface="+mj-lt"/>
              <a:buAutoNum type="arabicPeriod"/>
            </a:pPr>
            <a:r>
              <a:rPr lang="en-GB" sz="1900" dirty="0"/>
              <a:t>ETFMS calculates </a:t>
            </a:r>
            <a:r>
              <a:rPr lang="en-GB" sz="1900" b="1" dirty="0"/>
              <a:t>traffic demand</a:t>
            </a:r>
            <a:r>
              <a:rPr lang="en-GB" sz="1900" dirty="0"/>
              <a:t> in every sector &amp; airport in NM AREA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GB" sz="1900" dirty="0"/>
              <a:t>Computed Assisted Slot Allocation (CASA) – calculates &amp; </a:t>
            </a:r>
            <a:r>
              <a:rPr lang="en-GB" sz="1900" b="1" dirty="0"/>
              <a:t>allocates slots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49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568" y="3186594"/>
            <a:ext cx="2590800" cy="24742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71E2BC-70D9-4436-B2C8-0EC176A9B3B9}"/>
              </a:ext>
            </a:extLst>
          </p:cNvPr>
          <p:cNvSpPr txBox="1"/>
          <p:nvPr/>
        </p:nvSpPr>
        <p:spPr>
          <a:xfrm>
            <a:off x="320105" y="5808756"/>
            <a:ext cx="79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FF0000"/>
                </a:solidFill>
              </a:rPr>
              <a:t>2 main functions</a:t>
            </a:r>
          </a:p>
        </p:txBody>
      </p:sp>
    </p:spTree>
    <p:extLst>
      <p:ext uri="{BB962C8B-B14F-4D97-AF65-F5344CB8AC3E}">
        <p14:creationId xmlns:p14="http://schemas.microsoft.com/office/powerpoint/2010/main" val="250085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ICAO flight plan form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50584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7545823" cy="1143000"/>
          </a:xfrm>
        </p:spPr>
        <p:txBody>
          <a:bodyPr>
            <a:noAutofit/>
          </a:bodyPr>
          <a:lstStyle/>
          <a:p>
            <a:r>
              <a:rPr lang="en-GB" sz="2800" dirty="0"/>
              <a:t>Enhanced Traffic Flow Management System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ETFMS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Contingency!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03APR18 – </a:t>
            </a:r>
            <a:r>
              <a:rPr lang="en-GB" sz="1900" u="sng" dirty="0"/>
              <a:t>live flight data deleted</a:t>
            </a:r>
            <a:r>
              <a:rPr lang="en-GB" sz="1900" dirty="0"/>
              <a:t> (instead of test environment data):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1026 outage occurred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1226 contingency plan started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1300 cause of the technical failure was identified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Deleted FPLs resubmitted by airspace users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1800 ETFMS returned to operational status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50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" y="4268283"/>
            <a:ext cx="5504986" cy="22104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4558" y="2938898"/>
            <a:ext cx="1100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rgbClr val="FF0000"/>
                </a:solidFill>
              </a:rPr>
              <a:t>Network capacity</a:t>
            </a:r>
          </a:p>
          <a:p>
            <a:pPr algn="ctr"/>
            <a:r>
              <a:rPr lang="en-GB" sz="1600" i="1" dirty="0">
                <a:solidFill>
                  <a:srgbClr val="FF0000"/>
                </a:solidFill>
              </a:rPr>
              <a:t>-10%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693" y="3253729"/>
            <a:ext cx="2133063" cy="3021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52655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Slot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Heathrow – Frankfurt example: two congested airports, so regulation not unusual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At time of ACK message, EOBT 1500, so with taxi-out time ETOT 1515 </a:t>
            </a:r>
            <a:r>
              <a:rPr lang="en-GB" sz="1600" dirty="0"/>
              <a:t>(EOBT remains unchanged unless flight is regulated)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IFPS must be notified of any change to EOBT of more than 15 minutes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Later EOBT – AO to send DLA (Delay) or CHG (Change) message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Earlier EOBT – AO to send CNL (Cancel) message, receive ACK message back from IFPS, AO then submits a new flight plan with new EOBT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Filed EOBT should always reflect the off-block time wanted by AO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51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A45BAD-226F-4F6E-B53B-ED38E3287A84}"/>
              </a:ext>
            </a:extLst>
          </p:cNvPr>
          <p:cNvSpPr txBox="1"/>
          <p:nvPr/>
        </p:nvSpPr>
        <p:spPr>
          <a:xfrm>
            <a:off x="-71482" y="6075638"/>
            <a:ext cx="3931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Note: generic slot messaging shown. Slightly different slot</a:t>
            </a:r>
          </a:p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messaging is used at A-CDM airports such as LHR and FRA.</a:t>
            </a:r>
          </a:p>
        </p:txBody>
      </p:sp>
    </p:spTree>
    <p:extLst>
      <p:ext uri="{BB962C8B-B14F-4D97-AF65-F5344CB8AC3E}">
        <p14:creationId xmlns:p14="http://schemas.microsoft.com/office/powerpoint/2010/main" val="13402277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Slot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Heathrow – Frankfurt example, two congested airports, so regulation not unusual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Slot Issue Time (SIT1) </a:t>
            </a:r>
            <a:r>
              <a:rPr lang="en-GB" sz="1900" b="1" dirty="0"/>
              <a:t>-2H before EOBT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 slot issued, </a:t>
            </a:r>
            <a:r>
              <a:rPr lang="en-GB" sz="1900" b="1" dirty="0"/>
              <a:t>Slot Allocation Message</a:t>
            </a:r>
            <a:r>
              <a:rPr lang="en-GB" sz="1900" dirty="0"/>
              <a:t> (SAM) sent to AO &amp; ATC (dep airport)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SAM example – regulation due to weather (REGCAUSE ..) at Frankfurt (REGUL ..)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ETOT 1515 becomes CTOT 1540</a:t>
            </a:r>
            <a:br>
              <a:rPr lang="en-GB" sz="1600" dirty="0"/>
            </a:br>
            <a:r>
              <a:rPr lang="en-GB" sz="1600" dirty="0"/>
              <a:t>(take-off between -5 min &amp; +10 min)</a:t>
            </a:r>
          </a:p>
          <a:p>
            <a:pPr marL="1485900" lvl="2" indent="-342900">
              <a:buFont typeface="Arial" charset="0"/>
              <a:buChar char="•"/>
            </a:pPr>
            <a:endParaRPr lang="en-GB" sz="1600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Target Time Over (TTO KONAN 1603) is</a:t>
            </a:r>
            <a:br>
              <a:rPr lang="en-GB" sz="1600" dirty="0"/>
            </a:br>
            <a:r>
              <a:rPr lang="en-GB" sz="1600" dirty="0"/>
              <a:t>recent addition – </a:t>
            </a:r>
            <a:r>
              <a:rPr lang="en-GB" sz="1600" i="1" dirty="0"/>
              <a:t>a step towards EFPL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52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316467" y="3654376"/>
            <a:ext cx="38032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-TITLE SAM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-ARCID KTN153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-IFPLID AA99990000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-ADEP EGLL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-ADES EDDF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-EOBD 190408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-EOBT 1500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-CTOT 1540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-REGUL EDDFA09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-TTO -PTID KONAN -TO 1603 -FL F249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-TAXITIME 0015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-REGCAUSE WA 84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DF17CE-75ED-493C-98C5-AC41A18C2CBA}"/>
              </a:ext>
            </a:extLst>
          </p:cNvPr>
          <p:cNvSpPr txBox="1"/>
          <p:nvPr/>
        </p:nvSpPr>
        <p:spPr>
          <a:xfrm>
            <a:off x="-71482" y="6075638"/>
            <a:ext cx="3931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Note: generic slot messaging shown. Slightly different slot</a:t>
            </a:r>
          </a:p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messaging is used at A-CDM airports such as LHR and FRA.</a:t>
            </a:r>
          </a:p>
        </p:txBody>
      </p:sp>
    </p:spTree>
    <p:extLst>
      <p:ext uri="{BB962C8B-B14F-4D97-AF65-F5344CB8AC3E}">
        <p14:creationId xmlns:p14="http://schemas.microsoft.com/office/powerpoint/2010/main" val="184508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Slot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AO response to slot allocation for a flight includes </a:t>
            </a:r>
            <a:r>
              <a:rPr lang="en-GB" sz="1900" b="1" i="1" dirty="0">
                <a:latin typeface="+mn-lt"/>
              </a:rPr>
              <a:t>(other than comply with CTOT)</a:t>
            </a:r>
            <a:r>
              <a:rPr lang="en-GB" sz="1900" b="1" dirty="0">
                <a:latin typeface="+mn-lt"/>
              </a:rPr>
              <a:t>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Slot Missed Message</a:t>
            </a:r>
            <a:r>
              <a:rPr lang="en-GB" sz="1900" dirty="0"/>
              <a:t> (SMM)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SAM cannot be achieved &amp; new EOBT unknown (NM: CTOT cancelled; suspend flight)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Modification</a:t>
            </a:r>
            <a:r>
              <a:rPr lang="en-GB" sz="1900" dirty="0"/>
              <a:t> message (CHG)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SAM cannot be achieved &amp; new EOBT is known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ETFMS default – all flights </a:t>
            </a:r>
            <a:r>
              <a:rPr lang="en-GB" sz="1900" b="1" dirty="0"/>
              <a:t>Ready/Request For (direct) Improvement</a:t>
            </a:r>
            <a:r>
              <a:rPr lang="en-GB" sz="1900" dirty="0"/>
              <a:t> (RFI), however AO can change to </a:t>
            </a:r>
            <a:r>
              <a:rPr lang="en-GB" sz="1900" b="1" dirty="0"/>
              <a:t>Slot Improvement Proposal Wanted</a:t>
            </a:r>
            <a:r>
              <a:rPr lang="en-GB" sz="1900" dirty="0"/>
              <a:t> status with a SIP message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Subsequent improvements then need to be accepted or rejected by AO (i.e. no longer automatic acceptance)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If aircraft doors are closed &amp; ready to depart, AO can request local ATC to send a </a:t>
            </a:r>
            <a:r>
              <a:rPr lang="en-GB" sz="1900" b="1" dirty="0"/>
              <a:t>Ready</a:t>
            </a:r>
            <a:r>
              <a:rPr lang="en-GB" sz="1900" dirty="0"/>
              <a:t> message (REA)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AO unable to send such messages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AO can also consider re-routing options</a:t>
            </a:r>
            <a:endParaRPr lang="en-GB" sz="1900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53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33556" y="2843869"/>
            <a:ext cx="1191352" cy="36933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Simplified!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FFE1C7-4F02-4DE0-8721-7483B385844A}"/>
              </a:ext>
            </a:extLst>
          </p:cNvPr>
          <p:cNvSpPr txBox="1"/>
          <p:nvPr/>
        </p:nvSpPr>
        <p:spPr>
          <a:xfrm>
            <a:off x="5212475" y="6075638"/>
            <a:ext cx="3931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Note: generic slot messaging shown. Slightly different slot</a:t>
            </a:r>
          </a:p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messaging is used at A-CDM airports such as LHR and FRA.</a:t>
            </a:r>
          </a:p>
        </p:txBody>
      </p:sp>
    </p:spTree>
    <p:extLst>
      <p:ext uri="{BB962C8B-B14F-4D97-AF65-F5344CB8AC3E}">
        <p14:creationId xmlns:p14="http://schemas.microsoft.com/office/powerpoint/2010/main" val="16689074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Slot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Further messages from ETFMS relating to slot allocation for a flight include: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Slot Requirement Cancellation</a:t>
            </a:r>
            <a:r>
              <a:rPr lang="en-GB" sz="1900" dirty="0"/>
              <a:t> message (SLC)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Flight no longer regulated (good news!)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Slot Revision Message</a:t>
            </a:r>
            <a:r>
              <a:rPr lang="en-GB" sz="1900" dirty="0"/>
              <a:t> (SRM)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Changing the CTOT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Re-routing Proposal</a:t>
            </a:r>
            <a:r>
              <a:rPr lang="en-GB" sz="1900" dirty="0"/>
              <a:t> message (RRP)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 new route is offered that changes EOBT, or removes regulation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b="1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(If applicable) </a:t>
            </a:r>
            <a:r>
              <a:rPr lang="en-GB" sz="1900" b="1" dirty="0"/>
              <a:t>Slot Improvement Proposal</a:t>
            </a:r>
            <a:r>
              <a:rPr lang="en-GB" sz="1900" dirty="0"/>
              <a:t> message (SIP)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If SIP status requested by AO – AO must accept or reject new CTOT</a:t>
            </a:r>
          </a:p>
          <a:p>
            <a:pPr marL="342900" indent="-342900">
              <a:buFont typeface="Arial" charset="0"/>
              <a:buChar char="•"/>
            </a:pPr>
            <a:endParaRPr lang="en-GB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54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E1F760-695B-4DE1-9E0F-755A3C5734DA}"/>
              </a:ext>
            </a:extLst>
          </p:cNvPr>
          <p:cNvSpPr txBox="1"/>
          <p:nvPr/>
        </p:nvSpPr>
        <p:spPr>
          <a:xfrm>
            <a:off x="-71482" y="6075638"/>
            <a:ext cx="3931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Note: generic slot messaging shown. Slightly different slot</a:t>
            </a:r>
          </a:p>
          <a:p>
            <a:pPr algn="ctr"/>
            <a:r>
              <a:rPr lang="en-GB" sz="1200" dirty="0">
                <a:solidFill>
                  <a:schemeClr val="bg1">
                    <a:lumMod val="65000"/>
                  </a:schemeClr>
                </a:solidFill>
              </a:rPr>
              <a:t>messaging is used at A-CDM airports such as LHR and FRA.</a:t>
            </a:r>
          </a:p>
        </p:txBody>
      </p:sp>
    </p:spTree>
    <p:extLst>
      <p:ext uri="{BB962C8B-B14F-4D97-AF65-F5344CB8AC3E}">
        <p14:creationId xmlns:p14="http://schemas.microsoft.com/office/powerpoint/2010/main" val="16166610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Slot management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8" y="1600200"/>
            <a:ext cx="8686801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ATFM statistics 2018: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Total flights: 11.0m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Regulated flights: 2.4m</a:t>
            </a:r>
          </a:p>
          <a:p>
            <a:pPr marL="1085850" lvl="1" indent="-342900">
              <a:buFont typeface="Arial" charset="0"/>
              <a:buChar char="•"/>
            </a:pPr>
            <a:endParaRPr lang="en-GB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55</a:t>
            </a:fld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50813" y="3154680"/>
          <a:ext cx="7642374" cy="609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13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5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5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5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8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58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Year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2014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2015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2016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2017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2018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Regulated flights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8.6%</a:t>
                      </a:r>
                      <a:endParaRPr lang="en-GB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11.0%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13.8%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15.5%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21.8%</a:t>
                      </a:r>
                      <a:endParaRPr lang="en-GB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8532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0394" y="2857500"/>
            <a:ext cx="8607104" cy="1143000"/>
          </a:xfrm>
        </p:spPr>
        <p:txBody>
          <a:bodyPr/>
          <a:lstStyle/>
          <a:p>
            <a:pPr algn="ctr"/>
            <a:r>
              <a:rPr lang="en-GB" dirty="0"/>
              <a:t>Extended flight plan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34314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Extended flight plan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look ahead to the extended flight plan (EFPL)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Limitations with current flight plan: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Low resolution due to minimum requirements cf.</a:t>
            </a:r>
            <a:br>
              <a:rPr lang="en-GB" sz="1600" dirty="0"/>
            </a:br>
            <a:r>
              <a:rPr lang="en-GB" sz="1600" dirty="0"/>
              <a:t>AO operational flight plan (OFP)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As with 2012 changes, revisions to flight</a:t>
            </a:r>
            <a:br>
              <a:rPr lang="en-GB" sz="1600" dirty="0"/>
            </a:br>
            <a:r>
              <a:rPr lang="en-GB" sz="1600" dirty="0"/>
              <a:t>plan have seen information added to item 18</a:t>
            </a:r>
            <a:br>
              <a:rPr lang="en-GB" sz="1600" dirty="0"/>
            </a:br>
            <a:r>
              <a:rPr lang="en-GB" sz="1600" dirty="0"/>
              <a:t>(other information)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SESAR solution = extended flight plan</a:t>
            </a:r>
            <a:br>
              <a:rPr lang="en-GB" sz="1900" dirty="0"/>
            </a:br>
            <a:r>
              <a:rPr lang="en-GB" sz="1900" i="1" dirty="0"/>
              <a:t>(by end of 2021?)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Will include </a:t>
            </a:r>
            <a:r>
              <a:rPr lang="en-GB" sz="1600" b="1" dirty="0"/>
              <a:t>planned 4D trajectory</a:t>
            </a:r>
            <a:r>
              <a:rPr lang="en-GB" sz="1600" dirty="0"/>
              <a:t> as calculated by AO (increased accuracy)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4D trajectory information will include flight-specific </a:t>
            </a:r>
            <a:r>
              <a:rPr lang="en-GB" sz="1600" b="1" dirty="0"/>
              <a:t>performance data</a:t>
            </a:r>
            <a:r>
              <a:rPr lang="en-GB" sz="1600" dirty="0"/>
              <a:t>, e.g.</a:t>
            </a:r>
          </a:p>
          <a:p>
            <a:pPr marL="1943100" lvl="3" indent="-342900">
              <a:buFont typeface="Arial" charset="0"/>
              <a:buChar char="•"/>
            </a:pPr>
            <a:r>
              <a:rPr lang="en-GB" sz="1600" dirty="0"/>
              <a:t>aircraft speed &amp; mass for each point</a:t>
            </a:r>
          </a:p>
          <a:p>
            <a:pPr marL="1943100" lvl="3" indent="-342900">
              <a:buFont typeface="Arial" charset="0"/>
              <a:buChar char="•"/>
            </a:pPr>
            <a:r>
              <a:rPr lang="en-GB" sz="1600" dirty="0"/>
              <a:t>climb/descent capabilities of individual aircraft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57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9753F7-18BB-4CC8-AFEC-1D2D123D3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499" y="1348200"/>
            <a:ext cx="2996501" cy="31956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099C9F-CEE8-4FE2-858F-E0130EDE07AE}"/>
              </a:ext>
            </a:extLst>
          </p:cNvPr>
          <p:cNvSpPr txBox="1"/>
          <p:nvPr/>
        </p:nvSpPr>
        <p:spPr>
          <a:xfrm>
            <a:off x="7082934" y="2561311"/>
            <a:ext cx="11256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OFP</a:t>
            </a:r>
          </a:p>
        </p:txBody>
      </p:sp>
    </p:spTree>
    <p:extLst>
      <p:ext uri="{BB962C8B-B14F-4D97-AF65-F5344CB8AC3E}">
        <p14:creationId xmlns:p14="http://schemas.microsoft.com/office/powerpoint/2010/main" val="35801041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Extended flight plan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A look ahead to the extended flight plan (EFPL)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EFPL expected benefits:</a:t>
            </a: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Executed trajectory closer to AO’s preference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Flight crew &amp; ATM using same 4D profile, supplied by AO’s Flight Operations Centre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Improved traffic predictions for flow management – improved 4D accuracy (+safety)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Reduced NM workload – fewer filing rejections; fewer manual interventions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Reduced ATCO workload – improved 4D accuracy helping conflict detection/resolution &amp; Arrival Manager (AMAN) operations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SESAR trials / eventual ICAO standardisation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Note: EFPL message will be longer than current FPL – message distribution system improvements are required (AFTN/SITA/new web service?)</a:t>
            </a: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4759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Suggested reading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Latest editions</a:t>
            </a:r>
          </a:p>
          <a:p>
            <a:pPr marL="342900" indent="-342900">
              <a:buFont typeface="Arial" charset="0"/>
              <a:buChar char="•"/>
            </a:pP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EUROCONTROL</a:t>
            </a:r>
            <a:r>
              <a:rPr lang="en-GB" sz="1900" dirty="0"/>
              <a:t> ATFCM USERS MANUAL</a:t>
            </a:r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Ed.23.0 (MAY19)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EUROCONTROL</a:t>
            </a:r>
            <a:r>
              <a:rPr lang="en-GB" sz="1900" dirty="0"/>
              <a:t> IFPS USERS MANUAL</a:t>
            </a:r>
            <a:endParaRPr lang="en-GB" sz="1900" i="1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Ed.23.0 (MAY19)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b="1" dirty="0"/>
              <a:t>ICAO</a:t>
            </a:r>
            <a:r>
              <a:rPr lang="en-GB" sz="1900" dirty="0"/>
              <a:t> Doc 4444 Procedures for Air Navigation Services – Air Traffic Management (‘PANS-ATM’)</a:t>
            </a:r>
            <a:endParaRPr lang="en-GB" dirty="0"/>
          </a:p>
          <a:p>
            <a:pPr marL="1485900" lvl="2" indent="-342900">
              <a:buFont typeface="Arial" charset="0"/>
              <a:buChar char="•"/>
            </a:pPr>
            <a:r>
              <a:rPr lang="en-GB" sz="1600" dirty="0"/>
              <a:t>16</a:t>
            </a:r>
            <a:r>
              <a:rPr lang="en-GB" sz="1600" baseline="30000" dirty="0"/>
              <a:t>th</a:t>
            </a:r>
            <a:r>
              <a:rPr lang="en-GB" sz="1600" dirty="0"/>
              <a:t> Ed. (2016)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205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ICAO flight plan form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4175186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ICAO model flight plan form</a:t>
            </a:r>
            <a:endParaRPr lang="en-GB" sz="1900" u="sng" dirty="0">
              <a:latin typeface="+mn-lt"/>
            </a:endParaRPr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ICAO Doc 4444 (‘PANS-ATM’) Appendix 2</a:t>
            </a:r>
          </a:p>
          <a:p>
            <a:pPr marL="1085850" lvl="1" indent="-342900">
              <a:buFont typeface="Arial" charset="0"/>
              <a:buChar char="•"/>
            </a:pPr>
            <a:endParaRPr lang="en-GB" sz="1900" dirty="0"/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Also known as</a:t>
            </a:r>
            <a:endParaRPr lang="en-GB" sz="1900" dirty="0"/>
          </a:p>
          <a:p>
            <a:pPr marL="1085850" lvl="1" indent="-342900">
              <a:buFont typeface="Arial" charset="0"/>
              <a:buChar char="•"/>
            </a:pPr>
            <a:r>
              <a:rPr lang="en-GB" sz="1900" dirty="0"/>
              <a:t>FAA Form 7233-4 International Flight Plan</a:t>
            </a:r>
          </a:p>
          <a:p>
            <a:pPr marL="1085850" lvl="1" indent="-342900">
              <a:buFont typeface="Arial" charset="0"/>
              <a:buChar char="•"/>
            </a:pPr>
            <a:r>
              <a:rPr lang="nn-NO" sz="1900" dirty="0"/>
              <a:t>CAA CA48/RAF 2919 FPL Form</a:t>
            </a:r>
          </a:p>
          <a:p>
            <a:pPr marL="1085850" lvl="1" indent="-342900">
              <a:buFont typeface="Arial" charset="0"/>
              <a:buChar char="•"/>
            </a:pPr>
            <a:r>
              <a:rPr lang="nn-NO" sz="1900" i="1" dirty="0"/>
              <a:t>and so on...</a:t>
            </a:r>
            <a:endParaRPr lang="en-GB" sz="1900" i="1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994" y="755323"/>
            <a:ext cx="4211667" cy="577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815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03014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1600200"/>
            <a:ext cx="8594522" cy="4956207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Message fields are known as ‘items’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Coded inputs required, in general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All clock times in UTC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All other times in hours/minutes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All text capitalised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ICAO codes used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Low resolution </a:t>
            </a:r>
            <a:r>
              <a:rPr lang="en-GB" sz="1600" b="1" dirty="0">
                <a:latin typeface="+mn-lt"/>
              </a:rPr>
              <a:t>(hence need for EFPL)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>
                <a:latin typeface="+mn-lt"/>
              </a:rPr>
              <a:t>File before departure </a:t>
            </a:r>
            <a:r>
              <a:rPr lang="en-GB" sz="1600" b="1" dirty="0">
                <a:latin typeface="+mn-lt"/>
              </a:rPr>
              <a:t>(with exceptions)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Departure = </a:t>
            </a:r>
            <a:r>
              <a:rPr lang="en-GB" b="1" u="sng" dirty="0"/>
              <a:t>EOBT</a:t>
            </a:r>
            <a:r>
              <a:rPr lang="en-GB" dirty="0"/>
              <a:t> (should be</a:t>
            </a:r>
            <a:br>
              <a:rPr lang="en-GB" dirty="0"/>
            </a:br>
            <a:r>
              <a:rPr lang="en-GB" dirty="0"/>
              <a:t>a realistic time!)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No earlier than 120 hours before</a:t>
            </a:r>
          </a:p>
          <a:p>
            <a:pPr marL="1085850" lvl="1" indent="-342900">
              <a:buFont typeface="Arial" charset="0"/>
              <a:buChar char="•"/>
            </a:pPr>
            <a:r>
              <a:rPr lang="en-GB" dirty="0"/>
              <a:t>No later than 3 hours before</a:t>
            </a:r>
            <a:br>
              <a:rPr lang="en-GB" dirty="0"/>
            </a:br>
            <a:r>
              <a:rPr lang="en-GB" sz="1600" dirty="0"/>
              <a:t>(else ‘late filing’)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1900" b="1" dirty="0"/>
              <a:t>Filed flight plan = FPL</a:t>
            </a:r>
          </a:p>
          <a:p>
            <a:pPr marL="1085850" lvl="1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/>
          </a:p>
          <a:p>
            <a:pPr marL="342900" indent="-342900">
              <a:buFont typeface="Arial" charset="0"/>
              <a:buChar char="•"/>
            </a:pPr>
            <a:endParaRPr lang="en-GB" dirty="0">
              <a:latin typeface="+mn-lt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994" y="755323"/>
            <a:ext cx="4211667" cy="577107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5965708" y="1890831"/>
            <a:ext cx="2868117" cy="223756"/>
            <a:chOff x="5965708" y="1890831"/>
            <a:chExt cx="2868117" cy="223756"/>
          </a:xfrm>
        </p:grpSpPr>
        <p:sp>
          <p:nvSpPr>
            <p:cNvPr id="7" name="Rectangle 6"/>
            <p:cNvSpPr/>
            <p:nvPr/>
          </p:nvSpPr>
          <p:spPr>
            <a:xfrm>
              <a:off x="5965708" y="1890831"/>
              <a:ext cx="78932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383438" y="1890831"/>
              <a:ext cx="415211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413411" y="1890831"/>
              <a:ext cx="42041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88178" y="2133593"/>
            <a:ext cx="3757678" cy="223756"/>
            <a:chOff x="4888178" y="2133593"/>
            <a:chExt cx="3757678" cy="223756"/>
          </a:xfrm>
        </p:grpSpPr>
        <p:sp>
          <p:nvSpPr>
            <p:cNvPr id="17" name="Rectangle 16"/>
            <p:cNvSpPr/>
            <p:nvPr/>
          </p:nvSpPr>
          <p:spPr>
            <a:xfrm>
              <a:off x="4888178" y="2133593"/>
              <a:ext cx="304795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697941" y="2133593"/>
              <a:ext cx="49132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64824" y="2133593"/>
              <a:ext cx="593677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929349" y="2133593"/>
              <a:ext cx="716507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138383" y="2374414"/>
            <a:ext cx="1616645" cy="223756"/>
            <a:chOff x="5138383" y="2374414"/>
            <a:chExt cx="1616645" cy="223756"/>
          </a:xfrm>
        </p:grpSpPr>
        <p:sp>
          <p:nvSpPr>
            <p:cNvPr id="24" name="Rectangle 23"/>
            <p:cNvSpPr/>
            <p:nvPr/>
          </p:nvSpPr>
          <p:spPr>
            <a:xfrm>
              <a:off x="5138383" y="2374414"/>
              <a:ext cx="67556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298442" y="2374414"/>
              <a:ext cx="456586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781755" y="2591229"/>
            <a:ext cx="4208906" cy="684232"/>
            <a:chOff x="4781755" y="2591229"/>
            <a:chExt cx="4208906" cy="684232"/>
          </a:xfrm>
        </p:grpSpPr>
        <p:sp>
          <p:nvSpPr>
            <p:cNvPr id="26" name="Rectangle 25"/>
            <p:cNvSpPr/>
            <p:nvPr/>
          </p:nvSpPr>
          <p:spPr>
            <a:xfrm>
              <a:off x="4888178" y="2591229"/>
              <a:ext cx="58457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598994" y="2591229"/>
              <a:ext cx="590268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781755" y="2816708"/>
              <a:ext cx="4208906" cy="458753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161657" y="3390359"/>
            <a:ext cx="3497848" cy="223756"/>
            <a:chOff x="5161657" y="3390359"/>
            <a:chExt cx="3497848" cy="223756"/>
          </a:xfrm>
        </p:grpSpPr>
        <p:sp>
          <p:nvSpPr>
            <p:cNvPr id="29" name="Rectangle 28"/>
            <p:cNvSpPr/>
            <p:nvPr/>
          </p:nvSpPr>
          <p:spPr>
            <a:xfrm>
              <a:off x="5161657" y="3390359"/>
              <a:ext cx="65229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235185" y="3390359"/>
              <a:ext cx="519843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176267" y="3390359"/>
              <a:ext cx="542156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040130" y="3390359"/>
              <a:ext cx="619375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4778993" y="3729013"/>
            <a:ext cx="4211667" cy="45581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870777" y="4328573"/>
            <a:ext cx="4119883" cy="1833329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06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674314" y="755322"/>
            <a:ext cx="6317499" cy="4245665"/>
            <a:chOff x="4778994" y="755323"/>
            <a:chExt cx="4211667" cy="28304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0"/>
            <a:stretch/>
          </p:blipFill>
          <p:spPr>
            <a:xfrm>
              <a:off x="4778994" y="755323"/>
              <a:ext cx="4211667" cy="281337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781755" y="3372384"/>
              <a:ext cx="4208906" cy="2133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4733" y="1056370"/>
            <a:ext cx="2394913" cy="380104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Submission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Address data</a:t>
            </a:r>
            <a:br>
              <a:rPr lang="en-GB" u="sng" dirty="0"/>
            </a:br>
            <a:r>
              <a:rPr lang="en-GB" sz="1600" dirty="0"/>
              <a:t>(FPL will be sent to listed ATS units)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Filing date/time</a:t>
            </a:r>
            <a:br>
              <a:rPr lang="en-GB" u="sng" dirty="0"/>
            </a:br>
            <a:r>
              <a:rPr lang="en-GB" sz="1600" dirty="0"/>
              <a:t>(DDHHMM)</a:t>
            </a:r>
            <a:endParaRPr lang="en-GB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Originator indicator</a:t>
            </a:r>
            <a:br>
              <a:rPr lang="en-GB" u="sng" dirty="0"/>
            </a:br>
            <a:r>
              <a:rPr lang="en-GB" sz="1600" dirty="0"/>
              <a:t>(address of FPL source)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3 message type</a:t>
            </a:r>
            <a:r>
              <a:rPr lang="en-GB" dirty="0"/>
              <a:t> </a:t>
            </a:r>
            <a:r>
              <a:rPr lang="en-GB" sz="1600" dirty="0"/>
              <a:t>(FPL = standard ICAO ATS message type)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681228" y="1059772"/>
            <a:ext cx="6302117" cy="1762954"/>
            <a:chOff x="2681228" y="1059772"/>
            <a:chExt cx="6302117" cy="1762954"/>
          </a:xfrm>
        </p:grpSpPr>
        <p:sp>
          <p:nvSpPr>
            <p:cNvPr id="42" name="Rectangle 41"/>
            <p:cNvSpPr/>
            <p:nvPr/>
          </p:nvSpPr>
          <p:spPr>
            <a:xfrm>
              <a:off x="2681228" y="1059772"/>
              <a:ext cx="6302117" cy="1253427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681596" y="2434491"/>
              <a:ext cx="959072" cy="388235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94732" y="5318776"/>
            <a:ext cx="88668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/>
              <a:t>Air traffic services (ATS) units – generic term (e.g. air traffic control unit, flight information centre)</a:t>
            </a:r>
          </a:p>
          <a:p>
            <a:r>
              <a:rPr lang="en-GB" sz="1600" i="1" dirty="0"/>
              <a:t>Other ICAO ATS message types – CHG, DEP, ARR, ..</a:t>
            </a:r>
          </a:p>
        </p:txBody>
      </p:sp>
    </p:spTree>
    <p:extLst>
      <p:ext uri="{BB962C8B-B14F-4D97-AF65-F5344CB8AC3E}">
        <p14:creationId xmlns:p14="http://schemas.microsoft.com/office/powerpoint/2010/main" val="207369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Flight plan information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9</a:t>
            </a:fld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674314" y="755322"/>
            <a:ext cx="6317499" cy="4245665"/>
            <a:chOff x="4778994" y="755323"/>
            <a:chExt cx="4211667" cy="283044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50"/>
            <a:stretch/>
          </p:blipFill>
          <p:spPr>
            <a:xfrm>
              <a:off x="4778994" y="755323"/>
              <a:ext cx="4211667" cy="281337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4781755" y="3372384"/>
              <a:ext cx="4208906" cy="2133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454385" y="2466822"/>
            <a:ext cx="4302174" cy="335634"/>
            <a:chOff x="5965708" y="1890831"/>
            <a:chExt cx="2868117" cy="223756"/>
          </a:xfrm>
        </p:grpSpPr>
        <p:sp>
          <p:nvSpPr>
            <p:cNvPr id="7" name="Rectangle 6"/>
            <p:cNvSpPr/>
            <p:nvPr/>
          </p:nvSpPr>
          <p:spPr>
            <a:xfrm>
              <a:off x="5965708" y="1890831"/>
              <a:ext cx="789320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383438" y="1890831"/>
              <a:ext cx="415211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413411" y="1890831"/>
              <a:ext cx="420414" cy="22375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94733" y="1056370"/>
            <a:ext cx="2394913" cy="324704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900" dirty="0"/>
              <a:t>Content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7 aircraft identification</a:t>
            </a:r>
            <a:r>
              <a:rPr lang="en-GB" dirty="0"/>
              <a:t> </a:t>
            </a:r>
            <a:r>
              <a:rPr lang="en-GB" sz="1600" dirty="0"/>
              <a:t>(operator code &amp; flight identifier = unique</a:t>
            </a:r>
            <a:br>
              <a:rPr lang="en-GB" sz="1600" dirty="0"/>
            </a:br>
            <a:r>
              <a:rPr lang="en-GB" sz="1600" i="1" dirty="0">
                <a:solidFill>
                  <a:srgbClr val="00CC00"/>
                </a:solidFill>
              </a:rPr>
              <a:t>KEY FIELD#1</a:t>
            </a:r>
            <a:r>
              <a:rPr lang="en-GB" sz="16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u="sng" dirty="0"/>
              <a:t>Item 8 flight rules &amp; type of flight</a:t>
            </a:r>
            <a:br>
              <a:rPr lang="en-GB" dirty="0"/>
            </a:br>
            <a:r>
              <a:rPr lang="en-GB" sz="1600" dirty="0"/>
              <a:t>(IFR/VFR/mixture, scheduled/non-</a:t>
            </a:r>
            <a:r>
              <a:rPr lang="en-GB" sz="1600" dirty="0" err="1"/>
              <a:t>sched</a:t>
            </a:r>
            <a:r>
              <a:rPr lang="en-GB" sz="1600" dirty="0"/>
              <a:t>./ military/general/other)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4733" y="5318776"/>
            <a:ext cx="81391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>
                <a:solidFill>
                  <a:srgbClr val="00CC00"/>
                </a:solidFill>
              </a:rPr>
              <a:t>KEY FIELD</a:t>
            </a:r>
            <a:r>
              <a:rPr lang="en-GB" sz="1600" i="1" dirty="0"/>
              <a:t> – containing flight plan information that cannot be changed once filed</a:t>
            </a:r>
          </a:p>
          <a:p>
            <a:r>
              <a:rPr lang="en-GB" sz="1600" i="1" dirty="0"/>
              <a:t>IFR flights – aircraft properly equipped to operate in instrument meteorological conditions (IMC)</a:t>
            </a:r>
          </a:p>
          <a:p>
            <a:r>
              <a:rPr lang="en-GB" sz="1600" i="1" dirty="0"/>
              <a:t>VFR flights – fly aircraft solely by reference to outside visual cues</a:t>
            </a:r>
          </a:p>
        </p:txBody>
      </p:sp>
    </p:spTree>
    <p:extLst>
      <p:ext uri="{BB962C8B-B14F-4D97-AF65-F5344CB8AC3E}">
        <p14:creationId xmlns:p14="http://schemas.microsoft.com/office/powerpoint/2010/main" val="22857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/>
    </p:bldLst>
  </p:timing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a301ac7b-a095-4703-8ac1-0954f10782b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1850</TotalTime>
  <Words>5070</Words>
  <Application>Microsoft Office PowerPoint</Application>
  <PresentationFormat>On-screen Show (4:3)</PresentationFormat>
  <Paragraphs>704</Paragraphs>
  <Slides>60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Arial</vt:lpstr>
      <vt:lpstr>Calibri</vt:lpstr>
      <vt:lpstr>Courier New</vt:lpstr>
      <vt:lpstr>Wingdings</vt:lpstr>
      <vt:lpstr>SESAR ER Presentation template</vt:lpstr>
      <vt:lpstr>Introduction to ATM Air Traffic Flow Management (ATFM)</vt:lpstr>
      <vt:lpstr>Introduction to flight planning and messaging</vt:lpstr>
      <vt:lpstr>Introduction </vt:lpstr>
      <vt:lpstr>Introduction </vt:lpstr>
      <vt:lpstr>ICAO flight plan form</vt:lpstr>
      <vt:lpstr>ICAO flight plan form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Flight plan information </vt:lpstr>
      <vt:lpstr>Preparing a flight plan</vt:lpstr>
      <vt:lpstr>Flight plan example </vt:lpstr>
      <vt:lpstr>Flight plan example </vt:lpstr>
      <vt:lpstr>Flight plan example </vt:lpstr>
      <vt:lpstr>Flight plan example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– route </vt:lpstr>
      <vt:lpstr>Flight plan example </vt:lpstr>
      <vt:lpstr>Flight planning tools </vt:lpstr>
      <vt:lpstr>Flight planning tools </vt:lpstr>
      <vt:lpstr>Flight planning tools </vt:lpstr>
      <vt:lpstr>Flight planning tools </vt:lpstr>
      <vt:lpstr>Flight planning tools </vt:lpstr>
      <vt:lpstr>Flight planning tools </vt:lpstr>
      <vt:lpstr>Distribution of messages in Europe</vt:lpstr>
      <vt:lpstr>Network Manager </vt:lpstr>
      <vt:lpstr>Network Manager Operations Centre </vt:lpstr>
      <vt:lpstr>Integrated Initial Flight Plan Processing System </vt:lpstr>
      <vt:lpstr>Filing </vt:lpstr>
      <vt:lpstr>Filing </vt:lpstr>
      <vt:lpstr>Enhanced Traffic Flow Management System </vt:lpstr>
      <vt:lpstr>Enhanced Traffic Flow Management System </vt:lpstr>
      <vt:lpstr>Slot management </vt:lpstr>
      <vt:lpstr>Slot management </vt:lpstr>
      <vt:lpstr>Slot management </vt:lpstr>
      <vt:lpstr>Slot management </vt:lpstr>
      <vt:lpstr>Slot management </vt:lpstr>
      <vt:lpstr>Extended flight plan</vt:lpstr>
      <vt:lpstr>Extended flight plan </vt:lpstr>
      <vt:lpstr>Extended flight plan </vt:lpstr>
      <vt:lpstr>Suggested reading </vt:lpstr>
      <vt:lpstr>PowerPoint Presentation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Graham Tanner</cp:lastModifiedBy>
  <cp:revision>166</cp:revision>
  <dcterms:created xsi:type="dcterms:W3CDTF">2016-04-13T13:39:24Z</dcterms:created>
  <dcterms:modified xsi:type="dcterms:W3CDTF">2021-07-29T22:03:01Z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