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8"/>
  </p:notesMasterIdLst>
  <p:handoutMasterIdLst>
    <p:handoutMasterId r:id="rId69"/>
  </p:handoutMasterIdLst>
  <p:sldIdLst>
    <p:sldId id="464" r:id="rId5"/>
    <p:sldId id="333" r:id="rId6"/>
    <p:sldId id="256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468" r:id="rId21"/>
    <p:sldId id="347" r:id="rId22"/>
    <p:sldId id="348" r:id="rId23"/>
    <p:sldId id="349" r:id="rId24"/>
    <p:sldId id="350" r:id="rId25"/>
    <p:sldId id="366" r:id="rId26"/>
    <p:sldId id="351" r:id="rId27"/>
    <p:sldId id="352" r:id="rId28"/>
    <p:sldId id="368" r:id="rId29"/>
    <p:sldId id="40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467" r:id="rId40"/>
    <p:sldId id="362" r:id="rId41"/>
    <p:sldId id="363" r:id="rId42"/>
    <p:sldId id="400" r:id="rId43"/>
    <p:sldId id="401" r:id="rId44"/>
    <p:sldId id="364" r:id="rId45"/>
    <p:sldId id="365" r:id="rId46"/>
    <p:sldId id="430" r:id="rId47"/>
    <p:sldId id="367" r:id="rId48"/>
    <p:sldId id="369" r:id="rId49"/>
    <p:sldId id="370" r:id="rId50"/>
    <p:sldId id="371" r:id="rId51"/>
    <p:sldId id="372" r:id="rId52"/>
    <p:sldId id="466" r:id="rId53"/>
    <p:sldId id="403" r:id="rId54"/>
    <p:sldId id="404" r:id="rId55"/>
    <p:sldId id="405" r:id="rId56"/>
    <p:sldId id="406" r:id="rId57"/>
    <p:sldId id="408" r:id="rId58"/>
    <p:sldId id="407" r:id="rId59"/>
    <p:sldId id="409" r:id="rId60"/>
    <p:sldId id="410" r:id="rId61"/>
    <p:sldId id="411" r:id="rId62"/>
    <p:sldId id="412" r:id="rId63"/>
    <p:sldId id="413" r:id="rId64"/>
    <p:sldId id="414" r:id="rId65"/>
    <p:sldId id="415" r:id="rId66"/>
    <p:sldId id="465" r:id="rId6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79">
          <p15:clr>
            <a:srgbClr val="A4A3A4"/>
          </p15:clr>
        </p15:guide>
        <p15:guide id="2" pos="54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93E0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80334" autoAdjust="0"/>
  </p:normalViewPr>
  <p:slideViewPr>
    <p:cSldViewPr snapToGrid="0" snapToObjects="1">
      <p:cViewPr varScale="1">
        <p:scale>
          <a:sx n="73" d="100"/>
          <a:sy n="73" d="100"/>
        </p:scale>
        <p:origin x="-1884" y="-90"/>
      </p:cViewPr>
      <p:guideLst>
        <p:guide orient="horz" pos="479"/>
        <p:guide pos="5424"/>
      </p:guideLst>
    </p:cSldViewPr>
  </p:slideViewPr>
  <p:outlineViewPr>
    <p:cViewPr>
      <p:scale>
        <a:sx n="33" d="100"/>
        <a:sy n="33" d="100"/>
      </p:scale>
      <p:origin x="0" y="19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418"/>
    </p:cViewPr>
  </p:sorterViewPr>
  <p:notesViewPr>
    <p:cSldViewPr snapToGrid="0" snapToObjects="1">
      <p:cViewPr varScale="1">
        <p:scale>
          <a:sx n="83" d="100"/>
          <a:sy n="83" d="100"/>
        </p:scale>
        <p:origin x="2550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71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83A16-FA5D-804C-AAF4-9BADFE6A9B2C}" type="datetimeFigureOut">
              <a:rPr lang="en-US"/>
              <a:pPr/>
              <a:t>8/1/2021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2A04F-CC42-7B42-9E5C-0755FAF09428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9486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3D6CB-80A7-954E-94AE-4953340D11C3}" type="datetimeFigureOut">
              <a:rPr lang="en-US"/>
              <a:pPr/>
              <a:t>8/1/2021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E39286-1182-484A-BB9F-6D716B2D9409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188383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0489" y="3886200"/>
            <a:ext cx="6311900" cy="1752600"/>
          </a:xfrm>
        </p:spPr>
        <p:txBody>
          <a:bodyPr/>
          <a:lstStyle>
            <a:lvl1pPr marL="0" indent="0" algn="l">
              <a:buNone/>
              <a:defRPr b="0" i="0">
                <a:solidFill>
                  <a:schemeClr val="bg1"/>
                </a:solidFill>
                <a:latin typeface="Calibri"/>
                <a:cs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80489" y="2713038"/>
            <a:ext cx="6311900" cy="1143000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83987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399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sr-Latn-RS" dirty="0"/>
              <a:t>Introduction to Air Traffic Control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057710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E15E6-B0BE-4DC0-9A47-DBF4ACD1DD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sr-Latn-RS" dirty="0"/>
              <a:t>Introduction to Air Traffic Control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sr-Latn-RS" dirty="0"/>
              <a:t>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552341792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433029"/>
            <a:ext cx="7772400" cy="1500187"/>
          </a:xfrm>
        </p:spPr>
        <p:txBody>
          <a:bodyPr anchor="b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dirty="0"/>
              <a:t>Engage</a:t>
            </a:r>
          </a:p>
          <a:p>
            <a:pPr lvl="0"/>
            <a:r>
              <a:rPr lang="fr-CH" dirty="0" err="1"/>
              <a:t>Title</a:t>
            </a:r>
            <a:r>
              <a:rPr lang="fr-CH" dirty="0"/>
              <a:t> of the </a:t>
            </a:r>
            <a:r>
              <a:rPr lang="fr-CH" dirty="0" err="1"/>
              <a:t>presentation</a:t>
            </a:r>
            <a:endParaRPr lang="fr-CH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722313" y="3063148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dirty="0" err="1"/>
              <a:t>Thank</a:t>
            </a:r>
            <a:r>
              <a:rPr lang="fr-CH" dirty="0"/>
              <a:t> </a:t>
            </a:r>
            <a:r>
              <a:rPr lang="fr-CH" dirty="0" err="1"/>
              <a:t>you</a:t>
            </a:r>
            <a:endParaRPr lang="fr-CH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22313" y="3063148"/>
            <a:ext cx="7772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472617" y="4715735"/>
            <a:ext cx="2841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This network has received funding from the SESAR Joint Undertaking under the European Union’s Horizon 2020 research and innovation </a:t>
            </a:r>
            <a:r>
              <a:rPr lang="en-US" sz="700" dirty="0" err="1">
                <a:solidFill>
                  <a:schemeClr val="bg1"/>
                </a:solidFill>
              </a:rPr>
              <a:t>programme</a:t>
            </a:r>
            <a:r>
              <a:rPr lang="en-US" sz="700" dirty="0">
                <a:solidFill>
                  <a:schemeClr val="bg1"/>
                </a:solidFill>
              </a:rPr>
              <a:t> under grant agreement No 783287.</a:t>
            </a:r>
          </a:p>
        </p:txBody>
      </p:sp>
      <p:pic>
        <p:nvPicPr>
          <p:cNvPr id="1027" name="Picture 3" descr="EU logo low res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8400" y="4715735"/>
            <a:ext cx="5715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2273301" y="6342577"/>
            <a:ext cx="6870700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/>
              <a:t>The opinions expressed herein reflect the author’s view only. </a:t>
            </a:r>
          </a:p>
          <a:p>
            <a:r>
              <a:rPr lang="en-GB" sz="900" dirty="0"/>
              <a:t>Under no circumstances shall the SESAR Joint Undertaking be responsible for any use that may be made of the information contained herein.</a:t>
            </a:r>
          </a:p>
        </p:txBody>
      </p:sp>
    </p:spTree>
    <p:extLst>
      <p:ext uri="{BB962C8B-B14F-4D97-AF65-F5344CB8AC3E}">
        <p14:creationId xmlns:p14="http://schemas.microsoft.com/office/powerpoint/2010/main" xmlns="" val="3683235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sr-Latn-RS" dirty="0"/>
              <a:t>Introduction to Air Traffic Control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80522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sr-Latn-RS" dirty="0"/>
              <a:t>Introduction to Air Traffic Control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10029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sr-Latn-RS" dirty="0"/>
              <a:t>Introduction to Air Traffic Control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483530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sr-Latn-RS" dirty="0"/>
              <a:t>Introduction to Air Traffic Control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85440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sr-Latn-RS" dirty="0"/>
              <a:t>Introduction to Air Traffic Control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660372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87338"/>
            <a:ext cx="6629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362967" cy="4525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sr-Latn-RS" dirty="0"/>
              <a:t>Introduction to Air Traffic Control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98137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594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logosesarju-pos.eps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01668" y="300038"/>
            <a:ext cx="1153136" cy="612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536627"/>
            <a:ext cx="9144000" cy="321373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556407"/>
            <a:ext cx="3896435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sr-Latn-RS" dirty="0"/>
              <a:t>Introduction to Air Traffic Control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86701" y="380710"/>
            <a:ext cx="914967" cy="45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7382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  <p:sldLayoutId id="2147483660" r:id="rId11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200" b="1" i="0" kern="1200">
          <a:solidFill>
            <a:schemeClr val="tx2"/>
          </a:solidFill>
          <a:latin typeface="Calibri"/>
          <a:ea typeface="+mj-ea"/>
          <a:cs typeface="Calibri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Wingdings" charset="2"/>
        <a:buNone/>
        <a:defRPr sz="1800" b="0" i="0" kern="1200">
          <a:solidFill>
            <a:schemeClr val="tx1"/>
          </a:solidFill>
          <a:latin typeface="Calibri"/>
          <a:ea typeface="+mn-ea"/>
          <a:cs typeface="Calibri"/>
        </a:defRPr>
      </a:lvl1pPr>
      <a:lvl2pPr marL="742950" indent="-28575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engagektn.com/" TargetMode="External"/><Relationship Id="rId2" Type="http://schemas.openxmlformats.org/officeDocument/2006/relationships/hyperlink" Target="https://engagekt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ublic.nm.eurocontrol.int/PUBPORTAL/gateway/spec/index.html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ublic.nm.eurocontrol.int/PUBPORTAL/gateway/spec/index.html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engagektn.com/" TargetMode="External"/><Relationship Id="rId2" Type="http://schemas.openxmlformats.org/officeDocument/2006/relationships/hyperlink" Target="https://engagektn.com/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080489" y="3886200"/>
            <a:ext cx="6311900" cy="74506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r-Latn-CS" b="1" dirty="0"/>
              <a:t>Fe</a:t>
            </a:r>
            <a:r>
              <a:rPr lang="en-US" b="1" dirty="0" err="1"/>
              <a:t>dj</a:t>
            </a:r>
            <a:r>
              <a:rPr lang="sr-Latn-CS" b="1" dirty="0"/>
              <a:t>a Netjasov</a:t>
            </a:r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80488" y="2713038"/>
            <a:ext cx="7796225" cy="1143000"/>
          </a:xfrm>
        </p:spPr>
        <p:txBody>
          <a:bodyPr>
            <a:normAutofit/>
          </a:bodyPr>
          <a:lstStyle/>
          <a:p>
            <a:r>
              <a:rPr lang="en-US" dirty="0"/>
              <a:t>Introduction to ATM</a:t>
            </a:r>
            <a:br>
              <a:rPr lang="en-US" dirty="0"/>
            </a:br>
            <a:r>
              <a:rPr lang="en-GB" dirty="0"/>
              <a:t>Air Traffic Flow Management (ATFM)</a:t>
            </a:r>
            <a:endParaRPr lang="en-US" dirty="0"/>
          </a:p>
        </p:txBody>
      </p:sp>
      <p:sp>
        <p:nvSpPr>
          <p:cNvPr id="5" name="Subtitle 1"/>
          <p:cNvSpPr txBox="1">
            <a:spLocks/>
          </p:cNvSpPr>
          <p:nvPr/>
        </p:nvSpPr>
        <p:spPr>
          <a:xfrm>
            <a:off x="1080489" y="4631267"/>
            <a:ext cx="5154056" cy="1195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alibri"/>
                <a:cs typeface="Calibri"/>
              </a:rPr>
              <a:t>Introductory lecture provided by the Engage KTN</a:t>
            </a:r>
          </a:p>
          <a:p>
            <a:r>
              <a:rPr lang="en-GB" sz="900" dirty="0">
                <a:latin typeface="Calibri"/>
                <a:cs typeface="Calibri"/>
              </a:rPr>
              <a:t>Non-commercial use only. These lecture slides are provided for not-for-profit, educational use only. </a:t>
            </a:r>
          </a:p>
          <a:p>
            <a:r>
              <a:rPr lang="en-GB" sz="900" dirty="0">
                <a:latin typeface="Calibri"/>
                <a:cs typeface="Calibri"/>
              </a:rPr>
              <a:t>The content may not be adapted or changed, and the source must be recognised.</a:t>
            </a:r>
          </a:p>
          <a:p>
            <a:endParaRPr lang="en-GB" sz="900" dirty="0">
              <a:latin typeface="Calibri"/>
              <a:cs typeface="Calibri"/>
            </a:endParaRPr>
          </a:p>
          <a:p>
            <a:r>
              <a:rPr lang="en-GB" sz="1100" b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engagektn.com</a:t>
            </a:r>
            <a:r>
              <a:rPr lang="en-GB" sz="1100" b="1" dirty="0">
                <a:latin typeface="Calibri"/>
                <a:cs typeface="Calibri"/>
              </a:rPr>
              <a:t>  /  </a:t>
            </a:r>
            <a:r>
              <a:rPr lang="en-GB" sz="1100" b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wikiengagektn.com</a:t>
            </a:r>
            <a:endParaRPr lang="en-GB" sz="105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8899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686800" cy="1139825"/>
          </a:xfrm>
        </p:spPr>
        <p:txBody>
          <a:bodyPr/>
          <a:lstStyle/>
          <a:p>
            <a:r>
              <a:rPr lang="sr-Latn-CS" b="1" dirty="0"/>
              <a:t>ATFM (2)</a:t>
            </a:r>
            <a:endParaRPr lang="en-US" b="1" dirty="0"/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300"/>
              </a:spcAft>
            </a:pPr>
            <a:r>
              <a:rPr lang="sr-Latn-RS" sz="2400" dirty="0"/>
              <a:t>ATFM services should be used in airspaces in which</a:t>
            </a:r>
            <a:r>
              <a:rPr lang="en-US" sz="2400" dirty="0"/>
              <a:t> </a:t>
            </a:r>
            <a:r>
              <a:rPr lang="sr-Latn-RS" sz="2400" b="1" dirty="0">
                <a:solidFill>
                  <a:srgbClr val="6600CC"/>
                </a:solidFill>
              </a:rPr>
              <a:t>traffic demand </a:t>
            </a:r>
            <a:r>
              <a:rPr lang="en-US" sz="2400" b="1" dirty="0">
                <a:solidFill>
                  <a:srgbClr val="6600CC"/>
                </a:solidFill>
              </a:rPr>
              <a:t>occasionally exceeds</a:t>
            </a:r>
            <a:r>
              <a:rPr lang="sr-Latn-RS" sz="2400" b="1" dirty="0">
                <a:solidFill>
                  <a:srgbClr val="6600CC"/>
                </a:solidFill>
              </a:rPr>
              <a:t> the </a:t>
            </a:r>
            <a:r>
              <a:rPr lang="en-US" sz="2400" b="1" dirty="0" err="1">
                <a:solidFill>
                  <a:srgbClr val="6600CC"/>
                </a:solidFill>
              </a:rPr>
              <a:t>defin</a:t>
            </a:r>
            <a:r>
              <a:rPr lang="sr-Latn-RS" sz="2400" b="1" dirty="0">
                <a:solidFill>
                  <a:srgbClr val="6600CC"/>
                </a:solidFill>
              </a:rPr>
              <a:t>ed</a:t>
            </a:r>
            <a:r>
              <a:rPr lang="en-US" sz="2400" b="1" dirty="0">
                <a:solidFill>
                  <a:srgbClr val="6600CC"/>
                </a:solidFill>
              </a:rPr>
              <a:t> </a:t>
            </a:r>
            <a:r>
              <a:rPr lang="sr-Latn-RS" sz="2400" b="1" dirty="0">
                <a:solidFill>
                  <a:srgbClr val="6600CC"/>
                </a:solidFill>
              </a:rPr>
              <a:t>capacity </a:t>
            </a:r>
            <a:r>
              <a:rPr lang="sr-Latn-RS" sz="2400" b="1" dirty="0" err="1">
                <a:solidFill>
                  <a:srgbClr val="6600CC"/>
                </a:solidFill>
              </a:rPr>
              <a:t>of</a:t>
            </a:r>
            <a:r>
              <a:rPr lang="sr-Latn-RS" sz="2400" b="1" dirty="0">
                <a:solidFill>
                  <a:srgbClr val="6600CC"/>
                </a:solidFill>
              </a:rPr>
              <a:t> the ATC service</a:t>
            </a:r>
            <a:r>
              <a:rPr lang="en-US" sz="2400" dirty="0"/>
              <a:t>.</a:t>
            </a:r>
            <a:endParaRPr lang="sr-Latn-RS" sz="2400" dirty="0"/>
          </a:p>
          <a:p>
            <a:pPr>
              <a:spcAft>
                <a:spcPts val="300"/>
              </a:spcAft>
            </a:pPr>
            <a:r>
              <a:rPr lang="sr-Latn-RS" sz="2400" dirty="0"/>
              <a:t>Capacity could be:</a:t>
            </a:r>
          </a:p>
          <a:p>
            <a:pPr lvl="1">
              <a:spcAft>
                <a:spcPts val="300"/>
              </a:spcAft>
            </a:pPr>
            <a:r>
              <a:rPr lang="en-US" sz="2000" b="1" dirty="0"/>
              <a:t>Air Traffic System (ATS) capacity </a:t>
            </a:r>
            <a:endParaRPr lang="sr-Latn-RS" sz="2000" b="1" dirty="0"/>
          </a:p>
          <a:p>
            <a:pPr lvl="1">
              <a:spcAft>
                <a:spcPts val="300"/>
              </a:spcAft>
            </a:pPr>
            <a:r>
              <a:rPr lang="sr-Latn-CS" sz="2000" b="1" dirty="0"/>
              <a:t>Air Traffic Control system (ATC) capacity</a:t>
            </a:r>
          </a:p>
          <a:p>
            <a:pPr>
              <a:spcAft>
                <a:spcPts val="300"/>
              </a:spcAft>
            </a:pPr>
            <a:endParaRPr lang="en-US" sz="1800" dirty="0"/>
          </a:p>
          <a:p>
            <a:pPr>
              <a:spcAft>
                <a:spcPts val="300"/>
              </a:spcAft>
            </a:pPr>
            <a:r>
              <a:rPr lang="sr-Latn-RS" sz="2400" b="1" i="1" dirty="0">
                <a:solidFill>
                  <a:srgbClr val="3333FF"/>
                </a:solidFill>
              </a:rPr>
              <a:t>Air Traffic System (ATS) capacity </a:t>
            </a:r>
            <a:r>
              <a:rPr lang="sr-Latn-RS" sz="2400" dirty="0"/>
              <a:t>depends on many</a:t>
            </a:r>
            <a:r>
              <a:rPr lang="en-US" sz="2400" dirty="0"/>
              <a:t> </a:t>
            </a:r>
            <a:r>
              <a:rPr lang="en-US" sz="2400" dirty="0" err="1"/>
              <a:t>fa</a:t>
            </a:r>
            <a:r>
              <a:rPr lang="sr-Latn-RS" sz="2400" dirty="0"/>
              <a:t>c</a:t>
            </a:r>
            <a:r>
              <a:rPr lang="en-US" sz="2400" dirty="0"/>
              <a:t>tor</a:t>
            </a:r>
            <a:r>
              <a:rPr lang="sr-Latn-RS" sz="2400" dirty="0"/>
              <a:t>s</a:t>
            </a:r>
            <a:r>
              <a:rPr lang="en-US" sz="2400" dirty="0"/>
              <a:t>, </a:t>
            </a:r>
            <a:r>
              <a:rPr lang="sr-Latn-RS" sz="2400" dirty="0"/>
              <a:t>including</a:t>
            </a:r>
            <a:r>
              <a:rPr lang="en-US" sz="2400" dirty="0"/>
              <a:t> </a:t>
            </a:r>
            <a:r>
              <a:rPr lang="sr-Latn-RS" sz="2400" dirty="0"/>
              <a:t>route network and airway structure</a:t>
            </a:r>
            <a:r>
              <a:rPr lang="en-US" sz="2400" dirty="0"/>
              <a:t>, </a:t>
            </a:r>
            <a:r>
              <a:rPr lang="sr-Latn-RS" sz="2400" dirty="0"/>
              <a:t>traffic characteristics</a:t>
            </a:r>
            <a:r>
              <a:rPr lang="en-US" sz="2400" dirty="0"/>
              <a:t>, </a:t>
            </a:r>
            <a:r>
              <a:rPr lang="sr-Latn-RS" sz="2400" dirty="0"/>
              <a:t>navigation accuracy of flights</a:t>
            </a:r>
            <a:r>
              <a:rPr lang="en-US" sz="2400" dirty="0"/>
              <a:t>, </a:t>
            </a:r>
            <a:r>
              <a:rPr lang="en-US" sz="2400" dirty="0" err="1"/>
              <a:t>meteorolo</a:t>
            </a:r>
            <a:r>
              <a:rPr lang="sr-Latn-RS" sz="2400" dirty="0"/>
              <a:t>gical</a:t>
            </a:r>
            <a:r>
              <a:rPr lang="en-US" sz="2400" dirty="0"/>
              <a:t> </a:t>
            </a:r>
            <a:r>
              <a:rPr lang="en-US" sz="2400" dirty="0" err="1"/>
              <a:t>fa</a:t>
            </a:r>
            <a:r>
              <a:rPr lang="sr-Latn-RS" sz="2400" dirty="0"/>
              <a:t>c</a:t>
            </a:r>
            <a:r>
              <a:rPr lang="en-US" sz="2400" dirty="0"/>
              <a:t>tor</a:t>
            </a:r>
            <a:r>
              <a:rPr lang="sr-Latn-RS" sz="2400" dirty="0"/>
              <a:t>s,</a:t>
            </a:r>
            <a:r>
              <a:rPr lang="en-US" sz="2400" dirty="0"/>
              <a:t> </a:t>
            </a:r>
            <a:r>
              <a:rPr lang="sr-Latn-RS" sz="2400" dirty="0"/>
              <a:t>and</a:t>
            </a:r>
            <a:r>
              <a:rPr lang="en-US" sz="2400" dirty="0"/>
              <a:t> </a:t>
            </a:r>
            <a:r>
              <a:rPr lang="sr-Latn-RS" sz="2400" dirty="0"/>
              <a:t>ATCo </a:t>
            </a:r>
            <a:r>
              <a:rPr lang="en-US" sz="2400" dirty="0"/>
              <a:t>workload.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10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>
              <a:spcAft>
                <a:spcPts val="300"/>
              </a:spcAft>
            </a:pPr>
            <a:r>
              <a:rPr lang="en-US" sz="2400" dirty="0"/>
              <a:t>Every effort should be made to provide sufficient capacity to support both normal and peak traffic levels</a:t>
            </a:r>
            <a:r>
              <a:rPr lang="sr-Latn-CS" sz="2400" dirty="0"/>
              <a:t>.</a:t>
            </a:r>
          </a:p>
          <a:p>
            <a:pPr>
              <a:spcAft>
                <a:spcPts val="300"/>
              </a:spcAft>
            </a:pPr>
            <a:endParaRPr lang="en-US" sz="1600" u="sng" dirty="0"/>
          </a:p>
          <a:p>
            <a:pPr>
              <a:spcAft>
                <a:spcPts val="300"/>
              </a:spcAft>
            </a:pPr>
            <a:r>
              <a:rPr lang="en-US" sz="2400" u="sng" dirty="0"/>
              <a:t>The implementation of capacity-enhancing measures must not cause a </a:t>
            </a:r>
            <a:r>
              <a:rPr lang="sr-Latn-RS" sz="2400" u="sng" dirty="0"/>
              <a:t>safety</a:t>
            </a:r>
            <a:r>
              <a:rPr lang="en-US" sz="2400" u="sng" dirty="0"/>
              <a:t> breach</a:t>
            </a:r>
            <a:r>
              <a:rPr lang="sr-Latn-CS" sz="2400" dirty="0"/>
              <a:t>, i.e. </a:t>
            </a:r>
            <a:r>
              <a:rPr lang="en-US" sz="2400" dirty="0"/>
              <a:t>the number of aircraft provided with an </a:t>
            </a:r>
            <a:r>
              <a:rPr lang="sr-Latn-RS" sz="2400" dirty="0"/>
              <a:t>ATC </a:t>
            </a:r>
            <a:r>
              <a:rPr lang="en-US" sz="2400" dirty="0"/>
              <a:t>service should not exceed a number that can be safely served</a:t>
            </a:r>
            <a:r>
              <a:rPr lang="sr-Latn-CS" sz="2400" dirty="0"/>
              <a:t>. </a:t>
            </a:r>
          </a:p>
          <a:p>
            <a:pPr>
              <a:spcAft>
                <a:spcPts val="300"/>
              </a:spcAft>
            </a:pPr>
            <a:r>
              <a:rPr lang="sr-Latn-RS" sz="2400" dirty="0"/>
              <a:t>Aviation authorities should estimate </a:t>
            </a:r>
            <a:r>
              <a:rPr lang="en-US" sz="2400" dirty="0"/>
              <a:t>and declare (publish) the capacity of the air traffic control service for controlled areas, </a:t>
            </a:r>
            <a:r>
              <a:rPr lang="sr-Latn-RS" sz="2400" dirty="0"/>
              <a:t>controlled sectors within areas</a:t>
            </a:r>
            <a:r>
              <a:rPr lang="en-US" sz="2400" dirty="0"/>
              <a:t> </a:t>
            </a:r>
            <a:r>
              <a:rPr lang="sr-Latn-RS" sz="2400" dirty="0"/>
              <a:t>and for</a:t>
            </a:r>
            <a:r>
              <a:rPr lang="en-US" sz="2400" dirty="0"/>
              <a:t> </a:t>
            </a:r>
            <a:r>
              <a:rPr lang="sr-Latn-RS" sz="2400" dirty="0"/>
              <a:t>airports </a:t>
            </a:r>
            <a:r>
              <a:rPr lang="sr-Latn-CS" sz="2400" dirty="0"/>
              <a:t>– </a:t>
            </a:r>
            <a:r>
              <a:rPr lang="sr-Latn-CS" sz="2400" b="1" dirty="0">
                <a:solidFill>
                  <a:schemeClr val="accent2"/>
                </a:solidFill>
              </a:rPr>
              <a:t>DECLARED CAPACITY</a:t>
            </a:r>
            <a:r>
              <a:rPr lang="sr-Latn-CS" sz="2400" dirty="0"/>
              <a:t>.</a:t>
            </a:r>
            <a:endParaRPr lang="en-US" sz="2400" dirty="0"/>
          </a:p>
        </p:txBody>
      </p:sp>
      <p:sp>
        <p:nvSpPr>
          <p:cNvPr id="32772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686800" cy="1139825"/>
          </a:xfrm>
          <a:noFill/>
        </p:spPr>
        <p:txBody>
          <a:bodyPr/>
          <a:lstStyle/>
          <a:p>
            <a:r>
              <a:rPr lang="sr-Latn-CS" b="1" dirty="0"/>
              <a:t>ATFM (3)</a:t>
            </a:r>
            <a:endParaRPr lang="en-US" b="1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11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>
              <a:spcAft>
                <a:spcPts val="300"/>
              </a:spcAft>
            </a:pPr>
            <a:r>
              <a:rPr lang="sr-Latn-RS" sz="2400" b="1" i="1" dirty="0">
                <a:solidFill>
                  <a:srgbClr val="FF0000"/>
                </a:solidFill>
              </a:rPr>
              <a:t>ATC capacity </a:t>
            </a:r>
            <a:r>
              <a:rPr lang="sr-Latn-RS" sz="2400" dirty="0"/>
              <a:t>should be expresed as </a:t>
            </a:r>
            <a:r>
              <a:rPr lang="sr-Latn-RS" sz="2400" u="sng" dirty="0"/>
              <a:t>maximum number of aircraft</a:t>
            </a:r>
            <a:r>
              <a:rPr lang="en-US" sz="2400" u="sng" dirty="0"/>
              <a:t> </a:t>
            </a:r>
            <a:r>
              <a:rPr lang="sr-Latn-RS" sz="2400" u="sng" dirty="0"/>
              <a:t>which could be served </a:t>
            </a:r>
            <a:r>
              <a:rPr lang="sr-Latn-RS" sz="2400" u="sng" dirty="0" err="1"/>
              <a:t>during</a:t>
            </a:r>
            <a:r>
              <a:rPr lang="sr-Latn-RS" sz="2400" u="sng" dirty="0"/>
              <a:t> a </a:t>
            </a:r>
            <a:r>
              <a:rPr lang="sr-Latn-RS" sz="2400" u="sng" dirty="0" err="1"/>
              <a:t>given</a:t>
            </a:r>
            <a:r>
              <a:rPr lang="sr-Latn-RS" sz="2400" u="sng" dirty="0"/>
              <a:t> period of time</a:t>
            </a:r>
            <a:r>
              <a:rPr lang="en-US" sz="2400" u="sng" dirty="0"/>
              <a:t> </a:t>
            </a:r>
            <a:r>
              <a:rPr lang="sr-Latn-RS" sz="2400" u="sng" dirty="0" err="1"/>
              <a:t>within</a:t>
            </a:r>
            <a:r>
              <a:rPr lang="en-US" sz="2400" u="sng" dirty="0"/>
              <a:t> a </a:t>
            </a:r>
            <a:r>
              <a:rPr lang="sr-Latn-RS" sz="2400" u="sng" dirty="0" err="1"/>
              <a:t>certain</a:t>
            </a:r>
            <a:r>
              <a:rPr lang="sr-Latn-RS" sz="2400" u="sng" dirty="0"/>
              <a:t> airspace</a:t>
            </a:r>
            <a:r>
              <a:rPr lang="en-US" sz="2400" u="sng" dirty="0"/>
              <a:t> </a:t>
            </a:r>
            <a:r>
              <a:rPr lang="sr-Latn-RS" sz="2400" u="sng" dirty="0"/>
              <a:t>or</a:t>
            </a:r>
            <a:r>
              <a:rPr lang="en-US" sz="2400" u="sng" dirty="0"/>
              <a:t> </a:t>
            </a:r>
            <a:r>
              <a:rPr lang="sr-Latn-RS" sz="2400" u="sng" dirty="0"/>
              <a:t>airport</a:t>
            </a:r>
            <a:r>
              <a:rPr lang="en-US" sz="2400" dirty="0"/>
              <a:t>. </a:t>
            </a:r>
            <a:endParaRPr lang="sr-Latn-CS" sz="2400" dirty="0"/>
          </a:p>
          <a:p>
            <a:pPr>
              <a:spcAft>
                <a:spcPts val="300"/>
              </a:spcAft>
            </a:pPr>
            <a:endParaRPr lang="en-US" sz="2400" dirty="0"/>
          </a:p>
          <a:p>
            <a:pPr>
              <a:spcAft>
                <a:spcPts val="300"/>
              </a:spcAft>
            </a:pPr>
            <a:r>
              <a:rPr lang="en-US" sz="2400" dirty="0"/>
              <a:t>The most appropriate measure of capacity is Sustainable Hourly Traffic Flow. </a:t>
            </a:r>
            <a:endParaRPr lang="sr-Latn-CS" sz="2400" dirty="0"/>
          </a:p>
          <a:p>
            <a:pPr>
              <a:spcAft>
                <a:spcPts val="300"/>
              </a:spcAft>
            </a:pPr>
            <a:r>
              <a:rPr lang="sr-Latn-RS" sz="2400" dirty="0"/>
              <a:t>Such </a:t>
            </a:r>
            <a:r>
              <a:rPr lang="sr-Latn-RS" sz="2400" dirty="0" err="1"/>
              <a:t>hourly</a:t>
            </a:r>
            <a:r>
              <a:rPr lang="sr-Latn-RS" sz="2400" dirty="0"/>
              <a:t> </a:t>
            </a:r>
            <a:r>
              <a:rPr lang="sr-Latn-RS" sz="2400" dirty="0" err="1"/>
              <a:t>capacity</a:t>
            </a:r>
            <a:r>
              <a:rPr lang="en-US" sz="2400" dirty="0"/>
              <a:t> can easily be converted to daily, monthly or annual values</a:t>
            </a:r>
            <a:r>
              <a:rPr lang="sr-Latn-CS" sz="2400" dirty="0"/>
              <a:t>.</a:t>
            </a:r>
            <a:r>
              <a:rPr lang="en-US" sz="2400" dirty="0"/>
              <a:t> </a:t>
            </a:r>
          </a:p>
          <a:p>
            <a:pPr algn="just">
              <a:spcAft>
                <a:spcPts val="300"/>
              </a:spcAft>
            </a:pPr>
            <a:endParaRPr lang="en-US" sz="2400" dirty="0"/>
          </a:p>
        </p:txBody>
      </p:sp>
      <p:sp>
        <p:nvSpPr>
          <p:cNvPr id="33796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686800" cy="1139825"/>
          </a:xfrm>
          <a:noFill/>
        </p:spPr>
        <p:txBody>
          <a:bodyPr/>
          <a:lstStyle/>
          <a:p>
            <a:r>
              <a:rPr lang="sr-Latn-CS" b="1" dirty="0"/>
              <a:t>ATFM (4)</a:t>
            </a:r>
            <a:endParaRPr lang="en-US" b="1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12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Regulation of capacity and traffic demand (1)</a:t>
            </a:r>
            <a:endParaRPr lang="en-US" b="1" dirty="0"/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147050" cy="4525963"/>
          </a:xfrm>
        </p:spPr>
        <p:txBody>
          <a:bodyPr/>
          <a:lstStyle/>
          <a:p>
            <a:pPr>
              <a:spcAft>
                <a:spcPts val="300"/>
              </a:spcAft>
            </a:pPr>
            <a:endParaRPr lang="sr-Latn-CS" sz="2400" dirty="0"/>
          </a:p>
          <a:p>
            <a:pPr>
              <a:spcAft>
                <a:spcPts val="300"/>
              </a:spcAft>
            </a:pPr>
            <a:r>
              <a:rPr lang="sr-Latn-RS" sz="2400" dirty="0"/>
              <a:t>When traffic demand </a:t>
            </a:r>
            <a:r>
              <a:rPr lang="en-US" sz="2400" dirty="0"/>
              <a:t>varies significantly throughout the day</a:t>
            </a:r>
            <a:r>
              <a:rPr lang="sr-Latn-RS" sz="2400" dirty="0"/>
              <a:t> </a:t>
            </a:r>
            <a:r>
              <a:rPr lang="sr-Latn-RS" sz="2400" dirty="0" err="1"/>
              <a:t>or</a:t>
            </a:r>
            <a:r>
              <a:rPr lang="sr-Latn-RS" sz="2400" dirty="0"/>
              <a:t> a </a:t>
            </a:r>
            <a:r>
              <a:rPr lang="sr-Latn-RS" sz="2400" dirty="0" err="1"/>
              <a:t>certain</a:t>
            </a:r>
            <a:r>
              <a:rPr lang="sr-Latn-RS" sz="2400" dirty="0"/>
              <a:t> time period</a:t>
            </a:r>
            <a:r>
              <a:rPr lang="en-US" sz="2400" dirty="0"/>
              <a:t>,</a:t>
            </a:r>
            <a:r>
              <a:rPr lang="sr-Latn-RS" sz="2400" dirty="0"/>
              <a:t> 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certain </a:t>
            </a:r>
            <a:r>
              <a:rPr lang="en-US" sz="2400" b="1" i="1" dirty="0">
                <a:solidFill>
                  <a:schemeClr val="accent2"/>
                </a:solidFill>
              </a:rPr>
              <a:t>means and procedures 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need to be applied to vary the number of operating sectors or </a:t>
            </a:r>
            <a:r>
              <a:rPr lang="sr-Latn-R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working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positions to meet prevailing and projected </a:t>
            </a:r>
            <a:r>
              <a:rPr lang="sr-Latn-R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traffic 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demand</a:t>
            </a:r>
            <a:r>
              <a:rPr lang="sr-Latn-R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sr-Latn-CS" sz="2400" dirty="0"/>
          </a:p>
        </p:txBody>
      </p:sp>
      <p:grpSp>
        <p:nvGrpSpPr>
          <p:cNvPr id="2" name="Group 7"/>
          <p:cNvGrpSpPr/>
          <p:nvPr/>
        </p:nvGrpSpPr>
        <p:grpSpPr>
          <a:xfrm>
            <a:off x="1418897" y="3783724"/>
            <a:ext cx="5524843" cy="2564524"/>
            <a:chOff x="2214546" y="4071942"/>
            <a:chExt cx="4729194" cy="2008507"/>
          </a:xfrm>
        </p:grpSpPr>
        <p:pic>
          <p:nvPicPr>
            <p:cNvPr id="34822" name="Picture 6" descr="Image result for air traffic demand fluctuation"/>
            <p:cNvPicPr>
              <a:picLocks noChangeAspect="1" noChangeArrowheads="1"/>
            </p:cNvPicPr>
            <p:nvPr/>
          </p:nvPicPr>
          <p:blipFill>
            <a:blip r:embed="rId2" cstate="print"/>
            <a:srcRect r="6057" b="50909"/>
            <a:stretch>
              <a:fillRect/>
            </a:stretch>
          </p:blipFill>
          <p:spPr bwMode="auto">
            <a:xfrm>
              <a:off x="2214546" y="4071942"/>
              <a:ext cx="4429156" cy="1960430"/>
            </a:xfrm>
            <a:prstGeom prst="rect">
              <a:avLst/>
            </a:prstGeom>
            <a:noFill/>
          </p:spPr>
        </p:pic>
        <p:pic>
          <p:nvPicPr>
            <p:cNvPr id="34824" name="Picture 8" descr="Image result for air traffic demand fluctuation"/>
            <p:cNvPicPr>
              <a:picLocks noChangeAspect="1" noChangeArrowheads="1"/>
            </p:cNvPicPr>
            <p:nvPr/>
          </p:nvPicPr>
          <p:blipFill>
            <a:blip r:embed="rId2" cstate="print"/>
            <a:srcRect l="74555" t="93466" r="5424" b="1089"/>
            <a:stretch>
              <a:fillRect/>
            </a:stretch>
          </p:blipFill>
          <p:spPr bwMode="auto">
            <a:xfrm>
              <a:off x="5786445" y="5857892"/>
              <a:ext cx="1157295" cy="222557"/>
            </a:xfrm>
            <a:prstGeom prst="rect">
              <a:avLst/>
            </a:prstGeom>
            <a:noFill/>
          </p:spPr>
        </p:pic>
      </p:grpSp>
      <p:sp>
        <p:nvSpPr>
          <p:cNvPr id="8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13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Regulation of capacity and traffic demand (2)</a:t>
            </a:r>
            <a:endParaRPr lang="en-US" b="1" dirty="0"/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algn="just">
              <a:spcAft>
                <a:spcPts val="300"/>
              </a:spcAft>
            </a:pPr>
            <a:endParaRPr lang="sr-Latn-CS" sz="2500" dirty="0"/>
          </a:p>
          <a:p>
            <a:pPr>
              <a:spcAft>
                <a:spcPts val="300"/>
              </a:spcAft>
            </a:pPr>
            <a:r>
              <a:rPr lang="en-US" sz="2400" dirty="0"/>
              <a:t>In </a:t>
            </a:r>
            <a:r>
              <a:rPr lang="sr-Latn-RS" sz="2400" dirty="0"/>
              <a:t>the case </a:t>
            </a:r>
            <a:r>
              <a:rPr lang="en-US" sz="2400" dirty="0"/>
              <a:t>of an event having an adverse effect on the published airspace or aerodrome capacity (</a:t>
            </a:r>
            <a:r>
              <a:rPr lang="en-US" sz="2400" dirty="0" err="1"/>
              <a:t>eg</a:t>
            </a:r>
            <a:r>
              <a:rPr lang="sr-Latn-RS" sz="2400" dirty="0"/>
              <a:t>.</a:t>
            </a:r>
            <a:r>
              <a:rPr lang="en-US" sz="2400" dirty="0"/>
              <a:t> surveillance system failure), it is necessary to reduce the capacity over a period of time. </a:t>
            </a:r>
            <a:endParaRPr lang="sr-Latn-CS" sz="2400" dirty="0"/>
          </a:p>
          <a:p>
            <a:pPr>
              <a:spcAft>
                <a:spcPts val="300"/>
              </a:spcAft>
            </a:pPr>
            <a:endParaRPr lang="sr-Latn-CS" sz="2400" dirty="0"/>
          </a:p>
          <a:p>
            <a:pPr>
              <a:spcAft>
                <a:spcPts val="300"/>
              </a:spcAft>
            </a:pP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order to ensure the safety of </a:t>
            </a:r>
            <a:r>
              <a:rPr lang="sr-Latn-R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air 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traffic flow</a:t>
            </a:r>
            <a:r>
              <a:rPr lang="sr-Latn-R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it is necessary to apply certain </a:t>
            </a:r>
            <a:r>
              <a:rPr lang="en-US" sz="2400" b="1" i="1" dirty="0">
                <a:solidFill>
                  <a:schemeClr val="accent2"/>
                </a:solidFill>
              </a:rPr>
              <a:t>measures to regulate traffic intensity</a:t>
            </a:r>
            <a:r>
              <a:rPr lang="sr-Latn-CS" sz="2400" dirty="0"/>
              <a:t>.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14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4" descr="Belgrade ATC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4841"/>
            <a:ext cx="9144000" cy="7233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5" descr="Belgrade ATC 1"/>
          <p:cNvPicPr>
            <a:picLocks noChangeAspect="1" noChangeArrowheads="1"/>
          </p:cNvPicPr>
          <p:nvPr/>
        </p:nvPicPr>
        <p:blipFill>
          <a:blip r:embed="rId3" cstate="print"/>
          <a:srcRect b="87650"/>
          <a:stretch>
            <a:fillRect/>
          </a:stretch>
        </p:blipFill>
        <p:spPr bwMode="auto">
          <a:xfrm>
            <a:off x="3844923" y="168165"/>
            <a:ext cx="5029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15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Increase of ATC capacity</a:t>
            </a:r>
            <a:endParaRPr lang="en-US" b="1" dirty="0"/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algn="just">
              <a:spcAft>
                <a:spcPts val="300"/>
              </a:spcAft>
            </a:pPr>
            <a:r>
              <a:rPr lang="en-US" sz="2400" dirty="0"/>
              <a:t>In cases where traffic demand on a regular basis exceeds the capacity of the air traffic control services, resulting in continuous and frequent delays; or it becomes apparent that the forecast traffic demand will exceed the capacity values, aviation authorities should, as far as possible</a:t>
            </a:r>
            <a:r>
              <a:rPr lang="sr-Latn-CS" sz="2400" dirty="0"/>
              <a:t>:</a:t>
            </a:r>
          </a:p>
          <a:p>
            <a:pPr lvl="1" algn="just">
              <a:spcAft>
                <a:spcPts val="300"/>
              </a:spcAft>
            </a:pPr>
            <a:r>
              <a:rPr lang="en-US" sz="2000" dirty="0">
                <a:solidFill>
                  <a:srgbClr val="0066FF"/>
                </a:solidFill>
              </a:rPr>
              <a:t>implement measures to maximize capacity </a:t>
            </a:r>
            <a:r>
              <a:rPr lang="en-US" sz="2000" dirty="0" err="1">
                <a:solidFill>
                  <a:srgbClr val="0066FF"/>
                </a:solidFill>
              </a:rPr>
              <a:t>utilisation</a:t>
            </a:r>
            <a:r>
              <a:rPr lang="en-US" sz="2000" dirty="0">
                <a:solidFill>
                  <a:srgbClr val="0066FF"/>
                </a:solidFill>
              </a:rPr>
              <a:t> of the existing system; </a:t>
            </a:r>
            <a:r>
              <a:rPr lang="sr-Latn-RS" sz="2000" dirty="0" err="1">
                <a:solidFill>
                  <a:srgbClr val="0066FF"/>
                </a:solidFill>
              </a:rPr>
              <a:t>and</a:t>
            </a:r>
            <a:r>
              <a:rPr lang="sr-Latn-RS" sz="2000" dirty="0">
                <a:solidFill>
                  <a:srgbClr val="0066FF"/>
                </a:solidFill>
              </a:rPr>
              <a:t> </a:t>
            </a:r>
            <a:r>
              <a:rPr lang="sr-Latn-RS" sz="2000" dirty="0" err="1">
                <a:solidFill>
                  <a:srgbClr val="0066FF"/>
                </a:solidFill>
              </a:rPr>
              <a:t>t</a:t>
            </a:r>
            <a:endParaRPr lang="en-US" sz="2000" dirty="0">
              <a:solidFill>
                <a:srgbClr val="0066FF"/>
              </a:solidFill>
            </a:endParaRPr>
          </a:p>
          <a:p>
            <a:pPr lvl="1" algn="just">
              <a:spcAft>
                <a:spcPts val="300"/>
              </a:spcAft>
            </a:pPr>
            <a:r>
              <a:rPr lang="en-US" sz="2000" dirty="0">
                <a:solidFill>
                  <a:srgbClr val="0066FF"/>
                </a:solidFill>
              </a:rPr>
              <a:t>develop plans to increase capacity to meet current and forecast traffic demand.</a:t>
            </a:r>
          </a:p>
          <a:p>
            <a:pPr lvl="1" algn="just">
              <a:spcAft>
                <a:spcPts val="300"/>
              </a:spcAft>
            </a:pPr>
            <a:endParaRPr lang="en-US" sz="2000" dirty="0">
              <a:solidFill>
                <a:srgbClr val="0066FF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16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Strategic, </a:t>
            </a:r>
            <a:r>
              <a:rPr lang="en-GB" dirty="0"/>
              <a:t>p</a:t>
            </a:r>
            <a:r>
              <a:rPr lang="en-GB" b="1" dirty="0"/>
              <a:t>re-tactical and tactical planning</a:t>
            </a:r>
            <a:endParaRPr lang="sr-Latn-CS" b="1" dirty="0"/>
          </a:p>
        </p:txBody>
      </p:sp>
      <p:sp>
        <p:nvSpPr>
          <p:cNvPr id="5" name="Slide Number Placeholder 4"/>
          <p:cNvSpPr txBox="1">
            <a:spLocks/>
          </p:cNvSpPr>
          <p:nvPr/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1060F-8FEA-4B47-8EEE-5A6CDD216421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14375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ATFM (1)</a:t>
            </a:r>
            <a:endParaRPr lang="en-US" b="1" dirty="0"/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algn="just">
              <a:spcAft>
                <a:spcPts val="300"/>
              </a:spcAft>
            </a:pPr>
            <a:r>
              <a:rPr lang="en-US" sz="2400" dirty="0"/>
              <a:t>ATFM</a:t>
            </a:r>
            <a:r>
              <a:rPr lang="sr-Latn-RS" sz="2400" dirty="0"/>
              <a:t> </a:t>
            </a:r>
            <a:r>
              <a:rPr lang="en-US" sz="2400" dirty="0"/>
              <a:t>should be applied on the basis of regional aviation agreements, or multilateral agreements.</a:t>
            </a:r>
            <a:endParaRPr lang="sr-Latn-RS" sz="2400" dirty="0"/>
          </a:p>
          <a:p>
            <a:pPr algn="just">
              <a:spcAft>
                <a:spcPts val="300"/>
              </a:spcAft>
            </a:pPr>
            <a:endParaRPr lang="en-US" sz="2400" dirty="0"/>
          </a:p>
          <a:p>
            <a:pPr algn="just">
              <a:spcAft>
                <a:spcPts val="300"/>
              </a:spcAft>
            </a:pPr>
            <a:r>
              <a:rPr lang="sr-Latn-RS" sz="2400" dirty="0"/>
              <a:t>ATFM service </a:t>
            </a:r>
            <a:r>
              <a:rPr lang="en-US" sz="2400" dirty="0"/>
              <a:t>in a region or defined area should be developed and implemented as a centralized </a:t>
            </a:r>
            <a:r>
              <a:rPr lang="en-US" sz="2400" dirty="0" err="1"/>
              <a:t>organisation</a:t>
            </a:r>
            <a:r>
              <a:rPr lang="en-US" sz="2400" dirty="0"/>
              <a:t>, supported by flow management positions established at each </a:t>
            </a:r>
            <a:r>
              <a:rPr lang="sr-Latn-RS" sz="2400" dirty="0"/>
              <a:t>area </a:t>
            </a:r>
            <a:r>
              <a:rPr lang="en-US" sz="2400" dirty="0"/>
              <a:t>control </a:t>
            </a:r>
            <a:r>
              <a:rPr lang="en-US" sz="2400" dirty="0" err="1"/>
              <a:t>centre</a:t>
            </a:r>
            <a:r>
              <a:rPr lang="en-US" sz="2400" dirty="0"/>
              <a:t> </a:t>
            </a:r>
            <a:r>
              <a:rPr lang="sr-Latn-RS" sz="2400" dirty="0"/>
              <a:t>(ACC) </a:t>
            </a:r>
            <a:r>
              <a:rPr lang="en-US" sz="2400" dirty="0"/>
              <a:t>within the region, or area in which it is implemented</a:t>
            </a:r>
            <a:r>
              <a:rPr lang="sr-Latn-RS" sz="2400" dirty="0"/>
              <a:t>.</a:t>
            </a:r>
            <a:endParaRPr lang="sr-Latn-CS" sz="2400" dirty="0"/>
          </a:p>
          <a:p>
            <a:pPr algn="just">
              <a:spcAft>
                <a:spcPts val="300"/>
              </a:spcAft>
              <a:buNone/>
            </a:pPr>
            <a:r>
              <a:rPr lang="en-US" sz="2400" dirty="0"/>
              <a:t> </a:t>
            </a:r>
            <a:endParaRPr lang="sr-Latn-RS" sz="2400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18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ATFM (2)</a:t>
            </a:r>
            <a:endParaRPr lang="en-US" b="1" dirty="0"/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algn="just">
              <a:spcAft>
                <a:spcPts val="300"/>
              </a:spcAft>
            </a:pPr>
            <a:r>
              <a:rPr lang="sr-Latn-RS" sz="2400" dirty="0"/>
              <a:t>ATFM </a:t>
            </a:r>
            <a:r>
              <a:rPr lang="en-US" sz="2400" dirty="0"/>
              <a:t>is performed in three stages</a:t>
            </a:r>
            <a:r>
              <a:rPr lang="sr-Latn-CS" sz="2400" dirty="0"/>
              <a:t>:</a:t>
            </a:r>
          </a:p>
          <a:p>
            <a:pPr lvl="1" algn="just">
              <a:spcAft>
                <a:spcPts val="300"/>
              </a:spcAft>
            </a:pPr>
            <a:r>
              <a:rPr lang="en-US" sz="2000" b="1" i="1" dirty="0">
                <a:solidFill>
                  <a:srgbClr val="FF0000"/>
                </a:solidFill>
              </a:rPr>
              <a:t>S</a:t>
            </a:r>
            <a:r>
              <a:rPr lang="sr-Latn-RS" sz="2000" b="1" i="1" dirty="0" err="1">
                <a:solidFill>
                  <a:srgbClr val="FF0000"/>
                </a:solidFill>
              </a:rPr>
              <a:t>trategic</a:t>
            </a:r>
            <a:r>
              <a:rPr lang="sr-Latn-RS" sz="2000" b="1" i="1" dirty="0">
                <a:solidFill>
                  <a:srgbClr val="FF0000"/>
                </a:solidFill>
              </a:rPr>
              <a:t> </a:t>
            </a:r>
            <a:r>
              <a:rPr lang="sr-Latn-RS" sz="2000" b="1" i="1" dirty="0" err="1">
                <a:solidFill>
                  <a:srgbClr val="FF0000"/>
                </a:solidFill>
              </a:rPr>
              <a:t>planning</a:t>
            </a:r>
            <a:r>
              <a:rPr lang="en-US" sz="2000" b="1" i="1" dirty="0">
                <a:solidFill>
                  <a:srgbClr val="FF0000"/>
                </a:solidFill>
              </a:rPr>
              <a:t> </a:t>
            </a:r>
            <a:r>
              <a:rPr lang="en-US" sz="2000" dirty="0"/>
              <a:t>involves the implementation of activities carried out more than one day before the day on which their effect is expected (usually undertaken two to six months in advance);</a:t>
            </a:r>
          </a:p>
          <a:p>
            <a:pPr lvl="1" algn="just">
              <a:spcAft>
                <a:spcPts val="300"/>
              </a:spcAft>
            </a:pPr>
            <a:r>
              <a:rPr lang="sr-Latn-RS" sz="2000" b="1" i="1" dirty="0">
                <a:solidFill>
                  <a:srgbClr val="FF0000"/>
                </a:solidFill>
              </a:rPr>
              <a:t>Pre-</a:t>
            </a:r>
            <a:r>
              <a:rPr lang="sr-Latn-RS" sz="2000" b="1" i="1" dirty="0" err="1">
                <a:solidFill>
                  <a:srgbClr val="FF0000"/>
                </a:solidFill>
              </a:rPr>
              <a:t>tactical</a:t>
            </a:r>
            <a:r>
              <a:rPr lang="sr-Latn-RS" sz="2000" b="1" i="1" dirty="0">
                <a:solidFill>
                  <a:srgbClr val="FF0000"/>
                </a:solidFill>
              </a:rPr>
              <a:t> </a:t>
            </a:r>
            <a:r>
              <a:rPr lang="sr-Latn-RS" sz="2000" b="1" i="1" dirty="0" err="1">
                <a:solidFill>
                  <a:srgbClr val="FF0000"/>
                </a:solidFill>
              </a:rPr>
              <a:t>planning</a:t>
            </a:r>
            <a:r>
              <a:rPr lang="en-US" sz="2000" b="1" i="1" dirty="0">
                <a:solidFill>
                  <a:srgbClr val="FF0000"/>
                </a:solidFill>
              </a:rPr>
              <a:t> </a:t>
            </a:r>
            <a:r>
              <a:rPr lang="en-US" sz="2000" dirty="0"/>
              <a:t>implies activities to be implemented the day before the day on which their effect is expected;</a:t>
            </a:r>
            <a:r>
              <a:rPr lang="sr-Latn-CS" sz="2000" dirty="0"/>
              <a:t> and</a:t>
            </a:r>
            <a:endParaRPr lang="en-US" sz="2000" dirty="0"/>
          </a:p>
          <a:p>
            <a:pPr lvl="1" algn="just">
              <a:spcAft>
                <a:spcPts val="300"/>
              </a:spcAft>
            </a:pPr>
            <a:r>
              <a:rPr lang="sr-Latn-RS" sz="2000" b="1" i="1" dirty="0" err="1">
                <a:solidFill>
                  <a:srgbClr val="FF0000"/>
                </a:solidFill>
              </a:rPr>
              <a:t>Tactical</a:t>
            </a:r>
            <a:r>
              <a:rPr lang="sr-Latn-RS" sz="2000" b="1" i="1" dirty="0">
                <a:solidFill>
                  <a:srgbClr val="FF0000"/>
                </a:solidFill>
              </a:rPr>
              <a:t> </a:t>
            </a:r>
            <a:r>
              <a:rPr lang="sr-Latn-RS" sz="2000" b="1" i="1" dirty="0" err="1">
                <a:solidFill>
                  <a:srgbClr val="FF0000"/>
                </a:solidFill>
              </a:rPr>
              <a:t>operations</a:t>
            </a:r>
            <a:r>
              <a:rPr lang="en-US" sz="2000" b="1" i="1" dirty="0">
                <a:solidFill>
                  <a:srgbClr val="FF0000"/>
                </a:solidFill>
              </a:rPr>
              <a:t> </a:t>
            </a:r>
            <a:r>
              <a:rPr lang="en-US" sz="2000" dirty="0"/>
              <a:t>include activities implemented on the day on which their effect is expected.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19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7250" y="1859660"/>
            <a:ext cx="8015288" cy="1752600"/>
          </a:xfrm>
        </p:spPr>
        <p:txBody>
          <a:bodyPr>
            <a:normAutofit/>
          </a:bodyPr>
          <a:lstStyle/>
          <a:p>
            <a:r>
              <a:rPr lang="en-US" sz="4400" b="1" dirty="0"/>
              <a:t>Air Traffic Flow Management</a:t>
            </a:r>
            <a:r>
              <a:rPr lang="sr-Latn-RS" sz="4400" b="1" dirty="0"/>
              <a:t/>
            </a:r>
            <a:br>
              <a:rPr lang="sr-Latn-RS" sz="4400" b="1" dirty="0"/>
            </a:br>
            <a:r>
              <a:rPr lang="en-US" sz="4400" dirty="0"/>
              <a:t>ATFM</a:t>
            </a:r>
            <a:endParaRPr lang="en-GB" sz="4400" b="1" dirty="0"/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1060F-8FEA-4B47-8EEE-5A6CDD216421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ounded Rectangle 7"/>
          <p:cNvSpPr>
            <a:spLocks/>
          </p:cNvSpPr>
          <p:nvPr/>
        </p:nvSpPr>
        <p:spPr bwMode="auto">
          <a:xfrm>
            <a:off x="2571750" y="4819650"/>
            <a:ext cx="1000125" cy="252413"/>
          </a:xfrm>
          <a:prstGeom prst="roundRect">
            <a:avLst>
              <a:gd name="adj" fmla="val 16667"/>
            </a:avLst>
          </a:prstGeom>
          <a:solidFill>
            <a:schemeClr val="accent1">
              <a:alpha val="50195"/>
            </a:schemeClr>
          </a:solidFill>
          <a:ln w="9525" algn="ctr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5589" y="3630099"/>
            <a:ext cx="3817333" cy="1958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1196169" y="5198172"/>
            <a:ext cx="1620673" cy="357351"/>
          </a:xfrm>
          <a:prstGeom prst="roundRect">
            <a:avLst/>
          </a:prstGeom>
          <a:solidFill>
            <a:srgbClr val="FFFF00">
              <a:alpha val="20000"/>
            </a:srgbClr>
          </a:solidFill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Strategic planning</a:t>
            </a:r>
            <a:endParaRPr lang="en-US" b="1" dirty="0"/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280400" cy="4824412"/>
          </a:xfrm>
        </p:spPr>
        <p:txBody>
          <a:bodyPr/>
          <a:lstStyle/>
          <a:p>
            <a:pPr algn="just">
              <a:lnSpc>
                <a:spcPct val="90000"/>
              </a:lnSpc>
              <a:spcAft>
                <a:spcPts val="300"/>
              </a:spcAft>
            </a:pPr>
            <a:r>
              <a:rPr lang="en-GB" sz="2400" b="1" i="1" dirty="0"/>
              <a:t>Strategic planning </a:t>
            </a:r>
            <a:r>
              <a:rPr lang="en-GB" sz="2400" dirty="0"/>
              <a:t>is carried out in cooperation with the ATC services and airlines, and includes an analysis of demand for the coming season; an assessment of where and when it is possible for demand to exceed the capacity of the ATC service; and the implementation of measures to address imbalances of demand and capacity through:</a:t>
            </a:r>
          </a:p>
          <a:p>
            <a:pPr lvl="1">
              <a:lnSpc>
                <a:spcPct val="90000"/>
              </a:lnSpc>
              <a:spcAft>
                <a:spcPts val="200"/>
              </a:spcAft>
            </a:pPr>
            <a:r>
              <a:rPr lang="en-GB" sz="2000" dirty="0">
                <a:solidFill>
                  <a:srgbClr val="FF0000"/>
                </a:solidFill>
              </a:rPr>
              <a:t>arrangements with ATC services to provide adequate capacity in the required time and space (e.g. by introducing new working positions);</a:t>
            </a:r>
          </a:p>
          <a:p>
            <a:pPr lvl="1">
              <a:lnSpc>
                <a:spcPct val="90000"/>
              </a:lnSpc>
              <a:spcAft>
                <a:spcPts val="200"/>
              </a:spcAft>
            </a:pPr>
            <a:r>
              <a:rPr lang="en-GB" sz="2000" dirty="0">
                <a:solidFill>
                  <a:srgbClr val="FF0000"/>
                </a:solidFill>
              </a:rPr>
              <a:t>re-routing of certain traffic flows;</a:t>
            </a:r>
          </a:p>
          <a:p>
            <a:pPr lvl="1">
              <a:lnSpc>
                <a:spcPct val="90000"/>
              </a:lnSpc>
              <a:spcAft>
                <a:spcPts val="200"/>
              </a:spcAft>
            </a:pPr>
            <a:r>
              <a:rPr lang="en-GB" sz="2000" dirty="0">
                <a:solidFill>
                  <a:srgbClr val="FF0000"/>
                </a:solidFill>
              </a:rPr>
              <a:t>scheduling or rescheduling of flights; and</a:t>
            </a:r>
          </a:p>
          <a:p>
            <a:pPr lvl="1">
              <a:lnSpc>
                <a:spcPct val="90000"/>
              </a:lnSpc>
              <a:spcAft>
                <a:spcPts val="200"/>
              </a:spcAft>
            </a:pPr>
            <a:r>
              <a:rPr lang="en-GB" sz="2000" dirty="0">
                <a:solidFill>
                  <a:srgbClr val="FF0000"/>
                </a:solidFill>
              </a:rPr>
              <a:t>identifying the need for the implementation of tactical ATFM measures.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20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Pre-tactical planning</a:t>
            </a:r>
            <a:endParaRPr lang="en-US" b="1" dirty="0"/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Aft>
                <a:spcPts val="300"/>
              </a:spcAft>
            </a:pPr>
            <a:r>
              <a:rPr lang="sr-Latn-CS" sz="2400" b="1" i="1" dirty="0"/>
              <a:t>Pre-tactical planning </a:t>
            </a:r>
            <a:r>
              <a:rPr lang="sr-Latn-CS" sz="2400" dirty="0"/>
              <a:t>is the fine</a:t>
            </a:r>
            <a:r>
              <a:rPr lang="en-GB" sz="2400" dirty="0"/>
              <a:t>-</a:t>
            </a:r>
            <a:r>
              <a:rPr lang="sr-Latn-CS" sz="2400" dirty="0"/>
              <a:t>tuning of strategic plans based upon updated traffic demand data. </a:t>
            </a:r>
          </a:p>
          <a:p>
            <a:pPr algn="just">
              <a:spcAft>
                <a:spcPts val="300"/>
              </a:spcAft>
            </a:pPr>
            <a:r>
              <a:rPr lang="sr-Latn-CS" sz="2400" dirty="0"/>
              <a:t>During this phase:</a:t>
            </a:r>
          </a:p>
          <a:p>
            <a:pPr lvl="1" algn="just">
              <a:spcAft>
                <a:spcPts val="300"/>
              </a:spcAft>
            </a:pPr>
            <a:r>
              <a:rPr lang="sr-Latn-RS" sz="2000" dirty="0">
                <a:solidFill>
                  <a:srgbClr val="FF0000"/>
                </a:solidFill>
              </a:rPr>
              <a:t>certain traffic flows could be</a:t>
            </a:r>
            <a:r>
              <a:rPr lang="en-US" sz="2000" dirty="0">
                <a:solidFill>
                  <a:srgbClr val="FF0000"/>
                </a:solidFill>
              </a:rPr>
              <a:t> re-r</a:t>
            </a:r>
            <a:r>
              <a:rPr lang="sr-Latn-RS" sz="2000" dirty="0">
                <a:solidFill>
                  <a:srgbClr val="FF0000"/>
                </a:solidFill>
              </a:rPr>
              <a:t>o</a:t>
            </a:r>
            <a:r>
              <a:rPr lang="en-US" sz="2000" dirty="0" err="1">
                <a:solidFill>
                  <a:srgbClr val="FF0000"/>
                </a:solidFill>
              </a:rPr>
              <a:t>ut</a:t>
            </a:r>
            <a:r>
              <a:rPr lang="sr-Latn-RS" sz="2000" dirty="0">
                <a:solidFill>
                  <a:srgbClr val="FF0000"/>
                </a:solidFill>
              </a:rPr>
              <a:t>ed</a:t>
            </a:r>
            <a:r>
              <a:rPr lang="en-US" sz="2000" dirty="0">
                <a:solidFill>
                  <a:srgbClr val="FF0000"/>
                </a:solidFill>
              </a:rPr>
              <a:t>;</a:t>
            </a:r>
          </a:p>
          <a:p>
            <a:pPr lvl="1" algn="just">
              <a:spcAft>
                <a:spcPts val="300"/>
              </a:spcAft>
            </a:pPr>
            <a:r>
              <a:rPr lang="en-US" sz="2000" dirty="0">
                <a:solidFill>
                  <a:srgbClr val="FF0000"/>
                </a:solidFill>
              </a:rPr>
              <a:t>offloaded routes can be coordinated;</a:t>
            </a:r>
          </a:p>
          <a:p>
            <a:pPr lvl="1" algn="just">
              <a:spcAft>
                <a:spcPts val="300"/>
              </a:spcAft>
            </a:pPr>
            <a:r>
              <a:rPr lang="en-US" sz="2000" dirty="0">
                <a:solidFill>
                  <a:srgbClr val="FF0000"/>
                </a:solidFill>
              </a:rPr>
              <a:t>the tactical measures to be taken are decided; </a:t>
            </a:r>
            <a:r>
              <a:rPr lang="sr-Latn-RS" sz="2000" dirty="0">
                <a:solidFill>
                  <a:srgbClr val="FF0000"/>
                </a:solidFill>
              </a:rPr>
              <a:t>and</a:t>
            </a:r>
            <a:endParaRPr lang="en-US" sz="2000" dirty="0">
              <a:solidFill>
                <a:srgbClr val="FF0000"/>
              </a:solidFill>
            </a:endParaRPr>
          </a:p>
          <a:p>
            <a:pPr lvl="1" algn="just">
              <a:spcAft>
                <a:spcPts val="300"/>
              </a:spcAft>
            </a:pPr>
            <a:r>
              <a:rPr lang="en-US" sz="2000" dirty="0">
                <a:solidFill>
                  <a:srgbClr val="FF0000"/>
                </a:solidFill>
              </a:rPr>
              <a:t>details of the ATFM plan </a:t>
            </a:r>
            <a:r>
              <a:rPr lang="sr-Latn-RS" sz="2000" dirty="0">
                <a:solidFill>
                  <a:srgbClr val="FF0000"/>
                </a:solidFill>
              </a:rPr>
              <a:t>for </a:t>
            </a:r>
            <a:r>
              <a:rPr lang="en-US" sz="2000" dirty="0">
                <a:solidFill>
                  <a:srgbClr val="FF0000"/>
                </a:solidFill>
              </a:rPr>
              <a:t>next day should be published and made available to all interested parties.</a:t>
            </a:r>
          </a:p>
          <a:p>
            <a:pPr marL="0" lvl="1" indent="0" algn="just">
              <a:spcAft>
                <a:spcPts val="300"/>
              </a:spcAft>
              <a:buNone/>
            </a:pPr>
            <a:endParaRPr lang="sr-Latn-RS" sz="2000" dirty="0">
              <a:hlinkClick r:id="rId2"/>
            </a:endParaRPr>
          </a:p>
          <a:p>
            <a:pPr marL="0" lvl="1" indent="0" algn="just">
              <a:spcAft>
                <a:spcPts val="300"/>
              </a:spcAft>
              <a:buNone/>
            </a:pPr>
            <a:r>
              <a:rPr lang="en-US" dirty="0">
                <a:hlinkClick r:id="rId2"/>
              </a:rPr>
              <a:t>https://www.public.nm.eurocontrol.int/PUBPORTAL/gateway/spec/index.html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21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2"/>
          <p:cNvPicPr>
            <a:picLocks noChangeAspect="1" noChangeArrowheads="1"/>
          </p:cNvPicPr>
          <p:nvPr/>
        </p:nvPicPr>
        <p:blipFill>
          <a:blip r:embed="rId2" cstate="print"/>
          <a:srcRect l="50626" t="5833" r="626" b="16666"/>
          <a:stretch>
            <a:fillRect/>
          </a:stretch>
        </p:blipFill>
        <p:spPr bwMode="auto">
          <a:xfrm>
            <a:off x="661343" y="0"/>
            <a:ext cx="7669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TextBox 6"/>
          <p:cNvSpPr txBox="1">
            <a:spLocks noChangeArrowheads="1"/>
          </p:cNvSpPr>
          <p:nvPr/>
        </p:nvSpPr>
        <p:spPr bwMode="auto">
          <a:xfrm>
            <a:off x="1143000" y="142875"/>
            <a:ext cx="5357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Initial plan for Sunday, September 1, 2019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22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t="6400" r="80261" b="30685"/>
          <a:stretch>
            <a:fillRect/>
          </a:stretch>
        </p:blipFill>
        <p:spPr bwMode="auto">
          <a:xfrm>
            <a:off x="6009603" y="868470"/>
            <a:ext cx="3008262" cy="53933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Tactical operations (1)</a:t>
            </a:r>
            <a:endParaRPr lang="en-US" b="1" dirty="0"/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Aft>
                <a:spcPts val="300"/>
              </a:spcAft>
            </a:pPr>
            <a:r>
              <a:rPr lang="sr-Latn-CS" sz="2400" b="1" i="1" dirty="0"/>
              <a:t>Tactial operations </a:t>
            </a:r>
            <a:r>
              <a:rPr lang="sr-Latn-CS" sz="2400" dirty="0"/>
              <a:t>consist of:</a:t>
            </a:r>
          </a:p>
          <a:p>
            <a:pPr lvl="1" algn="just">
              <a:spcAft>
                <a:spcPts val="300"/>
              </a:spcAft>
            </a:pPr>
            <a:r>
              <a:rPr lang="en-US" sz="2200" dirty="0">
                <a:solidFill>
                  <a:srgbClr val="FF0000"/>
                </a:solidFill>
              </a:rPr>
              <a:t>the implementation of agreed tactical measures</a:t>
            </a:r>
            <a:r>
              <a:rPr lang="sr-Latn-RS" sz="2200" dirty="0">
                <a:solidFill>
                  <a:srgbClr val="FF0000"/>
                </a:solidFill>
              </a:rPr>
              <a:t> </a:t>
            </a:r>
            <a:r>
              <a:rPr lang="sr-Latn-CS" sz="2200" dirty="0"/>
              <a:t>with </a:t>
            </a:r>
            <a:r>
              <a:rPr lang="en-GB" sz="2200" dirty="0"/>
              <a:t>the </a:t>
            </a:r>
            <a:r>
              <a:rPr lang="sr-Latn-CS" sz="2200" dirty="0"/>
              <a:t>aim to enable traffic flows less than, or equal to ATC capacity </a:t>
            </a:r>
            <a:r>
              <a:rPr lang="en-US" sz="2200" dirty="0"/>
              <a:t>where demand would otherwise exceed capacity</a:t>
            </a:r>
            <a:r>
              <a:rPr lang="sr-Latn-CS" sz="2200" dirty="0"/>
              <a:t>; and</a:t>
            </a:r>
          </a:p>
          <a:p>
            <a:pPr lvl="1" algn="just">
              <a:spcAft>
                <a:spcPts val="300"/>
              </a:spcAft>
            </a:pPr>
            <a:r>
              <a:rPr lang="sr-Latn-CS" sz="2200" dirty="0">
                <a:solidFill>
                  <a:srgbClr val="FF0000"/>
                </a:solidFill>
              </a:rPr>
              <a:t>monitoring the evolution of a traffic situation</a:t>
            </a:r>
            <a:r>
              <a:rPr lang="sr-Latn-CS" sz="2200" dirty="0"/>
              <a:t> </a:t>
            </a:r>
            <a:r>
              <a:rPr lang="en-US" sz="2200" dirty="0"/>
              <a:t>to ensure that the implemented</a:t>
            </a:r>
            <a:r>
              <a:rPr lang="sr-Latn-RS" sz="2200" dirty="0"/>
              <a:t> </a:t>
            </a:r>
            <a:r>
              <a:rPr lang="en-US" sz="2200" dirty="0"/>
              <a:t>ATFM measures have the desired effect, or to undertake ancillary activities in the event of major delays</a:t>
            </a:r>
            <a:r>
              <a:rPr lang="sr-Latn-CS" sz="2200" dirty="0"/>
              <a:t>, </a:t>
            </a:r>
            <a:r>
              <a:rPr lang="en-US" sz="2200" dirty="0"/>
              <a:t>which include traffic re-routing and change of flight level </a:t>
            </a:r>
            <a:r>
              <a:rPr lang="sr-Latn-RS" sz="2200" dirty="0"/>
              <a:t>in order </a:t>
            </a:r>
            <a:r>
              <a:rPr lang="en-US" sz="2200" dirty="0"/>
              <a:t>to </a:t>
            </a:r>
            <a:r>
              <a:rPr lang="en-US" sz="2200" dirty="0" err="1"/>
              <a:t>maximise</a:t>
            </a:r>
            <a:r>
              <a:rPr lang="en-US" sz="2200" dirty="0"/>
              <a:t> </a:t>
            </a:r>
            <a:r>
              <a:rPr lang="en-US" sz="2200" dirty="0" err="1"/>
              <a:t>utilisation</a:t>
            </a:r>
            <a:r>
              <a:rPr lang="sr-Latn-RS" sz="2200" dirty="0"/>
              <a:t> of available ATC </a:t>
            </a:r>
            <a:r>
              <a:rPr lang="en-US" sz="2200" dirty="0"/>
              <a:t>capacity</a:t>
            </a:r>
            <a:r>
              <a:rPr lang="sr-Latn-CS" sz="2200" dirty="0"/>
              <a:t>.</a:t>
            </a:r>
          </a:p>
          <a:p>
            <a:pPr algn="just">
              <a:spcAft>
                <a:spcPts val="300"/>
              </a:spcAft>
            </a:pPr>
            <a:endParaRPr lang="sr-Latn-CS" sz="2100" dirty="0"/>
          </a:p>
          <a:p>
            <a:pPr algn="just">
              <a:spcAft>
                <a:spcPts val="300"/>
              </a:spcAft>
            </a:pPr>
            <a:endParaRPr lang="en-US" sz="2100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23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Tactical operations (2)</a:t>
            </a:r>
            <a:endParaRPr lang="en-US" b="1" dirty="0"/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Aft>
                <a:spcPts val="300"/>
              </a:spcAft>
            </a:pPr>
            <a:r>
              <a:rPr lang="en-US" sz="2400" dirty="0"/>
              <a:t>When traffic demand exceeds, or is pr</a:t>
            </a:r>
            <a:r>
              <a:rPr lang="sr-Latn-RS" sz="2400" dirty="0"/>
              <a:t>edicted</a:t>
            </a:r>
            <a:r>
              <a:rPr lang="en-US" sz="2400" dirty="0"/>
              <a:t> to exceed, the capacity of a particular sector or airport</a:t>
            </a:r>
            <a:r>
              <a:rPr lang="sr-Latn-CS" sz="2400" dirty="0"/>
              <a:t>, the </a:t>
            </a:r>
            <a:r>
              <a:rPr lang="sr-Latn-CS" sz="2400" u="sng" dirty="0">
                <a:solidFill>
                  <a:schemeClr val="accent2"/>
                </a:solidFill>
              </a:rPr>
              <a:t>ATC service </a:t>
            </a:r>
            <a:r>
              <a:rPr lang="en-US" sz="2400" u="sng" dirty="0">
                <a:solidFill>
                  <a:schemeClr val="accent2"/>
                </a:solidFill>
              </a:rPr>
              <a:t>shall inform the ATFM </a:t>
            </a:r>
            <a:r>
              <a:rPr lang="sr-Latn-RS" sz="2400" u="sng" dirty="0">
                <a:solidFill>
                  <a:schemeClr val="accent2"/>
                </a:solidFill>
              </a:rPr>
              <a:t>service </a:t>
            </a:r>
            <a:r>
              <a:rPr lang="en-US" sz="2400" u="sng" dirty="0">
                <a:solidFill>
                  <a:schemeClr val="accent2"/>
                </a:solidFill>
              </a:rPr>
              <a:t>and other air traffic control services concerned</a:t>
            </a:r>
            <a:r>
              <a:rPr lang="sr-Latn-CS" sz="2400" dirty="0"/>
              <a:t>. </a:t>
            </a:r>
          </a:p>
          <a:p>
            <a:pPr algn="just">
              <a:spcAft>
                <a:spcPts val="300"/>
              </a:spcAft>
            </a:pPr>
            <a:endParaRPr lang="en-US" sz="2400" dirty="0"/>
          </a:p>
          <a:p>
            <a:pPr algn="just">
              <a:spcAft>
                <a:spcPts val="300"/>
              </a:spcAft>
            </a:pPr>
            <a:r>
              <a:rPr lang="en-US" sz="2400" dirty="0"/>
              <a:t>Also, air carriers and aircraft crews </a:t>
            </a:r>
            <a:r>
              <a:rPr lang="sr-Latn-RS" sz="2400" dirty="0"/>
              <a:t>(pilots) </a:t>
            </a:r>
            <a:r>
              <a:rPr lang="en-US" sz="2400" dirty="0"/>
              <a:t>planning to fly through the airspace in which ATFM measures are being applied</a:t>
            </a:r>
            <a:r>
              <a:rPr lang="sr-Latn-RS" sz="2400" dirty="0"/>
              <a:t>,</a:t>
            </a:r>
            <a:r>
              <a:rPr lang="en-US" sz="2400" dirty="0"/>
              <a:t> should be informed as soon as possible of the expected delays or restrictions to be applied</a:t>
            </a:r>
            <a:r>
              <a:rPr lang="sr-Latn-CS" sz="2400" dirty="0"/>
              <a:t>.</a:t>
            </a:r>
            <a:r>
              <a:rPr lang="sr-Latn-CS" sz="2100" dirty="0"/>
              <a:t> </a:t>
            </a:r>
            <a:endParaRPr lang="en-US" sz="2100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24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2"/>
          <p:cNvPicPr>
            <a:picLocks noChangeAspect="1" noChangeArrowheads="1"/>
          </p:cNvPicPr>
          <p:nvPr/>
        </p:nvPicPr>
        <p:blipFill>
          <a:blip r:embed="rId2" cstate="print"/>
          <a:srcRect l="44531" t="5833" r="1093" b="18333"/>
          <a:stretch>
            <a:fillRect/>
          </a:stretch>
        </p:blipFill>
        <p:spPr bwMode="auto">
          <a:xfrm>
            <a:off x="200859" y="10082"/>
            <a:ext cx="8728830" cy="6847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TextBox 5"/>
          <p:cNvSpPr txBox="1">
            <a:spLocks noChangeArrowheads="1"/>
          </p:cNvSpPr>
          <p:nvPr/>
        </p:nvSpPr>
        <p:spPr bwMode="auto">
          <a:xfrm>
            <a:off x="1143000" y="142875"/>
            <a:ext cx="5357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Current situation for Sunday, September 1, 2019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25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Network Management</a:t>
            </a:r>
            <a:endParaRPr lang="sr-Latn-CS" b="1" dirty="0"/>
          </a:p>
        </p:txBody>
      </p:sp>
      <p:sp>
        <p:nvSpPr>
          <p:cNvPr id="5" name="Slide Number Placeholder 4"/>
          <p:cNvSpPr txBox="1">
            <a:spLocks/>
          </p:cNvSpPr>
          <p:nvPr/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1060F-8FEA-4B47-8EEE-5A6CDD216421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Network Manager (1)</a:t>
            </a:r>
            <a:endParaRPr lang="en-US" b="1" dirty="0"/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Aft>
                <a:spcPts val="300"/>
              </a:spcAft>
            </a:pPr>
            <a:r>
              <a:rPr lang="sr-Latn-CS" sz="2400" dirty="0">
                <a:solidFill>
                  <a:srgbClr val="FF0000"/>
                </a:solidFill>
              </a:rPr>
              <a:t>The Network Manager – NM </a:t>
            </a:r>
            <a:r>
              <a:rPr lang="sr-Latn-CS" sz="2400" dirty="0"/>
              <a:t>of Eurocontrol (previously known as Central Flow Management Unit – CFMU) presents a unit established </a:t>
            </a:r>
            <a:r>
              <a:rPr lang="en-US" sz="2400" dirty="0"/>
              <a:t>in accordance with ICAO recommendations for the purpose of managing Europe’s (</a:t>
            </a:r>
            <a:r>
              <a:rPr lang="en-US" sz="2400" dirty="0" err="1"/>
              <a:t>i</a:t>
            </a:r>
            <a:r>
              <a:rPr lang="sr-Latn-RS" sz="2400" dirty="0"/>
              <a:t>.</a:t>
            </a:r>
            <a:r>
              <a:rPr lang="en-US" sz="2400" dirty="0"/>
              <a:t>e. ECAC countries)</a:t>
            </a:r>
            <a:r>
              <a:rPr lang="sr-Latn-RS" sz="2400" dirty="0"/>
              <a:t> </a:t>
            </a:r>
            <a:r>
              <a:rPr lang="en-US" sz="2400" dirty="0"/>
              <a:t>traffic flow</a:t>
            </a:r>
            <a:r>
              <a:rPr lang="sr-Latn-CS" sz="2400" dirty="0"/>
              <a:t>.</a:t>
            </a:r>
          </a:p>
          <a:p>
            <a:pPr algn="just">
              <a:spcAft>
                <a:spcPts val="300"/>
              </a:spcAft>
            </a:pPr>
            <a:endParaRPr lang="sr-Latn-CS" sz="2400" dirty="0"/>
          </a:p>
          <a:p>
            <a:pPr algn="just">
              <a:spcAft>
                <a:spcPts val="300"/>
              </a:spcAft>
            </a:pPr>
            <a:r>
              <a:rPr lang="en-US" sz="2400" dirty="0"/>
              <a:t>The counterpart to the European</a:t>
            </a:r>
            <a:r>
              <a:rPr lang="sr-Latn-RS" sz="2400" dirty="0"/>
              <a:t> </a:t>
            </a:r>
            <a:r>
              <a:rPr lang="sr-Latn-CS" sz="2400" dirty="0"/>
              <a:t>NM is USA Air Traffic Control System Command Center (ATCSCC).</a:t>
            </a:r>
            <a:r>
              <a:rPr lang="sr-Latn-CS" sz="2600" dirty="0"/>
              <a:t> </a:t>
            </a:r>
            <a:r>
              <a:rPr lang="sr-Latn-CS" sz="2100" dirty="0"/>
              <a:t> </a:t>
            </a:r>
          </a:p>
          <a:p>
            <a:pPr algn="just">
              <a:spcAft>
                <a:spcPts val="300"/>
              </a:spcAft>
            </a:pPr>
            <a:endParaRPr lang="en-US" sz="2100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27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2" descr="5201379278_322b4b4a93_o cfmu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533400" y="9525"/>
            <a:ext cx="10287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28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2" descr="5240797346_509524a0d1_o atf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3469" y="-37093"/>
            <a:ext cx="101346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29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80488" y="2713038"/>
            <a:ext cx="7508876" cy="1143000"/>
          </a:xfrm>
        </p:spPr>
        <p:txBody>
          <a:bodyPr/>
          <a:lstStyle/>
          <a:p>
            <a:r>
              <a:rPr lang="en-GB" dirty="0"/>
              <a:t>ATC Capacity and Traffic Demand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21906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2" descr="5240797356_a920861b7f_o atf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3882"/>
            <a:ext cx="9144000" cy="623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30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2" descr="5280173364_68490763f3_o cfm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9144000" cy="623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31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Network Manager (2)</a:t>
            </a:r>
            <a:endParaRPr lang="en-US" b="1" dirty="0"/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594600" cy="4222531"/>
          </a:xfrm>
        </p:spPr>
        <p:txBody>
          <a:bodyPr/>
          <a:lstStyle/>
          <a:p>
            <a:pPr algn="just">
              <a:spcAft>
                <a:spcPts val="300"/>
              </a:spcAft>
            </a:pPr>
            <a:r>
              <a:rPr lang="sr-Latn-CS" sz="2400" dirty="0"/>
              <a:t>Air Traffic Flow and Capacity Management (ATFCM) </a:t>
            </a:r>
            <a:r>
              <a:rPr lang="en-US" sz="2400" dirty="0"/>
              <a:t>is a service provided to ATS services and airlines with the following basic objectives</a:t>
            </a:r>
            <a:r>
              <a:rPr lang="sr-Latn-CS" sz="2400" dirty="0"/>
              <a:t>:</a:t>
            </a:r>
          </a:p>
          <a:p>
            <a:pPr lvl="1" algn="just">
              <a:spcAft>
                <a:spcPts val="300"/>
              </a:spcAft>
            </a:pPr>
            <a:r>
              <a:rPr lang="en-US" sz="2200" dirty="0">
                <a:solidFill>
                  <a:srgbClr val="0000FF"/>
                </a:solidFill>
              </a:rPr>
              <a:t>to develop and maintain the highest level of ATFCM service quality for ATS and AO users in accordance with agreed ATFCM principles and policies</a:t>
            </a:r>
            <a:r>
              <a:rPr lang="sr-Latn-CS" sz="2200" dirty="0">
                <a:solidFill>
                  <a:srgbClr val="0000FF"/>
                </a:solidFill>
              </a:rPr>
              <a:t>;</a:t>
            </a:r>
          </a:p>
          <a:p>
            <a:pPr lvl="1" algn="just">
              <a:spcAft>
                <a:spcPts val="300"/>
              </a:spcAft>
            </a:pPr>
            <a:r>
              <a:rPr lang="sr-Latn-CS" sz="2200" dirty="0">
                <a:solidFill>
                  <a:srgbClr val="0000FF"/>
                </a:solidFill>
              </a:rPr>
              <a:t>for ATS - </a:t>
            </a:r>
            <a:r>
              <a:rPr lang="en-US" sz="2200" dirty="0">
                <a:solidFill>
                  <a:srgbClr val="0000FF"/>
                </a:solidFill>
              </a:rPr>
              <a:t>providing flight plan data, making best use of available capacity, </a:t>
            </a:r>
            <a:r>
              <a:rPr lang="en-US" sz="2200" dirty="0" err="1">
                <a:solidFill>
                  <a:srgbClr val="0000FF"/>
                </a:solidFill>
              </a:rPr>
              <a:t>i</a:t>
            </a:r>
            <a:r>
              <a:rPr lang="en-US" sz="2200" dirty="0">
                <a:solidFill>
                  <a:srgbClr val="0000FF"/>
                </a:solidFill>
              </a:rPr>
              <a:t>.</a:t>
            </a:r>
            <a:r>
              <a:rPr lang="sr-Latn-RS" sz="2200" dirty="0">
                <a:solidFill>
                  <a:srgbClr val="0000FF"/>
                </a:solidFill>
              </a:rPr>
              <a:t>e.</a:t>
            </a:r>
            <a:r>
              <a:rPr lang="en-US" sz="2200" dirty="0">
                <a:solidFill>
                  <a:srgbClr val="0000FF"/>
                </a:solidFill>
              </a:rPr>
              <a:t> aligning with capacity, protection against traffic congestion</a:t>
            </a:r>
            <a:r>
              <a:rPr lang="sr-Latn-CS" sz="2200" dirty="0">
                <a:solidFill>
                  <a:srgbClr val="0000FF"/>
                </a:solidFill>
              </a:rPr>
              <a:t>; and</a:t>
            </a:r>
          </a:p>
          <a:p>
            <a:pPr lvl="1" algn="just">
              <a:spcAft>
                <a:spcPts val="300"/>
              </a:spcAft>
            </a:pPr>
            <a:r>
              <a:rPr lang="sr-Latn-CS" sz="2200" dirty="0">
                <a:solidFill>
                  <a:srgbClr val="0000FF"/>
                </a:solidFill>
              </a:rPr>
              <a:t>for AO - </a:t>
            </a:r>
            <a:r>
              <a:rPr lang="en-US" sz="2200" dirty="0">
                <a:solidFill>
                  <a:srgbClr val="0000FF"/>
                </a:solidFill>
              </a:rPr>
              <a:t>providing advice and assistance in </a:t>
            </a:r>
            <a:r>
              <a:rPr lang="sr-Latn-RS" sz="2200" dirty="0">
                <a:solidFill>
                  <a:srgbClr val="0000FF"/>
                </a:solidFill>
              </a:rPr>
              <a:t>flight planning </a:t>
            </a:r>
            <a:r>
              <a:rPr lang="en-US" sz="2200" dirty="0">
                <a:solidFill>
                  <a:srgbClr val="0000FF"/>
                </a:solidFill>
              </a:rPr>
              <a:t>as well as </a:t>
            </a:r>
            <a:r>
              <a:rPr lang="en-US" sz="2200" dirty="0" err="1">
                <a:solidFill>
                  <a:srgbClr val="0000FF"/>
                </a:solidFill>
              </a:rPr>
              <a:t>minimising</a:t>
            </a:r>
            <a:r>
              <a:rPr lang="en-US" sz="2200" dirty="0">
                <a:solidFill>
                  <a:srgbClr val="0000FF"/>
                </a:solidFill>
              </a:rPr>
              <a:t> the adverse effects of congestion</a:t>
            </a:r>
            <a:r>
              <a:rPr lang="sr-Latn-CS" sz="2200" dirty="0">
                <a:solidFill>
                  <a:srgbClr val="0000FF"/>
                </a:solidFill>
              </a:rPr>
              <a:t>.</a:t>
            </a:r>
            <a:endParaRPr lang="en-US" sz="2200" dirty="0">
              <a:solidFill>
                <a:srgbClr val="0000FF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32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Network Manager (3)</a:t>
            </a:r>
            <a:endParaRPr lang="en-US" b="1" dirty="0"/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 algn="just">
              <a:spcAft>
                <a:spcPts val="300"/>
              </a:spcAft>
            </a:pPr>
            <a:r>
              <a:rPr lang="sr-Latn-CS" sz="2400" dirty="0"/>
              <a:t>The NM </a:t>
            </a:r>
            <a:r>
              <a:rPr lang="en-US" sz="2400" dirty="0"/>
              <a:t>is responsible for ensuring the efficiency of ATFCM services within the European countries</a:t>
            </a:r>
            <a:r>
              <a:rPr lang="sr-Latn-CS" sz="2400" dirty="0"/>
              <a:t>. </a:t>
            </a:r>
            <a:r>
              <a:rPr lang="en-US" sz="2400" dirty="0"/>
              <a:t>In addition to the basic objectives, the NM is required, in accordance with agreed policies and principles, to</a:t>
            </a:r>
            <a:r>
              <a:rPr lang="sr-Latn-CS" sz="2400" dirty="0"/>
              <a:t>:</a:t>
            </a:r>
          </a:p>
          <a:p>
            <a:pPr lvl="1" algn="just">
              <a:lnSpc>
                <a:spcPct val="90000"/>
              </a:lnSpc>
              <a:spcAft>
                <a:spcPts val="300"/>
              </a:spcAft>
            </a:pPr>
            <a:r>
              <a:rPr lang="en-US" sz="2000" dirty="0">
                <a:solidFill>
                  <a:srgbClr val="006600"/>
                </a:solidFill>
              </a:rPr>
              <a:t>maintain and improve the cost-effectiveness of its operations by increasing the level of automation thanks to the advancement of technology</a:t>
            </a:r>
            <a:r>
              <a:rPr lang="sr-Latn-CS" sz="2000" dirty="0">
                <a:solidFill>
                  <a:srgbClr val="006600"/>
                </a:solidFill>
              </a:rPr>
              <a:t>;</a:t>
            </a:r>
            <a:endParaRPr lang="en-US" sz="2000" dirty="0">
              <a:solidFill>
                <a:srgbClr val="006600"/>
              </a:solidFill>
            </a:endParaRPr>
          </a:p>
          <a:p>
            <a:pPr lvl="1" algn="just">
              <a:lnSpc>
                <a:spcPct val="90000"/>
              </a:lnSpc>
              <a:spcAft>
                <a:spcPts val="300"/>
              </a:spcAft>
            </a:pPr>
            <a:r>
              <a:rPr lang="en-US" sz="2000" dirty="0">
                <a:solidFill>
                  <a:srgbClr val="006600"/>
                </a:solidFill>
              </a:rPr>
              <a:t>adapt its procedures and systems to the evolution of the operating environment</a:t>
            </a:r>
            <a:r>
              <a:rPr lang="sr-Latn-CS" sz="2000" dirty="0">
                <a:solidFill>
                  <a:srgbClr val="006600"/>
                </a:solidFill>
              </a:rPr>
              <a:t>;</a:t>
            </a:r>
          </a:p>
          <a:p>
            <a:pPr lvl="1" algn="just">
              <a:lnSpc>
                <a:spcPct val="90000"/>
              </a:lnSpc>
              <a:spcAft>
                <a:spcPts val="300"/>
              </a:spcAft>
            </a:pPr>
            <a:r>
              <a:rPr lang="en-US" sz="2000" dirty="0">
                <a:solidFill>
                  <a:srgbClr val="006600"/>
                </a:solidFill>
              </a:rPr>
              <a:t>provide reports and statistics on ATFCM operations and delays for operational and management needs</a:t>
            </a:r>
            <a:r>
              <a:rPr lang="sr-Latn-CS" sz="2000" dirty="0">
                <a:solidFill>
                  <a:srgbClr val="006600"/>
                </a:solidFill>
              </a:rPr>
              <a:t>; and</a:t>
            </a:r>
          </a:p>
          <a:p>
            <a:pPr lvl="1" algn="just">
              <a:lnSpc>
                <a:spcPct val="90000"/>
              </a:lnSpc>
              <a:spcAft>
                <a:spcPts val="300"/>
              </a:spcAft>
            </a:pPr>
            <a:r>
              <a:rPr lang="en-US" sz="2000" dirty="0">
                <a:solidFill>
                  <a:srgbClr val="006600"/>
                </a:solidFill>
              </a:rPr>
              <a:t>maintain a high level of responsiveness to ATS and AO users' requests for </a:t>
            </a:r>
            <a:r>
              <a:rPr lang="en-US" sz="2000" dirty="0" err="1">
                <a:solidFill>
                  <a:srgbClr val="006600"/>
                </a:solidFill>
              </a:rPr>
              <a:t>proce</a:t>
            </a:r>
            <a:r>
              <a:rPr lang="sr-Latn-RS" sz="2000" dirty="0">
                <a:solidFill>
                  <a:srgbClr val="006600"/>
                </a:solidFill>
              </a:rPr>
              <a:t>dure</a:t>
            </a:r>
            <a:r>
              <a:rPr lang="en-US" sz="2000" dirty="0">
                <a:solidFill>
                  <a:srgbClr val="006600"/>
                </a:solidFill>
              </a:rPr>
              <a:t> improvement and system development</a:t>
            </a:r>
            <a:r>
              <a:rPr lang="sr-Latn-CS" sz="2000" dirty="0">
                <a:solidFill>
                  <a:srgbClr val="006600"/>
                </a:solidFill>
              </a:rPr>
              <a:t>.</a:t>
            </a:r>
            <a:endParaRPr lang="en-US" sz="2000" dirty="0">
              <a:solidFill>
                <a:srgbClr val="006600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33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Network Operations Division (1)</a:t>
            </a:r>
            <a:endParaRPr lang="en-US" b="1" dirty="0"/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 algn="just">
              <a:spcAft>
                <a:spcPts val="300"/>
              </a:spcAft>
            </a:pPr>
            <a:r>
              <a:rPr lang="sr-Latn-CS" sz="2400" dirty="0"/>
              <a:t>Network Operations Division – NOD </a:t>
            </a:r>
            <a:r>
              <a:rPr lang="en-US" sz="2400" dirty="0"/>
              <a:t>is responsible for planning, coordinating and executing strategic, pre-tactical and tactical ATFCM measures within the NM area of ​​responsibility</a:t>
            </a:r>
            <a:r>
              <a:rPr lang="sr-Latn-CS" sz="2400" dirty="0"/>
              <a:t>.</a:t>
            </a:r>
          </a:p>
          <a:p>
            <a:pPr algn="just">
              <a:spcAft>
                <a:spcPts val="300"/>
              </a:spcAft>
            </a:pPr>
            <a:endParaRPr lang="sr-Latn-CS" sz="2400" dirty="0"/>
          </a:p>
          <a:p>
            <a:pPr algn="just">
              <a:spcAft>
                <a:spcPts val="300"/>
              </a:spcAft>
            </a:pPr>
            <a:r>
              <a:rPr lang="en-US" sz="2400" dirty="0"/>
              <a:t>Specifically, NOD is responsible for collecting, maintaining and providing flight and aviation infrastructure data for</a:t>
            </a:r>
            <a:r>
              <a:rPr lang="sr-Latn-RS" sz="2400" dirty="0"/>
              <a:t> national ATC services</a:t>
            </a:r>
            <a:r>
              <a:rPr lang="en-US" sz="2400" dirty="0"/>
              <a:t> and NM systems at various stages of ATFCM operations.</a:t>
            </a:r>
            <a:r>
              <a:rPr lang="en-US" sz="2100" dirty="0"/>
              <a:t> 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34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83010" y="5255172"/>
            <a:ext cx="76252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ctr">
              <a:spcAft>
                <a:spcPts val="300"/>
              </a:spcAft>
              <a:buNone/>
            </a:pPr>
            <a:r>
              <a:rPr lang="en-US" dirty="0">
                <a:hlinkClick r:id="rId2"/>
              </a:rPr>
              <a:t>https://www.public.nm.eurocontrol.int/PUBPORTAL/gateway/spec/index.html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Network Operations Division (2)</a:t>
            </a:r>
            <a:endParaRPr lang="en-US" b="1" dirty="0"/>
          </a:p>
        </p:txBody>
      </p:sp>
      <p:pic>
        <p:nvPicPr>
          <p:cNvPr id="5325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751013"/>
            <a:ext cx="7467600" cy="426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14810" y="3090446"/>
            <a:ext cx="642942" cy="369332"/>
          </a:xfrm>
          <a:prstGeom prst="rect">
            <a:avLst/>
          </a:prstGeom>
          <a:solidFill>
            <a:srgbClr val="F2EC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50000"/>
                  </a:schemeClr>
                </a:solidFill>
                <a:latin typeface="Calibri" pitchFamily="34" charset="0"/>
              </a:rPr>
              <a:t>NM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35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Air Traffic Flow and Capacity Management (ATFCM) phases</a:t>
            </a:r>
            <a:endParaRPr lang="sr-Latn-CS" b="1" dirty="0"/>
          </a:p>
        </p:txBody>
      </p:sp>
      <p:sp>
        <p:nvSpPr>
          <p:cNvPr id="5" name="Slide Number Placeholder 4"/>
          <p:cNvSpPr txBox="1">
            <a:spLocks/>
          </p:cNvSpPr>
          <p:nvPr/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1060F-8FEA-4B47-8EEE-5A6CDD216421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05730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ATFCM (1)</a:t>
            </a:r>
            <a:endParaRPr lang="en-US" b="1" dirty="0"/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00600"/>
          </a:xfrm>
          <a:noFill/>
        </p:spPr>
        <p:txBody>
          <a:bodyPr/>
          <a:lstStyle/>
          <a:p>
            <a:r>
              <a:rPr lang="pl-PL" sz="2400" dirty="0"/>
              <a:t>ATFCM contains three phases:</a:t>
            </a:r>
          </a:p>
          <a:p>
            <a:pPr lvl="1"/>
            <a:endParaRPr lang="pl-PL" sz="2200" b="1" i="1" dirty="0">
              <a:solidFill>
                <a:srgbClr val="FF0000"/>
              </a:solidFill>
            </a:endParaRPr>
          </a:p>
          <a:p>
            <a:pPr lvl="1"/>
            <a:r>
              <a:rPr lang="pl-PL" sz="2200" b="1" i="1" dirty="0">
                <a:solidFill>
                  <a:srgbClr val="FF0000"/>
                </a:solidFill>
              </a:rPr>
              <a:t>Strategic Flow Management</a:t>
            </a:r>
            <a:r>
              <a:rPr lang="pl-PL" sz="2200" dirty="0"/>
              <a:t> </a:t>
            </a:r>
            <a:r>
              <a:rPr lang="en-US" sz="2200" dirty="0"/>
              <a:t>performed seven or more days before the day on which operations are to be carried out and includes </a:t>
            </a:r>
            <a:r>
              <a:rPr lang="sr-Latn-RS" sz="2200" dirty="0"/>
              <a:t>investigation</a:t>
            </a:r>
            <a:r>
              <a:rPr lang="en-US" sz="2200" dirty="0"/>
              <a:t>, planning and coordination</a:t>
            </a:r>
            <a:r>
              <a:rPr lang="pl-PL" sz="2200" dirty="0"/>
              <a:t>. </a:t>
            </a:r>
          </a:p>
          <a:p>
            <a:pPr lvl="1"/>
            <a:r>
              <a:rPr lang="en-US" sz="2200" dirty="0"/>
              <a:t>This phase consists of </a:t>
            </a:r>
            <a:r>
              <a:rPr lang="en-US" sz="2200" dirty="0" err="1"/>
              <a:t>analysing</a:t>
            </a:r>
            <a:r>
              <a:rPr lang="en-US" sz="2200" dirty="0"/>
              <a:t> the evolution of forecast </a:t>
            </a:r>
            <a:r>
              <a:rPr lang="sr-Latn-RS" sz="2200" dirty="0"/>
              <a:t>traffic </a:t>
            </a:r>
            <a:r>
              <a:rPr lang="en-US" sz="2200" dirty="0"/>
              <a:t>demand, identifying potential new problems, and evaluating possible solutions</a:t>
            </a:r>
            <a:r>
              <a:rPr lang="pl-PL" sz="2200" dirty="0"/>
              <a:t>. </a:t>
            </a:r>
          </a:p>
          <a:p>
            <a:pPr lvl="1"/>
            <a:r>
              <a:rPr lang="en-US" sz="2200" dirty="0"/>
              <a:t>The results of this phase are capacity plans for the coming year, route allocation plans and a set of other plans that may be activated as necessary during the next phases</a:t>
            </a:r>
            <a:r>
              <a:rPr lang="pl-PL" sz="2200" dirty="0"/>
              <a:t>.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37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10" y="99568"/>
            <a:ext cx="9144000" cy="642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38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39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  <p:pic>
        <p:nvPicPr>
          <p:cNvPr id="4" name="Picture 3" descr="Untitled"/>
          <p:cNvPicPr>
            <a:picLocks noChangeAspect="1" noChangeArrowheads="1"/>
          </p:cNvPicPr>
          <p:nvPr/>
        </p:nvPicPr>
        <p:blipFill>
          <a:blip r:embed="rId2"/>
          <a:srcRect l="10861" t="12891" r="5463" b="3891"/>
          <a:stretch>
            <a:fillRect/>
          </a:stretch>
        </p:blipFill>
        <p:spPr bwMode="auto">
          <a:xfrm>
            <a:off x="0" y="1217665"/>
            <a:ext cx="914400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19"/>
          <p:cNvPicPr>
            <a:picLocks noChangeAspect="1" noChangeArrowheads="1"/>
          </p:cNvPicPr>
          <p:nvPr/>
        </p:nvPicPr>
        <p:blipFill>
          <a:blip r:embed="rId2" cstate="print"/>
          <a:srcRect l="3934" t="8263" r="2362" b="3882"/>
          <a:stretch>
            <a:fillRect/>
          </a:stretch>
        </p:blipFill>
        <p:spPr bwMode="auto">
          <a:xfrm>
            <a:off x="0" y="519113"/>
            <a:ext cx="9144000" cy="550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4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40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  <p:pic>
        <p:nvPicPr>
          <p:cNvPr id="6" name="Picture 3" descr="Vecernji tok"/>
          <p:cNvPicPr>
            <a:picLocks noChangeAspect="1" noChangeArrowheads="1"/>
          </p:cNvPicPr>
          <p:nvPr/>
        </p:nvPicPr>
        <p:blipFill>
          <a:blip r:embed="rId2"/>
          <a:srcRect l="14861" t="17513" r="4625" b="5707"/>
          <a:stretch>
            <a:fillRect/>
          </a:stretch>
        </p:blipFill>
        <p:spPr bwMode="auto">
          <a:xfrm>
            <a:off x="0" y="1216800"/>
            <a:ext cx="9144000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ATFCM (2)</a:t>
            </a:r>
            <a:endParaRPr lang="en-US" b="1" dirty="0"/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423745"/>
          </a:xfrm>
          <a:noFill/>
        </p:spPr>
        <p:txBody>
          <a:bodyPr/>
          <a:lstStyle/>
          <a:p>
            <a:pPr lvl="1"/>
            <a:r>
              <a:rPr lang="pl-PL" sz="2200" b="1" i="1" dirty="0">
                <a:solidFill>
                  <a:srgbClr val="FF0000"/>
                </a:solidFill>
              </a:rPr>
              <a:t>Pre-Tactical Flow Management</a:t>
            </a:r>
            <a:r>
              <a:rPr lang="pl-PL" sz="2200" dirty="0"/>
              <a:t> </a:t>
            </a:r>
            <a:r>
              <a:rPr lang="pl-PL" sz="2200" dirty="0" err="1"/>
              <a:t>is</a:t>
            </a:r>
            <a:r>
              <a:rPr lang="pl-PL" sz="2200" dirty="0"/>
              <a:t> </a:t>
            </a:r>
            <a:r>
              <a:rPr lang="en-US" sz="2200" dirty="0"/>
              <a:t>applicable during the six days preceding the day on which operations are to be carried out and includes </a:t>
            </a:r>
            <a:r>
              <a:rPr lang="sr-Latn-RS" sz="2200" dirty="0"/>
              <a:t>investigation</a:t>
            </a:r>
            <a:r>
              <a:rPr lang="en-US" sz="2200" dirty="0"/>
              <a:t>, planning and coordination</a:t>
            </a:r>
            <a:r>
              <a:rPr lang="pl-PL" sz="2200" dirty="0"/>
              <a:t>. </a:t>
            </a:r>
          </a:p>
          <a:p>
            <a:pPr lvl="1"/>
            <a:r>
              <a:rPr lang="en-US" sz="2200" dirty="0"/>
              <a:t>This phase analyses and decides on the best way to manage available capacity, as well as the need to implement measures to regulate or </a:t>
            </a:r>
            <a:r>
              <a:rPr lang="sr-Latn-RS" sz="2200" dirty="0"/>
              <a:t>re-</a:t>
            </a:r>
            <a:r>
              <a:rPr lang="en-US" sz="2200" dirty="0"/>
              <a:t>route flows</a:t>
            </a:r>
            <a:r>
              <a:rPr lang="pl-PL" sz="2200" dirty="0"/>
              <a:t>. </a:t>
            </a:r>
          </a:p>
          <a:p>
            <a:pPr lvl="1"/>
            <a:r>
              <a:rPr lang="en-US" sz="2200" dirty="0"/>
              <a:t>The results of this phase are represented by the ATFCM Daily Plan (ADP</a:t>
            </a:r>
            <a:r>
              <a:rPr lang="sr-Latn-RS" sz="2200" dirty="0"/>
              <a:t>) </a:t>
            </a:r>
            <a:r>
              <a:rPr lang="en-US" sz="2200" dirty="0"/>
              <a:t>published via ATFCM Notification Message (ANM) and </a:t>
            </a:r>
            <a:r>
              <a:rPr lang="sr-Latn-RS" sz="2200" dirty="0"/>
              <a:t>network</a:t>
            </a:r>
            <a:r>
              <a:rPr lang="en-US" sz="2200" dirty="0"/>
              <a:t> news</a:t>
            </a:r>
            <a:r>
              <a:rPr lang="pl-PL" sz="2200" dirty="0"/>
              <a:t>.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41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5" name="Picture 4"/>
          <p:cNvPicPr>
            <a:picLocks noChangeAspect="1" noChangeArrowheads="1"/>
          </p:cNvPicPr>
          <p:nvPr/>
        </p:nvPicPr>
        <p:blipFill>
          <a:blip r:embed="rId2" cstate="print"/>
          <a:srcRect l="27336" t="18701" r="21222" b="30463"/>
          <a:stretch>
            <a:fillRect/>
          </a:stretch>
        </p:blipFill>
        <p:spPr bwMode="auto">
          <a:xfrm>
            <a:off x="0" y="0"/>
            <a:ext cx="6011863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5"/>
          <p:cNvPicPr>
            <a:picLocks noChangeAspect="1" noChangeArrowheads="1"/>
          </p:cNvPicPr>
          <p:nvPr/>
        </p:nvPicPr>
        <p:blipFill>
          <a:blip r:embed="rId3" cstate="print"/>
          <a:srcRect l="27835" t="15601" r="20486" b="31004"/>
          <a:stretch>
            <a:fillRect/>
          </a:stretch>
        </p:blipFill>
        <p:spPr bwMode="auto">
          <a:xfrm>
            <a:off x="0" y="3314320"/>
            <a:ext cx="6011863" cy="349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6"/>
          <p:cNvPicPr>
            <a:picLocks noChangeAspect="1" noChangeArrowheads="1"/>
          </p:cNvPicPr>
          <p:nvPr/>
        </p:nvPicPr>
        <p:blipFill>
          <a:blip r:embed="rId4" cstate="print"/>
          <a:srcRect l="46303" t="22227" r="31181" b="31010"/>
          <a:stretch>
            <a:fillRect/>
          </a:stretch>
        </p:blipFill>
        <p:spPr bwMode="auto">
          <a:xfrm>
            <a:off x="6011863" y="1976161"/>
            <a:ext cx="3132137" cy="3657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8" name="Text Box 7"/>
          <p:cNvSpPr txBox="1">
            <a:spLocks noChangeArrowheads="1"/>
          </p:cNvSpPr>
          <p:nvPr/>
        </p:nvSpPr>
        <p:spPr bwMode="auto">
          <a:xfrm>
            <a:off x="6227763" y="999074"/>
            <a:ext cx="2700337" cy="703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r-Latn-CS" altLang="ko-KR" sz="2000" dirty="0"/>
              <a:t>ATC strike in France April 8, 2015</a:t>
            </a:r>
            <a:r>
              <a:rPr lang="sr-Latn-CS" altLang="ko-KR" dirty="0"/>
              <a:t> </a:t>
            </a:r>
            <a:endParaRPr lang="sr-Latn-C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42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8" name="Text Box 7"/>
          <p:cNvSpPr txBox="1">
            <a:spLocks noChangeArrowheads="1"/>
          </p:cNvSpPr>
          <p:nvPr/>
        </p:nvSpPr>
        <p:spPr bwMode="auto">
          <a:xfrm>
            <a:off x="6227763" y="999074"/>
            <a:ext cx="2700337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r-Latn-CS" altLang="ko-KR" sz="2000" dirty="0"/>
              <a:t>TSA1 activation </a:t>
            </a:r>
          </a:p>
          <a:p>
            <a:pPr algn="ctr">
              <a:spcBef>
                <a:spcPct val="50000"/>
              </a:spcBef>
            </a:pPr>
            <a:r>
              <a:rPr lang="sr-Latn-CS" altLang="ko-KR" sz="2000" dirty="0"/>
              <a:t>September 6, 2019</a:t>
            </a:r>
            <a:r>
              <a:rPr lang="sr-Latn-CS" altLang="ko-KR" dirty="0"/>
              <a:t> </a:t>
            </a:r>
            <a:endParaRPr lang="sr-Latn-C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43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  <p:pic>
        <p:nvPicPr>
          <p:cNvPr id="195586" name="Picture 2" descr="C:\Users\zeljko\Desktop\ATC slike\TSA1 activ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414" y="409903"/>
            <a:ext cx="5866350" cy="57765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ATFCM (3)</a:t>
            </a:r>
            <a:endParaRPr lang="en-US" b="1" dirty="0"/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00600"/>
          </a:xfrm>
          <a:noFill/>
        </p:spPr>
        <p:txBody>
          <a:bodyPr/>
          <a:lstStyle/>
          <a:p>
            <a:pPr lvl="1"/>
            <a:r>
              <a:rPr lang="pl-PL" sz="2200" b="1" i="1" dirty="0">
                <a:solidFill>
                  <a:srgbClr val="FF0000"/>
                </a:solidFill>
              </a:rPr>
              <a:t>Tactical Flow Management</a:t>
            </a:r>
            <a:r>
              <a:rPr lang="pl-PL" sz="2200" dirty="0"/>
              <a:t>  </a:t>
            </a:r>
            <a:r>
              <a:rPr lang="en-US" sz="2200" dirty="0"/>
              <a:t>applicable on the day on which the operations are to be carried out</a:t>
            </a:r>
            <a:r>
              <a:rPr lang="pl-PL" sz="2200" dirty="0"/>
              <a:t>. </a:t>
            </a:r>
          </a:p>
          <a:p>
            <a:pPr lvl="1"/>
            <a:r>
              <a:rPr lang="en-US" sz="2200" dirty="0"/>
              <a:t>At this stage, daily plans are updated in accordance with current traffic and capacity</a:t>
            </a:r>
            <a:r>
              <a:rPr lang="pl-PL" sz="2200" dirty="0"/>
              <a:t>. </a:t>
            </a:r>
          </a:p>
          <a:p>
            <a:pPr lvl="1"/>
            <a:r>
              <a:rPr lang="sr-Latn-RS" sz="2200" dirty="0"/>
              <a:t>Air </a:t>
            </a:r>
            <a:r>
              <a:rPr lang="en-US" sz="2200" dirty="0"/>
              <a:t>Traffic is managed through the application of slot allocation and / or ad-hoc</a:t>
            </a:r>
            <a:r>
              <a:rPr lang="sr-Latn-RS" sz="2200" dirty="0"/>
              <a:t> re-routing</a:t>
            </a:r>
            <a:r>
              <a:rPr lang="pl-PL" sz="2200" dirty="0"/>
              <a:t>.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44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2" descr="C:\Users\mnr\AppData\Local\Microsoft\Windows\Temporary Internet Files\Content.Outlook\9CQED1VN\021208 (2)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9144000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45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5" descr="Padova radar outag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46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5" descr="Padova radar outage2"/>
          <p:cNvPicPr>
            <a:picLocks noChangeAspect="1" noChangeArrowheads="1"/>
          </p:cNvPicPr>
          <p:nvPr/>
        </p:nvPicPr>
        <p:blipFill>
          <a:blip r:embed="rId2" cstate="print"/>
          <a:srcRect l="20070"/>
          <a:stretch>
            <a:fillRect/>
          </a:stretch>
        </p:blipFill>
        <p:spPr bwMode="auto">
          <a:xfrm>
            <a:off x="539750" y="3557"/>
            <a:ext cx="824388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47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4" descr="weather rerout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406759" cy="6867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48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r-Latn-CS" b="1" dirty="0"/>
              <a:t>EXERCI</a:t>
            </a:r>
            <a:r>
              <a:rPr lang="en-GB" b="1" dirty="0"/>
              <a:t>S</a:t>
            </a:r>
            <a:r>
              <a:rPr lang="sr-Latn-CS" b="1" dirty="0"/>
              <a:t>E 1</a:t>
            </a:r>
          </a:p>
        </p:txBody>
      </p:sp>
      <p:sp>
        <p:nvSpPr>
          <p:cNvPr id="5" name="Slide Number Placeholder 4"/>
          <p:cNvSpPr txBox="1">
            <a:spLocks/>
          </p:cNvSpPr>
          <p:nvPr/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1060F-8FEA-4B47-8EEE-5A6CDD216421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9390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1"/>
          <p:cNvPicPr>
            <a:picLocks noChangeAspect="1" noChangeArrowheads="1"/>
          </p:cNvPicPr>
          <p:nvPr/>
        </p:nvPicPr>
        <p:blipFill>
          <a:blip r:embed="rId2" cstate="print"/>
          <a:srcRect l="3743" t="7957" r="2362" b="3882"/>
          <a:stretch>
            <a:fillRect/>
          </a:stretch>
        </p:blipFill>
        <p:spPr bwMode="auto">
          <a:xfrm>
            <a:off x="0" y="487363"/>
            <a:ext cx="9144000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5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00D285-A430-4DA4-A180-2AC8F5FE7603}" type="slidenum">
              <a:rPr lang="en-US" altLang="en-US"/>
              <a:pPr/>
              <a:t>50</a:t>
            </a:fld>
            <a:endParaRPr lang="en-US" altLang="en-US"/>
          </a:p>
        </p:txBody>
      </p:sp>
      <p:sp>
        <p:nvSpPr>
          <p:cNvPr id="551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Exerci</a:t>
            </a:r>
            <a:r>
              <a:rPr lang="en-GB" dirty="0"/>
              <a:t>s</a:t>
            </a:r>
            <a:r>
              <a:rPr lang="sr-Latn-CS" b="1" dirty="0"/>
              <a:t>e 1</a:t>
            </a:r>
            <a:endParaRPr lang="en-US" b="1" dirty="0"/>
          </a:p>
        </p:txBody>
      </p:sp>
      <p:sp>
        <p:nvSpPr>
          <p:cNvPr id="551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  <a:spcAft>
                <a:spcPts val="300"/>
              </a:spcAft>
            </a:pPr>
            <a:r>
              <a:rPr lang="sr-Latn-RS" sz="2600" dirty="0"/>
              <a:t>Cal</a:t>
            </a:r>
            <a:r>
              <a:rPr lang="en-GB" sz="2600" dirty="0"/>
              <a:t>c</a:t>
            </a:r>
            <a:r>
              <a:rPr lang="sr-Latn-RS" sz="2600" dirty="0"/>
              <a:t>ulate </a:t>
            </a:r>
            <a:r>
              <a:rPr lang="en-US" sz="2600" dirty="0"/>
              <a:t>hourly demand </a:t>
            </a:r>
            <a:r>
              <a:rPr lang="sr-Latn-CS" sz="2600" dirty="0"/>
              <a:t>for given sectors</a:t>
            </a:r>
            <a:r>
              <a:rPr lang="en-US" sz="2600" dirty="0"/>
              <a:t> </a:t>
            </a:r>
            <a:r>
              <a:rPr lang="sr-Latn-CS" sz="2600" dirty="0"/>
              <a:t>and</a:t>
            </a:r>
            <a:r>
              <a:rPr lang="en-US" sz="2600" dirty="0"/>
              <a:t> </a:t>
            </a:r>
            <a:r>
              <a:rPr lang="sr-Latn-RS" sz="2600" dirty="0"/>
              <a:t>identify </a:t>
            </a:r>
            <a:r>
              <a:rPr lang="en-US" sz="2600" dirty="0"/>
              <a:t>overload</a:t>
            </a:r>
            <a:r>
              <a:rPr lang="sr-Latn-RS" sz="2600" dirty="0"/>
              <a:t>ed</a:t>
            </a:r>
            <a:r>
              <a:rPr lang="en-US" sz="2600" dirty="0"/>
              <a:t> se</a:t>
            </a:r>
            <a:r>
              <a:rPr lang="sr-Latn-CS" sz="2600" dirty="0"/>
              <a:t>c</a:t>
            </a:r>
            <a:r>
              <a:rPr lang="en-US" sz="2600" dirty="0"/>
              <a:t>tor</a:t>
            </a:r>
            <a:r>
              <a:rPr lang="sr-Latn-CS" sz="2600" dirty="0"/>
              <a:t>s,</a:t>
            </a:r>
            <a:r>
              <a:rPr lang="en-US" sz="2600" dirty="0"/>
              <a:t> </a:t>
            </a:r>
            <a:r>
              <a:rPr lang="sr-Latn-CS" sz="2600" dirty="0"/>
              <a:t>as well as</a:t>
            </a:r>
            <a:r>
              <a:rPr lang="en-US" sz="2600" dirty="0"/>
              <a:t> se</a:t>
            </a:r>
            <a:r>
              <a:rPr lang="sr-Latn-CS" sz="2600" dirty="0"/>
              <a:t>c</a:t>
            </a:r>
            <a:r>
              <a:rPr lang="en-US" sz="2600" dirty="0"/>
              <a:t>tor</a:t>
            </a:r>
            <a:r>
              <a:rPr lang="sr-Latn-CS" sz="2600" dirty="0"/>
              <a:t>s</a:t>
            </a:r>
            <a:r>
              <a:rPr lang="en-US" sz="2600" dirty="0"/>
              <a:t> </a:t>
            </a:r>
            <a:r>
              <a:rPr lang="sr-Latn-CS" sz="2600" dirty="0"/>
              <a:t>which could be connected</a:t>
            </a:r>
            <a:r>
              <a:rPr lang="en-US" sz="2600" dirty="0"/>
              <a:t>. </a:t>
            </a:r>
            <a:endParaRPr lang="sr-Latn-CS" sz="2600" dirty="0"/>
          </a:p>
          <a:p>
            <a:pPr algn="just">
              <a:lnSpc>
                <a:spcPct val="90000"/>
              </a:lnSpc>
              <a:spcAft>
                <a:spcPts val="300"/>
              </a:spcAft>
            </a:pPr>
            <a:endParaRPr lang="sr-Latn-CS" sz="2600" dirty="0"/>
          </a:p>
          <a:p>
            <a:pPr algn="just">
              <a:lnSpc>
                <a:spcPct val="90000"/>
              </a:lnSpc>
              <a:spcAft>
                <a:spcPts val="300"/>
              </a:spcAft>
            </a:pPr>
            <a:r>
              <a:rPr lang="sr-Latn-CS" sz="2600" dirty="0"/>
              <a:t>Inputs</a:t>
            </a:r>
            <a:r>
              <a:rPr lang="en-US" sz="2600" dirty="0"/>
              <a:t>:</a:t>
            </a:r>
          </a:p>
          <a:p>
            <a:pPr lvl="1" algn="just">
              <a:lnSpc>
                <a:spcPct val="90000"/>
              </a:lnSpc>
              <a:spcAft>
                <a:spcPts val="300"/>
              </a:spcAft>
            </a:pPr>
            <a:r>
              <a:rPr lang="en-US" sz="2200" dirty="0"/>
              <a:t>A</a:t>
            </a:r>
            <a:r>
              <a:rPr lang="sr-Latn-RS" sz="2200" dirty="0" err="1"/>
              <a:t>irspace</a:t>
            </a:r>
            <a:r>
              <a:rPr lang="sr-Latn-RS" sz="2200" dirty="0"/>
              <a:t> </a:t>
            </a:r>
            <a:r>
              <a:rPr lang="sr-Latn-RS" sz="2200" dirty="0" err="1"/>
              <a:t>structure</a:t>
            </a:r>
            <a:r>
              <a:rPr lang="sr-Latn-CS" sz="2200" dirty="0"/>
              <a:t>;</a:t>
            </a:r>
            <a:endParaRPr lang="en-US" sz="2200" dirty="0"/>
          </a:p>
          <a:p>
            <a:pPr lvl="1" algn="just">
              <a:lnSpc>
                <a:spcPct val="90000"/>
              </a:lnSpc>
              <a:spcAft>
                <a:spcPts val="300"/>
              </a:spcAft>
            </a:pPr>
            <a:r>
              <a:rPr lang="sr-Latn-CS" sz="2200" dirty="0"/>
              <a:t>Declared sectors capacity;</a:t>
            </a:r>
            <a:endParaRPr lang="en-US" sz="2200" dirty="0"/>
          </a:p>
          <a:p>
            <a:pPr lvl="1" algn="just">
              <a:lnSpc>
                <a:spcPct val="90000"/>
              </a:lnSpc>
              <a:spcAft>
                <a:spcPts val="300"/>
              </a:spcAft>
            </a:pPr>
            <a:r>
              <a:rPr lang="sr-Latn-CS" sz="2200" dirty="0"/>
              <a:t>Hourly traffic flow.</a:t>
            </a:r>
            <a:endParaRPr lang="en-US" sz="22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FA6E32-5726-4B64-BE9F-0783D655B6D1}" type="slidenum">
              <a:rPr lang="en-US" altLang="en-US"/>
              <a:pPr/>
              <a:t>51</a:t>
            </a:fld>
            <a:endParaRPr lang="en-US" altLang="en-US" dirty="0"/>
          </a:p>
        </p:txBody>
      </p:sp>
      <p:pic>
        <p:nvPicPr>
          <p:cNvPr id="552962" name="Picture 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330200"/>
            <a:ext cx="6858000" cy="652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7338"/>
            <a:ext cx="6653213" cy="1143000"/>
          </a:xfrm>
        </p:spPr>
        <p:txBody>
          <a:bodyPr/>
          <a:lstStyle/>
          <a:p>
            <a:r>
              <a:rPr lang="sr-Latn-CS" b="1" dirty="0"/>
              <a:t>Exerci</a:t>
            </a:r>
            <a:r>
              <a:rPr lang="en-GB" b="1" dirty="0"/>
              <a:t>s</a:t>
            </a:r>
            <a:r>
              <a:rPr lang="sr-Latn-CS" b="1" dirty="0"/>
              <a:t>e 1</a:t>
            </a:r>
            <a:endParaRPr lang="en-US" b="1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12652" y="1345200"/>
            <a:ext cx="8233204" cy="4497895"/>
            <a:chOff x="457200" y="1345200"/>
            <a:chExt cx="8233204" cy="4497895"/>
          </a:xfrm>
        </p:grpSpPr>
        <p:pic>
          <p:nvPicPr>
            <p:cNvPr id="554012" name="Picture 4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7200" y="1345200"/>
              <a:ext cx="3964235" cy="21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4013" name="Picture 4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7200" y="3683095"/>
              <a:ext cx="3964235" cy="21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4014" name="Picture 4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656131" y="1345200"/>
              <a:ext cx="4034273" cy="21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4015" name="Picture 4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56131" y="3683095"/>
              <a:ext cx="4034273" cy="21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pPr algn="r"/>
            <a:fld id="{E5FA6E32-5726-4B64-BE9F-0783D655B6D1}" type="slidenum">
              <a:rPr lang="en-US" altLang="en-US"/>
              <a:pPr algn="r"/>
              <a:t>52</a:t>
            </a:fld>
            <a:endParaRPr lang="en-US" altLang="en-US" dirty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287338"/>
            <a:ext cx="6653213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CS" sz="3200" b="1" dirty="0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Exerci</a:t>
            </a:r>
            <a:r>
              <a:rPr lang="en-GB" sz="3200" b="1" dirty="0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s</a:t>
            </a:r>
            <a:r>
              <a:rPr lang="sr-Latn-CS" sz="3200" b="1" dirty="0">
                <a:solidFill>
                  <a:schemeClr val="tx2"/>
                </a:solidFill>
                <a:latin typeface="Calibri"/>
                <a:ea typeface="+mj-ea"/>
                <a:cs typeface="Calibri"/>
              </a:rPr>
              <a:t>e 1</a:t>
            </a:r>
            <a:endParaRPr lang="en-US" sz="3200" b="1" dirty="0">
              <a:solidFill>
                <a:schemeClr val="tx2"/>
              </a:solidFill>
              <a:latin typeface="Calibri"/>
              <a:ea typeface="+mj-ea"/>
              <a:cs typeface="Calibr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2C65AB-E9BA-4098-874A-03CDEB0A8719}" type="slidenum">
              <a:rPr lang="en-US" altLang="en-US"/>
              <a:pPr/>
              <a:t>53</a:t>
            </a:fld>
            <a:endParaRPr lang="en-US" altLang="en-US"/>
          </a:p>
        </p:txBody>
      </p:sp>
      <p:sp>
        <p:nvSpPr>
          <p:cNvPr id="555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sr-Latn-CS" b="1" dirty="0"/>
              <a:t>Solution</a:t>
            </a:r>
            <a:endParaRPr lang="en-US" b="1" dirty="0"/>
          </a:p>
        </p:txBody>
      </p:sp>
      <p:sp>
        <p:nvSpPr>
          <p:cNvPr id="555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600" dirty="0"/>
              <a:t>Calculation of hourly traffic demand for each sector</a:t>
            </a:r>
          </a:p>
        </p:txBody>
      </p:sp>
      <p:pic>
        <p:nvPicPr>
          <p:cNvPr id="555012" name="Picture 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895600"/>
            <a:ext cx="60960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Group 2"/>
          <p:cNvGraphicFramePr>
            <a:graphicFrameLocks/>
          </p:cNvGraphicFramePr>
          <p:nvPr/>
        </p:nvGraphicFramePr>
        <p:xfrm>
          <a:off x="6590001" y="3205654"/>
          <a:ext cx="2291243" cy="2377440"/>
        </p:xfrm>
        <a:graphic>
          <a:graphicData uri="http://schemas.openxmlformats.org/drawingml/2006/table">
            <a:tbl>
              <a:tblPr/>
              <a:tblGrid>
                <a:gridCol w="11461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450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206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Sector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Capacity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0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0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0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0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0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0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5829106" y="6556407"/>
            <a:ext cx="2133600" cy="252000"/>
          </a:xfrm>
        </p:spPr>
        <p:txBody>
          <a:bodyPr/>
          <a:lstStyle/>
          <a:p>
            <a:fld id="{EF4552DF-FC59-47E2-9124-996D0E88F906}" type="slidenum">
              <a:rPr lang="en-US" altLang="en-US"/>
              <a:pPr/>
              <a:t>54</a:t>
            </a:fld>
            <a:endParaRPr lang="en-US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209" y="60357"/>
            <a:ext cx="6678000" cy="6414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CEFBD4F-F006-4FA1-AFAE-0FDCB4E99D1E}" type="slidenum">
              <a:rPr lang="en-US" altLang="en-US"/>
              <a:pPr/>
              <a:t>55</a:t>
            </a:fld>
            <a:endParaRPr lang="en-US" altLang="en-US"/>
          </a:p>
        </p:txBody>
      </p:sp>
      <p:sp>
        <p:nvSpPr>
          <p:cNvPr id="556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sr-Latn-CS" b="1" dirty="0"/>
              <a:t>Solution</a:t>
            </a:r>
            <a:endParaRPr lang="en-US" b="1" dirty="0"/>
          </a:p>
        </p:txBody>
      </p:sp>
      <p:sp>
        <p:nvSpPr>
          <p:cNvPr id="556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29600" cy="4530725"/>
          </a:xfrm>
        </p:spPr>
        <p:txBody>
          <a:bodyPr/>
          <a:lstStyle/>
          <a:p>
            <a:r>
              <a:rPr lang="sr-Latn-CS" sz="2600" dirty="0"/>
              <a:t>Comparison of capacity and demand</a:t>
            </a:r>
          </a:p>
          <a:p>
            <a:pPr lvl="1">
              <a:buFont typeface="Wingdings" pitchFamily="2" charset="2"/>
              <a:buNone/>
            </a:pPr>
            <a:r>
              <a:rPr lang="en-AU" sz="2200" b="1" dirty="0"/>
              <a:t>&lt;</a:t>
            </a:r>
            <a:r>
              <a:rPr lang="en-AU" sz="2200" dirty="0"/>
              <a:t> Demand </a:t>
            </a:r>
            <a:r>
              <a:rPr lang="en-AU" sz="2200" b="1" dirty="0"/>
              <a:t>less than</a:t>
            </a:r>
            <a:r>
              <a:rPr lang="en-AU" sz="2200" dirty="0"/>
              <a:t> Capacity</a:t>
            </a:r>
            <a:endParaRPr lang="en-AU" sz="2200" b="1" dirty="0"/>
          </a:p>
          <a:p>
            <a:pPr lvl="1">
              <a:buFont typeface="Wingdings" pitchFamily="2" charset="2"/>
              <a:buNone/>
            </a:pPr>
            <a:r>
              <a:rPr lang="en-AU" sz="2200" b="1" dirty="0"/>
              <a:t>&gt;</a:t>
            </a:r>
            <a:r>
              <a:rPr lang="en-AU" sz="2200" dirty="0"/>
              <a:t> Demand </a:t>
            </a:r>
            <a:r>
              <a:rPr lang="en-AU" sz="2200" b="1" dirty="0"/>
              <a:t>greater than</a:t>
            </a:r>
            <a:r>
              <a:rPr lang="en-AU" sz="2200" dirty="0"/>
              <a:t> Capacity</a:t>
            </a:r>
            <a:endParaRPr lang="sr-Latn-CS" sz="2200" dirty="0"/>
          </a:p>
        </p:txBody>
      </p:sp>
      <p:pic>
        <p:nvPicPr>
          <p:cNvPr id="556036" name="Picture 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2924175"/>
            <a:ext cx="4953000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675366C-883B-453E-A2CC-23B87C9A845A}" type="slidenum">
              <a:rPr lang="en-US" altLang="en-US"/>
              <a:pPr/>
              <a:t>56</a:t>
            </a:fld>
            <a:endParaRPr lang="en-US" altLang="en-US"/>
          </a:p>
        </p:txBody>
      </p:sp>
      <p:sp>
        <p:nvSpPr>
          <p:cNvPr id="557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sr-Latn-CS" b="1" dirty="0"/>
              <a:t>Solution</a:t>
            </a:r>
            <a:endParaRPr lang="en-US" b="1" dirty="0"/>
          </a:p>
        </p:txBody>
      </p:sp>
      <p:sp>
        <p:nvSpPr>
          <p:cNvPr id="557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800" dirty="0"/>
              <a:t>Identified overload:</a:t>
            </a:r>
          </a:p>
          <a:p>
            <a:pPr lvl="1"/>
            <a:r>
              <a:rPr lang="en-US" sz="2800" dirty="0">
                <a:solidFill>
                  <a:srgbClr val="FF0000"/>
                </a:solidFill>
              </a:rPr>
              <a:t>Se</a:t>
            </a:r>
            <a:r>
              <a:rPr lang="sr-Latn-CS" sz="2800" dirty="0">
                <a:solidFill>
                  <a:srgbClr val="FF0000"/>
                </a:solidFill>
              </a:rPr>
              <a:t>c</a:t>
            </a:r>
            <a:r>
              <a:rPr lang="en-US" sz="2800" dirty="0">
                <a:solidFill>
                  <a:srgbClr val="FF0000"/>
                </a:solidFill>
              </a:rPr>
              <a:t>tor A </a:t>
            </a:r>
            <a:r>
              <a:rPr lang="sr-Latn-CS" sz="2800" dirty="0">
                <a:solidFill>
                  <a:srgbClr val="FF0000"/>
                </a:solidFill>
              </a:rPr>
              <a:t>in time period</a:t>
            </a:r>
            <a:r>
              <a:rPr lang="en-US" sz="2800" dirty="0">
                <a:solidFill>
                  <a:srgbClr val="FF0000"/>
                </a:solidFill>
              </a:rPr>
              <a:t> 2</a:t>
            </a:r>
            <a:r>
              <a:rPr lang="sr-Latn-CS" sz="2800" dirty="0">
                <a:solidFill>
                  <a:srgbClr val="FF0000"/>
                </a:solidFill>
              </a:rPr>
              <a:t>.</a:t>
            </a:r>
            <a:r>
              <a:rPr lang="en-US" sz="2800" dirty="0"/>
              <a:t> </a:t>
            </a:r>
            <a:endParaRPr lang="sr-Latn-CS" sz="2800" dirty="0"/>
          </a:p>
          <a:p>
            <a:endParaRPr lang="sr-Latn-CS" sz="2800" dirty="0"/>
          </a:p>
          <a:p>
            <a:r>
              <a:rPr lang="en-US" sz="2800" dirty="0" err="1"/>
              <a:t>Identif</a:t>
            </a:r>
            <a:r>
              <a:rPr lang="sr-Latn-CS" sz="2800" dirty="0"/>
              <a:t>ied </a:t>
            </a:r>
            <a:r>
              <a:rPr lang="en-US" sz="2800" dirty="0"/>
              <a:t>under load </a:t>
            </a:r>
            <a:r>
              <a:rPr lang="sr-Latn-RS" sz="2800" dirty="0"/>
              <a:t>and recommendation for connection</a:t>
            </a:r>
            <a:r>
              <a:rPr lang="sr-Latn-CS" sz="2800" dirty="0"/>
              <a:t>:</a:t>
            </a:r>
          </a:p>
          <a:p>
            <a:pPr lvl="1"/>
            <a:r>
              <a:rPr lang="en-US" sz="2800" dirty="0">
                <a:solidFill>
                  <a:srgbClr val="FF0000"/>
                </a:solidFill>
              </a:rPr>
              <a:t>Se</a:t>
            </a:r>
            <a:r>
              <a:rPr lang="sr-Latn-CS" sz="2800" dirty="0">
                <a:solidFill>
                  <a:srgbClr val="FF0000"/>
                </a:solidFill>
              </a:rPr>
              <a:t>c</a:t>
            </a:r>
            <a:r>
              <a:rPr lang="en-US" sz="2800" dirty="0">
                <a:solidFill>
                  <a:srgbClr val="FF0000"/>
                </a:solidFill>
              </a:rPr>
              <a:t>tor</a:t>
            </a:r>
            <a:r>
              <a:rPr lang="sr-Latn-RS" sz="2800" dirty="0">
                <a:solidFill>
                  <a:srgbClr val="FF0000"/>
                </a:solidFill>
              </a:rPr>
              <a:t>s</a:t>
            </a:r>
            <a:r>
              <a:rPr lang="en-US" sz="2800" dirty="0">
                <a:solidFill>
                  <a:srgbClr val="FF0000"/>
                </a:solidFill>
              </a:rPr>
              <a:t> E </a:t>
            </a:r>
            <a:r>
              <a:rPr lang="sr-Latn-CS" sz="2800" dirty="0">
                <a:solidFill>
                  <a:srgbClr val="FF0000"/>
                </a:solidFill>
              </a:rPr>
              <a:t>and</a:t>
            </a:r>
            <a:r>
              <a:rPr lang="en-US" sz="2800" dirty="0">
                <a:solidFill>
                  <a:srgbClr val="FF0000"/>
                </a:solidFill>
              </a:rPr>
              <a:t> F </a:t>
            </a:r>
            <a:r>
              <a:rPr lang="sr-Latn-CS" sz="2800" dirty="0">
                <a:solidFill>
                  <a:srgbClr val="FF0000"/>
                </a:solidFill>
              </a:rPr>
              <a:t>in</a:t>
            </a:r>
            <a:r>
              <a:rPr lang="en-US" sz="2800" dirty="0">
                <a:solidFill>
                  <a:srgbClr val="FF0000"/>
                </a:solidFill>
              </a:rPr>
              <a:t> period</a:t>
            </a:r>
            <a:r>
              <a:rPr lang="sr-Latn-RS" sz="2800" dirty="0">
                <a:solidFill>
                  <a:srgbClr val="FF0000"/>
                </a:solidFill>
              </a:rPr>
              <a:t>s</a:t>
            </a:r>
            <a:r>
              <a:rPr lang="en-US" sz="2800" dirty="0">
                <a:solidFill>
                  <a:srgbClr val="FF0000"/>
                </a:solidFill>
              </a:rPr>
              <a:t>  1 </a:t>
            </a:r>
            <a:r>
              <a:rPr lang="sr-Latn-CS" sz="2800" dirty="0">
                <a:solidFill>
                  <a:srgbClr val="FF0000"/>
                </a:solidFill>
              </a:rPr>
              <a:t>and</a:t>
            </a:r>
            <a:r>
              <a:rPr lang="en-US" sz="2800" dirty="0">
                <a:solidFill>
                  <a:srgbClr val="FF0000"/>
                </a:solidFill>
              </a:rPr>
              <a:t> 2</a:t>
            </a:r>
            <a:r>
              <a:rPr lang="sr-Latn-CS" sz="2800" dirty="0">
                <a:solidFill>
                  <a:srgbClr val="FF0000"/>
                </a:solidFill>
              </a:rPr>
              <a:t>.</a:t>
            </a:r>
          </a:p>
          <a:p>
            <a:pPr lvl="1">
              <a:buFont typeface="Wingdings" pitchFamily="2" charset="2"/>
              <a:buNone/>
            </a:pPr>
            <a:endParaRPr lang="sr-Latn-CS" sz="2800" b="1" dirty="0">
              <a:solidFill>
                <a:srgbClr val="FF0000"/>
              </a:solidFill>
            </a:endParaRPr>
          </a:p>
          <a:p>
            <a:r>
              <a:rPr lang="sr-Latn-RS" sz="2800" dirty="0"/>
              <a:t>Calculate utilisation of sector capacity </a:t>
            </a:r>
            <a:r>
              <a:rPr lang="sr-Latn-CS" sz="2800" dirty="0"/>
              <a:t>(%).</a:t>
            </a:r>
          </a:p>
          <a:p>
            <a:pPr lvl="1">
              <a:buFont typeface="Wingdings" pitchFamily="2" charset="2"/>
              <a:buNone/>
            </a:pPr>
            <a:endParaRPr lang="sr-Latn-CS" sz="2800" dirty="0"/>
          </a:p>
        </p:txBody>
      </p:sp>
      <p:grpSp>
        <p:nvGrpSpPr>
          <p:cNvPr id="8" name="Group 7"/>
          <p:cNvGrpSpPr/>
          <p:nvPr/>
        </p:nvGrpSpPr>
        <p:grpSpPr>
          <a:xfrm>
            <a:off x="3936445" y="1261241"/>
            <a:ext cx="4709411" cy="4482662"/>
            <a:chOff x="3936445" y="1261241"/>
            <a:chExt cx="4709411" cy="4482662"/>
          </a:xfrm>
        </p:grpSpPr>
        <p:pic>
          <p:nvPicPr>
            <p:cNvPr id="6" name="Picture 45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6445" y="1261241"/>
              <a:ext cx="4709411" cy="4482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Freeform 6"/>
            <p:cNvSpPr/>
            <p:nvPr/>
          </p:nvSpPr>
          <p:spPr>
            <a:xfrm>
              <a:off x="6421821" y="3783724"/>
              <a:ext cx="2039007" cy="1502979"/>
            </a:xfrm>
            <a:custGeom>
              <a:avLst/>
              <a:gdLst>
                <a:gd name="connsiteX0" fmla="*/ 294289 w 2039007"/>
                <a:gd name="connsiteY0" fmla="*/ 136635 h 1502979"/>
                <a:gd name="connsiteX1" fmla="*/ 861848 w 2039007"/>
                <a:gd name="connsiteY1" fmla="*/ 515007 h 1502979"/>
                <a:gd name="connsiteX2" fmla="*/ 1723696 w 2039007"/>
                <a:gd name="connsiteY2" fmla="*/ 0 h 1502979"/>
                <a:gd name="connsiteX3" fmla="*/ 2039007 w 2039007"/>
                <a:gd name="connsiteY3" fmla="*/ 956442 h 1502979"/>
                <a:gd name="connsiteX4" fmla="*/ 1124607 w 2039007"/>
                <a:gd name="connsiteY4" fmla="*/ 1502979 h 1502979"/>
                <a:gd name="connsiteX5" fmla="*/ 0 w 2039007"/>
                <a:gd name="connsiteY5" fmla="*/ 1261242 h 1502979"/>
                <a:gd name="connsiteX6" fmla="*/ 294289 w 2039007"/>
                <a:gd name="connsiteY6" fmla="*/ 136635 h 150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9007" h="1502979">
                  <a:moveTo>
                    <a:pt x="294289" y="136635"/>
                  </a:moveTo>
                  <a:lnTo>
                    <a:pt x="861848" y="515007"/>
                  </a:lnTo>
                  <a:lnTo>
                    <a:pt x="1723696" y="0"/>
                  </a:lnTo>
                  <a:lnTo>
                    <a:pt x="2039007" y="956442"/>
                  </a:lnTo>
                  <a:lnTo>
                    <a:pt x="1124607" y="1502979"/>
                  </a:lnTo>
                  <a:lnTo>
                    <a:pt x="0" y="1261242"/>
                  </a:lnTo>
                  <a:lnTo>
                    <a:pt x="294289" y="136635"/>
                  </a:lnTo>
                  <a:close/>
                </a:path>
              </a:pathLst>
            </a:custGeom>
            <a:solidFill>
              <a:srgbClr val="C00000">
                <a:alpha val="30000"/>
              </a:srgbClr>
            </a:solidFill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/>
          <a:lstStyle/>
          <a:p>
            <a:fld id="{3B7C82F9-87AC-4D0C-ACE1-4087F6B5FD5A}" type="slidenum">
              <a:rPr lang="en-US" altLang="en-US"/>
              <a:pPr/>
              <a:t>57</a:t>
            </a:fld>
            <a:endParaRPr lang="en-US" altLang="en-US"/>
          </a:p>
        </p:txBody>
      </p:sp>
      <p:sp>
        <p:nvSpPr>
          <p:cNvPr id="5652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r-Latn-CS" b="1" dirty="0"/>
              <a:t>EXERCI</a:t>
            </a:r>
            <a:r>
              <a:rPr lang="en-GB" dirty="0"/>
              <a:t>S</a:t>
            </a:r>
            <a:r>
              <a:rPr lang="sr-Latn-CS" b="1" dirty="0"/>
              <a:t>E 2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5F38A6-146F-41E8-98D7-B40044BD0125}" type="slidenum">
              <a:rPr lang="en-US" altLang="en-US"/>
              <a:pPr/>
              <a:t>58</a:t>
            </a:fld>
            <a:endParaRPr lang="en-US" altLang="en-US"/>
          </a:p>
        </p:txBody>
      </p:sp>
      <p:sp>
        <p:nvSpPr>
          <p:cNvPr id="558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Exercise 2</a:t>
            </a:r>
          </a:p>
        </p:txBody>
      </p:sp>
      <p:sp>
        <p:nvSpPr>
          <p:cNvPr id="558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Aft>
                <a:spcPts val="300"/>
              </a:spcAft>
            </a:pPr>
            <a:r>
              <a:rPr lang="sr-Latn-CS" sz="2400" dirty="0"/>
              <a:t>Calculate t</a:t>
            </a:r>
            <a:r>
              <a:rPr lang="en-US" sz="2400" dirty="0" err="1"/>
              <a:t>raffic</a:t>
            </a:r>
            <a:r>
              <a:rPr lang="en-US" sz="2400" dirty="0"/>
              <a:t> </a:t>
            </a:r>
            <a:r>
              <a:rPr lang="sr-Latn-RS" sz="2400" dirty="0"/>
              <a:t>demand (</a:t>
            </a:r>
            <a:r>
              <a:rPr lang="en-US" sz="2400" dirty="0"/>
              <a:t>load</a:t>
            </a:r>
            <a:r>
              <a:rPr lang="sr-Latn-CS" sz="2400" dirty="0"/>
              <a:t>)</a:t>
            </a:r>
            <a:r>
              <a:rPr lang="en-US" sz="2400" dirty="0"/>
              <a:t> </a:t>
            </a:r>
            <a:r>
              <a:rPr lang="sr-Latn-CS" sz="2400" dirty="0"/>
              <a:t>for each airway or airway segment, </a:t>
            </a:r>
            <a:r>
              <a:rPr lang="sr-Latn-RS" sz="2400" dirty="0"/>
              <a:t>as well as for </a:t>
            </a:r>
            <a:r>
              <a:rPr lang="sr-Latn-CS" sz="2400" dirty="0"/>
              <a:t>sectors.</a:t>
            </a:r>
          </a:p>
          <a:p>
            <a:pPr algn="just">
              <a:spcAft>
                <a:spcPts val="300"/>
              </a:spcAft>
            </a:pPr>
            <a:r>
              <a:rPr lang="en-US" sz="2400" dirty="0"/>
              <a:t>A</a:t>
            </a:r>
            <a:r>
              <a:rPr lang="sr-Latn-RS" sz="2400" dirty="0"/>
              <a:t>irports </a:t>
            </a:r>
            <a:r>
              <a:rPr lang="en-US" sz="2400" dirty="0"/>
              <a:t>(Origin/Destination)</a:t>
            </a:r>
            <a:r>
              <a:rPr lang="sr-Latn-CS" sz="2400" dirty="0"/>
              <a:t> are</a:t>
            </a:r>
            <a:r>
              <a:rPr lang="en-US" sz="2400" dirty="0"/>
              <a:t>:</a:t>
            </a:r>
            <a:r>
              <a:rPr lang="sr-Latn-CS" sz="2400" dirty="0"/>
              <a:t> </a:t>
            </a:r>
            <a:r>
              <a:rPr lang="en-US" sz="2400" dirty="0"/>
              <a:t> A, B, C, D, E, F, G</a:t>
            </a:r>
          </a:p>
          <a:p>
            <a:pPr algn="just">
              <a:spcAft>
                <a:spcPts val="300"/>
              </a:spcAft>
            </a:pPr>
            <a:r>
              <a:rPr lang="en-US" sz="2400" dirty="0"/>
              <a:t>Se</a:t>
            </a:r>
            <a:r>
              <a:rPr lang="sr-Latn-CS" sz="2400" dirty="0"/>
              <a:t>ctors are</a:t>
            </a:r>
            <a:r>
              <a:rPr lang="en-US" sz="2400" dirty="0"/>
              <a:t>: a, b, c, d, e</a:t>
            </a:r>
            <a:r>
              <a:rPr lang="sr-Latn-CS" sz="2400" dirty="0"/>
              <a:t>.</a:t>
            </a:r>
          </a:p>
          <a:p>
            <a:pPr algn="just">
              <a:spcAft>
                <a:spcPts val="300"/>
              </a:spcAft>
            </a:pPr>
            <a:endParaRPr lang="sr-Latn-CS" sz="2400" dirty="0"/>
          </a:p>
          <a:p>
            <a:pPr algn="just">
              <a:spcAft>
                <a:spcPts val="300"/>
              </a:spcAft>
            </a:pPr>
            <a:r>
              <a:rPr lang="sr-Latn-CS" sz="2400" dirty="0"/>
              <a:t>Uni-directional airways are</a:t>
            </a:r>
          </a:p>
          <a:p>
            <a:pPr algn="just">
              <a:spcAft>
                <a:spcPts val="300"/>
              </a:spcAft>
            </a:pPr>
            <a:r>
              <a:rPr lang="sr-Latn-CS" sz="2400" dirty="0"/>
              <a:t>Bi-directional airways are</a:t>
            </a:r>
          </a:p>
          <a:p>
            <a:pPr algn="just">
              <a:spcAft>
                <a:spcPts val="300"/>
              </a:spcAft>
            </a:pPr>
            <a:endParaRPr lang="en-US" sz="2100" dirty="0"/>
          </a:p>
        </p:txBody>
      </p:sp>
      <p:sp>
        <p:nvSpPr>
          <p:cNvPr id="558084" name="Straight Arrow Connector 54"/>
          <p:cNvSpPr>
            <a:spLocks noChangeShapeType="1"/>
          </p:cNvSpPr>
          <p:nvPr/>
        </p:nvSpPr>
        <p:spPr bwMode="auto">
          <a:xfrm>
            <a:off x="4666935" y="4142783"/>
            <a:ext cx="2159000" cy="1587"/>
          </a:xfrm>
          <a:prstGeom prst="straightConnector1">
            <a:avLst/>
          </a:prstGeom>
          <a:noFill/>
          <a:ln w="38100">
            <a:solidFill>
              <a:srgbClr val="4579B8"/>
            </a:solidFill>
            <a:prstDash val="sysDot"/>
            <a:round/>
            <a:headEnd/>
            <a:tailEnd type="arrow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58085" name="Straight Arrow Connector 53"/>
          <p:cNvSpPr>
            <a:spLocks noChangeShapeType="1"/>
          </p:cNvSpPr>
          <p:nvPr/>
        </p:nvSpPr>
        <p:spPr bwMode="auto">
          <a:xfrm>
            <a:off x="4651270" y="4627133"/>
            <a:ext cx="2159000" cy="0"/>
          </a:xfrm>
          <a:prstGeom prst="straightConnector1">
            <a:avLst/>
          </a:prstGeom>
          <a:noFill/>
          <a:ln w="38100">
            <a:solidFill>
              <a:srgbClr val="4579B8"/>
            </a:solidFill>
            <a:prstDash val="sysDot"/>
            <a:round/>
            <a:headEnd type="arrow" w="med" len="med"/>
            <a:tailEnd type="arrow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605A24-E8F5-4563-A8A9-1186D2B52C4C}" type="slidenum">
              <a:rPr lang="en-US" altLang="en-US"/>
              <a:pPr/>
              <a:t>59</a:t>
            </a:fld>
            <a:endParaRPr lang="en-US" altLang="en-US"/>
          </a:p>
        </p:txBody>
      </p:sp>
      <p:pic>
        <p:nvPicPr>
          <p:cNvPr id="559106" name="Picture 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228600"/>
            <a:ext cx="60198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287338"/>
            <a:ext cx="6653213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Exercise </a:t>
            </a:r>
            <a:r>
              <a:rPr kumimoji="0" lang="sr-Latn-C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2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ea typeface="+mj-ea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13"/>
          <p:cNvPicPr>
            <a:picLocks noChangeAspect="1" noChangeArrowheads="1"/>
          </p:cNvPicPr>
          <p:nvPr/>
        </p:nvPicPr>
        <p:blipFill>
          <a:blip r:embed="rId2" cstate="print"/>
          <a:srcRect l="4135" t="9187" r="3148" b="3271"/>
          <a:stretch>
            <a:fillRect/>
          </a:stretch>
        </p:blipFill>
        <p:spPr bwMode="auto">
          <a:xfrm>
            <a:off x="-31530" y="509588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6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730B1C-D86F-4CB4-8258-1B2100D37C26}" type="slidenum">
              <a:rPr lang="en-US" altLang="en-US"/>
              <a:pPr/>
              <a:t>60</a:t>
            </a:fld>
            <a:endParaRPr lang="en-US" altLang="en-US"/>
          </a:p>
        </p:txBody>
      </p:sp>
      <p:sp>
        <p:nvSpPr>
          <p:cNvPr id="560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Exerci</a:t>
            </a:r>
            <a:r>
              <a:rPr lang="en-GB" b="1" dirty="0"/>
              <a:t>s</a:t>
            </a:r>
            <a:r>
              <a:rPr lang="sr-Latn-CS" b="1" dirty="0"/>
              <a:t>e 2</a:t>
            </a:r>
            <a:endParaRPr lang="en-US" b="1" dirty="0"/>
          </a:p>
        </p:txBody>
      </p:sp>
      <p:sp>
        <p:nvSpPr>
          <p:cNvPr id="560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Aft>
                <a:spcPts val="300"/>
              </a:spcAft>
            </a:pPr>
            <a:r>
              <a:rPr lang="sr-Latn-CS" sz="2600" dirty="0"/>
              <a:t>Hourly traffic between </a:t>
            </a:r>
            <a:r>
              <a:rPr lang="en-US" sz="2600" dirty="0"/>
              <a:t>Origin </a:t>
            </a:r>
            <a:r>
              <a:rPr lang="sr-Latn-RS" sz="2600" dirty="0"/>
              <a:t>and</a:t>
            </a:r>
            <a:r>
              <a:rPr lang="sr-Latn-CS" sz="2600" dirty="0"/>
              <a:t> </a:t>
            </a:r>
            <a:r>
              <a:rPr lang="en-US" sz="2600" dirty="0"/>
              <a:t>Destination </a:t>
            </a:r>
            <a:r>
              <a:rPr lang="sr-Latn-CS" sz="2600" dirty="0"/>
              <a:t>airports is shown in table.</a:t>
            </a:r>
            <a:endParaRPr lang="en-US" sz="2600" dirty="0"/>
          </a:p>
        </p:txBody>
      </p:sp>
      <p:pic>
        <p:nvPicPr>
          <p:cNvPr id="560132" name="Picture 4"/>
          <p:cNvPicPr>
            <a:picLocks noChangeAspect="1" noChangeArrowheads="1"/>
          </p:cNvPicPr>
          <p:nvPr/>
        </p:nvPicPr>
        <p:blipFill>
          <a:blip r:embed="rId2"/>
          <a:srcRect r="18103" b="13809"/>
          <a:stretch>
            <a:fillRect/>
          </a:stretch>
        </p:blipFill>
        <p:spPr bwMode="auto">
          <a:xfrm>
            <a:off x="478230" y="2890838"/>
            <a:ext cx="7848600" cy="2976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4B096F8-2967-4CA1-96EC-9EE5FDDD6A6C}" type="slidenum">
              <a:rPr lang="en-US" altLang="en-US"/>
              <a:pPr/>
              <a:t>61</a:t>
            </a:fld>
            <a:endParaRPr lang="en-US" altLang="en-US"/>
          </a:p>
        </p:txBody>
      </p:sp>
      <p:sp>
        <p:nvSpPr>
          <p:cNvPr id="561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Solution</a:t>
            </a:r>
            <a:endParaRPr lang="en-US" b="1" dirty="0"/>
          </a:p>
        </p:txBody>
      </p:sp>
      <p:pic>
        <p:nvPicPr>
          <p:cNvPr id="561155" name="Picture 1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228600"/>
            <a:ext cx="63246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115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486400" y="1038818"/>
            <a:ext cx="3429000" cy="1371600"/>
          </a:xfrm>
          <a:noFill/>
          <a:ln/>
        </p:spPr>
        <p:txBody>
          <a:bodyPr/>
          <a:lstStyle/>
          <a:p>
            <a:pPr algn="r">
              <a:buFont typeface="Wingdings" pitchFamily="2" charset="2"/>
              <a:buNone/>
            </a:pPr>
            <a:r>
              <a:rPr lang="sr-Latn-RS" sz="2400" dirty="0"/>
              <a:t>Hourly traffic demand for each airway or airway segment</a:t>
            </a:r>
            <a:r>
              <a:rPr lang="en-US" sz="2400" dirty="0"/>
              <a:t>.</a:t>
            </a:r>
          </a:p>
          <a:p>
            <a:endParaRPr lang="en-US" sz="2100" dirty="0"/>
          </a:p>
          <a:p>
            <a:pPr algn="just">
              <a:spcAft>
                <a:spcPts val="300"/>
              </a:spcAft>
            </a:pPr>
            <a:endParaRPr lang="en-US" sz="2100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E49145-59DA-4628-B69A-54BFC51E6861}" type="slidenum">
              <a:rPr lang="en-US" altLang="en-US"/>
              <a:pPr/>
              <a:t>62</a:t>
            </a:fld>
            <a:endParaRPr lang="en-US" altLang="en-US"/>
          </a:p>
        </p:txBody>
      </p:sp>
      <p:sp>
        <p:nvSpPr>
          <p:cNvPr id="562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/>
              <a:t>Solution</a:t>
            </a:r>
            <a:endParaRPr lang="en-US" b="1" dirty="0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5486400" y="1070348"/>
            <a:ext cx="3429000" cy="13716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Hourly traffic demand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for each sector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Tx/>
              <a:buSzTx/>
              <a:buFont typeface="Wingdings" charset="2"/>
              <a:buNone/>
              <a:tabLst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476375" y="0"/>
            <a:ext cx="6858000" cy="6705600"/>
            <a:chOff x="1476375" y="0"/>
            <a:chExt cx="6858000" cy="6705600"/>
          </a:xfrm>
        </p:grpSpPr>
        <p:pic>
          <p:nvPicPr>
            <p:cNvPr id="562180" name="Picture 11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76375" y="0"/>
              <a:ext cx="6858000" cy="6705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ounded Rectangle 7"/>
            <p:cNvSpPr/>
            <p:nvPr/>
          </p:nvSpPr>
          <p:spPr>
            <a:xfrm>
              <a:off x="5227199" y="5241600"/>
              <a:ext cx="302400" cy="294289"/>
            </a:xfrm>
            <a:prstGeom prst="roundRect">
              <a:avLst/>
            </a:prstGeom>
            <a:noFill/>
            <a:ln w="25400">
              <a:solidFill>
                <a:srgbClr val="B93E0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26031" y="1433029"/>
            <a:ext cx="7772400" cy="1500187"/>
          </a:xfrm>
        </p:spPr>
        <p:txBody>
          <a:bodyPr/>
          <a:lstStyle/>
          <a:p>
            <a:r>
              <a:rPr lang="en-GB" dirty="0">
                <a:latin typeface="Calibri"/>
                <a:cs typeface="Calibri"/>
              </a:rPr>
              <a:t>Introductory lecture provided by the Engage KTN</a:t>
            </a:r>
          </a:p>
          <a:p>
            <a:r>
              <a:rPr lang="en-GB" sz="900" dirty="0">
                <a:latin typeface="Calibri"/>
                <a:cs typeface="Calibri"/>
              </a:rPr>
              <a:t>Non-commercial use only. These lecture slides are provided for not-for-profit, educational use only. The content may not be adapted or changed, and the source must be recognised.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xmlns="" id="{8FB74E85-C0F0-4452-B0B4-52D3EB9A2B45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648062" y="3063148"/>
            <a:ext cx="7772400" cy="1500187"/>
          </a:xfrm>
        </p:spPr>
        <p:txBody>
          <a:bodyPr>
            <a:normAutofit/>
          </a:bodyPr>
          <a:lstStyle/>
          <a:p>
            <a:pPr lvl="0"/>
            <a:r>
              <a:rPr lang="en-GB" sz="2000" b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engagektn.com</a:t>
            </a:r>
            <a:r>
              <a:rPr lang="en-GB" sz="2000" b="1" dirty="0">
                <a:latin typeface="Calibri"/>
                <a:cs typeface="Calibri"/>
              </a:rPr>
              <a:t>  /  </a:t>
            </a:r>
            <a:r>
              <a:rPr lang="en-GB" sz="2000" b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wikiengagektn.com</a:t>
            </a:r>
            <a:endParaRPr lang="en-GB" sz="2000" b="1" dirty="0">
              <a:latin typeface="Calibri"/>
              <a:cs typeface="Calibri"/>
            </a:endParaRPr>
          </a:p>
          <a:p>
            <a:pPr lvl="0"/>
            <a:endParaRPr lang="en-GB" sz="2000" b="1" dirty="0"/>
          </a:p>
          <a:p>
            <a:pPr lvl="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xmlns="" val="3903014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14"/>
          <p:cNvPicPr>
            <a:picLocks noChangeAspect="1" noChangeArrowheads="1"/>
          </p:cNvPicPr>
          <p:nvPr/>
        </p:nvPicPr>
        <p:blipFill>
          <a:blip r:embed="rId2" cstate="print"/>
          <a:srcRect l="3743" t="10713" r="2559" b="1746"/>
          <a:stretch>
            <a:fillRect/>
          </a:stretch>
        </p:blipFill>
        <p:spPr bwMode="auto">
          <a:xfrm>
            <a:off x="0" y="530225"/>
            <a:ext cx="9144000" cy="549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7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16"/>
          <p:cNvPicPr>
            <a:picLocks noChangeAspect="1" noChangeArrowheads="1"/>
          </p:cNvPicPr>
          <p:nvPr/>
        </p:nvPicPr>
        <p:blipFill>
          <a:blip r:embed="rId2" cstate="print"/>
          <a:srcRect l="3743" t="10408" r="2559" b="2051"/>
          <a:stretch>
            <a:fillRect/>
          </a:stretch>
        </p:blipFill>
        <p:spPr bwMode="auto">
          <a:xfrm>
            <a:off x="0" y="530225"/>
            <a:ext cx="9144000" cy="549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8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686800" cy="1139825"/>
          </a:xfrm>
        </p:spPr>
        <p:txBody>
          <a:bodyPr/>
          <a:lstStyle/>
          <a:p>
            <a:r>
              <a:rPr lang="sr-Latn-CS" b="1" dirty="0"/>
              <a:t>ATFM (1)</a:t>
            </a:r>
            <a:endParaRPr lang="en-US" b="1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Air Traffic Flow Management </a:t>
            </a:r>
            <a:r>
              <a:rPr lang="en-US" sz="2400" dirty="0"/>
              <a:t>- ATFM </a:t>
            </a:r>
            <a:r>
              <a:rPr lang="sr-Latn-RS" sz="2400" dirty="0"/>
              <a:t>is</a:t>
            </a:r>
            <a:r>
              <a:rPr lang="en-US" sz="2400" dirty="0"/>
              <a:t> </a:t>
            </a:r>
            <a:r>
              <a:rPr lang="en-US" sz="2400" dirty="0" err="1"/>
              <a:t>organis</a:t>
            </a:r>
            <a:r>
              <a:rPr lang="sr-Latn-RS" sz="2400" dirty="0"/>
              <a:t>ed with </a:t>
            </a:r>
            <a:r>
              <a:rPr lang="en-GB" sz="2400" dirty="0"/>
              <a:t>the </a:t>
            </a:r>
            <a:r>
              <a:rPr lang="sr-Latn-RS" sz="2400" dirty="0"/>
              <a:t>aim to</a:t>
            </a:r>
            <a:r>
              <a:rPr lang="en-US" sz="2400" dirty="0"/>
              <a:t> </a:t>
            </a:r>
            <a:r>
              <a:rPr lang="sr-Latn-RS" sz="2400" dirty="0"/>
              <a:t>provide</a:t>
            </a:r>
            <a:r>
              <a:rPr lang="en-US" sz="2400" dirty="0"/>
              <a:t> </a:t>
            </a:r>
            <a:r>
              <a:rPr lang="sr-Latn-RS" sz="2400" i="1" u="sng" dirty="0"/>
              <a:t>safe</a:t>
            </a:r>
            <a:r>
              <a:rPr lang="en-US" sz="2400" i="1" u="sng" dirty="0"/>
              <a:t>, </a:t>
            </a:r>
            <a:r>
              <a:rPr lang="sr-Latn-RS" sz="2400" i="1" u="sng" dirty="0"/>
              <a:t>regular and efficient</a:t>
            </a:r>
            <a:r>
              <a:rPr lang="en-US" sz="2400" dirty="0"/>
              <a:t> </a:t>
            </a:r>
            <a:r>
              <a:rPr lang="sr-Latn-RS" sz="2400" b="1" i="1" dirty="0">
                <a:solidFill>
                  <a:schemeClr val="accent2"/>
                </a:solidFill>
              </a:rPr>
              <a:t>air traffic flows</a:t>
            </a:r>
            <a:r>
              <a:rPr lang="en-US" sz="2400" b="1" i="1" dirty="0">
                <a:solidFill>
                  <a:schemeClr val="accent2"/>
                </a:solidFill>
              </a:rPr>
              <a:t> </a:t>
            </a:r>
            <a:r>
              <a:rPr lang="sr-Latn-RS" sz="2400" dirty="0"/>
              <a:t>enabling maximum utisation of available air traffic control system </a:t>
            </a:r>
            <a:r>
              <a:rPr lang="sr-Latn-RS" sz="2400" b="1" i="1" dirty="0">
                <a:solidFill>
                  <a:srgbClr val="3333FF"/>
                </a:solidFill>
              </a:rPr>
              <a:t>capacity</a:t>
            </a:r>
            <a:r>
              <a:rPr lang="en-US" sz="2400" dirty="0"/>
              <a:t>, </a:t>
            </a:r>
            <a:r>
              <a:rPr lang="sr-Latn-RS" sz="2400" dirty="0"/>
              <a:t>i.e. </a:t>
            </a:r>
            <a:r>
              <a:rPr lang="sr-Latn-RS" sz="2400" dirty="0" err="1"/>
              <a:t>ensuring</a:t>
            </a:r>
            <a:r>
              <a:rPr lang="sr-Latn-RS" sz="2400" dirty="0"/>
              <a:t> </a:t>
            </a:r>
            <a:r>
              <a:rPr lang="sr-Latn-RS" sz="2400" b="1" i="1" dirty="0" err="1">
                <a:solidFill>
                  <a:srgbClr val="FF0000"/>
                </a:solidFill>
              </a:rPr>
              <a:t>traffic</a:t>
            </a:r>
            <a:r>
              <a:rPr lang="sr-Latn-RS" sz="2400" b="1" i="1" dirty="0">
                <a:solidFill>
                  <a:srgbClr val="FF0000"/>
                </a:solidFill>
              </a:rPr>
              <a:t> </a:t>
            </a:r>
            <a:r>
              <a:rPr lang="sr-Latn-RS" sz="2400" b="1" i="1" dirty="0" err="1">
                <a:solidFill>
                  <a:srgbClr val="FF0000"/>
                </a:solidFill>
              </a:rPr>
              <a:t>demand</a:t>
            </a:r>
            <a:r>
              <a:rPr lang="en-US" sz="2400" dirty="0"/>
              <a:t> </a:t>
            </a:r>
            <a:r>
              <a:rPr lang="sr-Latn-RS" sz="2400" dirty="0"/>
              <a:t>is</a:t>
            </a:r>
            <a:r>
              <a:rPr lang="en-US" sz="2400" dirty="0"/>
              <a:t> compatible </a:t>
            </a:r>
            <a:r>
              <a:rPr lang="sr-Latn-RS" sz="2400" dirty="0" err="1"/>
              <a:t>with</a:t>
            </a:r>
            <a:r>
              <a:rPr lang="sr-Latn-RS" sz="2400" dirty="0"/>
              <a:t> the </a:t>
            </a:r>
            <a:r>
              <a:rPr lang="sr-Latn-RS" sz="2400" dirty="0" err="1"/>
              <a:t>declared</a:t>
            </a:r>
            <a:r>
              <a:rPr lang="sr-Latn-RS" sz="2400" dirty="0"/>
              <a:t> capacity of</a:t>
            </a:r>
            <a:r>
              <a:rPr lang="en-US" sz="2400" dirty="0"/>
              <a:t> </a:t>
            </a:r>
            <a:r>
              <a:rPr lang="sr-Latn-RS" sz="2400" dirty="0"/>
              <a:t>certain air </a:t>
            </a:r>
            <a:r>
              <a:rPr lang="sr-Latn-RS" sz="2400" dirty="0" err="1"/>
              <a:t>traffic</a:t>
            </a:r>
            <a:r>
              <a:rPr lang="sr-Latn-RS" sz="2400" dirty="0"/>
              <a:t> </a:t>
            </a:r>
            <a:r>
              <a:rPr lang="sr-Latn-RS" sz="2400" dirty="0" err="1"/>
              <a:t>services</a:t>
            </a:r>
            <a:r>
              <a:rPr lang="sr-Latn-CS" sz="2400" dirty="0"/>
              <a:t>.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endParaRPr lang="sr-Latn-CS" sz="2400" dirty="0"/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sr-Latn-RS" sz="2400" dirty="0" err="1"/>
              <a:t>This</a:t>
            </a:r>
            <a:r>
              <a:rPr lang="sr-Latn-RS" sz="2400" dirty="0"/>
              <a:t> means </a:t>
            </a:r>
            <a:r>
              <a:rPr lang="en-US" sz="2400" dirty="0"/>
              <a:t>that it is necessary to enable</a:t>
            </a:r>
            <a:r>
              <a:rPr lang="sr-Latn-RS" sz="2400" dirty="0"/>
              <a:t> </a:t>
            </a:r>
            <a:r>
              <a:rPr lang="en-US" sz="2400" b="1" i="1" dirty="0">
                <a:solidFill>
                  <a:srgbClr val="6600CC"/>
                </a:solidFill>
              </a:rPr>
              <a:t>optimal</a:t>
            </a:r>
            <a:r>
              <a:rPr lang="sr-Latn-RS" sz="2400" b="1" i="1" dirty="0">
                <a:solidFill>
                  <a:srgbClr val="6600CC"/>
                </a:solidFill>
              </a:rPr>
              <a:t> air traffic flow</a:t>
            </a:r>
            <a:r>
              <a:rPr lang="en-US" sz="2400" dirty="0"/>
              <a:t> toward / through a particular airspace </a:t>
            </a:r>
            <a:r>
              <a:rPr lang="sr-Latn-RS" sz="2400" u="sng" dirty="0" err="1"/>
              <a:t>during</a:t>
            </a:r>
            <a:r>
              <a:rPr lang="sr-Latn-RS" sz="2400" u="sng" dirty="0"/>
              <a:t> time a period in which</a:t>
            </a:r>
            <a:r>
              <a:rPr lang="en-US" sz="2400" u="sng" dirty="0"/>
              <a:t> </a:t>
            </a:r>
            <a:r>
              <a:rPr lang="sr-Latn-RS" sz="2400" u="sng" dirty="0"/>
              <a:t>traffic </a:t>
            </a:r>
            <a:r>
              <a:rPr lang="sr-Latn-RS" sz="2400" u="sng" dirty="0" err="1"/>
              <a:t>demand</a:t>
            </a:r>
            <a:r>
              <a:rPr lang="sr-Latn-RS" sz="2400" u="sng" dirty="0"/>
              <a:t> </a:t>
            </a:r>
            <a:r>
              <a:rPr lang="en-US" sz="2400" u="sng" dirty="0"/>
              <a:t>exceeds, or is expected to exceed </a:t>
            </a:r>
            <a:r>
              <a:rPr lang="sr-Latn-RS" sz="2400" u="sng" dirty="0"/>
              <a:t>available</a:t>
            </a:r>
            <a:r>
              <a:rPr lang="en-US" sz="2400" u="sng" dirty="0"/>
              <a:t> </a:t>
            </a:r>
            <a:r>
              <a:rPr lang="sr-Latn-RS" sz="2400" u="sng" dirty="0"/>
              <a:t>air traffic control system capacity</a:t>
            </a:r>
            <a:r>
              <a:rPr lang="sr-Latn-CS" sz="2400" dirty="0"/>
              <a:t>.</a:t>
            </a:r>
            <a:r>
              <a:rPr lang="en-US" sz="2400" dirty="0"/>
              <a:t> 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6C1060F-8FEA-4B47-8EEE-5A6CDD216421}" type="slidenum">
              <a:rPr lang="en-US" altLang="en-US" sz="1000">
                <a:solidFill>
                  <a:schemeClr val="bg2"/>
                </a:solidFill>
              </a:rPr>
              <a:pPr algn="r">
                <a:defRPr/>
              </a:pPr>
              <a:t>9</a:t>
            </a:fld>
            <a:endParaRPr lang="en-US" altLang="en-US" sz="1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ESAR ER Presentation template">
  <a:themeElements>
    <a:clrScheme name="Custom 5">
      <a:dk1>
        <a:srgbClr val="6E6E6E"/>
      </a:dk1>
      <a:lt1>
        <a:sysClr val="window" lastClr="FFFFFF"/>
      </a:lt1>
      <a:dk2>
        <a:srgbClr val="4E88C7"/>
      </a:dk2>
      <a:lt2>
        <a:srgbClr val="FFFFFF"/>
      </a:lt2>
      <a:accent1>
        <a:srgbClr val="4E88C7"/>
      </a:accent1>
      <a:accent2>
        <a:srgbClr val="00428F"/>
      </a:accent2>
      <a:accent3>
        <a:srgbClr val="6EB628"/>
      </a:accent3>
      <a:accent4>
        <a:srgbClr val="05225B"/>
      </a:accent4>
      <a:accent5>
        <a:srgbClr val="FFC11E"/>
      </a:accent5>
      <a:accent6>
        <a:srgbClr val="008C82"/>
      </a:accent6>
      <a:hlink>
        <a:srgbClr val="00C5FF"/>
      </a:hlink>
      <a:folHlink>
        <a:srgbClr val="5EDB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Iteration xmlns="a301ac7b-a095-4703-8ac1-0954f10782bf">01.00.00</Iteration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4CEA515081ED84E8E0CA5B114A64657" ma:contentTypeVersion="1" ma:contentTypeDescription="Create a new document." ma:contentTypeScope="" ma:versionID="74932606d897524310ab910a0b9b5334">
  <xsd:schema xmlns:xsd="http://www.w3.org/2001/XMLSchema" xmlns:p="http://schemas.microsoft.com/office/2006/metadata/properties" xmlns:ns2="a301ac7b-a095-4703-8ac1-0954f10782bf" targetNamespace="http://schemas.microsoft.com/office/2006/metadata/properties" ma:root="true" ma:fieldsID="dc4d2988fafefd31398f26e85b6bdb71" ns2:_="">
    <xsd:import namespace="a301ac7b-a095-4703-8ac1-0954f10782bf"/>
    <xsd:element name="properties">
      <xsd:complexType>
        <xsd:sequence>
          <xsd:element name="documentManagement">
            <xsd:complexType>
              <xsd:all>
                <xsd:element ref="ns2:Iterat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a301ac7b-a095-4703-8ac1-0954f10782bf" elementFormDefault="qualified">
    <xsd:import namespace="http://schemas.microsoft.com/office/2006/documentManagement/types"/>
    <xsd:element name="Iteration" ma:index="8" nillable="true" ma:displayName="Iteration" ma:internalName="Iteration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29691848-7B53-4310-AC46-941E5CFAB05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1D6BEF6-6CD2-4659-B731-980294D7FAB2}">
  <ds:schemaRefs>
    <ds:schemaRef ds:uri="a301ac7b-a095-4703-8ac1-0954f10782bf"/>
    <ds:schemaRef ds:uri="http://schemas.microsoft.com/office/2006/documentManagement/types"/>
    <ds:schemaRef ds:uri="http://purl.org/dc/elements/1.1/"/>
    <ds:schemaRef ds:uri="http://purl.org/dc/terms/"/>
    <ds:schemaRef ds:uri="http://www.w3.org/XML/1998/namespace"/>
    <ds:schemaRef ds:uri="http://schemas.microsoft.com/office/2006/metadata/properties"/>
    <ds:schemaRef ds:uri="http://purl.org/dc/dcmitype/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540A1421-CEC8-4FFE-8BFD-DDECF2025B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1ac7b-a095-4703-8ac1-0954f10782bf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SESAR ER Presentation template</Template>
  <TotalTime>2032</TotalTime>
  <Words>2061</Words>
  <Application>Microsoft Office PowerPoint</Application>
  <PresentationFormat>On-screen Show (4:3)</PresentationFormat>
  <Paragraphs>236</Paragraphs>
  <Slides>63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SESAR ER Presentation template</vt:lpstr>
      <vt:lpstr>Introduction to ATM Air Traffic Flow Management (ATFM)</vt:lpstr>
      <vt:lpstr>Air Traffic Flow Management ATFM</vt:lpstr>
      <vt:lpstr>ATC Capacity and Traffic Demand</vt:lpstr>
      <vt:lpstr>Slide 4</vt:lpstr>
      <vt:lpstr>Slide 5</vt:lpstr>
      <vt:lpstr>Slide 6</vt:lpstr>
      <vt:lpstr>Slide 7</vt:lpstr>
      <vt:lpstr>Slide 8</vt:lpstr>
      <vt:lpstr>ATFM (1)</vt:lpstr>
      <vt:lpstr>ATFM (2)</vt:lpstr>
      <vt:lpstr>ATFM (3)</vt:lpstr>
      <vt:lpstr>ATFM (4)</vt:lpstr>
      <vt:lpstr>Regulation of capacity and traffic demand (1)</vt:lpstr>
      <vt:lpstr>Regulation of capacity and traffic demand (2)</vt:lpstr>
      <vt:lpstr>Slide 15</vt:lpstr>
      <vt:lpstr>Increase of ATC capacity</vt:lpstr>
      <vt:lpstr>Strategic, pre-tactical and tactical planning</vt:lpstr>
      <vt:lpstr>ATFM (1)</vt:lpstr>
      <vt:lpstr>ATFM (2)</vt:lpstr>
      <vt:lpstr>Strategic planning</vt:lpstr>
      <vt:lpstr>Pre-tactical planning</vt:lpstr>
      <vt:lpstr>Slide 22</vt:lpstr>
      <vt:lpstr>Tactical operations (1)</vt:lpstr>
      <vt:lpstr>Tactical operations (2)</vt:lpstr>
      <vt:lpstr>Slide 25</vt:lpstr>
      <vt:lpstr>Network Management</vt:lpstr>
      <vt:lpstr>Network Manager (1)</vt:lpstr>
      <vt:lpstr>Slide 28</vt:lpstr>
      <vt:lpstr>Slide 29</vt:lpstr>
      <vt:lpstr>Slide 30</vt:lpstr>
      <vt:lpstr>Slide 31</vt:lpstr>
      <vt:lpstr>Network Manager (2)</vt:lpstr>
      <vt:lpstr>Network Manager (3)</vt:lpstr>
      <vt:lpstr>Network Operations Division (1)</vt:lpstr>
      <vt:lpstr>Network Operations Division (2)</vt:lpstr>
      <vt:lpstr>Air Traffic Flow and Capacity Management (ATFCM) phases</vt:lpstr>
      <vt:lpstr>ATFCM (1)</vt:lpstr>
      <vt:lpstr>Slide 38</vt:lpstr>
      <vt:lpstr>Slide 39</vt:lpstr>
      <vt:lpstr>Slide 40</vt:lpstr>
      <vt:lpstr>ATFCM (2)</vt:lpstr>
      <vt:lpstr>Slide 42</vt:lpstr>
      <vt:lpstr>Slide 43</vt:lpstr>
      <vt:lpstr>ATFCM (3)</vt:lpstr>
      <vt:lpstr>Slide 45</vt:lpstr>
      <vt:lpstr>Slide 46</vt:lpstr>
      <vt:lpstr>Slide 47</vt:lpstr>
      <vt:lpstr>Slide 48</vt:lpstr>
      <vt:lpstr>EXERCISE 1</vt:lpstr>
      <vt:lpstr>Exercise 1</vt:lpstr>
      <vt:lpstr>Exercise 1</vt:lpstr>
      <vt:lpstr>Slide 52</vt:lpstr>
      <vt:lpstr>Solution</vt:lpstr>
      <vt:lpstr>Slide 54</vt:lpstr>
      <vt:lpstr>Solution</vt:lpstr>
      <vt:lpstr>Solution</vt:lpstr>
      <vt:lpstr>EXERCISE 2</vt:lpstr>
      <vt:lpstr>Exercise 2</vt:lpstr>
      <vt:lpstr>Slide 59</vt:lpstr>
      <vt:lpstr>Exercise 2</vt:lpstr>
      <vt:lpstr>Solution</vt:lpstr>
      <vt:lpstr>Solution</vt:lpstr>
      <vt:lpstr>Slide 63</vt:lpstr>
    </vt:vector>
  </TitlesOfParts>
  <Company>Sesar JU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make a presentation  using Sesar 2020 Theme</dc:title>
  <dc:creator>Engage Consortium</dc:creator>
  <cp:lastModifiedBy>Fedja</cp:lastModifiedBy>
  <cp:revision>113</cp:revision>
  <dcterms:created xsi:type="dcterms:W3CDTF">2016-04-13T13:39:24Z</dcterms:created>
  <dcterms:modified xsi:type="dcterms:W3CDTF">2021-08-01T17:20:05Z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0x01010004CEA515081ED84E8E0CA5B114A64657</vt:lpwstr>
  </property>
</Properties>
</file>