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0"/>
  </p:notesMasterIdLst>
  <p:handoutMasterIdLst>
    <p:handoutMasterId r:id="rId101"/>
  </p:handoutMasterIdLst>
  <p:sldIdLst>
    <p:sldId id="464" r:id="rId5"/>
    <p:sldId id="510" r:id="rId6"/>
    <p:sldId id="929" r:id="rId7"/>
    <p:sldId id="827" r:id="rId8"/>
    <p:sldId id="398" r:id="rId9"/>
    <p:sldId id="927" r:id="rId10"/>
    <p:sldId id="934" r:id="rId11"/>
    <p:sldId id="1083" r:id="rId12"/>
    <p:sldId id="930" r:id="rId13"/>
    <p:sldId id="965" r:id="rId14"/>
    <p:sldId id="933" r:id="rId15"/>
    <p:sldId id="966" r:id="rId16"/>
    <p:sldId id="924" r:id="rId17"/>
    <p:sldId id="537" r:id="rId18"/>
    <p:sldId id="538" r:id="rId19"/>
    <p:sldId id="539" r:id="rId20"/>
    <p:sldId id="1057" r:id="rId21"/>
    <p:sldId id="1058" r:id="rId22"/>
    <p:sldId id="542" r:id="rId23"/>
    <p:sldId id="543" r:id="rId24"/>
    <p:sldId id="545" r:id="rId25"/>
    <p:sldId id="546" r:id="rId26"/>
    <p:sldId id="547" r:id="rId27"/>
    <p:sldId id="548" r:id="rId28"/>
    <p:sldId id="549" r:id="rId29"/>
    <p:sldId id="550" r:id="rId30"/>
    <p:sldId id="551" r:id="rId31"/>
    <p:sldId id="552" r:id="rId32"/>
    <p:sldId id="553" r:id="rId33"/>
    <p:sldId id="1059" r:id="rId34"/>
    <p:sldId id="1060" r:id="rId35"/>
    <p:sldId id="1061" r:id="rId36"/>
    <p:sldId id="1062" r:id="rId37"/>
    <p:sldId id="1063" r:id="rId38"/>
    <p:sldId id="1064" r:id="rId39"/>
    <p:sldId id="1065" r:id="rId40"/>
    <p:sldId id="1068" r:id="rId41"/>
    <p:sldId id="1069" r:id="rId42"/>
    <p:sldId id="1067" r:id="rId43"/>
    <p:sldId id="1070" r:id="rId44"/>
    <p:sldId id="1072" r:id="rId45"/>
    <p:sldId id="1073" r:id="rId46"/>
    <p:sldId id="1078" r:id="rId47"/>
    <p:sldId id="1074" r:id="rId48"/>
    <p:sldId id="1075" r:id="rId49"/>
    <p:sldId id="1076" r:id="rId50"/>
    <p:sldId id="1077" r:id="rId51"/>
    <p:sldId id="1079" r:id="rId52"/>
    <p:sldId id="1081" r:id="rId53"/>
    <p:sldId id="1080" r:id="rId54"/>
    <p:sldId id="1082" r:id="rId55"/>
    <p:sldId id="1056" r:id="rId56"/>
    <p:sldId id="968" r:id="rId57"/>
    <p:sldId id="967" r:id="rId58"/>
    <p:sldId id="975" r:id="rId59"/>
    <p:sldId id="976" r:id="rId60"/>
    <p:sldId id="977" r:id="rId61"/>
    <p:sldId id="1017" r:id="rId62"/>
    <p:sldId id="1018" r:id="rId63"/>
    <p:sldId id="1023" r:id="rId64"/>
    <p:sldId id="1034" r:id="rId65"/>
    <p:sldId id="1024" r:id="rId66"/>
    <p:sldId id="1019" r:id="rId67"/>
    <p:sldId id="1020" r:id="rId68"/>
    <p:sldId id="1021" r:id="rId69"/>
    <p:sldId id="1022" r:id="rId70"/>
    <p:sldId id="1026" r:id="rId71"/>
    <p:sldId id="1030" r:id="rId72"/>
    <p:sldId id="1031" r:id="rId73"/>
    <p:sldId id="1027" r:id="rId74"/>
    <p:sldId id="1032" r:id="rId75"/>
    <p:sldId id="1028" r:id="rId76"/>
    <p:sldId id="1029" r:id="rId77"/>
    <p:sldId id="1055" r:id="rId78"/>
    <p:sldId id="1033" r:id="rId79"/>
    <p:sldId id="1016" r:id="rId80"/>
    <p:sldId id="1035" r:id="rId81"/>
    <p:sldId id="1036" r:id="rId82"/>
    <p:sldId id="1037" r:id="rId83"/>
    <p:sldId id="1038" r:id="rId84"/>
    <p:sldId id="1039" r:id="rId85"/>
    <p:sldId id="1042" r:id="rId86"/>
    <p:sldId id="1043" r:id="rId87"/>
    <p:sldId id="1084" r:id="rId88"/>
    <p:sldId id="1041" r:id="rId89"/>
    <p:sldId id="1044" r:id="rId90"/>
    <p:sldId id="1048" r:id="rId91"/>
    <p:sldId id="1049" r:id="rId92"/>
    <p:sldId id="1051" r:id="rId93"/>
    <p:sldId id="1052" r:id="rId94"/>
    <p:sldId id="1045" r:id="rId95"/>
    <p:sldId id="1046" r:id="rId96"/>
    <p:sldId id="1047" r:id="rId97"/>
    <p:sldId id="1054" r:id="rId98"/>
    <p:sldId id="465" r:id="rId9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8DD"/>
    <a:srgbClr val="9999FF"/>
    <a:srgbClr val="FF6699"/>
    <a:srgbClr val="CC0000"/>
    <a:srgbClr val="F79646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30F636-3105-8148-B4F0-9D816ADABA2A}" v="25" dt="2021-06-02T17:12:49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3673" autoAdjust="0"/>
  </p:normalViewPr>
  <p:slideViewPr>
    <p:cSldViewPr snapToGrid="0" snapToObjects="1">
      <p:cViewPr varScale="1">
        <p:scale>
          <a:sx n="91" d="100"/>
          <a:sy n="91" d="100"/>
        </p:scale>
        <p:origin x="324" y="78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microsoft.com/office/2015/10/relationships/revisionInfo" Target="revisionInfo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en Bath" userId="237d6026c5a6e728" providerId="LiveId" clId="{E830F636-3105-8148-B4F0-9D816ADABA2A}"/>
    <pc:docChg chg="custSel modSld">
      <pc:chgData name="Karen Bath" userId="237d6026c5a6e728" providerId="LiveId" clId="{E830F636-3105-8148-B4F0-9D816ADABA2A}" dt="2021-06-02T17:14:08.137" v="77" actId="20577"/>
      <pc:docMkLst>
        <pc:docMk/>
      </pc:docMkLst>
      <pc:sldChg chg="modSp mod">
        <pc:chgData name="Karen Bath" userId="237d6026c5a6e728" providerId="LiveId" clId="{E830F636-3105-8148-B4F0-9D816ADABA2A}" dt="2021-06-02T16:59:21.920" v="2" actId="20577"/>
        <pc:sldMkLst>
          <pc:docMk/>
          <pc:sldMk cId="2071532008" sldId="398"/>
        </pc:sldMkLst>
        <pc:spChg chg="mod">
          <ac:chgData name="Karen Bath" userId="237d6026c5a6e728" providerId="LiveId" clId="{E830F636-3105-8148-B4F0-9D816ADABA2A}" dt="2021-06-02T16:59:21.920" v="2" actId="20577"/>
          <ac:spMkLst>
            <pc:docMk/>
            <pc:sldMk cId="2071532008" sldId="398"/>
            <ac:spMk id="3" creationId="{00000000-0000-0000-0000-000000000000}"/>
          </ac:spMkLst>
        </pc:spChg>
      </pc:sldChg>
      <pc:sldChg chg="modSp mod">
        <pc:chgData name="Karen Bath" userId="237d6026c5a6e728" providerId="LiveId" clId="{E830F636-3105-8148-B4F0-9D816ADABA2A}" dt="2021-06-02T17:01:14.405" v="25" actId="1076"/>
        <pc:sldMkLst>
          <pc:docMk/>
          <pc:sldMk cId="2546240137" sldId="537"/>
        </pc:sldMkLst>
        <pc:spChg chg="mod">
          <ac:chgData name="Karen Bath" userId="237d6026c5a6e728" providerId="LiveId" clId="{E830F636-3105-8148-B4F0-9D816ADABA2A}" dt="2021-06-02T17:01:14.405" v="25" actId="1076"/>
          <ac:spMkLst>
            <pc:docMk/>
            <pc:sldMk cId="2546240137" sldId="537"/>
            <ac:spMk id="33795" creationId="{EAC910E1-4FDF-4222-AF91-C4D54BA0B10E}"/>
          </ac:spMkLst>
        </pc:spChg>
      </pc:sldChg>
      <pc:sldChg chg="modSp">
        <pc:chgData name="Karen Bath" userId="237d6026c5a6e728" providerId="LiveId" clId="{E830F636-3105-8148-B4F0-9D816ADABA2A}" dt="2021-06-02T17:01:35.253" v="26" actId="1076"/>
        <pc:sldMkLst>
          <pc:docMk/>
          <pc:sldMk cId="880604860" sldId="538"/>
        </pc:sldMkLst>
        <pc:spChg chg="mod">
          <ac:chgData name="Karen Bath" userId="237d6026c5a6e728" providerId="LiveId" clId="{E830F636-3105-8148-B4F0-9D816ADABA2A}" dt="2021-06-02T17:01:35.253" v="26" actId="1076"/>
          <ac:spMkLst>
            <pc:docMk/>
            <pc:sldMk cId="880604860" sldId="538"/>
            <ac:spMk id="34819" creationId="{6107191F-8EFE-4795-848B-97E4699D64F9}"/>
          </ac:spMkLst>
        </pc:spChg>
        <pc:spChg chg="mod">
          <ac:chgData name="Karen Bath" userId="237d6026c5a6e728" providerId="LiveId" clId="{E830F636-3105-8148-B4F0-9D816ADABA2A}" dt="2021-06-02T17:01:35.253" v="26" actId="1076"/>
          <ac:spMkLst>
            <pc:docMk/>
            <pc:sldMk cId="880604860" sldId="538"/>
            <ac:spMk id="34820" creationId="{638DAE65-D20F-4221-A5EF-4F399EA70771}"/>
          </ac:spMkLst>
        </pc:spChg>
        <pc:spChg chg="mod">
          <ac:chgData name="Karen Bath" userId="237d6026c5a6e728" providerId="LiveId" clId="{E830F636-3105-8148-B4F0-9D816ADABA2A}" dt="2021-06-02T17:01:35.253" v="26" actId="1076"/>
          <ac:spMkLst>
            <pc:docMk/>
            <pc:sldMk cId="880604860" sldId="538"/>
            <ac:spMk id="34821" creationId="{AEB31AFB-F85F-48EC-B8A5-667508947D83}"/>
          </ac:spMkLst>
        </pc:spChg>
        <pc:spChg chg="mod">
          <ac:chgData name="Karen Bath" userId="237d6026c5a6e728" providerId="LiveId" clId="{E830F636-3105-8148-B4F0-9D816ADABA2A}" dt="2021-06-02T17:01:35.253" v="26" actId="1076"/>
          <ac:spMkLst>
            <pc:docMk/>
            <pc:sldMk cId="880604860" sldId="538"/>
            <ac:spMk id="34822" creationId="{3917FF8C-9C4D-4A19-9F81-2103016A1136}"/>
          </ac:spMkLst>
        </pc:spChg>
      </pc:sldChg>
      <pc:sldChg chg="modSp mod">
        <pc:chgData name="Karen Bath" userId="237d6026c5a6e728" providerId="LiveId" clId="{E830F636-3105-8148-B4F0-9D816ADABA2A}" dt="2021-06-02T17:02:44.035" v="32" actId="20577"/>
        <pc:sldMkLst>
          <pc:docMk/>
          <pc:sldMk cId="2571316109" sldId="545"/>
        </pc:sldMkLst>
        <pc:spChg chg="mod">
          <ac:chgData name="Karen Bath" userId="237d6026c5a6e728" providerId="LiveId" clId="{E830F636-3105-8148-B4F0-9D816ADABA2A}" dt="2021-06-02T17:02:44.035" v="32" actId="20577"/>
          <ac:spMkLst>
            <pc:docMk/>
            <pc:sldMk cId="2571316109" sldId="545"/>
            <ac:spMk id="22" creationId="{DF885001-A149-4BB5-9684-9E7740EA2F63}"/>
          </ac:spMkLst>
        </pc:spChg>
      </pc:sldChg>
      <pc:sldChg chg="modSp">
        <pc:chgData name="Karen Bath" userId="237d6026c5a6e728" providerId="LiveId" clId="{E830F636-3105-8148-B4F0-9D816ADABA2A}" dt="2021-06-02T16:59:47.916" v="23" actId="20577"/>
        <pc:sldMkLst>
          <pc:docMk/>
          <pc:sldMk cId="3605657112" sldId="927"/>
        </pc:sldMkLst>
        <pc:spChg chg="mod">
          <ac:chgData name="Karen Bath" userId="237d6026c5a6e728" providerId="LiveId" clId="{E830F636-3105-8148-B4F0-9D816ADABA2A}" dt="2021-06-02T16:59:47.916" v="23" actId="20577"/>
          <ac:spMkLst>
            <pc:docMk/>
            <pc:sldMk cId="3605657112" sldId="927"/>
            <ac:spMk id="3" creationId="{00000000-0000-0000-0000-000000000000}"/>
          </ac:spMkLst>
        </pc:spChg>
      </pc:sldChg>
      <pc:sldChg chg="modSp mod">
        <pc:chgData name="Karen Bath" userId="237d6026c5a6e728" providerId="LiveId" clId="{E830F636-3105-8148-B4F0-9D816ADABA2A}" dt="2021-06-02T17:00:28.016" v="24" actId="20577"/>
        <pc:sldMkLst>
          <pc:docMk/>
          <pc:sldMk cId="3966743562" sldId="966"/>
        </pc:sldMkLst>
        <pc:spChg chg="mod">
          <ac:chgData name="Karen Bath" userId="237d6026c5a6e728" providerId="LiveId" clId="{E830F636-3105-8148-B4F0-9D816ADABA2A}" dt="2021-06-02T17:00:28.016" v="24" actId="20577"/>
          <ac:spMkLst>
            <pc:docMk/>
            <pc:sldMk cId="3966743562" sldId="966"/>
            <ac:spMk id="16" creationId="{5B815B23-E0CA-46C0-988D-1571768F9B69}"/>
          </ac:spMkLst>
        </pc:spChg>
      </pc:sldChg>
      <pc:sldChg chg="modSp mod">
        <pc:chgData name="Karen Bath" userId="237d6026c5a6e728" providerId="LiveId" clId="{E830F636-3105-8148-B4F0-9D816ADABA2A}" dt="2021-06-02T17:04:16.019" v="33" actId="20577"/>
        <pc:sldMkLst>
          <pc:docMk/>
          <pc:sldMk cId="1083865205" sldId="1017"/>
        </pc:sldMkLst>
        <pc:spChg chg="mod">
          <ac:chgData name="Karen Bath" userId="237d6026c5a6e728" providerId="LiveId" clId="{E830F636-3105-8148-B4F0-9D816ADABA2A}" dt="2021-06-02T17:04:16.019" v="33" actId="20577"/>
          <ac:spMkLst>
            <pc:docMk/>
            <pc:sldMk cId="1083865205" sldId="1017"/>
            <ac:spMk id="8" creationId="{9E5FB066-0D12-41B5-8939-6234625DB558}"/>
          </ac:spMkLst>
        </pc:spChg>
      </pc:sldChg>
      <pc:sldChg chg="modSp">
        <pc:chgData name="Karen Bath" userId="237d6026c5a6e728" providerId="LiveId" clId="{E830F636-3105-8148-B4F0-9D816ADABA2A}" dt="2021-06-02T17:07:35.201" v="38" actId="14100"/>
        <pc:sldMkLst>
          <pc:docMk/>
          <pc:sldMk cId="186708993" sldId="1020"/>
        </pc:sldMkLst>
        <pc:picChg chg="mod">
          <ac:chgData name="Karen Bath" userId="237d6026c5a6e728" providerId="LiveId" clId="{E830F636-3105-8148-B4F0-9D816ADABA2A}" dt="2021-06-02T17:07:35.201" v="38" actId="14100"/>
          <ac:picMkLst>
            <pc:docMk/>
            <pc:sldMk cId="186708993" sldId="1020"/>
            <ac:picMk id="9" creationId="{244CBF3C-16E7-41BC-89FD-3473765983CD}"/>
          </ac:picMkLst>
        </pc:picChg>
      </pc:sldChg>
      <pc:sldChg chg="modSp mod">
        <pc:chgData name="Karen Bath" userId="237d6026c5a6e728" providerId="LiveId" clId="{E830F636-3105-8148-B4F0-9D816ADABA2A}" dt="2021-06-02T17:06:33.171" v="37" actId="20577"/>
        <pc:sldMkLst>
          <pc:docMk/>
          <pc:sldMk cId="3385571688" sldId="1023"/>
        </pc:sldMkLst>
        <pc:spChg chg="mod">
          <ac:chgData name="Karen Bath" userId="237d6026c5a6e728" providerId="LiveId" clId="{E830F636-3105-8148-B4F0-9D816ADABA2A}" dt="2021-06-02T17:06:33.171" v="37" actId="20577"/>
          <ac:spMkLst>
            <pc:docMk/>
            <pc:sldMk cId="3385571688" sldId="1023"/>
            <ac:spMk id="8" creationId="{9E5FB066-0D12-41B5-8939-6234625DB558}"/>
          </ac:spMkLst>
        </pc:spChg>
      </pc:sldChg>
      <pc:sldChg chg="modSp mod">
        <pc:chgData name="Karen Bath" userId="237d6026c5a6e728" providerId="LiveId" clId="{E830F636-3105-8148-B4F0-9D816ADABA2A}" dt="2021-06-02T17:08:36.423" v="58" actId="20577"/>
        <pc:sldMkLst>
          <pc:docMk/>
          <pc:sldMk cId="1896965998" sldId="1026"/>
        </pc:sldMkLst>
        <pc:spChg chg="mod">
          <ac:chgData name="Karen Bath" userId="237d6026c5a6e728" providerId="LiveId" clId="{E830F636-3105-8148-B4F0-9D816ADABA2A}" dt="2021-06-02T17:08:36.423" v="58" actId="20577"/>
          <ac:spMkLst>
            <pc:docMk/>
            <pc:sldMk cId="1896965998" sldId="1026"/>
            <ac:spMk id="8" creationId="{9E5FB066-0D12-41B5-8939-6234625DB558}"/>
          </ac:spMkLst>
        </pc:spChg>
      </pc:sldChg>
      <pc:sldChg chg="modSp mod">
        <pc:chgData name="Karen Bath" userId="237d6026c5a6e728" providerId="LiveId" clId="{E830F636-3105-8148-B4F0-9D816ADABA2A}" dt="2021-06-02T17:08:59.269" v="59" actId="14100"/>
        <pc:sldMkLst>
          <pc:docMk/>
          <pc:sldMk cId="3710992966" sldId="1027"/>
        </pc:sldMkLst>
        <pc:picChg chg="mod">
          <ac:chgData name="Karen Bath" userId="237d6026c5a6e728" providerId="LiveId" clId="{E830F636-3105-8148-B4F0-9D816ADABA2A}" dt="2021-06-02T17:08:59.269" v="59" actId="14100"/>
          <ac:picMkLst>
            <pc:docMk/>
            <pc:sldMk cId="3710992966" sldId="1027"/>
            <ac:picMk id="7" creationId="{F979EEF1-6B12-41B8-86B2-6F62B351E37C}"/>
          </ac:picMkLst>
        </pc:picChg>
      </pc:sldChg>
      <pc:sldChg chg="modSp mod">
        <pc:chgData name="Karen Bath" userId="237d6026c5a6e728" providerId="LiveId" clId="{E830F636-3105-8148-B4F0-9D816ADABA2A}" dt="2021-06-02T17:11:14.468" v="61" actId="313"/>
        <pc:sldMkLst>
          <pc:docMk/>
          <pc:sldMk cId="1333022916" sldId="1035"/>
        </pc:sldMkLst>
        <pc:spChg chg="mod">
          <ac:chgData name="Karen Bath" userId="237d6026c5a6e728" providerId="LiveId" clId="{E830F636-3105-8148-B4F0-9D816ADABA2A}" dt="2021-06-02T17:11:14.468" v="61" actId="313"/>
          <ac:spMkLst>
            <pc:docMk/>
            <pc:sldMk cId="1333022916" sldId="1035"/>
            <ac:spMk id="7" creationId="{4DDB60E8-1E46-4111-9A5E-1AFE0242053E}"/>
          </ac:spMkLst>
        </pc:spChg>
      </pc:sldChg>
      <pc:sldChg chg="modSp mod">
        <pc:chgData name="Karen Bath" userId="237d6026c5a6e728" providerId="LiveId" clId="{E830F636-3105-8148-B4F0-9D816ADABA2A}" dt="2021-06-02T17:12:03.671" v="63" actId="20577"/>
        <pc:sldMkLst>
          <pc:docMk/>
          <pc:sldMk cId="4288980179" sldId="1038"/>
        </pc:sldMkLst>
        <pc:spChg chg="mod">
          <ac:chgData name="Karen Bath" userId="237d6026c5a6e728" providerId="LiveId" clId="{E830F636-3105-8148-B4F0-9D816ADABA2A}" dt="2021-06-02T17:12:03.671" v="63" actId="20577"/>
          <ac:spMkLst>
            <pc:docMk/>
            <pc:sldMk cId="4288980179" sldId="1038"/>
            <ac:spMk id="7" creationId="{4DDB60E8-1E46-4111-9A5E-1AFE0242053E}"/>
          </ac:spMkLst>
        </pc:spChg>
      </pc:sldChg>
      <pc:sldChg chg="modSp">
        <pc:chgData name="Karen Bath" userId="237d6026c5a6e728" providerId="LiveId" clId="{E830F636-3105-8148-B4F0-9D816ADABA2A}" dt="2021-06-02T17:12:49.083" v="64" actId="20577"/>
        <pc:sldMkLst>
          <pc:docMk/>
          <pc:sldMk cId="1934426203" sldId="1042"/>
        </pc:sldMkLst>
        <pc:spChg chg="mod">
          <ac:chgData name="Karen Bath" userId="237d6026c5a6e728" providerId="LiveId" clId="{E830F636-3105-8148-B4F0-9D816ADABA2A}" dt="2021-06-02T17:12:49.083" v="64" actId="20577"/>
          <ac:spMkLst>
            <pc:docMk/>
            <pc:sldMk cId="1934426203" sldId="1042"/>
            <ac:spMk id="7" creationId="{4DDB60E8-1E46-4111-9A5E-1AFE0242053E}"/>
          </ac:spMkLst>
        </pc:spChg>
      </pc:sldChg>
      <pc:sldChg chg="modSp mod">
        <pc:chgData name="Karen Bath" userId="237d6026c5a6e728" providerId="LiveId" clId="{E830F636-3105-8148-B4F0-9D816ADABA2A}" dt="2021-06-02T17:14:08.137" v="77" actId="20577"/>
        <pc:sldMkLst>
          <pc:docMk/>
          <pc:sldMk cId="82088671" sldId="1043"/>
        </pc:sldMkLst>
        <pc:spChg chg="mod">
          <ac:chgData name="Karen Bath" userId="237d6026c5a6e728" providerId="LiveId" clId="{E830F636-3105-8148-B4F0-9D816ADABA2A}" dt="2021-06-02T17:14:08.137" v="77" actId="20577"/>
          <ac:spMkLst>
            <pc:docMk/>
            <pc:sldMk cId="82088671" sldId="1043"/>
            <ac:spMk id="7" creationId="{4DDB60E8-1E46-4111-9A5E-1AFE0242053E}"/>
          </ac:spMkLst>
        </pc:spChg>
      </pc:sldChg>
      <pc:sldChg chg="modSp mod">
        <pc:chgData name="Karen Bath" userId="237d6026c5a6e728" providerId="LiveId" clId="{E830F636-3105-8148-B4F0-9D816ADABA2A}" dt="2021-06-02T17:02:18.036" v="28" actId="20577"/>
        <pc:sldMkLst>
          <pc:docMk/>
          <pc:sldMk cId="2609580834" sldId="1057"/>
        </pc:sldMkLst>
        <pc:spChg chg="mod">
          <ac:chgData name="Karen Bath" userId="237d6026c5a6e728" providerId="LiveId" clId="{E830F636-3105-8148-B4F0-9D816ADABA2A}" dt="2021-06-02T17:02:18.036" v="28" actId="20577"/>
          <ac:spMkLst>
            <pc:docMk/>
            <pc:sldMk cId="2609580834" sldId="1057"/>
            <ac:spMk id="15" creationId="{A4ED6945-A88B-4C74-87ED-CB710852546C}"/>
          </ac:spMkLst>
        </pc:spChg>
      </pc:sldChg>
      <pc:sldChg chg="modSp mod">
        <pc:chgData name="Karen Bath" userId="237d6026c5a6e728" providerId="LiveId" clId="{E830F636-3105-8148-B4F0-9D816ADABA2A}" dt="2021-06-02T17:02:22.624" v="30" actId="20577"/>
        <pc:sldMkLst>
          <pc:docMk/>
          <pc:sldMk cId="4210514090" sldId="1058"/>
        </pc:sldMkLst>
        <pc:spChg chg="mod">
          <ac:chgData name="Karen Bath" userId="237d6026c5a6e728" providerId="LiveId" clId="{E830F636-3105-8148-B4F0-9D816ADABA2A}" dt="2021-06-02T17:02:22.624" v="30" actId="20577"/>
          <ac:spMkLst>
            <pc:docMk/>
            <pc:sldMk cId="4210514090" sldId="1058"/>
            <ac:spMk id="15" creationId="{A4ED6945-A88B-4C74-87ED-CB710852546C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9B83BA-344D-4C9D-B908-742500CDF1A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5630CF1-B9B5-4A20-B230-A8899672EDA6}">
      <dgm:prSet phldrT="[Texto]" custT="1"/>
      <dgm:spPr>
        <a:xfrm>
          <a:off x="397184" y="1320799"/>
          <a:ext cx="2644303" cy="16256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Strategic Phase</a:t>
          </a:r>
          <a:br>
            <a:rPr lang="en-US" sz="2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Matches long-term demand and </a:t>
          </a:r>
          <a:r>
            <a:rPr lang="en-US" sz="2000" b="1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needed</a:t>
          </a: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ATC capacity</a:t>
          </a:r>
          <a:endParaRPr lang="en-US" sz="18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6FC7DE9-E814-400D-9E4A-A00C74FE0BC5}" type="parTrans" cxnId="{397B9BC4-0706-435A-B87D-7186E9F82808}">
      <dgm:prSet/>
      <dgm:spPr/>
      <dgm:t>
        <a:bodyPr/>
        <a:lstStyle/>
        <a:p>
          <a:endParaRPr lang="en-US"/>
        </a:p>
      </dgm:t>
    </dgm:pt>
    <dgm:pt modelId="{90309EC7-ECA6-4049-808F-884CA0183594}" type="sibTrans" cxnId="{397B9BC4-0706-435A-B87D-7186E9F82808}">
      <dgm:prSet/>
      <dgm:spPr/>
      <dgm:t>
        <a:bodyPr/>
        <a:lstStyle/>
        <a:p>
          <a:endParaRPr lang="en-US"/>
        </a:p>
      </dgm:t>
    </dgm:pt>
    <dgm:pt modelId="{32054580-746F-4268-A2EC-460D5A674E72}">
      <dgm:prSet phldrT="[Texto]" custT="1"/>
      <dgm:spPr>
        <a:xfrm>
          <a:off x="3291521" y="1320799"/>
          <a:ext cx="2644303" cy="16256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Pre-tactical Phase</a:t>
          </a:r>
          <a:b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Balances flights next day with </a:t>
          </a:r>
          <a:r>
            <a:rPr lang="en-US" sz="2000" b="1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available </a:t>
          </a: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ATC Capacity</a:t>
          </a:r>
        </a:p>
      </dgm:t>
    </dgm:pt>
    <dgm:pt modelId="{AFB82798-15C6-4DD9-A2BA-59637E65805B}" type="parTrans" cxnId="{F3CBA167-FA28-4281-A153-D1351804FB90}">
      <dgm:prSet/>
      <dgm:spPr/>
      <dgm:t>
        <a:bodyPr/>
        <a:lstStyle/>
        <a:p>
          <a:endParaRPr lang="en-US"/>
        </a:p>
      </dgm:t>
    </dgm:pt>
    <dgm:pt modelId="{939CF5F0-DD48-4911-A5B0-0B694EEF431C}" type="sibTrans" cxnId="{F3CBA167-FA28-4281-A153-D1351804FB90}">
      <dgm:prSet/>
      <dgm:spPr/>
      <dgm:t>
        <a:bodyPr/>
        <a:lstStyle/>
        <a:p>
          <a:endParaRPr lang="en-US"/>
        </a:p>
      </dgm:t>
    </dgm:pt>
    <dgm:pt modelId="{11FDE967-19A9-4E7F-AA6C-78DC2DB68E87}">
      <dgm:prSet phldrT="[Texto]" custT="1"/>
      <dgm:spPr>
        <a:xfrm>
          <a:off x="6114417" y="1320799"/>
          <a:ext cx="2644303" cy="1625600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24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Tactical Phase</a:t>
          </a:r>
          <a:b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Manage current flights with </a:t>
          </a:r>
          <a:r>
            <a:rPr lang="en-US" sz="2000" b="1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existing</a:t>
          </a:r>
          <a:r>
            <a:rPr lang="en-US" sz="1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ATC capacity</a:t>
          </a:r>
        </a:p>
      </dgm:t>
    </dgm:pt>
    <dgm:pt modelId="{FD712E77-C00B-4BB0-8AD8-46E10D1FB74D}" type="parTrans" cxnId="{F18A1A67-B6AA-46EA-9BE4-B5D25D29EB4B}">
      <dgm:prSet/>
      <dgm:spPr/>
      <dgm:t>
        <a:bodyPr/>
        <a:lstStyle/>
        <a:p>
          <a:endParaRPr lang="en-US"/>
        </a:p>
      </dgm:t>
    </dgm:pt>
    <dgm:pt modelId="{B2C54A74-BEBA-4491-AFFD-F26A231162D0}" type="sibTrans" cxnId="{F18A1A67-B6AA-46EA-9BE4-B5D25D29EB4B}">
      <dgm:prSet/>
      <dgm:spPr/>
      <dgm:t>
        <a:bodyPr/>
        <a:lstStyle/>
        <a:p>
          <a:endParaRPr lang="en-US"/>
        </a:p>
      </dgm:t>
    </dgm:pt>
    <dgm:pt modelId="{E04E0966-8584-4750-8539-84ACD90502EB}" type="pres">
      <dgm:prSet presAssocID="{739B83BA-344D-4C9D-B908-742500CDF1A1}" presName="CompostProcess" presStyleCnt="0">
        <dgm:presLayoutVars>
          <dgm:dir/>
          <dgm:resizeHandles val="exact"/>
        </dgm:presLayoutVars>
      </dgm:prSet>
      <dgm:spPr/>
    </dgm:pt>
    <dgm:pt modelId="{3CAE124C-EDE2-44BF-8268-E5EA298E54B2}" type="pres">
      <dgm:prSet presAssocID="{739B83BA-344D-4C9D-B908-742500CDF1A1}" presName="arrow" presStyleLbl="bgShp" presStyleIdx="0" presStyleCnt="1" custScaleX="112532" custScaleY="95000" custLinFactNeighborX="3581" custLinFactNeighborY="1250"/>
      <dgm:spPr>
        <a:xfrm>
          <a:off x="380997" y="246380"/>
          <a:ext cx="8382002" cy="3667759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1E54195E-7D79-453B-A8AC-EB6F1A16D177}" type="pres">
      <dgm:prSet presAssocID="{739B83BA-344D-4C9D-B908-742500CDF1A1}" presName="linearProcess" presStyleCnt="0"/>
      <dgm:spPr/>
    </dgm:pt>
    <dgm:pt modelId="{659DB928-F30C-4C3E-B82B-4888657F881B}" type="pres">
      <dgm:prSet presAssocID="{25630CF1-B9B5-4A20-B230-A8899672EDA6}" presName="textNode" presStyleLbl="node1" presStyleIdx="0" presStyleCnt="3" custLinFactNeighborX="95652">
        <dgm:presLayoutVars>
          <dgm:bulletEnabled val="1"/>
        </dgm:presLayoutVars>
      </dgm:prSet>
      <dgm:spPr>
        <a:prstGeom prst="roundRect">
          <a:avLst/>
        </a:prstGeom>
      </dgm:spPr>
    </dgm:pt>
    <dgm:pt modelId="{08EDC11B-8C60-430F-992D-AC8FDA531E08}" type="pres">
      <dgm:prSet presAssocID="{90309EC7-ECA6-4049-808F-884CA0183594}" presName="sibTrans" presStyleCnt="0"/>
      <dgm:spPr/>
    </dgm:pt>
    <dgm:pt modelId="{1F2B50E6-EE1D-4A93-ABB3-99D8A053A3EB}" type="pres">
      <dgm:prSet presAssocID="{32054580-746F-4268-A2EC-460D5A674E72}" presName="textNode" presStyleLbl="node1" presStyleIdx="1" presStyleCnt="3" custLinFactNeighborX="56522">
        <dgm:presLayoutVars>
          <dgm:bulletEnabled val="1"/>
        </dgm:presLayoutVars>
      </dgm:prSet>
      <dgm:spPr>
        <a:prstGeom prst="roundRect">
          <a:avLst/>
        </a:prstGeom>
      </dgm:spPr>
    </dgm:pt>
    <dgm:pt modelId="{DA6BC8F0-06AB-41F7-98E7-B63D41FE982F}" type="pres">
      <dgm:prSet presAssocID="{939CF5F0-DD48-4911-A5B0-0B694EEF431C}" presName="sibTrans" presStyleCnt="0"/>
      <dgm:spPr/>
    </dgm:pt>
    <dgm:pt modelId="{5F113850-1C16-4A4E-AD81-4F28733AF8B0}" type="pres">
      <dgm:prSet presAssocID="{11FDE967-19A9-4E7F-AA6C-78DC2DB68E87}" presName="textNode" presStyleLbl="node1" presStyleIdx="2" presStyleCnt="3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F49B020C-8D59-4EA4-80C4-2458B6A5B6A1}" type="presOf" srcId="{25630CF1-B9B5-4A20-B230-A8899672EDA6}" destId="{659DB928-F30C-4C3E-B82B-4888657F881B}" srcOrd="0" destOrd="0" presId="urn:microsoft.com/office/officeart/2005/8/layout/hProcess9"/>
    <dgm:cxn modelId="{24A46F27-548F-42B4-9BAF-44E4BDC2508F}" type="presOf" srcId="{11FDE967-19A9-4E7F-AA6C-78DC2DB68E87}" destId="{5F113850-1C16-4A4E-AD81-4F28733AF8B0}" srcOrd="0" destOrd="0" presId="urn:microsoft.com/office/officeart/2005/8/layout/hProcess9"/>
    <dgm:cxn modelId="{F18A1A67-B6AA-46EA-9BE4-B5D25D29EB4B}" srcId="{739B83BA-344D-4C9D-B908-742500CDF1A1}" destId="{11FDE967-19A9-4E7F-AA6C-78DC2DB68E87}" srcOrd="2" destOrd="0" parTransId="{FD712E77-C00B-4BB0-8AD8-46E10D1FB74D}" sibTransId="{B2C54A74-BEBA-4491-AFFD-F26A231162D0}"/>
    <dgm:cxn modelId="{F3CBA167-FA28-4281-A153-D1351804FB90}" srcId="{739B83BA-344D-4C9D-B908-742500CDF1A1}" destId="{32054580-746F-4268-A2EC-460D5A674E72}" srcOrd="1" destOrd="0" parTransId="{AFB82798-15C6-4DD9-A2BA-59637E65805B}" sibTransId="{939CF5F0-DD48-4911-A5B0-0B694EEF431C}"/>
    <dgm:cxn modelId="{C93557B5-59B8-41F3-BD07-4D5BA40D475F}" type="presOf" srcId="{739B83BA-344D-4C9D-B908-742500CDF1A1}" destId="{E04E0966-8584-4750-8539-84ACD90502EB}" srcOrd="0" destOrd="0" presId="urn:microsoft.com/office/officeart/2005/8/layout/hProcess9"/>
    <dgm:cxn modelId="{397B9BC4-0706-435A-B87D-7186E9F82808}" srcId="{739B83BA-344D-4C9D-B908-742500CDF1A1}" destId="{25630CF1-B9B5-4A20-B230-A8899672EDA6}" srcOrd="0" destOrd="0" parTransId="{B6FC7DE9-E814-400D-9E4A-A00C74FE0BC5}" sibTransId="{90309EC7-ECA6-4049-808F-884CA0183594}"/>
    <dgm:cxn modelId="{F42FE7F0-6747-4D01-9022-CFADA77CDBE8}" type="presOf" srcId="{32054580-746F-4268-A2EC-460D5A674E72}" destId="{1F2B50E6-EE1D-4A93-ABB3-99D8A053A3EB}" srcOrd="0" destOrd="0" presId="urn:microsoft.com/office/officeart/2005/8/layout/hProcess9"/>
    <dgm:cxn modelId="{CCCF8570-2E47-4FFF-9722-89AD283302E4}" type="presParOf" srcId="{E04E0966-8584-4750-8539-84ACD90502EB}" destId="{3CAE124C-EDE2-44BF-8268-E5EA298E54B2}" srcOrd="0" destOrd="0" presId="urn:microsoft.com/office/officeart/2005/8/layout/hProcess9"/>
    <dgm:cxn modelId="{B9A9553E-1022-4506-8D72-665B210C0B75}" type="presParOf" srcId="{E04E0966-8584-4750-8539-84ACD90502EB}" destId="{1E54195E-7D79-453B-A8AC-EB6F1A16D177}" srcOrd="1" destOrd="0" presId="urn:microsoft.com/office/officeart/2005/8/layout/hProcess9"/>
    <dgm:cxn modelId="{5F766795-C714-41F1-B31F-061EF43B7455}" type="presParOf" srcId="{1E54195E-7D79-453B-A8AC-EB6F1A16D177}" destId="{659DB928-F30C-4C3E-B82B-4888657F881B}" srcOrd="0" destOrd="0" presId="urn:microsoft.com/office/officeart/2005/8/layout/hProcess9"/>
    <dgm:cxn modelId="{62EE9024-EA19-4457-A96A-3909B0DEA581}" type="presParOf" srcId="{1E54195E-7D79-453B-A8AC-EB6F1A16D177}" destId="{08EDC11B-8C60-430F-992D-AC8FDA531E08}" srcOrd="1" destOrd="0" presId="urn:microsoft.com/office/officeart/2005/8/layout/hProcess9"/>
    <dgm:cxn modelId="{FE135A66-51DE-43B3-B047-293EBFCD8B53}" type="presParOf" srcId="{1E54195E-7D79-453B-A8AC-EB6F1A16D177}" destId="{1F2B50E6-EE1D-4A93-ABB3-99D8A053A3EB}" srcOrd="2" destOrd="0" presId="urn:microsoft.com/office/officeart/2005/8/layout/hProcess9"/>
    <dgm:cxn modelId="{13DEEF91-D6E0-4EED-A573-61EADDB2FE05}" type="presParOf" srcId="{1E54195E-7D79-453B-A8AC-EB6F1A16D177}" destId="{DA6BC8F0-06AB-41F7-98E7-B63D41FE982F}" srcOrd="3" destOrd="0" presId="urn:microsoft.com/office/officeart/2005/8/layout/hProcess9"/>
    <dgm:cxn modelId="{AEB2F75D-492E-4EA7-8B6D-12BC16D2A592}" type="presParOf" srcId="{1E54195E-7D79-453B-A8AC-EB6F1A16D177}" destId="{5F113850-1C16-4A4E-AD81-4F28733AF8B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AE124C-EDE2-44BF-8268-E5EA298E54B2}">
      <dsp:nvSpPr>
        <dsp:cNvPr id="0" name=""/>
        <dsp:cNvSpPr/>
      </dsp:nvSpPr>
      <dsp:spPr>
        <a:xfrm>
          <a:off x="380997" y="152400"/>
          <a:ext cx="8382002" cy="3860800"/>
        </a:xfrm>
        <a:prstGeom prst="rightArrow">
          <a:avLst/>
        </a:prstGeom>
        <a:solidFill>
          <a:srgbClr val="4F81B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9DB928-F30C-4C3E-B82B-4888657F881B}">
      <dsp:nvSpPr>
        <dsp:cNvPr id="0" name=""/>
        <dsp:cNvSpPr/>
      </dsp:nvSpPr>
      <dsp:spPr>
        <a:xfrm>
          <a:off x="419099" y="1219199"/>
          <a:ext cx="2628900" cy="16256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Strategic Phase</a:t>
          </a:r>
          <a:br>
            <a:rPr lang="en-US" sz="22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Matches long-term demand and </a:t>
          </a:r>
          <a:r>
            <a:rPr lang="en-US" sz="2000" b="1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needed</a:t>
          </a: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ATC capacity</a:t>
          </a:r>
          <a:endParaRPr lang="en-US" sz="18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98454" y="1298554"/>
        <a:ext cx="2470190" cy="1466890"/>
      </dsp:txXfrm>
    </dsp:sp>
    <dsp:sp modelId="{1F2B50E6-EE1D-4A93-ABB3-99D8A053A3EB}">
      <dsp:nvSpPr>
        <dsp:cNvPr id="0" name=""/>
        <dsp:cNvSpPr/>
      </dsp:nvSpPr>
      <dsp:spPr>
        <a:xfrm>
          <a:off x="3314701" y="1219199"/>
          <a:ext cx="2628900" cy="16256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Pre-tactical Phase</a:t>
          </a:r>
          <a:b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Balances flights next day with </a:t>
          </a:r>
          <a:r>
            <a:rPr lang="en-US" sz="2000" b="1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available </a:t>
          </a: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ATC Capacity</a:t>
          </a:r>
        </a:p>
      </dsp:txBody>
      <dsp:txXfrm>
        <a:off x="3394056" y="1298554"/>
        <a:ext cx="2470190" cy="1466890"/>
      </dsp:txXfrm>
    </dsp:sp>
    <dsp:sp modelId="{5F113850-1C16-4A4E-AD81-4F28733AF8B0}">
      <dsp:nvSpPr>
        <dsp:cNvPr id="0" name=""/>
        <dsp:cNvSpPr/>
      </dsp:nvSpPr>
      <dsp:spPr>
        <a:xfrm>
          <a:off x="6134100" y="1219199"/>
          <a:ext cx="2628900" cy="162560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Tactical Phase</a:t>
          </a:r>
          <a:b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Manage current flights with </a:t>
          </a:r>
          <a:r>
            <a:rPr lang="en-US" sz="2000" b="1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existing</a:t>
          </a:r>
          <a:r>
            <a:rPr lang="en-US" sz="1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ATC capacity</a:t>
          </a:r>
        </a:p>
      </dsp:txBody>
      <dsp:txXfrm>
        <a:off x="6213455" y="1298554"/>
        <a:ext cx="2470190" cy="1466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t>7/29/2021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92188" y="777875"/>
            <a:ext cx="5111750" cy="38354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860090" y="4473329"/>
            <a:ext cx="4719163" cy="3810651"/>
          </a:xfrm>
        </p:spPr>
        <p:txBody>
          <a:bodyPr/>
          <a:lstStyle>
            <a:defPPr lvl="0">
              <a:buClr>
                <a:srgbClr val="000000"/>
              </a:buClr>
              <a:buSzPct val="100000"/>
              <a:buFont typeface="Times New Roman" pitchFamily="18"/>
              <a:buNone/>
            </a:defPPr>
            <a:lvl1pPr lvl="0">
              <a:buClr>
                <a:srgbClr val="000000"/>
              </a:buClr>
              <a:buSzPct val="100000"/>
              <a:buFont typeface="Times New Roman" pitchFamily="18"/>
              <a:buChar char="•"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30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11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996C3-777E-43A4-85AE-62EA97C99BC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64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A6D076-2B31-4096-A806-4B459F0F8F7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934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8494F2-8FC2-4E74-9B1B-4CC7CE0A05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264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>
            <a:extLst>
              <a:ext uri="{FF2B5EF4-FFF2-40B4-BE49-F238E27FC236}">
                <a16:creationId xmlns:a16="http://schemas.microsoft.com/office/drawing/2014/main" id="{668C7477-89B9-4A7A-9E6F-CC5065D756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A6722C-0C4F-4E4E-B378-F8706A7EE8D2}" type="slidenum">
              <a:rPr lang="de-DE" altLang="en-US" sz="1000">
                <a:latin typeface="Times New Roman" panose="02020603050405020304" pitchFamily="18" charset="0"/>
              </a:rPr>
              <a:pPr/>
              <a:t>14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3123" name="Rectangle 2">
            <a:extLst>
              <a:ext uri="{FF2B5EF4-FFF2-40B4-BE49-F238E27FC236}">
                <a16:creationId xmlns:a16="http://schemas.microsoft.com/office/drawing/2014/main" id="{A0809B4D-6F23-4276-A8E6-EDB0BC074B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>
            <a:extLst>
              <a:ext uri="{FF2B5EF4-FFF2-40B4-BE49-F238E27FC236}">
                <a16:creationId xmlns:a16="http://schemas.microsoft.com/office/drawing/2014/main" id="{FF0DFA97-4082-4E28-A654-46302CACD7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099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>
            <a:extLst>
              <a:ext uri="{FF2B5EF4-FFF2-40B4-BE49-F238E27FC236}">
                <a16:creationId xmlns:a16="http://schemas.microsoft.com/office/drawing/2014/main" id="{0FDD637C-4320-476B-BC6F-2F5EFA5064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997612-9F8A-4DB7-A4BC-3F66C2B7C304}" type="slidenum">
              <a:rPr lang="de-DE" altLang="en-US" sz="1000">
                <a:latin typeface="Times New Roman" panose="02020603050405020304" pitchFamily="18" charset="0"/>
              </a:rPr>
              <a:pPr/>
              <a:t>15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4147" name="Rectangle 2">
            <a:extLst>
              <a:ext uri="{FF2B5EF4-FFF2-40B4-BE49-F238E27FC236}">
                <a16:creationId xmlns:a16="http://schemas.microsoft.com/office/drawing/2014/main" id="{391EF3FF-1DBA-4836-8CDA-19E5A6FDBD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>
            <a:extLst>
              <a:ext uri="{FF2B5EF4-FFF2-40B4-BE49-F238E27FC236}">
                <a16:creationId xmlns:a16="http://schemas.microsoft.com/office/drawing/2014/main" id="{2F691897-AA0B-46DA-958E-3B5DA8D59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8953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>
            <a:extLst>
              <a:ext uri="{FF2B5EF4-FFF2-40B4-BE49-F238E27FC236}">
                <a16:creationId xmlns:a16="http://schemas.microsoft.com/office/drawing/2014/main" id="{27527BFC-E33A-43D6-9BFE-CBC7BF2D8E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B630CD-B4EC-42F5-AE3D-AA9A5A8236A9}" type="slidenum">
              <a:rPr lang="de-DE" altLang="en-US" sz="1000">
                <a:latin typeface="Times New Roman" panose="02020603050405020304" pitchFamily="18" charset="0"/>
              </a:rPr>
              <a:pPr/>
              <a:t>16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5171" name="Rectangle 2">
            <a:extLst>
              <a:ext uri="{FF2B5EF4-FFF2-40B4-BE49-F238E27FC236}">
                <a16:creationId xmlns:a16="http://schemas.microsoft.com/office/drawing/2014/main" id="{87784667-4960-4CF0-A559-72D628F856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>
            <a:extLst>
              <a:ext uri="{FF2B5EF4-FFF2-40B4-BE49-F238E27FC236}">
                <a16:creationId xmlns:a16="http://schemas.microsoft.com/office/drawing/2014/main" id="{71F4777F-B7C6-440F-9027-11870DE8FD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568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>
            <a:extLst>
              <a:ext uri="{FF2B5EF4-FFF2-40B4-BE49-F238E27FC236}">
                <a16:creationId xmlns:a16="http://schemas.microsoft.com/office/drawing/2014/main" id="{27527BFC-E33A-43D6-9BFE-CBC7BF2D8E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B630CD-B4EC-42F5-AE3D-AA9A5A8236A9}" type="slidenum">
              <a:rPr lang="de-DE" altLang="en-US" sz="1000">
                <a:latin typeface="Times New Roman" panose="02020603050405020304" pitchFamily="18" charset="0"/>
              </a:rPr>
              <a:pPr/>
              <a:t>17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5171" name="Rectangle 2">
            <a:extLst>
              <a:ext uri="{FF2B5EF4-FFF2-40B4-BE49-F238E27FC236}">
                <a16:creationId xmlns:a16="http://schemas.microsoft.com/office/drawing/2014/main" id="{87784667-4960-4CF0-A559-72D628F856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>
            <a:extLst>
              <a:ext uri="{FF2B5EF4-FFF2-40B4-BE49-F238E27FC236}">
                <a16:creationId xmlns:a16="http://schemas.microsoft.com/office/drawing/2014/main" id="{71F4777F-B7C6-440F-9027-11870DE8FD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3967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>
            <a:extLst>
              <a:ext uri="{FF2B5EF4-FFF2-40B4-BE49-F238E27FC236}">
                <a16:creationId xmlns:a16="http://schemas.microsoft.com/office/drawing/2014/main" id="{27527BFC-E33A-43D6-9BFE-CBC7BF2D8E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B630CD-B4EC-42F5-AE3D-AA9A5A8236A9}" type="slidenum">
              <a:rPr lang="de-DE" altLang="en-US" sz="1000">
                <a:latin typeface="Times New Roman" panose="02020603050405020304" pitchFamily="18" charset="0"/>
              </a:rPr>
              <a:pPr/>
              <a:t>18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5171" name="Rectangle 2">
            <a:extLst>
              <a:ext uri="{FF2B5EF4-FFF2-40B4-BE49-F238E27FC236}">
                <a16:creationId xmlns:a16="http://schemas.microsoft.com/office/drawing/2014/main" id="{87784667-4960-4CF0-A559-72D628F856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>
            <a:extLst>
              <a:ext uri="{FF2B5EF4-FFF2-40B4-BE49-F238E27FC236}">
                <a16:creationId xmlns:a16="http://schemas.microsoft.com/office/drawing/2014/main" id="{71F4777F-B7C6-440F-9027-11870DE8FD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2375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>
            <a:extLst>
              <a:ext uri="{FF2B5EF4-FFF2-40B4-BE49-F238E27FC236}">
                <a16:creationId xmlns:a16="http://schemas.microsoft.com/office/drawing/2014/main" id="{B83A7AF6-60AA-4B5B-8899-01DFB30B50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B5554E-4908-49C5-B100-A1A53552F4E8}" type="slidenum">
              <a:rPr lang="de-DE" altLang="en-US" sz="1000">
                <a:latin typeface="Times New Roman" panose="02020603050405020304" pitchFamily="18" charset="0"/>
              </a:rPr>
              <a:pPr/>
              <a:t>19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8243" name="Rectangle 2">
            <a:extLst>
              <a:ext uri="{FF2B5EF4-FFF2-40B4-BE49-F238E27FC236}">
                <a16:creationId xmlns:a16="http://schemas.microsoft.com/office/drawing/2014/main" id="{81F19A34-857D-4558-92DD-7204E230DF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>
            <a:extLst>
              <a:ext uri="{FF2B5EF4-FFF2-40B4-BE49-F238E27FC236}">
                <a16:creationId xmlns:a16="http://schemas.microsoft.com/office/drawing/2014/main" id="{7034EC80-8C7A-4702-8194-FF56FBBFE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69476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>
            <a:extLst>
              <a:ext uri="{FF2B5EF4-FFF2-40B4-BE49-F238E27FC236}">
                <a16:creationId xmlns:a16="http://schemas.microsoft.com/office/drawing/2014/main" id="{72D0C6ED-FBE9-4B12-B842-7E16F0D5F2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EBE7AB-F49E-4C22-A28C-A0AD3F26C3F3}" type="slidenum">
              <a:rPr lang="de-DE" altLang="en-US" sz="1000">
                <a:latin typeface="Times New Roman" panose="02020603050405020304" pitchFamily="18" charset="0"/>
              </a:rPr>
              <a:pPr/>
              <a:t>20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39267" name="Rectangle 2">
            <a:extLst>
              <a:ext uri="{FF2B5EF4-FFF2-40B4-BE49-F238E27FC236}">
                <a16:creationId xmlns:a16="http://schemas.microsoft.com/office/drawing/2014/main" id="{E7766997-29FA-4C79-A04F-0E12173122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>
            <a:extLst>
              <a:ext uri="{FF2B5EF4-FFF2-40B4-BE49-F238E27FC236}">
                <a16:creationId xmlns:a16="http://schemas.microsoft.com/office/drawing/2014/main" id="{C8887528-F804-4377-B5AF-0CFB45D0BD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6264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ED9E0-931E-44CC-9EE1-85AACE5D93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36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>
            <a:extLst>
              <a:ext uri="{FF2B5EF4-FFF2-40B4-BE49-F238E27FC236}">
                <a16:creationId xmlns:a16="http://schemas.microsoft.com/office/drawing/2014/main" id="{90DA1A89-E21A-46F2-9FA0-E6A6D9D78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BB0D31-FC99-4BAB-84E6-F3C54615631B}" type="slidenum">
              <a:rPr lang="de-DE" altLang="en-US" sz="1000">
                <a:latin typeface="Times New Roman" panose="02020603050405020304" pitchFamily="18" charset="0"/>
              </a:rPr>
              <a:pPr/>
              <a:t>21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1315" name="Rectangle 2">
            <a:extLst>
              <a:ext uri="{FF2B5EF4-FFF2-40B4-BE49-F238E27FC236}">
                <a16:creationId xmlns:a16="http://schemas.microsoft.com/office/drawing/2014/main" id="{D42A43A6-79C5-4C41-A686-3A6101661A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>
            <a:extLst>
              <a:ext uri="{FF2B5EF4-FFF2-40B4-BE49-F238E27FC236}">
                <a16:creationId xmlns:a16="http://schemas.microsoft.com/office/drawing/2014/main" id="{43AF93A7-3EE1-4491-BA42-A3AB989982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9622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>
            <a:extLst>
              <a:ext uri="{FF2B5EF4-FFF2-40B4-BE49-F238E27FC236}">
                <a16:creationId xmlns:a16="http://schemas.microsoft.com/office/drawing/2014/main" id="{C4D4ECF4-DC89-464B-8939-AF19E2D03C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C542C6-84EE-48F0-ADDB-E5BE4426C9B8}" type="slidenum">
              <a:rPr lang="de-DE" altLang="en-US" sz="1000">
                <a:latin typeface="Times New Roman" panose="02020603050405020304" pitchFamily="18" charset="0"/>
              </a:rPr>
              <a:pPr/>
              <a:t>22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2339" name="Rectangle 2">
            <a:extLst>
              <a:ext uri="{FF2B5EF4-FFF2-40B4-BE49-F238E27FC236}">
                <a16:creationId xmlns:a16="http://schemas.microsoft.com/office/drawing/2014/main" id="{6E796F6D-643B-4188-994C-917443B586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>
            <a:extLst>
              <a:ext uri="{FF2B5EF4-FFF2-40B4-BE49-F238E27FC236}">
                <a16:creationId xmlns:a16="http://schemas.microsoft.com/office/drawing/2014/main" id="{1C4981CD-E0BA-4034-B96D-674DCC48F8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1040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>
            <a:extLst>
              <a:ext uri="{FF2B5EF4-FFF2-40B4-BE49-F238E27FC236}">
                <a16:creationId xmlns:a16="http://schemas.microsoft.com/office/drawing/2014/main" id="{83249191-F811-4FD0-A123-0B5054EB45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5E3F63-F50B-40DC-B285-5435A75A3126}" type="slidenum">
              <a:rPr lang="de-DE" altLang="en-US" sz="1000">
                <a:latin typeface="Times New Roman" panose="02020603050405020304" pitchFamily="18" charset="0"/>
              </a:rPr>
              <a:pPr/>
              <a:t>23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3363" name="Rectangle 2">
            <a:extLst>
              <a:ext uri="{FF2B5EF4-FFF2-40B4-BE49-F238E27FC236}">
                <a16:creationId xmlns:a16="http://schemas.microsoft.com/office/drawing/2014/main" id="{1910ECE8-2F7C-4539-B8A0-F42D92E56E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>
            <a:extLst>
              <a:ext uri="{FF2B5EF4-FFF2-40B4-BE49-F238E27FC236}">
                <a16:creationId xmlns:a16="http://schemas.microsoft.com/office/drawing/2014/main" id="{2633A604-900C-42D6-94D4-4A105FABCC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502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>
            <a:extLst>
              <a:ext uri="{FF2B5EF4-FFF2-40B4-BE49-F238E27FC236}">
                <a16:creationId xmlns:a16="http://schemas.microsoft.com/office/drawing/2014/main" id="{6EAEE6AA-E386-4E19-9B3E-83D073E036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B2B3F1-F19B-4413-89ED-E31AD7ECBADA}" type="slidenum">
              <a:rPr lang="de-DE" altLang="en-US" sz="1000">
                <a:latin typeface="Times New Roman" panose="02020603050405020304" pitchFamily="18" charset="0"/>
              </a:rPr>
              <a:pPr/>
              <a:t>24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4387" name="Rectangle 2">
            <a:extLst>
              <a:ext uri="{FF2B5EF4-FFF2-40B4-BE49-F238E27FC236}">
                <a16:creationId xmlns:a16="http://schemas.microsoft.com/office/drawing/2014/main" id="{082B251E-BC0E-4DAE-B62A-0B45DAA65B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>
            <a:extLst>
              <a:ext uri="{FF2B5EF4-FFF2-40B4-BE49-F238E27FC236}">
                <a16:creationId xmlns:a16="http://schemas.microsoft.com/office/drawing/2014/main" id="{C5BB5235-BD57-4E61-9DB6-30D5986A6D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10247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>
            <a:extLst>
              <a:ext uri="{FF2B5EF4-FFF2-40B4-BE49-F238E27FC236}">
                <a16:creationId xmlns:a16="http://schemas.microsoft.com/office/drawing/2014/main" id="{5F7FE4AE-29C9-4468-95EC-E6D323BE5A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EF716D-3D6A-4D22-A3C1-59E4A04BF0E8}" type="slidenum">
              <a:rPr lang="de-DE" altLang="en-US" sz="1000">
                <a:latin typeface="Times New Roman" panose="02020603050405020304" pitchFamily="18" charset="0"/>
              </a:rPr>
              <a:pPr/>
              <a:t>25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5411" name="Rectangle 2">
            <a:extLst>
              <a:ext uri="{FF2B5EF4-FFF2-40B4-BE49-F238E27FC236}">
                <a16:creationId xmlns:a16="http://schemas.microsoft.com/office/drawing/2014/main" id="{DADBB872-F5B2-422C-93D2-98EB77F605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>
            <a:extLst>
              <a:ext uri="{FF2B5EF4-FFF2-40B4-BE49-F238E27FC236}">
                <a16:creationId xmlns:a16="http://schemas.microsoft.com/office/drawing/2014/main" id="{C78B40D6-08B7-493A-9B34-E43BBBCCFF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86866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>
            <a:extLst>
              <a:ext uri="{FF2B5EF4-FFF2-40B4-BE49-F238E27FC236}">
                <a16:creationId xmlns:a16="http://schemas.microsoft.com/office/drawing/2014/main" id="{B6A5B109-1ADA-4C20-B8AF-02DCE66B44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12A982-854B-4831-B85B-2A6AC0F9B8BF}" type="slidenum">
              <a:rPr lang="de-DE" altLang="en-US" sz="1000">
                <a:latin typeface="Times New Roman" panose="02020603050405020304" pitchFamily="18" charset="0"/>
              </a:rPr>
              <a:pPr/>
              <a:t>26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6435" name="Rectangle 2">
            <a:extLst>
              <a:ext uri="{FF2B5EF4-FFF2-40B4-BE49-F238E27FC236}">
                <a16:creationId xmlns:a16="http://schemas.microsoft.com/office/drawing/2014/main" id="{770433E7-D8CE-42AB-9EFA-34D28E1B2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>
            <a:extLst>
              <a:ext uri="{FF2B5EF4-FFF2-40B4-BE49-F238E27FC236}">
                <a16:creationId xmlns:a16="http://schemas.microsoft.com/office/drawing/2014/main" id="{29FA55BE-94D4-46B4-B01D-5118521A5F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44740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>
            <a:extLst>
              <a:ext uri="{FF2B5EF4-FFF2-40B4-BE49-F238E27FC236}">
                <a16:creationId xmlns:a16="http://schemas.microsoft.com/office/drawing/2014/main" id="{544A4B8F-7649-4735-B758-1200F85122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1303C2-447E-4FAD-B56F-BB2438346D7A}" type="slidenum">
              <a:rPr lang="de-DE" altLang="en-US" sz="1000">
                <a:latin typeface="Times New Roman" panose="02020603050405020304" pitchFamily="18" charset="0"/>
              </a:rPr>
              <a:pPr/>
              <a:t>27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7459" name="Rectangle 2">
            <a:extLst>
              <a:ext uri="{FF2B5EF4-FFF2-40B4-BE49-F238E27FC236}">
                <a16:creationId xmlns:a16="http://schemas.microsoft.com/office/drawing/2014/main" id="{E59DC62F-651F-40B7-A457-FFC0A386A4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>
            <a:extLst>
              <a:ext uri="{FF2B5EF4-FFF2-40B4-BE49-F238E27FC236}">
                <a16:creationId xmlns:a16="http://schemas.microsoft.com/office/drawing/2014/main" id="{6080A70A-A056-4848-A86A-4A5A5972D3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9031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>
            <a:extLst>
              <a:ext uri="{FF2B5EF4-FFF2-40B4-BE49-F238E27FC236}">
                <a16:creationId xmlns:a16="http://schemas.microsoft.com/office/drawing/2014/main" id="{F2762DE7-A9B5-4EF5-BB66-05AF5FD7C3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1ED94B-AF99-4976-8924-B173FDE01AAC}" type="slidenum">
              <a:rPr lang="de-DE" altLang="en-US" sz="1000">
                <a:latin typeface="Times New Roman" panose="02020603050405020304" pitchFamily="18" charset="0"/>
              </a:rPr>
              <a:pPr/>
              <a:t>28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262A417D-4CF8-4241-AE4A-AF80EFFAC3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9F8A54EA-C06F-43EF-AE1B-633F50F283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497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29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8139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30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487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29D59-F34C-4B64-87A3-2BFED22D1F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951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31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40727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32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16864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33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80599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34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92105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35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13879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36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8026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37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25376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38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5654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39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84955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40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815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91DF59-7300-42D2-B778-4D6432DBC7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768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41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79781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42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12714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43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5793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44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7422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45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75881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46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0345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47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20906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48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29741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49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1119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50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473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BAA36-9E21-49EA-AB95-9FC3C7393E6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882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>
            <a:extLst>
              <a:ext uri="{FF2B5EF4-FFF2-40B4-BE49-F238E27FC236}">
                <a16:creationId xmlns:a16="http://schemas.microsoft.com/office/drawing/2014/main" id="{9F40190C-1D10-4A2E-86D5-47185A14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97C607-FEE4-4B8C-8A4A-3B2516B9693B}" type="slidenum">
              <a:rPr lang="de-DE" altLang="en-US" sz="1000">
                <a:latin typeface="Times New Roman" panose="02020603050405020304" pitchFamily="18" charset="0"/>
              </a:rPr>
              <a:pPr/>
              <a:t>51</a:t>
            </a:fld>
            <a:endParaRPr lang="de-DE" altLang="en-US" sz="1000">
              <a:latin typeface="Times New Roman" panose="02020603050405020304" pitchFamily="18" charset="0"/>
            </a:endParaRPr>
          </a:p>
        </p:txBody>
      </p:sp>
      <p:sp>
        <p:nvSpPr>
          <p:cNvPr id="149507" name="Rectangle 2">
            <a:extLst>
              <a:ext uri="{FF2B5EF4-FFF2-40B4-BE49-F238E27FC236}">
                <a16:creationId xmlns:a16="http://schemas.microsoft.com/office/drawing/2014/main" id="{7AF3D6EF-90AF-41AD-B9E1-A57C7D135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>
            <a:extLst>
              <a:ext uri="{FF2B5EF4-FFF2-40B4-BE49-F238E27FC236}">
                <a16:creationId xmlns:a16="http://schemas.microsoft.com/office/drawing/2014/main" id="{7398001D-A1CC-40B1-8050-CAB6FCAB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651846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8494F2-8FC2-4E74-9B1B-4CC7CE0A05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0490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496071-D628-4AD1-98E9-1A712533BE0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4740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292DF-C2D7-471B-A947-6A52DD9CFBC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780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E2F694-586C-4783-82F1-4BC3C960E18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8612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AC6306-D779-46A3-B345-49E53FB724A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5769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22A32-1E2D-4548-83E1-6B22740C3DF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0678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58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03CAB5-6B44-4AB6-900A-466F7FE84E5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4032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59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BDD865-0012-42D8-A13F-1EAC7611B72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3265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60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1540E-46F8-44FC-8796-78A12242824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099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C1CD7-46E5-44C8-9047-FD293B8BE9D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054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61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E301E6-F47F-423F-B846-E70BE53EF67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760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DFD51-8619-454F-BAD7-6372F1E9847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5503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F8F9C6-34B0-4711-BFF6-7A43D0317E5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6959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F3442-4816-455D-BD09-A961CD46909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8315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6C2CB-8EC3-4D19-89FD-98576532458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7894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8345F-B0C3-4CB5-A7B1-954B430693A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162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CAA046-B812-4374-8A56-3E818F43E89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0776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68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CAFA7-63BB-4219-BE48-0A51788BD42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2865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69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6809AF-2F66-443A-8660-DC75F4E4862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2421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70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8061C5-E5BB-4CA7-91D1-7D268133382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57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C1CD7-46E5-44C8-9047-FD293B8BE9D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7696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71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5823C3-FC1A-418F-AE80-6BB30BB6B5B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4076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3684A-A709-497F-AE9B-92E40DD201E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0750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34E55D-11F3-4124-BCCF-B0F1470DEF3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636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860B75-4980-4D55-9DB4-5601D3C766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811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7E61E5-8DBB-4611-B47E-B451251D301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84701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30C10C-CC78-4868-8D22-0E778BED01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4100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BB9B66-FA79-4B4F-932E-ACB6D29BD17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7011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78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CE8DE8-6658-4E15-B14D-EF6B77959AF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71583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79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94793F-AF7A-4A08-A739-008D776B39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39185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80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8D7AC0-9604-4942-83B2-CA88A5D9645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07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68E43-E733-4B04-AD01-5BB57F17533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7332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81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D6F1A5-1891-46BE-BD2F-41A50CD4F1E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09406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416F4-C52B-4D6B-936D-ECD0CD7D314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28617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C0638-0D7A-4E3E-A26C-66734647C3A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60736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3684A-A709-497F-AE9B-92E40DD201E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55763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42F974-4D14-4DE2-861F-6B607B4B721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8089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1F99D3-90FE-41DF-8CBF-3111933485C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2151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A9314-3CB5-446E-A000-3348793DF33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3501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88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3383E-B053-4BD5-A32C-591EE0D9F42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0980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89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334D7D-48F1-4154-9915-EE9514AA3A7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10338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90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7DE24D-9E39-42C4-94B7-E780EF2FF26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124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10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1E88F8-D63A-460F-8316-EFD5764EAB4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084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91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9E1D2F-B81A-4351-8120-1FF8E376F8B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8876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8384D8-A16A-4418-9F33-B4A8F30F6D8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95404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0713D4-3EF6-4D08-BAFE-676C006889D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8810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94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0C350E-EB0F-4361-A1BB-962E8784796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38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Engage Summer school – Belgrade September 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http://commons.wikimedia.org/wiki/File:Plane_font_awesome.sv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http://commons.wikimedia.org/wiki/File:Current_event_clock-2.svg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Honeywell_FMS.jpg" TargetMode="External"/><Relationship Id="rId4" Type="http://schemas.openxmlformats.org/officeDocument/2006/relationships/image" Target="../media/image28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sv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Luis Delgado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796225" cy="1143000"/>
          </a:xfrm>
        </p:spPr>
        <p:txBody>
          <a:bodyPr>
            <a:normAutofit/>
          </a:bodyPr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US" dirty="0"/>
              <a:t>Future concepts in ATM</a:t>
            </a:r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8899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ATM Airspace Users involvement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C4E927-2577-40AB-9C38-2B1431E5BB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4450" y="2900724"/>
            <a:ext cx="677963" cy="7498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17D03D-5F0A-441F-B5B7-D73BC3BAA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519241" y="2657323"/>
            <a:ext cx="1338684" cy="1607049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4D58F528-0C11-47D4-BF6C-1FB9FC2716F7}"/>
              </a:ext>
            </a:extLst>
          </p:cNvPr>
          <p:cNvCxnSpPr/>
          <p:nvPr/>
        </p:nvCxnSpPr>
        <p:spPr>
          <a:xfrm>
            <a:off x="3031660" y="3275635"/>
            <a:ext cx="1459526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F72E750-BEDC-457D-A5F9-3EBF5A41DDEA}"/>
              </a:ext>
            </a:extLst>
          </p:cNvPr>
          <p:cNvSpPr txBox="1"/>
          <p:nvPr/>
        </p:nvSpPr>
        <p:spPr>
          <a:xfrm>
            <a:off x="3430900" y="2496078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/>
              <a:t>?</a:t>
            </a:r>
            <a:endParaRPr lang="en-GB" b="1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D5C502E-F258-4DEA-8D3F-5B3FA8D33B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031660" y="4385604"/>
            <a:ext cx="1144371" cy="1144371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ED910C4-1A1D-471B-9CBC-960974BE8A78}"/>
              </a:ext>
            </a:extLst>
          </p:cNvPr>
          <p:cNvCxnSpPr>
            <a:cxnSpLocks/>
          </p:cNvCxnSpPr>
          <p:nvPr/>
        </p:nvCxnSpPr>
        <p:spPr>
          <a:xfrm flipV="1">
            <a:off x="4131046" y="3717257"/>
            <a:ext cx="805155" cy="722092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12F4D1E-3B78-4B6F-B565-A1BFB0FFABAF}"/>
              </a:ext>
            </a:extLst>
          </p:cNvPr>
          <p:cNvCxnSpPr>
            <a:cxnSpLocks/>
          </p:cNvCxnSpPr>
          <p:nvPr/>
        </p:nvCxnSpPr>
        <p:spPr>
          <a:xfrm>
            <a:off x="2371603" y="3984627"/>
            <a:ext cx="722646" cy="610522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Segnaposto contenuto 2">
            <a:extLst>
              <a:ext uri="{FF2B5EF4-FFF2-40B4-BE49-F238E27FC236}">
                <a16:creationId xmlns:a16="http://schemas.microsoft.com/office/drawing/2014/main" id="{1CE97CFE-B23B-4E63-9DDE-3B7CEBF0CB26}"/>
              </a:ext>
            </a:extLst>
          </p:cNvPr>
          <p:cNvSpPr txBox="1">
            <a:spLocks/>
          </p:cNvSpPr>
          <p:nvPr/>
        </p:nvSpPr>
        <p:spPr>
          <a:xfrm>
            <a:off x="6363301" y="2878286"/>
            <a:ext cx="2547019" cy="1163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Minimise delay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Maintain fairness (RBS)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E4C29BF-341D-43B6-8D8A-00A8577202FF}"/>
              </a:ext>
            </a:extLst>
          </p:cNvPr>
          <p:cNvCxnSpPr>
            <a:cxnSpLocks/>
          </p:cNvCxnSpPr>
          <p:nvPr/>
        </p:nvCxnSpPr>
        <p:spPr>
          <a:xfrm flipV="1">
            <a:off x="5387650" y="3275635"/>
            <a:ext cx="891230" cy="24435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9C14B6F-CA67-4AF6-BDF0-B92294A81E73}"/>
              </a:ext>
            </a:extLst>
          </p:cNvPr>
          <p:cNvCxnSpPr>
            <a:cxnSpLocks/>
          </p:cNvCxnSpPr>
          <p:nvPr/>
        </p:nvCxnSpPr>
        <p:spPr>
          <a:xfrm>
            <a:off x="5048668" y="3820407"/>
            <a:ext cx="1227765" cy="100258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Segnaposto contenuto 2">
            <a:extLst>
              <a:ext uri="{FF2B5EF4-FFF2-40B4-BE49-F238E27FC236}">
                <a16:creationId xmlns:a16="http://schemas.microsoft.com/office/drawing/2014/main" id="{3DC341C6-D8D9-4C9F-86B0-61DB9AE32980}"/>
              </a:ext>
            </a:extLst>
          </p:cNvPr>
          <p:cNvSpPr txBox="1">
            <a:spLocks/>
          </p:cNvSpPr>
          <p:nvPr/>
        </p:nvSpPr>
        <p:spPr>
          <a:xfrm>
            <a:off x="6319867" y="4388610"/>
            <a:ext cx="2775288" cy="1514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Consider user preferences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Involve user in management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16A02F8-A451-4495-A233-41119E693931}"/>
              </a:ext>
            </a:extLst>
          </p:cNvPr>
          <p:cNvCxnSpPr>
            <a:cxnSpLocks/>
          </p:cNvCxnSpPr>
          <p:nvPr/>
        </p:nvCxnSpPr>
        <p:spPr>
          <a:xfrm flipV="1">
            <a:off x="1189034" y="3685756"/>
            <a:ext cx="552229" cy="711986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3F623D0-B156-4093-AF26-5ED734374377}"/>
              </a:ext>
            </a:extLst>
          </p:cNvPr>
          <p:cNvCxnSpPr>
            <a:cxnSpLocks/>
            <a:stCxn id="24" idx="1"/>
            <a:endCxn id="36" idx="0"/>
          </p:cNvCxnSpPr>
          <p:nvPr/>
        </p:nvCxnSpPr>
        <p:spPr>
          <a:xfrm flipH="1" flipV="1">
            <a:off x="2034509" y="4950996"/>
            <a:ext cx="997151" cy="6794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Cloud 35">
            <a:extLst>
              <a:ext uri="{FF2B5EF4-FFF2-40B4-BE49-F238E27FC236}">
                <a16:creationId xmlns:a16="http://schemas.microsoft.com/office/drawing/2014/main" id="{79F53D78-4B1E-4064-81E9-152A98701791}"/>
              </a:ext>
            </a:extLst>
          </p:cNvPr>
          <p:cNvSpPr/>
          <p:nvPr/>
        </p:nvSpPr>
        <p:spPr>
          <a:xfrm>
            <a:off x="44807" y="4315741"/>
            <a:ext cx="1991361" cy="127051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Congestion</a:t>
            </a:r>
          </a:p>
        </p:txBody>
      </p:sp>
    </p:spTree>
    <p:extLst>
      <p:ext uri="{BB962C8B-B14F-4D97-AF65-F5344CB8AC3E}">
        <p14:creationId xmlns:p14="http://schemas.microsoft.com/office/powerpoint/2010/main" val="1689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1" grpId="0"/>
      <p:bldP spid="37" grpId="0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593851"/>
            <a:ext cx="8594522" cy="238760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ATM Airspace Users involvement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Some CDM already used: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Slot swapping – User Driven Prioritisation Process (</a:t>
            </a:r>
            <a:r>
              <a:rPr lang="en-GB" sz="1900" b="1" dirty="0"/>
              <a:t>UDPP</a:t>
            </a:r>
            <a:r>
              <a:rPr lang="en-GB" sz="1900" dirty="0"/>
              <a:t>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ATFM regulation messages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A-CDM (Turn-around processes)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New technological changes might help to improve the possibilities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F7B25F-DE27-44F9-8D49-14259D11F190}"/>
              </a:ext>
            </a:extLst>
          </p:cNvPr>
          <p:cNvSpPr txBox="1"/>
          <p:nvPr/>
        </p:nvSpPr>
        <p:spPr>
          <a:xfrm>
            <a:off x="3263193" y="4280663"/>
            <a:ext cx="2434734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Trajectory negotiation</a:t>
            </a:r>
          </a:p>
        </p:txBody>
      </p:sp>
    </p:spTree>
    <p:extLst>
      <p:ext uri="{BB962C8B-B14F-4D97-AF65-F5344CB8AC3E}">
        <p14:creationId xmlns:p14="http://schemas.microsoft.com/office/powerpoint/2010/main" val="306051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Modernisation of CNS and ATM procedures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16" name="CuadroTexto 10">
            <a:extLst>
              <a:ext uri="{FF2B5EF4-FFF2-40B4-BE49-F238E27FC236}">
                <a16:creationId xmlns:a16="http://schemas.microsoft.com/office/drawing/2014/main" id="{5B815B23-E0CA-46C0-988D-1571768F9B69}"/>
              </a:ext>
            </a:extLst>
          </p:cNvPr>
          <p:cNvSpPr txBox="1"/>
          <p:nvPr/>
        </p:nvSpPr>
        <p:spPr>
          <a:xfrm>
            <a:off x="169797" y="2440510"/>
            <a:ext cx="39393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/>
              <a:t>C: </a:t>
            </a:r>
            <a:r>
              <a:rPr lang="en-US" dirty="0"/>
              <a:t>Voice communications</a:t>
            </a:r>
          </a:p>
          <a:p>
            <a:pPr algn="l"/>
            <a:r>
              <a:rPr lang="en-US" b="1" dirty="0"/>
              <a:t>N: </a:t>
            </a:r>
            <a:r>
              <a:rPr lang="en-US" dirty="0"/>
              <a:t>Not precise execution, nor prediction</a:t>
            </a:r>
          </a:p>
          <a:p>
            <a:pPr algn="l"/>
            <a:r>
              <a:rPr lang="en-US" b="1" dirty="0"/>
              <a:t>S: </a:t>
            </a:r>
            <a:r>
              <a:rPr lang="en-US" dirty="0"/>
              <a:t>Non-cooperative (ground-based)</a:t>
            </a:r>
          </a:p>
          <a:p>
            <a:pPr algn="l"/>
            <a:r>
              <a:rPr lang="en-US" b="1" dirty="0"/>
              <a:t>ATM: </a:t>
            </a:r>
            <a:r>
              <a:rPr lang="en-US" dirty="0"/>
              <a:t>Focus on Capacity management</a:t>
            </a:r>
          </a:p>
        </p:txBody>
      </p:sp>
      <p:sp>
        <p:nvSpPr>
          <p:cNvPr id="17" name="Flecha derecha 11">
            <a:extLst>
              <a:ext uri="{FF2B5EF4-FFF2-40B4-BE49-F238E27FC236}">
                <a16:creationId xmlns:a16="http://schemas.microsoft.com/office/drawing/2014/main" id="{0C6D8686-DC0F-4B4C-BA13-E446447D3F7C}"/>
              </a:ext>
            </a:extLst>
          </p:cNvPr>
          <p:cNvSpPr/>
          <p:nvPr/>
        </p:nvSpPr>
        <p:spPr>
          <a:xfrm>
            <a:off x="3952107" y="2752177"/>
            <a:ext cx="726190" cy="558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adroTexto 12">
            <a:extLst>
              <a:ext uri="{FF2B5EF4-FFF2-40B4-BE49-F238E27FC236}">
                <a16:creationId xmlns:a16="http://schemas.microsoft.com/office/drawing/2014/main" id="{96368F95-9366-4216-8285-D82A61B80CC5}"/>
              </a:ext>
            </a:extLst>
          </p:cNvPr>
          <p:cNvSpPr txBox="1"/>
          <p:nvPr/>
        </p:nvSpPr>
        <p:spPr>
          <a:xfrm>
            <a:off x="4856097" y="2484444"/>
            <a:ext cx="43098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/>
              <a:t>C: </a:t>
            </a:r>
            <a:r>
              <a:rPr lang="en-US" dirty="0"/>
              <a:t>Digital communications </a:t>
            </a:r>
            <a:r>
              <a:rPr lang="en-US" b="1" dirty="0"/>
              <a:t>(</a:t>
            </a:r>
            <a:r>
              <a:rPr lang="en-US" dirty="0"/>
              <a:t>data-link, SWIM)</a:t>
            </a:r>
          </a:p>
          <a:p>
            <a:pPr algn="l"/>
            <a:r>
              <a:rPr lang="en-US" b="1" dirty="0"/>
              <a:t>N: </a:t>
            </a:r>
            <a:r>
              <a:rPr lang="en-US" dirty="0"/>
              <a:t>4D trajectory precision (also prediction)</a:t>
            </a:r>
          </a:p>
          <a:p>
            <a:pPr algn="l"/>
            <a:r>
              <a:rPr lang="en-US" b="1" dirty="0"/>
              <a:t>S: </a:t>
            </a:r>
            <a:r>
              <a:rPr lang="en-US" dirty="0"/>
              <a:t>Cooperative (aircraft send their position)</a:t>
            </a:r>
          </a:p>
          <a:p>
            <a:pPr algn="l"/>
            <a:r>
              <a:rPr lang="en-US" b="1" dirty="0"/>
              <a:t>ATM: </a:t>
            </a:r>
            <a:r>
              <a:rPr lang="en-US" dirty="0"/>
              <a:t>Trajectory Based Operations (TBO)</a:t>
            </a:r>
          </a:p>
        </p:txBody>
      </p:sp>
    </p:spTree>
    <p:extLst>
      <p:ext uri="{BB962C8B-B14F-4D97-AF65-F5344CB8AC3E}">
        <p14:creationId xmlns:p14="http://schemas.microsoft.com/office/powerpoint/2010/main" val="396674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User involvement on ATFM management</a:t>
            </a:r>
            <a:br>
              <a:rPr lang="en-GB" dirty="0"/>
            </a:br>
            <a:r>
              <a:rPr lang="en-GB" dirty="0"/>
              <a:t>– US 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665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2 CuadroTexto">
            <a:extLst>
              <a:ext uri="{FF2B5EF4-FFF2-40B4-BE49-F238E27FC236}">
                <a16:creationId xmlns:a16="http://schemas.microsoft.com/office/drawing/2014/main" id="{6C4F8F38-4359-476F-9CD5-57284D069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33795" name="1 Rectángulo">
            <a:extLst>
              <a:ext uri="{FF2B5EF4-FFF2-40B4-BE49-F238E27FC236}">
                <a16:creationId xmlns:a16="http://schemas.microsoft.com/office/drawing/2014/main" id="{EAC910E1-4FDF-4222-AF91-C4D54BA0B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343" y="1136495"/>
            <a:ext cx="3998913" cy="647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ATC specialist</a:t>
            </a:r>
          </a:p>
          <a:p>
            <a:pPr algn="ctr"/>
            <a:r>
              <a:rPr lang="en-US" altLang="en-US" sz="1800" b="1" dirty="0"/>
              <a:t>monitors the demand and capacity</a:t>
            </a:r>
          </a:p>
        </p:txBody>
      </p:sp>
      <p:pic>
        <p:nvPicPr>
          <p:cNvPr id="33796" name="Picture 7" descr="\\Vboxsvr\luis\Descargas\Luis\Imatges\exemple_demanda_capacitat_1.png">
            <a:extLst>
              <a:ext uri="{FF2B5EF4-FFF2-40B4-BE49-F238E27FC236}">
                <a16:creationId xmlns:a16="http://schemas.microsoft.com/office/drawing/2014/main" id="{1E0E1E2C-CD04-4BAE-845F-DA27511B7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240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2 CuadroTexto">
            <a:extLst>
              <a:ext uri="{FF2B5EF4-FFF2-40B4-BE49-F238E27FC236}">
                <a16:creationId xmlns:a16="http://schemas.microsoft.com/office/drawing/2014/main" id="{28CEB622-95A7-47AB-AA99-0AE5B82C7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34819" name="1 Rectángulo">
            <a:extLst>
              <a:ext uri="{FF2B5EF4-FFF2-40B4-BE49-F238E27FC236}">
                <a16:creationId xmlns:a16="http://schemas.microsoft.com/office/drawing/2014/main" id="{6107191F-8EFE-4795-848B-97E4699D6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9364" y="723900"/>
            <a:ext cx="3998913" cy="647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ATC specialist</a:t>
            </a:r>
          </a:p>
          <a:p>
            <a:pPr algn="ctr"/>
            <a:r>
              <a:rPr lang="en-US" altLang="en-US" b="1" dirty="0"/>
              <a:t>monitors the demand and capacity</a:t>
            </a:r>
          </a:p>
        </p:txBody>
      </p:sp>
      <p:sp>
        <p:nvSpPr>
          <p:cNvPr id="34820" name="4 Rectángulo">
            <a:extLst>
              <a:ext uri="{FF2B5EF4-FFF2-40B4-BE49-F238E27FC236}">
                <a16:creationId xmlns:a16="http://schemas.microsoft.com/office/drawing/2014/main" id="{638DAE65-D20F-4221-A5EF-4F399EA70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8464" y="2627313"/>
            <a:ext cx="3122613" cy="649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Model the GDP using FSM </a:t>
            </a:r>
          </a:p>
          <a:p>
            <a:pPr algn="ctr"/>
            <a:r>
              <a:rPr lang="en-US" altLang="en-US" b="1" dirty="0"/>
              <a:t>(Flight Schedule Monitor)</a:t>
            </a:r>
          </a:p>
        </p:txBody>
      </p:sp>
      <p:sp>
        <p:nvSpPr>
          <p:cNvPr id="34821" name="5 Flecha abajo">
            <a:extLst>
              <a:ext uri="{FF2B5EF4-FFF2-40B4-BE49-F238E27FC236}">
                <a16:creationId xmlns:a16="http://schemas.microsoft.com/office/drawing/2014/main" id="{AEB31AFB-F85F-48EC-B8A5-667508947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464" y="14668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2" name="Text Box 2">
            <a:extLst>
              <a:ext uri="{FF2B5EF4-FFF2-40B4-BE49-F238E27FC236}">
                <a16:creationId xmlns:a16="http://schemas.microsoft.com/office/drawing/2014/main" id="{3917FF8C-9C4D-4A19-9F81-2103016A1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81" y="1544651"/>
            <a:ext cx="2159000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capacity-demand imbalance</a:t>
            </a:r>
          </a:p>
        </p:txBody>
      </p:sp>
      <p:pic>
        <p:nvPicPr>
          <p:cNvPr id="34823" name="Picture 8" descr="\\Vboxsvr\luis\Descargas\Luis\Imatges\exemple_demanda_capacitat_2.png">
            <a:extLst>
              <a:ext uri="{FF2B5EF4-FFF2-40B4-BE49-F238E27FC236}">
                <a16:creationId xmlns:a16="http://schemas.microsoft.com/office/drawing/2014/main" id="{91B20554-FF34-491E-B310-333B46489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05200"/>
            <a:ext cx="3871913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604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2 CuadroTexto">
            <a:extLst>
              <a:ext uri="{FF2B5EF4-FFF2-40B4-BE49-F238E27FC236}">
                <a16:creationId xmlns:a16="http://schemas.microsoft.com/office/drawing/2014/main" id="{EEAF945E-A3BD-4F11-9DF1-62D712169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45618879-EC40-4883-AE7D-59CEA7F10312}"/>
              </a:ext>
            </a:extLst>
          </p:cNvPr>
          <p:cNvSpPr/>
          <p:nvPr/>
        </p:nvSpPr>
        <p:spPr bwMode="auto">
          <a:xfrm>
            <a:off x="2801938" y="4665663"/>
            <a:ext cx="2459037" cy="12017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Send advisory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to all airlines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before implementing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the GDP</a:t>
            </a:r>
          </a:p>
        </p:txBody>
      </p:sp>
      <p:sp>
        <p:nvSpPr>
          <p:cNvPr id="10" name="9 Flecha abajo">
            <a:extLst>
              <a:ext uri="{FF2B5EF4-FFF2-40B4-BE49-F238E27FC236}">
                <a16:creationId xmlns:a16="http://schemas.microsoft.com/office/drawing/2014/main" id="{9A704053-6EF4-4D21-B7A3-67551831ED5C}"/>
              </a:ext>
            </a:extLst>
          </p:cNvPr>
          <p:cNvSpPr/>
          <p:nvPr/>
        </p:nvSpPr>
        <p:spPr bwMode="auto">
          <a:xfrm rot="2156218">
            <a:off x="4181475" y="3481388"/>
            <a:ext cx="1208088" cy="11604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5849" name="Text Box 2">
            <a:extLst>
              <a:ext uri="{FF2B5EF4-FFF2-40B4-BE49-F238E27FC236}">
                <a16:creationId xmlns:a16="http://schemas.microsoft.com/office/drawing/2014/main" id="{125EFDCB-1C94-4FCC-81CB-169E47C56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5256" y="3607300"/>
            <a:ext cx="1408113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time </a:t>
            </a:r>
          </a:p>
          <a:p>
            <a:pPr algn="ctr">
              <a:lnSpc>
                <a:spcPct val="150000"/>
              </a:lnSpc>
            </a:pPr>
            <a:r>
              <a:rPr lang="en-US" altLang="en-US" b="1" dirty="0"/>
              <a:t>allows</a:t>
            </a:r>
          </a:p>
        </p:txBody>
      </p:sp>
      <p:sp>
        <p:nvSpPr>
          <p:cNvPr id="11" name="1 Rectángulo">
            <a:extLst>
              <a:ext uri="{FF2B5EF4-FFF2-40B4-BE49-F238E27FC236}">
                <a16:creationId xmlns:a16="http://schemas.microsoft.com/office/drawing/2014/main" id="{AB7BA8F8-5B08-4F06-9C57-71F2B4A2E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303" y="785049"/>
            <a:ext cx="3140156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ATC specialist</a:t>
            </a:r>
          </a:p>
          <a:p>
            <a:pPr algn="ctr"/>
            <a:r>
              <a:rPr lang="en-US" altLang="en-US" b="1" dirty="0"/>
              <a:t>monitors the demand and capacity</a:t>
            </a:r>
          </a:p>
        </p:txBody>
      </p:sp>
      <p:sp>
        <p:nvSpPr>
          <p:cNvPr id="12" name="4 Rectángulo">
            <a:extLst>
              <a:ext uri="{FF2B5EF4-FFF2-40B4-BE49-F238E27FC236}">
                <a16:creationId xmlns:a16="http://schemas.microsoft.com/office/drawing/2014/main" id="{6E3DE639-6C61-465D-AB72-6F90849AB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319" y="2689256"/>
            <a:ext cx="2462023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Model the GDP using FSM </a:t>
            </a:r>
          </a:p>
          <a:p>
            <a:pPr algn="ctr"/>
            <a:r>
              <a:rPr lang="en-US" altLang="en-US" b="1" dirty="0"/>
              <a:t>(Flight Schedule Monitor)</a:t>
            </a:r>
          </a:p>
        </p:txBody>
      </p:sp>
      <p:sp>
        <p:nvSpPr>
          <p:cNvPr id="13" name="5 Flecha abajo">
            <a:extLst>
              <a:ext uri="{FF2B5EF4-FFF2-40B4-BE49-F238E27FC236}">
                <a16:creationId xmlns:a16="http://schemas.microsoft.com/office/drawing/2014/main" id="{F42A9A45-0B8E-48A8-A853-C0F54FA9E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025" y="14668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EA899039-DF98-4A5E-8909-F3E0995BA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242" y="1544651"/>
            <a:ext cx="2159000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capacity-demand imbalance</a:t>
            </a:r>
          </a:p>
        </p:txBody>
      </p:sp>
    </p:spTree>
    <p:extLst>
      <p:ext uri="{BB962C8B-B14F-4D97-AF65-F5344CB8AC3E}">
        <p14:creationId xmlns:p14="http://schemas.microsoft.com/office/powerpoint/2010/main" val="2429614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2 CuadroTexto">
            <a:extLst>
              <a:ext uri="{FF2B5EF4-FFF2-40B4-BE49-F238E27FC236}">
                <a16:creationId xmlns:a16="http://schemas.microsoft.com/office/drawing/2014/main" id="{EEAF945E-A3BD-4F11-9DF1-62D712169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45618879-EC40-4883-AE7D-59CEA7F10312}"/>
              </a:ext>
            </a:extLst>
          </p:cNvPr>
          <p:cNvSpPr/>
          <p:nvPr/>
        </p:nvSpPr>
        <p:spPr bwMode="auto">
          <a:xfrm>
            <a:off x="2801938" y="4665663"/>
            <a:ext cx="2459037" cy="12017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Send advisory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to all airlines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before implementing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the GDP</a:t>
            </a:r>
          </a:p>
        </p:txBody>
      </p:sp>
      <p:sp>
        <p:nvSpPr>
          <p:cNvPr id="10" name="9 Flecha abajo">
            <a:extLst>
              <a:ext uri="{FF2B5EF4-FFF2-40B4-BE49-F238E27FC236}">
                <a16:creationId xmlns:a16="http://schemas.microsoft.com/office/drawing/2014/main" id="{9A704053-6EF4-4D21-B7A3-67551831ED5C}"/>
              </a:ext>
            </a:extLst>
          </p:cNvPr>
          <p:cNvSpPr/>
          <p:nvPr/>
        </p:nvSpPr>
        <p:spPr bwMode="auto">
          <a:xfrm rot="2156218">
            <a:off x="4181475" y="3481388"/>
            <a:ext cx="1208088" cy="11604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5849" name="Text Box 2">
            <a:extLst>
              <a:ext uri="{FF2B5EF4-FFF2-40B4-BE49-F238E27FC236}">
                <a16:creationId xmlns:a16="http://schemas.microsoft.com/office/drawing/2014/main" id="{125EFDCB-1C94-4FCC-81CB-169E47C56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5256" y="3607300"/>
            <a:ext cx="1408113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time </a:t>
            </a:r>
          </a:p>
          <a:p>
            <a:pPr algn="ctr">
              <a:lnSpc>
                <a:spcPct val="150000"/>
              </a:lnSpc>
            </a:pPr>
            <a:r>
              <a:rPr lang="en-US" altLang="en-US" b="1" dirty="0"/>
              <a:t>allows</a:t>
            </a:r>
          </a:p>
        </p:txBody>
      </p:sp>
      <p:sp>
        <p:nvSpPr>
          <p:cNvPr id="11" name="1 Rectángulo">
            <a:extLst>
              <a:ext uri="{FF2B5EF4-FFF2-40B4-BE49-F238E27FC236}">
                <a16:creationId xmlns:a16="http://schemas.microsoft.com/office/drawing/2014/main" id="{AB7BA8F8-5B08-4F06-9C57-71F2B4A2E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303" y="785049"/>
            <a:ext cx="3140156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ATC specialist</a:t>
            </a:r>
          </a:p>
          <a:p>
            <a:pPr algn="ctr"/>
            <a:r>
              <a:rPr lang="en-US" altLang="en-US" b="1" dirty="0"/>
              <a:t>monitors the demand and capacity</a:t>
            </a:r>
          </a:p>
        </p:txBody>
      </p:sp>
      <p:sp>
        <p:nvSpPr>
          <p:cNvPr id="12" name="4 Rectángulo">
            <a:extLst>
              <a:ext uri="{FF2B5EF4-FFF2-40B4-BE49-F238E27FC236}">
                <a16:creationId xmlns:a16="http://schemas.microsoft.com/office/drawing/2014/main" id="{6E3DE639-6C61-465D-AB72-6F90849AB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319" y="2689256"/>
            <a:ext cx="2462023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Model the GDP using FSM </a:t>
            </a:r>
          </a:p>
          <a:p>
            <a:pPr algn="ctr"/>
            <a:r>
              <a:rPr lang="en-US" altLang="en-US" b="1" dirty="0"/>
              <a:t>(Flight Schedule Monitor)</a:t>
            </a:r>
          </a:p>
        </p:txBody>
      </p:sp>
      <p:sp>
        <p:nvSpPr>
          <p:cNvPr id="13" name="5 Flecha abajo">
            <a:extLst>
              <a:ext uri="{FF2B5EF4-FFF2-40B4-BE49-F238E27FC236}">
                <a16:creationId xmlns:a16="http://schemas.microsoft.com/office/drawing/2014/main" id="{F42A9A45-0B8E-48A8-A853-C0F54FA9E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025" y="14668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EA899039-DF98-4A5E-8909-F3E0995BA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242" y="1544651"/>
            <a:ext cx="2159000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capacity-demand imbalance</a:t>
            </a:r>
          </a:p>
        </p:txBody>
      </p:sp>
      <p:sp>
        <p:nvSpPr>
          <p:cNvPr id="15" name="14 Rectángulo">
            <a:extLst>
              <a:ext uri="{FF2B5EF4-FFF2-40B4-BE49-F238E27FC236}">
                <a16:creationId xmlns:a16="http://schemas.microsoft.com/office/drawing/2014/main" id="{A4ED6945-A88B-4C74-87ED-CB710852546C}"/>
              </a:ext>
            </a:extLst>
          </p:cNvPr>
          <p:cNvSpPr/>
          <p:nvPr/>
        </p:nvSpPr>
        <p:spPr bwMode="auto">
          <a:xfrm>
            <a:off x="465766" y="2744709"/>
            <a:ext cx="2345068" cy="11717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Airlines check the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impact of this proposed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GDP on their operations: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might opt to cancel some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flights</a:t>
            </a:r>
          </a:p>
        </p:txBody>
      </p:sp>
      <p:sp>
        <p:nvSpPr>
          <p:cNvPr id="16" name="16 Flecha abajo">
            <a:extLst>
              <a:ext uri="{FF2B5EF4-FFF2-40B4-BE49-F238E27FC236}">
                <a16:creationId xmlns:a16="http://schemas.microsoft.com/office/drawing/2014/main" id="{57B2C97F-6F04-4661-AA2D-2F08DEB1D173}"/>
              </a:ext>
            </a:extLst>
          </p:cNvPr>
          <p:cNvSpPr/>
          <p:nvPr/>
        </p:nvSpPr>
        <p:spPr bwMode="auto">
          <a:xfrm rot="8256367">
            <a:off x="1454150" y="4141788"/>
            <a:ext cx="1208088" cy="11604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7" name="17 Flecha abajo">
            <a:extLst>
              <a:ext uri="{FF2B5EF4-FFF2-40B4-BE49-F238E27FC236}">
                <a16:creationId xmlns:a16="http://schemas.microsoft.com/office/drawing/2014/main" id="{B2A27EA5-BFC3-4F5C-A05C-07E392294E98}"/>
              </a:ext>
            </a:extLst>
          </p:cNvPr>
          <p:cNvSpPr/>
          <p:nvPr/>
        </p:nvSpPr>
        <p:spPr bwMode="auto">
          <a:xfrm rot="13141777">
            <a:off x="2185988" y="1301750"/>
            <a:ext cx="1209675" cy="1160463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580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2 CuadroTexto">
            <a:extLst>
              <a:ext uri="{FF2B5EF4-FFF2-40B4-BE49-F238E27FC236}">
                <a16:creationId xmlns:a16="http://schemas.microsoft.com/office/drawing/2014/main" id="{EEAF945E-A3BD-4F11-9DF1-62D712169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7" name="6 Rectángulo">
            <a:extLst>
              <a:ext uri="{FF2B5EF4-FFF2-40B4-BE49-F238E27FC236}">
                <a16:creationId xmlns:a16="http://schemas.microsoft.com/office/drawing/2014/main" id="{45618879-EC40-4883-AE7D-59CEA7F10312}"/>
              </a:ext>
            </a:extLst>
          </p:cNvPr>
          <p:cNvSpPr/>
          <p:nvPr/>
        </p:nvSpPr>
        <p:spPr bwMode="auto">
          <a:xfrm>
            <a:off x="2801938" y="4665663"/>
            <a:ext cx="2459037" cy="12017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Send advisory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to all airlines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before implementing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the GDP</a:t>
            </a:r>
          </a:p>
        </p:txBody>
      </p:sp>
      <p:sp>
        <p:nvSpPr>
          <p:cNvPr id="10" name="9 Flecha abajo">
            <a:extLst>
              <a:ext uri="{FF2B5EF4-FFF2-40B4-BE49-F238E27FC236}">
                <a16:creationId xmlns:a16="http://schemas.microsoft.com/office/drawing/2014/main" id="{9A704053-6EF4-4D21-B7A3-67551831ED5C}"/>
              </a:ext>
            </a:extLst>
          </p:cNvPr>
          <p:cNvSpPr/>
          <p:nvPr/>
        </p:nvSpPr>
        <p:spPr bwMode="auto">
          <a:xfrm rot="2156218">
            <a:off x="4181475" y="3481388"/>
            <a:ext cx="1208088" cy="11604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5849" name="Text Box 2">
            <a:extLst>
              <a:ext uri="{FF2B5EF4-FFF2-40B4-BE49-F238E27FC236}">
                <a16:creationId xmlns:a16="http://schemas.microsoft.com/office/drawing/2014/main" id="{125EFDCB-1C94-4FCC-81CB-169E47C56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5256" y="3607300"/>
            <a:ext cx="1408113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time </a:t>
            </a:r>
          </a:p>
          <a:p>
            <a:pPr algn="ctr">
              <a:lnSpc>
                <a:spcPct val="150000"/>
              </a:lnSpc>
            </a:pPr>
            <a:r>
              <a:rPr lang="en-US" altLang="en-US" b="1" dirty="0"/>
              <a:t>allows</a:t>
            </a:r>
          </a:p>
        </p:txBody>
      </p:sp>
      <p:sp>
        <p:nvSpPr>
          <p:cNvPr id="11" name="1 Rectángulo">
            <a:extLst>
              <a:ext uri="{FF2B5EF4-FFF2-40B4-BE49-F238E27FC236}">
                <a16:creationId xmlns:a16="http://schemas.microsoft.com/office/drawing/2014/main" id="{AB7BA8F8-5B08-4F06-9C57-71F2B4A2E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303" y="785049"/>
            <a:ext cx="3140156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ATC specialist</a:t>
            </a:r>
          </a:p>
          <a:p>
            <a:pPr algn="ctr"/>
            <a:r>
              <a:rPr lang="en-US" altLang="en-US" b="1" dirty="0"/>
              <a:t>monitors the demand and capacity</a:t>
            </a:r>
          </a:p>
        </p:txBody>
      </p:sp>
      <p:sp>
        <p:nvSpPr>
          <p:cNvPr id="12" name="4 Rectángulo">
            <a:extLst>
              <a:ext uri="{FF2B5EF4-FFF2-40B4-BE49-F238E27FC236}">
                <a16:creationId xmlns:a16="http://schemas.microsoft.com/office/drawing/2014/main" id="{6E3DE639-6C61-465D-AB72-6F90849AB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319" y="2689256"/>
            <a:ext cx="2462023" cy="5254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Model the GDP using FSM </a:t>
            </a:r>
          </a:p>
          <a:p>
            <a:pPr algn="ctr"/>
            <a:r>
              <a:rPr lang="en-US" altLang="en-US" b="1" dirty="0"/>
              <a:t>(Flight Schedule Monitor)</a:t>
            </a:r>
          </a:p>
        </p:txBody>
      </p:sp>
      <p:sp>
        <p:nvSpPr>
          <p:cNvPr id="13" name="5 Flecha abajo">
            <a:extLst>
              <a:ext uri="{FF2B5EF4-FFF2-40B4-BE49-F238E27FC236}">
                <a16:creationId xmlns:a16="http://schemas.microsoft.com/office/drawing/2014/main" id="{F42A9A45-0B8E-48A8-A853-C0F54FA9E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025" y="14668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EA899039-DF98-4A5E-8909-F3E0995BA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242" y="1544651"/>
            <a:ext cx="2159000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If capacity-demand imbalance</a:t>
            </a:r>
          </a:p>
        </p:txBody>
      </p:sp>
      <p:sp>
        <p:nvSpPr>
          <p:cNvPr id="15" name="14 Rectángulo">
            <a:extLst>
              <a:ext uri="{FF2B5EF4-FFF2-40B4-BE49-F238E27FC236}">
                <a16:creationId xmlns:a16="http://schemas.microsoft.com/office/drawing/2014/main" id="{A4ED6945-A88B-4C74-87ED-CB710852546C}"/>
              </a:ext>
            </a:extLst>
          </p:cNvPr>
          <p:cNvSpPr/>
          <p:nvPr/>
        </p:nvSpPr>
        <p:spPr bwMode="auto">
          <a:xfrm>
            <a:off x="465766" y="2744709"/>
            <a:ext cx="2345068" cy="11717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Airlines check the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impact of this proposed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GDP on their operations: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might opt to cancel some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flights</a:t>
            </a:r>
          </a:p>
        </p:txBody>
      </p:sp>
      <p:sp>
        <p:nvSpPr>
          <p:cNvPr id="16" name="16 Flecha abajo">
            <a:extLst>
              <a:ext uri="{FF2B5EF4-FFF2-40B4-BE49-F238E27FC236}">
                <a16:creationId xmlns:a16="http://schemas.microsoft.com/office/drawing/2014/main" id="{57B2C97F-6F04-4661-AA2D-2F08DEB1D173}"/>
              </a:ext>
            </a:extLst>
          </p:cNvPr>
          <p:cNvSpPr/>
          <p:nvPr/>
        </p:nvSpPr>
        <p:spPr bwMode="auto">
          <a:xfrm rot="8256367">
            <a:off x="1454150" y="4141788"/>
            <a:ext cx="1208088" cy="116046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7" name="17 Flecha abajo">
            <a:extLst>
              <a:ext uri="{FF2B5EF4-FFF2-40B4-BE49-F238E27FC236}">
                <a16:creationId xmlns:a16="http://schemas.microsoft.com/office/drawing/2014/main" id="{B2A27EA5-BFC3-4F5C-A05C-07E392294E98}"/>
              </a:ext>
            </a:extLst>
          </p:cNvPr>
          <p:cNvSpPr/>
          <p:nvPr/>
        </p:nvSpPr>
        <p:spPr bwMode="auto">
          <a:xfrm rot="13141777">
            <a:off x="2185988" y="1301750"/>
            <a:ext cx="1209675" cy="1160463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8" name="12 Flecha abajo">
            <a:extLst>
              <a:ext uri="{FF2B5EF4-FFF2-40B4-BE49-F238E27FC236}">
                <a16:creationId xmlns:a16="http://schemas.microsoft.com/office/drawing/2014/main" id="{BF4811F8-373A-4DA6-99C0-057E72E3948E}"/>
              </a:ext>
            </a:extLst>
          </p:cNvPr>
          <p:cNvSpPr>
            <a:spLocks noChangeArrowheads="1"/>
          </p:cNvSpPr>
          <p:nvPr/>
        </p:nvSpPr>
        <p:spPr bwMode="auto">
          <a:xfrm rot="-2153540">
            <a:off x="5681663" y="3470275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320B674C-1EA4-4261-9CB0-67BB9FD5D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713" y="3692525"/>
            <a:ext cx="1408112" cy="37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b="1" dirty="0"/>
              <a:t>If needed</a:t>
            </a:r>
          </a:p>
        </p:txBody>
      </p:sp>
      <p:sp>
        <p:nvSpPr>
          <p:cNvPr id="20" name="13 Rectángulo">
            <a:extLst>
              <a:ext uri="{FF2B5EF4-FFF2-40B4-BE49-F238E27FC236}">
                <a16:creationId xmlns:a16="http://schemas.microsoft.com/office/drawing/2014/main" id="{ABAD9592-65C5-4029-9028-6C3B47C05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813" y="4684713"/>
            <a:ext cx="1754187" cy="649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Implement the</a:t>
            </a:r>
          </a:p>
          <a:p>
            <a:pPr algn="ctr"/>
            <a:r>
              <a:rPr lang="en-US" altLang="en-US" b="1" dirty="0"/>
              <a:t>GDP</a:t>
            </a:r>
          </a:p>
        </p:txBody>
      </p:sp>
    </p:spTree>
    <p:extLst>
      <p:ext uri="{BB962C8B-B14F-4D97-AF65-F5344CB8AC3E}">
        <p14:creationId xmlns:p14="http://schemas.microsoft.com/office/powerpoint/2010/main" val="4210514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2 CuadroTexto">
            <a:extLst>
              <a:ext uri="{FF2B5EF4-FFF2-40B4-BE49-F238E27FC236}">
                <a16:creationId xmlns:a16="http://schemas.microsoft.com/office/drawing/2014/main" id="{635A5F63-FA94-4CCF-9BE2-131222784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38915" name="13 Rectángulo">
            <a:extLst>
              <a:ext uri="{FF2B5EF4-FFF2-40B4-BE49-F238E27FC236}">
                <a16:creationId xmlns:a16="http://schemas.microsoft.com/office/drawing/2014/main" id="{238081BC-2A99-4DB5-98F4-B5430681F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75" y="762000"/>
            <a:ext cx="1752600" cy="649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Implement the</a:t>
            </a:r>
          </a:p>
          <a:p>
            <a:pPr algn="ctr"/>
            <a:r>
              <a:rPr lang="en-US" altLang="en-US" b="1" dirty="0"/>
              <a:t>GDP</a:t>
            </a:r>
          </a:p>
        </p:txBody>
      </p:sp>
      <p:sp>
        <p:nvSpPr>
          <p:cNvPr id="38916" name="21 Rectángulo">
            <a:extLst>
              <a:ext uri="{FF2B5EF4-FFF2-40B4-BE49-F238E27FC236}">
                <a16:creationId xmlns:a16="http://schemas.microsoft.com/office/drawing/2014/main" id="{617D48FA-CCAA-475A-B208-7B4552F32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1600" y="2779713"/>
            <a:ext cx="1573213" cy="649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/>
              <a:t>Runs a RBS </a:t>
            </a:r>
          </a:p>
          <a:p>
            <a:pPr algn="ctr"/>
            <a:r>
              <a:rPr lang="en-US" altLang="en-US" b="1"/>
              <a:t>algorithm</a:t>
            </a:r>
          </a:p>
        </p:txBody>
      </p:sp>
      <p:sp>
        <p:nvSpPr>
          <p:cNvPr id="38917" name="22 Flecha abajo">
            <a:extLst>
              <a:ext uri="{FF2B5EF4-FFF2-40B4-BE49-F238E27FC236}">
                <a16:creationId xmlns:a16="http://schemas.microsoft.com/office/drawing/2014/main" id="{AA41D15B-9F6C-44BB-8837-0209757F4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588" y="15049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8918" name="Text Box 2">
            <a:extLst>
              <a:ext uri="{FF2B5EF4-FFF2-40B4-BE49-F238E27FC236}">
                <a16:creationId xmlns:a16="http://schemas.microsoft.com/office/drawing/2014/main" id="{F6E08F1C-CA53-407F-99F0-5889CB515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498600"/>
            <a:ext cx="2816225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Apply the GDP</a:t>
            </a:r>
          </a:p>
          <a:p>
            <a:pPr algn="ctr">
              <a:lnSpc>
                <a:spcPct val="150000"/>
              </a:lnSpc>
            </a:pPr>
            <a:r>
              <a:rPr lang="en-US" altLang="en-US" b="1" dirty="0"/>
              <a:t>program</a:t>
            </a:r>
          </a:p>
        </p:txBody>
      </p:sp>
      <p:sp>
        <p:nvSpPr>
          <p:cNvPr id="38919" name="24 Flecha abajo">
            <a:extLst>
              <a:ext uri="{FF2B5EF4-FFF2-40B4-BE49-F238E27FC236}">
                <a16:creationId xmlns:a16="http://schemas.microsoft.com/office/drawing/2014/main" id="{F33707AE-17B7-44D2-9E4A-98B95FA11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713" y="3600450"/>
            <a:ext cx="1208087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8920" name="Text Box 2">
            <a:extLst>
              <a:ext uri="{FF2B5EF4-FFF2-40B4-BE49-F238E27FC236}">
                <a16:creationId xmlns:a16="http://schemas.microsoft.com/office/drawing/2014/main" id="{DB9F7826-10AA-45BD-A490-5B7AD87BB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595688"/>
            <a:ext cx="2816225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Issue CTA and </a:t>
            </a:r>
          </a:p>
          <a:p>
            <a:pPr algn="ctr">
              <a:lnSpc>
                <a:spcPct val="150000"/>
              </a:lnSpc>
            </a:pPr>
            <a:r>
              <a:rPr lang="en-US" altLang="en-US" b="1" dirty="0"/>
              <a:t>CTD</a:t>
            </a:r>
          </a:p>
        </p:txBody>
      </p:sp>
      <p:sp>
        <p:nvSpPr>
          <p:cNvPr id="38921" name="26 Rectángulo">
            <a:extLst>
              <a:ext uri="{FF2B5EF4-FFF2-40B4-BE49-F238E27FC236}">
                <a16:creationId xmlns:a16="http://schemas.microsoft.com/office/drawing/2014/main" id="{7C202F21-1B27-4F3C-A8CC-6D871F15B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4913313"/>
            <a:ext cx="1966913" cy="649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Airline gets CTA</a:t>
            </a:r>
          </a:p>
          <a:p>
            <a:pPr algn="ctr"/>
            <a:r>
              <a:rPr lang="en-US" altLang="en-US" b="1" dirty="0"/>
              <a:t>and CTD</a:t>
            </a:r>
          </a:p>
        </p:txBody>
      </p:sp>
    </p:spTree>
    <p:extLst>
      <p:ext uri="{BB962C8B-B14F-4D97-AF65-F5344CB8AC3E}">
        <p14:creationId xmlns:p14="http://schemas.microsoft.com/office/powerpoint/2010/main" val="3440615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-3598862" y="-891480"/>
          <a:ext cx="7197724" cy="350520"/>
        </p:xfrm>
        <a:graphic>
          <a:graphicData uri="http://schemas.openxmlformats.org/drawingml/2006/table">
            <a:tbl>
              <a:tblPr/>
              <a:tblGrid>
                <a:gridCol w="3598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8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DA8F7E9D-8659-4842-911A-7B25CA30B7C9}"/>
              </a:ext>
            </a:extLst>
          </p:cNvPr>
          <p:cNvSpPr/>
          <p:nvPr/>
        </p:nvSpPr>
        <p:spPr>
          <a:xfrm>
            <a:off x="4187730" y="914400"/>
            <a:ext cx="1190625" cy="685800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ANS</a:t>
            </a: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242AF04-4B87-4DD0-86B7-576937441C3C}"/>
              </a:ext>
            </a:extLst>
          </p:cNvPr>
          <p:cNvGrpSpPr/>
          <p:nvPr/>
        </p:nvGrpSpPr>
        <p:grpSpPr>
          <a:xfrm>
            <a:off x="2838450" y="3743325"/>
            <a:ext cx="2400300" cy="1057275"/>
            <a:chOff x="2838450" y="3743325"/>
            <a:chExt cx="2400300" cy="10572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CDDA6A1-01D4-44E7-BC82-C075DCB24F8A}"/>
                </a:ext>
              </a:extLst>
            </p:cNvPr>
            <p:cNvSpPr/>
            <p:nvPr/>
          </p:nvSpPr>
          <p:spPr>
            <a:xfrm>
              <a:off x="2838450" y="4267200"/>
              <a:ext cx="647700" cy="53340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0AB7C9E-D733-4869-A9DF-BF00F03050B3}"/>
                </a:ext>
              </a:extLst>
            </p:cNvPr>
            <p:cNvSpPr/>
            <p:nvPr/>
          </p:nvSpPr>
          <p:spPr>
            <a:xfrm>
              <a:off x="3714750" y="4267200"/>
              <a:ext cx="647700" cy="53340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FIS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0F64B7D-4FAE-4CDE-8BEF-A2781F7BD47D}"/>
                </a:ext>
              </a:extLst>
            </p:cNvPr>
            <p:cNvSpPr/>
            <p:nvPr/>
          </p:nvSpPr>
          <p:spPr>
            <a:xfrm>
              <a:off x="4591050" y="4267200"/>
              <a:ext cx="647700" cy="53340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ATC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2285E35-F45C-4F7B-B552-F9559F5EA6BE}"/>
                </a:ext>
              </a:extLst>
            </p:cNvPr>
            <p:cNvCxnSpPr>
              <a:endCxn id="8" idx="0"/>
            </p:cNvCxnSpPr>
            <p:nvPr/>
          </p:nvCxnSpPr>
          <p:spPr>
            <a:xfrm flipH="1">
              <a:off x="4038600" y="3743325"/>
              <a:ext cx="28575" cy="523875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80E1C81-AABF-431A-9646-C171AA120204}"/>
                </a:ext>
              </a:extLst>
            </p:cNvPr>
            <p:cNvCxnSpPr>
              <a:stCxn id="22" idx="2"/>
              <a:endCxn id="9" idx="0"/>
            </p:cNvCxnSpPr>
            <p:nvPr/>
          </p:nvCxnSpPr>
          <p:spPr>
            <a:xfrm>
              <a:off x="4087718" y="3895725"/>
              <a:ext cx="827182" cy="371475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9937140-BFD0-4126-BEC2-C0356DE4B3DF}"/>
                </a:ext>
              </a:extLst>
            </p:cNvPr>
            <p:cNvCxnSpPr>
              <a:stCxn id="22" idx="2"/>
              <a:endCxn id="7" idx="0"/>
            </p:cNvCxnSpPr>
            <p:nvPr/>
          </p:nvCxnSpPr>
          <p:spPr>
            <a:xfrm flipH="1">
              <a:off x="3162300" y="3895725"/>
              <a:ext cx="925418" cy="371475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D7045F4-0800-45E2-9A45-44387EF626A9}"/>
              </a:ext>
            </a:extLst>
          </p:cNvPr>
          <p:cNvGrpSpPr/>
          <p:nvPr/>
        </p:nvGrpSpPr>
        <p:grpSpPr>
          <a:xfrm>
            <a:off x="1773143" y="2895600"/>
            <a:ext cx="6019800" cy="1000125"/>
            <a:chOff x="1752600" y="2895600"/>
            <a:chExt cx="6019800" cy="1000125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8BA6EBD-C6E1-4D3B-BADF-B5BAF1544CA0}"/>
                </a:ext>
              </a:extLst>
            </p:cNvPr>
            <p:cNvCxnSpPr>
              <a:stCxn id="31" idx="2"/>
              <a:endCxn id="20" idx="0"/>
            </p:cNvCxnSpPr>
            <p:nvPr/>
          </p:nvCxnSpPr>
          <p:spPr>
            <a:xfrm flipH="1">
              <a:off x="2133600" y="2905125"/>
              <a:ext cx="990600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979119E2-C46B-450C-9508-469EAE7D9E98}"/>
                </a:ext>
              </a:extLst>
            </p:cNvPr>
            <p:cNvCxnSpPr>
              <a:stCxn id="31" idx="2"/>
              <a:endCxn id="21" idx="0"/>
            </p:cNvCxnSpPr>
            <p:nvPr/>
          </p:nvCxnSpPr>
          <p:spPr>
            <a:xfrm>
              <a:off x="3124200" y="2905125"/>
              <a:ext cx="0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CECCFB5-D6CC-4F86-863E-849D234C6E90}"/>
                </a:ext>
              </a:extLst>
            </p:cNvPr>
            <p:cNvCxnSpPr>
              <a:stCxn id="31" idx="2"/>
              <a:endCxn id="22" idx="0"/>
            </p:cNvCxnSpPr>
            <p:nvPr/>
          </p:nvCxnSpPr>
          <p:spPr>
            <a:xfrm>
              <a:off x="3124200" y="2905125"/>
              <a:ext cx="942975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CAC4CA8-3675-4808-BDF4-5CBDD5F2D3A1}"/>
                </a:ext>
              </a:extLst>
            </p:cNvPr>
            <p:cNvCxnSpPr>
              <a:stCxn id="30" idx="2"/>
              <a:endCxn id="23" idx="0"/>
            </p:cNvCxnSpPr>
            <p:nvPr/>
          </p:nvCxnSpPr>
          <p:spPr>
            <a:xfrm flipH="1">
              <a:off x="5295900" y="2895600"/>
              <a:ext cx="1104900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191E6F4-9BBB-4816-A7F0-A9D8D6B44E2E}"/>
                </a:ext>
              </a:extLst>
            </p:cNvPr>
            <p:cNvCxnSpPr>
              <a:cxnSpLocks/>
              <a:stCxn id="30" idx="2"/>
              <a:endCxn id="24" idx="0"/>
            </p:cNvCxnSpPr>
            <p:nvPr/>
          </p:nvCxnSpPr>
          <p:spPr>
            <a:xfrm>
              <a:off x="6400800" y="2895600"/>
              <a:ext cx="4762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E617BED-02AF-4875-8CCF-C2DBD80CD496}"/>
                </a:ext>
              </a:extLst>
            </p:cNvPr>
            <p:cNvCxnSpPr>
              <a:stCxn id="30" idx="2"/>
              <a:endCxn id="25" idx="0"/>
            </p:cNvCxnSpPr>
            <p:nvPr/>
          </p:nvCxnSpPr>
          <p:spPr>
            <a:xfrm>
              <a:off x="6400800" y="2895600"/>
              <a:ext cx="1028700" cy="457200"/>
            </a:xfrm>
            <a:prstGeom prst="straightConnector1">
              <a:avLst/>
            </a:prstGeom>
            <a:noFill/>
            <a:ln w="28575" cap="flat" cmpd="sng" algn="ctr">
              <a:solidFill>
                <a:srgbClr val="FF4D1B"/>
              </a:solidFill>
              <a:prstDash val="solid"/>
              <a:tailEnd type="arrow"/>
            </a:ln>
            <a:effectLst/>
          </p:spPr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B0F6E86-2AB9-44FF-9C1E-1ED36FFFBB0A}"/>
                </a:ext>
              </a:extLst>
            </p:cNvPr>
            <p:cNvSpPr/>
            <p:nvPr/>
          </p:nvSpPr>
          <p:spPr>
            <a:xfrm>
              <a:off x="1752600" y="3362325"/>
              <a:ext cx="762000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ASM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9DFE1FC-B3BC-41BD-9ED4-005037D30461}"/>
                </a:ext>
              </a:extLst>
            </p:cNvPr>
            <p:cNvSpPr/>
            <p:nvPr/>
          </p:nvSpPr>
          <p:spPr>
            <a:xfrm>
              <a:off x="2705100" y="3362325"/>
              <a:ext cx="838200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ATFM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A7F2A37-F2B0-488C-A38B-D85B448E728F}"/>
                </a:ext>
              </a:extLst>
            </p:cNvPr>
            <p:cNvSpPr/>
            <p:nvPr/>
          </p:nvSpPr>
          <p:spPr>
            <a:xfrm>
              <a:off x="3743325" y="3362325"/>
              <a:ext cx="647700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ATS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B9B4F88-C812-49E8-81C8-CD6AA0C539C6}"/>
                </a:ext>
              </a:extLst>
            </p:cNvPr>
            <p:cNvSpPr/>
            <p:nvPr/>
          </p:nvSpPr>
          <p:spPr>
            <a:xfrm>
              <a:off x="4953000" y="3352800"/>
              <a:ext cx="685800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AIP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2A1B909-4DB0-4DCB-9027-0E971730AF06}"/>
                </a:ext>
              </a:extLst>
            </p:cNvPr>
            <p:cNvSpPr/>
            <p:nvPr/>
          </p:nvSpPr>
          <p:spPr>
            <a:xfrm>
              <a:off x="5943599" y="3352800"/>
              <a:ext cx="923925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NOTAM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3AEB369-0984-4E8B-8154-39F83A15FBBB}"/>
                </a:ext>
              </a:extLst>
            </p:cNvPr>
            <p:cNvSpPr/>
            <p:nvPr/>
          </p:nvSpPr>
          <p:spPr>
            <a:xfrm>
              <a:off x="7086600" y="3352800"/>
              <a:ext cx="685800" cy="533400"/>
            </a:xfrm>
            <a:prstGeom prst="rect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CIRC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A43EC67-3D9C-4BB3-91DD-D06E7F690938}"/>
              </a:ext>
            </a:extLst>
          </p:cNvPr>
          <p:cNvGrpSpPr/>
          <p:nvPr/>
        </p:nvGrpSpPr>
        <p:grpSpPr>
          <a:xfrm>
            <a:off x="990600" y="1600200"/>
            <a:ext cx="7543800" cy="1304925"/>
            <a:chOff x="990600" y="1600200"/>
            <a:chExt cx="7543800" cy="130492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6ED260-913F-4E67-9CB9-841F1E2CD4F2}"/>
                </a:ext>
              </a:extLst>
            </p:cNvPr>
            <p:cNvSpPr/>
            <p:nvPr/>
          </p:nvSpPr>
          <p:spPr>
            <a:xfrm>
              <a:off x="990600" y="2362200"/>
              <a:ext cx="990600" cy="533400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CNS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4610570-EE1C-46F2-BEBF-82754FE28795}"/>
                </a:ext>
              </a:extLst>
            </p:cNvPr>
            <p:cNvSpPr/>
            <p:nvPr/>
          </p:nvSpPr>
          <p:spPr>
            <a:xfrm>
              <a:off x="7543800" y="2362200"/>
              <a:ext cx="990600" cy="533400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679607F-1E09-4878-A428-367DA2C62537}"/>
                </a:ext>
              </a:extLst>
            </p:cNvPr>
            <p:cNvSpPr/>
            <p:nvPr/>
          </p:nvSpPr>
          <p:spPr>
            <a:xfrm>
              <a:off x="4267200" y="2362200"/>
              <a:ext cx="990600" cy="533400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</a:t>
              </a: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&amp;R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085C9C2-49D4-4E2A-8A2E-A9425D1A5F8A}"/>
                </a:ext>
              </a:extLst>
            </p:cNvPr>
            <p:cNvSpPr/>
            <p:nvPr/>
          </p:nvSpPr>
          <p:spPr>
            <a:xfrm>
              <a:off x="5905500" y="2362200"/>
              <a:ext cx="990600" cy="533400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AIS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FED9E8E-0135-4A73-9D5F-D045A375809F}"/>
                </a:ext>
              </a:extLst>
            </p:cNvPr>
            <p:cNvSpPr/>
            <p:nvPr/>
          </p:nvSpPr>
          <p:spPr>
            <a:xfrm>
              <a:off x="2628900" y="2371725"/>
              <a:ext cx="990600" cy="533400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ATM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F1BFE41E-66D8-4785-827F-EA3142BD049D}"/>
                </a:ext>
              </a:extLst>
            </p:cNvPr>
            <p:cNvCxnSpPr>
              <a:stCxn id="5" idx="2"/>
              <a:endCxn id="28" idx="0"/>
            </p:cNvCxnSpPr>
            <p:nvPr/>
          </p:nvCxnSpPr>
          <p:spPr>
            <a:xfrm>
              <a:off x="4783043" y="1600200"/>
              <a:ext cx="3256057" cy="762000"/>
            </a:xfrm>
            <a:prstGeom prst="straightConnector1">
              <a:avLst/>
            </a:prstGeom>
            <a:noFill/>
            <a:ln w="38100" cap="flat" cmpd="sng" algn="ctr">
              <a:solidFill>
                <a:srgbClr val="4F81B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0CB02D2F-2402-402F-983F-E9A80CFD5C1F}"/>
                </a:ext>
              </a:extLst>
            </p:cNvPr>
            <p:cNvCxnSpPr>
              <a:stCxn id="5" idx="2"/>
              <a:endCxn id="30" idx="0"/>
            </p:cNvCxnSpPr>
            <p:nvPr/>
          </p:nvCxnSpPr>
          <p:spPr>
            <a:xfrm>
              <a:off x="4783043" y="1600200"/>
              <a:ext cx="1617757" cy="762000"/>
            </a:xfrm>
            <a:prstGeom prst="straightConnector1">
              <a:avLst/>
            </a:prstGeom>
            <a:noFill/>
            <a:ln w="38100" cap="flat" cmpd="sng" algn="ctr">
              <a:solidFill>
                <a:srgbClr val="4F81B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02D84239-10B5-45C8-AEC9-36A16B2411B0}"/>
                </a:ext>
              </a:extLst>
            </p:cNvPr>
            <p:cNvCxnSpPr>
              <a:stCxn id="5" idx="2"/>
              <a:endCxn id="29" idx="0"/>
            </p:cNvCxnSpPr>
            <p:nvPr/>
          </p:nvCxnSpPr>
          <p:spPr>
            <a:xfrm flipH="1">
              <a:off x="4762500" y="1600200"/>
              <a:ext cx="20543" cy="762000"/>
            </a:xfrm>
            <a:prstGeom prst="straightConnector1">
              <a:avLst/>
            </a:prstGeom>
            <a:noFill/>
            <a:ln w="38100" cap="flat" cmpd="sng" algn="ctr">
              <a:solidFill>
                <a:srgbClr val="4F81B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9FDBA5B-521A-4964-B35B-D111BF859417}"/>
                </a:ext>
              </a:extLst>
            </p:cNvPr>
            <p:cNvCxnSpPr>
              <a:stCxn id="5" idx="2"/>
              <a:endCxn id="31" idx="0"/>
            </p:cNvCxnSpPr>
            <p:nvPr/>
          </p:nvCxnSpPr>
          <p:spPr>
            <a:xfrm flipH="1">
              <a:off x="3124200" y="1600200"/>
              <a:ext cx="1658843" cy="771525"/>
            </a:xfrm>
            <a:prstGeom prst="straightConnector1">
              <a:avLst/>
            </a:prstGeom>
            <a:noFill/>
            <a:ln w="38100" cap="flat" cmpd="sng" algn="ctr">
              <a:solidFill>
                <a:srgbClr val="4F81B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CC03E09A-BB6C-4584-9235-0917CBE8CFB6}"/>
                </a:ext>
              </a:extLst>
            </p:cNvPr>
            <p:cNvCxnSpPr>
              <a:stCxn id="5" idx="2"/>
              <a:endCxn id="27" idx="0"/>
            </p:cNvCxnSpPr>
            <p:nvPr/>
          </p:nvCxnSpPr>
          <p:spPr>
            <a:xfrm flipH="1">
              <a:off x="1485900" y="1600200"/>
              <a:ext cx="3297143" cy="762000"/>
            </a:xfrm>
            <a:prstGeom prst="straightConnector1">
              <a:avLst/>
            </a:prstGeom>
            <a:noFill/>
            <a:ln w="38100" cap="flat" cmpd="sng" algn="ctr">
              <a:solidFill>
                <a:srgbClr val="4F81BD">
                  <a:lumMod val="75000"/>
                </a:srgbClr>
              </a:solidFill>
              <a:prstDash val="solid"/>
              <a:tailEnd type="arrow"/>
            </a:ln>
            <a:effectLst/>
          </p:spPr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EDBDB02-38DF-495F-8373-648473DD3A9D}"/>
              </a:ext>
            </a:extLst>
          </p:cNvPr>
          <p:cNvGrpSpPr/>
          <p:nvPr/>
        </p:nvGrpSpPr>
        <p:grpSpPr>
          <a:xfrm>
            <a:off x="787275" y="5120184"/>
            <a:ext cx="8438517" cy="1204416"/>
            <a:chOff x="787275" y="5120184"/>
            <a:chExt cx="8438517" cy="120441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DDF3E57-B68F-4207-8207-F188D2197E59}"/>
                </a:ext>
              </a:extLst>
            </p:cNvPr>
            <p:cNvSpPr/>
            <p:nvPr/>
          </p:nvSpPr>
          <p:spPr>
            <a:xfrm>
              <a:off x="787275" y="5120185"/>
              <a:ext cx="336021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ANS: Air Navigation Services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CNS: Communications, Navigation and Surveillance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ATM: Air Traffic Management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S&amp;R: Search and Rescue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AIS: Air Information Services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MET: Meteorological Services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FC276E8-589E-4495-8780-9C5614FBF358}"/>
                </a:ext>
              </a:extLst>
            </p:cNvPr>
            <p:cNvSpPr/>
            <p:nvPr/>
          </p:nvSpPr>
          <p:spPr>
            <a:xfrm>
              <a:off x="4275473" y="5124271"/>
              <a:ext cx="283045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ASM: </a:t>
              </a:r>
              <a:r>
                <a:rPr lang="en-US" sz="1200" dirty="0" err="1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AirSpace</a:t>
              </a: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 Management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ATFM: Air Traffic Flow Management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ATS: Air Traffic Services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AIP: Aeronautical Information Publications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NOTAM: Notices to Airmen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CIRC: Circulars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8A1DEBF-D634-4934-9F80-FBE351EBE1E0}"/>
                </a:ext>
              </a:extLst>
            </p:cNvPr>
            <p:cNvSpPr/>
            <p:nvPr/>
          </p:nvSpPr>
          <p:spPr>
            <a:xfrm>
              <a:off x="7121433" y="5120184"/>
              <a:ext cx="210435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AS: Alert Services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FIS: Flight Information Services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Calibri"/>
                  <a:ea typeface="msmincho" pitchFamily="2"/>
                  <a:cs typeface="msmincho" pitchFamily="2"/>
                </a:rPr>
                <a:t>ATC: Air Traffic Control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E224A8F2-41E3-4B8C-A8CA-62B79BA9194D}"/>
              </a:ext>
            </a:extLst>
          </p:cNvPr>
          <p:cNvSpPr/>
          <p:nvPr/>
        </p:nvSpPr>
        <p:spPr>
          <a:xfrm>
            <a:off x="1824037" y="3465195"/>
            <a:ext cx="619125" cy="325755"/>
          </a:xfrm>
          <a:prstGeom prst="rect">
            <a:avLst/>
          </a:pr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4BE7F47-4270-4004-BDF0-FEF75664B194}"/>
              </a:ext>
            </a:extLst>
          </p:cNvPr>
          <p:cNvSpPr/>
          <p:nvPr/>
        </p:nvSpPr>
        <p:spPr>
          <a:xfrm>
            <a:off x="2843212" y="3514952"/>
            <a:ext cx="619125" cy="325755"/>
          </a:xfrm>
          <a:prstGeom prst="rect">
            <a:avLst/>
          </a:pr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F71821C-9F3C-4B6D-B7AA-9B3FD3DB86E3}"/>
              </a:ext>
            </a:extLst>
          </p:cNvPr>
          <p:cNvSpPr/>
          <p:nvPr/>
        </p:nvSpPr>
        <p:spPr>
          <a:xfrm>
            <a:off x="3809905" y="3485287"/>
            <a:ext cx="527050" cy="325755"/>
          </a:xfrm>
          <a:prstGeom prst="rect">
            <a:avLst/>
          </a:prstGeom>
          <a:solidFill>
            <a:srgbClr val="F79646"/>
          </a:solidFill>
          <a:ln>
            <a:solidFill>
              <a:srgbClr val="F7964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Segnaposto numero diapositiva 4">
            <a:extLst>
              <a:ext uri="{FF2B5EF4-FFF2-40B4-BE49-F238E27FC236}">
                <a16:creationId xmlns:a16="http://schemas.microsoft.com/office/drawing/2014/main" id="{2011278D-11C9-4681-A248-D7A84CAA47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4" name="Titolo 1">
            <a:extLst>
              <a:ext uri="{FF2B5EF4-FFF2-40B4-BE49-F238E27FC236}">
                <a16:creationId xmlns:a16="http://schemas.microsoft.com/office/drawing/2014/main" id="{B57B3238-8B07-4024-9714-DF369ED0C426}"/>
              </a:ext>
            </a:extLst>
          </p:cNvPr>
          <p:cNvSpPr txBox="1">
            <a:spLocks/>
          </p:cNvSpPr>
          <p:nvPr/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2"/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GB" sz="2800"/>
              <a:t>Introduction</a:t>
            </a:r>
            <a:br>
              <a:rPr lang="en-GB" sz="2800"/>
            </a:b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4963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2 CuadroTexto">
            <a:extLst>
              <a:ext uri="{FF2B5EF4-FFF2-40B4-BE49-F238E27FC236}">
                <a16:creationId xmlns:a16="http://schemas.microsoft.com/office/drawing/2014/main" id="{9E67EA32-1018-45F1-9655-5A55AD7FA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39939" name="13 Rectángulo">
            <a:extLst>
              <a:ext uri="{FF2B5EF4-FFF2-40B4-BE49-F238E27FC236}">
                <a16:creationId xmlns:a16="http://schemas.microsoft.com/office/drawing/2014/main" id="{11A2DA26-EDB8-45DA-9B64-24DC7B27C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5" y="762000"/>
            <a:ext cx="1968500" cy="649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/>
              <a:t>Airline gets CTA</a:t>
            </a:r>
          </a:p>
          <a:p>
            <a:pPr algn="ctr"/>
            <a:r>
              <a:rPr lang="en-US" altLang="en-US" b="1" dirty="0"/>
              <a:t>And CTD</a:t>
            </a:r>
          </a:p>
        </p:txBody>
      </p:sp>
      <p:sp>
        <p:nvSpPr>
          <p:cNvPr id="25605" name="21 Rectángulo">
            <a:extLst>
              <a:ext uri="{FF2B5EF4-FFF2-40B4-BE49-F238E27FC236}">
                <a16:creationId xmlns:a16="http://schemas.microsoft.com/office/drawing/2014/main" id="{D0F79F0F-D2D6-4F81-B5BE-688864A47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2779713"/>
            <a:ext cx="2335213" cy="6492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New Slot Allocation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List</a:t>
            </a:r>
          </a:p>
        </p:txBody>
      </p:sp>
      <p:sp>
        <p:nvSpPr>
          <p:cNvPr id="25606" name="22 Flecha abajo">
            <a:extLst>
              <a:ext uri="{FF2B5EF4-FFF2-40B4-BE49-F238E27FC236}">
                <a16:creationId xmlns:a16="http://schemas.microsoft.com/office/drawing/2014/main" id="{34A490A0-D00A-43F7-9226-E986A2117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26" y="1504950"/>
            <a:ext cx="1209675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9942" name="Text Box 2">
            <a:extLst>
              <a:ext uri="{FF2B5EF4-FFF2-40B4-BE49-F238E27FC236}">
                <a16:creationId xmlns:a16="http://schemas.microsoft.com/office/drawing/2014/main" id="{8F05F3A8-731F-4052-8150-E13741477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4063" y="1498600"/>
            <a:ext cx="2816225" cy="70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/>
              <a:t>Cancel and</a:t>
            </a:r>
          </a:p>
          <a:p>
            <a:pPr algn="ctr">
              <a:lnSpc>
                <a:spcPct val="150000"/>
              </a:lnSpc>
            </a:pPr>
            <a:r>
              <a:rPr lang="en-US" altLang="en-US" b="1"/>
              <a:t>Substitution of flights</a:t>
            </a:r>
          </a:p>
        </p:txBody>
      </p:sp>
      <p:sp>
        <p:nvSpPr>
          <p:cNvPr id="25608" name="24 Flecha abajo">
            <a:extLst>
              <a:ext uri="{FF2B5EF4-FFF2-40B4-BE49-F238E27FC236}">
                <a16:creationId xmlns:a16="http://schemas.microsoft.com/office/drawing/2014/main" id="{A5916E76-DF27-4A85-BCF1-D79393F0D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1" y="3600450"/>
            <a:ext cx="1208087" cy="11604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9944" name="Text Box 2">
            <a:extLst>
              <a:ext uri="{FF2B5EF4-FFF2-40B4-BE49-F238E27FC236}">
                <a16:creationId xmlns:a16="http://schemas.microsoft.com/office/drawing/2014/main" id="{92EAF736-C0A9-4CE1-892B-39EC2B997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711758"/>
            <a:ext cx="2816225" cy="37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b="1" dirty="0"/>
              <a:t>Compression</a:t>
            </a:r>
          </a:p>
        </p:txBody>
      </p:sp>
      <p:sp>
        <p:nvSpPr>
          <p:cNvPr id="25610" name="26 Rectángulo">
            <a:extLst>
              <a:ext uri="{FF2B5EF4-FFF2-40B4-BE49-F238E27FC236}">
                <a16:creationId xmlns:a16="http://schemas.microsoft.com/office/drawing/2014/main" id="{6B3D1EC4-E99B-4CBB-A40F-E7B920F8D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4913313"/>
            <a:ext cx="1966913" cy="6492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Airline gets CTA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</a:rPr>
              <a:t>and CTD</a:t>
            </a:r>
          </a:p>
        </p:txBody>
      </p:sp>
      <p:sp>
        <p:nvSpPr>
          <p:cNvPr id="5" name="4 Flecha abajo">
            <a:extLst>
              <a:ext uri="{FF2B5EF4-FFF2-40B4-BE49-F238E27FC236}">
                <a16:creationId xmlns:a16="http://schemas.microsoft.com/office/drawing/2014/main" id="{D7F6ACF0-279A-4E41-902D-DE4DD6C0CDFD}"/>
              </a:ext>
            </a:extLst>
          </p:cNvPr>
          <p:cNvSpPr/>
          <p:nvPr/>
        </p:nvSpPr>
        <p:spPr bwMode="auto">
          <a:xfrm rot="7549102">
            <a:off x="2506663" y="4271963"/>
            <a:ext cx="685800" cy="131445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14 Flecha abajo">
            <a:extLst>
              <a:ext uri="{FF2B5EF4-FFF2-40B4-BE49-F238E27FC236}">
                <a16:creationId xmlns:a16="http://schemas.microsoft.com/office/drawing/2014/main" id="{E24C647C-E77A-42FE-BDBD-1068E4D910C9}"/>
              </a:ext>
            </a:extLst>
          </p:cNvPr>
          <p:cNvSpPr/>
          <p:nvPr/>
        </p:nvSpPr>
        <p:spPr bwMode="auto">
          <a:xfrm rot="14043488">
            <a:off x="2703513" y="962025"/>
            <a:ext cx="660400" cy="110172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6 Flecha abajo">
            <a:extLst>
              <a:ext uri="{FF2B5EF4-FFF2-40B4-BE49-F238E27FC236}">
                <a16:creationId xmlns:a16="http://schemas.microsoft.com/office/drawing/2014/main" id="{408D1C5D-E425-49CE-B09F-70E616A6074C}"/>
              </a:ext>
            </a:extLst>
          </p:cNvPr>
          <p:cNvSpPr/>
          <p:nvPr/>
        </p:nvSpPr>
        <p:spPr bwMode="auto">
          <a:xfrm rot="10800000">
            <a:off x="1965325" y="2008188"/>
            <a:ext cx="733425" cy="241300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42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05" name="22 Flecha abajo">
            <a:extLst>
              <a:ext uri="{FF2B5EF4-FFF2-40B4-BE49-F238E27FC236}">
                <a16:creationId xmlns:a16="http://schemas.microsoft.com/office/drawing/2014/main" id="{D15F028D-ED28-4637-BD91-079D497F7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693863"/>
            <a:ext cx="581025" cy="493712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100"/>
          </a:p>
        </p:txBody>
      </p:sp>
      <p:sp>
        <p:nvSpPr>
          <p:cNvPr id="42007" name="Text Box 2">
            <a:extLst>
              <a:ext uri="{FF2B5EF4-FFF2-40B4-BE49-F238E27FC236}">
                <a16:creationId xmlns:a16="http://schemas.microsoft.com/office/drawing/2014/main" id="{109813AA-2B8D-4EA9-9FEF-1CA0CABD7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3435" y="1600200"/>
            <a:ext cx="1170174" cy="5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 dirty="0"/>
              <a:t>Issue CTA and </a:t>
            </a:r>
          </a:p>
          <a:p>
            <a:pPr algn="ctr">
              <a:lnSpc>
                <a:spcPct val="150000"/>
              </a:lnSpc>
            </a:pPr>
            <a:r>
              <a:rPr lang="en-US" altLang="en-US" sz="1100" b="1" dirty="0"/>
              <a:t>CTD</a:t>
            </a:r>
          </a:p>
        </p:txBody>
      </p:sp>
      <p:sp>
        <p:nvSpPr>
          <p:cNvPr id="41993" name="5 Flecha abajo">
            <a:extLst>
              <a:ext uri="{FF2B5EF4-FFF2-40B4-BE49-F238E27FC236}">
                <a16:creationId xmlns:a16="http://schemas.microsoft.com/office/drawing/2014/main" id="{28280D68-7F3A-41EF-8502-F1B5ED6DB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8988" y="1189038"/>
            <a:ext cx="1052512" cy="3508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100"/>
          </a:p>
        </p:txBody>
      </p:sp>
      <p:sp>
        <p:nvSpPr>
          <p:cNvPr id="41994" name="Text Box 2">
            <a:extLst>
              <a:ext uri="{FF2B5EF4-FFF2-40B4-BE49-F238E27FC236}">
                <a16:creationId xmlns:a16="http://schemas.microsoft.com/office/drawing/2014/main" id="{F32094D5-6DB2-42C4-B931-2DAAD85E3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0400" y="1063625"/>
            <a:ext cx="1463675" cy="5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 dirty="0"/>
              <a:t>If capacity-demand</a:t>
            </a:r>
          </a:p>
          <a:p>
            <a:pPr algn="ctr">
              <a:lnSpc>
                <a:spcPct val="150000"/>
              </a:lnSpc>
            </a:pPr>
            <a:r>
              <a:rPr lang="en-US" altLang="en-US" sz="1100" b="1" dirty="0"/>
              <a:t>imbalance</a:t>
            </a:r>
          </a:p>
        </p:txBody>
      </p:sp>
      <p:sp>
        <p:nvSpPr>
          <p:cNvPr id="26" name="25 Flecha abajo">
            <a:extLst>
              <a:ext uri="{FF2B5EF4-FFF2-40B4-BE49-F238E27FC236}">
                <a16:creationId xmlns:a16="http://schemas.microsoft.com/office/drawing/2014/main" id="{0A4B877A-CCDC-4297-B2E0-2B2B8004062C}"/>
              </a:ext>
            </a:extLst>
          </p:cNvPr>
          <p:cNvSpPr/>
          <p:nvPr/>
        </p:nvSpPr>
        <p:spPr bwMode="auto">
          <a:xfrm rot="2156218">
            <a:off x="1936750" y="2259013"/>
            <a:ext cx="598488" cy="560387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 sz="1100">
              <a:latin typeface="Arial" charset="0"/>
            </a:endParaRPr>
          </a:p>
        </p:txBody>
      </p:sp>
      <p:sp>
        <p:nvSpPr>
          <p:cNvPr id="42003" name="Text Box 2">
            <a:extLst>
              <a:ext uri="{FF2B5EF4-FFF2-40B4-BE49-F238E27FC236}">
                <a16:creationId xmlns:a16="http://schemas.microsoft.com/office/drawing/2014/main" id="{6F4BC2F0-3867-4F30-A89F-3E0133C14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187575"/>
            <a:ext cx="846138" cy="5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 dirty="0"/>
              <a:t>If time </a:t>
            </a:r>
          </a:p>
          <a:p>
            <a:pPr algn="ctr">
              <a:lnSpc>
                <a:spcPct val="150000"/>
              </a:lnSpc>
            </a:pPr>
            <a:r>
              <a:rPr lang="en-US" altLang="en-US" sz="1100" b="1" dirty="0"/>
              <a:t>allows</a:t>
            </a:r>
          </a:p>
        </p:txBody>
      </p:sp>
      <p:sp>
        <p:nvSpPr>
          <p:cNvPr id="41986" name="2 CuadroTexto">
            <a:extLst>
              <a:ext uri="{FF2B5EF4-FFF2-40B4-BE49-F238E27FC236}">
                <a16:creationId xmlns:a16="http://schemas.microsoft.com/office/drawing/2014/main" id="{DC071677-2ACA-4726-B09A-0E490C691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 dirty="0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 dirty="0">
              <a:solidFill>
                <a:srgbClr val="0070C0"/>
              </a:solidFill>
            </a:endParaRPr>
          </a:p>
        </p:txBody>
      </p:sp>
      <p:sp>
        <p:nvSpPr>
          <p:cNvPr id="25605" name="21 Rectángulo">
            <a:extLst>
              <a:ext uri="{FF2B5EF4-FFF2-40B4-BE49-F238E27FC236}">
                <a16:creationId xmlns:a16="http://schemas.microsoft.com/office/drawing/2014/main" id="{5E01A3F8-27CB-43AF-B4C6-7CE02EF29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5975" y="3581400"/>
            <a:ext cx="1598613" cy="4333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r>
              <a:rPr lang="en-US" sz="1100" b="1" dirty="0">
                <a:latin typeface="Arial" charset="0"/>
              </a:rPr>
              <a:t>New Slot Allocation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List</a:t>
            </a:r>
          </a:p>
        </p:txBody>
      </p:sp>
      <p:sp>
        <p:nvSpPr>
          <p:cNvPr id="25606" name="22 Flecha abajo">
            <a:extLst>
              <a:ext uri="{FF2B5EF4-FFF2-40B4-BE49-F238E27FC236}">
                <a16:creationId xmlns:a16="http://schemas.microsoft.com/office/drawing/2014/main" id="{B5A4B7C3-0030-471D-B534-ECBE0B966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2914293"/>
            <a:ext cx="473075" cy="486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>
              <a:latin typeface="Arial" charset="0"/>
            </a:endParaRPr>
          </a:p>
        </p:txBody>
      </p:sp>
      <p:sp>
        <p:nvSpPr>
          <p:cNvPr id="41989" name="Text Box 2">
            <a:extLst>
              <a:ext uri="{FF2B5EF4-FFF2-40B4-BE49-F238E27FC236}">
                <a16:creationId xmlns:a16="http://schemas.microsoft.com/office/drawing/2014/main" id="{BDF97F1B-8F81-4DDB-8017-73CAF2D06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8662" y="2772353"/>
            <a:ext cx="1809750" cy="5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 dirty="0"/>
              <a:t>Cancel and</a:t>
            </a:r>
          </a:p>
          <a:p>
            <a:pPr algn="ctr">
              <a:lnSpc>
                <a:spcPct val="150000"/>
              </a:lnSpc>
            </a:pPr>
            <a:r>
              <a:rPr lang="en-US" altLang="en-US" sz="1100" b="1" dirty="0"/>
              <a:t>Substitution of flights</a:t>
            </a:r>
          </a:p>
        </p:txBody>
      </p:sp>
      <p:sp>
        <p:nvSpPr>
          <p:cNvPr id="25610" name="26 Rectángulo">
            <a:extLst>
              <a:ext uri="{FF2B5EF4-FFF2-40B4-BE49-F238E27FC236}">
                <a16:creationId xmlns:a16="http://schemas.microsoft.com/office/drawing/2014/main" id="{B4510D39-0192-48B0-9765-77C840BC0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9663" y="4883150"/>
            <a:ext cx="1089025" cy="601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r>
              <a:rPr lang="en-US" sz="1100" b="1" dirty="0">
                <a:latin typeface="Arial" charset="0"/>
              </a:rPr>
              <a:t>Airline gets CTA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and CTD</a:t>
            </a:r>
          </a:p>
        </p:txBody>
      </p:sp>
      <p:sp>
        <p:nvSpPr>
          <p:cNvPr id="41991" name="1 Rectángulo">
            <a:extLst>
              <a:ext uri="{FF2B5EF4-FFF2-40B4-BE49-F238E27FC236}">
                <a16:creationId xmlns:a16="http://schemas.microsoft.com/office/drawing/2014/main" id="{28859F1E-2CCB-424E-A02F-C3C1AE346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888" y="638175"/>
            <a:ext cx="2514600" cy="433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 dirty="0"/>
              <a:t>ATC specialist</a:t>
            </a:r>
          </a:p>
          <a:p>
            <a:pPr algn="ctr"/>
            <a:r>
              <a:rPr lang="en-US" altLang="en-US" sz="1100" b="1" dirty="0"/>
              <a:t>monitors the demand and capacity</a:t>
            </a:r>
          </a:p>
        </p:txBody>
      </p:sp>
      <p:sp>
        <p:nvSpPr>
          <p:cNvPr id="41992" name="4 Rectángulo">
            <a:extLst>
              <a:ext uri="{FF2B5EF4-FFF2-40B4-BE49-F238E27FC236}">
                <a16:creationId xmlns:a16="http://schemas.microsoft.com/office/drawing/2014/main" id="{1483619D-5E20-4B60-97AC-61022AD2A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676400"/>
            <a:ext cx="1981200" cy="433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/>
              <a:t>Model the GDP using FSM </a:t>
            </a:r>
          </a:p>
          <a:p>
            <a:pPr algn="ctr"/>
            <a:r>
              <a:rPr lang="en-US" altLang="en-US" sz="1100" b="1"/>
              <a:t>(Flight Schedule Monitor)</a:t>
            </a:r>
          </a:p>
        </p:txBody>
      </p:sp>
      <p:sp>
        <p:nvSpPr>
          <p:cNvPr id="41995" name="12 Flecha abajo">
            <a:extLst>
              <a:ext uri="{FF2B5EF4-FFF2-40B4-BE49-F238E27FC236}">
                <a16:creationId xmlns:a16="http://schemas.microsoft.com/office/drawing/2014/main" id="{6C34BC8A-C3A7-4B56-97F7-9291F9CC2CFB}"/>
              </a:ext>
            </a:extLst>
          </p:cNvPr>
          <p:cNvSpPr>
            <a:spLocks noChangeArrowheads="1"/>
          </p:cNvSpPr>
          <p:nvPr/>
        </p:nvSpPr>
        <p:spPr bwMode="auto">
          <a:xfrm rot="-2153540">
            <a:off x="2747963" y="2257425"/>
            <a:ext cx="669925" cy="500063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100"/>
          </a:p>
        </p:txBody>
      </p:sp>
      <p:sp>
        <p:nvSpPr>
          <p:cNvPr id="41996" name="Text Box 2">
            <a:extLst>
              <a:ext uri="{FF2B5EF4-FFF2-40B4-BE49-F238E27FC236}">
                <a16:creationId xmlns:a16="http://schemas.microsoft.com/office/drawing/2014/main" id="{6AA53605-6253-4DDA-A584-4C0065096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0" y="2243138"/>
            <a:ext cx="1225550" cy="31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/>
              <a:t>If needed</a:t>
            </a:r>
          </a:p>
        </p:txBody>
      </p:sp>
      <p:sp>
        <p:nvSpPr>
          <p:cNvPr id="41997" name="13 Rectángulo">
            <a:extLst>
              <a:ext uri="{FF2B5EF4-FFF2-40B4-BE49-F238E27FC236}">
                <a16:creationId xmlns:a16="http://schemas.microsoft.com/office/drawing/2014/main" id="{D319D640-BB57-4ADC-8CDB-F69699A8D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2575" y="2851150"/>
            <a:ext cx="1143000" cy="433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/>
              <a:t>Implement the</a:t>
            </a:r>
          </a:p>
          <a:p>
            <a:pPr algn="ctr"/>
            <a:r>
              <a:rPr lang="en-US" altLang="en-US" sz="1100" b="1"/>
              <a:t>GDP</a:t>
            </a:r>
          </a:p>
        </p:txBody>
      </p:sp>
      <p:sp>
        <p:nvSpPr>
          <p:cNvPr id="22" name="21 Rectángulo">
            <a:extLst>
              <a:ext uri="{FF2B5EF4-FFF2-40B4-BE49-F238E27FC236}">
                <a16:creationId xmlns:a16="http://schemas.microsoft.com/office/drawing/2014/main" id="{DF885001-A149-4BB5-9684-9E7740EA2F63}"/>
              </a:ext>
            </a:extLst>
          </p:cNvPr>
          <p:cNvSpPr/>
          <p:nvPr/>
        </p:nvSpPr>
        <p:spPr bwMode="auto">
          <a:xfrm>
            <a:off x="123825" y="1128713"/>
            <a:ext cx="1219200" cy="16176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r>
              <a:rPr lang="en-US" sz="1100" b="1" dirty="0">
                <a:latin typeface="Arial" charset="0"/>
              </a:rPr>
              <a:t>Airlines check the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impact of this proposed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GDP on their operations: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might opt to cancel some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flights</a:t>
            </a:r>
          </a:p>
        </p:txBody>
      </p:sp>
      <p:sp>
        <p:nvSpPr>
          <p:cNvPr id="23" name="22 Flecha abajo">
            <a:extLst>
              <a:ext uri="{FF2B5EF4-FFF2-40B4-BE49-F238E27FC236}">
                <a16:creationId xmlns:a16="http://schemas.microsoft.com/office/drawing/2014/main" id="{ED6C1C09-A503-46F8-BABE-6EBCD434E515}"/>
              </a:ext>
            </a:extLst>
          </p:cNvPr>
          <p:cNvSpPr/>
          <p:nvPr/>
        </p:nvSpPr>
        <p:spPr bwMode="auto">
          <a:xfrm rot="8256367">
            <a:off x="788988" y="2876704"/>
            <a:ext cx="403225" cy="350531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 sz="1100">
              <a:latin typeface="Arial" charset="0"/>
            </a:endParaRPr>
          </a:p>
        </p:txBody>
      </p:sp>
      <p:sp>
        <p:nvSpPr>
          <p:cNvPr id="24" name="23 Flecha abajo">
            <a:extLst>
              <a:ext uri="{FF2B5EF4-FFF2-40B4-BE49-F238E27FC236}">
                <a16:creationId xmlns:a16="http://schemas.microsoft.com/office/drawing/2014/main" id="{00519936-5AD2-41B4-B68A-0976FB740581}"/>
              </a:ext>
            </a:extLst>
          </p:cNvPr>
          <p:cNvSpPr/>
          <p:nvPr/>
        </p:nvSpPr>
        <p:spPr bwMode="auto">
          <a:xfrm rot="13752801">
            <a:off x="827881" y="679604"/>
            <a:ext cx="471488" cy="350531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 sz="1100">
              <a:latin typeface="Arial" charset="0"/>
            </a:endParaRPr>
          </a:p>
        </p:txBody>
      </p:sp>
      <p:sp>
        <p:nvSpPr>
          <p:cNvPr id="25" name="24 Rectángulo">
            <a:extLst>
              <a:ext uri="{FF2B5EF4-FFF2-40B4-BE49-F238E27FC236}">
                <a16:creationId xmlns:a16="http://schemas.microsoft.com/office/drawing/2014/main" id="{58EE18C7-496A-49D0-A64A-CC993F583477}"/>
              </a:ext>
            </a:extLst>
          </p:cNvPr>
          <p:cNvSpPr/>
          <p:nvPr/>
        </p:nvSpPr>
        <p:spPr bwMode="auto">
          <a:xfrm>
            <a:off x="1295400" y="2843213"/>
            <a:ext cx="1204913" cy="9413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r>
              <a:rPr lang="en-US" sz="1100" b="1" dirty="0">
                <a:latin typeface="Arial" charset="0"/>
              </a:rPr>
              <a:t>Send advisory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to all airlines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before implementing</a:t>
            </a:r>
          </a:p>
          <a:p>
            <a:pPr algn="ctr">
              <a:defRPr/>
            </a:pPr>
            <a:r>
              <a:rPr lang="en-US" sz="1100" b="1" dirty="0">
                <a:latin typeface="Arial" charset="0"/>
              </a:rPr>
              <a:t>the GDP</a:t>
            </a:r>
          </a:p>
        </p:txBody>
      </p:sp>
      <p:sp>
        <p:nvSpPr>
          <p:cNvPr id="42004" name="21 Rectángulo">
            <a:extLst>
              <a:ext uri="{FF2B5EF4-FFF2-40B4-BE49-F238E27FC236}">
                <a16:creationId xmlns:a16="http://schemas.microsoft.com/office/drawing/2014/main" id="{4617B206-4233-4307-8BBF-ABFA7330A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1189038"/>
            <a:ext cx="1036638" cy="433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 dirty="0"/>
              <a:t>Runs a RBS </a:t>
            </a:r>
          </a:p>
          <a:p>
            <a:pPr algn="ctr"/>
            <a:r>
              <a:rPr lang="en-US" altLang="en-US" sz="1100" b="1" dirty="0"/>
              <a:t>algorithm</a:t>
            </a:r>
          </a:p>
        </p:txBody>
      </p:sp>
      <p:sp>
        <p:nvSpPr>
          <p:cNvPr id="42006" name="24 Flecha abajo">
            <a:extLst>
              <a:ext uri="{FF2B5EF4-FFF2-40B4-BE49-F238E27FC236}">
                <a16:creationId xmlns:a16="http://schemas.microsoft.com/office/drawing/2014/main" id="{A8D4A503-73FA-44B0-97B8-04593C0E8481}"/>
              </a:ext>
            </a:extLst>
          </p:cNvPr>
          <p:cNvSpPr>
            <a:spLocks noChangeArrowheads="1"/>
          </p:cNvSpPr>
          <p:nvPr/>
        </p:nvSpPr>
        <p:spPr bwMode="auto">
          <a:xfrm rot="-7662960">
            <a:off x="4787901" y="1077912"/>
            <a:ext cx="444500" cy="2270125"/>
          </a:xfrm>
          <a:prstGeom prst="downArrow">
            <a:avLst>
              <a:gd name="adj1" fmla="val 50000"/>
              <a:gd name="adj2" fmla="val 50031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100"/>
          </a:p>
        </p:txBody>
      </p:sp>
      <p:sp>
        <p:nvSpPr>
          <p:cNvPr id="42008" name="26 Rectángulo">
            <a:extLst>
              <a:ext uri="{FF2B5EF4-FFF2-40B4-BE49-F238E27FC236}">
                <a16:creationId xmlns:a16="http://schemas.microsoft.com/office/drawing/2014/main" id="{177A3449-9141-4B3B-A0CD-11326F279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5200" y="2290763"/>
            <a:ext cx="1284288" cy="433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/>
              <a:t>Airline gets CTA</a:t>
            </a:r>
          </a:p>
          <a:p>
            <a:pPr algn="ctr"/>
            <a:r>
              <a:rPr lang="en-US" altLang="en-US" sz="1100" b="1"/>
              <a:t>and CTD</a:t>
            </a:r>
          </a:p>
        </p:txBody>
      </p:sp>
      <p:sp>
        <p:nvSpPr>
          <p:cNvPr id="42009" name="Text Box 2">
            <a:extLst>
              <a:ext uri="{FF2B5EF4-FFF2-40B4-BE49-F238E27FC236}">
                <a16:creationId xmlns:a16="http://schemas.microsoft.com/office/drawing/2014/main" id="{A8E7E233-1C1E-4BF4-8144-EDB7E4C22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0700" y="1898650"/>
            <a:ext cx="1358900" cy="5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1100" b="1" dirty="0"/>
              <a:t>Apply the GDP</a:t>
            </a:r>
          </a:p>
          <a:p>
            <a:pPr algn="ctr">
              <a:lnSpc>
                <a:spcPct val="150000"/>
              </a:lnSpc>
            </a:pPr>
            <a:r>
              <a:rPr lang="en-US" altLang="en-US" sz="1100" b="1" dirty="0"/>
              <a:t>program</a:t>
            </a:r>
          </a:p>
        </p:txBody>
      </p:sp>
      <p:sp>
        <p:nvSpPr>
          <p:cNvPr id="40" name="22 Flecha abajo">
            <a:extLst>
              <a:ext uri="{FF2B5EF4-FFF2-40B4-BE49-F238E27FC236}">
                <a16:creationId xmlns:a16="http://schemas.microsoft.com/office/drawing/2014/main" id="{E2392B86-F7AC-4D52-9346-7334E0652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638" y="4194612"/>
            <a:ext cx="473075" cy="486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>
              <a:latin typeface="Arial" charset="0"/>
            </a:endParaRPr>
          </a:p>
        </p:txBody>
      </p:sp>
      <p:sp>
        <p:nvSpPr>
          <p:cNvPr id="42011" name="Text Box 2">
            <a:extLst>
              <a:ext uri="{FF2B5EF4-FFF2-40B4-BE49-F238E27FC236}">
                <a16:creationId xmlns:a16="http://schemas.microsoft.com/office/drawing/2014/main" id="{24153203-AD46-4F8E-AD56-00B27BFAB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114800"/>
            <a:ext cx="108426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1100" b="1"/>
              <a:t>Compression</a:t>
            </a:r>
          </a:p>
        </p:txBody>
      </p:sp>
      <p:sp>
        <p:nvSpPr>
          <p:cNvPr id="41" name="22 Flecha abajo">
            <a:extLst>
              <a:ext uri="{FF2B5EF4-FFF2-40B4-BE49-F238E27FC236}">
                <a16:creationId xmlns:a16="http://schemas.microsoft.com/office/drawing/2014/main" id="{0090E326-9AD2-45D9-993C-BCA05ED3665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7832725" y="3636606"/>
            <a:ext cx="473075" cy="486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>
              <a:latin typeface="Arial" charset="0"/>
            </a:endParaRPr>
          </a:p>
        </p:txBody>
      </p:sp>
      <p:sp>
        <p:nvSpPr>
          <p:cNvPr id="42" name="22 Flecha abajo">
            <a:extLst>
              <a:ext uri="{FF2B5EF4-FFF2-40B4-BE49-F238E27FC236}">
                <a16:creationId xmlns:a16="http://schemas.microsoft.com/office/drawing/2014/main" id="{A908D578-0E0F-461C-9C94-425336E5A8C4}"/>
              </a:ext>
            </a:extLst>
          </p:cNvPr>
          <p:cNvSpPr>
            <a:spLocks noChangeArrowheads="1"/>
          </p:cNvSpPr>
          <p:nvPr/>
        </p:nvSpPr>
        <p:spPr bwMode="auto">
          <a:xfrm rot="14662771">
            <a:off x="7472363" y="4871681"/>
            <a:ext cx="473075" cy="486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>
              <a:latin typeface="Arial" charset="0"/>
            </a:endParaRPr>
          </a:p>
        </p:txBody>
      </p:sp>
      <p:sp>
        <p:nvSpPr>
          <p:cNvPr id="43" name="22 Flecha abajo">
            <a:extLst>
              <a:ext uri="{FF2B5EF4-FFF2-40B4-BE49-F238E27FC236}">
                <a16:creationId xmlns:a16="http://schemas.microsoft.com/office/drawing/2014/main" id="{CB60FC19-00DD-4B86-9EC0-25B7A65CFA9E}"/>
              </a:ext>
            </a:extLst>
          </p:cNvPr>
          <p:cNvSpPr>
            <a:spLocks noChangeArrowheads="1"/>
          </p:cNvSpPr>
          <p:nvPr/>
        </p:nvSpPr>
        <p:spPr bwMode="auto">
          <a:xfrm rot="6854121">
            <a:off x="7450138" y="2360256"/>
            <a:ext cx="473075" cy="48648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3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pPr algn="ctr">
              <a:defRPr/>
            </a:pPr>
            <a:endParaRPr lang="en-US">
              <a:latin typeface="Arial" charset="0"/>
            </a:endParaRPr>
          </a:p>
        </p:txBody>
      </p:sp>
      <p:sp>
        <p:nvSpPr>
          <p:cNvPr id="42015" name="3 Rectángulo">
            <a:extLst>
              <a:ext uri="{FF2B5EF4-FFF2-40B4-BE49-F238E27FC236}">
                <a16:creationId xmlns:a16="http://schemas.microsoft.com/office/drawing/2014/main" id="{0C3B5E38-9C42-4F0A-8625-6F24BE9C1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4341813"/>
            <a:ext cx="58959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100" dirty="0"/>
              <a:t>- </a:t>
            </a:r>
            <a:r>
              <a:rPr lang="en-US" altLang="en-US" sz="1600" dirty="0"/>
              <a:t>GDP might be reviewed if conditions changes. Revisions may lead to substitutions, cancellations and compression.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600" dirty="0"/>
              <a:t>- GDP ends when GDP Ends time is reached, or the GDP is cancelled.</a:t>
            </a:r>
          </a:p>
        </p:txBody>
      </p:sp>
      <p:sp>
        <p:nvSpPr>
          <p:cNvPr id="42016" name="3 Rectángulo">
            <a:extLst>
              <a:ext uri="{FF2B5EF4-FFF2-40B4-BE49-F238E27FC236}">
                <a16:creationId xmlns:a16="http://schemas.microsoft.com/office/drawing/2014/main" id="{4A021D37-6BE6-4884-9132-16FD4750A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4088" y="5772150"/>
            <a:ext cx="1681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/>
              <a:t>[</a:t>
            </a:r>
            <a:r>
              <a:rPr lang="es-ES" altLang="en-US" sz="1800"/>
              <a:t>Manley, 2008]</a:t>
            </a: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571316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2 CuadroTexto">
            <a:extLst>
              <a:ext uri="{FF2B5EF4-FFF2-40B4-BE49-F238E27FC236}">
                <a16:creationId xmlns:a16="http://schemas.microsoft.com/office/drawing/2014/main" id="{F4E3561D-2CC6-470B-BDCB-0F299980E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4" name="3 Tabla">
            <a:extLst>
              <a:ext uri="{FF2B5EF4-FFF2-40B4-BE49-F238E27FC236}">
                <a16:creationId xmlns:a16="http://schemas.microsoft.com/office/drawing/2014/main" id="{25AC0978-270B-4FB8-AC98-11CF3C40BDB9}"/>
              </a:ext>
            </a:extLst>
          </p:cNvPr>
          <p:cNvGraphicFramePr>
            <a:graphicFrameLocks noGrp="1"/>
          </p:cNvGraphicFramePr>
          <p:nvPr/>
        </p:nvGraphicFramePr>
        <p:xfrm>
          <a:off x="54864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3081" name="Text Box 2">
            <a:extLst>
              <a:ext uri="{FF2B5EF4-FFF2-40B4-BE49-F238E27FC236}">
                <a16:creationId xmlns:a16="http://schemas.microsoft.com/office/drawing/2014/main" id="{D113E8BE-3142-4074-8C85-90F0DC272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0263"/>
            <a:ext cx="2590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GDP example: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AAR: 30 ac/hour</a:t>
            </a:r>
          </a:p>
        </p:txBody>
      </p:sp>
      <p:graphicFrame>
        <p:nvGraphicFramePr>
          <p:cNvPr id="13" name="12 Tabla">
            <a:extLst>
              <a:ext uri="{FF2B5EF4-FFF2-40B4-BE49-F238E27FC236}">
                <a16:creationId xmlns:a16="http://schemas.microsoft.com/office/drawing/2014/main" id="{5B2744F6-8485-4D45-B253-55B940E923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779970"/>
              </p:ext>
            </p:extLst>
          </p:nvPr>
        </p:nvGraphicFramePr>
        <p:xfrm>
          <a:off x="2667000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6500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2 CuadroTexto">
            <a:extLst>
              <a:ext uri="{FF2B5EF4-FFF2-40B4-BE49-F238E27FC236}">
                <a16:creationId xmlns:a16="http://schemas.microsoft.com/office/drawing/2014/main" id="{60526862-9F88-4C95-BB40-AB6D7E876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4" name="3 Tabla">
            <a:extLst>
              <a:ext uri="{FF2B5EF4-FFF2-40B4-BE49-F238E27FC236}">
                <a16:creationId xmlns:a16="http://schemas.microsoft.com/office/drawing/2014/main" id="{1DC8F3BA-720A-47DA-BB56-389EBD717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418125"/>
              </p:ext>
            </p:extLst>
          </p:nvPr>
        </p:nvGraphicFramePr>
        <p:xfrm>
          <a:off x="54864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4105" name="Text Box 2">
            <a:extLst>
              <a:ext uri="{FF2B5EF4-FFF2-40B4-BE49-F238E27FC236}">
                <a16:creationId xmlns:a16="http://schemas.microsoft.com/office/drawing/2014/main" id="{AB579C33-7419-4AF0-8469-1FC21ED50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0263"/>
            <a:ext cx="2590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GDP example: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AAR: 30 ac/hour</a:t>
            </a:r>
          </a:p>
        </p:txBody>
      </p:sp>
      <p:graphicFrame>
        <p:nvGraphicFramePr>
          <p:cNvPr id="6" name="12 Tabla">
            <a:extLst>
              <a:ext uri="{FF2B5EF4-FFF2-40B4-BE49-F238E27FC236}">
                <a16:creationId xmlns:a16="http://schemas.microsoft.com/office/drawing/2014/main" id="{D3E7F68E-52AF-464C-BAA7-BC24DC620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694657"/>
              </p:ext>
            </p:extLst>
          </p:nvPr>
        </p:nvGraphicFramePr>
        <p:xfrm>
          <a:off x="2667000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782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2 CuadroTexto">
            <a:extLst>
              <a:ext uri="{FF2B5EF4-FFF2-40B4-BE49-F238E27FC236}">
                <a16:creationId xmlns:a16="http://schemas.microsoft.com/office/drawing/2014/main" id="{E774D99A-5C8B-444D-853B-6A4ACEF1A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4" name="3 Tabla">
            <a:extLst>
              <a:ext uri="{FF2B5EF4-FFF2-40B4-BE49-F238E27FC236}">
                <a16:creationId xmlns:a16="http://schemas.microsoft.com/office/drawing/2014/main" id="{67D5DBEA-24D0-4500-834E-0DE22405C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378117"/>
              </p:ext>
            </p:extLst>
          </p:nvPr>
        </p:nvGraphicFramePr>
        <p:xfrm>
          <a:off x="54864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5129" name="Text Box 2">
            <a:extLst>
              <a:ext uri="{FF2B5EF4-FFF2-40B4-BE49-F238E27FC236}">
                <a16:creationId xmlns:a16="http://schemas.microsoft.com/office/drawing/2014/main" id="{DFB8A1BF-CA7C-4A08-BCEE-55BAAB9E6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0263"/>
            <a:ext cx="2590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GDP example: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AAR: 30 ac/hour</a:t>
            </a:r>
          </a:p>
        </p:txBody>
      </p:sp>
      <p:graphicFrame>
        <p:nvGraphicFramePr>
          <p:cNvPr id="6" name="12 Tabla">
            <a:extLst>
              <a:ext uri="{FF2B5EF4-FFF2-40B4-BE49-F238E27FC236}">
                <a16:creationId xmlns:a16="http://schemas.microsoft.com/office/drawing/2014/main" id="{52B3864A-CBE9-4F5C-A0A6-84514B797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694657"/>
              </p:ext>
            </p:extLst>
          </p:nvPr>
        </p:nvGraphicFramePr>
        <p:xfrm>
          <a:off x="2667000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601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2 CuadroTexto">
            <a:extLst>
              <a:ext uri="{FF2B5EF4-FFF2-40B4-BE49-F238E27FC236}">
                <a16:creationId xmlns:a16="http://schemas.microsoft.com/office/drawing/2014/main" id="{CC1D1D81-44BF-4755-9C24-5BA7836D8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4" name="3 Tabla">
            <a:extLst>
              <a:ext uri="{FF2B5EF4-FFF2-40B4-BE49-F238E27FC236}">
                <a16:creationId xmlns:a16="http://schemas.microsoft.com/office/drawing/2014/main" id="{D61B17B0-F279-475D-8836-3E6A0EC21D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244939"/>
              </p:ext>
            </p:extLst>
          </p:nvPr>
        </p:nvGraphicFramePr>
        <p:xfrm>
          <a:off x="54864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6153" name="Text Box 2">
            <a:extLst>
              <a:ext uri="{FF2B5EF4-FFF2-40B4-BE49-F238E27FC236}">
                <a16:creationId xmlns:a16="http://schemas.microsoft.com/office/drawing/2014/main" id="{F30066C9-ADDD-4A68-B827-73A4A5FAD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0263"/>
            <a:ext cx="2590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GDP example: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AAR: 30 ac/hour</a:t>
            </a:r>
          </a:p>
        </p:txBody>
      </p:sp>
      <p:graphicFrame>
        <p:nvGraphicFramePr>
          <p:cNvPr id="6" name="12 Tabla">
            <a:extLst>
              <a:ext uri="{FF2B5EF4-FFF2-40B4-BE49-F238E27FC236}">
                <a16:creationId xmlns:a16="http://schemas.microsoft.com/office/drawing/2014/main" id="{E7B8DEBA-D181-4C53-B5B1-E986F03BD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694657"/>
              </p:ext>
            </p:extLst>
          </p:nvPr>
        </p:nvGraphicFramePr>
        <p:xfrm>
          <a:off x="2667000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56033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2 CuadroTexto">
            <a:extLst>
              <a:ext uri="{FF2B5EF4-FFF2-40B4-BE49-F238E27FC236}">
                <a16:creationId xmlns:a16="http://schemas.microsoft.com/office/drawing/2014/main" id="{3A363C8A-6EB8-44D9-92A2-5B3B2231E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47107" name="Text Box 2">
            <a:extLst>
              <a:ext uri="{FF2B5EF4-FFF2-40B4-BE49-F238E27FC236}">
                <a16:creationId xmlns:a16="http://schemas.microsoft.com/office/drawing/2014/main" id="{AD69A0B9-2458-4880-9541-7BD53382E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0263"/>
            <a:ext cx="2590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GDP example: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AAR: 30 ac/hour</a:t>
            </a:r>
          </a:p>
        </p:txBody>
      </p:sp>
      <p:graphicFrame>
        <p:nvGraphicFramePr>
          <p:cNvPr id="6" name="5 Tabla">
            <a:extLst>
              <a:ext uri="{FF2B5EF4-FFF2-40B4-BE49-F238E27FC236}">
                <a16:creationId xmlns:a16="http://schemas.microsoft.com/office/drawing/2014/main" id="{8B250F2C-B675-4A89-83DF-4B77519DD2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899901"/>
              </p:ext>
            </p:extLst>
          </p:nvPr>
        </p:nvGraphicFramePr>
        <p:xfrm>
          <a:off x="54864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7" name="12 Tabla">
            <a:extLst>
              <a:ext uri="{FF2B5EF4-FFF2-40B4-BE49-F238E27FC236}">
                <a16:creationId xmlns:a16="http://schemas.microsoft.com/office/drawing/2014/main" id="{A7C7BAF8-814B-46AF-859A-3B7B3687D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694657"/>
              </p:ext>
            </p:extLst>
          </p:nvPr>
        </p:nvGraphicFramePr>
        <p:xfrm>
          <a:off x="2667000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2532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5 Tabla">
            <a:extLst>
              <a:ext uri="{FF2B5EF4-FFF2-40B4-BE49-F238E27FC236}">
                <a16:creationId xmlns:a16="http://schemas.microsoft.com/office/drawing/2014/main" id="{8F558F3E-1157-4E96-B9B5-974ABB501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313540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8130" name="2 CuadroTexto">
            <a:extLst>
              <a:ext uri="{FF2B5EF4-FFF2-40B4-BE49-F238E27FC236}">
                <a16:creationId xmlns:a16="http://schemas.microsoft.com/office/drawing/2014/main" id="{E79DEBAA-E0E8-4533-A0C9-F03BDED36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 dirty="0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 dirty="0">
              <a:solidFill>
                <a:srgbClr val="0070C0"/>
              </a:solidFill>
            </a:endParaRPr>
          </a:p>
        </p:txBody>
      </p:sp>
      <p:sp>
        <p:nvSpPr>
          <p:cNvPr id="48254" name="Text Box 2">
            <a:extLst>
              <a:ext uri="{FF2B5EF4-FFF2-40B4-BE49-F238E27FC236}">
                <a16:creationId xmlns:a16="http://schemas.microsoft.com/office/drawing/2014/main" id="{3143D95A-5CBE-4195-B9C3-D48EFEEE8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Substitutions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/>
              <a:t>Cancelations</a:t>
            </a:r>
          </a:p>
        </p:txBody>
      </p:sp>
      <p:graphicFrame>
        <p:nvGraphicFramePr>
          <p:cNvPr id="9" name="12 Tabla">
            <a:extLst>
              <a:ext uri="{FF2B5EF4-FFF2-40B4-BE49-F238E27FC236}">
                <a16:creationId xmlns:a16="http://schemas.microsoft.com/office/drawing/2014/main" id="{AB0338A1-4F5E-4F1D-BA29-5F840D33A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646834"/>
              </p:ext>
            </p:extLst>
          </p:nvPr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377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2 CuadroTexto">
            <a:extLst>
              <a:ext uri="{FF2B5EF4-FFF2-40B4-BE49-F238E27FC236}">
                <a16:creationId xmlns:a16="http://schemas.microsoft.com/office/drawing/2014/main" id="{FA2D5596-C065-4D98-835A-206189420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8" name="7 Flecha doblada">
            <a:extLst>
              <a:ext uri="{FF2B5EF4-FFF2-40B4-BE49-F238E27FC236}">
                <a16:creationId xmlns:a16="http://schemas.microsoft.com/office/drawing/2014/main" id="{1D15CD23-A52D-40FC-9407-2AD915BCC9A5}"/>
              </a:ext>
            </a:extLst>
          </p:cNvPr>
          <p:cNvSpPr/>
          <p:nvPr/>
        </p:nvSpPr>
        <p:spPr bwMode="auto">
          <a:xfrm rot="10800000">
            <a:off x="7310438" y="1524000"/>
            <a:ext cx="533400" cy="557213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8 Flecha doblada">
            <a:extLst>
              <a:ext uri="{FF2B5EF4-FFF2-40B4-BE49-F238E27FC236}">
                <a16:creationId xmlns:a16="http://schemas.microsoft.com/office/drawing/2014/main" id="{066A0BED-C0FC-4AD9-8870-227CFF431D6A}"/>
              </a:ext>
            </a:extLst>
          </p:cNvPr>
          <p:cNvSpPr/>
          <p:nvPr/>
        </p:nvSpPr>
        <p:spPr bwMode="auto">
          <a:xfrm rot="10800000">
            <a:off x="7315200" y="1050519"/>
            <a:ext cx="533400" cy="55784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5D70037C-ECF1-44D3-9032-D16638874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000073"/>
              </p:ext>
            </p:extLst>
          </p:nvPr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417C0070-7C77-46B3-96C6-AEBE21D11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814114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862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8" name="7 Flecha doblada">
            <a:extLst>
              <a:ext uri="{FF2B5EF4-FFF2-40B4-BE49-F238E27FC236}">
                <a16:creationId xmlns:a16="http://schemas.microsoft.com/office/drawing/2014/main" id="{32DC0747-13E8-4620-9CC0-7CFBE9FB536D}"/>
              </a:ext>
            </a:extLst>
          </p:cNvPr>
          <p:cNvSpPr/>
          <p:nvPr/>
        </p:nvSpPr>
        <p:spPr bwMode="auto">
          <a:xfrm rot="10800000">
            <a:off x="7319963" y="1524000"/>
            <a:ext cx="533400" cy="557213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8 Flecha doblada">
            <a:extLst>
              <a:ext uri="{FF2B5EF4-FFF2-40B4-BE49-F238E27FC236}">
                <a16:creationId xmlns:a16="http://schemas.microsoft.com/office/drawing/2014/main" id="{1596A993-353C-413A-AB2B-4E6EBBC90BCA}"/>
              </a:ext>
            </a:extLst>
          </p:cNvPr>
          <p:cNvSpPr/>
          <p:nvPr/>
        </p:nvSpPr>
        <p:spPr bwMode="auto">
          <a:xfrm rot="10800000">
            <a:off x="7315200" y="1050519"/>
            <a:ext cx="533400" cy="55784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000073"/>
              </p:ext>
            </p:extLst>
          </p:nvPr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91194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398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ATM Airspace Users involvement</a:t>
            </a:r>
          </a:p>
          <a:p>
            <a:pPr lvl="1" indent="0">
              <a:buNone/>
            </a:pPr>
            <a:endParaRPr lang="en-GB" sz="1900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9" name="10 Imagen">
            <a:extLst>
              <a:ext uri="{FF2B5EF4-FFF2-40B4-BE49-F238E27FC236}">
                <a16:creationId xmlns:a16="http://schemas.microsoft.com/office/drawing/2014/main" id="{6C8A58B8-18C2-4006-A228-0AF6FB1AC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0522" y="2389762"/>
            <a:ext cx="56800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44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sp>
        <p:nvSpPr>
          <p:cNvPr id="8" name="7 Flecha doblada">
            <a:extLst>
              <a:ext uri="{FF2B5EF4-FFF2-40B4-BE49-F238E27FC236}">
                <a16:creationId xmlns:a16="http://schemas.microsoft.com/office/drawing/2014/main" id="{32DC0747-13E8-4620-9CC0-7CFBE9FB536D}"/>
              </a:ext>
            </a:extLst>
          </p:cNvPr>
          <p:cNvSpPr/>
          <p:nvPr/>
        </p:nvSpPr>
        <p:spPr bwMode="auto">
          <a:xfrm rot="10800000">
            <a:off x="7319963" y="1524000"/>
            <a:ext cx="533400" cy="557213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8 Flecha doblada">
            <a:extLst>
              <a:ext uri="{FF2B5EF4-FFF2-40B4-BE49-F238E27FC236}">
                <a16:creationId xmlns:a16="http://schemas.microsoft.com/office/drawing/2014/main" id="{1596A993-353C-413A-AB2B-4E6EBBC90BCA}"/>
              </a:ext>
            </a:extLst>
          </p:cNvPr>
          <p:cNvSpPr/>
          <p:nvPr/>
        </p:nvSpPr>
        <p:spPr bwMode="auto">
          <a:xfrm rot="10800000">
            <a:off x="7315200" y="1050519"/>
            <a:ext cx="533400" cy="55784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38240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8584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1 Flecha izquierda">
            <a:extLst>
              <a:ext uri="{FF2B5EF4-FFF2-40B4-BE49-F238E27FC236}">
                <a16:creationId xmlns:a16="http://schemas.microsoft.com/office/drawing/2014/main" id="{636674C1-124C-4283-B11E-D5BE7D6FB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343400"/>
            <a:ext cx="762000" cy="3048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81981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601710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1 Flecha izquierda">
            <a:extLst>
              <a:ext uri="{FF2B5EF4-FFF2-40B4-BE49-F238E27FC236}">
                <a16:creationId xmlns:a16="http://schemas.microsoft.com/office/drawing/2014/main" id="{636674C1-124C-4283-B11E-D5BE7D6FB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343400"/>
            <a:ext cx="762000" cy="3048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6867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42745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" name="10 Flecha doblada">
            <a:extLst>
              <a:ext uri="{FF2B5EF4-FFF2-40B4-BE49-F238E27FC236}">
                <a16:creationId xmlns:a16="http://schemas.microsoft.com/office/drawing/2014/main" id="{E8372671-EC1D-4726-A9C5-DC8E85715C0E}"/>
              </a:ext>
            </a:extLst>
          </p:cNvPr>
          <p:cNvSpPr/>
          <p:nvPr/>
        </p:nvSpPr>
        <p:spPr bwMode="auto">
          <a:xfrm rot="10800000">
            <a:off x="7319963" y="3024188"/>
            <a:ext cx="533400" cy="55721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11 Flecha doblada">
            <a:extLst>
              <a:ext uri="{FF2B5EF4-FFF2-40B4-BE49-F238E27FC236}">
                <a16:creationId xmlns:a16="http://schemas.microsoft.com/office/drawing/2014/main" id="{7853FB82-31DB-4886-9217-CA42FC724235}"/>
              </a:ext>
            </a:extLst>
          </p:cNvPr>
          <p:cNvSpPr/>
          <p:nvPr/>
        </p:nvSpPr>
        <p:spPr bwMode="auto">
          <a:xfrm rot="10800000">
            <a:off x="7315200" y="2871158"/>
            <a:ext cx="533400" cy="55784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1108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721754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2" name="10 Flecha doblada">
            <a:extLst>
              <a:ext uri="{FF2B5EF4-FFF2-40B4-BE49-F238E27FC236}">
                <a16:creationId xmlns:a16="http://schemas.microsoft.com/office/drawing/2014/main" id="{E8372671-EC1D-4726-A9C5-DC8E85715C0E}"/>
              </a:ext>
            </a:extLst>
          </p:cNvPr>
          <p:cNvSpPr/>
          <p:nvPr/>
        </p:nvSpPr>
        <p:spPr bwMode="auto">
          <a:xfrm rot="10800000">
            <a:off x="7319963" y="3024188"/>
            <a:ext cx="533400" cy="55721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11 Flecha doblada">
            <a:extLst>
              <a:ext uri="{FF2B5EF4-FFF2-40B4-BE49-F238E27FC236}">
                <a16:creationId xmlns:a16="http://schemas.microsoft.com/office/drawing/2014/main" id="{7853FB82-31DB-4886-9217-CA42FC724235}"/>
              </a:ext>
            </a:extLst>
          </p:cNvPr>
          <p:cNvSpPr/>
          <p:nvPr/>
        </p:nvSpPr>
        <p:spPr bwMode="auto">
          <a:xfrm rot="10800000">
            <a:off x="7315200" y="2871158"/>
            <a:ext cx="533400" cy="557842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799999" rev="10799999"/>
            </a:camera>
            <a:lightRig rig="threePt" dir="t"/>
          </a:scene3d>
        </p:spPr>
        <p:txBody>
          <a:bodyPr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796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00083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7 Flecha izquierda">
            <a:extLst>
              <a:ext uri="{FF2B5EF4-FFF2-40B4-BE49-F238E27FC236}">
                <a16:creationId xmlns:a16="http://schemas.microsoft.com/office/drawing/2014/main" id="{03B0F338-E45C-4406-BA94-1BB2F9DB9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3200400"/>
            <a:ext cx="762000" cy="3048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12437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408233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" name="7 Flecha izquierda">
            <a:extLst>
              <a:ext uri="{FF2B5EF4-FFF2-40B4-BE49-F238E27FC236}">
                <a16:creationId xmlns:a16="http://schemas.microsoft.com/office/drawing/2014/main" id="{03B0F338-E45C-4406-BA94-1BB2F9DB9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3200400"/>
            <a:ext cx="762000" cy="3048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5096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679023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8" name="7 Flecha curvada hacia arriba">
            <a:extLst>
              <a:ext uri="{FF2B5EF4-FFF2-40B4-BE49-F238E27FC236}">
                <a16:creationId xmlns:a16="http://schemas.microsoft.com/office/drawing/2014/main" id="{4BDD0FE9-A0A3-4117-8243-48941C8EDA0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591300" y="4991100"/>
            <a:ext cx="2133600" cy="838200"/>
          </a:xfrm>
          <a:prstGeom prst="curvedUpArrow">
            <a:avLst>
              <a:gd name="adj1" fmla="val 22367"/>
              <a:gd name="adj2" fmla="val 47704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7722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628381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8" name="7 Flecha curvada hacia arriba">
            <a:extLst>
              <a:ext uri="{FF2B5EF4-FFF2-40B4-BE49-F238E27FC236}">
                <a16:creationId xmlns:a16="http://schemas.microsoft.com/office/drawing/2014/main" id="{4BDD0FE9-A0A3-4117-8243-48941C8EDA0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591300" y="4991100"/>
            <a:ext cx="2133600" cy="838200"/>
          </a:xfrm>
          <a:prstGeom prst="curvedUpArrow">
            <a:avLst>
              <a:gd name="adj1" fmla="val 22367"/>
              <a:gd name="adj2" fmla="val 47704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" name="8 Multiplicar">
            <a:extLst>
              <a:ext uri="{FF2B5EF4-FFF2-40B4-BE49-F238E27FC236}">
                <a16:creationId xmlns:a16="http://schemas.microsoft.com/office/drawing/2014/main" id="{0AD56F91-109E-4ADE-B69C-02E11FA4DADC}"/>
              </a:ext>
            </a:extLst>
          </p:cNvPr>
          <p:cNvSpPr/>
          <p:nvPr/>
        </p:nvSpPr>
        <p:spPr bwMode="auto">
          <a:xfrm>
            <a:off x="7772400" y="5105400"/>
            <a:ext cx="609600" cy="685800"/>
          </a:xfrm>
          <a:prstGeom prst="mathMultipl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324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138594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1 Flecha curvada hacia arriba">
            <a:extLst>
              <a:ext uri="{FF2B5EF4-FFF2-40B4-BE49-F238E27FC236}">
                <a16:creationId xmlns:a16="http://schemas.microsoft.com/office/drawing/2014/main" id="{93E09B3F-1CFD-475D-95AA-EA9FFAB0A3EF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210300" y="4229100"/>
            <a:ext cx="2895600" cy="838200"/>
          </a:xfrm>
          <a:prstGeom prst="curvedUpArrow">
            <a:avLst>
              <a:gd name="adj1" fmla="val 22375"/>
              <a:gd name="adj2" fmla="val 47708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" name="2 Multiplicar">
            <a:extLst>
              <a:ext uri="{FF2B5EF4-FFF2-40B4-BE49-F238E27FC236}">
                <a16:creationId xmlns:a16="http://schemas.microsoft.com/office/drawing/2014/main" id="{7E2F3E0C-F568-42DE-A16C-54186A3D4DCF}"/>
              </a:ext>
            </a:extLst>
          </p:cNvPr>
          <p:cNvSpPr/>
          <p:nvPr/>
        </p:nvSpPr>
        <p:spPr bwMode="auto">
          <a:xfrm>
            <a:off x="7772400" y="4343400"/>
            <a:ext cx="609600" cy="685800"/>
          </a:xfrm>
          <a:prstGeom prst="mathMultipl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3600" tIns="46800" rIns="93600" bIns="46800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38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endParaRPr lang="en-GB" sz="2800" dirty="0">
              <a:latin typeface="+mj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j-lt"/>
              </a:rPr>
              <a:t>ATFM Phases</a:t>
            </a:r>
            <a:endParaRPr lang="en-GB" dirty="0">
              <a:latin typeface="+mj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>
                <a:latin typeface="+mj-lt"/>
              </a:rPr>
              <a:pPr/>
              <a:t>4</a:t>
            </a:fld>
            <a:endParaRPr lang="en-GB" dirty="0">
              <a:latin typeface="+mj-lt"/>
            </a:endParaRPr>
          </a:p>
        </p:txBody>
      </p:sp>
      <p:graphicFrame>
        <p:nvGraphicFramePr>
          <p:cNvPr id="36" name="7 Diagrama">
            <a:extLst>
              <a:ext uri="{FF2B5EF4-FFF2-40B4-BE49-F238E27FC236}">
                <a16:creationId xmlns:a16="http://schemas.microsoft.com/office/drawing/2014/main" id="{2825CD56-05B8-48D9-BC18-06157B4F997F}"/>
              </a:ext>
            </a:extLst>
          </p:cNvPr>
          <p:cNvGraphicFramePr/>
          <p:nvPr/>
        </p:nvGraphicFramePr>
        <p:xfrm>
          <a:off x="175933" y="1709661"/>
          <a:ext cx="8763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60897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425671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2131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940356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7 Flecha curvada hacia arriba">
            <a:extLst>
              <a:ext uri="{FF2B5EF4-FFF2-40B4-BE49-F238E27FC236}">
                <a16:creationId xmlns:a16="http://schemas.microsoft.com/office/drawing/2014/main" id="{DBD8F214-1B91-434C-93CB-9DC2DA0907C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7315200" y="3124200"/>
            <a:ext cx="685800" cy="838200"/>
          </a:xfrm>
          <a:prstGeom prst="curvedUpArrow">
            <a:avLst>
              <a:gd name="adj1" fmla="val 22375"/>
              <a:gd name="adj2" fmla="val 47708"/>
              <a:gd name="adj3" fmla="val 24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</p:spTree>
    <p:extLst>
      <p:ext uri="{BB962C8B-B14F-4D97-AF65-F5344CB8AC3E}">
        <p14:creationId xmlns:p14="http://schemas.microsoft.com/office/powerpoint/2010/main" val="2481563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124415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7 Flecha curvada hacia arriba">
            <a:extLst>
              <a:ext uri="{FF2B5EF4-FFF2-40B4-BE49-F238E27FC236}">
                <a16:creationId xmlns:a16="http://schemas.microsoft.com/office/drawing/2014/main" id="{DBD8F214-1B91-434C-93CB-9DC2DA0907C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7315200" y="3124200"/>
            <a:ext cx="685800" cy="838200"/>
          </a:xfrm>
          <a:prstGeom prst="curvedUpArrow">
            <a:avLst>
              <a:gd name="adj1" fmla="val 22375"/>
              <a:gd name="adj2" fmla="val 47708"/>
              <a:gd name="adj3" fmla="val 24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</p:spTree>
    <p:extLst>
      <p:ext uri="{BB962C8B-B14F-4D97-AF65-F5344CB8AC3E}">
        <p14:creationId xmlns:p14="http://schemas.microsoft.com/office/powerpoint/2010/main" val="25066172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</p:spTree>
    <p:extLst>
      <p:ext uri="{BB962C8B-B14F-4D97-AF65-F5344CB8AC3E}">
        <p14:creationId xmlns:p14="http://schemas.microsoft.com/office/powerpoint/2010/main" val="32307840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363938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  <p:sp>
        <p:nvSpPr>
          <p:cNvPr id="7" name="7 Flecha curvada hacia arriba">
            <a:extLst>
              <a:ext uri="{FF2B5EF4-FFF2-40B4-BE49-F238E27FC236}">
                <a16:creationId xmlns:a16="http://schemas.microsoft.com/office/drawing/2014/main" id="{539E8DD9-DEE2-495F-BBC6-A947BF66751A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419850" y="4362450"/>
            <a:ext cx="2476500" cy="838200"/>
          </a:xfrm>
          <a:prstGeom prst="curvedUpArrow">
            <a:avLst>
              <a:gd name="adj1" fmla="val 22378"/>
              <a:gd name="adj2" fmla="val 47710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2541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51823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</p:spTree>
    <p:extLst>
      <p:ext uri="{BB962C8B-B14F-4D97-AF65-F5344CB8AC3E}">
        <p14:creationId xmlns:p14="http://schemas.microsoft.com/office/powerpoint/2010/main" val="16233725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696070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Cancel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  <p:sp>
        <p:nvSpPr>
          <p:cNvPr id="7" name="7 Flecha curvada hacia arriba">
            <a:extLst>
              <a:ext uri="{FF2B5EF4-FFF2-40B4-BE49-F238E27FC236}">
                <a16:creationId xmlns:a16="http://schemas.microsoft.com/office/drawing/2014/main" id="{6DBDD88D-673A-4825-9934-2234E39B89E2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7315200" y="4191000"/>
            <a:ext cx="685800" cy="838200"/>
          </a:xfrm>
          <a:prstGeom prst="curvedUpArrow">
            <a:avLst>
              <a:gd name="adj1" fmla="val 22375"/>
              <a:gd name="adj2" fmla="val 47708"/>
              <a:gd name="adj3" fmla="val 24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4955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67609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2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  <p:sp>
        <p:nvSpPr>
          <p:cNvPr id="7" name="7 Flecha curvada hacia arriba">
            <a:extLst>
              <a:ext uri="{FF2B5EF4-FFF2-40B4-BE49-F238E27FC236}">
                <a16:creationId xmlns:a16="http://schemas.microsoft.com/office/drawing/2014/main" id="{6DBDD88D-673A-4825-9934-2234E39B89E2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7315200" y="4191000"/>
            <a:ext cx="685800" cy="838200"/>
          </a:xfrm>
          <a:prstGeom prst="curvedUpArrow">
            <a:avLst>
              <a:gd name="adj1" fmla="val 22375"/>
              <a:gd name="adj2" fmla="val 47708"/>
              <a:gd name="adj3" fmla="val 24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27959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2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</p:spTree>
    <p:extLst>
      <p:ext uri="{BB962C8B-B14F-4D97-AF65-F5344CB8AC3E}">
        <p14:creationId xmlns:p14="http://schemas.microsoft.com/office/powerpoint/2010/main" val="3633747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2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  <p:sp>
        <p:nvSpPr>
          <p:cNvPr id="7" name="7 Flecha curvada hacia arriba">
            <a:extLst>
              <a:ext uri="{FF2B5EF4-FFF2-40B4-BE49-F238E27FC236}">
                <a16:creationId xmlns:a16="http://schemas.microsoft.com/office/drawing/2014/main" id="{9C79A663-D30C-4748-B418-D4EBE57ADA0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724650" y="5162550"/>
            <a:ext cx="1866900" cy="838200"/>
          </a:xfrm>
          <a:prstGeom prst="curvedUpArrow">
            <a:avLst>
              <a:gd name="adj1" fmla="val 22366"/>
              <a:gd name="adj2" fmla="val 47711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298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84">
            <a:extLst>
              <a:ext uri="{FF2B5EF4-FFF2-40B4-BE49-F238E27FC236}">
                <a16:creationId xmlns:a16="http://schemas.microsoft.com/office/drawing/2014/main" id="{838B9CF5-A983-4AAA-830D-27E2414D7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51703" y="4864374"/>
            <a:ext cx="3079403" cy="1206365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Traffic in a challenging environment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Lack of capacity leads to </a:t>
            </a:r>
            <a:r>
              <a:rPr lang="en-GB" b="1" dirty="0"/>
              <a:t>inefficiencies </a:t>
            </a:r>
            <a:r>
              <a:rPr lang="en-GB" dirty="0"/>
              <a:t>(delay, cost, environmental…)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b="1" dirty="0">
                <a:latin typeface="+mn-lt"/>
              </a:rPr>
              <a:t>Many factors </a:t>
            </a:r>
            <a:r>
              <a:rPr lang="en-GB" dirty="0">
                <a:latin typeface="+mn-lt"/>
              </a:rPr>
              <a:t>(ANSPs, airports,</a:t>
            </a:r>
            <a:r>
              <a:rPr lang="en-GB" dirty="0"/>
              <a:t> airspace users, passengers, environment)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b="1" dirty="0"/>
              <a:t>Trade-offs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b="1" dirty="0">
                <a:latin typeface="+mn-lt"/>
              </a:rPr>
              <a:t>Regulated </a:t>
            </a:r>
            <a:r>
              <a:rPr lang="en-GB" dirty="0">
                <a:latin typeface="+mn-lt"/>
              </a:rPr>
              <a:t>environment (regulatory bodies, political environment)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Airspace users need, and want to be, involved in </a:t>
            </a:r>
            <a:r>
              <a:rPr lang="en-GB" b="1" dirty="0"/>
              <a:t>decision making</a:t>
            </a:r>
            <a:endParaRPr lang="en-GB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7" name="Graphic 88">
            <a:extLst>
              <a:ext uri="{FF2B5EF4-FFF2-40B4-BE49-F238E27FC236}">
                <a16:creationId xmlns:a16="http://schemas.microsoft.com/office/drawing/2014/main" id="{0386EC07-6652-40FD-9E96-2DC6A49A2C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69458" y="4882131"/>
            <a:ext cx="3050959" cy="116976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786CE92-BB6A-48A7-9B72-46A9B7EC6362}"/>
              </a:ext>
            </a:extLst>
          </p:cNvPr>
          <p:cNvGrpSpPr/>
          <p:nvPr/>
        </p:nvGrpSpPr>
        <p:grpSpPr>
          <a:xfrm>
            <a:off x="1581414" y="4095867"/>
            <a:ext cx="1133385" cy="485638"/>
            <a:chOff x="1743645" y="3259968"/>
            <a:chExt cx="1133385" cy="48563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0ECC0B-DDEA-4116-861E-EAFB95C2A2C4}"/>
                </a:ext>
              </a:extLst>
            </p:cNvPr>
            <p:cNvSpPr txBox="1"/>
            <p:nvPr/>
          </p:nvSpPr>
          <p:spPr>
            <a:xfrm>
              <a:off x="1743645" y="3321934"/>
              <a:ext cx="701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Flight</a:t>
              </a:r>
            </a:p>
          </p:txBody>
        </p:sp>
        <p:pic>
          <p:nvPicPr>
            <p:cNvPr id="11" name="Graphic 9" descr="Airplane">
              <a:extLst>
                <a:ext uri="{FF2B5EF4-FFF2-40B4-BE49-F238E27FC236}">
                  <a16:creationId xmlns:a16="http://schemas.microsoft.com/office/drawing/2014/main" id="{499927E0-268C-4C47-80C7-CCEDAE056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649306">
              <a:off x="2391392" y="3259968"/>
              <a:ext cx="485638" cy="485638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E397514-9E04-4FAC-B05B-A802DC287D55}"/>
              </a:ext>
            </a:extLst>
          </p:cNvPr>
          <p:cNvGrpSpPr/>
          <p:nvPr/>
        </p:nvGrpSpPr>
        <p:grpSpPr>
          <a:xfrm>
            <a:off x="5785832" y="4036827"/>
            <a:ext cx="1528823" cy="627927"/>
            <a:chOff x="5948063" y="3200928"/>
            <a:chExt cx="1528823" cy="62792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A98808F-223A-4F63-BC9C-CF119B9BC90B}"/>
                </a:ext>
              </a:extLst>
            </p:cNvPr>
            <p:cNvSpPr txBox="1"/>
            <p:nvPr/>
          </p:nvSpPr>
          <p:spPr>
            <a:xfrm>
              <a:off x="5948063" y="3321934"/>
              <a:ext cx="1128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Passenger</a:t>
              </a:r>
            </a:p>
          </p:txBody>
        </p:sp>
        <p:pic>
          <p:nvPicPr>
            <p:cNvPr id="14" name="Graphic 11" descr="Woman">
              <a:extLst>
                <a:ext uri="{FF2B5EF4-FFF2-40B4-BE49-F238E27FC236}">
                  <a16:creationId xmlns:a16="http://schemas.microsoft.com/office/drawing/2014/main" id="{C9237545-F579-44AA-86BC-96C192BC9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48959" y="3200928"/>
              <a:ext cx="627927" cy="627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153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-0.23646 -7.40741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23351 -0.000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912561"/>
              </p:ext>
            </p:extLst>
          </p:nvPr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2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ext Box 2">
            <a:extLst>
              <a:ext uri="{FF2B5EF4-FFF2-40B4-BE49-F238E27FC236}">
                <a16:creationId xmlns:a16="http://schemas.microsoft.com/office/drawing/2014/main" id="{0C0293F9-A80B-4FF8-B8F2-EE5002EA3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09600"/>
            <a:ext cx="17526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00" tIns="46800" rIns="93600" bIns="4680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000" dirty="0"/>
              <a:t>Compression</a:t>
            </a:r>
          </a:p>
        </p:txBody>
      </p:sp>
      <p:sp>
        <p:nvSpPr>
          <p:cNvPr id="7" name="7 Flecha curvada hacia arriba">
            <a:extLst>
              <a:ext uri="{FF2B5EF4-FFF2-40B4-BE49-F238E27FC236}">
                <a16:creationId xmlns:a16="http://schemas.microsoft.com/office/drawing/2014/main" id="{3761F9B8-9784-4C41-BB03-DA3C2429148F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724650" y="5162550"/>
            <a:ext cx="1866900" cy="838200"/>
          </a:xfrm>
          <a:prstGeom prst="curvedUpArrow">
            <a:avLst>
              <a:gd name="adj1" fmla="val 22366"/>
              <a:gd name="adj2" fmla="val 47711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27963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2 CuadroTexto">
            <a:extLst>
              <a:ext uri="{FF2B5EF4-FFF2-40B4-BE49-F238E27FC236}">
                <a16:creationId xmlns:a16="http://schemas.microsoft.com/office/drawing/2014/main" id="{7674CF12-7C35-49A2-AA41-EA31578A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 b="1">
                <a:solidFill>
                  <a:srgbClr val="0070C0"/>
                </a:solidFill>
              </a:rPr>
              <a:t>Ground Delay Program – Basic Algorithm</a:t>
            </a:r>
          </a:p>
          <a:p>
            <a:endParaRPr lang="en-US" altLang="en-US" sz="2400" b="1">
              <a:solidFill>
                <a:srgbClr val="0070C0"/>
              </a:solidFill>
            </a:endParaRPr>
          </a:p>
        </p:txBody>
      </p:sp>
      <p:graphicFrame>
        <p:nvGraphicFramePr>
          <p:cNvPr id="10" name="12 Tabla">
            <a:extLst>
              <a:ext uri="{FF2B5EF4-FFF2-40B4-BE49-F238E27FC236}">
                <a16:creationId xmlns:a16="http://schemas.microsoft.com/office/drawing/2014/main" id="{FEFA07CE-2080-4030-93AF-5CD1136B82BC}"/>
              </a:ext>
            </a:extLst>
          </p:cNvPr>
          <p:cNvGraphicFramePr>
            <a:graphicFrameLocks noGrp="1"/>
          </p:cNvGraphicFramePr>
          <p:nvPr/>
        </p:nvGraphicFramePr>
        <p:xfrm>
          <a:off x="600075" y="579438"/>
          <a:ext cx="2438400" cy="620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7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Scheduled time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10h06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10h10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10h12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A1_F5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5" marB="0" anchor="b"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10h16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1" name="5 Tabla">
            <a:extLst>
              <a:ext uri="{FF2B5EF4-FFF2-40B4-BE49-F238E27FC236}">
                <a16:creationId xmlns:a16="http://schemas.microsoft.com/office/drawing/2014/main" id="{904B5D95-1152-470B-A3CD-15767D59D74A}"/>
              </a:ext>
            </a:extLst>
          </p:cNvPr>
          <p:cNvGraphicFramePr>
            <a:graphicFrameLocks noGrp="1"/>
          </p:cNvGraphicFramePr>
          <p:nvPr/>
        </p:nvGraphicFramePr>
        <p:xfrm>
          <a:off x="3886200" y="609600"/>
          <a:ext cx="3352801" cy="593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90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8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Slot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Flight</a:t>
                      </a: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Delay</a:t>
                      </a: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10h00-10h02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A1_F2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10h03-10h04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A2_F1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10h05-10h06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A1_F1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10h07-10h08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A3_F1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10h09-10h10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A1_F3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10h11-10h12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A2_F3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10h13-10h14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A3_F2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10h15-10h16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A2_F4</a:t>
                      </a: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10h17-10h18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A1_F4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10h19-10h20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A4_F1</a:t>
                      </a:r>
                    </a:p>
                  </a:txBody>
                  <a:tcPr marL="9525" marR="9525" marT="9526" marB="0" anchor="b">
                    <a:solidFill>
                      <a:schemeClr val="bg2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10h21-10h22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A1_F6</a:t>
                      </a: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10h23-10h24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A3_F3</a:t>
                      </a:r>
                    </a:p>
                  </a:txBody>
                  <a:tcPr marL="9525" marR="9525" marT="9526" marB="0" anchor="b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10h25-10h26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A4_F2</a:t>
                      </a:r>
                    </a:p>
                  </a:txBody>
                  <a:tcPr marL="9525" marR="9525" marT="9526" marB="0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10h27-10h28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8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10h29-10h30</a:t>
                      </a:r>
                    </a:p>
                  </a:txBody>
                  <a:tcPr marL="9525" marR="9525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5688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SESAR Solutions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04342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sesarju.eu/sites/default/files/images/flight-phases.jpg">
            <a:extLst>
              <a:ext uri="{FF2B5EF4-FFF2-40B4-BE49-F238E27FC236}">
                <a16:creationId xmlns:a16="http://schemas.microsoft.com/office/drawing/2014/main" id="{63E7ED92-F26D-4752-94D6-EB53AF1ED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345" y="1890349"/>
            <a:ext cx="7118429" cy="429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SESAR operations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Trajectory oriented</a:t>
            </a:r>
            <a:endParaRPr lang="en-GB" sz="19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53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7B3950-B321-4482-9A0C-65D9725F1E3A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</p:spTree>
    <p:extLst>
      <p:ext uri="{BB962C8B-B14F-4D97-AF65-F5344CB8AC3E}">
        <p14:creationId xmlns:p14="http://schemas.microsoft.com/office/powerpoint/2010/main" val="37104808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6B70C29-44CB-477C-96C1-93E73BCA5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378" y="703294"/>
            <a:ext cx="5868364" cy="5731891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SESAR operations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54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7B3950-B321-4482-9A0C-65D9725F1E3A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</p:spTree>
    <p:extLst>
      <p:ext uri="{BB962C8B-B14F-4D97-AF65-F5344CB8AC3E}">
        <p14:creationId xmlns:p14="http://schemas.microsoft.com/office/powerpoint/2010/main" val="7243426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Trajectory Based Operations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28372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56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7B3950-B321-4482-9A0C-65D9725F1E3A}"/>
              </a:ext>
            </a:extLst>
          </p:cNvPr>
          <p:cNvSpPr/>
          <p:nvPr/>
        </p:nvSpPr>
        <p:spPr>
          <a:xfrm>
            <a:off x="3831220" y="6181913"/>
            <a:ext cx="5312780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l"/>
            <a:r>
              <a:rPr lang="en-GB" dirty="0"/>
              <a:t> </a:t>
            </a:r>
            <a:r>
              <a:rPr lang="en-GB" sz="1200" dirty="0">
                <a:latin typeface="+mn-lt"/>
              </a:rPr>
              <a:t>FAA 7233-4, Pre-Flight Pilot Checklist and International Flight Plan, July 15, 2015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Current Flight Plan</a:t>
            </a:r>
            <a:endParaRPr lang="en-GB" sz="19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82A71B-DBE8-4051-AE16-5D3019FB0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293" y="903566"/>
            <a:ext cx="3776904" cy="527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703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57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Current Flight Plan Uncertainties</a:t>
            </a:r>
            <a:endParaRPr lang="en-GB" sz="1900" dirty="0"/>
          </a:p>
        </p:txBody>
      </p:sp>
      <p:pic>
        <p:nvPicPr>
          <p:cNvPr id="10" name="Picture 9" descr="C:\d8dbd0d6be086e0e0d32fbe9fd9e0394">
            <a:extLst>
              <a:ext uri="{FF2B5EF4-FFF2-40B4-BE49-F238E27FC236}">
                <a16:creationId xmlns:a16="http://schemas.microsoft.com/office/drawing/2014/main" id="{96ED06EF-617A-402E-8EBF-4D452451EB0D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5973" y="1671887"/>
            <a:ext cx="6013870" cy="2980944"/>
          </a:xfrm>
          <a:prstGeom prst="rect">
            <a:avLst/>
          </a:prstGeom>
          <a:noFill/>
          <a:ln w="28575">
            <a:headEnd type="none" w="med" len="med"/>
            <a:tailEnd type="arrow" w="med" len="med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007532-DB8D-45CB-A430-2AFB700357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842955" y="4773605"/>
            <a:ext cx="789035" cy="120056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25BDE85-FBE4-4606-A646-9BC239D8AB58}"/>
              </a:ext>
            </a:extLst>
          </p:cNvPr>
          <p:cNvSpPr txBox="1"/>
          <p:nvPr/>
        </p:nvSpPr>
        <p:spPr>
          <a:xfrm>
            <a:off x="3940756" y="6114328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703FE1-C910-48AF-AC5F-B870A7839F58}"/>
              </a:ext>
            </a:extLst>
          </p:cNvPr>
          <p:cNvSpPr txBox="1"/>
          <p:nvPr/>
        </p:nvSpPr>
        <p:spPr>
          <a:xfrm>
            <a:off x="5454456" y="5060939"/>
            <a:ext cx="1929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Better precession </a:t>
            </a:r>
          </a:p>
          <a:p>
            <a:r>
              <a:rPr lang="en-GB" dirty="0"/>
              <a:t>(4D time window)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FB0F8EC3-FFC0-4844-89C3-B70971DBA658}"/>
              </a:ext>
            </a:extLst>
          </p:cNvPr>
          <p:cNvSpPr/>
          <p:nvPr/>
        </p:nvSpPr>
        <p:spPr>
          <a:xfrm>
            <a:off x="4804552" y="5193123"/>
            <a:ext cx="570486" cy="3819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3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7121856" cy="1143000"/>
          </a:xfrm>
        </p:spPr>
        <p:txBody>
          <a:bodyPr>
            <a:noAutofit/>
          </a:bodyPr>
          <a:lstStyle/>
          <a:p>
            <a:r>
              <a:rPr lang="en-GB" sz="2800" dirty="0"/>
              <a:t>TBO – Initial 4D flights (i4D)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58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058011"/>
            <a:ext cx="8594522" cy="253852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Share and integrate data </a:t>
            </a:r>
            <a:r>
              <a:rPr lang="en-GB" sz="1900" dirty="0"/>
              <a:t>optimising aircraft trajectories in 4D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Controller workload can be optimised, </a:t>
            </a:r>
            <a:r>
              <a:rPr lang="en-GB" sz="1900" dirty="0"/>
              <a:t>conflicts between trajectories can be detected and solved automatically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Arrival</a:t>
            </a:r>
            <a:r>
              <a:rPr lang="en-GB" sz="1900" dirty="0"/>
              <a:t> planning aircraft can autonomously manage arrival obtaining fuel savings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2012 and 2014 first i4D flight trials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6D182349-5F5D-4173-8324-DE9A562FCEF9}"/>
              </a:ext>
            </a:extLst>
          </p:cNvPr>
          <p:cNvGrpSpPr/>
          <p:nvPr/>
        </p:nvGrpSpPr>
        <p:grpSpPr>
          <a:xfrm>
            <a:off x="177800" y="4500880"/>
            <a:ext cx="4795520" cy="1168400"/>
            <a:chOff x="177800" y="4500880"/>
            <a:chExt cx="4795520" cy="11684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2C0A106-34A0-4887-89C5-5885532F07EF}"/>
                </a:ext>
              </a:extLst>
            </p:cNvPr>
            <p:cNvCxnSpPr/>
            <p:nvPr/>
          </p:nvCxnSpPr>
          <p:spPr>
            <a:xfrm flipV="1">
              <a:off x="177800" y="4724400"/>
              <a:ext cx="1051560" cy="94488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625FA40-E97C-4DEC-B8AB-1C18A92A7D9C}"/>
                </a:ext>
              </a:extLst>
            </p:cNvPr>
            <p:cNvCxnSpPr>
              <a:cxnSpLocks/>
            </p:cNvCxnSpPr>
            <p:nvPr/>
          </p:nvCxnSpPr>
          <p:spPr>
            <a:xfrm>
              <a:off x="1229360" y="4724400"/>
              <a:ext cx="11176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ABF5CA7-0EE9-413B-97C8-C6D44BCB17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46960" y="4500880"/>
              <a:ext cx="294640" cy="22352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25EC26E-02CA-41CB-8DCE-A6D29C515641}"/>
                </a:ext>
              </a:extLst>
            </p:cNvPr>
            <p:cNvCxnSpPr>
              <a:cxnSpLocks/>
            </p:cNvCxnSpPr>
            <p:nvPr/>
          </p:nvCxnSpPr>
          <p:spPr>
            <a:xfrm>
              <a:off x="2641600" y="4500880"/>
              <a:ext cx="13462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4EBF76C-4C63-4D28-BE6A-FCEF3D31FA8B}"/>
                </a:ext>
              </a:extLst>
            </p:cNvPr>
            <p:cNvCxnSpPr>
              <a:cxnSpLocks/>
            </p:cNvCxnSpPr>
            <p:nvPr/>
          </p:nvCxnSpPr>
          <p:spPr>
            <a:xfrm>
              <a:off x="3987800" y="4500880"/>
              <a:ext cx="492760" cy="69596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FE46700-FEBF-455F-AD74-7A780250338A}"/>
                </a:ext>
              </a:extLst>
            </p:cNvPr>
            <p:cNvCxnSpPr>
              <a:cxnSpLocks/>
            </p:cNvCxnSpPr>
            <p:nvPr/>
          </p:nvCxnSpPr>
          <p:spPr>
            <a:xfrm>
              <a:off x="4480560" y="5196840"/>
              <a:ext cx="23368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3246797-E72B-4CCB-B43F-52DF269ACA3D}"/>
                </a:ext>
              </a:extLst>
            </p:cNvPr>
            <p:cNvCxnSpPr>
              <a:cxnSpLocks/>
            </p:cNvCxnSpPr>
            <p:nvPr/>
          </p:nvCxnSpPr>
          <p:spPr>
            <a:xfrm>
              <a:off x="4714240" y="5196840"/>
              <a:ext cx="259080" cy="47244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F5B1A80-E5B8-4F61-A495-A78C2D2364F5}"/>
              </a:ext>
            </a:extLst>
          </p:cNvPr>
          <p:cNvCxnSpPr>
            <a:cxnSpLocks/>
          </p:cNvCxnSpPr>
          <p:nvPr/>
        </p:nvCxnSpPr>
        <p:spPr>
          <a:xfrm>
            <a:off x="1229360" y="4564380"/>
            <a:ext cx="0" cy="3352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1D52754F-3B90-4493-AB8C-23765DC0B4BC}"/>
              </a:ext>
            </a:extLst>
          </p:cNvPr>
          <p:cNvSpPr/>
          <p:nvPr/>
        </p:nvSpPr>
        <p:spPr>
          <a:xfrm>
            <a:off x="1193800" y="4513581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69CA8F2-C4BF-4A81-B900-C3B1C296D39F}"/>
              </a:ext>
            </a:extLst>
          </p:cNvPr>
          <p:cNvSpPr/>
          <p:nvPr/>
        </p:nvSpPr>
        <p:spPr>
          <a:xfrm>
            <a:off x="1193800" y="4871720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264C510-0586-4251-8175-E563A8C2B6AE}"/>
              </a:ext>
            </a:extLst>
          </p:cNvPr>
          <p:cNvSpPr txBox="1"/>
          <p:nvPr/>
        </p:nvSpPr>
        <p:spPr>
          <a:xfrm>
            <a:off x="887919" y="4332199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52E75E0-4876-462A-8C95-16A6427C3A8B}"/>
              </a:ext>
            </a:extLst>
          </p:cNvPr>
          <p:cNvCxnSpPr>
            <a:cxnSpLocks/>
            <a:stCxn id="41" idx="4"/>
            <a:endCxn id="42" idx="4"/>
          </p:cNvCxnSpPr>
          <p:nvPr/>
        </p:nvCxnSpPr>
        <p:spPr>
          <a:xfrm>
            <a:off x="2070476" y="4632294"/>
            <a:ext cx="2916" cy="2165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A891CE1-BDC1-4BDE-AE51-197D9AEA5247}"/>
              </a:ext>
            </a:extLst>
          </p:cNvPr>
          <p:cNvSpPr/>
          <p:nvPr/>
        </p:nvSpPr>
        <p:spPr>
          <a:xfrm>
            <a:off x="2034916" y="4561174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03D5A0F-4283-419A-96D3-D0856C308379}"/>
              </a:ext>
            </a:extLst>
          </p:cNvPr>
          <p:cNvSpPr/>
          <p:nvPr/>
        </p:nvSpPr>
        <p:spPr>
          <a:xfrm>
            <a:off x="2037832" y="4777740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C4FE690-BD3E-4413-B713-D179C1D3E1B8}"/>
              </a:ext>
            </a:extLst>
          </p:cNvPr>
          <p:cNvSpPr txBox="1"/>
          <p:nvPr/>
        </p:nvSpPr>
        <p:spPr>
          <a:xfrm>
            <a:off x="1745357" y="4377253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575100B-8AF4-418D-AF2A-92DFDF091268}"/>
              </a:ext>
            </a:extLst>
          </p:cNvPr>
          <p:cNvCxnSpPr>
            <a:cxnSpLocks/>
            <a:stCxn id="53" idx="4"/>
            <a:endCxn id="54" idx="4"/>
          </p:cNvCxnSpPr>
          <p:nvPr/>
        </p:nvCxnSpPr>
        <p:spPr>
          <a:xfrm>
            <a:off x="2639059" y="4416850"/>
            <a:ext cx="2916" cy="2165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34F746EA-0F90-4867-971A-C1C95423BE37}"/>
              </a:ext>
            </a:extLst>
          </p:cNvPr>
          <p:cNvSpPr/>
          <p:nvPr/>
        </p:nvSpPr>
        <p:spPr>
          <a:xfrm>
            <a:off x="2603499" y="4345730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2B546A7-21CF-403D-AA0B-0E4DC422C7BC}"/>
              </a:ext>
            </a:extLst>
          </p:cNvPr>
          <p:cNvSpPr/>
          <p:nvPr/>
        </p:nvSpPr>
        <p:spPr>
          <a:xfrm>
            <a:off x="2606415" y="4562296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845D1B6-1D6D-41C5-9D0E-6FA8EBCF59FB}"/>
              </a:ext>
            </a:extLst>
          </p:cNvPr>
          <p:cNvSpPr txBox="1"/>
          <p:nvPr/>
        </p:nvSpPr>
        <p:spPr>
          <a:xfrm>
            <a:off x="2313940" y="4161809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6D89820-7102-4E5F-952D-D9841C969CFB}"/>
              </a:ext>
            </a:extLst>
          </p:cNvPr>
          <p:cNvCxnSpPr>
            <a:cxnSpLocks/>
          </p:cNvCxnSpPr>
          <p:nvPr/>
        </p:nvCxnSpPr>
        <p:spPr>
          <a:xfrm>
            <a:off x="3987799" y="4336796"/>
            <a:ext cx="0" cy="3352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Oval 56">
            <a:extLst>
              <a:ext uri="{FF2B5EF4-FFF2-40B4-BE49-F238E27FC236}">
                <a16:creationId xmlns:a16="http://schemas.microsoft.com/office/drawing/2014/main" id="{E2252642-4EAA-4F18-915B-E676F7A8CA26}"/>
              </a:ext>
            </a:extLst>
          </p:cNvPr>
          <p:cNvSpPr/>
          <p:nvPr/>
        </p:nvSpPr>
        <p:spPr>
          <a:xfrm>
            <a:off x="3952239" y="4285997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3766E172-D7CF-4035-8321-2F2F559C5A9B}"/>
              </a:ext>
            </a:extLst>
          </p:cNvPr>
          <p:cNvSpPr/>
          <p:nvPr/>
        </p:nvSpPr>
        <p:spPr>
          <a:xfrm>
            <a:off x="3952239" y="4644136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2AB5AC5-0948-4BF1-A00B-F5503A9D47D8}"/>
              </a:ext>
            </a:extLst>
          </p:cNvPr>
          <p:cNvSpPr txBox="1"/>
          <p:nvPr/>
        </p:nvSpPr>
        <p:spPr>
          <a:xfrm>
            <a:off x="3646358" y="4104615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E394082-A07A-46F0-B73E-7666FAFEAEB8}"/>
              </a:ext>
            </a:extLst>
          </p:cNvPr>
          <p:cNvCxnSpPr>
            <a:cxnSpLocks/>
            <a:stCxn id="61" idx="4"/>
            <a:endCxn id="62" idx="4"/>
          </p:cNvCxnSpPr>
          <p:nvPr/>
        </p:nvCxnSpPr>
        <p:spPr>
          <a:xfrm>
            <a:off x="4681219" y="5157242"/>
            <a:ext cx="0" cy="1564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737B774B-C2E7-4363-BA66-ED97BC10F4C2}"/>
              </a:ext>
            </a:extLst>
          </p:cNvPr>
          <p:cNvSpPr/>
          <p:nvPr/>
        </p:nvSpPr>
        <p:spPr>
          <a:xfrm>
            <a:off x="4645659" y="5086122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8FFA4309-7D2F-452E-AC62-508CEC6E3903}"/>
              </a:ext>
            </a:extLst>
          </p:cNvPr>
          <p:cNvSpPr/>
          <p:nvPr/>
        </p:nvSpPr>
        <p:spPr>
          <a:xfrm>
            <a:off x="4645659" y="5242560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B52BE7C-7262-4B28-89EB-2F306357646A}"/>
              </a:ext>
            </a:extLst>
          </p:cNvPr>
          <p:cNvSpPr txBox="1"/>
          <p:nvPr/>
        </p:nvSpPr>
        <p:spPr>
          <a:xfrm>
            <a:off x="4342317" y="4906519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56CD79B-81B0-4C16-9A6E-85F4443CC481}"/>
              </a:ext>
            </a:extLst>
          </p:cNvPr>
          <p:cNvCxnSpPr>
            <a:cxnSpLocks/>
            <a:stCxn id="68" idx="4"/>
            <a:endCxn id="69" idx="4"/>
          </p:cNvCxnSpPr>
          <p:nvPr/>
        </p:nvCxnSpPr>
        <p:spPr>
          <a:xfrm>
            <a:off x="4973320" y="5647182"/>
            <a:ext cx="0" cy="11529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58D46601-9079-475B-8D4A-B13F5B2E2D99}"/>
              </a:ext>
            </a:extLst>
          </p:cNvPr>
          <p:cNvSpPr/>
          <p:nvPr/>
        </p:nvSpPr>
        <p:spPr>
          <a:xfrm>
            <a:off x="4937760" y="5576062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778587DE-1280-43F1-87BF-7B4EFC3A08E6}"/>
              </a:ext>
            </a:extLst>
          </p:cNvPr>
          <p:cNvSpPr/>
          <p:nvPr/>
        </p:nvSpPr>
        <p:spPr>
          <a:xfrm>
            <a:off x="4937760" y="5691354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2350826-4D45-4EFC-A0C4-E0BB6799307B}"/>
              </a:ext>
            </a:extLst>
          </p:cNvPr>
          <p:cNvSpPr txBox="1"/>
          <p:nvPr/>
        </p:nvSpPr>
        <p:spPr>
          <a:xfrm>
            <a:off x="4634418" y="5419880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F9AD175-7C73-4C69-8B8F-4DC7B224913C}"/>
              </a:ext>
            </a:extLst>
          </p:cNvPr>
          <p:cNvCxnSpPr>
            <a:cxnSpLocks/>
          </p:cNvCxnSpPr>
          <p:nvPr/>
        </p:nvCxnSpPr>
        <p:spPr>
          <a:xfrm>
            <a:off x="183100" y="5492069"/>
            <a:ext cx="0" cy="3352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Oval 74">
            <a:extLst>
              <a:ext uri="{FF2B5EF4-FFF2-40B4-BE49-F238E27FC236}">
                <a16:creationId xmlns:a16="http://schemas.microsoft.com/office/drawing/2014/main" id="{A38DC58A-B78B-495B-AFDC-0DCC89519766}"/>
              </a:ext>
            </a:extLst>
          </p:cNvPr>
          <p:cNvSpPr/>
          <p:nvPr/>
        </p:nvSpPr>
        <p:spPr>
          <a:xfrm>
            <a:off x="147540" y="5441270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63C6543-EEC8-4D6E-B556-5C0EB96251AA}"/>
              </a:ext>
            </a:extLst>
          </p:cNvPr>
          <p:cNvSpPr/>
          <p:nvPr/>
        </p:nvSpPr>
        <p:spPr>
          <a:xfrm>
            <a:off x="147540" y="5799409"/>
            <a:ext cx="71120" cy="71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7729391-AFA2-4E3C-9DFC-91BE706CA5E5}"/>
              </a:ext>
            </a:extLst>
          </p:cNvPr>
          <p:cNvSpPr txBox="1"/>
          <p:nvPr/>
        </p:nvSpPr>
        <p:spPr>
          <a:xfrm>
            <a:off x="0" y="5242560"/>
            <a:ext cx="7489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Time window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D4B767D8-FB7A-47F4-9FEB-A343DC139BB2}"/>
              </a:ext>
            </a:extLst>
          </p:cNvPr>
          <p:cNvSpPr/>
          <p:nvPr/>
        </p:nvSpPr>
        <p:spPr>
          <a:xfrm>
            <a:off x="5962692" y="5079014"/>
            <a:ext cx="634701" cy="1355464"/>
          </a:xfrm>
          <a:custGeom>
            <a:avLst/>
            <a:gdLst>
              <a:gd name="connsiteX0" fmla="*/ 0 w 634701"/>
              <a:gd name="connsiteY0" fmla="*/ 1355464 h 1355464"/>
              <a:gd name="connsiteX1" fmla="*/ 118334 w 634701"/>
              <a:gd name="connsiteY1" fmla="*/ 441064 h 1355464"/>
              <a:gd name="connsiteX2" fmla="*/ 634701 w 634701"/>
              <a:gd name="connsiteY2" fmla="*/ 0 h 135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701" h="1355464">
                <a:moveTo>
                  <a:pt x="0" y="1355464"/>
                </a:moveTo>
                <a:cubicBezTo>
                  <a:pt x="6275" y="1011219"/>
                  <a:pt x="12550" y="666975"/>
                  <a:pt x="118334" y="441064"/>
                </a:cubicBezTo>
                <a:cubicBezTo>
                  <a:pt x="224118" y="215153"/>
                  <a:pt x="429409" y="107576"/>
                  <a:pt x="634701" y="0"/>
                </a:cubicBezTo>
              </a:path>
            </a:pathLst>
          </a:cu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C0E8F2B-F37C-4E53-8E97-31B60F0AB55A}"/>
              </a:ext>
            </a:extLst>
          </p:cNvPr>
          <p:cNvSpPr/>
          <p:nvPr/>
        </p:nvSpPr>
        <p:spPr>
          <a:xfrm>
            <a:off x="6326484" y="3860661"/>
            <a:ext cx="1974236" cy="1293986"/>
          </a:xfrm>
          <a:custGeom>
            <a:avLst/>
            <a:gdLst>
              <a:gd name="connsiteX0" fmla="*/ 1395116 w 1974236"/>
              <a:gd name="connsiteY0" fmla="*/ 139 h 1293986"/>
              <a:gd name="connsiteX1" fmla="*/ 267356 w 1974236"/>
              <a:gd name="connsiteY1" fmla="*/ 122059 h 1293986"/>
              <a:gd name="connsiteX2" fmla="*/ 3196 w 1974236"/>
              <a:gd name="connsiteY2" fmla="*/ 741819 h 1293986"/>
              <a:gd name="connsiteX3" fmla="*/ 155596 w 1974236"/>
              <a:gd name="connsiteY3" fmla="*/ 1138059 h 1293986"/>
              <a:gd name="connsiteX4" fmla="*/ 643276 w 1974236"/>
              <a:gd name="connsiteY4" fmla="*/ 1280299 h 1293986"/>
              <a:gd name="connsiteX5" fmla="*/ 1974236 w 1974236"/>
              <a:gd name="connsiteY5" fmla="*/ 1280299 h 12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4236" h="1293986">
                <a:moveTo>
                  <a:pt x="1395116" y="139"/>
                </a:moveTo>
                <a:cubicBezTo>
                  <a:pt x="947229" y="-708"/>
                  <a:pt x="499343" y="-1554"/>
                  <a:pt x="267356" y="122059"/>
                </a:cubicBezTo>
                <a:cubicBezTo>
                  <a:pt x="35369" y="245672"/>
                  <a:pt x="21823" y="572486"/>
                  <a:pt x="3196" y="741819"/>
                </a:cubicBezTo>
                <a:cubicBezTo>
                  <a:pt x="-15431" y="911152"/>
                  <a:pt x="48916" y="1048312"/>
                  <a:pt x="155596" y="1138059"/>
                </a:cubicBezTo>
                <a:cubicBezTo>
                  <a:pt x="262276" y="1227806"/>
                  <a:pt x="340169" y="1256592"/>
                  <a:pt x="643276" y="1280299"/>
                </a:cubicBezTo>
                <a:cubicBezTo>
                  <a:pt x="946383" y="1304006"/>
                  <a:pt x="1460309" y="1292152"/>
                  <a:pt x="1974236" y="1280299"/>
                </a:cubicBezTo>
              </a:path>
            </a:pathLst>
          </a:custGeom>
          <a:noFill/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CE5C9E1-C2D6-4C37-83D0-40E42E9C31CE}"/>
              </a:ext>
            </a:extLst>
          </p:cNvPr>
          <p:cNvSpPr/>
          <p:nvPr/>
        </p:nvSpPr>
        <p:spPr>
          <a:xfrm>
            <a:off x="5856012" y="6282083"/>
            <a:ext cx="213360" cy="213360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1735A04-BFD0-49AC-9220-05208E1A3509}"/>
              </a:ext>
            </a:extLst>
          </p:cNvPr>
          <p:cNvSpPr/>
          <p:nvPr/>
        </p:nvSpPr>
        <p:spPr>
          <a:xfrm>
            <a:off x="7579056" y="3751910"/>
            <a:ext cx="213360" cy="213360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8ACF8D6-9164-41CD-8782-14B2177F2CF6}"/>
              </a:ext>
            </a:extLst>
          </p:cNvPr>
          <p:cNvSpPr/>
          <p:nvPr/>
        </p:nvSpPr>
        <p:spPr>
          <a:xfrm>
            <a:off x="8314410" y="5059961"/>
            <a:ext cx="700203" cy="182599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06381DC7-3D11-40F9-B552-C786F22C29AD}"/>
              </a:ext>
            </a:extLst>
          </p:cNvPr>
          <p:cNvSpPr/>
          <p:nvPr/>
        </p:nvSpPr>
        <p:spPr>
          <a:xfrm>
            <a:off x="7579056" y="3727328"/>
            <a:ext cx="213360" cy="213360"/>
          </a:xfrm>
          <a:prstGeom prst="ellipse">
            <a:avLst/>
          </a:prstGeom>
          <a:solidFill>
            <a:schemeClr val="tx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9B98468-6115-4402-89FC-95A1B67E5E85}"/>
              </a:ext>
            </a:extLst>
          </p:cNvPr>
          <p:cNvSpPr/>
          <p:nvPr/>
        </p:nvSpPr>
        <p:spPr>
          <a:xfrm>
            <a:off x="5870024" y="6282083"/>
            <a:ext cx="213360" cy="213360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59B3C6A-72D5-47FA-98E0-CC6A1CE920EC}"/>
              </a:ext>
            </a:extLst>
          </p:cNvPr>
          <p:cNvSpPr/>
          <p:nvPr/>
        </p:nvSpPr>
        <p:spPr>
          <a:xfrm>
            <a:off x="6213246" y="4750336"/>
            <a:ext cx="634701" cy="669544"/>
          </a:xfrm>
          <a:prstGeom prst="ellipse">
            <a:avLst/>
          </a:prstGeom>
          <a:solidFill>
            <a:srgbClr val="FF0000">
              <a:alpha val="2117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F92CC484-A936-433F-BFA7-8072FC7911BE}"/>
              </a:ext>
            </a:extLst>
          </p:cNvPr>
          <p:cNvCxnSpPr>
            <a:cxnSpLocks/>
            <a:stCxn id="92" idx="4"/>
            <a:endCxn id="93" idx="4"/>
          </p:cNvCxnSpPr>
          <p:nvPr/>
        </p:nvCxnSpPr>
        <p:spPr>
          <a:xfrm>
            <a:off x="6597393" y="4824721"/>
            <a:ext cx="2916" cy="21656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Oval 91">
            <a:extLst>
              <a:ext uri="{FF2B5EF4-FFF2-40B4-BE49-F238E27FC236}">
                <a16:creationId xmlns:a16="http://schemas.microsoft.com/office/drawing/2014/main" id="{264C0E73-C866-4AB4-96D2-3A9438B79BA6}"/>
              </a:ext>
            </a:extLst>
          </p:cNvPr>
          <p:cNvSpPr/>
          <p:nvPr/>
        </p:nvSpPr>
        <p:spPr>
          <a:xfrm>
            <a:off x="6561833" y="4753601"/>
            <a:ext cx="71120" cy="71120"/>
          </a:xfrm>
          <a:prstGeom prst="ellipse">
            <a:avLst/>
          </a:prstGeom>
          <a:solidFill>
            <a:schemeClr val="accent4">
              <a:lumMod val="90000"/>
              <a:lumOff val="1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27159530-E0B1-4F73-986B-5BBFB874DBC6}"/>
              </a:ext>
            </a:extLst>
          </p:cNvPr>
          <p:cNvSpPr/>
          <p:nvPr/>
        </p:nvSpPr>
        <p:spPr>
          <a:xfrm>
            <a:off x="6564749" y="4970167"/>
            <a:ext cx="71120" cy="71120"/>
          </a:xfrm>
          <a:prstGeom prst="ellipse">
            <a:avLst/>
          </a:prstGeom>
          <a:solidFill>
            <a:schemeClr val="accent4">
              <a:lumMod val="90000"/>
              <a:lumOff val="1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1EF91A20-84CB-4F73-A53E-4F718CE80405}"/>
              </a:ext>
            </a:extLst>
          </p:cNvPr>
          <p:cNvCxnSpPr>
            <a:cxnSpLocks/>
            <a:stCxn id="95" idx="4"/>
            <a:endCxn id="96" idx="4"/>
          </p:cNvCxnSpPr>
          <p:nvPr/>
        </p:nvCxnSpPr>
        <p:spPr>
          <a:xfrm>
            <a:off x="6597393" y="5150415"/>
            <a:ext cx="2916" cy="216566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3213D14C-8D70-4A87-9750-BAC0C7234930}"/>
              </a:ext>
            </a:extLst>
          </p:cNvPr>
          <p:cNvSpPr/>
          <p:nvPr/>
        </p:nvSpPr>
        <p:spPr>
          <a:xfrm>
            <a:off x="6561833" y="5079295"/>
            <a:ext cx="71120" cy="7112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BA5A3B3D-9EED-4F06-A4D4-F33FB5D72B46}"/>
              </a:ext>
            </a:extLst>
          </p:cNvPr>
          <p:cNvSpPr/>
          <p:nvPr/>
        </p:nvSpPr>
        <p:spPr>
          <a:xfrm>
            <a:off x="6564749" y="5295861"/>
            <a:ext cx="71120" cy="7112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0F2A2E7B-DDAC-4BA6-B589-CA9CA496B56E}"/>
              </a:ext>
            </a:extLst>
          </p:cNvPr>
          <p:cNvSpPr/>
          <p:nvPr/>
        </p:nvSpPr>
        <p:spPr>
          <a:xfrm>
            <a:off x="47624" y="6206264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</p:spTree>
    <p:extLst>
      <p:ext uri="{BB962C8B-B14F-4D97-AF65-F5344CB8AC3E}">
        <p14:creationId xmlns:p14="http://schemas.microsoft.com/office/powerpoint/2010/main" val="108386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093 L -0.03385 -0.00093 L -0.07048 0.00347 L -0.09878 0.00856 L -0.11823 0.01736 L -0.12882 0.02639 L -0.14045 0.04768 L -0.1467 0.07592 L -0.14878 0.12106 L -0.13837 0.15949 L -0.11771 0.1787 L -0.08281 0.18981 L -0.00555 0.19074 L 0.06511 0.18773 " pathEditMode="relative" rAng="0" ptsTypes="AAAAAAAAAAAAAA">
                                      <p:cBhvr>
                                        <p:cTn id="8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0" y="958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417 L 0.00277 -0.05833 L 0.0118 -0.1206 L 0.02448 -0.14861 L 0.04722 -0.17384 L 0.06788 -0.19143 L 0.08454 -0.18565 L 0.12777 -0.17963 L 0.17951 -0.17893 L 0.25347 -0.18194 " pathEditMode="relative" rAng="0" ptsTypes="AAAAAAAAAA">
                                      <p:cBhvr>
                                        <p:cTn id="82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9" y="-937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093 L -0.03385 -0.00093 L -0.07048 0.00347 L -0.09878 0.00856 L -0.11823 0.01736 L -0.12882 0.02639 L -0.14045 0.04769 L -0.1467 0.07593 L -0.14878 0.12106 L -0.13837 0.15949 L -0.11771 0.1787 L -0.08281 0.18981 L -0.00555 0.19074 L 0.06511 0.18773 " pathEditMode="relative" ptsTypes="AAAAAAAAAAAAAA">
                                      <p:cBhvr>
                                        <p:cTn id="114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417 L 0.00278 -0.05833 L 0.01181 -0.1206 L 0.02448 -0.14861 L 0.04723 -0.17384 L 0.06789 -0.19143 L 0.08455 -0.18565 L 0.12778 -0.17963 L 0.17952 -0.17893 L 0.25348 -0.18194 " pathEditMode="relative" ptsTypes="AAAAAAAAAA">
                                      <p:cBhvr>
                                        <p:cTn id="11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1" grpId="0" animBg="1"/>
      <p:bldP spid="42" grpId="0" animBg="1"/>
      <p:bldP spid="43" grpId="0"/>
      <p:bldP spid="53" grpId="0" animBg="1"/>
      <p:bldP spid="54" grpId="0" animBg="1"/>
      <p:bldP spid="55" grpId="0"/>
      <p:bldP spid="57" grpId="0" animBg="1"/>
      <p:bldP spid="58" grpId="0" animBg="1"/>
      <p:bldP spid="59" grpId="0"/>
      <p:bldP spid="61" grpId="0" animBg="1"/>
      <p:bldP spid="62" grpId="0" animBg="1"/>
      <p:bldP spid="63" grpId="0"/>
      <p:bldP spid="68" grpId="0" animBg="1"/>
      <p:bldP spid="69" grpId="0" animBg="1"/>
      <p:bldP spid="70" grpId="0"/>
      <p:bldP spid="75" grpId="0" animBg="1"/>
      <p:bldP spid="76" grpId="0" animBg="1"/>
      <p:bldP spid="77" grpId="0"/>
      <p:bldP spid="81" grpId="0" animBg="1"/>
      <p:bldP spid="79" grpId="0" animBg="1"/>
      <p:bldP spid="84" grpId="0" animBg="1"/>
      <p:bldP spid="84" grpId="1" animBg="1"/>
      <p:bldP spid="85" grpId="0" animBg="1"/>
      <p:bldP spid="85" grpId="1" animBg="1"/>
      <p:bldP spid="86" grpId="0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2" grpId="0" animBg="1"/>
      <p:bldP spid="93" grpId="0" animBg="1"/>
      <p:bldP spid="95" grpId="0" animBg="1"/>
      <p:bldP spid="9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7101068" cy="1143000"/>
          </a:xfrm>
        </p:spPr>
        <p:txBody>
          <a:bodyPr>
            <a:noAutofit/>
          </a:bodyPr>
          <a:lstStyle/>
          <a:p>
            <a:r>
              <a:rPr lang="en-GB" sz="2800" dirty="0"/>
              <a:t>TBO – 4D Trajectories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59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486967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 err="1"/>
              <a:t>NextGen</a:t>
            </a:r>
            <a:r>
              <a:rPr lang="en-GB" sz="1900" dirty="0"/>
              <a:t> defines </a:t>
            </a:r>
            <a:r>
              <a:rPr lang="en-GB" sz="1900" b="1" dirty="0"/>
              <a:t>4DT</a:t>
            </a:r>
            <a:r>
              <a:rPr lang="en-GB" sz="1900" dirty="0"/>
              <a:t> as precise </a:t>
            </a:r>
            <a:r>
              <a:rPr lang="en-GB" sz="1900" b="1" dirty="0"/>
              <a:t>description of aircraft path in space and time</a:t>
            </a:r>
            <a:r>
              <a:rPr lang="en-GB" sz="1900" dirty="0"/>
              <a:t>. Centreline of path with WP with appropriate buffers to describe position uncertainty.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The required level of specificity of the 4DT depends on the flight-operating environment. Use of </a:t>
            </a:r>
            <a:r>
              <a:rPr lang="en-GB" sz="1900" b="1" dirty="0"/>
              <a:t>Controlled Time of Arrivals </a:t>
            </a:r>
            <a:r>
              <a:rPr lang="en-GB" sz="1900" dirty="0"/>
              <a:t>(CTAs)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CTAs represent time windows for aircraft to cross waypoints and they are used to regulate traffic flows entering congested spaces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Technology required to implement TBO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Advanced FMS capabilities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Data communications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ADS-B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Air Traffic Control Decision Support Tools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B2E54ED-9328-4B78-8A68-5C0E7BFFA44A}"/>
              </a:ext>
            </a:extLst>
          </p:cNvPr>
          <p:cNvSpPr/>
          <p:nvPr/>
        </p:nvSpPr>
        <p:spPr>
          <a:xfrm>
            <a:off x="259081" y="6008411"/>
            <a:ext cx="89114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l"/>
            <a:r>
              <a:rPr lang="en-GB" sz="1200" dirty="0"/>
              <a:t>G. </a:t>
            </a:r>
            <a:r>
              <a:rPr lang="en-GB" sz="1200" dirty="0" err="1"/>
              <a:t>Enea</a:t>
            </a:r>
            <a:r>
              <a:rPr lang="en-GB" sz="1200" dirty="0"/>
              <a:t> , M. </a:t>
            </a:r>
            <a:r>
              <a:rPr lang="en-GB" sz="1200" dirty="0" err="1"/>
              <a:t>Porretta</a:t>
            </a:r>
            <a:r>
              <a:rPr lang="en-GB" sz="1200" dirty="0"/>
              <a:t>, A comparison of 4D-trajectory operations envisioned for </a:t>
            </a:r>
            <a:r>
              <a:rPr lang="en-GB" sz="1200" dirty="0" err="1"/>
              <a:t>NextGen</a:t>
            </a:r>
            <a:r>
              <a:rPr lang="en-GB" sz="1200" dirty="0"/>
              <a:t> and SESAR, some preliminary findings, 28</a:t>
            </a:r>
            <a:r>
              <a:rPr lang="en-GB" sz="1200" baseline="30000" dirty="0"/>
              <a:t>th</a:t>
            </a:r>
            <a:r>
              <a:rPr lang="en-GB" sz="1200" dirty="0"/>
              <a:t> ICAS; 2012</a:t>
            </a:r>
            <a:endParaRPr lang="en-GB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327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5D4D55E-7304-4B50-8820-62FA42FBF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40" y="3157539"/>
            <a:ext cx="5655299" cy="333930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200487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Traffic demand evolution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‘Most-likely’ scenario of the STATFOR forecast </a:t>
            </a:r>
            <a:r>
              <a:rPr lang="en-GB" sz="1900" dirty="0">
                <a:sym typeface="Wingdings" panose="05000000000000000000" pitchFamily="2" charset="2"/>
              </a:rPr>
              <a:t> </a:t>
            </a:r>
          </a:p>
          <a:p>
            <a:pPr lvl="1" indent="0">
              <a:buNone/>
            </a:pPr>
            <a:r>
              <a:rPr lang="en-GB" sz="1900" dirty="0">
                <a:sym typeface="Wingdings" panose="05000000000000000000" pitchFamily="2" charset="2"/>
              </a:rPr>
              <a:t>			</a:t>
            </a:r>
            <a:r>
              <a:rPr lang="en-GB" sz="1900" dirty="0"/>
              <a:t>14.4 million flights in Europe in 2035, 1.5 x 2012 level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Between 3.4 million and 5.2 million fewer flights in 2030 compared to the 2010 long-term forecasts 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91886C-024F-4C2E-ABF1-0F06F7CDE433}"/>
              </a:ext>
            </a:extLst>
          </p:cNvPr>
          <p:cNvSpPr txBox="1"/>
          <p:nvPr/>
        </p:nvSpPr>
        <p:spPr>
          <a:xfrm>
            <a:off x="5661498" y="3696510"/>
            <a:ext cx="3390224" cy="120032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Shift of focus: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From capacity increment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performance enhancement and airspace user involvement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B2778F-E473-43F6-A4D2-653BB4EDF94C}"/>
              </a:ext>
            </a:extLst>
          </p:cNvPr>
          <p:cNvSpPr/>
          <p:nvPr/>
        </p:nvSpPr>
        <p:spPr>
          <a:xfrm>
            <a:off x="5661499" y="5943743"/>
            <a:ext cx="3390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SESAR SJU, European ATM Master Plan Executive View Edition 2015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178A82-A213-4EAB-8133-F4BC7083EB3F}"/>
              </a:ext>
            </a:extLst>
          </p:cNvPr>
          <p:cNvSpPr/>
          <p:nvPr/>
        </p:nvSpPr>
        <p:spPr>
          <a:xfrm>
            <a:off x="3700463" y="4729199"/>
            <a:ext cx="509588" cy="28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A8F956-0741-4CD3-95BA-C8170B19CC5A}"/>
              </a:ext>
            </a:extLst>
          </p:cNvPr>
          <p:cNvSpPr/>
          <p:nvPr/>
        </p:nvSpPr>
        <p:spPr>
          <a:xfrm>
            <a:off x="4114801" y="4452551"/>
            <a:ext cx="1409700" cy="648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BA2DA5-C71E-45F9-8100-2EB8E3C71663}"/>
              </a:ext>
            </a:extLst>
          </p:cNvPr>
          <p:cNvSpPr/>
          <p:nvPr/>
        </p:nvSpPr>
        <p:spPr>
          <a:xfrm>
            <a:off x="4667250" y="4053090"/>
            <a:ext cx="823618" cy="561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0EFD95-6544-4025-96CA-7CFF20BEC193}"/>
              </a:ext>
            </a:extLst>
          </p:cNvPr>
          <p:cNvSpPr/>
          <p:nvPr/>
        </p:nvSpPr>
        <p:spPr>
          <a:xfrm>
            <a:off x="4933949" y="3801090"/>
            <a:ext cx="548895" cy="284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65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464461" cy="1143000"/>
          </a:xfrm>
        </p:spPr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60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328225"/>
            <a:ext cx="8594522" cy="486967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TBO implies </a:t>
            </a:r>
            <a:r>
              <a:rPr lang="en-GB" sz="1900" b="1" dirty="0"/>
              <a:t>sharing of same information </a:t>
            </a:r>
            <a:r>
              <a:rPr lang="en-GB" sz="1900" dirty="0"/>
              <a:t>via SWIM and datalink between airborne and ground factors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Flight and flow centric operations </a:t>
            </a:r>
            <a:r>
              <a:rPr lang="en-GB" sz="1900" dirty="0"/>
              <a:t>will be possible at network level (</a:t>
            </a:r>
            <a:r>
              <a:rPr lang="en-GB" sz="1900" dirty="0" err="1"/>
              <a:t>eg.</a:t>
            </a:r>
            <a:r>
              <a:rPr lang="en-GB" sz="1900" dirty="0"/>
              <a:t> sector less operations)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Airspace</a:t>
            </a:r>
            <a:r>
              <a:rPr lang="en-GB" sz="1900" dirty="0"/>
              <a:t> configurations </a:t>
            </a:r>
            <a:r>
              <a:rPr lang="en-GB" sz="1900" b="1" dirty="0"/>
              <a:t>dynamically</a:t>
            </a:r>
            <a:r>
              <a:rPr lang="en-GB" sz="1900" dirty="0"/>
              <a:t> adjusted to demand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Controllers</a:t>
            </a:r>
            <a:r>
              <a:rPr lang="en-GB" sz="1900" dirty="0"/>
              <a:t> working on </a:t>
            </a:r>
            <a:r>
              <a:rPr lang="en-GB" sz="1900" b="1" dirty="0"/>
              <a:t>flows</a:t>
            </a:r>
            <a:r>
              <a:rPr lang="en-GB" sz="1900" dirty="0"/>
              <a:t> rather than individual flights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EB3E1F-92F1-412A-8649-785B5F6BE55F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</p:spTree>
    <p:extLst>
      <p:ext uri="{BB962C8B-B14F-4D97-AF65-F5344CB8AC3E}">
        <p14:creationId xmlns:p14="http://schemas.microsoft.com/office/powerpoint/2010/main" val="33855716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61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7B3950-B321-4482-9A0C-65D9725F1E3A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4C595A2-9EC3-4ED5-8482-A600B11233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20"/>
          <a:stretch/>
        </p:blipFill>
        <p:spPr>
          <a:xfrm>
            <a:off x="0" y="1585732"/>
            <a:ext cx="8736080" cy="260834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933D87-4337-45C2-B04E-E3770599FB76}"/>
              </a:ext>
            </a:extLst>
          </p:cNvPr>
          <p:cNvSpPr/>
          <p:nvPr/>
        </p:nvSpPr>
        <p:spPr>
          <a:xfrm>
            <a:off x="2710927" y="2986723"/>
            <a:ext cx="1463040" cy="688489"/>
          </a:xfrm>
          <a:prstGeom prst="ellipse">
            <a:avLst/>
          </a:prstGeom>
          <a:solidFill>
            <a:schemeClr val="accent3">
              <a:lumMod val="60000"/>
              <a:lumOff val="40000"/>
              <a:alpha val="30196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029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62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486967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Collaborative NOP </a:t>
            </a:r>
            <a:r>
              <a:rPr lang="en-GB" sz="1900" dirty="0"/>
              <a:t>with increased integration of NOP an AOP information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Exchange between the NM and operational stakeholders to cover all trajectory lifecycle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Calculated take-of time to target times (CTOT to TTA) for ATFM </a:t>
            </a:r>
            <a:r>
              <a:rPr lang="en-GB" sz="1900" dirty="0"/>
              <a:t>will be applied to selected flights in order to manage ATFCM at point of congestion rather than only at departure.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EB3E1F-92F1-412A-8649-785B5F6BE55F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D026D3C-41A6-4C05-B728-A55D7BB28E41}"/>
              </a:ext>
            </a:extLst>
          </p:cNvPr>
          <p:cNvSpPr/>
          <p:nvPr/>
        </p:nvSpPr>
        <p:spPr>
          <a:xfrm>
            <a:off x="3368040" y="3688080"/>
            <a:ext cx="2468880" cy="14325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DC7F55-2197-41B4-AE69-16107154034D}"/>
              </a:ext>
            </a:extLst>
          </p:cNvPr>
          <p:cNvCxnSpPr>
            <a:cxnSpLocks/>
          </p:cNvCxnSpPr>
          <p:nvPr/>
        </p:nvCxnSpPr>
        <p:spPr>
          <a:xfrm flipV="1">
            <a:off x="1417320" y="4556760"/>
            <a:ext cx="1493520" cy="8229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2F24EC1-C07F-4779-864A-EFC930C6F0A4}"/>
              </a:ext>
            </a:extLst>
          </p:cNvPr>
          <p:cNvCxnSpPr>
            <a:cxnSpLocks/>
          </p:cNvCxnSpPr>
          <p:nvPr/>
        </p:nvCxnSpPr>
        <p:spPr>
          <a:xfrm>
            <a:off x="2910840" y="4556760"/>
            <a:ext cx="39166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F051676-D4FB-4635-BBE8-AE45F450C5ED}"/>
              </a:ext>
            </a:extLst>
          </p:cNvPr>
          <p:cNvCxnSpPr>
            <a:cxnSpLocks/>
          </p:cNvCxnSpPr>
          <p:nvPr/>
        </p:nvCxnSpPr>
        <p:spPr>
          <a:xfrm>
            <a:off x="6827520" y="4556760"/>
            <a:ext cx="579120" cy="7095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ED42647-C964-4567-A032-941AD72D714D}"/>
              </a:ext>
            </a:extLst>
          </p:cNvPr>
          <p:cNvSpPr txBox="1"/>
          <p:nvPr/>
        </p:nvSpPr>
        <p:spPr>
          <a:xfrm>
            <a:off x="3601917" y="3860912"/>
            <a:ext cx="200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Congested airspace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961A5A8-70C2-4B46-B3A9-832C7D6FC20B}"/>
              </a:ext>
            </a:extLst>
          </p:cNvPr>
          <p:cNvSpPr/>
          <p:nvPr/>
        </p:nvSpPr>
        <p:spPr>
          <a:xfrm>
            <a:off x="3159243" y="4377369"/>
            <a:ext cx="320040" cy="3587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043C4E-35B1-45F1-8020-8852DAA16EFB}"/>
              </a:ext>
            </a:extLst>
          </p:cNvPr>
          <p:cNvSpPr txBox="1"/>
          <p:nvPr/>
        </p:nvSpPr>
        <p:spPr>
          <a:xfrm>
            <a:off x="3051048" y="4045578"/>
            <a:ext cx="53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TTA</a:t>
            </a:r>
          </a:p>
        </p:txBody>
      </p:sp>
    </p:spTree>
    <p:extLst>
      <p:ext uri="{BB962C8B-B14F-4D97-AF65-F5344CB8AC3E}">
        <p14:creationId xmlns:p14="http://schemas.microsoft.com/office/powerpoint/2010/main" val="79644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  <p:bldP spid="16" grpId="0" animBg="1"/>
      <p:bldP spid="1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63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26918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Stakeholders interaction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5D4A0E-24CF-4398-8156-276A5D97F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641" y="1773326"/>
            <a:ext cx="4540767" cy="377722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9773B63-3A5E-4E64-A869-9B67C7453C9E}"/>
              </a:ext>
            </a:extLst>
          </p:cNvPr>
          <p:cNvSpPr/>
          <p:nvPr/>
        </p:nvSpPr>
        <p:spPr>
          <a:xfrm>
            <a:off x="120712" y="5981689"/>
            <a:ext cx="8719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Based on: SESAR CONSORTIUM. 2006 (July). SESAR Definition Phase - Deliverable 3 – The ATM Target Concept Tech. rept. SESAR Consortium.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1151DE1-B075-4904-938C-7984955B0740}"/>
              </a:ext>
            </a:extLst>
          </p:cNvPr>
          <p:cNvGrpSpPr/>
          <p:nvPr/>
        </p:nvGrpSpPr>
        <p:grpSpPr>
          <a:xfrm>
            <a:off x="614326" y="1961265"/>
            <a:ext cx="3474000" cy="2340000"/>
            <a:chOff x="1530413" y="2140778"/>
            <a:chExt cx="6300000" cy="3888000"/>
          </a:xfrm>
        </p:grpSpPr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id="{7EABFDEE-6CB7-439B-B0FB-9EFB04891404}"/>
                </a:ext>
              </a:extLst>
            </p:cNvPr>
            <p:cNvSpPr/>
            <p:nvPr/>
          </p:nvSpPr>
          <p:spPr>
            <a:xfrm>
              <a:off x="1530413" y="2248778"/>
              <a:ext cx="1980000" cy="378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66699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t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358E1E37-74CF-4FCD-AC5E-1E29938BD737}"/>
                </a:ext>
              </a:extLst>
            </p:cNvPr>
            <p:cNvSpPr/>
            <p:nvPr/>
          </p:nvSpPr>
          <p:spPr>
            <a:xfrm>
              <a:off x="1617533" y="2356778"/>
              <a:ext cx="180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B4794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ctr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900" b="1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Airspace User 1</a:t>
              </a: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id="{11B0C36C-0704-4602-A67C-3D627E0513DC}"/>
                </a:ext>
              </a:extLst>
            </p:cNvPr>
            <p:cNvSpPr/>
            <p:nvPr/>
          </p:nvSpPr>
          <p:spPr>
            <a:xfrm>
              <a:off x="6390413" y="2248778"/>
              <a:ext cx="1440000" cy="378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66699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ctr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900" b="1" i="0" u="none" strike="noStrike" baseline="0" dirty="0">
                  <a:ln>
                    <a:noFill/>
                  </a:ln>
                  <a:solidFill>
                    <a:srgbClr val="FFFFFF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Network</a:t>
              </a:r>
            </a:p>
            <a:p>
              <a:pPr marL="0" marR="0" lvl="0" indent="0" algn="ctr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900" b="1" i="0" u="none" strike="noStrike" baseline="0" dirty="0">
                  <a:ln>
                    <a:noFill/>
                  </a:ln>
                  <a:solidFill>
                    <a:srgbClr val="FFFFFF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Manager</a:t>
              </a: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DFEA6AD1-DD51-43C6-BE04-1AD0E063459B}"/>
                </a:ext>
              </a:extLst>
            </p:cNvPr>
            <p:cNvSpPr/>
            <p:nvPr/>
          </p:nvSpPr>
          <p:spPr>
            <a:xfrm>
              <a:off x="1617533" y="3832778"/>
              <a:ext cx="180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B4794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ctr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900" b="1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Airspace User i</a:t>
              </a: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BCBE54FD-82E2-467A-9E0F-E9AAD88A25A9}"/>
                </a:ext>
              </a:extLst>
            </p:cNvPr>
            <p:cNvSpPr/>
            <p:nvPr/>
          </p:nvSpPr>
          <p:spPr>
            <a:xfrm>
              <a:off x="1617533" y="5200778"/>
              <a:ext cx="1800000" cy="72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6B4794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ctr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900" b="1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Airspace User N</a:t>
              </a: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96127C6-1A8E-4436-A46D-825EE7C79BC9}"/>
                </a:ext>
              </a:extLst>
            </p:cNvPr>
            <p:cNvSpPr/>
            <p:nvPr/>
          </p:nvSpPr>
          <p:spPr>
            <a:xfrm>
              <a:off x="2466413" y="318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0809F3A2-895C-4E72-BA55-FCDC44C31864}"/>
                </a:ext>
              </a:extLst>
            </p:cNvPr>
            <p:cNvSpPr/>
            <p:nvPr/>
          </p:nvSpPr>
          <p:spPr>
            <a:xfrm>
              <a:off x="2466413" y="336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8BC2CBE-BF6F-4CED-B18A-FBB4E9D4EB2D}"/>
                </a:ext>
              </a:extLst>
            </p:cNvPr>
            <p:cNvSpPr/>
            <p:nvPr/>
          </p:nvSpPr>
          <p:spPr>
            <a:xfrm>
              <a:off x="2466413" y="354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A0F4483B-A1C3-4373-B59C-2D9840429426}"/>
                </a:ext>
              </a:extLst>
            </p:cNvPr>
            <p:cNvSpPr/>
            <p:nvPr/>
          </p:nvSpPr>
          <p:spPr>
            <a:xfrm>
              <a:off x="2466413" y="462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1D51BF72-1CF9-4C82-A220-4D3D286278D2}"/>
                </a:ext>
              </a:extLst>
            </p:cNvPr>
            <p:cNvSpPr/>
            <p:nvPr/>
          </p:nvSpPr>
          <p:spPr>
            <a:xfrm>
              <a:off x="2466413" y="480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43DCEC27-3FAA-4565-9150-2D4F5B5EE90B}"/>
                </a:ext>
              </a:extLst>
            </p:cNvPr>
            <p:cNvSpPr/>
            <p:nvPr/>
          </p:nvSpPr>
          <p:spPr>
            <a:xfrm>
              <a:off x="2466413" y="4984778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105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6D5D862-BD46-432A-BCDA-FFCEEDE086DC}"/>
                </a:ext>
              </a:extLst>
            </p:cNvPr>
            <p:cNvGrpSpPr/>
            <p:nvPr/>
          </p:nvGrpSpPr>
          <p:grpSpPr>
            <a:xfrm>
              <a:off x="3449573" y="2140778"/>
              <a:ext cx="2916000" cy="360000"/>
              <a:chOff x="3519360" y="1447800"/>
              <a:chExt cx="2916000" cy="360000"/>
            </a:xfrm>
          </p:grpSpPr>
          <p:sp>
            <p:nvSpPr>
              <p:cNvPr id="23" name="Straight Connector 22">
                <a:extLst>
                  <a:ext uri="{FF2B5EF4-FFF2-40B4-BE49-F238E27FC236}">
                    <a16:creationId xmlns:a16="http://schemas.microsoft.com/office/drawing/2014/main" id="{BC431476-0F19-4DE2-847B-149645BEF6A2}"/>
                  </a:ext>
                </a:extLst>
              </p:cNvPr>
              <p:cNvSpPr/>
              <p:nvPr/>
            </p:nvSpPr>
            <p:spPr>
              <a:xfrm>
                <a:off x="3519360" y="1807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3061A74-70FC-4D22-901E-0592A2871854}"/>
                  </a:ext>
                </a:extLst>
              </p:cNvPr>
              <p:cNvSpPr txBox="1"/>
              <p:nvPr/>
            </p:nvSpPr>
            <p:spPr>
              <a:xfrm>
                <a:off x="4259160" y="1447800"/>
                <a:ext cx="1475999" cy="349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Flight Plan 1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7324109-0A49-4EFB-875C-D25FE0F4474B}"/>
                </a:ext>
              </a:extLst>
            </p:cNvPr>
            <p:cNvGrpSpPr/>
            <p:nvPr/>
          </p:nvGrpSpPr>
          <p:grpSpPr>
            <a:xfrm>
              <a:off x="3449573" y="2537138"/>
              <a:ext cx="2916000" cy="359640"/>
              <a:chOff x="3519360" y="1844160"/>
              <a:chExt cx="2916000" cy="359640"/>
            </a:xfrm>
          </p:grpSpPr>
          <p:sp>
            <p:nvSpPr>
              <p:cNvPr id="26" name="Straight Connector 25">
                <a:extLst>
                  <a:ext uri="{FF2B5EF4-FFF2-40B4-BE49-F238E27FC236}">
                    <a16:creationId xmlns:a16="http://schemas.microsoft.com/office/drawing/2014/main" id="{BC2B2332-9A1E-4679-A724-66FC83264756}"/>
                  </a:ext>
                </a:extLst>
              </p:cNvPr>
              <p:cNvSpPr/>
              <p:nvPr/>
            </p:nvSpPr>
            <p:spPr>
              <a:xfrm>
                <a:off x="3519360" y="2203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head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A1A1BA-D4BE-456C-8121-9320A021577A}"/>
                  </a:ext>
                </a:extLst>
              </p:cNvPr>
              <p:cNvSpPr txBox="1"/>
              <p:nvPr/>
            </p:nvSpPr>
            <p:spPr>
              <a:xfrm>
                <a:off x="4079159" y="1844160"/>
                <a:ext cx="1655998" cy="349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Ground delay 1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BC2FAA3-6D47-4EA3-906D-B784C1B91797}"/>
                </a:ext>
              </a:extLst>
            </p:cNvPr>
            <p:cNvGrpSpPr/>
            <p:nvPr/>
          </p:nvGrpSpPr>
          <p:grpSpPr>
            <a:xfrm>
              <a:off x="3449573" y="3112778"/>
              <a:ext cx="2916000" cy="2628000"/>
              <a:chOff x="3519360" y="2419800"/>
              <a:chExt cx="2916000" cy="2628000"/>
            </a:xfrm>
          </p:grpSpPr>
          <p:sp>
            <p:nvSpPr>
              <p:cNvPr id="29" name="Straight Connector 28">
                <a:extLst>
                  <a:ext uri="{FF2B5EF4-FFF2-40B4-BE49-F238E27FC236}">
                    <a16:creationId xmlns:a16="http://schemas.microsoft.com/office/drawing/2014/main" id="{14BC3C0C-DD99-4A25-9634-1A47C73CDB1A}"/>
                  </a:ext>
                </a:extLst>
              </p:cNvPr>
              <p:cNvSpPr/>
              <p:nvPr/>
            </p:nvSpPr>
            <p:spPr>
              <a:xfrm>
                <a:off x="3519360" y="3283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0" name="Straight Connector 29">
                <a:extLst>
                  <a:ext uri="{FF2B5EF4-FFF2-40B4-BE49-F238E27FC236}">
                    <a16:creationId xmlns:a16="http://schemas.microsoft.com/office/drawing/2014/main" id="{D1637DB9-8F8F-4193-BA3B-19560194A3F8}"/>
                  </a:ext>
                </a:extLst>
              </p:cNvPr>
              <p:cNvSpPr/>
              <p:nvPr/>
            </p:nvSpPr>
            <p:spPr>
              <a:xfrm>
                <a:off x="3519360" y="3679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head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8BEB937-51E3-4B84-9378-02FEF0339510}"/>
                  </a:ext>
                </a:extLst>
              </p:cNvPr>
              <p:cNvSpPr txBox="1"/>
              <p:nvPr/>
            </p:nvSpPr>
            <p:spPr>
              <a:xfrm>
                <a:off x="4259160" y="2923799"/>
                <a:ext cx="1475999" cy="3493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Flight Plan </a:t>
                </a:r>
                <a:r>
                  <a:rPr lang="en-US" sz="900" b="0" i="0" u="none" strike="noStrike" baseline="0" dirty="0" err="1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i</a:t>
                </a:r>
                <a:endParaRPr lang="en-US" sz="900" b="0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B088647-7D47-4CB0-8BF6-52D71C4C52C4}"/>
                  </a:ext>
                </a:extLst>
              </p:cNvPr>
              <p:cNvSpPr txBox="1"/>
              <p:nvPr/>
            </p:nvSpPr>
            <p:spPr>
              <a:xfrm>
                <a:off x="4079160" y="3320159"/>
                <a:ext cx="1655998" cy="3493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Ground delay </a:t>
                </a:r>
                <a:r>
                  <a:rPr lang="en-US" sz="900" b="0" i="0" u="none" strike="noStrike" baseline="0" dirty="0" err="1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i</a:t>
                </a:r>
                <a:endParaRPr lang="en-US" sz="900" b="0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3" name="Straight Connector 32">
                <a:extLst>
                  <a:ext uri="{FF2B5EF4-FFF2-40B4-BE49-F238E27FC236}">
                    <a16:creationId xmlns:a16="http://schemas.microsoft.com/office/drawing/2014/main" id="{152BFB08-4E5B-4857-8BFF-BCE8D73302C1}"/>
                  </a:ext>
                </a:extLst>
              </p:cNvPr>
              <p:cNvSpPr/>
              <p:nvPr/>
            </p:nvSpPr>
            <p:spPr>
              <a:xfrm>
                <a:off x="3519360" y="4651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tail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4" name="Straight Connector 33">
                <a:extLst>
                  <a:ext uri="{FF2B5EF4-FFF2-40B4-BE49-F238E27FC236}">
                    <a16:creationId xmlns:a16="http://schemas.microsoft.com/office/drawing/2014/main" id="{573E7F36-E6B9-4DBF-8117-10212839C951}"/>
                  </a:ext>
                </a:extLst>
              </p:cNvPr>
              <p:cNvSpPr/>
              <p:nvPr/>
            </p:nvSpPr>
            <p:spPr>
              <a:xfrm>
                <a:off x="3519360" y="5047800"/>
                <a:ext cx="2916000" cy="0"/>
              </a:xfrm>
              <a:prstGeom prst="line">
                <a:avLst/>
              </a:prstGeom>
              <a:noFill/>
              <a:ln w="36000">
                <a:solidFill>
                  <a:srgbClr val="000000"/>
                </a:solidFill>
                <a:prstDash val="solid"/>
                <a:headEnd type="arrow"/>
              </a:ln>
            </p:spPr>
            <p:txBody>
              <a:bodyPr vert="horz" lIns="108000" tIns="63000" rIns="108000" bIns="63000" anchor="ctr" anchorCtr="1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128AB67-FDBA-44DD-87F3-5EEAED48013A}"/>
                  </a:ext>
                </a:extLst>
              </p:cNvPr>
              <p:cNvSpPr txBox="1"/>
              <p:nvPr/>
            </p:nvSpPr>
            <p:spPr>
              <a:xfrm>
                <a:off x="4259160" y="4291797"/>
                <a:ext cx="1776411" cy="3493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Flight Plan N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367D34E-495D-4772-ADE5-4801E5C98299}"/>
                  </a:ext>
                </a:extLst>
              </p:cNvPr>
              <p:cNvSpPr txBox="1"/>
              <p:nvPr/>
            </p:nvSpPr>
            <p:spPr>
              <a:xfrm>
                <a:off x="4079160" y="4688159"/>
                <a:ext cx="1956411" cy="3493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0000" tIns="45000" rIns="90000" bIns="45000" anchorCtr="0" compatLnSpc="0">
                <a:spAutoFit/>
              </a:bodyPr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en-US" sz="900" b="0" i="0" u="none" strike="noStrike" baseline="0" dirty="0">
                    <a:ln>
                      <a:noFill/>
                    </a:ln>
                    <a:solidFill>
                      <a:srgbClr val="000000"/>
                    </a:solidFill>
                    <a:latin typeface="Times New Roman" pitchFamily="18"/>
                    <a:ea typeface="HG Mincho Light J" pitchFamily="2"/>
                    <a:cs typeface="Lucidasans" pitchFamily="2"/>
                  </a:rPr>
                  <a:t>Ground delay N</a:t>
                </a:r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FC9422E9-6D47-45A1-8DB5-A7963652711E}"/>
                  </a:ext>
                </a:extLst>
              </p:cNvPr>
              <p:cNvSpPr/>
              <p:nvPr/>
            </p:nvSpPr>
            <p:spPr>
              <a:xfrm>
                <a:off x="4984200" y="2419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2641B293-3D57-469F-B073-2C6F0908AF82}"/>
                  </a:ext>
                </a:extLst>
              </p:cNvPr>
              <p:cNvSpPr/>
              <p:nvPr/>
            </p:nvSpPr>
            <p:spPr>
              <a:xfrm>
                <a:off x="4984200" y="2599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DD752B4B-4E68-4F54-AD1B-EA101CDCCCE3}"/>
                  </a:ext>
                </a:extLst>
              </p:cNvPr>
              <p:cNvSpPr/>
              <p:nvPr/>
            </p:nvSpPr>
            <p:spPr>
              <a:xfrm>
                <a:off x="4984200" y="2779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0E8A6182-42CD-4E81-94F8-063E487BABE9}"/>
                  </a:ext>
                </a:extLst>
              </p:cNvPr>
              <p:cNvSpPr/>
              <p:nvPr/>
            </p:nvSpPr>
            <p:spPr>
              <a:xfrm>
                <a:off x="4984200" y="3787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C3AD6354-5C6F-4425-B2A0-7972CC0C34FB}"/>
                  </a:ext>
                </a:extLst>
              </p:cNvPr>
              <p:cNvSpPr/>
              <p:nvPr/>
            </p:nvSpPr>
            <p:spPr>
              <a:xfrm>
                <a:off x="4984200" y="3967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E04F9031-D937-405F-B8B8-59648F83C53D}"/>
                  </a:ext>
                </a:extLst>
              </p:cNvPr>
              <p:cNvSpPr/>
              <p:nvPr/>
            </p:nvSpPr>
            <p:spPr>
              <a:xfrm>
                <a:off x="4984200" y="4147800"/>
                <a:ext cx="90000" cy="900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*/ 5419351 1 1725033"/>
                  <a:gd name="f6" fmla="*/ 10800 10800 1"/>
                  <a:gd name="f7" fmla="+- 0 0 0"/>
                  <a:gd name="f8" fmla="+- 0 0 360"/>
                  <a:gd name="f9" fmla="val 10800"/>
                  <a:gd name="f10" fmla="*/ f3 1 21600"/>
                  <a:gd name="f11" fmla="*/ f4 1 21600"/>
                  <a:gd name="f12" fmla="*/ 0 f5 1"/>
                  <a:gd name="f13" fmla="*/ f7 f0 1"/>
                  <a:gd name="f14" fmla="*/ f8 f0 1"/>
                  <a:gd name="f15" fmla="*/ 3163 f10 1"/>
                  <a:gd name="f16" fmla="*/ 18437 f10 1"/>
                  <a:gd name="f17" fmla="*/ 18437 f11 1"/>
                  <a:gd name="f18" fmla="*/ 3163 f11 1"/>
                  <a:gd name="f19" fmla="*/ f12 1 f2"/>
                  <a:gd name="f20" fmla="*/ f13 1 f2"/>
                  <a:gd name="f21" fmla="*/ f14 1 f2"/>
                  <a:gd name="f22" fmla="*/ 10800 f10 1"/>
                  <a:gd name="f23" fmla="*/ 0 f11 1"/>
                  <a:gd name="f24" fmla="*/ 0 f10 1"/>
                  <a:gd name="f25" fmla="*/ 10800 f11 1"/>
                  <a:gd name="f26" fmla="*/ 21600 f11 1"/>
                  <a:gd name="f27" fmla="*/ 21600 f10 1"/>
                  <a:gd name="f28" fmla="+- 0 0 f19"/>
                  <a:gd name="f29" fmla="+- f20 0 f1"/>
                  <a:gd name="f30" fmla="+- f21 0 f1"/>
                  <a:gd name="f31" fmla="*/ f28 f0 1"/>
                  <a:gd name="f32" fmla="+- f30 0 f29"/>
                  <a:gd name="f33" fmla="*/ f31 1 f5"/>
                  <a:gd name="f34" fmla="+- f33 0 f1"/>
                  <a:gd name="f35" fmla="cos 1 f34"/>
                  <a:gd name="f36" fmla="sin 1 f34"/>
                  <a:gd name="f37" fmla="+- 0 0 f35"/>
                  <a:gd name="f38" fmla="+- 0 0 f36"/>
                  <a:gd name="f39" fmla="*/ 10800 f37 1"/>
                  <a:gd name="f40" fmla="*/ 10800 f38 1"/>
                  <a:gd name="f41" fmla="*/ f39 f39 1"/>
                  <a:gd name="f42" fmla="*/ f40 f40 1"/>
                  <a:gd name="f43" fmla="+- f41 f42 0"/>
                  <a:gd name="f44" fmla="sqrt f43"/>
                  <a:gd name="f45" fmla="*/ f6 1 f44"/>
                  <a:gd name="f46" fmla="*/ f37 f45 1"/>
                  <a:gd name="f47" fmla="*/ f38 f45 1"/>
                  <a:gd name="f48" fmla="+- 10800 0 f46"/>
                  <a:gd name="f49" fmla="+- 10800 0 f47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22" y="f23"/>
                  </a:cxn>
                  <a:cxn ang="f29">
                    <a:pos x="f15" y="f18"/>
                  </a:cxn>
                  <a:cxn ang="f29">
                    <a:pos x="f24" y="f25"/>
                  </a:cxn>
                  <a:cxn ang="f29">
                    <a:pos x="f15" y="f17"/>
                  </a:cxn>
                  <a:cxn ang="f29">
                    <a:pos x="f22" y="f26"/>
                  </a:cxn>
                  <a:cxn ang="f29">
                    <a:pos x="f16" y="f17"/>
                  </a:cxn>
                  <a:cxn ang="f29">
                    <a:pos x="f27" y="f25"/>
                  </a:cxn>
                  <a:cxn ang="f29">
                    <a:pos x="f16" y="f18"/>
                  </a:cxn>
                </a:cxnLst>
                <a:rect l="f15" t="f18" r="f16" b="f17"/>
                <a:pathLst>
                  <a:path w="21600" h="21600">
                    <a:moveTo>
                      <a:pt x="f48" y="f49"/>
                    </a:moveTo>
                    <a:arcTo wR="f9" hR="f9" stAng="f29" swAng="f32"/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</a:ln>
            </p:spPr>
            <p:txBody>
              <a:bodyPr vert="horz" lIns="90000" tIns="45000" rIns="90000" bIns="45000" anchor="ctr" anchorCtr="0" compatLnSpc="0"/>
              <a:lstStyle/>
              <a:p>
                <a:pPr marL="0" marR="0" lvl="0" indent="0" algn="l" rtl="0" hangingPunct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en-US" sz="105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endParaRPr>
              </a:p>
            </p:txBody>
          </p:sp>
        </p:grpSp>
      </p:grpSp>
      <p:sp>
        <p:nvSpPr>
          <p:cNvPr id="6" name="Arrow: Right 5">
            <a:extLst>
              <a:ext uri="{FF2B5EF4-FFF2-40B4-BE49-F238E27FC236}">
                <a16:creationId xmlns:a16="http://schemas.microsoft.com/office/drawing/2014/main" id="{ABF9BDF9-D88A-4BBC-81F0-AB316C8D96A8}"/>
              </a:ext>
            </a:extLst>
          </p:cNvPr>
          <p:cNvSpPr/>
          <p:nvPr/>
        </p:nvSpPr>
        <p:spPr>
          <a:xfrm>
            <a:off x="4167860" y="2654598"/>
            <a:ext cx="263562" cy="9316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2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64</a:t>
            </a:fld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773B63-3A5E-4E64-A869-9B67C7453C9E}"/>
              </a:ext>
            </a:extLst>
          </p:cNvPr>
          <p:cNvSpPr/>
          <p:nvPr/>
        </p:nvSpPr>
        <p:spPr>
          <a:xfrm>
            <a:off x="120712" y="5981689"/>
            <a:ext cx="8719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Based on: SESAR CONSORTIUM. 2006 (July). SESAR Definition Phase - Deliverable 1 - Air Transport Framework The Current Situation - The Market. Tech. rept. SESAR Consortium.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244CBF3C-16E7-41BC-89FD-347376598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812" y="842369"/>
            <a:ext cx="6757560" cy="51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089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65</a:t>
            </a:fld>
            <a:endParaRPr lang="en-GB" dirty="0"/>
          </a:p>
        </p:txBody>
      </p:sp>
      <p:pic>
        <p:nvPicPr>
          <p:cNvPr id="11" name="Marcador de contenido 3" descr="fig_06.tiff">
            <a:extLst>
              <a:ext uri="{FF2B5EF4-FFF2-40B4-BE49-F238E27FC236}">
                <a16:creationId xmlns:a16="http://schemas.microsoft.com/office/drawing/2014/main" id="{FA4F6459-893C-4290-9E27-9DFBDD4445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728" b="-9728"/>
          <a:stretch>
            <a:fillRect/>
          </a:stretch>
        </p:blipFill>
        <p:spPr>
          <a:xfrm>
            <a:off x="1607185" y="2407920"/>
            <a:ext cx="5746750" cy="3298397"/>
          </a:xfrm>
          <a:prstGeom prst="rect">
            <a:avLst/>
          </a:prstGeom>
        </p:spPr>
      </p:pic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A3061EC1-33E6-45DE-BC02-46932FB0B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26918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AU</a:t>
            </a:r>
            <a:r>
              <a:rPr lang="en-GB" sz="1900" dirty="0"/>
              <a:t> assume the </a:t>
            </a:r>
            <a:r>
              <a:rPr lang="en-GB" sz="1900" b="1" dirty="0"/>
              <a:t>compromise of flying the trajectory planned </a:t>
            </a:r>
            <a:r>
              <a:rPr lang="en-GB" sz="1900" dirty="0"/>
              <a:t>for the full flight with enough precision in the 4 dimensions (3D + time), and </a:t>
            </a:r>
            <a:r>
              <a:rPr lang="en-GB" sz="1900" b="1" dirty="0"/>
              <a:t>the ATM services agree to facilitate. 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0521262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Trajectories management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66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26918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Flights operating as close as possible to optimum trajectory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Constraints with agreement on modifications on 4D trajectory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Time-based separations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846873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67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Separation needs to take time adherence into account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BBEE8-1CFB-4BAF-9A59-0296D8E0C3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3" t="2072" r="-2183" b="12541"/>
          <a:stretch/>
        </p:blipFill>
        <p:spPr>
          <a:xfrm>
            <a:off x="102509" y="2358680"/>
            <a:ext cx="8756101" cy="269095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DEB318C1-8FD3-42E4-9922-55C224142A4E}"/>
              </a:ext>
            </a:extLst>
          </p:cNvPr>
          <p:cNvSpPr/>
          <p:nvPr/>
        </p:nvSpPr>
        <p:spPr>
          <a:xfrm>
            <a:off x="6185654" y="3004071"/>
            <a:ext cx="1849517" cy="1781562"/>
          </a:xfrm>
          <a:prstGeom prst="ellipse">
            <a:avLst/>
          </a:prstGeom>
          <a:solidFill>
            <a:srgbClr val="95B8DD">
              <a:alpha val="50196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EBC4C7-53A1-46ED-8E6E-C839E3DC6BC1}"/>
              </a:ext>
            </a:extLst>
          </p:cNvPr>
          <p:cNvSpPr/>
          <p:nvPr/>
        </p:nvSpPr>
        <p:spPr>
          <a:xfrm>
            <a:off x="2828926" y="2398632"/>
            <a:ext cx="2752724" cy="2651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6483B2-8F09-4143-8CE6-22E3EBF03BC3}"/>
              </a:ext>
            </a:extLst>
          </p:cNvPr>
          <p:cNvSpPr/>
          <p:nvPr/>
        </p:nvSpPr>
        <p:spPr>
          <a:xfrm>
            <a:off x="5581650" y="2358680"/>
            <a:ext cx="2752724" cy="2651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A39B7E-9B64-4B7E-A545-200BCA62FADB}"/>
              </a:ext>
            </a:extLst>
          </p:cNvPr>
          <p:cNvSpPr/>
          <p:nvPr/>
        </p:nvSpPr>
        <p:spPr>
          <a:xfrm>
            <a:off x="4055687" y="4612526"/>
            <a:ext cx="2752724" cy="501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96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4411344-D72F-4A7B-A2C0-5701F3DD0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34" b="13959"/>
          <a:stretch/>
        </p:blipFill>
        <p:spPr>
          <a:xfrm>
            <a:off x="832275" y="1298088"/>
            <a:ext cx="7479450" cy="3875744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68</a:t>
            </a:fld>
            <a:endParaRPr lang="en-GB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9E5FB066-0D12-41B5-8939-6234625D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Arrivals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6EE87E-090A-4553-9FA2-30FD3E064738}"/>
              </a:ext>
            </a:extLst>
          </p:cNvPr>
          <p:cNvSpPr txBox="1"/>
          <p:nvPr/>
        </p:nvSpPr>
        <p:spPr>
          <a:xfrm>
            <a:off x="2110551" y="5515746"/>
            <a:ext cx="474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Delay parameters related to arrival management</a:t>
            </a:r>
          </a:p>
        </p:txBody>
      </p:sp>
    </p:spTree>
    <p:extLst>
      <p:ext uri="{BB962C8B-B14F-4D97-AF65-F5344CB8AC3E}">
        <p14:creationId xmlns:p14="http://schemas.microsoft.com/office/powerpoint/2010/main" val="1252982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69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87D77F-86A2-422F-A95F-F7DC12830C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142"/>
          <a:stretch/>
        </p:blipFill>
        <p:spPr>
          <a:xfrm>
            <a:off x="366884" y="1717393"/>
            <a:ext cx="8227351" cy="27497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6EE87E-090A-4553-9FA2-30FD3E064738}"/>
              </a:ext>
            </a:extLst>
          </p:cNvPr>
          <p:cNvSpPr txBox="1"/>
          <p:nvPr/>
        </p:nvSpPr>
        <p:spPr>
          <a:xfrm>
            <a:off x="2220133" y="4555573"/>
            <a:ext cx="4520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Evolution of variance in arrival time deviations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7B2FE70B-3F1B-4FEA-B27B-05545F2F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Arrivals</a:t>
            </a:r>
          </a:p>
        </p:txBody>
      </p:sp>
    </p:spTree>
    <p:extLst>
      <p:ext uri="{BB962C8B-B14F-4D97-AF65-F5344CB8AC3E}">
        <p14:creationId xmlns:p14="http://schemas.microsoft.com/office/powerpoint/2010/main" val="37276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518350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Predictability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A8AF79-6C23-476F-B474-AA637B943EBB}"/>
              </a:ext>
            </a:extLst>
          </p:cNvPr>
          <p:cNvSpPr/>
          <p:nvPr/>
        </p:nvSpPr>
        <p:spPr>
          <a:xfrm>
            <a:off x="5213443" y="3799443"/>
            <a:ext cx="3191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 defTabSz="914400"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prstClr val="black"/>
                </a:solidFill>
                <a:sym typeface="Wingdings" pitchFamily="2" charset="2"/>
              </a:rPr>
              <a:t>[CTOT-5 min, CTOT + 10 min]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5DA2EB8-F785-459F-B7F9-C74BECCE2438}"/>
              </a:ext>
            </a:extLst>
          </p:cNvPr>
          <p:cNvGrpSpPr/>
          <p:nvPr/>
        </p:nvGrpSpPr>
        <p:grpSpPr>
          <a:xfrm>
            <a:off x="946315" y="2521488"/>
            <a:ext cx="2205780" cy="1277955"/>
            <a:chOff x="505924" y="1223945"/>
            <a:chExt cx="6205772" cy="3232565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403FB88-7C21-4E3D-91D2-9F673B4E1108}"/>
                </a:ext>
              </a:extLst>
            </p:cNvPr>
            <p:cNvCxnSpPr>
              <a:cxnSpLocks/>
            </p:cNvCxnSpPr>
            <p:nvPr/>
          </p:nvCxnSpPr>
          <p:spPr>
            <a:xfrm>
              <a:off x="533751" y="1237655"/>
              <a:ext cx="4443984" cy="321885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B264FA1-CDF4-4F8B-BA52-D035646468DB}"/>
                </a:ext>
              </a:extLst>
            </p:cNvPr>
            <p:cNvCxnSpPr>
              <a:cxnSpLocks/>
            </p:cNvCxnSpPr>
            <p:nvPr/>
          </p:nvCxnSpPr>
          <p:spPr>
            <a:xfrm>
              <a:off x="716280" y="3726672"/>
              <a:ext cx="599541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5A3DD537-9954-4A9B-8BD3-C4A0F1B48AAC}"/>
                </a:ext>
              </a:extLst>
            </p:cNvPr>
            <p:cNvSpPr/>
            <p:nvPr/>
          </p:nvSpPr>
          <p:spPr>
            <a:xfrm rot="7633866">
              <a:off x="566884" y="1162985"/>
              <a:ext cx="304800" cy="426720"/>
            </a:xfrm>
            <a:prstGeom prst="triangle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B98D0888-A5ED-4C17-B968-9E660353BC6D}"/>
                </a:ext>
              </a:extLst>
            </p:cNvPr>
            <p:cNvSpPr/>
            <p:nvPr/>
          </p:nvSpPr>
          <p:spPr>
            <a:xfrm rot="5400000">
              <a:off x="777240" y="3513312"/>
              <a:ext cx="304800" cy="42672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4" name="7 Imagen" descr="EfectoRegulacion.jpg">
            <a:extLst>
              <a:ext uri="{FF2B5EF4-FFF2-40B4-BE49-F238E27FC236}">
                <a16:creationId xmlns:a16="http://schemas.microsoft.com/office/drawing/2014/main" id="{C416C9D5-1F77-4C85-803E-8C279B230C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1985" y="1909551"/>
            <a:ext cx="3754816" cy="188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439BCF-D6F7-42C8-A444-4E257791E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1" y="4475834"/>
            <a:ext cx="2971225" cy="161874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423C19-C61F-47E1-990D-9AA7753A35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81" y="4625868"/>
            <a:ext cx="4521549" cy="180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70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79EEF1-6B12-41B8-86B2-6F62B351E3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1" t="3012" r="3583" b="12427"/>
          <a:stretch/>
        </p:blipFill>
        <p:spPr>
          <a:xfrm>
            <a:off x="1112521" y="1369876"/>
            <a:ext cx="6430891" cy="3474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F7FA78-1E54-4871-8F8F-FD339E3B42BC}"/>
              </a:ext>
            </a:extLst>
          </p:cNvPr>
          <p:cNvSpPr txBox="1"/>
          <p:nvPr/>
        </p:nvSpPr>
        <p:spPr>
          <a:xfrm>
            <a:off x="1769241" y="4948918"/>
            <a:ext cx="5422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RTA tolerance level that serves complexity management</a:t>
            </a:r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E42F9CF1-BD87-43FC-8E36-6590D35AE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Time window required</a:t>
            </a:r>
          </a:p>
        </p:txBody>
      </p:sp>
    </p:spTree>
    <p:extLst>
      <p:ext uri="{BB962C8B-B14F-4D97-AF65-F5344CB8AC3E}">
        <p14:creationId xmlns:p14="http://schemas.microsoft.com/office/powerpoint/2010/main" val="37109929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384F88C-95F4-4E81-997A-438753185C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8" t="5701" r="1889"/>
          <a:stretch/>
        </p:blipFill>
        <p:spPr>
          <a:xfrm>
            <a:off x="1219199" y="1743910"/>
            <a:ext cx="6522721" cy="3563095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71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7FA78-1E54-4871-8F8F-FD339E3B42BC}"/>
              </a:ext>
            </a:extLst>
          </p:cNvPr>
          <p:cNvSpPr txBox="1"/>
          <p:nvPr/>
        </p:nvSpPr>
        <p:spPr>
          <a:xfrm>
            <a:off x="1814961" y="5307005"/>
            <a:ext cx="5422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RTA tolerance level that serves complexity management</a:t>
            </a:r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8AF53F94-37F2-4D21-BA13-B488A0FCC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Time window required</a:t>
            </a:r>
          </a:p>
        </p:txBody>
      </p:sp>
    </p:spTree>
    <p:extLst>
      <p:ext uri="{BB962C8B-B14F-4D97-AF65-F5344CB8AC3E}">
        <p14:creationId xmlns:p14="http://schemas.microsoft.com/office/powerpoint/2010/main" val="33270150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72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pic>
        <p:nvPicPr>
          <p:cNvPr id="12" name="Graphic 11" descr="Scales of Justice">
            <a:extLst>
              <a:ext uri="{FF2B5EF4-FFF2-40B4-BE49-F238E27FC236}">
                <a16:creationId xmlns:a16="http://schemas.microsoft.com/office/drawing/2014/main" id="{CECDFFAE-CCE0-4FF6-AA62-2BA46C0BB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9172" y="1950852"/>
            <a:ext cx="2694940" cy="26949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8FC53BB-6373-4F6A-9082-168ADA7CC16C}"/>
              </a:ext>
            </a:extLst>
          </p:cNvPr>
          <p:cNvSpPr txBox="1"/>
          <p:nvPr/>
        </p:nvSpPr>
        <p:spPr>
          <a:xfrm>
            <a:off x="3252536" y="3113656"/>
            <a:ext cx="1069267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/>
              <a:t>Flexibility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F773CB-6871-4125-A02E-38AC0DA36263}"/>
              </a:ext>
            </a:extLst>
          </p:cNvPr>
          <p:cNvSpPr txBox="1"/>
          <p:nvPr/>
        </p:nvSpPr>
        <p:spPr>
          <a:xfrm>
            <a:off x="4757826" y="3109886"/>
            <a:ext cx="1414746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/>
              <a:t>Predictability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5320A0-CBAF-4E47-8E93-94B733AC4503}"/>
              </a:ext>
            </a:extLst>
          </p:cNvPr>
          <p:cNvSpPr txBox="1"/>
          <p:nvPr/>
        </p:nvSpPr>
        <p:spPr>
          <a:xfrm>
            <a:off x="3386663" y="1698912"/>
            <a:ext cx="2419958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/>
              <a:t>Width of target window</a:t>
            </a:r>
          </a:p>
        </p:txBody>
      </p:sp>
      <p:sp>
        <p:nvSpPr>
          <p:cNvPr id="16" name="Segnaposto contenuto 2">
            <a:extLst>
              <a:ext uri="{FF2B5EF4-FFF2-40B4-BE49-F238E27FC236}">
                <a16:creationId xmlns:a16="http://schemas.microsoft.com/office/drawing/2014/main" id="{9DBC6E2A-3702-42BB-BCDD-3A04E2320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Time window required</a:t>
            </a:r>
          </a:p>
        </p:txBody>
      </p:sp>
    </p:spTree>
    <p:extLst>
      <p:ext uri="{BB962C8B-B14F-4D97-AF65-F5344CB8AC3E}">
        <p14:creationId xmlns:p14="http://schemas.microsoft.com/office/powerpoint/2010/main" val="358083644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73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7B4CB0-8B7B-4549-9517-6D7F59203AA7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H. Hof, R. </a:t>
            </a:r>
            <a:r>
              <a:rPr lang="en-GB" sz="1200" dirty="0" err="1">
                <a:latin typeface="Arial" pitchFamily="34" charset="0"/>
              </a:rPr>
              <a:t>Flohr</a:t>
            </a:r>
            <a:r>
              <a:rPr lang="en-GB" sz="1200" dirty="0">
                <a:latin typeface="Arial" pitchFamily="34" charset="0"/>
              </a:rPr>
              <a:t>, O. Nunez, R. Garrity, ICAO working paper– Air Traffic Management Requirements and Performance Panel (ATMRPP) - 27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Working group meeting – Trajectory Based Operation (TBO) – Time adherence in TBO, 14 October 2014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E8ABDC-C4DF-47DF-BB8E-02428D7B82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209"/>
          <a:stretch/>
        </p:blipFill>
        <p:spPr>
          <a:xfrm>
            <a:off x="1013761" y="1541345"/>
            <a:ext cx="6933597" cy="4245919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454EC39B-BD98-417D-B237-FF5138B1C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TBO – Time adherence</a:t>
            </a:r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B11CB490-A5C8-47AD-902B-48F561E77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13911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Time window required</a:t>
            </a:r>
          </a:p>
        </p:txBody>
      </p:sp>
    </p:spTree>
    <p:extLst>
      <p:ext uri="{BB962C8B-B14F-4D97-AF65-F5344CB8AC3E}">
        <p14:creationId xmlns:p14="http://schemas.microsoft.com/office/powerpoint/2010/main" val="29396943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1262F-5B8A-4860-9A76-14A5ED306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Uncertainties – trade-offs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242CB-3EDA-4E0F-A8D5-0230F4F06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Predictability trade-offs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0A572-DF7B-4269-9CFA-9F6D6F5204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74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569929-B9F5-4D05-9B37-ADE56C662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462" y="2180696"/>
            <a:ext cx="6696075" cy="3648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B2D316-4320-4241-AC4F-D2CE26B2C476}"/>
              </a:ext>
            </a:extLst>
          </p:cNvPr>
          <p:cNvSpPr/>
          <p:nvPr/>
        </p:nvSpPr>
        <p:spPr>
          <a:xfrm>
            <a:off x="196769" y="5989910"/>
            <a:ext cx="8947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A. Franco, D. Rivas, A. Valenzuela, Optimal Aircraft Path Planning in a Structured Airspace Using Ensemble Weather Forecasts --  -- 8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SESAR Innovation Days – Salzburg – 3</a:t>
            </a:r>
            <a:r>
              <a:rPr lang="en-GB" sz="1200" baseline="30000" dirty="0">
                <a:latin typeface="Arial" pitchFamily="34" charset="0"/>
              </a:rPr>
              <a:t>rd</a:t>
            </a:r>
            <a:r>
              <a:rPr lang="en-GB" sz="1200" dirty="0">
                <a:latin typeface="Arial" pitchFamily="34" charset="0"/>
              </a:rPr>
              <a:t> – 7</a:t>
            </a:r>
            <a:r>
              <a:rPr lang="en-GB" sz="1200" baseline="30000" dirty="0">
                <a:latin typeface="Arial" pitchFamily="34" charset="0"/>
              </a:rPr>
              <a:t>th</a:t>
            </a:r>
            <a:r>
              <a:rPr lang="en-GB" sz="1200" dirty="0">
                <a:latin typeface="Arial" pitchFamily="34" charset="0"/>
              </a:rPr>
              <a:t> December 2018</a:t>
            </a:r>
          </a:p>
        </p:txBody>
      </p:sp>
    </p:spTree>
    <p:extLst>
      <p:ext uri="{BB962C8B-B14F-4D97-AF65-F5344CB8AC3E}">
        <p14:creationId xmlns:p14="http://schemas.microsoft.com/office/powerpoint/2010/main" val="120693803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Free routes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40605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76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97B3950-B321-4482-9A0C-65D9725F1E3A}"/>
              </a:ext>
            </a:extLst>
          </p:cNvPr>
          <p:cNvSpPr/>
          <p:nvPr/>
        </p:nvSpPr>
        <p:spPr>
          <a:xfrm>
            <a:off x="5347504" y="6181913"/>
            <a:ext cx="3796496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GB" dirty="0"/>
              <a:t> </a:t>
            </a:r>
            <a:r>
              <a:rPr lang="en-GB" sz="1200" dirty="0">
                <a:latin typeface="+mn-lt"/>
              </a:rPr>
              <a:t>European ATM Master Plan - Executive View. Ed. 2015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4C595A2-9EC3-4ED5-8482-A600B11233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20"/>
          <a:stretch/>
        </p:blipFill>
        <p:spPr>
          <a:xfrm>
            <a:off x="0" y="1585732"/>
            <a:ext cx="8736080" cy="260834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331CA17F-ACDD-40DF-916B-D709A0EAB278}"/>
              </a:ext>
            </a:extLst>
          </p:cNvPr>
          <p:cNvSpPr/>
          <p:nvPr/>
        </p:nvSpPr>
        <p:spPr>
          <a:xfrm>
            <a:off x="2614108" y="3663578"/>
            <a:ext cx="1463040" cy="225910"/>
          </a:xfrm>
          <a:prstGeom prst="ellipse">
            <a:avLst/>
          </a:prstGeom>
          <a:solidFill>
            <a:schemeClr val="accent3">
              <a:lumMod val="60000"/>
              <a:lumOff val="40000"/>
              <a:alpha val="30196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42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77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2542016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Use of structure airspace with restrictions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Longer routes than necessary (horizontal inefficiency)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Higher fuel consumption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Higher environmental impact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Constrained airspace users’ preferences</a:t>
            </a:r>
          </a:p>
        </p:txBody>
      </p:sp>
    </p:spTree>
    <p:extLst>
      <p:ext uri="{BB962C8B-B14F-4D97-AF65-F5344CB8AC3E}">
        <p14:creationId xmlns:p14="http://schemas.microsoft.com/office/powerpoint/2010/main" val="13330229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78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2542016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Airspace within </a:t>
            </a:r>
            <a:r>
              <a:rPr lang="en-GB" sz="1900" dirty="0"/>
              <a:t>which aircraft operators may </a:t>
            </a:r>
            <a:r>
              <a:rPr lang="en-GB" sz="1900" b="1" dirty="0"/>
              <a:t>plan a route freely between a defined entry point and a defined exit point</a:t>
            </a:r>
            <a:r>
              <a:rPr lang="en-GB" sz="1900" dirty="0"/>
              <a:t>, with the possibility of deviating via intermediate navigation points without reference to the fixed route network. 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Within this airspace, flights remain at all times </a:t>
            </a:r>
            <a:r>
              <a:rPr lang="en-GB" sz="1900" b="1" dirty="0"/>
              <a:t>subject to air traffic control </a:t>
            </a:r>
            <a:r>
              <a:rPr lang="en-GB" sz="1900" dirty="0"/>
              <a:t>and to any overriding airspace restrictions.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8" name="1 Recortar y redondear rectángulo de esquina sencilla">
            <a:extLst>
              <a:ext uri="{FF2B5EF4-FFF2-40B4-BE49-F238E27FC236}">
                <a16:creationId xmlns:a16="http://schemas.microsoft.com/office/drawing/2014/main" id="{E485CCEF-DA2F-452D-8BD9-ACDB82CB918B}"/>
              </a:ext>
            </a:extLst>
          </p:cNvPr>
          <p:cNvSpPr/>
          <p:nvPr/>
        </p:nvSpPr>
        <p:spPr bwMode="auto">
          <a:xfrm>
            <a:off x="2245056" y="3733046"/>
            <a:ext cx="4267200" cy="2213610"/>
          </a:xfrm>
          <a:prstGeom prst="snipRoundRect">
            <a:avLst>
              <a:gd name="adj1" fmla="val 39167"/>
              <a:gd name="adj2" fmla="val 28500"/>
            </a:avLst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5 Estrella de 4 puntas">
            <a:extLst>
              <a:ext uri="{FF2B5EF4-FFF2-40B4-BE49-F238E27FC236}">
                <a16:creationId xmlns:a16="http://schemas.microsoft.com/office/drawing/2014/main" id="{ECD94749-F09E-4B7E-B2FE-D72EDD21EA81}"/>
              </a:ext>
            </a:extLst>
          </p:cNvPr>
          <p:cNvSpPr/>
          <p:nvPr/>
        </p:nvSpPr>
        <p:spPr bwMode="auto">
          <a:xfrm>
            <a:off x="2020266" y="4308356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6 Estrella de 4 puntas">
            <a:extLst>
              <a:ext uri="{FF2B5EF4-FFF2-40B4-BE49-F238E27FC236}">
                <a16:creationId xmlns:a16="http://schemas.microsoft.com/office/drawing/2014/main" id="{14F428E4-B8CB-464F-863E-7D5B95529944}"/>
              </a:ext>
            </a:extLst>
          </p:cNvPr>
          <p:cNvSpPr/>
          <p:nvPr/>
        </p:nvSpPr>
        <p:spPr bwMode="auto">
          <a:xfrm>
            <a:off x="2016456" y="5314196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7 Estrella de 4 puntas">
            <a:extLst>
              <a:ext uri="{FF2B5EF4-FFF2-40B4-BE49-F238E27FC236}">
                <a16:creationId xmlns:a16="http://schemas.microsoft.com/office/drawing/2014/main" id="{56110DF9-93AC-481C-84D4-24608BB57201}"/>
              </a:ext>
            </a:extLst>
          </p:cNvPr>
          <p:cNvSpPr/>
          <p:nvPr/>
        </p:nvSpPr>
        <p:spPr bwMode="auto">
          <a:xfrm>
            <a:off x="6283656" y="4611251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8 Estrella de 4 puntas">
            <a:extLst>
              <a:ext uri="{FF2B5EF4-FFF2-40B4-BE49-F238E27FC236}">
                <a16:creationId xmlns:a16="http://schemas.microsoft.com/office/drawing/2014/main" id="{0EF3DC6F-574F-4E3F-8E22-414E737B4D60}"/>
              </a:ext>
            </a:extLst>
          </p:cNvPr>
          <p:cNvSpPr/>
          <p:nvPr/>
        </p:nvSpPr>
        <p:spPr bwMode="auto">
          <a:xfrm>
            <a:off x="6055056" y="3874016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9 Estrella de 4 puntas">
            <a:extLst>
              <a:ext uri="{FF2B5EF4-FFF2-40B4-BE49-F238E27FC236}">
                <a16:creationId xmlns:a16="http://schemas.microsoft.com/office/drawing/2014/main" id="{CC4C174C-9842-40AD-B160-72E3DE0C971C}"/>
              </a:ext>
            </a:extLst>
          </p:cNvPr>
          <p:cNvSpPr/>
          <p:nvPr/>
        </p:nvSpPr>
        <p:spPr bwMode="auto">
          <a:xfrm>
            <a:off x="6295086" y="5398016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978E9B29-4EA7-446C-A185-D14344F5F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56" y="4322546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r"/>
            <a:r>
              <a:rPr lang="en-US" sz="2000" dirty="0"/>
              <a:t>Entry point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485E639C-A2F6-4405-8315-2A5C4A159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96" y="5369105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r"/>
            <a:r>
              <a:rPr lang="en-US" sz="2000" dirty="0"/>
              <a:t>Entry point</a:t>
            </a: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D80494DD-6179-40AB-83BF-ACA201617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686" y="3872966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57A09130-F3B2-4E16-AA12-A7EFE941A4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1346" y="4666160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DF7D944C-5008-41F1-A170-F2108F9CD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1346" y="5436635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3F609D-01BF-4740-8E53-CF8D3D4F7268}"/>
              </a:ext>
            </a:extLst>
          </p:cNvPr>
          <p:cNvSpPr txBox="1"/>
          <p:nvPr/>
        </p:nvSpPr>
        <p:spPr>
          <a:xfrm>
            <a:off x="5769359" y="2875048"/>
            <a:ext cx="2876497" cy="1015663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GB" b="1" dirty="0"/>
          </a:p>
          <a:p>
            <a:pPr algn="ctr"/>
            <a:r>
              <a:rPr lang="en-GB" b="1" dirty="0"/>
              <a:t>Free routes </a:t>
            </a:r>
            <a:r>
              <a:rPr lang="en-GB" sz="2400" b="1" dirty="0"/>
              <a:t>≠</a:t>
            </a:r>
            <a:r>
              <a:rPr lang="en-GB" b="1" dirty="0"/>
              <a:t> Free flight</a:t>
            </a:r>
          </a:p>
          <a:p>
            <a:pPr algn="ctr"/>
            <a:endParaRPr lang="en-GB" b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08F9759-A829-41FF-993B-00D0A40AAFF4}"/>
              </a:ext>
            </a:extLst>
          </p:cNvPr>
          <p:cNvSpPr/>
          <p:nvPr/>
        </p:nvSpPr>
        <p:spPr>
          <a:xfrm>
            <a:off x="5293056" y="6223400"/>
            <a:ext cx="37586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http://www.eurocontrol.int/articles/free-route-airspace</a:t>
            </a:r>
          </a:p>
        </p:txBody>
      </p:sp>
    </p:spTree>
    <p:extLst>
      <p:ext uri="{BB962C8B-B14F-4D97-AF65-F5344CB8AC3E}">
        <p14:creationId xmlns:p14="http://schemas.microsoft.com/office/powerpoint/2010/main" val="398918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79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3"/>
            <a:ext cx="8594522" cy="817389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Shortest route not always most efficient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Free-route trajectory might be longer but user-preferred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pic>
        <p:nvPicPr>
          <p:cNvPr id="22" name="Picture 4" descr="http://delta.jepptech.com/jifp/help/Images/JW_NTXYZ_00.gif">
            <a:extLst>
              <a:ext uri="{FF2B5EF4-FFF2-40B4-BE49-F238E27FC236}">
                <a16:creationId xmlns:a16="http://schemas.microsoft.com/office/drawing/2014/main" id="{AB89CFEA-A19E-4831-9962-9AD504CA4A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237" b="21631"/>
          <a:stretch/>
        </p:blipFill>
        <p:spPr bwMode="auto">
          <a:xfrm>
            <a:off x="2807986" y="4857977"/>
            <a:ext cx="3892952" cy="14897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n 3">
            <a:extLst>
              <a:ext uri="{FF2B5EF4-FFF2-40B4-BE49-F238E27FC236}">
                <a16:creationId xmlns:a16="http://schemas.microsoft.com/office/drawing/2014/main" id="{C853C740-89DB-4174-AD22-50C9ED34A8D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566" y="2442545"/>
            <a:ext cx="5397501" cy="233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Marcador de contenido 4">
            <a:extLst>
              <a:ext uri="{FF2B5EF4-FFF2-40B4-BE49-F238E27FC236}">
                <a16:creationId xmlns:a16="http://schemas.microsoft.com/office/drawing/2014/main" id="{F33E63D1-5C67-4C9C-ADF0-38FA7AD341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56" b="6056"/>
          <a:stretch>
            <a:fillRect/>
          </a:stretch>
        </p:blipFill>
        <p:spPr>
          <a:xfrm>
            <a:off x="5578067" y="2702895"/>
            <a:ext cx="3160018" cy="181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29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Predictability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89F422-4110-4DFD-B506-24A656AC5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7782" y="2378073"/>
            <a:ext cx="3859540" cy="30779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642623-5089-4A69-9E43-C4C32CA9ED19}"/>
              </a:ext>
            </a:extLst>
          </p:cNvPr>
          <p:cNvSpPr/>
          <p:nvPr/>
        </p:nvSpPr>
        <p:spPr>
          <a:xfrm>
            <a:off x="639501" y="5916128"/>
            <a:ext cx="82299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Valenzuela, A., Franco, A., Rivas, D., García-Heras, J. and Soler, M., Effects of Reducing Wind-Induced Trajectory Uncertainty on Sector Demand, SESAR Innovation days 2017</a:t>
            </a:r>
          </a:p>
        </p:txBody>
      </p:sp>
    </p:spTree>
    <p:extLst>
      <p:ext uri="{BB962C8B-B14F-4D97-AF65-F5344CB8AC3E}">
        <p14:creationId xmlns:p14="http://schemas.microsoft.com/office/powerpoint/2010/main" val="33109507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Recortar y redondear rectángulo de esquina sencilla">
            <a:extLst>
              <a:ext uri="{FF2B5EF4-FFF2-40B4-BE49-F238E27FC236}">
                <a16:creationId xmlns:a16="http://schemas.microsoft.com/office/drawing/2014/main" id="{E485CCEF-DA2F-452D-8BD9-ACDB82CB918B}"/>
              </a:ext>
            </a:extLst>
          </p:cNvPr>
          <p:cNvSpPr/>
          <p:nvPr/>
        </p:nvSpPr>
        <p:spPr bwMode="auto">
          <a:xfrm>
            <a:off x="2275985" y="2664083"/>
            <a:ext cx="4267200" cy="2213610"/>
          </a:xfrm>
          <a:prstGeom prst="snipRoundRect">
            <a:avLst>
              <a:gd name="adj1" fmla="val 39167"/>
              <a:gd name="adj2" fmla="val 28500"/>
            </a:avLst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6DC7F10-24FB-408B-A8EF-4EC9DF1195AA}"/>
              </a:ext>
            </a:extLst>
          </p:cNvPr>
          <p:cNvCxnSpPr/>
          <p:nvPr/>
        </p:nvCxnSpPr>
        <p:spPr>
          <a:xfrm flipV="1">
            <a:off x="2275985" y="2996603"/>
            <a:ext cx="4050030" cy="53340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DAEA680-23AC-4CDD-89E9-AD2F39035BCC}"/>
              </a:ext>
            </a:extLst>
          </p:cNvPr>
          <p:cNvCxnSpPr/>
          <p:nvPr/>
        </p:nvCxnSpPr>
        <p:spPr>
          <a:xfrm>
            <a:off x="2275985" y="3530003"/>
            <a:ext cx="4267200" cy="311621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114F50B-68D9-40D3-B7BA-248F17A0518C}"/>
              </a:ext>
            </a:extLst>
          </p:cNvPr>
          <p:cNvCxnSpPr/>
          <p:nvPr/>
        </p:nvCxnSpPr>
        <p:spPr>
          <a:xfrm>
            <a:off x="2275985" y="3542288"/>
            <a:ext cx="4267200" cy="1004381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FE8C8F2-E3D7-47B9-BCDE-33D114405A47}"/>
              </a:ext>
            </a:extLst>
          </p:cNvPr>
          <p:cNvCxnSpPr/>
          <p:nvPr/>
        </p:nvCxnSpPr>
        <p:spPr>
          <a:xfrm flipV="1">
            <a:off x="2275985" y="2996603"/>
            <a:ext cx="4050030" cy="155006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FA8A515-50FF-486C-8257-17BC8EFCC20B}"/>
              </a:ext>
            </a:extLst>
          </p:cNvPr>
          <p:cNvCxnSpPr/>
          <p:nvPr/>
        </p:nvCxnSpPr>
        <p:spPr>
          <a:xfrm>
            <a:off x="2275985" y="4546669"/>
            <a:ext cx="4299067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80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2"/>
            <a:ext cx="8594522" cy="1359663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Pre-defined direct (</a:t>
            </a:r>
            <a:r>
              <a:rPr lang="en-GB" sz="1900" b="1" dirty="0">
                <a:solidFill>
                  <a:srgbClr val="FFC000"/>
                </a:solidFill>
              </a:rPr>
              <a:t>DCT</a:t>
            </a:r>
            <a:r>
              <a:rPr lang="en-GB" sz="1900" b="1" dirty="0"/>
              <a:t>) routes </a:t>
            </a:r>
            <a:r>
              <a:rPr lang="en-GB" sz="1900" dirty="0"/>
              <a:t>operated at specified times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User Preferred Routing (</a:t>
            </a:r>
            <a:r>
              <a:rPr lang="en-GB" sz="1900" b="1" dirty="0">
                <a:solidFill>
                  <a:schemeClr val="accent3">
                    <a:lumMod val="75000"/>
                  </a:schemeClr>
                </a:solidFill>
              </a:rPr>
              <a:t>UPR</a:t>
            </a:r>
            <a:r>
              <a:rPr lang="en-GB" sz="1900" b="1" dirty="0"/>
              <a:t>)</a:t>
            </a:r>
            <a:r>
              <a:rPr lang="en-GB" sz="1900" dirty="0"/>
              <a:t>, AU define route non-defined according to published route segments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9" name="5 Estrella de 4 puntas">
            <a:extLst>
              <a:ext uri="{FF2B5EF4-FFF2-40B4-BE49-F238E27FC236}">
                <a16:creationId xmlns:a16="http://schemas.microsoft.com/office/drawing/2014/main" id="{ECD94749-F09E-4B7E-B2FE-D72EDD21EA81}"/>
              </a:ext>
            </a:extLst>
          </p:cNvPr>
          <p:cNvSpPr/>
          <p:nvPr/>
        </p:nvSpPr>
        <p:spPr bwMode="auto">
          <a:xfrm>
            <a:off x="2051195" y="3239393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6 Estrella de 4 puntas">
            <a:extLst>
              <a:ext uri="{FF2B5EF4-FFF2-40B4-BE49-F238E27FC236}">
                <a16:creationId xmlns:a16="http://schemas.microsoft.com/office/drawing/2014/main" id="{14F428E4-B8CB-464F-863E-7D5B95529944}"/>
              </a:ext>
            </a:extLst>
          </p:cNvPr>
          <p:cNvSpPr/>
          <p:nvPr/>
        </p:nvSpPr>
        <p:spPr bwMode="auto">
          <a:xfrm>
            <a:off x="2047385" y="4245233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7 Estrella de 4 puntas">
            <a:extLst>
              <a:ext uri="{FF2B5EF4-FFF2-40B4-BE49-F238E27FC236}">
                <a16:creationId xmlns:a16="http://schemas.microsoft.com/office/drawing/2014/main" id="{56110DF9-93AC-481C-84D4-24608BB57201}"/>
              </a:ext>
            </a:extLst>
          </p:cNvPr>
          <p:cNvSpPr/>
          <p:nvPr/>
        </p:nvSpPr>
        <p:spPr bwMode="auto">
          <a:xfrm>
            <a:off x="6314585" y="3542288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8 Estrella de 4 puntas">
            <a:extLst>
              <a:ext uri="{FF2B5EF4-FFF2-40B4-BE49-F238E27FC236}">
                <a16:creationId xmlns:a16="http://schemas.microsoft.com/office/drawing/2014/main" id="{0EF3DC6F-574F-4E3F-8E22-414E737B4D60}"/>
              </a:ext>
            </a:extLst>
          </p:cNvPr>
          <p:cNvSpPr/>
          <p:nvPr/>
        </p:nvSpPr>
        <p:spPr bwMode="auto">
          <a:xfrm>
            <a:off x="6085985" y="2805053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9 Estrella de 4 puntas">
            <a:extLst>
              <a:ext uri="{FF2B5EF4-FFF2-40B4-BE49-F238E27FC236}">
                <a16:creationId xmlns:a16="http://schemas.microsoft.com/office/drawing/2014/main" id="{CC4C174C-9842-40AD-B160-72E3DE0C971C}"/>
              </a:ext>
            </a:extLst>
          </p:cNvPr>
          <p:cNvSpPr/>
          <p:nvPr/>
        </p:nvSpPr>
        <p:spPr bwMode="auto">
          <a:xfrm>
            <a:off x="6326015" y="4329053"/>
            <a:ext cx="457200" cy="457200"/>
          </a:xfrm>
          <a:prstGeom prst="star4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3600" tIns="46800" rIns="93600" bIns="468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978E9B29-4EA7-446C-A185-D14344F5F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85" y="3253583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r"/>
            <a:r>
              <a:rPr lang="en-US" sz="2000" dirty="0"/>
              <a:t>Entry point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485E639C-A2F6-4405-8315-2A5C4A159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925" y="4300142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r"/>
            <a:r>
              <a:rPr lang="en-US" sz="2000" dirty="0"/>
              <a:t>Entry point</a:t>
            </a: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D80494DD-6179-40AB-83BF-ACA201617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4615" y="2804003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57A09130-F3B2-4E16-AA12-A7EFE941A4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2275" y="3597197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DF7D944C-5008-41F1-A170-F2108F9CD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2275" y="4367672"/>
            <a:ext cx="147066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600" tIns="46800" rIns="93600" bIns="46800">
            <a:spAutoFit/>
          </a:bodyPr>
          <a:lstStyle/>
          <a:p>
            <a:pPr algn="l"/>
            <a:r>
              <a:rPr lang="en-US" sz="2000" dirty="0"/>
              <a:t>Exit point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EB27EE9-29B9-46A4-A155-E013458A2F70}"/>
              </a:ext>
            </a:extLst>
          </p:cNvPr>
          <p:cNvCxnSpPr/>
          <p:nvPr/>
        </p:nvCxnSpPr>
        <p:spPr>
          <a:xfrm flipV="1">
            <a:off x="2275985" y="4329053"/>
            <a:ext cx="1292011" cy="217616"/>
          </a:xfrm>
          <a:prstGeom prst="line">
            <a:avLst/>
          </a:prstGeom>
          <a:ln w="603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F2CC6BD-EE27-4A75-A6D7-3E79DDFB4ED5}"/>
              </a:ext>
            </a:extLst>
          </p:cNvPr>
          <p:cNvCxnSpPr/>
          <p:nvPr/>
        </p:nvCxnSpPr>
        <p:spPr>
          <a:xfrm flipV="1">
            <a:off x="3567996" y="4245233"/>
            <a:ext cx="777240" cy="83820"/>
          </a:xfrm>
          <a:prstGeom prst="line">
            <a:avLst/>
          </a:prstGeom>
          <a:ln w="603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6503553-5B19-4751-81A7-C9BC317EC720}"/>
              </a:ext>
            </a:extLst>
          </p:cNvPr>
          <p:cNvCxnSpPr>
            <a:cxnSpLocks/>
          </p:cNvCxnSpPr>
          <p:nvPr/>
        </p:nvCxnSpPr>
        <p:spPr>
          <a:xfrm>
            <a:off x="4345236" y="4245233"/>
            <a:ext cx="1524000" cy="25839"/>
          </a:xfrm>
          <a:prstGeom prst="line">
            <a:avLst/>
          </a:prstGeom>
          <a:ln w="603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5CDD2D6-934B-48EA-8782-A6524C5E468D}"/>
              </a:ext>
            </a:extLst>
          </p:cNvPr>
          <p:cNvCxnSpPr>
            <a:cxnSpLocks/>
          </p:cNvCxnSpPr>
          <p:nvPr/>
        </p:nvCxnSpPr>
        <p:spPr>
          <a:xfrm>
            <a:off x="5869236" y="4271072"/>
            <a:ext cx="685379" cy="275597"/>
          </a:xfrm>
          <a:prstGeom prst="line">
            <a:avLst/>
          </a:prstGeom>
          <a:ln w="603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61E6289-B919-4638-9F0D-524F7C0C9A96}"/>
              </a:ext>
            </a:extLst>
          </p:cNvPr>
          <p:cNvSpPr/>
          <p:nvPr/>
        </p:nvSpPr>
        <p:spPr>
          <a:xfrm>
            <a:off x="5512484" y="6168732"/>
            <a:ext cx="35392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User Preferred Routing - Initial VALR (Step 1 V3), 2013</a:t>
            </a:r>
          </a:p>
        </p:txBody>
      </p:sp>
    </p:spTree>
    <p:extLst>
      <p:ext uri="{BB962C8B-B14F-4D97-AF65-F5344CB8AC3E}">
        <p14:creationId xmlns:p14="http://schemas.microsoft.com/office/powerpoint/2010/main" val="428898017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 – Benefits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81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2"/>
            <a:ext cx="8594522" cy="2495719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Airspace users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Save as much as 25,000 NM a day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Flying distances reduced by 7.5 million NM, representing 45,000 tons of fuel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ANSPs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Improved predictability (more stable trajectories)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Better spread of conflicts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B6505A-AED9-475F-B776-AF3A421A9344}"/>
              </a:ext>
            </a:extLst>
          </p:cNvPr>
          <p:cNvSpPr/>
          <p:nvPr/>
        </p:nvSpPr>
        <p:spPr>
          <a:xfrm>
            <a:off x="5293056" y="6223400"/>
            <a:ext cx="37586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http://www.eurocontrol.int/articles/free-route-airspace</a:t>
            </a:r>
          </a:p>
        </p:txBody>
      </p:sp>
    </p:spTree>
    <p:extLst>
      <p:ext uri="{BB962C8B-B14F-4D97-AF65-F5344CB8AC3E}">
        <p14:creationId xmlns:p14="http://schemas.microsoft.com/office/powerpoint/2010/main" val="11668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 – Difficulties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82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2"/>
            <a:ext cx="8594522" cy="2495719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dirty="0"/>
              <a:t>Less structured traffic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Higher spread of conflicts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More difficult interoperability between factors (i.e. civil and military coordination)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Potential reduction of capacity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dirty="0"/>
              <a:t>Need of interstate coordination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18C2351-A088-41B7-A421-787E91F85175}"/>
              </a:ext>
            </a:extLst>
          </p:cNvPr>
          <p:cNvSpPr/>
          <p:nvPr/>
        </p:nvSpPr>
        <p:spPr>
          <a:xfrm>
            <a:off x="1996028" y="3250908"/>
            <a:ext cx="4548851" cy="2176041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55A76AC-C9A1-4B86-992D-43EC5024DA1D}"/>
              </a:ext>
            </a:extLst>
          </p:cNvPr>
          <p:cNvCxnSpPr>
            <a:cxnSpLocks/>
            <a:stCxn id="11" idx="1"/>
          </p:cNvCxnSpPr>
          <p:nvPr/>
        </p:nvCxnSpPr>
        <p:spPr>
          <a:xfrm flipV="1">
            <a:off x="1996028" y="4338928"/>
            <a:ext cx="1238491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49EB257-47DE-4C4C-AF22-95B5902ADCDF}"/>
              </a:ext>
            </a:extLst>
          </p:cNvPr>
          <p:cNvCxnSpPr/>
          <p:nvPr/>
        </p:nvCxnSpPr>
        <p:spPr>
          <a:xfrm flipV="1">
            <a:off x="3234519" y="3762297"/>
            <a:ext cx="1551008" cy="5766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F4A14C-40C3-481C-93C7-EA1CB61CF874}"/>
              </a:ext>
            </a:extLst>
          </p:cNvPr>
          <p:cNvCxnSpPr/>
          <p:nvPr/>
        </p:nvCxnSpPr>
        <p:spPr>
          <a:xfrm>
            <a:off x="4785527" y="3762297"/>
            <a:ext cx="175935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05BB6CB-9DA4-4EDD-AB10-CD988F0D8886}"/>
              </a:ext>
            </a:extLst>
          </p:cNvPr>
          <p:cNvCxnSpPr/>
          <p:nvPr/>
        </p:nvCxnSpPr>
        <p:spPr>
          <a:xfrm flipV="1">
            <a:off x="4496160" y="4653335"/>
            <a:ext cx="0" cy="7736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5D1ED23-F337-4B78-88E7-714ADCEEC4E8}"/>
              </a:ext>
            </a:extLst>
          </p:cNvPr>
          <p:cNvCxnSpPr/>
          <p:nvPr/>
        </p:nvCxnSpPr>
        <p:spPr>
          <a:xfrm flipH="1" flipV="1">
            <a:off x="3338692" y="3250908"/>
            <a:ext cx="1157468" cy="14024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B0754DC-7FB3-4026-A628-E08A7322AE03}"/>
              </a:ext>
            </a:extLst>
          </p:cNvPr>
          <p:cNvCxnSpPr/>
          <p:nvPr/>
        </p:nvCxnSpPr>
        <p:spPr>
          <a:xfrm flipV="1">
            <a:off x="4496160" y="3250908"/>
            <a:ext cx="1169043" cy="14024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4931C604-C348-4D49-8F76-0733CD922B35}"/>
              </a:ext>
            </a:extLst>
          </p:cNvPr>
          <p:cNvSpPr/>
          <p:nvPr/>
        </p:nvSpPr>
        <p:spPr>
          <a:xfrm>
            <a:off x="5080681" y="3553740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A8D7D15-80A2-406B-9C34-AABAB66B3D29}"/>
              </a:ext>
            </a:extLst>
          </p:cNvPr>
          <p:cNvSpPr/>
          <p:nvPr/>
        </p:nvSpPr>
        <p:spPr>
          <a:xfrm>
            <a:off x="3806862" y="3858281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CC683E5-227B-4521-B756-F943CB80DEE4}"/>
              </a:ext>
            </a:extLst>
          </p:cNvPr>
          <p:cNvSpPr/>
          <p:nvPr/>
        </p:nvSpPr>
        <p:spPr>
          <a:xfrm>
            <a:off x="4302283" y="4395366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3B63656-C893-424C-91D5-1B5B1ADE2E09}"/>
              </a:ext>
            </a:extLst>
          </p:cNvPr>
          <p:cNvCxnSpPr>
            <a:stCxn id="11" idx="1"/>
          </p:cNvCxnSpPr>
          <p:nvPr/>
        </p:nvCxnSpPr>
        <p:spPr>
          <a:xfrm flipV="1">
            <a:off x="1996028" y="3250908"/>
            <a:ext cx="3669175" cy="108802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0DDAC8B-496B-4BEA-8959-72AB39A33472}"/>
              </a:ext>
            </a:extLst>
          </p:cNvPr>
          <p:cNvCxnSpPr>
            <a:cxnSpLocks/>
            <a:stCxn id="11" idx="1"/>
          </p:cNvCxnSpPr>
          <p:nvPr/>
        </p:nvCxnSpPr>
        <p:spPr>
          <a:xfrm flipV="1">
            <a:off x="1996028" y="3794918"/>
            <a:ext cx="4548851" cy="54401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76D57CD-F022-4DC9-A817-A87DEC4392D3}"/>
              </a:ext>
            </a:extLst>
          </p:cNvPr>
          <p:cNvCxnSpPr>
            <a:cxnSpLocks/>
          </p:cNvCxnSpPr>
          <p:nvPr/>
        </p:nvCxnSpPr>
        <p:spPr>
          <a:xfrm>
            <a:off x="1996028" y="4338929"/>
            <a:ext cx="2500132" cy="112064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38FDF79-0812-419A-B289-4BAEDF258A1D}"/>
              </a:ext>
            </a:extLst>
          </p:cNvPr>
          <p:cNvCxnSpPr>
            <a:cxnSpLocks/>
          </p:cNvCxnSpPr>
          <p:nvPr/>
        </p:nvCxnSpPr>
        <p:spPr>
          <a:xfrm>
            <a:off x="3342067" y="3250908"/>
            <a:ext cx="1154092" cy="220866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1C64CC6-2E98-4C17-A25A-F9840E8C1B6D}"/>
              </a:ext>
            </a:extLst>
          </p:cNvPr>
          <p:cNvCxnSpPr>
            <a:cxnSpLocks/>
          </p:cNvCxnSpPr>
          <p:nvPr/>
        </p:nvCxnSpPr>
        <p:spPr>
          <a:xfrm flipH="1">
            <a:off x="4496160" y="3294488"/>
            <a:ext cx="1154093" cy="213246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3" name="Oval 62">
            <a:extLst>
              <a:ext uri="{FF2B5EF4-FFF2-40B4-BE49-F238E27FC236}">
                <a16:creationId xmlns:a16="http://schemas.microsoft.com/office/drawing/2014/main" id="{6CC6B96F-AC6E-4424-9DF2-D665EAAB6F33}"/>
              </a:ext>
            </a:extLst>
          </p:cNvPr>
          <p:cNvSpPr/>
          <p:nvPr/>
        </p:nvSpPr>
        <p:spPr>
          <a:xfrm>
            <a:off x="5091050" y="3783616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46C3AA75-52ED-4D83-B822-F8609B252D02}"/>
              </a:ext>
            </a:extLst>
          </p:cNvPr>
          <p:cNvSpPr/>
          <p:nvPr/>
        </p:nvSpPr>
        <p:spPr>
          <a:xfrm>
            <a:off x="3586341" y="3933284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7381737-4D9B-4F43-969B-F4C07BCE0319}"/>
              </a:ext>
            </a:extLst>
          </p:cNvPr>
          <p:cNvSpPr/>
          <p:nvPr/>
        </p:nvSpPr>
        <p:spPr>
          <a:xfrm>
            <a:off x="3404521" y="3645394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DDEDFB3-F500-41FB-8CC9-992ED3A938BF}"/>
              </a:ext>
            </a:extLst>
          </p:cNvPr>
          <p:cNvCxnSpPr>
            <a:cxnSpLocks/>
          </p:cNvCxnSpPr>
          <p:nvPr/>
        </p:nvCxnSpPr>
        <p:spPr>
          <a:xfrm flipH="1">
            <a:off x="4469514" y="3762297"/>
            <a:ext cx="2096346" cy="166465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5AFF015-7E22-4F0D-95CF-6683CE7D229C}"/>
              </a:ext>
            </a:extLst>
          </p:cNvPr>
          <p:cNvCxnSpPr>
            <a:cxnSpLocks/>
          </p:cNvCxnSpPr>
          <p:nvPr/>
        </p:nvCxnSpPr>
        <p:spPr>
          <a:xfrm>
            <a:off x="4785527" y="3762297"/>
            <a:ext cx="1053296" cy="16669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2E014CEA-49FE-460A-925A-FB247E50AC1F}"/>
              </a:ext>
            </a:extLst>
          </p:cNvPr>
          <p:cNvSpPr/>
          <p:nvPr/>
        </p:nvSpPr>
        <p:spPr>
          <a:xfrm>
            <a:off x="4758882" y="3895848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8FEFDE6-3315-4250-9E79-11388116A99E}"/>
              </a:ext>
            </a:extLst>
          </p:cNvPr>
          <p:cNvSpPr/>
          <p:nvPr/>
        </p:nvSpPr>
        <p:spPr>
          <a:xfrm>
            <a:off x="3556921" y="3797794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DB3CB19-01BC-4904-B9F1-3093BABC6D59}"/>
              </a:ext>
            </a:extLst>
          </p:cNvPr>
          <p:cNvCxnSpPr>
            <a:cxnSpLocks/>
          </p:cNvCxnSpPr>
          <p:nvPr/>
        </p:nvCxnSpPr>
        <p:spPr>
          <a:xfrm>
            <a:off x="5660622" y="3294488"/>
            <a:ext cx="171812" cy="213472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DC8B278-C97E-4956-B1FD-5911EDC19655}"/>
              </a:ext>
            </a:extLst>
          </p:cNvPr>
          <p:cNvCxnSpPr>
            <a:cxnSpLocks/>
          </p:cNvCxnSpPr>
          <p:nvPr/>
        </p:nvCxnSpPr>
        <p:spPr>
          <a:xfrm>
            <a:off x="3355964" y="3261868"/>
            <a:ext cx="2475142" cy="216508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FAAE9E0-5821-4F5C-A705-CEC74918F4BC}"/>
              </a:ext>
            </a:extLst>
          </p:cNvPr>
          <p:cNvCxnSpPr>
            <a:cxnSpLocks/>
            <a:stCxn id="11" idx="1"/>
          </p:cNvCxnSpPr>
          <p:nvPr/>
        </p:nvCxnSpPr>
        <p:spPr>
          <a:xfrm>
            <a:off x="1996028" y="4338929"/>
            <a:ext cx="3835078" cy="112064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3" name="Oval 82">
            <a:extLst>
              <a:ext uri="{FF2B5EF4-FFF2-40B4-BE49-F238E27FC236}">
                <a16:creationId xmlns:a16="http://schemas.microsoft.com/office/drawing/2014/main" id="{7CFDB4EE-CB76-4D59-8F68-1E2F8FCF19FC}"/>
              </a:ext>
            </a:extLst>
          </p:cNvPr>
          <p:cNvSpPr/>
          <p:nvPr/>
        </p:nvSpPr>
        <p:spPr>
          <a:xfrm>
            <a:off x="5525161" y="3738481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4ABE44D-C159-4D41-B70B-3E898B4579F2}"/>
              </a:ext>
            </a:extLst>
          </p:cNvPr>
          <p:cNvSpPr/>
          <p:nvPr/>
        </p:nvSpPr>
        <p:spPr>
          <a:xfrm>
            <a:off x="5555243" y="4232825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BAB73926-5D03-434E-B87A-8020D7CDEF0C}"/>
              </a:ext>
            </a:extLst>
          </p:cNvPr>
          <p:cNvSpPr/>
          <p:nvPr/>
        </p:nvSpPr>
        <p:spPr>
          <a:xfrm>
            <a:off x="5010450" y="4660599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D03EDB9E-4F52-44B0-B434-79D7CA1EAAA4}"/>
              </a:ext>
            </a:extLst>
          </p:cNvPr>
          <p:cNvSpPr/>
          <p:nvPr/>
        </p:nvSpPr>
        <p:spPr>
          <a:xfrm>
            <a:off x="4742121" y="4477960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B7C926F9-D233-4AE3-96ED-256F60702721}"/>
              </a:ext>
            </a:extLst>
          </p:cNvPr>
          <p:cNvSpPr/>
          <p:nvPr/>
        </p:nvSpPr>
        <p:spPr>
          <a:xfrm>
            <a:off x="4641977" y="5012072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14C18ABE-35A8-4ADA-84A5-61F27AA138B9}"/>
              </a:ext>
            </a:extLst>
          </p:cNvPr>
          <p:cNvSpPr/>
          <p:nvPr/>
        </p:nvSpPr>
        <p:spPr>
          <a:xfrm>
            <a:off x="4496160" y="4929478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43B4AA2E-874A-4313-A2ED-FFB4DF0EC35B}"/>
              </a:ext>
            </a:extLst>
          </p:cNvPr>
          <p:cNvSpPr/>
          <p:nvPr/>
        </p:nvSpPr>
        <p:spPr>
          <a:xfrm>
            <a:off x="4058490" y="4822886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A4EA7F19-6697-4988-92B7-866D8DADD799}"/>
              </a:ext>
            </a:extLst>
          </p:cNvPr>
          <p:cNvSpPr/>
          <p:nvPr/>
        </p:nvSpPr>
        <p:spPr>
          <a:xfrm>
            <a:off x="4065607" y="3886318"/>
            <a:ext cx="387752" cy="398381"/>
          </a:xfrm>
          <a:prstGeom prst="ellipse">
            <a:avLst/>
          </a:prstGeom>
          <a:solidFill>
            <a:srgbClr val="FF0000">
              <a:alpha val="27059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44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 animBg="1"/>
      <p:bldP spid="33" grpId="1" animBg="1"/>
      <p:bldP spid="43" grpId="0" animBg="1"/>
      <p:bldP spid="43" grpId="1" animBg="1"/>
      <p:bldP spid="44" grpId="0" animBg="1"/>
      <p:bldP spid="44" grpId="1" animBg="1"/>
      <p:bldP spid="63" grpId="0" animBg="1"/>
      <p:bldP spid="65" grpId="0" animBg="1"/>
      <p:bldP spid="66" grpId="0" animBg="1"/>
      <p:bldP spid="72" grpId="0" animBg="1"/>
      <p:bldP spid="72" grpId="1" animBg="1"/>
      <p:bldP spid="73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Free routes – Implementation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83</a:t>
            </a:fld>
            <a:endParaRPr lang="en-GB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4DDB60E8-1E46-4111-9A5E-1AFE02420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2"/>
            <a:ext cx="8594522" cy="4919324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By the end of 2017, 51 ACCs some degree </a:t>
            </a:r>
            <a:r>
              <a:rPr lang="en-GB" sz="1900" dirty="0"/>
              <a:t>of</a:t>
            </a:r>
            <a:r>
              <a:rPr lang="en-GB" sz="1900" b="1" dirty="0"/>
              <a:t> </a:t>
            </a:r>
            <a:r>
              <a:rPr lang="en-GB" sz="2000" dirty="0"/>
              <a:t>Free Route Airspace operations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By the end of 2019</a:t>
            </a:r>
            <a:r>
              <a:rPr lang="en-GB" sz="2000" dirty="0"/>
              <a:t> </a:t>
            </a:r>
            <a:r>
              <a:rPr lang="en-GB" sz="2000" b="1" dirty="0"/>
              <a:t>most European airspace </a:t>
            </a:r>
            <a:r>
              <a:rPr lang="en-GB" sz="2000" dirty="0"/>
              <a:t>is expected to have implemented FRA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By 2021/2022 all airspace </a:t>
            </a:r>
            <a:r>
              <a:rPr lang="en-GB" sz="2000" dirty="0"/>
              <a:t>having this type of operations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Cross-border implementation (</a:t>
            </a:r>
            <a:r>
              <a:rPr lang="en-GB" sz="2000" dirty="0"/>
              <a:t>implementation on incremental basis State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cross border)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SAXFRA (Austria/Slovenia)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SEENFRA (Romania/Hungary/Bulgaria)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SEAFRA (Belgrade/Zagreb ACCs)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MALTA/ITALY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NEFRA (Estonia/Latvia/Finland/Sweden/Denmark/Norway)</a:t>
            </a:r>
          </a:p>
          <a:p>
            <a:pPr lvl="1" indent="0">
              <a:buNone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Europe is first region in the world to have implemented full FRA concept</a:t>
            </a:r>
          </a:p>
          <a:p>
            <a:pPr marL="342900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1E6289-B919-4638-9F0D-524F7C0C9A96}"/>
              </a:ext>
            </a:extLst>
          </p:cNvPr>
          <p:cNvSpPr/>
          <p:nvPr/>
        </p:nvSpPr>
        <p:spPr>
          <a:xfrm>
            <a:off x="5222139" y="6168732"/>
            <a:ext cx="37765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latin typeface="Arial" pitchFamily="34" charset="0"/>
              </a:rPr>
              <a:t>http://www.eurocontrol.int/articles/free-route-airspace</a:t>
            </a:r>
          </a:p>
        </p:txBody>
      </p:sp>
    </p:spTree>
    <p:extLst>
      <p:ext uri="{BB962C8B-B14F-4D97-AF65-F5344CB8AC3E}">
        <p14:creationId xmlns:p14="http://schemas.microsoft.com/office/powerpoint/2010/main" val="820886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>
            <a:extLst>
              <a:ext uri="{FF2B5EF4-FFF2-40B4-BE49-F238E27FC236}">
                <a16:creationId xmlns:a16="http://schemas.microsoft.com/office/drawing/2014/main" id="{9A65A234-DCB0-4B23-8733-2A10AF0D4D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024"/>
          <a:stretch/>
        </p:blipFill>
        <p:spPr>
          <a:xfrm>
            <a:off x="5393494" y="3944241"/>
            <a:ext cx="2850191" cy="239347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Conclusions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84</a:t>
            </a:fld>
            <a:endParaRPr lang="en-GB" dirty="0"/>
          </a:p>
        </p:txBody>
      </p:sp>
      <p:pic>
        <p:nvPicPr>
          <p:cNvPr id="12" name="Graphic 11" descr="Scales of Justice">
            <a:extLst>
              <a:ext uri="{FF2B5EF4-FFF2-40B4-BE49-F238E27FC236}">
                <a16:creationId xmlns:a16="http://schemas.microsoft.com/office/drawing/2014/main" id="{CECDFFAE-CCE0-4FF6-AA62-2BA46C0BB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4385" y="1127178"/>
            <a:ext cx="2187522" cy="2187522"/>
          </a:xfrm>
          <a:prstGeom prst="rect">
            <a:avLst/>
          </a:prstGeom>
        </p:spPr>
      </p:pic>
      <p:pic>
        <p:nvPicPr>
          <p:cNvPr id="17" name="Graphic 88">
            <a:extLst>
              <a:ext uri="{FF2B5EF4-FFF2-40B4-BE49-F238E27FC236}">
                <a16:creationId xmlns:a16="http://schemas.microsoft.com/office/drawing/2014/main" id="{51EFC82D-65E7-4E99-90A5-E799E01A5D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2847" y="4350671"/>
            <a:ext cx="3050959" cy="116976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94D5935-F8F1-42B9-B5A2-DD6DA8DD3E64}"/>
              </a:ext>
            </a:extLst>
          </p:cNvPr>
          <p:cNvGrpSpPr/>
          <p:nvPr/>
        </p:nvGrpSpPr>
        <p:grpSpPr>
          <a:xfrm>
            <a:off x="3677171" y="1193163"/>
            <a:ext cx="5146205" cy="2634218"/>
            <a:chOff x="2350345" y="1042182"/>
            <a:chExt cx="6927909" cy="3384935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3D75E53-8BA0-4BC1-AABC-9C36CB30BF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62695" y="1644362"/>
              <a:ext cx="1312794" cy="904632"/>
              <a:chOff x="435683" y="2624759"/>
              <a:chExt cx="2625587" cy="1809263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C6B7B95-B4B3-41AD-8396-921798009BD6}"/>
                  </a:ext>
                </a:extLst>
              </p:cNvPr>
              <p:cNvSpPr/>
              <p:nvPr/>
            </p:nvSpPr>
            <p:spPr>
              <a:xfrm>
                <a:off x="435683" y="2624759"/>
                <a:ext cx="2625587" cy="180926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541A727-70FE-47A4-9349-80C3ADDC9E17}"/>
                  </a:ext>
                </a:extLst>
              </p:cNvPr>
              <p:cNvSpPr txBox="1"/>
              <p:nvPr/>
            </p:nvSpPr>
            <p:spPr>
              <a:xfrm>
                <a:off x="1012377" y="2932589"/>
                <a:ext cx="1472197" cy="1107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Airline </a:t>
                </a:r>
              </a:p>
              <a:p>
                <a:pPr algn="ctr"/>
                <a:r>
                  <a:rPr lang="en-GB" sz="1000" dirty="0"/>
                  <a:t>Operating </a:t>
                </a:r>
              </a:p>
              <a:p>
                <a:pPr algn="ctr"/>
                <a:r>
                  <a:rPr lang="en-GB" sz="1000" dirty="0"/>
                  <a:t>Centre</a:t>
                </a:r>
              </a:p>
            </p:txBody>
          </p:sp>
        </p:grpSp>
        <p:sp>
          <p:nvSpPr>
            <p:cNvPr id="21" name="Rectangle: Rounded Corners 17">
              <a:extLst>
                <a:ext uri="{FF2B5EF4-FFF2-40B4-BE49-F238E27FC236}">
                  <a16:creationId xmlns:a16="http://schemas.microsoft.com/office/drawing/2014/main" id="{E72CBE1B-A744-4684-8EF8-6CD057E0B5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0069" y="1169840"/>
              <a:ext cx="524741" cy="24006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Flight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2126ADB-752A-475A-AFF9-4A3E44F150E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28595" y="1264632"/>
              <a:ext cx="1029600" cy="801135"/>
              <a:chOff x="4654807" y="2347877"/>
              <a:chExt cx="2057332" cy="1600817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7221715-D407-4898-A2C6-2E15EFF4EF9B}"/>
                  </a:ext>
                </a:extLst>
              </p:cNvPr>
              <p:cNvSpPr/>
              <p:nvPr/>
            </p:nvSpPr>
            <p:spPr>
              <a:xfrm>
                <a:off x="4654807" y="2347877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5367CC5-E3B8-4A24-BCF4-34CE83EACC77}"/>
                  </a:ext>
                </a:extLst>
              </p:cNvPr>
              <p:cNvSpPr txBox="1"/>
              <p:nvPr/>
            </p:nvSpPr>
            <p:spPr>
              <a:xfrm>
                <a:off x="5092180" y="2886912"/>
                <a:ext cx="1182584" cy="522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/>
                  <a:t>Airport</a:t>
                </a:r>
                <a:endParaRPr lang="en-GB" sz="1400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204B8B7-48BA-45D4-B6AB-1AAD12B0032B}"/>
                </a:ext>
              </a:extLst>
            </p:cNvPr>
            <p:cNvGrpSpPr/>
            <p:nvPr/>
          </p:nvGrpSpPr>
          <p:grpSpPr>
            <a:xfrm>
              <a:off x="8249588" y="2716908"/>
              <a:ext cx="1028666" cy="800409"/>
              <a:chOff x="6425389" y="3749418"/>
              <a:chExt cx="2057332" cy="1600817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3DB012E-74BB-4960-ADEB-1B3DD1E4453D}"/>
                  </a:ext>
                </a:extLst>
              </p:cNvPr>
              <p:cNvSpPr/>
              <p:nvPr/>
            </p:nvSpPr>
            <p:spPr>
              <a:xfrm>
                <a:off x="6425389" y="3749418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5DD889-D05E-470B-AE00-D743099F6168}"/>
                  </a:ext>
                </a:extLst>
              </p:cNvPr>
              <p:cNvSpPr txBox="1"/>
              <p:nvPr/>
            </p:nvSpPr>
            <p:spPr>
              <a:xfrm>
                <a:off x="7061409" y="4129384"/>
                <a:ext cx="8851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Airspace </a:t>
                </a:r>
              </a:p>
              <a:p>
                <a:pPr algn="ctr"/>
                <a:r>
                  <a:rPr lang="en-GB" sz="1000" dirty="0"/>
                  <a:t>Management</a:t>
                </a:r>
              </a:p>
            </p:txBody>
          </p:sp>
        </p:grp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0D5BD9-664C-4A25-9D4D-A8513799A4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29455" y="2127522"/>
              <a:ext cx="522735" cy="23914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Passenger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6D045BD-98C4-4DE4-9026-2E245D51387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43702" y="2748121"/>
              <a:ext cx="1312794" cy="904632"/>
              <a:chOff x="435683" y="2624759"/>
              <a:chExt cx="2625587" cy="1809263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C0E1910-509B-4797-8522-8AB4E0375070}"/>
                  </a:ext>
                </a:extLst>
              </p:cNvPr>
              <p:cNvSpPr/>
              <p:nvPr/>
            </p:nvSpPr>
            <p:spPr>
              <a:xfrm>
                <a:off x="435683" y="2624759"/>
                <a:ext cx="2625587" cy="180926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B3C220A-2720-4998-BABE-EEEC981372FF}"/>
                  </a:ext>
                </a:extLst>
              </p:cNvPr>
              <p:cNvSpPr txBox="1"/>
              <p:nvPr/>
            </p:nvSpPr>
            <p:spPr>
              <a:xfrm>
                <a:off x="1012377" y="2932589"/>
                <a:ext cx="1472197" cy="1107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Airline </a:t>
                </a:r>
              </a:p>
              <a:p>
                <a:pPr algn="ctr"/>
                <a:r>
                  <a:rPr lang="en-GB" sz="1000" dirty="0"/>
                  <a:t>Operating </a:t>
                </a:r>
              </a:p>
              <a:p>
                <a:pPr algn="ctr"/>
                <a:r>
                  <a:rPr lang="en-GB" sz="1000" dirty="0"/>
                  <a:t>Centre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FDD024F-0AD2-4D0C-9FD9-E424F50152D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3974" y="3522485"/>
              <a:ext cx="1312794" cy="904632"/>
              <a:chOff x="435683" y="2624759"/>
              <a:chExt cx="2625587" cy="1809263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E26512-5F8E-4184-B704-9E42280D6C9A}"/>
                  </a:ext>
                </a:extLst>
              </p:cNvPr>
              <p:cNvSpPr/>
              <p:nvPr/>
            </p:nvSpPr>
            <p:spPr>
              <a:xfrm>
                <a:off x="435683" y="2624759"/>
                <a:ext cx="2625587" cy="1809263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4891179-8487-491C-AD8F-57542094EF79}"/>
                  </a:ext>
                </a:extLst>
              </p:cNvPr>
              <p:cNvSpPr txBox="1"/>
              <p:nvPr/>
            </p:nvSpPr>
            <p:spPr>
              <a:xfrm>
                <a:off x="1012377" y="2932589"/>
                <a:ext cx="1472197" cy="1107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Airline </a:t>
                </a:r>
              </a:p>
              <a:p>
                <a:pPr algn="ctr"/>
                <a:r>
                  <a:rPr lang="en-GB" sz="1000" dirty="0"/>
                  <a:t>Operating </a:t>
                </a:r>
              </a:p>
              <a:p>
                <a:pPr algn="ctr"/>
                <a:r>
                  <a:rPr lang="en-GB" sz="1000" dirty="0"/>
                  <a:t>Centre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6F4538E-4A9E-438E-AA6B-34A1E6D60A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73442" y="2127522"/>
              <a:ext cx="1029600" cy="801135"/>
              <a:chOff x="4654807" y="2347877"/>
              <a:chExt cx="2057332" cy="1600817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D612DAB-51D0-430C-9CC6-678523C78336}"/>
                  </a:ext>
                </a:extLst>
              </p:cNvPr>
              <p:cNvSpPr/>
              <p:nvPr/>
            </p:nvSpPr>
            <p:spPr>
              <a:xfrm>
                <a:off x="4654807" y="2347877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5945359-7057-428A-9062-7B10436DBE00}"/>
                  </a:ext>
                </a:extLst>
              </p:cNvPr>
              <p:cNvSpPr txBox="1"/>
              <p:nvPr/>
            </p:nvSpPr>
            <p:spPr>
              <a:xfrm>
                <a:off x="5092180" y="2886912"/>
                <a:ext cx="1182584" cy="522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/>
                  <a:t>Airport</a:t>
                </a:r>
                <a:endParaRPr lang="en-GB" sz="1400" dirty="0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FE023FF-BF85-40F3-B806-01C9FCCB9A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57378" y="2305811"/>
              <a:ext cx="1029600" cy="801135"/>
              <a:chOff x="4654807" y="2347877"/>
              <a:chExt cx="2057332" cy="1600817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96ED848A-6E70-4984-9F11-DE6EEB8D43EA}"/>
                  </a:ext>
                </a:extLst>
              </p:cNvPr>
              <p:cNvSpPr/>
              <p:nvPr/>
            </p:nvSpPr>
            <p:spPr>
              <a:xfrm>
                <a:off x="4654807" y="2347877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8222518-5176-41ED-B1DF-79654EF5CE1F}"/>
                  </a:ext>
                </a:extLst>
              </p:cNvPr>
              <p:cNvSpPr txBox="1"/>
              <p:nvPr/>
            </p:nvSpPr>
            <p:spPr>
              <a:xfrm>
                <a:off x="5092180" y="2886912"/>
                <a:ext cx="1182584" cy="522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/>
                  <a:t>Airport</a:t>
                </a:r>
                <a:endParaRPr lang="en-GB" sz="1400" dirty="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7E55646-8258-490F-8D63-79A1620B5D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069751" y="1042182"/>
              <a:ext cx="1029600" cy="801135"/>
              <a:chOff x="4654807" y="2347877"/>
              <a:chExt cx="2057332" cy="1600817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25F1CBE-8DDA-4DA7-8F29-3FAFE4D14057}"/>
                  </a:ext>
                </a:extLst>
              </p:cNvPr>
              <p:cNvSpPr/>
              <p:nvPr/>
            </p:nvSpPr>
            <p:spPr>
              <a:xfrm>
                <a:off x="4654807" y="2347877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E4C1F04-1F49-443A-BDD4-0D94D6496E00}"/>
                  </a:ext>
                </a:extLst>
              </p:cNvPr>
              <p:cNvSpPr txBox="1"/>
              <p:nvPr/>
            </p:nvSpPr>
            <p:spPr>
              <a:xfrm>
                <a:off x="5092180" y="2886912"/>
                <a:ext cx="1182584" cy="5227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50" dirty="0"/>
                  <a:t>Airport</a:t>
                </a:r>
                <a:endParaRPr lang="en-GB" sz="1400" dirty="0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37C31AB-B85B-4F01-9C62-BC3EA332B98A}"/>
                </a:ext>
              </a:extLst>
            </p:cNvPr>
            <p:cNvGrpSpPr/>
            <p:nvPr/>
          </p:nvGrpSpPr>
          <p:grpSpPr>
            <a:xfrm>
              <a:off x="2350345" y="3189582"/>
              <a:ext cx="1028666" cy="800409"/>
              <a:chOff x="6425389" y="3749418"/>
              <a:chExt cx="2057332" cy="1600817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C03CCA3-46C7-4985-A8D5-0E41D899290E}"/>
                  </a:ext>
                </a:extLst>
              </p:cNvPr>
              <p:cNvSpPr/>
              <p:nvPr/>
            </p:nvSpPr>
            <p:spPr>
              <a:xfrm>
                <a:off x="6425389" y="3749418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685E186-5CAE-4296-92B2-92C298BA0785}"/>
                  </a:ext>
                </a:extLst>
              </p:cNvPr>
              <p:cNvSpPr txBox="1"/>
              <p:nvPr/>
            </p:nvSpPr>
            <p:spPr>
              <a:xfrm>
                <a:off x="7061409" y="4129384"/>
                <a:ext cx="8851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Airspace </a:t>
                </a:r>
              </a:p>
              <a:p>
                <a:pPr algn="ctr"/>
                <a:r>
                  <a:rPr lang="en-GB" sz="1000" dirty="0"/>
                  <a:t>Management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4F6F69B-CEBC-4960-83B1-A0ED935EFC65}"/>
                </a:ext>
              </a:extLst>
            </p:cNvPr>
            <p:cNvGrpSpPr/>
            <p:nvPr/>
          </p:nvGrpSpPr>
          <p:grpSpPr>
            <a:xfrm>
              <a:off x="5272095" y="3517317"/>
              <a:ext cx="1028666" cy="800409"/>
              <a:chOff x="6425389" y="3749418"/>
              <a:chExt cx="2057332" cy="160081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0C0ABD41-100B-46EF-8A4A-D318C950C972}"/>
                  </a:ext>
                </a:extLst>
              </p:cNvPr>
              <p:cNvSpPr/>
              <p:nvPr/>
            </p:nvSpPr>
            <p:spPr>
              <a:xfrm>
                <a:off x="6425389" y="3749418"/>
                <a:ext cx="2057332" cy="1600817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15F451E-CDB3-4F78-84D8-BAE68F14392B}"/>
                  </a:ext>
                </a:extLst>
              </p:cNvPr>
              <p:cNvSpPr txBox="1"/>
              <p:nvPr/>
            </p:nvSpPr>
            <p:spPr>
              <a:xfrm>
                <a:off x="7061409" y="4129384"/>
                <a:ext cx="8851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000" dirty="0"/>
                  <a:t>Airspace </a:t>
                </a:r>
              </a:p>
              <a:p>
                <a:pPr algn="ctr"/>
                <a:r>
                  <a:rPr lang="en-GB" sz="1000" dirty="0"/>
                  <a:t>Management</a:t>
                </a:r>
              </a:p>
            </p:txBody>
          </p:sp>
        </p:grpSp>
        <p:sp>
          <p:nvSpPr>
            <p:cNvPr id="50" name="Rectangle: Rounded Corners 56">
              <a:extLst>
                <a:ext uri="{FF2B5EF4-FFF2-40B4-BE49-F238E27FC236}">
                  <a16:creationId xmlns:a16="http://schemas.microsoft.com/office/drawing/2014/main" id="{0B23E734-A337-4350-8F81-E4A2CE3E45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8275" y="1612879"/>
              <a:ext cx="524741" cy="24006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Flight</a:t>
              </a:r>
            </a:p>
          </p:txBody>
        </p:sp>
        <p:sp>
          <p:nvSpPr>
            <p:cNvPr id="51" name="Rectangle: Rounded Corners 57">
              <a:extLst>
                <a:ext uri="{FF2B5EF4-FFF2-40B4-BE49-F238E27FC236}">
                  <a16:creationId xmlns:a16="http://schemas.microsoft.com/office/drawing/2014/main" id="{C8AC63AD-1730-4852-9171-FDA729693D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48526" y="1678603"/>
              <a:ext cx="524741" cy="24006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Flight</a:t>
              </a:r>
            </a:p>
          </p:txBody>
        </p:sp>
        <p:sp>
          <p:nvSpPr>
            <p:cNvPr id="52" name="Rectangle: Rounded Corners 58">
              <a:extLst>
                <a:ext uri="{FF2B5EF4-FFF2-40B4-BE49-F238E27FC236}">
                  <a16:creationId xmlns:a16="http://schemas.microsoft.com/office/drawing/2014/main" id="{AD01B66B-AC23-4A42-8B56-5C9A27A576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93052" y="1884782"/>
              <a:ext cx="524741" cy="24006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Flight</a:t>
              </a:r>
            </a:p>
          </p:txBody>
        </p:sp>
        <p:sp>
          <p:nvSpPr>
            <p:cNvPr id="53" name="Rectangle: Rounded Corners 59">
              <a:extLst>
                <a:ext uri="{FF2B5EF4-FFF2-40B4-BE49-F238E27FC236}">
                  <a16:creationId xmlns:a16="http://schemas.microsoft.com/office/drawing/2014/main" id="{AA32BFCF-B41A-4DA5-BD9D-2B21906FC6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73442" y="1122433"/>
              <a:ext cx="524741" cy="24006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Flight</a:t>
              </a:r>
            </a:p>
          </p:txBody>
        </p:sp>
        <p:sp>
          <p:nvSpPr>
            <p:cNvPr id="54" name="Rectangle: Rounded Corners 60">
              <a:extLst>
                <a:ext uri="{FF2B5EF4-FFF2-40B4-BE49-F238E27FC236}">
                  <a16:creationId xmlns:a16="http://schemas.microsoft.com/office/drawing/2014/main" id="{AADA2D35-6288-4C0A-A510-E1234D2D4D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0697" y="2385762"/>
              <a:ext cx="522735" cy="23914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Passenger</a:t>
              </a:r>
            </a:p>
          </p:txBody>
        </p:sp>
        <p:sp>
          <p:nvSpPr>
            <p:cNvPr id="55" name="Rectangle: Rounded Corners 61">
              <a:extLst>
                <a:ext uri="{FF2B5EF4-FFF2-40B4-BE49-F238E27FC236}">
                  <a16:creationId xmlns:a16="http://schemas.microsoft.com/office/drawing/2014/main" id="{6E456786-03CF-4BFE-B2B9-E7E416836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73900" y="2535102"/>
              <a:ext cx="522735" cy="23914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Passenger</a:t>
              </a:r>
            </a:p>
          </p:txBody>
        </p:sp>
        <p:sp>
          <p:nvSpPr>
            <p:cNvPr id="56" name="Rectangle: Rounded Corners 62">
              <a:extLst>
                <a:ext uri="{FF2B5EF4-FFF2-40B4-BE49-F238E27FC236}">
                  <a16:creationId xmlns:a16="http://schemas.microsoft.com/office/drawing/2014/main" id="{B4666A4B-0483-4459-9F70-F6599DFEC4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1935" y="2782232"/>
              <a:ext cx="522735" cy="23914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Passenger</a:t>
              </a:r>
            </a:p>
          </p:txBody>
        </p:sp>
        <p:sp>
          <p:nvSpPr>
            <p:cNvPr id="57" name="Rectangle: Rounded Corners 63">
              <a:extLst>
                <a:ext uri="{FF2B5EF4-FFF2-40B4-BE49-F238E27FC236}">
                  <a16:creationId xmlns:a16="http://schemas.microsoft.com/office/drawing/2014/main" id="{8B7DFAB0-6FD0-4ECB-B202-968ACC90DD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13327" y="2337750"/>
              <a:ext cx="522735" cy="23914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Passenger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5F8B70BF-B3B9-42B1-9937-31AF72C9B3B8}"/>
                </a:ext>
              </a:extLst>
            </p:cNvPr>
            <p:cNvCxnSpPr>
              <a:cxnSpLocks/>
              <a:stCxn id="19" idx="4"/>
              <a:endCxn id="45" idx="0"/>
            </p:cNvCxnSpPr>
            <p:nvPr/>
          </p:nvCxnSpPr>
          <p:spPr>
            <a:xfrm flipH="1">
              <a:off x="2864678" y="2548994"/>
              <a:ext cx="154414" cy="64058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EDEFA5E8-402A-4E03-81CE-69B0F0E733E1}"/>
                </a:ext>
              </a:extLst>
            </p:cNvPr>
            <p:cNvCxnSpPr>
              <a:cxnSpLocks/>
              <a:stCxn id="50" idx="0"/>
              <a:endCxn id="53" idx="2"/>
            </p:cNvCxnSpPr>
            <p:nvPr/>
          </p:nvCxnSpPr>
          <p:spPr>
            <a:xfrm flipV="1">
              <a:off x="5550646" y="1362499"/>
              <a:ext cx="385167" cy="25038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AB86FDDD-6EE5-4DE9-9D67-7177E1BA1523}"/>
                </a:ext>
              </a:extLst>
            </p:cNvPr>
            <p:cNvCxnSpPr>
              <a:cxnSpLocks/>
              <a:stCxn id="36" idx="7"/>
              <a:endCxn id="23" idx="3"/>
            </p:cNvCxnSpPr>
            <p:nvPr/>
          </p:nvCxnSpPr>
          <p:spPr>
            <a:xfrm flipV="1">
              <a:off x="6552261" y="1948443"/>
              <a:ext cx="27115" cy="29640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B113D52D-B45F-41E4-8AFB-3A6ABEAA9F1F}"/>
                </a:ext>
              </a:extLst>
            </p:cNvPr>
            <p:cNvCxnSpPr>
              <a:cxnSpLocks/>
              <a:stCxn id="39" idx="0"/>
              <a:endCxn id="52" idx="2"/>
            </p:cNvCxnSpPr>
            <p:nvPr/>
          </p:nvCxnSpPr>
          <p:spPr>
            <a:xfrm flipV="1">
              <a:off x="7772178" y="2124848"/>
              <a:ext cx="83245" cy="18096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70907E97-A6B6-48AE-9C98-66AD0998F498}"/>
                </a:ext>
              </a:extLst>
            </p:cNvPr>
            <p:cNvCxnSpPr>
              <a:cxnSpLocks/>
              <a:stCxn id="33" idx="0"/>
              <a:endCxn id="39" idx="4"/>
            </p:cNvCxnSpPr>
            <p:nvPr/>
          </p:nvCxnSpPr>
          <p:spPr>
            <a:xfrm flipV="1">
              <a:off x="7300371" y="3106946"/>
              <a:ext cx="471807" cy="41553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57DD7029-B7FF-4496-A61D-1107FFDE2A84}"/>
                </a:ext>
              </a:extLst>
            </p:cNvPr>
            <p:cNvCxnSpPr>
              <a:cxnSpLocks/>
              <a:stCxn id="33" idx="0"/>
              <a:endCxn id="53" idx="2"/>
            </p:cNvCxnSpPr>
            <p:nvPr/>
          </p:nvCxnSpPr>
          <p:spPr>
            <a:xfrm flipH="1" flipV="1">
              <a:off x="5935813" y="1362499"/>
              <a:ext cx="1364558" cy="215998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D5AE9741-B7CD-447D-AE20-4DCED1DD6B4F}"/>
                </a:ext>
              </a:extLst>
            </p:cNvPr>
            <p:cNvCxnSpPr>
              <a:cxnSpLocks/>
              <a:stCxn id="26" idx="0"/>
              <a:endCxn id="42" idx="4"/>
            </p:cNvCxnSpPr>
            <p:nvPr/>
          </p:nvCxnSpPr>
          <p:spPr>
            <a:xfrm flipH="1" flipV="1">
              <a:off x="8584551" y="1843317"/>
              <a:ext cx="179370" cy="87359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73738B4-BEA4-4E16-9068-4259A22F6B35}"/>
                </a:ext>
              </a:extLst>
            </p:cNvPr>
            <p:cNvCxnSpPr>
              <a:cxnSpLocks/>
              <a:stCxn id="57" idx="0"/>
              <a:endCxn id="51" idx="2"/>
            </p:cNvCxnSpPr>
            <p:nvPr/>
          </p:nvCxnSpPr>
          <p:spPr>
            <a:xfrm flipV="1">
              <a:off x="4374695" y="1918669"/>
              <a:ext cx="236202" cy="41908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FF8CD9F-3397-4B01-9735-7AEC0B4AF031}"/>
                </a:ext>
              </a:extLst>
            </p:cNvPr>
            <p:cNvCxnSpPr>
              <a:cxnSpLocks/>
              <a:stCxn id="57" idx="0"/>
              <a:endCxn id="50" idx="2"/>
            </p:cNvCxnSpPr>
            <p:nvPr/>
          </p:nvCxnSpPr>
          <p:spPr>
            <a:xfrm flipV="1">
              <a:off x="4374695" y="1852945"/>
              <a:ext cx="1175951" cy="48480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BA48D771-F352-406A-90CA-68C44066C82E}"/>
                </a:ext>
              </a:extLst>
            </p:cNvPr>
            <p:cNvCxnSpPr>
              <a:cxnSpLocks/>
              <a:stCxn id="48" idx="0"/>
              <a:endCxn id="50" idx="2"/>
            </p:cNvCxnSpPr>
            <p:nvPr/>
          </p:nvCxnSpPr>
          <p:spPr>
            <a:xfrm flipH="1" flipV="1">
              <a:off x="5550646" y="1852945"/>
              <a:ext cx="235782" cy="166437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75EB1C61-4401-4137-BACE-88A01B89B668}"/>
                </a:ext>
              </a:extLst>
            </p:cNvPr>
            <p:cNvCxnSpPr>
              <a:cxnSpLocks/>
              <a:stCxn id="19" idx="5"/>
              <a:endCxn id="48" idx="1"/>
            </p:cNvCxnSpPr>
            <p:nvPr/>
          </p:nvCxnSpPr>
          <p:spPr>
            <a:xfrm>
              <a:off x="3483235" y="2416514"/>
              <a:ext cx="1939505" cy="12180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34FC15F3-9E72-4912-8DCE-BD4F608D2919}"/>
                </a:ext>
              </a:extLst>
            </p:cNvPr>
            <p:cNvCxnSpPr>
              <a:cxnSpLocks/>
              <a:stCxn id="19" idx="5"/>
              <a:endCxn id="57" idx="1"/>
            </p:cNvCxnSpPr>
            <p:nvPr/>
          </p:nvCxnSpPr>
          <p:spPr>
            <a:xfrm>
              <a:off x="3483235" y="2416514"/>
              <a:ext cx="630092" cy="4081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19138772-7C58-4116-B7C5-991D0DB50AD2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3675489" y="1798277"/>
              <a:ext cx="2770715" cy="29840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1D5F5392-6B4F-4131-A624-4AB2747D8355}"/>
                </a:ext>
              </a:extLst>
            </p:cNvPr>
            <p:cNvCxnSpPr>
              <a:cxnSpLocks/>
              <a:stCxn id="51" idx="3"/>
              <a:endCxn id="50" idx="1"/>
            </p:cNvCxnSpPr>
            <p:nvPr/>
          </p:nvCxnSpPr>
          <p:spPr>
            <a:xfrm flipV="1">
              <a:off x="4873267" y="1732912"/>
              <a:ext cx="415008" cy="6572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8D2C26BD-9C1E-4924-8ED8-5C71AECDE317}"/>
                </a:ext>
              </a:extLst>
            </p:cNvPr>
            <p:cNvCxnSpPr>
              <a:cxnSpLocks/>
              <a:stCxn id="51" idx="3"/>
              <a:endCxn id="36" idx="2"/>
            </p:cNvCxnSpPr>
            <p:nvPr/>
          </p:nvCxnSpPr>
          <p:spPr>
            <a:xfrm>
              <a:off x="4873267" y="1798636"/>
              <a:ext cx="800175" cy="72945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EF5AD9CD-4529-4855-A0EA-724873D5CDEC}"/>
                </a:ext>
              </a:extLst>
            </p:cNvPr>
            <p:cNvCxnSpPr>
              <a:cxnSpLocks/>
              <a:stCxn id="50" idx="3"/>
              <a:endCxn id="39" idx="2"/>
            </p:cNvCxnSpPr>
            <p:nvPr/>
          </p:nvCxnSpPr>
          <p:spPr>
            <a:xfrm>
              <a:off x="5813016" y="1732912"/>
              <a:ext cx="1444362" cy="97346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89CDF768-3D0A-4C01-B832-D049C4F8890E}"/>
                </a:ext>
              </a:extLst>
            </p:cNvPr>
            <p:cNvCxnSpPr>
              <a:cxnSpLocks/>
              <a:stCxn id="50" idx="3"/>
              <a:endCxn id="48" idx="0"/>
            </p:cNvCxnSpPr>
            <p:nvPr/>
          </p:nvCxnSpPr>
          <p:spPr>
            <a:xfrm flipH="1">
              <a:off x="5786428" y="1732912"/>
              <a:ext cx="26588" cy="178440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676707CB-20EF-436F-8227-242178C5D418}"/>
                </a:ext>
              </a:extLst>
            </p:cNvPr>
            <p:cNvCxnSpPr>
              <a:cxnSpLocks/>
              <a:stCxn id="23" idx="4"/>
              <a:endCxn id="48" idx="7"/>
            </p:cNvCxnSpPr>
            <p:nvPr/>
          </p:nvCxnSpPr>
          <p:spPr>
            <a:xfrm flipH="1">
              <a:off x="6150116" y="2065767"/>
              <a:ext cx="793279" cy="156876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49F58BDA-F310-4D5C-844E-34192DE8E9E2}"/>
                </a:ext>
              </a:extLst>
            </p:cNvPr>
            <p:cNvCxnSpPr>
              <a:cxnSpLocks/>
              <a:stCxn id="23" idx="4"/>
              <a:endCxn id="33" idx="0"/>
            </p:cNvCxnSpPr>
            <p:nvPr/>
          </p:nvCxnSpPr>
          <p:spPr>
            <a:xfrm>
              <a:off x="6943395" y="2065767"/>
              <a:ext cx="356976" cy="145671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F1497DCC-CEDC-4B79-B9C2-E555A28E944F}"/>
                </a:ext>
              </a:extLst>
            </p:cNvPr>
            <p:cNvCxnSpPr>
              <a:cxnSpLocks/>
              <a:stCxn id="23" idx="5"/>
              <a:endCxn id="39" idx="1"/>
            </p:cNvCxnSpPr>
            <p:nvPr/>
          </p:nvCxnSpPr>
          <p:spPr>
            <a:xfrm>
              <a:off x="7307414" y="1948443"/>
              <a:ext cx="100745" cy="47469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11B2CDF7-BB0C-4919-8180-4961FDFE320F}"/>
                </a:ext>
              </a:extLst>
            </p:cNvPr>
            <p:cNvCxnSpPr>
              <a:cxnSpLocks/>
              <a:stCxn id="45" idx="7"/>
              <a:endCxn id="21" idx="1"/>
            </p:cNvCxnSpPr>
            <p:nvPr/>
          </p:nvCxnSpPr>
          <p:spPr>
            <a:xfrm flipV="1">
              <a:off x="3228366" y="1289873"/>
              <a:ext cx="1561703" cy="201692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724DA95B-BD96-46B0-83FD-4A39034BF574}"/>
                </a:ext>
              </a:extLst>
            </p:cNvPr>
            <p:cNvCxnSpPr>
              <a:cxnSpLocks/>
              <a:stCxn id="28" idx="3"/>
              <a:endCxn id="36" idx="1"/>
            </p:cNvCxnSpPr>
            <p:nvPr/>
          </p:nvCxnSpPr>
          <p:spPr>
            <a:xfrm flipV="1">
              <a:off x="5352190" y="2244846"/>
              <a:ext cx="472033" cy="22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8562DD44-1D54-4AD1-9F0C-07698DFCBACF}"/>
                </a:ext>
              </a:extLst>
            </p:cNvPr>
            <p:cNvCxnSpPr>
              <a:cxnSpLocks/>
              <a:stCxn id="30" idx="6"/>
              <a:endCxn id="48" idx="0"/>
            </p:cNvCxnSpPr>
            <p:nvPr/>
          </p:nvCxnSpPr>
          <p:spPr>
            <a:xfrm>
              <a:off x="5156496" y="3200437"/>
              <a:ext cx="629932" cy="31688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88F99398-6A55-41EA-A09C-68AC349F3D54}"/>
                </a:ext>
              </a:extLst>
            </p:cNvPr>
            <p:cNvCxnSpPr>
              <a:cxnSpLocks/>
              <a:stCxn id="48" idx="6"/>
              <a:endCxn id="33" idx="2"/>
            </p:cNvCxnSpPr>
            <p:nvPr/>
          </p:nvCxnSpPr>
          <p:spPr>
            <a:xfrm>
              <a:off x="6300761" y="3917522"/>
              <a:ext cx="343213" cy="5727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528BF5AA-0EAD-4681-9BE0-AAC2C1C0D015}"/>
                </a:ext>
              </a:extLst>
            </p:cNvPr>
            <p:cNvCxnSpPr>
              <a:cxnSpLocks/>
              <a:stCxn id="26" idx="2"/>
              <a:endCxn id="39" idx="4"/>
            </p:cNvCxnSpPr>
            <p:nvPr/>
          </p:nvCxnSpPr>
          <p:spPr>
            <a:xfrm flipH="1" flipV="1">
              <a:off x="7772178" y="3106946"/>
              <a:ext cx="477410" cy="1016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09F6BEE3-0D51-4F82-8EE3-D80B7421451F}"/>
                </a:ext>
              </a:extLst>
            </p:cNvPr>
            <p:cNvCxnSpPr>
              <a:cxnSpLocks/>
              <a:stCxn id="51" idx="1"/>
              <a:endCxn id="19" idx="6"/>
            </p:cNvCxnSpPr>
            <p:nvPr/>
          </p:nvCxnSpPr>
          <p:spPr>
            <a:xfrm flipH="1">
              <a:off x="3675489" y="1798636"/>
              <a:ext cx="673037" cy="29804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056BAC55-F930-49B2-85C6-094FB6122371}"/>
                </a:ext>
              </a:extLst>
            </p:cNvPr>
            <p:cNvCxnSpPr>
              <a:cxnSpLocks/>
              <a:stCxn id="42" idx="2"/>
              <a:endCxn id="23" idx="6"/>
            </p:cNvCxnSpPr>
            <p:nvPr/>
          </p:nvCxnSpPr>
          <p:spPr>
            <a:xfrm flipH="1">
              <a:off x="7458195" y="1442750"/>
              <a:ext cx="611556" cy="2224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93F9FAD2-9F13-4560-8DCC-672635C0E0D3}"/>
                </a:ext>
              </a:extLst>
            </p:cNvPr>
            <p:cNvCxnSpPr>
              <a:cxnSpLocks/>
              <a:stCxn id="42" idx="3"/>
              <a:endCxn id="52" idx="0"/>
            </p:cNvCxnSpPr>
            <p:nvPr/>
          </p:nvCxnSpPr>
          <p:spPr>
            <a:xfrm flipH="1">
              <a:off x="7855423" y="1725993"/>
              <a:ext cx="365109" cy="15878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5A989243-B397-454F-9E44-5A021188F35E}"/>
                </a:ext>
              </a:extLst>
            </p:cNvPr>
            <p:cNvCxnSpPr>
              <a:cxnSpLocks/>
              <a:stCxn id="52" idx="1"/>
              <a:endCxn id="56" idx="3"/>
            </p:cNvCxnSpPr>
            <p:nvPr/>
          </p:nvCxnSpPr>
          <p:spPr>
            <a:xfrm flipH="1">
              <a:off x="5724670" y="2004815"/>
              <a:ext cx="1868382" cy="89699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5D4CFC71-ABDB-4C56-98F3-5986259ADB10}"/>
                </a:ext>
              </a:extLst>
            </p:cNvPr>
            <p:cNvCxnSpPr>
              <a:cxnSpLocks/>
              <a:stCxn id="26" idx="2"/>
              <a:endCxn id="21" idx="2"/>
            </p:cNvCxnSpPr>
            <p:nvPr/>
          </p:nvCxnSpPr>
          <p:spPr>
            <a:xfrm flipH="1" flipV="1">
              <a:off x="5052440" y="1409906"/>
              <a:ext cx="3197148" cy="170720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9FCCE840-FF89-457C-933B-41923CF834BE}"/>
                </a:ext>
              </a:extLst>
            </p:cNvPr>
            <p:cNvCxnSpPr>
              <a:cxnSpLocks/>
              <a:stCxn id="53" idx="1"/>
              <a:endCxn id="30" idx="0"/>
            </p:cNvCxnSpPr>
            <p:nvPr/>
          </p:nvCxnSpPr>
          <p:spPr>
            <a:xfrm flipH="1">
              <a:off x="4500099" y="1242466"/>
              <a:ext cx="1173343" cy="150565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F250D4AE-F97E-4EA2-AA71-03114B250616}"/>
                </a:ext>
              </a:extLst>
            </p:cNvPr>
            <p:cNvCxnSpPr>
              <a:cxnSpLocks/>
              <a:stCxn id="30" idx="2"/>
              <a:endCxn id="45" idx="6"/>
            </p:cNvCxnSpPr>
            <p:nvPr/>
          </p:nvCxnSpPr>
          <p:spPr>
            <a:xfrm flipH="1">
              <a:off x="3379011" y="3200437"/>
              <a:ext cx="464691" cy="3893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B4172E1C-7421-417E-AFB9-C0665020A164}"/>
                </a:ext>
              </a:extLst>
            </p:cNvPr>
            <p:cNvCxnSpPr>
              <a:cxnSpLocks/>
              <a:stCxn id="48" idx="0"/>
              <a:endCxn id="23" idx="4"/>
            </p:cNvCxnSpPr>
            <p:nvPr/>
          </p:nvCxnSpPr>
          <p:spPr>
            <a:xfrm flipV="1">
              <a:off x="5786428" y="2065767"/>
              <a:ext cx="1156967" cy="145155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456924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CEADA52-3BFA-4CD5-8799-6FCCE039BB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85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11313D-B3AD-417F-B5F9-3ABE86EE87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EF40DD-C7E7-49BC-8FA8-DC3C443DF5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FA5784-B490-4550-85F7-6BBB1D60766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1FB175-6F22-43C5-AC81-9BFAA031E5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CD536E-3EE2-44C7-95D3-C513A74ABDE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09" y="985267"/>
            <a:ext cx="6683401" cy="4911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61E6289-B919-4638-9F0D-524F7C0C9A96}"/>
              </a:ext>
            </a:extLst>
          </p:cNvPr>
          <p:cNvSpPr/>
          <p:nvPr/>
        </p:nvSpPr>
        <p:spPr>
          <a:xfrm>
            <a:off x="3062583" y="6168732"/>
            <a:ext cx="5989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http://www.eurocontrol.int/publications/free-route-airspace-fra-implementation-projections</a:t>
            </a:r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Implementation</a:t>
            </a:r>
            <a:br>
              <a:rPr lang="en-GB" sz="2800" dirty="0"/>
            </a:b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0110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86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A40FAF61-59FF-43F1-ADC7-DF86CD27D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918229"/>
            <a:ext cx="7924800" cy="523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821AC23-3C96-475C-A3C2-FE56ABFC207D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83565995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87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7" name="Picture 2" descr="FRAM DCTs ps">
            <a:extLst>
              <a:ext uri="{FF2B5EF4-FFF2-40B4-BE49-F238E27FC236}">
                <a16:creationId xmlns:a16="http://schemas.microsoft.com/office/drawing/2014/main" id="{B491E9C2-F86F-494E-804C-AD7329309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6142" y="927755"/>
            <a:ext cx="6975840" cy="523188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978ED74-8F5F-42C5-93F6-55582D669D30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3325420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88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8" name="Picture 2" descr="FRAM DCTs ps">
            <a:extLst>
              <a:ext uri="{FF2B5EF4-FFF2-40B4-BE49-F238E27FC236}">
                <a16:creationId xmlns:a16="http://schemas.microsoft.com/office/drawing/2014/main" id="{85AEDC71-A9F3-4662-A35D-CE186526E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9200" y="871771"/>
            <a:ext cx="6868058" cy="5151044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Line 3">
            <a:extLst>
              <a:ext uri="{FF2B5EF4-FFF2-40B4-BE49-F238E27FC236}">
                <a16:creationId xmlns:a16="http://schemas.microsoft.com/office/drawing/2014/main" id="{4E662C46-0052-4CB9-B071-247E49645F0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59035" y="1284331"/>
            <a:ext cx="1460654" cy="1459462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0" name="Line 4">
            <a:extLst>
              <a:ext uri="{FF2B5EF4-FFF2-40B4-BE49-F238E27FC236}">
                <a16:creationId xmlns:a16="http://schemas.microsoft.com/office/drawing/2014/main" id="{AA84FBA3-D561-4CAB-84F0-FB7E8258635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87568" y="958814"/>
            <a:ext cx="3732122" cy="1784979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1" name="Line 5">
            <a:extLst>
              <a:ext uri="{FF2B5EF4-FFF2-40B4-BE49-F238E27FC236}">
                <a16:creationId xmlns:a16="http://schemas.microsoft.com/office/drawing/2014/main" id="{9F58EC82-445D-4479-B96D-2467D867F00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53229" y="2743794"/>
            <a:ext cx="2866460" cy="1676474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2" name="Line 6">
            <a:extLst>
              <a:ext uri="{FF2B5EF4-FFF2-40B4-BE49-F238E27FC236}">
                <a16:creationId xmlns:a16="http://schemas.microsoft.com/office/drawing/2014/main" id="{D42099B1-E01A-4551-B0E4-45034092085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67540" y="2743794"/>
            <a:ext cx="1352149" cy="1406998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3" name="Line 7">
            <a:extLst>
              <a:ext uri="{FF2B5EF4-FFF2-40B4-BE49-F238E27FC236}">
                <a16:creationId xmlns:a16="http://schemas.microsoft.com/office/drawing/2014/main" id="{977EBA09-599B-4540-B562-A0C72A4AF0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96873" y="2743794"/>
            <a:ext cx="1622817" cy="974168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4" name="Line 8">
            <a:extLst>
              <a:ext uri="{FF2B5EF4-FFF2-40B4-BE49-F238E27FC236}">
                <a16:creationId xmlns:a16="http://schemas.microsoft.com/office/drawing/2014/main" id="{4A917A58-AA90-48B3-89AB-8365923545D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54028" y="1446494"/>
            <a:ext cx="865661" cy="1297300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5" name="Line 9">
            <a:extLst>
              <a:ext uri="{FF2B5EF4-FFF2-40B4-BE49-F238E27FC236}">
                <a16:creationId xmlns:a16="http://schemas.microsoft.com/office/drawing/2014/main" id="{A561D53D-44BB-4882-B24D-D4976E193E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96873" y="2743794"/>
            <a:ext cx="1622817" cy="1352149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" name="Line 10">
            <a:extLst>
              <a:ext uri="{FF2B5EF4-FFF2-40B4-BE49-F238E27FC236}">
                <a16:creationId xmlns:a16="http://schemas.microsoft.com/office/drawing/2014/main" id="{970EB551-3CA0-424A-84A6-2419D145B3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71039" y="2743794"/>
            <a:ext cx="648650" cy="1569161"/>
          </a:xfrm>
          <a:prstGeom prst="line">
            <a:avLst/>
          </a:prstGeom>
          <a:noFill/>
          <a:ln w="31750">
            <a:solidFill>
              <a:srgbClr val="FF66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7" name="Text Box 11">
            <a:extLst>
              <a:ext uri="{FF2B5EF4-FFF2-40B4-BE49-F238E27FC236}">
                <a16:creationId xmlns:a16="http://schemas.microsoft.com/office/drawing/2014/main" id="{C5117B88-76A1-4934-882C-606D5F9EE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038" y="2581631"/>
            <a:ext cx="379174" cy="16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FF00"/>
                </a:solidFill>
                <a:miter lim="800000"/>
                <a:headEnd/>
                <a:tailEnd type="none" w="sm" len="lg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9pPr>
          </a:lstStyle>
          <a:p>
            <a:pPr eaLnBrk="1" hangingPunct="1"/>
            <a:r>
              <a:rPr lang="en-US" sz="800" b="1"/>
              <a:t>BUMIL</a:t>
            </a:r>
            <a:endParaRPr lang="en-GB" sz="800" b="1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A21C70-6C4B-4AEB-9724-08D4544945CF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37356573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89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18" name="Picture 2" descr="FRAM DCTs ps">
            <a:extLst>
              <a:ext uri="{FF2B5EF4-FFF2-40B4-BE49-F238E27FC236}">
                <a16:creationId xmlns:a16="http://schemas.microsoft.com/office/drawing/2014/main" id="{11705604-D2C5-4841-B61E-3389B3C5F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6218" y="894554"/>
            <a:ext cx="7064376" cy="5298282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" name="Line 3">
            <a:extLst>
              <a:ext uri="{FF2B5EF4-FFF2-40B4-BE49-F238E27FC236}">
                <a16:creationId xmlns:a16="http://schemas.microsoft.com/office/drawing/2014/main" id="{97B4B383-9E23-4D49-8E9E-80BDE721E1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72404" y="1318907"/>
            <a:ext cx="3115194" cy="778799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0" name="Line 4">
            <a:extLst>
              <a:ext uri="{FF2B5EF4-FFF2-40B4-BE49-F238E27FC236}">
                <a16:creationId xmlns:a16="http://schemas.microsoft.com/office/drawing/2014/main" id="{107C274F-A4E6-40CC-BF47-7794DF4262B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2281205" cy="2503193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2" name="Line 5">
            <a:extLst>
              <a:ext uri="{FF2B5EF4-FFF2-40B4-BE49-F238E27FC236}">
                <a16:creationId xmlns:a16="http://schemas.microsoft.com/office/drawing/2014/main" id="{9639BE6C-B186-4753-B049-F9CFA71ACF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4896005" cy="110381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3" name="Line 6">
            <a:extLst>
              <a:ext uri="{FF2B5EF4-FFF2-40B4-BE49-F238E27FC236}">
                <a16:creationId xmlns:a16="http://schemas.microsoft.com/office/drawing/2014/main" id="{4C3455A6-94C7-48C2-A7A5-9945FB8B33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2559609" cy="2503193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4" name="Line 7">
            <a:extLst>
              <a:ext uri="{FF2B5EF4-FFF2-40B4-BE49-F238E27FC236}">
                <a16:creationId xmlns:a16="http://schemas.microsoft.com/office/drawing/2014/main" id="{90B01C91-0A68-45F1-B40C-DD8E27FF48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4450802" cy="1390799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5" name="Line 8">
            <a:extLst>
              <a:ext uri="{FF2B5EF4-FFF2-40B4-BE49-F238E27FC236}">
                <a16:creationId xmlns:a16="http://schemas.microsoft.com/office/drawing/2014/main" id="{6FC7A6C8-4FB9-441A-B398-3C3F1A86E16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1557597" cy="4005599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6" name="Line 9">
            <a:extLst>
              <a:ext uri="{FF2B5EF4-FFF2-40B4-BE49-F238E27FC236}">
                <a16:creationId xmlns:a16="http://schemas.microsoft.com/office/drawing/2014/main" id="{D8C18E9A-3355-41E7-9077-837907D8E43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4284004" cy="2224788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7" name="Line 10">
            <a:extLst>
              <a:ext uri="{FF2B5EF4-FFF2-40B4-BE49-F238E27FC236}">
                <a16:creationId xmlns:a16="http://schemas.microsoft.com/office/drawing/2014/main" id="{AED36A3A-7217-4707-9CC3-D69EE13C125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2404" y="2097706"/>
            <a:ext cx="4450802" cy="1612787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7DF5DA-9409-43B2-86B2-B755380C7736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8749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ATM Airspace Users involvement</a:t>
            </a:r>
          </a:p>
          <a:p>
            <a:pPr lvl="1" indent="0">
              <a:buNone/>
            </a:pPr>
            <a:endParaRPr lang="en-GB" sz="1900" b="1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4C4A91C0-2EDC-4611-A240-8C80439E0827}"/>
              </a:ext>
            </a:extLst>
          </p:cNvPr>
          <p:cNvSpPr/>
          <p:nvPr/>
        </p:nvSpPr>
        <p:spPr>
          <a:xfrm>
            <a:off x="1530413" y="2248778"/>
            <a:ext cx="1980000" cy="378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666699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t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EF18CD1F-CDB1-475F-BDC6-EABBF164BDD4}"/>
              </a:ext>
            </a:extLst>
          </p:cNvPr>
          <p:cNvSpPr/>
          <p:nvPr/>
        </p:nvSpPr>
        <p:spPr>
          <a:xfrm>
            <a:off x="1617533" y="2356778"/>
            <a:ext cx="1800000" cy="72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6B4794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rPr>
              <a:t>Airspace User 1</a:t>
            </a: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345091F6-23DD-4154-B9F7-ED6ADBDB0412}"/>
              </a:ext>
            </a:extLst>
          </p:cNvPr>
          <p:cNvSpPr/>
          <p:nvPr/>
        </p:nvSpPr>
        <p:spPr>
          <a:xfrm>
            <a:off x="6390413" y="2248778"/>
            <a:ext cx="1440000" cy="378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666699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Times New Roman" pitchFamily="18"/>
                <a:ea typeface="HG Mincho Light J" pitchFamily="2"/>
                <a:cs typeface="Lucidasans" pitchFamily="2"/>
              </a:rPr>
              <a:t>Network</a:t>
            </a:r>
          </a:p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1" i="0" u="none" strike="noStrike" baseline="0" dirty="0">
                <a:ln>
                  <a:noFill/>
                </a:ln>
                <a:solidFill>
                  <a:srgbClr val="FFFFFF"/>
                </a:solidFill>
                <a:latin typeface="Times New Roman" pitchFamily="18"/>
                <a:ea typeface="HG Mincho Light J" pitchFamily="2"/>
                <a:cs typeface="Lucidasans" pitchFamily="2"/>
              </a:rPr>
              <a:t>Manager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6BC14421-ABBC-491D-ABCE-3D12A1D79AEE}"/>
              </a:ext>
            </a:extLst>
          </p:cNvPr>
          <p:cNvSpPr/>
          <p:nvPr/>
        </p:nvSpPr>
        <p:spPr>
          <a:xfrm>
            <a:off x="1617533" y="3832778"/>
            <a:ext cx="1800000" cy="72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6B4794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rPr>
              <a:t>Airspace User i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7CC74FD-A343-4EC0-817E-3881A5DB1104}"/>
              </a:ext>
            </a:extLst>
          </p:cNvPr>
          <p:cNvSpPr/>
          <p:nvPr/>
        </p:nvSpPr>
        <p:spPr>
          <a:xfrm>
            <a:off x="1617533" y="5200778"/>
            <a:ext cx="1800000" cy="72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6B4794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1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rPr>
              <a:t>Airspace User N</a:t>
            </a: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15C2D6E0-7CF2-4E70-87C3-2236AB3E53D6}"/>
              </a:ext>
            </a:extLst>
          </p:cNvPr>
          <p:cNvSpPr/>
          <p:nvPr/>
        </p:nvSpPr>
        <p:spPr>
          <a:xfrm>
            <a:off x="2466413" y="318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964095ED-24E7-407E-9DFB-28A73293FAEE}"/>
              </a:ext>
            </a:extLst>
          </p:cNvPr>
          <p:cNvSpPr/>
          <p:nvPr/>
        </p:nvSpPr>
        <p:spPr>
          <a:xfrm>
            <a:off x="2466413" y="336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D6AB1352-D07C-4A84-9B8F-BFCA351FE7D5}"/>
              </a:ext>
            </a:extLst>
          </p:cNvPr>
          <p:cNvSpPr/>
          <p:nvPr/>
        </p:nvSpPr>
        <p:spPr>
          <a:xfrm>
            <a:off x="2466413" y="354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3700D12A-82B9-4A6C-B528-7F898F0CF926}"/>
              </a:ext>
            </a:extLst>
          </p:cNvPr>
          <p:cNvSpPr/>
          <p:nvPr/>
        </p:nvSpPr>
        <p:spPr>
          <a:xfrm>
            <a:off x="2466413" y="462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1117B71A-8C8C-4231-8339-72CF90CE1636}"/>
              </a:ext>
            </a:extLst>
          </p:cNvPr>
          <p:cNvSpPr/>
          <p:nvPr/>
        </p:nvSpPr>
        <p:spPr>
          <a:xfrm>
            <a:off x="2466413" y="480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1F1A1875-4739-4425-9DFE-EA1F8D8497D8}"/>
              </a:ext>
            </a:extLst>
          </p:cNvPr>
          <p:cNvSpPr/>
          <p:nvPr/>
        </p:nvSpPr>
        <p:spPr>
          <a:xfrm>
            <a:off x="2466413" y="4984778"/>
            <a:ext cx="90000" cy="9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</a:ln>
        </p:spPr>
        <p:txBody>
          <a:bodyPr vert="horz" lIns="90000" tIns="45000" rIns="90000" bIns="45000" anchor="ctr" anchorCtr="0" compatLnSpc="0"/>
          <a:lstStyle/>
          <a:p>
            <a:pPr marL="0" marR="0" lvl="0" indent="0" algn="l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400" b="0" i="0" u="none" strike="noStrike" baseline="0">
              <a:ln>
                <a:noFill/>
              </a:ln>
              <a:solidFill>
                <a:srgbClr val="000000"/>
              </a:solidFill>
              <a:latin typeface="Times New Roman" pitchFamily="18"/>
              <a:ea typeface="HG Mincho Light J" pitchFamily="2"/>
              <a:cs typeface="Lucidasans" pitchFamily="2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7D375-CF25-48D5-A8FA-EA2EEA0B6A57}"/>
              </a:ext>
            </a:extLst>
          </p:cNvPr>
          <p:cNvGrpSpPr/>
          <p:nvPr/>
        </p:nvGrpSpPr>
        <p:grpSpPr>
          <a:xfrm>
            <a:off x="3449573" y="2140778"/>
            <a:ext cx="2916000" cy="360000"/>
            <a:chOff x="3519360" y="1447800"/>
            <a:chExt cx="2916000" cy="360000"/>
          </a:xfrm>
        </p:grpSpPr>
        <p:sp>
          <p:nvSpPr>
            <p:cNvPr id="20" name="Straight Connector 19">
              <a:extLst>
                <a:ext uri="{FF2B5EF4-FFF2-40B4-BE49-F238E27FC236}">
                  <a16:creationId xmlns:a16="http://schemas.microsoft.com/office/drawing/2014/main" id="{696A1BAE-4D47-4DE5-B5CC-7EDA37E79123}"/>
                </a:ext>
              </a:extLst>
            </p:cNvPr>
            <p:cNvSpPr/>
            <p:nvPr/>
          </p:nvSpPr>
          <p:spPr>
            <a:xfrm>
              <a:off x="3519360" y="1807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tail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9B6F729-7B35-4DED-8520-0F6D128B1A1D}"/>
                </a:ext>
              </a:extLst>
            </p:cNvPr>
            <p:cNvSpPr txBox="1"/>
            <p:nvPr/>
          </p:nvSpPr>
          <p:spPr>
            <a:xfrm>
              <a:off x="4259160" y="1447800"/>
              <a:ext cx="1364760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Flight Plan 1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88F1D5D-FE60-4A56-B4B2-C46776F5E422}"/>
              </a:ext>
            </a:extLst>
          </p:cNvPr>
          <p:cNvGrpSpPr/>
          <p:nvPr/>
        </p:nvGrpSpPr>
        <p:grpSpPr>
          <a:xfrm>
            <a:off x="3449573" y="2537138"/>
            <a:ext cx="2916000" cy="359640"/>
            <a:chOff x="3519360" y="1844160"/>
            <a:chExt cx="2916000" cy="359640"/>
          </a:xfrm>
        </p:grpSpPr>
        <p:sp>
          <p:nvSpPr>
            <p:cNvPr id="23" name="Straight Connector 22">
              <a:extLst>
                <a:ext uri="{FF2B5EF4-FFF2-40B4-BE49-F238E27FC236}">
                  <a16:creationId xmlns:a16="http://schemas.microsoft.com/office/drawing/2014/main" id="{C39341C7-74EF-48B6-BC36-74238E592925}"/>
                </a:ext>
              </a:extLst>
            </p:cNvPr>
            <p:cNvSpPr/>
            <p:nvPr/>
          </p:nvSpPr>
          <p:spPr>
            <a:xfrm>
              <a:off x="3519360" y="2203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head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1094B23-0033-4DE2-B5AA-760724708F47}"/>
                </a:ext>
              </a:extLst>
            </p:cNvPr>
            <p:cNvSpPr txBox="1"/>
            <p:nvPr/>
          </p:nvSpPr>
          <p:spPr>
            <a:xfrm>
              <a:off x="4079160" y="1844160"/>
              <a:ext cx="1605600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Ground delay 1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D3B5C5-441B-4B57-8440-4E11DC42C520}"/>
              </a:ext>
            </a:extLst>
          </p:cNvPr>
          <p:cNvGrpSpPr/>
          <p:nvPr/>
        </p:nvGrpSpPr>
        <p:grpSpPr>
          <a:xfrm>
            <a:off x="3449573" y="3112778"/>
            <a:ext cx="2916000" cy="2628000"/>
            <a:chOff x="3519360" y="2419800"/>
            <a:chExt cx="2916000" cy="2628000"/>
          </a:xfrm>
        </p:grpSpPr>
        <p:sp>
          <p:nvSpPr>
            <p:cNvPr id="26" name="Straight Connector 25">
              <a:extLst>
                <a:ext uri="{FF2B5EF4-FFF2-40B4-BE49-F238E27FC236}">
                  <a16:creationId xmlns:a16="http://schemas.microsoft.com/office/drawing/2014/main" id="{321CD91F-080B-42C6-B17F-80B9F58D3F2A}"/>
                </a:ext>
              </a:extLst>
            </p:cNvPr>
            <p:cNvSpPr/>
            <p:nvPr/>
          </p:nvSpPr>
          <p:spPr>
            <a:xfrm>
              <a:off x="3519360" y="3283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tail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7" name="Straight Connector 26">
              <a:extLst>
                <a:ext uri="{FF2B5EF4-FFF2-40B4-BE49-F238E27FC236}">
                  <a16:creationId xmlns:a16="http://schemas.microsoft.com/office/drawing/2014/main" id="{E080EC56-DD17-495F-A0EC-339EFBEDC756}"/>
                </a:ext>
              </a:extLst>
            </p:cNvPr>
            <p:cNvSpPr/>
            <p:nvPr/>
          </p:nvSpPr>
          <p:spPr>
            <a:xfrm>
              <a:off x="3519360" y="3679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head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38221A0-C98C-44BD-A1B6-BB9B821CCC68}"/>
                </a:ext>
              </a:extLst>
            </p:cNvPr>
            <p:cNvSpPr txBox="1"/>
            <p:nvPr/>
          </p:nvSpPr>
          <p:spPr>
            <a:xfrm>
              <a:off x="4259160" y="2923800"/>
              <a:ext cx="1314720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Flight Plan i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00F8449-7F8C-4E26-94C0-544AA27D3F38}"/>
                </a:ext>
              </a:extLst>
            </p:cNvPr>
            <p:cNvSpPr txBox="1"/>
            <p:nvPr/>
          </p:nvSpPr>
          <p:spPr>
            <a:xfrm>
              <a:off x="4079160" y="3320159"/>
              <a:ext cx="1555199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Ground delay i</a:t>
              </a:r>
            </a:p>
          </p:txBody>
        </p:sp>
        <p:sp>
          <p:nvSpPr>
            <p:cNvPr id="30" name="Straight Connector 29">
              <a:extLst>
                <a:ext uri="{FF2B5EF4-FFF2-40B4-BE49-F238E27FC236}">
                  <a16:creationId xmlns:a16="http://schemas.microsoft.com/office/drawing/2014/main" id="{9C31FB35-4E2E-4DCB-ADAE-EE780D2A2FE3}"/>
                </a:ext>
              </a:extLst>
            </p:cNvPr>
            <p:cNvSpPr/>
            <p:nvPr/>
          </p:nvSpPr>
          <p:spPr>
            <a:xfrm>
              <a:off x="3519360" y="4651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tail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1" name="Straight Connector 30">
              <a:extLst>
                <a:ext uri="{FF2B5EF4-FFF2-40B4-BE49-F238E27FC236}">
                  <a16:creationId xmlns:a16="http://schemas.microsoft.com/office/drawing/2014/main" id="{EBCF1FA6-3F22-4ABB-B302-20EBD178E0B1}"/>
                </a:ext>
              </a:extLst>
            </p:cNvPr>
            <p:cNvSpPr/>
            <p:nvPr/>
          </p:nvSpPr>
          <p:spPr>
            <a:xfrm>
              <a:off x="3519360" y="5047800"/>
              <a:ext cx="2916000" cy="0"/>
            </a:xfrm>
            <a:prstGeom prst="line">
              <a:avLst/>
            </a:prstGeom>
            <a:noFill/>
            <a:ln w="36000">
              <a:solidFill>
                <a:srgbClr val="000000"/>
              </a:solidFill>
              <a:prstDash val="solid"/>
              <a:headEnd type="arrow"/>
            </a:ln>
          </p:spPr>
          <p:txBody>
            <a:bodyPr vert="horz" lIns="108000" tIns="63000" rIns="108000" bIns="63000" anchor="ctr" anchorCtr="1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A5F073-6EBD-4A6D-A14C-1845D3883785}"/>
                </a:ext>
              </a:extLst>
            </p:cNvPr>
            <p:cNvSpPr txBox="1"/>
            <p:nvPr/>
          </p:nvSpPr>
          <p:spPr>
            <a:xfrm>
              <a:off x="4259160" y="4291800"/>
              <a:ext cx="1415159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Flight Plan N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F33ABCB-6B53-49C3-8186-BFE958255B5E}"/>
                </a:ext>
              </a:extLst>
            </p:cNvPr>
            <p:cNvSpPr txBox="1"/>
            <p:nvPr/>
          </p:nvSpPr>
          <p:spPr>
            <a:xfrm>
              <a:off x="4079160" y="4688160"/>
              <a:ext cx="1655999" cy="3434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0000" tIns="45000" rIns="90000" bIns="45000" anchorCtr="0" compatLnSpc="0">
              <a:spAutoFit/>
            </a:bodyPr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r>
                <a:rPr lang="en-US" sz="1800" b="0" i="0" u="none" strike="noStrike" baseline="0" dirty="0">
                  <a:ln>
                    <a:noFill/>
                  </a:ln>
                  <a:solidFill>
                    <a:srgbClr val="000000"/>
                  </a:solidFill>
                  <a:latin typeface="Times New Roman" pitchFamily="18"/>
                  <a:ea typeface="HG Mincho Light J" pitchFamily="2"/>
                  <a:cs typeface="Lucidasans" pitchFamily="2"/>
                </a:rPr>
                <a:t>Ground delay N</a:t>
              </a:r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FA17A4B6-A23F-4F93-AE49-EF0304D87892}"/>
                </a:ext>
              </a:extLst>
            </p:cNvPr>
            <p:cNvSpPr/>
            <p:nvPr/>
          </p:nvSpPr>
          <p:spPr>
            <a:xfrm>
              <a:off x="4984200" y="2419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D7C5CE0F-5DE7-4E1B-874C-8820EDE3D6A8}"/>
                </a:ext>
              </a:extLst>
            </p:cNvPr>
            <p:cNvSpPr/>
            <p:nvPr/>
          </p:nvSpPr>
          <p:spPr>
            <a:xfrm>
              <a:off x="4984200" y="2599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D0DC83AA-2330-4AAB-849E-015C9CF09A06}"/>
                </a:ext>
              </a:extLst>
            </p:cNvPr>
            <p:cNvSpPr/>
            <p:nvPr/>
          </p:nvSpPr>
          <p:spPr>
            <a:xfrm>
              <a:off x="4984200" y="2779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85A2B660-1EFB-4E08-8413-48F555967358}"/>
                </a:ext>
              </a:extLst>
            </p:cNvPr>
            <p:cNvSpPr/>
            <p:nvPr/>
          </p:nvSpPr>
          <p:spPr>
            <a:xfrm>
              <a:off x="4984200" y="3787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56983409-A358-4913-985B-6627F42170F6}"/>
                </a:ext>
              </a:extLst>
            </p:cNvPr>
            <p:cNvSpPr/>
            <p:nvPr/>
          </p:nvSpPr>
          <p:spPr>
            <a:xfrm>
              <a:off x="4984200" y="3967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5A48201A-8BF4-486C-9BB4-785B8B218B80}"/>
                </a:ext>
              </a:extLst>
            </p:cNvPr>
            <p:cNvSpPr/>
            <p:nvPr/>
          </p:nvSpPr>
          <p:spPr>
            <a:xfrm>
              <a:off x="4984200" y="4147800"/>
              <a:ext cx="90000" cy="900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lIns="90000" tIns="45000" rIns="90000" bIns="45000" anchor="ctr" anchorCtr="0" compatLnSpc="0"/>
            <a:lstStyle/>
            <a:p>
              <a:pPr marL="0" marR="0" lvl="0" indent="0" algn="l" rtl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en-US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HG Mincho Light J" pitchFamily="2"/>
                <a:cs typeface="Lucidasans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96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90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15" name="Picture 2" descr="FRAM DCTs ps">
            <a:extLst>
              <a:ext uri="{FF2B5EF4-FFF2-40B4-BE49-F238E27FC236}">
                <a16:creationId xmlns:a16="http://schemas.microsoft.com/office/drawing/2014/main" id="{EE1B0EB4-FBB1-4828-A833-83B927F39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1219" y="862805"/>
            <a:ext cx="7106707" cy="5330031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" name="Line 3">
            <a:extLst>
              <a:ext uri="{FF2B5EF4-FFF2-40B4-BE49-F238E27FC236}">
                <a16:creationId xmlns:a16="http://schemas.microsoft.com/office/drawing/2014/main" id="{E8F152BB-C5F0-4A8F-BC29-06DD4BEA0F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73852" y="1625296"/>
            <a:ext cx="1286857" cy="2798266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7" name="Line 4">
            <a:extLst>
              <a:ext uri="{FF2B5EF4-FFF2-40B4-BE49-F238E27FC236}">
                <a16:creationId xmlns:a16="http://schemas.microsoft.com/office/drawing/2014/main" id="{7BE68692-1CEA-40F6-9819-1C39BEAE68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73852" y="3079950"/>
            <a:ext cx="894508" cy="1343612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8" name="Line 5">
            <a:extLst>
              <a:ext uri="{FF2B5EF4-FFF2-40B4-BE49-F238E27FC236}">
                <a16:creationId xmlns:a16="http://schemas.microsoft.com/office/drawing/2014/main" id="{ABF73438-E050-4FE7-A789-A3ACC651B63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69227" y="1345223"/>
            <a:ext cx="504625" cy="3078339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29" name="Line 6">
            <a:extLst>
              <a:ext uri="{FF2B5EF4-FFF2-40B4-BE49-F238E27FC236}">
                <a16:creationId xmlns:a16="http://schemas.microsoft.com/office/drawing/2014/main" id="{F606346C-0BFE-4091-9385-A686F7B66ED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31975" y="2632079"/>
            <a:ext cx="4141877" cy="1791483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0" name="Line 7">
            <a:extLst>
              <a:ext uri="{FF2B5EF4-FFF2-40B4-BE49-F238E27FC236}">
                <a16:creationId xmlns:a16="http://schemas.microsoft.com/office/drawing/2014/main" id="{11C99D2B-7ECD-4189-8DB2-4980603F90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319698" y="2799876"/>
            <a:ext cx="4254154" cy="1623685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1" name="Line 8">
            <a:extLst>
              <a:ext uri="{FF2B5EF4-FFF2-40B4-BE49-F238E27FC236}">
                <a16:creationId xmlns:a16="http://schemas.microsoft.com/office/drawing/2014/main" id="{C33BC06F-D76E-4A07-B7CC-281FD119F91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319698" y="2856631"/>
            <a:ext cx="4254154" cy="156693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2" name="Line 9">
            <a:extLst>
              <a:ext uri="{FF2B5EF4-FFF2-40B4-BE49-F238E27FC236}">
                <a16:creationId xmlns:a16="http://schemas.microsoft.com/office/drawing/2014/main" id="{25D8488C-E216-4A1D-953B-CD6243B510A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4178" y="3920170"/>
            <a:ext cx="4309675" cy="503392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3" name="Line 10">
            <a:extLst>
              <a:ext uri="{FF2B5EF4-FFF2-40B4-BE49-F238E27FC236}">
                <a16:creationId xmlns:a16="http://schemas.microsoft.com/office/drawing/2014/main" id="{E757D332-91E1-4D81-8D96-6C0456E97A5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28583" y="4031212"/>
            <a:ext cx="4645269" cy="39235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331BDEC-2366-4DC6-A448-2676159B09DF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03606962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91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grpSp>
        <p:nvGrpSpPr>
          <p:cNvPr id="7" name="1 Grupo">
            <a:extLst>
              <a:ext uri="{FF2B5EF4-FFF2-40B4-BE49-F238E27FC236}">
                <a16:creationId xmlns:a16="http://schemas.microsoft.com/office/drawing/2014/main" id="{BBF86554-F8AD-4F0F-835D-65482DDA6500}"/>
              </a:ext>
            </a:extLst>
          </p:cNvPr>
          <p:cNvGrpSpPr/>
          <p:nvPr/>
        </p:nvGrpSpPr>
        <p:grpSpPr>
          <a:xfrm>
            <a:off x="914399" y="927754"/>
            <a:ext cx="6890995" cy="5168246"/>
            <a:chOff x="0" y="0"/>
            <a:chExt cx="9144000" cy="6858000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4BAA7ECB-2EF1-4567-AC82-82C37BB8B6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Line 3">
              <a:extLst>
                <a:ext uri="{FF2B5EF4-FFF2-40B4-BE49-F238E27FC236}">
                  <a16:creationId xmlns:a16="http://schemas.microsoft.com/office/drawing/2014/main" id="{59D09F76-6148-44D8-83F9-941814D206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46325" y="869950"/>
              <a:ext cx="6026150" cy="5091113"/>
            </a:xfrm>
            <a:prstGeom prst="line">
              <a:avLst/>
            </a:prstGeom>
            <a:noFill/>
            <a:ln w="539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id="{1D21E052-C99B-4D79-B4D2-546F5BDA8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6163" y="1112838"/>
            <a:ext cx="2325687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dirty="0" err="1"/>
              <a:t>Tallin</a:t>
            </a:r>
            <a:r>
              <a:rPr lang="en-US" sz="1800" dirty="0"/>
              <a:t> – London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274 NM vs.285 NM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GAIN 11 NM (20 km)</a:t>
            </a:r>
            <a:endParaRPr lang="en-GB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4DE074-410F-4DFF-8CDA-E442B174C0A1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5284616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92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grpSp>
        <p:nvGrpSpPr>
          <p:cNvPr id="11" name="2 Grupo">
            <a:extLst>
              <a:ext uri="{FF2B5EF4-FFF2-40B4-BE49-F238E27FC236}">
                <a16:creationId xmlns:a16="http://schemas.microsoft.com/office/drawing/2014/main" id="{8A8FB794-F319-47BE-B8A7-F57CFE36FD46}"/>
              </a:ext>
            </a:extLst>
          </p:cNvPr>
          <p:cNvGrpSpPr/>
          <p:nvPr/>
        </p:nvGrpSpPr>
        <p:grpSpPr>
          <a:xfrm>
            <a:off x="990600" y="824706"/>
            <a:ext cx="7086600" cy="5314950"/>
            <a:chOff x="0" y="0"/>
            <a:chExt cx="9144000" cy="6858000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404F5165-7A45-406C-85E6-3AFCC46198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Line 3">
              <a:extLst>
                <a:ext uri="{FF2B5EF4-FFF2-40B4-BE49-F238E27FC236}">
                  <a16:creationId xmlns:a16="http://schemas.microsoft.com/office/drawing/2014/main" id="{43E60C2B-C7D4-47B5-805C-3D5F20EA65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7700" y="1146175"/>
              <a:ext cx="5100638" cy="4625975"/>
            </a:xfrm>
            <a:prstGeom prst="line">
              <a:avLst/>
            </a:prstGeom>
            <a:noFill/>
            <a:ln w="6032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4" name="Text Box 4">
            <a:extLst>
              <a:ext uri="{FF2B5EF4-FFF2-40B4-BE49-F238E27FC236}">
                <a16:creationId xmlns:a16="http://schemas.microsoft.com/office/drawing/2014/main" id="{6E16A3B3-E737-4B42-A5A9-3156B3E51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6163" y="1112838"/>
            <a:ext cx="3097212" cy="119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dirty="0"/>
              <a:t>Stansted – </a:t>
            </a:r>
            <a:r>
              <a:rPr lang="en-US" sz="1800" dirty="0" err="1"/>
              <a:t>Rygge</a:t>
            </a:r>
            <a:r>
              <a:rPr lang="en-US" sz="1800" dirty="0"/>
              <a:t> (Norway)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246 NM vs. 268 NM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GAIN 22 NM (41 km)</a:t>
            </a:r>
            <a:endParaRPr lang="en-GB" sz="1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18F104-7D3E-4363-9EFB-9578BA183CF0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84047826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93</a:t>
            </a:fld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1E6289-B919-4638-9F0D-524F7C0C9A96}"/>
              </a:ext>
            </a:extLst>
          </p:cNvPr>
          <p:cNvSpPr/>
          <p:nvPr/>
        </p:nvSpPr>
        <p:spPr>
          <a:xfrm>
            <a:off x="663679" y="6279408"/>
            <a:ext cx="82814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A few concrete examples of the gains brought about by </a:t>
            </a:r>
            <a:r>
              <a:rPr lang="en-US" sz="1200" dirty="0"/>
              <a:t>FRAM, As the crow flies, Free Route Airspace Maastricht presentation, 2011</a:t>
            </a:r>
            <a:endParaRPr lang="en-GB" sz="1200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grpSp>
        <p:nvGrpSpPr>
          <p:cNvPr id="10" name="1 Grupo">
            <a:extLst>
              <a:ext uri="{FF2B5EF4-FFF2-40B4-BE49-F238E27FC236}">
                <a16:creationId xmlns:a16="http://schemas.microsoft.com/office/drawing/2014/main" id="{41F771BB-EE8F-48CD-9CB5-09945BBD7C99}"/>
              </a:ext>
            </a:extLst>
          </p:cNvPr>
          <p:cNvGrpSpPr/>
          <p:nvPr/>
        </p:nvGrpSpPr>
        <p:grpSpPr>
          <a:xfrm>
            <a:off x="1314449" y="927754"/>
            <a:ext cx="6979895" cy="5234921"/>
            <a:chOff x="-38100" y="-9525"/>
            <a:chExt cx="9144000" cy="6858000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6CC79FB8-1648-4560-990E-D3EC3E1606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100" y="-9525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Line 3">
              <a:extLst>
                <a:ext uri="{FF2B5EF4-FFF2-40B4-BE49-F238E27FC236}">
                  <a16:creationId xmlns:a16="http://schemas.microsoft.com/office/drawing/2014/main" id="{5E5365D1-4AB2-41D8-BFAB-8BB5B86DBD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65513" y="784225"/>
              <a:ext cx="3492500" cy="4583113"/>
            </a:xfrm>
            <a:prstGeom prst="line">
              <a:avLst/>
            </a:prstGeom>
            <a:noFill/>
            <a:ln w="539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7" name="Text Box 4">
            <a:extLst>
              <a:ext uri="{FF2B5EF4-FFF2-40B4-BE49-F238E27FC236}">
                <a16:creationId xmlns:a16="http://schemas.microsoft.com/office/drawing/2014/main" id="{A031A867-3277-4B88-9B7A-5B7582930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219200"/>
            <a:ext cx="2325687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7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dirty="0"/>
              <a:t>Hamburg – Paris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229 NM vs. 244 NM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GAIN 15 NM</a:t>
            </a:r>
          </a:p>
          <a:p>
            <a:pPr eaLnBrk="1" hangingPunct="1">
              <a:spcBef>
                <a:spcPct val="50000"/>
              </a:spcBef>
            </a:pPr>
            <a:r>
              <a:rPr lang="en-US" sz="1800" dirty="0"/>
              <a:t>(28 km)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82334313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94</a:t>
            </a:fld>
            <a:endParaRPr lang="en-GB" dirty="0"/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EF9FB6FC-00B9-495A-806C-D52C094D9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Free routes – Examples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81A2A808-60AF-4AA9-9346-004D3F591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138732"/>
            <a:ext cx="8594522" cy="491932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b="1" dirty="0"/>
              <a:t>Cross-border cooperation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Free Route Airspace Maastricht and Karlsruhe (</a:t>
            </a:r>
            <a:r>
              <a:rPr lang="en-GB" dirty="0" err="1"/>
              <a:t>FRAMaK</a:t>
            </a:r>
            <a:r>
              <a:rPr lang="en-GB" dirty="0"/>
              <a:t>) Project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96CCCB-A4AB-498C-BEDB-03A68941B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472" y="2228905"/>
            <a:ext cx="4373880" cy="31543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D24BA3-5191-4C5E-8EF4-24D4CB38D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199" y="1955327"/>
            <a:ext cx="3680100" cy="3701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12474-07BC-4000-88B7-64F4A794BB1B}"/>
              </a:ext>
            </a:extLst>
          </p:cNvPr>
          <p:cNvSpPr/>
          <p:nvPr/>
        </p:nvSpPr>
        <p:spPr>
          <a:xfrm>
            <a:off x="3520872" y="6048575"/>
            <a:ext cx="5561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/>
              <a:t>FRAMAK - Final Project Report (Demonstration Report) </a:t>
            </a:r>
            <a:r>
              <a:rPr lang="en-US" sz="1200" i="1" dirty="0"/>
              <a:t>, 2014</a:t>
            </a:r>
          </a:p>
          <a:p>
            <a:r>
              <a:rPr lang="en-GB" sz="1200" dirty="0"/>
              <a:t>http://www.sesarju.eu/newsroom/brochures-publications/framak-project-final-report</a:t>
            </a:r>
          </a:p>
        </p:txBody>
      </p:sp>
    </p:spTree>
    <p:extLst>
      <p:ext uri="{BB962C8B-B14F-4D97-AF65-F5344CB8AC3E}">
        <p14:creationId xmlns:p14="http://schemas.microsoft.com/office/powerpoint/2010/main" val="29765310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03014035"/>
      </p:ext>
    </p:extLst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a301ac7b-a095-4703-8ac1-0954f10782bf"/>
  </ds:schemaRefs>
</ds:datastoreItem>
</file>

<file path=customXml/itemProps2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686</TotalTime>
  <Words>7077</Words>
  <Application>Microsoft Office PowerPoint</Application>
  <PresentationFormat>On-screen Show (4:3)</PresentationFormat>
  <Paragraphs>2902</Paragraphs>
  <Slides>95</Slides>
  <Notes>93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0" baseType="lpstr">
      <vt:lpstr>Arial</vt:lpstr>
      <vt:lpstr>Calibri</vt:lpstr>
      <vt:lpstr>Times New Roman</vt:lpstr>
      <vt:lpstr>Wingdings</vt:lpstr>
      <vt:lpstr>SESAR ER Presentation template</vt:lpstr>
      <vt:lpstr>Introduction to ATM Future concepts in ATM</vt:lpstr>
      <vt:lpstr>PowerPoint Presentation</vt:lpstr>
      <vt:lpstr>Introduction </vt:lpstr>
      <vt:lpstr>Introduction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User involvement on ATFM management – US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SESAR Solutions</vt:lpstr>
      <vt:lpstr>SESAR operations </vt:lpstr>
      <vt:lpstr>SESAR operations </vt:lpstr>
      <vt:lpstr>Trajectory Based Operations</vt:lpstr>
      <vt:lpstr>TBO</vt:lpstr>
      <vt:lpstr>TBO</vt:lpstr>
      <vt:lpstr>TBO – Initial 4D flights (i4D)</vt:lpstr>
      <vt:lpstr>TBO – 4D Trajectories</vt:lpstr>
      <vt:lpstr>TBO – Trajectories management</vt:lpstr>
      <vt:lpstr>TBO – Trajectories management </vt:lpstr>
      <vt:lpstr>TBO – Trajectories management</vt:lpstr>
      <vt:lpstr>TBO – Trajectories management</vt:lpstr>
      <vt:lpstr>TBO – Trajectories management</vt:lpstr>
      <vt:lpstr>TBO – Trajectories management</vt:lpstr>
      <vt:lpstr>TBO – Trajectories management</vt:lpstr>
      <vt:lpstr>TBO – Time adherence</vt:lpstr>
      <vt:lpstr>TBO – Time adherence</vt:lpstr>
      <vt:lpstr>TBO – Time adherence</vt:lpstr>
      <vt:lpstr>TBO – Time adherence</vt:lpstr>
      <vt:lpstr>TBO – Time adherence</vt:lpstr>
      <vt:lpstr>TBO – Time adherence</vt:lpstr>
      <vt:lpstr>TBO – Time adherence</vt:lpstr>
      <vt:lpstr>Uncertainties – trade-offs</vt:lpstr>
      <vt:lpstr>Free routes</vt:lpstr>
      <vt:lpstr>Free routes </vt:lpstr>
      <vt:lpstr>Free routes </vt:lpstr>
      <vt:lpstr>Free routes </vt:lpstr>
      <vt:lpstr>Free routes </vt:lpstr>
      <vt:lpstr>Free routes </vt:lpstr>
      <vt:lpstr>Free routes – Benefits </vt:lpstr>
      <vt:lpstr>Free routes – Difficulties </vt:lpstr>
      <vt:lpstr>Free routes – Implementation </vt:lpstr>
      <vt:lpstr>Conclusions</vt:lpstr>
      <vt:lpstr>Free routes – Implementation </vt:lpstr>
      <vt:lpstr>Free routes – Examples </vt:lpstr>
      <vt:lpstr>Free routes – Examples </vt:lpstr>
      <vt:lpstr>Free routes – Examples </vt:lpstr>
      <vt:lpstr>Free routes – Examples </vt:lpstr>
      <vt:lpstr>Free routes – Examples </vt:lpstr>
      <vt:lpstr>Free routes – Examples </vt:lpstr>
      <vt:lpstr>Free routes – Examples </vt:lpstr>
      <vt:lpstr>Free routes – Examples </vt:lpstr>
      <vt:lpstr>Free routes – Examples </vt:lpstr>
      <vt:lpstr>PowerPoint Presentation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Graham Tanner</cp:lastModifiedBy>
  <cp:revision>81</cp:revision>
  <dcterms:created xsi:type="dcterms:W3CDTF">2016-04-13T13:39:24Z</dcterms:created>
  <dcterms:modified xsi:type="dcterms:W3CDTF">2021-07-29T20:42:18Z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