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6"/>
  </p:notesMasterIdLst>
  <p:handoutMasterIdLst>
    <p:handoutMasterId r:id="rId67"/>
  </p:handoutMasterIdLst>
  <p:sldIdLst>
    <p:sldId id="375" r:id="rId5"/>
    <p:sldId id="420" r:id="rId6"/>
    <p:sldId id="433" r:id="rId7"/>
    <p:sldId id="414" r:id="rId8"/>
    <p:sldId id="470" r:id="rId9"/>
    <p:sldId id="416" r:id="rId10"/>
    <p:sldId id="410" r:id="rId11"/>
    <p:sldId id="434" r:id="rId12"/>
    <p:sldId id="440" r:id="rId13"/>
    <p:sldId id="471" r:id="rId14"/>
    <p:sldId id="441" r:id="rId15"/>
    <p:sldId id="442" r:id="rId16"/>
    <p:sldId id="538" r:id="rId17"/>
    <p:sldId id="445" r:id="rId18"/>
    <p:sldId id="540" r:id="rId19"/>
    <p:sldId id="536" r:id="rId20"/>
    <p:sldId id="448" r:id="rId21"/>
    <p:sldId id="474" r:id="rId22"/>
    <p:sldId id="528" r:id="rId23"/>
    <p:sldId id="526" r:id="rId24"/>
    <p:sldId id="522" r:id="rId25"/>
    <p:sldId id="523" r:id="rId26"/>
    <p:sldId id="452" r:id="rId27"/>
    <p:sldId id="449" r:id="rId28"/>
    <p:sldId id="437" r:id="rId29"/>
    <p:sldId id="548" r:id="rId30"/>
    <p:sldId id="537" r:id="rId31"/>
    <p:sldId id="547" r:id="rId32"/>
    <p:sldId id="546" r:id="rId33"/>
    <p:sldId id="450" r:id="rId34"/>
    <p:sldId id="462" r:id="rId35"/>
    <p:sldId id="467" r:id="rId36"/>
    <p:sldId id="465" r:id="rId37"/>
    <p:sldId id="545" r:id="rId38"/>
    <p:sldId id="407" r:id="rId39"/>
    <p:sldId id="539" r:id="rId40"/>
    <p:sldId id="421" r:id="rId41"/>
    <p:sldId id="422" r:id="rId42"/>
    <p:sldId id="423" r:id="rId43"/>
    <p:sldId id="541" r:id="rId44"/>
    <p:sldId id="438" r:id="rId45"/>
    <p:sldId id="439" r:id="rId46"/>
    <p:sldId id="411" r:id="rId47"/>
    <p:sldId id="412" r:id="rId48"/>
    <p:sldId id="542" r:id="rId49"/>
    <p:sldId id="460" r:id="rId50"/>
    <p:sldId id="458" r:id="rId51"/>
    <p:sldId id="461" r:id="rId52"/>
    <p:sldId id="459" r:id="rId53"/>
    <p:sldId id="457" r:id="rId54"/>
    <p:sldId id="543" r:id="rId55"/>
    <p:sldId id="527" r:id="rId56"/>
    <p:sldId id="533" r:id="rId57"/>
    <p:sldId id="532" r:id="rId58"/>
    <p:sldId id="534" r:id="rId59"/>
    <p:sldId id="529" r:id="rId60"/>
    <p:sldId id="530" r:id="rId61"/>
    <p:sldId id="544" r:id="rId62"/>
    <p:sldId id="519" r:id="rId63"/>
    <p:sldId id="520" r:id="rId64"/>
    <p:sldId id="260" r:id="rId6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84710" autoAdjust="0"/>
  </p:normalViewPr>
  <p:slideViewPr>
    <p:cSldViewPr snapToGrid="0" snapToObjects="1">
      <p:cViewPr varScale="1">
        <p:scale>
          <a:sx n="72" d="100"/>
          <a:sy n="72" d="100"/>
        </p:scale>
        <p:origin x="1762" y="72"/>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diagrams/_rels/data3.xml.rels><?xml version="1.0" encoding="UTF-8" standalone="yes"?>
<Relationships xmlns="http://schemas.openxmlformats.org/package/2006/relationships"><Relationship Id="rId1" Type="http://schemas.openxmlformats.org/officeDocument/2006/relationships/slide" Target="../slides/slide4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543350-CE6D-49A4-854F-EA97E133C83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44142433-838D-4F33-9F95-488234146775}">
      <dgm:prSet phldrT="[Text]"/>
      <dgm:spPr/>
      <dgm:t>
        <a:bodyPr/>
        <a:lstStyle/>
        <a:p>
          <a:r>
            <a:rPr lang="en-GB" dirty="0"/>
            <a:t>1998</a:t>
          </a:r>
        </a:p>
      </dgm:t>
    </dgm:pt>
    <dgm:pt modelId="{C234F44F-A3B3-42A4-B32E-E1CB0FC15966}" type="parTrans" cxnId="{AFC6C51C-57EA-4ED0-83BA-B981690880CC}">
      <dgm:prSet/>
      <dgm:spPr/>
      <dgm:t>
        <a:bodyPr/>
        <a:lstStyle/>
        <a:p>
          <a:endParaRPr lang="en-GB"/>
        </a:p>
      </dgm:t>
    </dgm:pt>
    <dgm:pt modelId="{F6BB58B0-5B60-46AC-A771-C901C2E9DA6C}" type="sibTrans" cxnId="{AFC6C51C-57EA-4ED0-83BA-B981690880CC}">
      <dgm:prSet/>
      <dgm:spPr/>
      <dgm:t>
        <a:bodyPr/>
        <a:lstStyle/>
        <a:p>
          <a:endParaRPr lang="en-GB"/>
        </a:p>
      </dgm:t>
    </dgm:pt>
    <dgm:pt modelId="{2CF3B728-0E52-45A8-9746-1CEDCD0339FE}">
      <dgm:prSet phldrT="[Text]"/>
      <dgm:spPr/>
      <dgm:t>
        <a:bodyPr/>
        <a:lstStyle/>
        <a:p>
          <a:r>
            <a:rPr lang="en-GB" dirty="0"/>
            <a:t>2004</a:t>
          </a:r>
        </a:p>
      </dgm:t>
    </dgm:pt>
    <dgm:pt modelId="{50E49100-9588-44F6-94D3-E5954500CEDA}" type="parTrans" cxnId="{5CF7B763-9396-4208-AF69-1A908225297B}">
      <dgm:prSet/>
      <dgm:spPr/>
      <dgm:t>
        <a:bodyPr/>
        <a:lstStyle/>
        <a:p>
          <a:endParaRPr lang="en-GB"/>
        </a:p>
      </dgm:t>
    </dgm:pt>
    <dgm:pt modelId="{8D48D2F3-7A48-4D02-929E-1441736783B1}" type="sibTrans" cxnId="{5CF7B763-9396-4208-AF69-1A908225297B}">
      <dgm:prSet/>
      <dgm:spPr/>
      <dgm:t>
        <a:bodyPr/>
        <a:lstStyle/>
        <a:p>
          <a:endParaRPr lang="en-GB"/>
        </a:p>
      </dgm:t>
    </dgm:pt>
    <dgm:pt modelId="{F1BD643D-12D6-4F9C-9D86-DAE6065615E5}">
      <dgm:prSet phldrT="[Text]"/>
      <dgm:spPr/>
      <dgm:t>
        <a:bodyPr/>
        <a:lstStyle/>
        <a:p>
          <a:r>
            <a:rPr lang="en-GB" dirty="0"/>
            <a:t>Single European Sky (SES) launched by EC in response to increasing delays </a:t>
          </a:r>
        </a:p>
      </dgm:t>
    </dgm:pt>
    <dgm:pt modelId="{E6F9D2C5-8D9E-4DCC-BD85-FBA970AA0940}" type="parTrans" cxnId="{6FA569E2-90C6-4413-9AC3-EF3D9D922148}">
      <dgm:prSet/>
      <dgm:spPr/>
      <dgm:t>
        <a:bodyPr/>
        <a:lstStyle/>
        <a:p>
          <a:endParaRPr lang="en-GB"/>
        </a:p>
      </dgm:t>
    </dgm:pt>
    <dgm:pt modelId="{C54A45CC-6E19-42D8-9432-EF8DF9441DA7}" type="sibTrans" cxnId="{6FA569E2-90C6-4413-9AC3-EF3D9D922148}">
      <dgm:prSet/>
      <dgm:spPr/>
      <dgm:t>
        <a:bodyPr/>
        <a:lstStyle/>
        <a:p>
          <a:endParaRPr lang="en-GB"/>
        </a:p>
      </dgm:t>
    </dgm:pt>
    <dgm:pt modelId="{0B2AC9C1-FDCE-4DBD-92E3-B1B9A37B5684}">
      <dgm:prSet phldrT="[Text]"/>
      <dgm:spPr/>
      <dgm:t>
        <a:bodyPr/>
        <a:lstStyle/>
        <a:p>
          <a:r>
            <a:rPr lang="en-GB" dirty="0"/>
            <a:t>SESAR (SES ATM research project) launched – ‘technological pillar’ of SES</a:t>
          </a:r>
        </a:p>
      </dgm:t>
    </dgm:pt>
    <dgm:pt modelId="{148CF051-FE8F-447B-A19E-06C0C7624716}" type="parTrans" cxnId="{27516C34-2648-4E6F-87C7-AB2E96261918}">
      <dgm:prSet/>
      <dgm:spPr/>
      <dgm:t>
        <a:bodyPr/>
        <a:lstStyle/>
        <a:p>
          <a:endParaRPr lang="en-GB"/>
        </a:p>
      </dgm:t>
    </dgm:pt>
    <dgm:pt modelId="{3804D01E-8902-43BA-88E2-25E08249D8A0}" type="sibTrans" cxnId="{27516C34-2648-4E6F-87C7-AB2E96261918}">
      <dgm:prSet/>
      <dgm:spPr/>
      <dgm:t>
        <a:bodyPr/>
        <a:lstStyle/>
        <a:p>
          <a:endParaRPr lang="en-GB"/>
        </a:p>
      </dgm:t>
    </dgm:pt>
    <dgm:pt modelId="{4ED8E033-036D-4A3F-A9A0-F4C437959DFD}">
      <dgm:prSet phldrT="[Text]"/>
      <dgm:spPr/>
      <dgm:t>
        <a:bodyPr/>
        <a:lstStyle/>
        <a:p>
          <a:r>
            <a:rPr lang="en-GB" dirty="0"/>
            <a:t>2005</a:t>
          </a:r>
        </a:p>
      </dgm:t>
    </dgm:pt>
    <dgm:pt modelId="{C236948F-9C77-489F-9874-5D759D8AC6E4}" type="parTrans" cxnId="{6DAF1E76-B6AA-4B5C-AF82-AEB856DD0DCB}">
      <dgm:prSet/>
      <dgm:spPr/>
      <dgm:t>
        <a:bodyPr/>
        <a:lstStyle/>
        <a:p>
          <a:endParaRPr lang="en-GB"/>
        </a:p>
      </dgm:t>
    </dgm:pt>
    <dgm:pt modelId="{1CA6DB17-1BFD-4C1F-89CC-D01733486EAF}" type="sibTrans" cxnId="{6DAF1E76-B6AA-4B5C-AF82-AEB856DD0DCB}">
      <dgm:prSet/>
      <dgm:spPr/>
      <dgm:t>
        <a:bodyPr/>
        <a:lstStyle/>
        <a:p>
          <a:endParaRPr lang="en-GB"/>
        </a:p>
      </dgm:t>
    </dgm:pt>
    <dgm:pt modelId="{AE97844D-363B-4F5C-AE36-C9EF44691288}">
      <dgm:prSet phldrT="[Text]"/>
      <dgm:spPr/>
      <dgm:t>
        <a:bodyPr/>
        <a:lstStyle/>
        <a:p>
          <a:r>
            <a:rPr lang="en-GB" dirty="0"/>
            <a:t>Four SES high-level goals set by Commission for 2020 (originally)</a:t>
          </a:r>
        </a:p>
      </dgm:t>
    </dgm:pt>
    <dgm:pt modelId="{B4C3A1E3-CB49-4D12-B841-7AE60B56BC0B}" type="parTrans" cxnId="{3E316384-8897-45D7-B5C6-1CC7923F0CD2}">
      <dgm:prSet/>
      <dgm:spPr/>
      <dgm:t>
        <a:bodyPr/>
        <a:lstStyle/>
        <a:p>
          <a:endParaRPr lang="en-GB"/>
        </a:p>
      </dgm:t>
    </dgm:pt>
    <dgm:pt modelId="{F44B1FFC-26A3-4483-9A67-A3DBF1703D9A}" type="sibTrans" cxnId="{3E316384-8897-45D7-B5C6-1CC7923F0CD2}">
      <dgm:prSet/>
      <dgm:spPr/>
      <dgm:t>
        <a:bodyPr/>
        <a:lstStyle/>
        <a:p>
          <a:endParaRPr lang="en-GB"/>
        </a:p>
      </dgm:t>
    </dgm:pt>
    <dgm:pt modelId="{41856971-C2B4-458E-B6DB-3E88E84A41C4}">
      <dgm:prSet phldrT="[Text]" custT="1"/>
      <dgm:spPr/>
      <dgm:t>
        <a:bodyPr/>
        <a:lstStyle/>
        <a:p>
          <a:r>
            <a:rPr lang="en-GB" sz="1800" dirty="0"/>
            <a:t>Performance Review Commission (PRC) established by EUROCONTROL </a:t>
          </a:r>
        </a:p>
      </dgm:t>
    </dgm:pt>
    <dgm:pt modelId="{A62F988D-CAAA-4F36-85D3-9DA1BE0186E9}" type="sibTrans" cxnId="{5D2D82A8-07EF-4E8E-AA6A-D4F4ACEF91A6}">
      <dgm:prSet/>
      <dgm:spPr/>
      <dgm:t>
        <a:bodyPr/>
        <a:lstStyle/>
        <a:p>
          <a:endParaRPr lang="en-GB"/>
        </a:p>
      </dgm:t>
    </dgm:pt>
    <dgm:pt modelId="{E01F4367-AE09-4FB9-99E5-E82ACBAF3991}" type="parTrans" cxnId="{5D2D82A8-07EF-4E8E-AA6A-D4F4ACEF91A6}">
      <dgm:prSet/>
      <dgm:spPr/>
      <dgm:t>
        <a:bodyPr/>
        <a:lstStyle/>
        <a:p>
          <a:endParaRPr lang="en-GB"/>
        </a:p>
      </dgm:t>
    </dgm:pt>
    <dgm:pt modelId="{F9CCC95E-7E2B-419B-B090-5550F6F3D658}">
      <dgm:prSet phldrT="[Text]"/>
      <dgm:spPr/>
      <dgm:t>
        <a:bodyPr/>
        <a:lstStyle/>
        <a:p>
          <a:r>
            <a:rPr lang="en-GB" dirty="0"/>
            <a:t>ICAO: </a:t>
          </a:r>
          <a:r>
            <a:rPr lang="en-GB" i="1" dirty="0"/>
            <a:t>global ATM operational concept</a:t>
          </a:r>
          <a:r>
            <a:rPr lang="en-GB" dirty="0"/>
            <a:t> (‘Doc 9854’) </a:t>
          </a:r>
        </a:p>
      </dgm:t>
    </dgm:pt>
    <dgm:pt modelId="{9EF5ADE1-2BC4-4743-995D-4A242C4EC79E}" type="parTrans" cxnId="{A32DF877-ED00-4565-9350-17D63B0E4E07}">
      <dgm:prSet/>
      <dgm:spPr/>
      <dgm:t>
        <a:bodyPr/>
        <a:lstStyle/>
        <a:p>
          <a:endParaRPr lang="en-GB"/>
        </a:p>
      </dgm:t>
    </dgm:pt>
    <dgm:pt modelId="{5E127BB6-4F8F-487D-A0D8-7972052D0ECA}" type="sibTrans" cxnId="{A32DF877-ED00-4565-9350-17D63B0E4E07}">
      <dgm:prSet/>
      <dgm:spPr/>
      <dgm:t>
        <a:bodyPr/>
        <a:lstStyle/>
        <a:p>
          <a:endParaRPr lang="en-GB"/>
        </a:p>
      </dgm:t>
    </dgm:pt>
    <dgm:pt modelId="{6E94EA6F-17FB-43DA-A6BE-1BCA7F422C06}" type="pres">
      <dgm:prSet presAssocID="{39543350-CE6D-49A4-854F-EA97E133C836}" presName="linearFlow" presStyleCnt="0">
        <dgm:presLayoutVars>
          <dgm:dir/>
          <dgm:animLvl val="lvl"/>
          <dgm:resizeHandles val="exact"/>
        </dgm:presLayoutVars>
      </dgm:prSet>
      <dgm:spPr/>
    </dgm:pt>
    <dgm:pt modelId="{7553848A-2A99-4129-98B1-EBFBBAFFA017}" type="pres">
      <dgm:prSet presAssocID="{44142433-838D-4F33-9F95-488234146775}" presName="composite" presStyleCnt="0"/>
      <dgm:spPr/>
    </dgm:pt>
    <dgm:pt modelId="{9374B6BE-5CDB-497B-9FFC-D5C5FDCAE57F}" type="pres">
      <dgm:prSet presAssocID="{44142433-838D-4F33-9F95-488234146775}" presName="parentText" presStyleLbl="alignNode1" presStyleIdx="0" presStyleCnt="3">
        <dgm:presLayoutVars>
          <dgm:chMax val="1"/>
          <dgm:bulletEnabled val="1"/>
        </dgm:presLayoutVars>
      </dgm:prSet>
      <dgm:spPr/>
    </dgm:pt>
    <dgm:pt modelId="{AB3D808B-C8D8-45E2-BFEE-A63CF7ECBE81}" type="pres">
      <dgm:prSet presAssocID="{44142433-838D-4F33-9F95-488234146775}" presName="descendantText" presStyleLbl="alignAcc1" presStyleIdx="0" presStyleCnt="3">
        <dgm:presLayoutVars>
          <dgm:bulletEnabled val="1"/>
        </dgm:presLayoutVars>
      </dgm:prSet>
      <dgm:spPr/>
    </dgm:pt>
    <dgm:pt modelId="{336B8F0E-5979-4311-BDA0-3F91203FBD82}" type="pres">
      <dgm:prSet presAssocID="{F6BB58B0-5B60-46AC-A771-C901C2E9DA6C}" presName="sp" presStyleCnt="0"/>
      <dgm:spPr/>
    </dgm:pt>
    <dgm:pt modelId="{0B9663D0-DC73-406A-AFC6-9BB05241CB12}" type="pres">
      <dgm:prSet presAssocID="{2CF3B728-0E52-45A8-9746-1CEDCD0339FE}" presName="composite" presStyleCnt="0"/>
      <dgm:spPr/>
    </dgm:pt>
    <dgm:pt modelId="{20247EEA-BED2-483A-92AE-195AEA1E94BB}" type="pres">
      <dgm:prSet presAssocID="{2CF3B728-0E52-45A8-9746-1CEDCD0339FE}" presName="parentText" presStyleLbl="alignNode1" presStyleIdx="1" presStyleCnt="3">
        <dgm:presLayoutVars>
          <dgm:chMax val="1"/>
          <dgm:bulletEnabled val="1"/>
        </dgm:presLayoutVars>
      </dgm:prSet>
      <dgm:spPr/>
    </dgm:pt>
    <dgm:pt modelId="{7495C4B0-BC65-469A-AB32-72B0F35B5D97}" type="pres">
      <dgm:prSet presAssocID="{2CF3B728-0E52-45A8-9746-1CEDCD0339FE}" presName="descendantText" presStyleLbl="alignAcc1" presStyleIdx="1" presStyleCnt="3">
        <dgm:presLayoutVars>
          <dgm:bulletEnabled val="1"/>
        </dgm:presLayoutVars>
      </dgm:prSet>
      <dgm:spPr/>
    </dgm:pt>
    <dgm:pt modelId="{093FA368-DEA1-43D3-941D-4EB00590FEC0}" type="pres">
      <dgm:prSet presAssocID="{8D48D2F3-7A48-4D02-929E-1441736783B1}" presName="sp" presStyleCnt="0"/>
      <dgm:spPr/>
    </dgm:pt>
    <dgm:pt modelId="{A362BBC5-179C-4BB3-B8AA-71774EBDF40C}" type="pres">
      <dgm:prSet presAssocID="{4ED8E033-036D-4A3F-A9A0-F4C437959DFD}" presName="composite" presStyleCnt="0"/>
      <dgm:spPr/>
    </dgm:pt>
    <dgm:pt modelId="{94F4E971-E7E5-4E5F-B1A6-B02E00543206}" type="pres">
      <dgm:prSet presAssocID="{4ED8E033-036D-4A3F-A9A0-F4C437959DFD}" presName="parentText" presStyleLbl="alignNode1" presStyleIdx="2" presStyleCnt="3">
        <dgm:presLayoutVars>
          <dgm:chMax val="1"/>
          <dgm:bulletEnabled val="1"/>
        </dgm:presLayoutVars>
      </dgm:prSet>
      <dgm:spPr/>
    </dgm:pt>
    <dgm:pt modelId="{DD97D052-8AF6-495E-A116-9210F8E4FB82}" type="pres">
      <dgm:prSet presAssocID="{4ED8E033-036D-4A3F-A9A0-F4C437959DFD}" presName="descendantText" presStyleLbl="alignAcc1" presStyleIdx="2" presStyleCnt="3">
        <dgm:presLayoutVars>
          <dgm:bulletEnabled val="1"/>
        </dgm:presLayoutVars>
      </dgm:prSet>
      <dgm:spPr/>
    </dgm:pt>
  </dgm:ptLst>
  <dgm:cxnLst>
    <dgm:cxn modelId="{3EFFCE12-7BE3-4DE2-B041-587A600F0C0E}" type="presOf" srcId="{F9CCC95E-7E2B-419B-B090-5550F6F3D658}" destId="{DD97D052-8AF6-495E-A116-9210F8E4FB82}" srcOrd="0" destOrd="1" presId="urn:microsoft.com/office/officeart/2005/8/layout/chevron2"/>
    <dgm:cxn modelId="{9FEAFE12-C948-4C60-B047-7C37028FC1A1}" type="presOf" srcId="{2CF3B728-0E52-45A8-9746-1CEDCD0339FE}" destId="{20247EEA-BED2-483A-92AE-195AEA1E94BB}" srcOrd="0" destOrd="0" presId="urn:microsoft.com/office/officeart/2005/8/layout/chevron2"/>
    <dgm:cxn modelId="{92275214-8C79-4F93-B1D6-1C41FCB04EA4}" type="presOf" srcId="{AE97844D-363B-4F5C-AE36-C9EF44691288}" destId="{DD97D052-8AF6-495E-A116-9210F8E4FB82}" srcOrd="0" destOrd="0" presId="urn:microsoft.com/office/officeart/2005/8/layout/chevron2"/>
    <dgm:cxn modelId="{AFC6C51C-57EA-4ED0-83BA-B981690880CC}" srcId="{39543350-CE6D-49A4-854F-EA97E133C836}" destId="{44142433-838D-4F33-9F95-488234146775}" srcOrd="0" destOrd="0" parTransId="{C234F44F-A3B3-42A4-B32E-E1CB0FC15966}" sibTransId="{F6BB58B0-5B60-46AC-A771-C901C2E9DA6C}"/>
    <dgm:cxn modelId="{27516C34-2648-4E6F-87C7-AB2E96261918}" srcId="{2CF3B728-0E52-45A8-9746-1CEDCD0339FE}" destId="{0B2AC9C1-FDCE-4DBD-92E3-B1B9A37B5684}" srcOrd="1" destOrd="0" parTransId="{148CF051-FE8F-447B-A19E-06C0C7624716}" sibTransId="{3804D01E-8902-43BA-88E2-25E08249D8A0}"/>
    <dgm:cxn modelId="{B94F5A60-E350-484C-BDB4-1082FDA94C02}" type="presOf" srcId="{4ED8E033-036D-4A3F-A9A0-F4C437959DFD}" destId="{94F4E971-E7E5-4E5F-B1A6-B02E00543206}" srcOrd="0" destOrd="0" presId="urn:microsoft.com/office/officeart/2005/8/layout/chevron2"/>
    <dgm:cxn modelId="{5CF7B763-9396-4208-AF69-1A908225297B}" srcId="{39543350-CE6D-49A4-854F-EA97E133C836}" destId="{2CF3B728-0E52-45A8-9746-1CEDCD0339FE}" srcOrd="1" destOrd="0" parTransId="{50E49100-9588-44F6-94D3-E5954500CEDA}" sibTransId="{8D48D2F3-7A48-4D02-929E-1441736783B1}"/>
    <dgm:cxn modelId="{165FE249-9A88-4A21-B185-640DADFAF3E7}" type="presOf" srcId="{F1BD643D-12D6-4F9C-9D86-DAE6065615E5}" destId="{7495C4B0-BC65-469A-AB32-72B0F35B5D97}" srcOrd="0" destOrd="0" presId="urn:microsoft.com/office/officeart/2005/8/layout/chevron2"/>
    <dgm:cxn modelId="{AD22374D-291C-47BA-97F1-DC00F54AFB1B}" type="presOf" srcId="{44142433-838D-4F33-9F95-488234146775}" destId="{9374B6BE-5CDB-497B-9FFC-D5C5FDCAE57F}" srcOrd="0" destOrd="0" presId="urn:microsoft.com/office/officeart/2005/8/layout/chevron2"/>
    <dgm:cxn modelId="{6DAF1E76-B6AA-4B5C-AF82-AEB856DD0DCB}" srcId="{39543350-CE6D-49A4-854F-EA97E133C836}" destId="{4ED8E033-036D-4A3F-A9A0-F4C437959DFD}" srcOrd="2" destOrd="0" parTransId="{C236948F-9C77-489F-9874-5D759D8AC6E4}" sibTransId="{1CA6DB17-1BFD-4C1F-89CC-D01733486EAF}"/>
    <dgm:cxn modelId="{A32DF877-ED00-4565-9350-17D63B0E4E07}" srcId="{4ED8E033-036D-4A3F-A9A0-F4C437959DFD}" destId="{F9CCC95E-7E2B-419B-B090-5550F6F3D658}" srcOrd="1" destOrd="0" parTransId="{9EF5ADE1-2BC4-4743-995D-4A242C4EC79E}" sibTransId="{5E127BB6-4F8F-487D-A0D8-7972052D0ECA}"/>
    <dgm:cxn modelId="{50A4E859-34B5-4A6B-91BD-66148FABAD71}" type="presOf" srcId="{39543350-CE6D-49A4-854F-EA97E133C836}" destId="{6E94EA6F-17FB-43DA-A6BE-1BCA7F422C06}" srcOrd="0" destOrd="0" presId="urn:microsoft.com/office/officeart/2005/8/layout/chevron2"/>
    <dgm:cxn modelId="{3E316384-8897-45D7-B5C6-1CC7923F0CD2}" srcId="{4ED8E033-036D-4A3F-A9A0-F4C437959DFD}" destId="{AE97844D-363B-4F5C-AE36-C9EF44691288}" srcOrd="0" destOrd="0" parTransId="{B4C3A1E3-CB49-4D12-B841-7AE60B56BC0B}" sibTransId="{F44B1FFC-26A3-4483-9A67-A3DBF1703D9A}"/>
    <dgm:cxn modelId="{5D2D82A8-07EF-4E8E-AA6A-D4F4ACEF91A6}" srcId="{44142433-838D-4F33-9F95-488234146775}" destId="{41856971-C2B4-458E-B6DB-3E88E84A41C4}" srcOrd="0" destOrd="0" parTransId="{E01F4367-AE09-4FB9-99E5-E82ACBAF3991}" sibTransId="{A62F988D-CAAA-4F36-85D3-9DA1BE0186E9}"/>
    <dgm:cxn modelId="{6FA569E2-90C6-4413-9AC3-EF3D9D922148}" srcId="{2CF3B728-0E52-45A8-9746-1CEDCD0339FE}" destId="{F1BD643D-12D6-4F9C-9D86-DAE6065615E5}" srcOrd="0" destOrd="0" parTransId="{E6F9D2C5-8D9E-4DCC-BD85-FBA970AA0940}" sibTransId="{C54A45CC-6E19-42D8-9432-EF8DF9441DA7}"/>
    <dgm:cxn modelId="{50EC27EA-BAE3-475D-8E0E-120A04595A1B}" type="presOf" srcId="{0B2AC9C1-FDCE-4DBD-92E3-B1B9A37B5684}" destId="{7495C4B0-BC65-469A-AB32-72B0F35B5D97}" srcOrd="0" destOrd="1" presId="urn:microsoft.com/office/officeart/2005/8/layout/chevron2"/>
    <dgm:cxn modelId="{8613FFFF-ED62-4027-A1C9-A0F1F671F1CE}" type="presOf" srcId="{41856971-C2B4-458E-B6DB-3E88E84A41C4}" destId="{AB3D808B-C8D8-45E2-BFEE-A63CF7ECBE81}" srcOrd="0" destOrd="0" presId="urn:microsoft.com/office/officeart/2005/8/layout/chevron2"/>
    <dgm:cxn modelId="{182D6B47-7747-49AB-958D-C8F34A5AB56A}" type="presParOf" srcId="{6E94EA6F-17FB-43DA-A6BE-1BCA7F422C06}" destId="{7553848A-2A99-4129-98B1-EBFBBAFFA017}" srcOrd="0" destOrd="0" presId="urn:microsoft.com/office/officeart/2005/8/layout/chevron2"/>
    <dgm:cxn modelId="{A1E43638-51BB-4C0B-85D0-E41D6C8B4F49}" type="presParOf" srcId="{7553848A-2A99-4129-98B1-EBFBBAFFA017}" destId="{9374B6BE-5CDB-497B-9FFC-D5C5FDCAE57F}" srcOrd="0" destOrd="0" presId="urn:microsoft.com/office/officeart/2005/8/layout/chevron2"/>
    <dgm:cxn modelId="{63B12A62-3C40-4F65-A41B-A91C2A5F0669}" type="presParOf" srcId="{7553848A-2A99-4129-98B1-EBFBBAFFA017}" destId="{AB3D808B-C8D8-45E2-BFEE-A63CF7ECBE81}" srcOrd="1" destOrd="0" presId="urn:microsoft.com/office/officeart/2005/8/layout/chevron2"/>
    <dgm:cxn modelId="{5C620946-3319-43F7-AECE-BF2F171C2EF5}" type="presParOf" srcId="{6E94EA6F-17FB-43DA-A6BE-1BCA7F422C06}" destId="{336B8F0E-5979-4311-BDA0-3F91203FBD82}" srcOrd="1" destOrd="0" presId="urn:microsoft.com/office/officeart/2005/8/layout/chevron2"/>
    <dgm:cxn modelId="{FCCFF1DE-7D2D-4441-9F47-38A1FB03744D}" type="presParOf" srcId="{6E94EA6F-17FB-43DA-A6BE-1BCA7F422C06}" destId="{0B9663D0-DC73-406A-AFC6-9BB05241CB12}" srcOrd="2" destOrd="0" presId="urn:microsoft.com/office/officeart/2005/8/layout/chevron2"/>
    <dgm:cxn modelId="{774C6A57-4B0F-4237-B8AA-7101F73AF9F6}" type="presParOf" srcId="{0B9663D0-DC73-406A-AFC6-9BB05241CB12}" destId="{20247EEA-BED2-483A-92AE-195AEA1E94BB}" srcOrd="0" destOrd="0" presId="urn:microsoft.com/office/officeart/2005/8/layout/chevron2"/>
    <dgm:cxn modelId="{96E85B41-BCEA-4A7E-8673-E831C06466DE}" type="presParOf" srcId="{0B9663D0-DC73-406A-AFC6-9BB05241CB12}" destId="{7495C4B0-BC65-469A-AB32-72B0F35B5D97}" srcOrd="1" destOrd="0" presId="urn:microsoft.com/office/officeart/2005/8/layout/chevron2"/>
    <dgm:cxn modelId="{356579D8-B687-4957-87D9-0311EFB06D75}" type="presParOf" srcId="{6E94EA6F-17FB-43DA-A6BE-1BCA7F422C06}" destId="{093FA368-DEA1-43D3-941D-4EB00590FEC0}" srcOrd="3" destOrd="0" presId="urn:microsoft.com/office/officeart/2005/8/layout/chevron2"/>
    <dgm:cxn modelId="{A6782644-CCD3-49E1-A6BC-FF17FE6493C4}" type="presParOf" srcId="{6E94EA6F-17FB-43DA-A6BE-1BCA7F422C06}" destId="{A362BBC5-179C-4BB3-B8AA-71774EBDF40C}" srcOrd="4" destOrd="0" presId="urn:microsoft.com/office/officeart/2005/8/layout/chevron2"/>
    <dgm:cxn modelId="{AD2AD8FF-E7AD-4F4D-88DE-ECF4E1EA78CB}" type="presParOf" srcId="{A362BBC5-179C-4BB3-B8AA-71774EBDF40C}" destId="{94F4E971-E7E5-4E5F-B1A6-B02E00543206}" srcOrd="0" destOrd="0" presId="urn:microsoft.com/office/officeart/2005/8/layout/chevron2"/>
    <dgm:cxn modelId="{99DD80B0-8D87-48AB-A5A6-00FFB81D054B}" type="presParOf" srcId="{A362BBC5-179C-4BB3-B8AA-71774EBDF40C}" destId="{DD97D052-8AF6-495E-A116-9210F8E4FB8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543350-CE6D-49A4-854F-EA97E133C83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44142433-838D-4F33-9F95-488234146775}">
      <dgm:prSet phldrT="[Text]"/>
      <dgm:spPr/>
      <dgm:t>
        <a:bodyPr/>
        <a:lstStyle/>
        <a:p>
          <a:r>
            <a:rPr lang="en-GB" dirty="0"/>
            <a:t>2006</a:t>
          </a:r>
        </a:p>
      </dgm:t>
    </dgm:pt>
    <dgm:pt modelId="{C234F44F-A3B3-42A4-B32E-E1CB0FC15966}" type="parTrans" cxnId="{AFC6C51C-57EA-4ED0-83BA-B981690880CC}">
      <dgm:prSet/>
      <dgm:spPr/>
      <dgm:t>
        <a:bodyPr/>
        <a:lstStyle/>
        <a:p>
          <a:endParaRPr lang="en-GB"/>
        </a:p>
      </dgm:t>
    </dgm:pt>
    <dgm:pt modelId="{F6BB58B0-5B60-46AC-A771-C901C2E9DA6C}" type="sibTrans" cxnId="{AFC6C51C-57EA-4ED0-83BA-B981690880CC}">
      <dgm:prSet/>
      <dgm:spPr/>
      <dgm:t>
        <a:bodyPr/>
        <a:lstStyle/>
        <a:p>
          <a:endParaRPr lang="en-GB"/>
        </a:p>
      </dgm:t>
    </dgm:pt>
    <dgm:pt modelId="{2CF3B728-0E52-45A8-9746-1CEDCD0339FE}">
      <dgm:prSet phldrT="[Text]"/>
      <dgm:spPr/>
      <dgm:t>
        <a:bodyPr/>
        <a:lstStyle/>
        <a:p>
          <a:r>
            <a:rPr lang="en-GB" dirty="0"/>
            <a:t>2007</a:t>
          </a:r>
        </a:p>
      </dgm:t>
    </dgm:pt>
    <dgm:pt modelId="{50E49100-9588-44F6-94D3-E5954500CEDA}" type="parTrans" cxnId="{5CF7B763-9396-4208-AF69-1A908225297B}">
      <dgm:prSet/>
      <dgm:spPr/>
      <dgm:t>
        <a:bodyPr/>
        <a:lstStyle/>
        <a:p>
          <a:endParaRPr lang="en-GB"/>
        </a:p>
      </dgm:t>
    </dgm:pt>
    <dgm:pt modelId="{8D48D2F3-7A48-4D02-929E-1441736783B1}" type="sibTrans" cxnId="{5CF7B763-9396-4208-AF69-1A908225297B}">
      <dgm:prSet/>
      <dgm:spPr/>
      <dgm:t>
        <a:bodyPr/>
        <a:lstStyle/>
        <a:p>
          <a:endParaRPr lang="en-GB"/>
        </a:p>
      </dgm:t>
    </dgm:pt>
    <dgm:pt modelId="{F1BD643D-12D6-4F9C-9D86-DAE6065615E5}">
      <dgm:prSet phldrT="[Text]" custT="1"/>
      <dgm:spPr/>
      <dgm:t>
        <a:bodyPr/>
        <a:lstStyle/>
        <a:p>
          <a:r>
            <a:rPr lang="en-GB" sz="1700" dirty="0"/>
            <a:t>SESAR Joint Undertaking established (PPP founded by EU &amp; EUROCONTROL):</a:t>
          </a:r>
        </a:p>
      </dgm:t>
    </dgm:pt>
    <dgm:pt modelId="{E6F9D2C5-8D9E-4DCC-BD85-FBA970AA0940}" type="parTrans" cxnId="{6FA569E2-90C6-4413-9AC3-EF3D9D922148}">
      <dgm:prSet/>
      <dgm:spPr/>
      <dgm:t>
        <a:bodyPr/>
        <a:lstStyle/>
        <a:p>
          <a:endParaRPr lang="en-GB"/>
        </a:p>
      </dgm:t>
    </dgm:pt>
    <dgm:pt modelId="{C54A45CC-6E19-42D8-9432-EF8DF9441DA7}" type="sibTrans" cxnId="{6FA569E2-90C6-4413-9AC3-EF3D9D922148}">
      <dgm:prSet/>
      <dgm:spPr/>
      <dgm:t>
        <a:bodyPr/>
        <a:lstStyle/>
        <a:p>
          <a:endParaRPr lang="en-GB"/>
        </a:p>
      </dgm:t>
    </dgm:pt>
    <dgm:pt modelId="{0B2AC9C1-FDCE-4DBD-92E3-B1B9A37B5684}">
      <dgm:prSet phldrT="[Text]"/>
      <dgm:spPr/>
      <dgm:t>
        <a:bodyPr/>
        <a:lstStyle/>
        <a:p>
          <a:r>
            <a:rPr lang="en-GB" sz="1700" dirty="0"/>
            <a:t>maintain </a:t>
          </a:r>
          <a:r>
            <a:rPr lang="en-GB" sz="1700" b="1" dirty="0"/>
            <a:t>Master Plan</a:t>
          </a:r>
          <a:r>
            <a:rPr lang="en-GB" sz="1700" dirty="0"/>
            <a:t>: e.g. review SESAR contribution to SES high-level goals</a:t>
          </a:r>
        </a:p>
      </dgm:t>
    </dgm:pt>
    <dgm:pt modelId="{148CF051-FE8F-447B-A19E-06C0C7624716}" type="parTrans" cxnId="{27516C34-2648-4E6F-87C7-AB2E96261918}">
      <dgm:prSet/>
      <dgm:spPr/>
      <dgm:t>
        <a:bodyPr/>
        <a:lstStyle/>
        <a:p>
          <a:endParaRPr lang="en-GB"/>
        </a:p>
      </dgm:t>
    </dgm:pt>
    <dgm:pt modelId="{3804D01E-8902-43BA-88E2-25E08249D8A0}" type="sibTrans" cxnId="{27516C34-2648-4E6F-87C7-AB2E96261918}">
      <dgm:prSet/>
      <dgm:spPr/>
      <dgm:t>
        <a:bodyPr/>
        <a:lstStyle/>
        <a:p>
          <a:endParaRPr lang="en-GB"/>
        </a:p>
      </dgm:t>
    </dgm:pt>
    <dgm:pt modelId="{4ED8E033-036D-4A3F-A9A0-F4C437959DFD}">
      <dgm:prSet phldrT="[Text]"/>
      <dgm:spPr/>
      <dgm:t>
        <a:bodyPr/>
        <a:lstStyle/>
        <a:p>
          <a:r>
            <a:rPr lang="en-GB" dirty="0"/>
            <a:t>2008</a:t>
          </a:r>
        </a:p>
      </dgm:t>
    </dgm:pt>
    <dgm:pt modelId="{C236948F-9C77-489F-9874-5D759D8AC6E4}" type="parTrans" cxnId="{6DAF1E76-B6AA-4B5C-AF82-AEB856DD0DCB}">
      <dgm:prSet/>
      <dgm:spPr/>
      <dgm:t>
        <a:bodyPr/>
        <a:lstStyle/>
        <a:p>
          <a:endParaRPr lang="en-GB"/>
        </a:p>
      </dgm:t>
    </dgm:pt>
    <dgm:pt modelId="{1CA6DB17-1BFD-4C1F-89CC-D01733486EAF}" type="sibTrans" cxnId="{6DAF1E76-B6AA-4B5C-AF82-AEB856DD0DCB}">
      <dgm:prSet/>
      <dgm:spPr/>
      <dgm:t>
        <a:bodyPr/>
        <a:lstStyle/>
        <a:p>
          <a:endParaRPr lang="en-GB"/>
        </a:p>
      </dgm:t>
    </dgm:pt>
    <dgm:pt modelId="{AE97844D-363B-4F5C-AE36-C9EF44691288}">
      <dgm:prSet phldrT="[Text]"/>
      <dgm:spPr/>
      <dgm:t>
        <a:bodyPr/>
        <a:lstStyle/>
        <a:p>
          <a:r>
            <a:rPr lang="en-GB" dirty="0"/>
            <a:t>Global economic crisis:</a:t>
          </a:r>
        </a:p>
      </dgm:t>
    </dgm:pt>
    <dgm:pt modelId="{B4C3A1E3-CB49-4D12-B841-7AE60B56BC0B}" type="parTrans" cxnId="{3E316384-8897-45D7-B5C6-1CC7923F0CD2}">
      <dgm:prSet/>
      <dgm:spPr/>
      <dgm:t>
        <a:bodyPr/>
        <a:lstStyle/>
        <a:p>
          <a:endParaRPr lang="en-GB"/>
        </a:p>
      </dgm:t>
    </dgm:pt>
    <dgm:pt modelId="{F44B1FFC-26A3-4483-9A67-A3DBF1703D9A}" type="sibTrans" cxnId="{3E316384-8897-45D7-B5C6-1CC7923F0CD2}">
      <dgm:prSet/>
      <dgm:spPr/>
      <dgm:t>
        <a:bodyPr/>
        <a:lstStyle/>
        <a:p>
          <a:endParaRPr lang="en-GB"/>
        </a:p>
      </dgm:t>
    </dgm:pt>
    <dgm:pt modelId="{41856971-C2B4-458E-B6DB-3E88E84A41C4}">
      <dgm:prSet phldrT="[Text]" custT="1"/>
      <dgm:spPr/>
      <dgm:t>
        <a:bodyPr/>
        <a:lstStyle/>
        <a:p>
          <a:r>
            <a:rPr lang="en-GB" sz="1800" dirty="0"/>
            <a:t>SESAR: </a:t>
          </a:r>
          <a:r>
            <a:rPr lang="en-GB" sz="1800" i="1" dirty="0"/>
            <a:t>Performance target</a:t>
          </a:r>
          <a:r>
            <a:rPr lang="en-GB" sz="1800" dirty="0"/>
            <a:t> (‘D2’), SESAR ‘definition phase’, therein:</a:t>
          </a:r>
        </a:p>
      </dgm:t>
    </dgm:pt>
    <dgm:pt modelId="{A62F988D-CAAA-4F36-85D3-9DA1BE0186E9}" type="sibTrans" cxnId="{5D2D82A8-07EF-4E8E-AA6A-D4F4ACEF91A6}">
      <dgm:prSet/>
      <dgm:spPr/>
      <dgm:t>
        <a:bodyPr/>
        <a:lstStyle/>
        <a:p>
          <a:endParaRPr lang="en-GB"/>
        </a:p>
      </dgm:t>
    </dgm:pt>
    <dgm:pt modelId="{E01F4367-AE09-4FB9-99E5-E82ACBAF3991}" type="parTrans" cxnId="{5D2D82A8-07EF-4E8E-AA6A-D4F4ACEF91A6}">
      <dgm:prSet/>
      <dgm:spPr/>
      <dgm:t>
        <a:bodyPr/>
        <a:lstStyle/>
        <a:p>
          <a:endParaRPr lang="en-GB"/>
        </a:p>
      </dgm:t>
    </dgm:pt>
    <dgm:pt modelId="{4014D358-787D-4BA6-8D69-78E7E0F24B24}">
      <dgm:prSet phldrT="[Text]" custT="1"/>
      <dgm:spPr/>
      <dgm:t>
        <a:bodyPr/>
        <a:lstStyle/>
        <a:p>
          <a:pPr>
            <a:buClr>
              <a:schemeClr val="bg1">
                <a:lumMod val="50000"/>
              </a:schemeClr>
            </a:buClr>
          </a:pPr>
          <a:r>
            <a:rPr lang="en-GB" sz="1800" b="1" dirty="0">
              <a:solidFill>
                <a:srgbClr val="33CC33"/>
              </a:solidFill>
            </a:rPr>
            <a:t>SESAR Performance Framework </a:t>
          </a:r>
          <a:r>
            <a:rPr lang="en-GB" sz="1800" dirty="0"/>
            <a:t>established, range of targets set out </a:t>
          </a:r>
        </a:p>
      </dgm:t>
    </dgm:pt>
    <dgm:pt modelId="{FC0C8D6E-A819-489C-A547-06D95FD9622F}" type="parTrans" cxnId="{CD2E3957-730D-4B13-BBF0-0A365CD40967}">
      <dgm:prSet/>
      <dgm:spPr/>
      <dgm:t>
        <a:bodyPr/>
        <a:lstStyle/>
        <a:p>
          <a:endParaRPr lang="en-GB"/>
        </a:p>
      </dgm:t>
    </dgm:pt>
    <dgm:pt modelId="{A6CB29DB-FDAE-4D90-9DC6-2C8386853B69}" type="sibTrans" cxnId="{CD2E3957-730D-4B13-BBF0-0A365CD40967}">
      <dgm:prSet/>
      <dgm:spPr/>
      <dgm:t>
        <a:bodyPr/>
        <a:lstStyle/>
        <a:p>
          <a:endParaRPr lang="en-GB"/>
        </a:p>
      </dgm:t>
    </dgm:pt>
    <dgm:pt modelId="{2A4C6BA5-85FE-4439-851C-D009710C76E8}">
      <dgm:prSet phldrT="[Text]"/>
      <dgm:spPr/>
      <dgm:t>
        <a:bodyPr/>
        <a:lstStyle/>
        <a:p>
          <a:r>
            <a:rPr lang="en-GB" dirty="0"/>
            <a:t>traffic downturn – previous forecasts, CBAs etc less valid / invalid</a:t>
          </a:r>
        </a:p>
      </dgm:t>
    </dgm:pt>
    <dgm:pt modelId="{5AD93C51-64C8-4B88-8378-769A4DC36047}" type="parTrans" cxnId="{FBD46C9D-6C7C-424C-85A9-DAE268C9E170}">
      <dgm:prSet/>
      <dgm:spPr/>
      <dgm:t>
        <a:bodyPr/>
        <a:lstStyle/>
        <a:p>
          <a:endParaRPr lang="en-GB"/>
        </a:p>
      </dgm:t>
    </dgm:pt>
    <dgm:pt modelId="{41518D8A-2D3F-4A61-9265-C243F3FDDA04}" type="sibTrans" cxnId="{FBD46C9D-6C7C-424C-85A9-DAE268C9E170}">
      <dgm:prSet/>
      <dgm:spPr/>
      <dgm:t>
        <a:bodyPr/>
        <a:lstStyle/>
        <a:p>
          <a:endParaRPr lang="en-GB"/>
        </a:p>
      </dgm:t>
    </dgm:pt>
    <dgm:pt modelId="{6E94EA6F-17FB-43DA-A6BE-1BCA7F422C06}" type="pres">
      <dgm:prSet presAssocID="{39543350-CE6D-49A4-854F-EA97E133C836}" presName="linearFlow" presStyleCnt="0">
        <dgm:presLayoutVars>
          <dgm:dir/>
          <dgm:animLvl val="lvl"/>
          <dgm:resizeHandles val="exact"/>
        </dgm:presLayoutVars>
      </dgm:prSet>
      <dgm:spPr/>
    </dgm:pt>
    <dgm:pt modelId="{7553848A-2A99-4129-98B1-EBFBBAFFA017}" type="pres">
      <dgm:prSet presAssocID="{44142433-838D-4F33-9F95-488234146775}" presName="composite" presStyleCnt="0"/>
      <dgm:spPr/>
    </dgm:pt>
    <dgm:pt modelId="{9374B6BE-5CDB-497B-9FFC-D5C5FDCAE57F}" type="pres">
      <dgm:prSet presAssocID="{44142433-838D-4F33-9F95-488234146775}" presName="parentText" presStyleLbl="alignNode1" presStyleIdx="0" presStyleCnt="3">
        <dgm:presLayoutVars>
          <dgm:chMax val="1"/>
          <dgm:bulletEnabled val="1"/>
        </dgm:presLayoutVars>
      </dgm:prSet>
      <dgm:spPr/>
    </dgm:pt>
    <dgm:pt modelId="{AB3D808B-C8D8-45E2-BFEE-A63CF7ECBE81}" type="pres">
      <dgm:prSet presAssocID="{44142433-838D-4F33-9F95-488234146775}" presName="descendantText" presStyleLbl="alignAcc1" presStyleIdx="0" presStyleCnt="3">
        <dgm:presLayoutVars>
          <dgm:bulletEnabled val="1"/>
        </dgm:presLayoutVars>
      </dgm:prSet>
      <dgm:spPr/>
    </dgm:pt>
    <dgm:pt modelId="{336B8F0E-5979-4311-BDA0-3F91203FBD82}" type="pres">
      <dgm:prSet presAssocID="{F6BB58B0-5B60-46AC-A771-C901C2E9DA6C}" presName="sp" presStyleCnt="0"/>
      <dgm:spPr/>
    </dgm:pt>
    <dgm:pt modelId="{0B9663D0-DC73-406A-AFC6-9BB05241CB12}" type="pres">
      <dgm:prSet presAssocID="{2CF3B728-0E52-45A8-9746-1CEDCD0339FE}" presName="composite" presStyleCnt="0"/>
      <dgm:spPr/>
    </dgm:pt>
    <dgm:pt modelId="{20247EEA-BED2-483A-92AE-195AEA1E94BB}" type="pres">
      <dgm:prSet presAssocID="{2CF3B728-0E52-45A8-9746-1CEDCD0339FE}" presName="parentText" presStyleLbl="alignNode1" presStyleIdx="1" presStyleCnt="3">
        <dgm:presLayoutVars>
          <dgm:chMax val="1"/>
          <dgm:bulletEnabled val="1"/>
        </dgm:presLayoutVars>
      </dgm:prSet>
      <dgm:spPr/>
    </dgm:pt>
    <dgm:pt modelId="{7495C4B0-BC65-469A-AB32-72B0F35B5D97}" type="pres">
      <dgm:prSet presAssocID="{2CF3B728-0E52-45A8-9746-1CEDCD0339FE}" presName="descendantText" presStyleLbl="alignAcc1" presStyleIdx="1" presStyleCnt="3">
        <dgm:presLayoutVars>
          <dgm:bulletEnabled val="1"/>
        </dgm:presLayoutVars>
      </dgm:prSet>
      <dgm:spPr/>
    </dgm:pt>
    <dgm:pt modelId="{093FA368-DEA1-43D3-941D-4EB00590FEC0}" type="pres">
      <dgm:prSet presAssocID="{8D48D2F3-7A48-4D02-929E-1441736783B1}" presName="sp" presStyleCnt="0"/>
      <dgm:spPr/>
    </dgm:pt>
    <dgm:pt modelId="{A362BBC5-179C-4BB3-B8AA-71774EBDF40C}" type="pres">
      <dgm:prSet presAssocID="{4ED8E033-036D-4A3F-A9A0-F4C437959DFD}" presName="composite" presStyleCnt="0"/>
      <dgm:spPr/>
    </dgm:pt>
    <dgm:pt modelId="{94F4E971-E7E5-4E5F-B1A6-B02E00543206}" type="pres">
      <dgm:prSet presAssocID="{4ED8E033-036D-4A3F-A9A0-F4C437959DFD}" presName="parentText" presStyleLbl="alignNode1" presStyleIdx="2" presStyleCnt="3">
        <dgm:presLayoutVars>
          <dgm:chMax val="1"/>
          <dgm:bulletEnabled val="1"/>
        </dgm:presLayoutVars>
      </dgm:prSet>
      <dgm:spPr/>
    </dgm:pt>
    <dgm:pt modelId="{DD97D052-8AF6-495E-A116-9210F8E4FB82}" type="pres">
      <dgm:prSet presAssocID="{4ED8E033-036D-4A3F-A9A0-F4C437959DFD}" presName="descendantText" presStyleLbl="alignAcc1" presStyleIdx="2" presStyleCnt="3">
        <dgm:presLayoutVars>
          <dgm:bulletEnabled val="1"/>
        </dgm:presLayoutVars>
      </dgm:prSet>
      <dgm:spPr/>
    </dgm:pt>
  </dgm:ptLst>
  <dgm:cxnLst>
    <dgm:cxn modelId="{9FEAFE12-C948-4C60-B047-7C37028FC1A1}" type="presOf" srcId="{2CF3B728-0E52-45A8-9746-1CEDCD0339FE}" destId="{20247EEA-BED2-483A-92AE-195AEA1E94BB}" srcOrd="0" destOrd="0" presId="urn:microsoft.com/office/officeart/2005/8/layout/chevron2"/>
    <dgm:cxn modelId="{92275214-8C79-4F93-B1D6-1C41FCB04EA4}" type="presOf" srcId="{AE97844D-363B-4F5C-AE36-C9EF44691288}" destId="{DD97D052-8AF6-495E-A116-9210F8E4FB82}" srcOrd="0" destOrd="0" presId="urn:microsoft.com/office/officeart/2005/8/layout/chevron2"/>
    <dgm:cxn modelId="{44792B17-E156-4760-B1C6-5A608838F442}" type="presOf" srcId="{4014D358-787D-4BA6-8D69-78E7E0F24B24}" destId="{AB3D808B-C8D8-45E2-BFEE-A63CF7ECBE81}" srcOrd="0" destOrd="1" presId="urn:microsoft.com/office/officeart/2005/8/layout/chevron2"/>
    <dgm:cxn modelId="{AFC6C51C-57EA-4ED0-83BA-B981690880CC}" srcId="{39543350-CE6D-49A4-854F-EA97E133C836}" destId="{44142433-838D-4F33-9F95-488234146775}" srcOrd="0" destOrd="0" parTransId="{C234F44F-A3B3-42A4-B32E-E1CB0FC15966}" sibTransId="{F6BB58B0-5B60-46AC-A771-C901C2E9DA6C}"/>
    <dgm:cxn modelId="{27516C34-2648-4E6F-87C7-AB2E96261918}" srcId="{F1BD643D-12D6-4F9C-9D86-DAE6065615E5}" destId="{0B2AC9C1-FDCE-4DBD-92E3-B1B9A37B5684}" srcOrd="0" destOrd="0" parTransId="{148CF051-FE8F-447B-A19E-06C0C7624716}" sibTransId="{3804D01E-8902-43BA-88E2-25E08249D8A0}"/>
    <dgm:cxn modelId="{B94F5A60-E350-484C-BDB4-1082FDA94C02}" type="presOf" srcId="{4ED8E033-036D-4A3F-A9A0-F4C437959DFD}" destId="{94F4E971-E7E5-4E5F-B1A6-B02E00543206}" srcOrd="0" destOrd="0" presId="urn:microsoft.com/office/officeart/2005/8/layout/chevron2"/>
    <dgm:cxn modelId="{5CF7B763-9396-4208-AF69-1A908225297B}" srcId="{39543350-CE6D-49A4-854F-EA97E133C836}" destId="{2CF3B728-0E52-45A8-9746-1CEDCD0339FE}" srcOrd="1" destOrd="0" parTransId="{50E49100-9588-44F6-94D3-E5954500CEDA}" sibTransId="{8D48D2F3-7A48-4D02-929E-1441736783B1}"/>
    <dgm:cxn modelId="{165FE249-9A88-4A21-B185-640DADFAF3E7}" type="presOf" srcId="{F1BD643D-12D6-4F9C-9D86-DAE6065615E5}" destId="{7495C4B0-BC65-469A-AB32-72B0F35B5D97}" srcOrd="0" destOrd="0" presId="urn:microsoft.com/office/officeart/2005/8/layout/chevron2"/>
    <dgm:cxn modelId="{AD22374D-291C-47BA-97F1-DC00F54AFB1B}" type="presOf" srcId="{44142433-838D-4F33-9F95-488234146775}" destId="{9374B6BE-5CDB-497B-9FFC-D5C5FDCAE57F}" srcOrd="0" destOrd="0" presId="urn:microsoft.com/office/officeart/2005/8/layout/chevron2"/>
    <dgm:cxn modelId="{6DAF1E76-B6AA-4B5C-AF82-AEB856DD0DCB}" srcId="{39543350-CE6D-49A4-854F-EA97E133C836}" destId="{4ED8E033-036D-4A3F-A9A0-F4C437959DFD}" srcOrd="2" destOrd="0" parTransId="{C236948F-9C77-489F-9874-5D759D8AC6E4}" sibTransId="{1CA6DB17-1BFD-4C1F-89CC-D01733486EAF}"/>
    <dgm:cxn modelId="{05473856-75F4-4584-BB8A-2CF75077C2D6}" type="presOf" srcId="{2A4C6BA5-85FE-4439-851C-D009710C76E8}" destId="{DD97D052-8AF6-495E-A116-9210F8E4FB82}" srcOrd="0" destOrd="1" presId="urn:microsoft.com/office/officeart/2005/8/layout/chevron2"/>
    <dgm:cxn modelId="{CD2E3957-730D-4B13-BBF0-0A365CD40967}" srcId="{44142433-838D-4F33-9F95-488234146775}" destId="{4014D358-787D-4BA6-8D69-78E7E0F24B24}" srcOrd="1" destOrd="0" parTransId="{FC0C8D6E-A819-489C-A547-06D95FD9622F}" sibTransId="{A6CB29DB-FDAE-4D90-9DC6-2C8386853B69}"/>
    <dgm:cxn modelId="{50A4E859-34B5-4A6B-91BD-66148FABAD71}" type="presOf" srcId="{39543350-CE6D-49A4-854F-EA97E133C836}" destId="{6E94EA6F-17FB-43DA-A6BE-1BCA7F422C06}" srcOrd="0" destOrd="0" presId="urn:microsoft.com/office/officeart/2005/8/layout/chevron2"/>
    <dgm:cxn modelId="{3E316384-8897-45D7-B5C6-1CC7923F0CD2}" srcId="{4ED8E033-036D-4A3F-A9A0-F4C437959DFD}" destId="{AE97844D-363B-4F5C-AE36-C9EF44691288}" srcOrd="0" destOrd="0" parTransId="{B4C3A1E3-CB49-4D12-B841-7AE60B56BC0B}" sibTransId="{F44B1FFC-26A3-4483-9A67-A3DBF1703D9A}"/>
    <dgm:cxn modelId="{FBD46C9D-6C7C-424C-85A9-DAE268C9E170}" srcId="{AE97844D-363B-4F5C-AE36-C9EF44691288}" destId="{2A4C6BA5-85FE-4439-851C-D009710C76E8}" srcOrd="0" destOrd="0" parTransId="{5AD93C51-64C8-4B88-8378-769A4DC36047}" sibTransId="{41518D8A-2D3F-4A61-9265-C243F3FDDA04}"/>
    <dgm:cxn modelId="{5D2D82A8-07EF-4E8E-AA6A-D4F4ACEF91A6}" srcId="{44142433-838D-4F33-9F95-488234146775}" destId="{41856971-C2B4-458E-B6DB-3E88E84A41C4}" srcOrd="0" destOrd="0" parTransId="{E01F4367-AE09-4FB9-99E5-E82ACBAF3991}" sibTransId="{A62F988D-CAAA-4F36-85D3-9DA1BE0186E9}"/>
    <dgm:cxn modelId="{6FA569E2-90C6-4413-9AC3-EF3D9D922148}" srcId="{2CF3B728-0E52-45A8-9746-1CEDCD0339FE}" destId="{F1BD643D-12D6-4F9C-9D86-DAE6065615E5}" srcOrd="0" destOrd="0" parTransId="{E6F9D2C5-8D9E-4DCC-BD85-FBA970AA0940}" sibTransId="{C54A45CC-6E19-42D8-9432-EF8DF9441DA7}"/>
    <dgm:cxn modelId="{50EC27EA-BAE3-475D-8E0E-120A04595A1B}" type="presOf" srcId="{0B2AC9C1-FDCE-4DBD-92E3-B1B9A37B5684}" destId="{7495C4B0-BC65-469A-AB32-72B0F35B5D97}" srcOrd="0" destOrd="1" presId="urn:microsoft.com/office/officeart/2005/8/layout/chevron2"/>
    <dgm:cxn modelId="{8613FFFF-ED62-4027-A1C9-A0F1F671F1CE}" type="presOf" srcId="{41856971-C2B4-458E-B6DB-3E88E84A41C4}" destId="{AB3D808B-C8D8-45E2-BFEE-A63CF7ECBE81}" srcOrd="0" destOrd="0" presId="urn:microsoft.com/office/officeart/2005/8/layout/chevron2"/>
    <dgm:cxn modelId="{182D6B47-7747-49AB-958D-C8F34A5AB56A}" type="presParOf" srcId="{6E94EA6F-17FB-43DA-A6BE-1BCA7F422C06}" destId="{7553848A-2A99-4129-98B1-EBFBBAFFA017}" srcOrd="0" destOrd="0" presId="urn:microsoft.com/office/officeart/2005/8/layout/chevron2"/>
    <dgm:cxn modelId="{A1E43638-51BB-4C0B-85D0-E41D6C8B4F49}" type="presParOf" srcId="{7553848A-2A99-4129-98B1-EBFBBAFFA017}" destId="{9374B6BE-5CDB-497B-9FFC-D5C5FDCAE57F}" srcOrd="0" destOrd="0" presId="urn:microsoft.com/office/officeart/2005/8/layout/chevron2"/>
    <dgm:cxn modelId="{63B12A62-3C40-4F65-A41B-A91C2A5F0669}" type="presParOf" srcId="{7553848A-2A99-4129-98B1-EBFBBAFFA017}" destId="{AB3D808B-C8D8-45E2-BFEE-A63CF7ECBE81}" srcOrd="1" destOrd="0" presId="urn:microsoft.com/office/officeart/2005/8/layout/chevron2"/>
    <dgm:cxn modelId="{5C620946-3319-43F7-AECE-BF2F171C2EF5}" type="presParOf" srcId="{6E94EA6F-17FB-43DA-A6BE-1BCA7F422C06}" destId="{336B8F0E-5979-4311-BDA0-3F91203FBD82}" srcOrd="1" destOrd="0" presId="urn:microsoft.com/office/officeart/2005/8/layout/chevron2"/>
    <dgm:cxn modelId="{FCCFF1DE-7D2D-4441-9F47-38A1FB03744D}" type="presParOf" srcId="{6E94EA6F-17FB-43DA-A6BE-1BCA7F422C06}" destId="{0B9663D0-DC73-406A-AFC6-9BB05241CB12}" srcOrd="2" destOrd="0" presId="urn:microsoft.com/office/officeart/2005/8/layout/chevron2"/>
    <dgm:cxn modelId="{774C6A57-4B0F-4237-B8AA-7101F73AF9F6}" type="presParOf" srcId="{0B9663D0-DC73-406A-AFC6-9BB05241CB12}" destId="{20247EEA-BED2-483A-92AE-195AEA1E94BB}" srcOrd="0" destOrd="0" presId="urn:microsoft.com/office/officeart/2005/8/layout/chevron2"/>
    <dgm:cxn modelId="{96E85B41-BCEA-4A7E-8673-E831C06466DE}" type="presParOf" srcId="{0B9663D0-DC73-406A-AFC6-9BB05241CB12}" destId="{7495C4B0-BC65-469A-AB32-72B0F35B5D97}" srcOrd="1" destOrd="0" presId="urn:microsoft.com/office/officeart/2005/8/layout/chevron2"/>
    <dgm:cxn modelId="{356579D8-B687-4957-87D9-0311EFB06D75}" type="presParOf" srcId="{6E94EA6F-17FB-43DA-A6BE-1BCA7F422C06}" destId="{093FA368-DEA1-43D3-941D-4EB00590FEC0}" srcOrd="3" destOrd="0" presId="urn:microsoft.com/office/officeart/2005/8/layout/chevron2"/>
    <dgm:cxn modelId="{A6782644-CCD3-49E1-A6BC-FF17FE6493C4}" type="presParOf" srcId="{6E94EA6F-17FB-43DA-A6BE-1BCA7F422C06}" destId="{A362BBC5-179C-4BB3-B8AA-71774EBDF40C}" srcOrd="4" destOrd="0" presId="urn:microsoft.com/office/officeart/2005/8/layout/chevron2"/>
    <dgm:cxn modelId="{AD2AD8FF-E7AD-4F4D-88DE-ECF4E1EA78CB}" type="presParOf" srcId="{A362BBC5-179C-4BB3-B8AA-71774EBDF40C}" destId="{94F4E971-E7E5-4E5F-B1A6-B02E00543206}" srcOrd="0" destOrd="0" presId="urn:microsoft.com/office/officeart/2005/8/layout/chevron2"/>
    <dgm:cxn modelId="{99DD80B0-8D87-48AB-A5A6-00FFB81D054B}" type="presParOf" srcId="{A362BBC5-179C-4BB3-B8AA-71774EBDF40C}" destId="{DD97D052-8AF6-495E-A116-9210F8E4FB82}"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543350-CE6D-49A4-854F-EA97E133C83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44142433-838D-4F33-9F95-488234146775}">
      <dgm:prSet phldrT="[Text]"/>
      <dgm:spPr/>
      <dgm:t>
        <a:bodyPr/>
        <a:lstStyle/>
        <a:p>
          <a:r>
            <a:rPr lang="en-GB" dirty="0"/>
            <a:t>2009</a:t>
          </a:r>
        </a:p>
      </dgm:t>
    </dgm:pt>
    <dgm:pt modelId="{C234F44F-A3B3-42A4-B32E-E1CB0FC15966}" type="parTrans" cxnId="{AFC6C51C-57EA-4ED0-83BA-B981690880CC}">
      <dgm:prSet/>
      <dgm:spPr/>
      <dgm:t>
        <a:bodyPr/>
        <a:lstStyle/>
        <a:p>
          <a:endParaRPr lang="en-GB"/>
        </a:p>
      </dgm:t>
    </dgm:pt>
    <dgm:pt modelId="{F6BB58B0-5B60-46AC-A771-C901C2E9DA6C}" type="sibTrans" cxnId="{AFC6C51C-57EA-4ED0-83BA-B981690880CC}">
      <dgm:prSet/>
      <dgm:spPr/>
      <dgm:t>
        <a:bodyPr/>
        <a:lstStyle/>
        <a:p>
          <a:endParaRPr lang="en-GB"/>
        </a:p>
      </dgm:t>
    </dgm:pt>
    <dgm:pt modelId="{2CF3B728-0E52-45A8-9746-1CEDCD0339FE}">
      <dgm:prSet phldrT="[Text]"/>
      <dgm:spPr/>
      <dgm:t>
        <a:bodyPr/>
        <a:lstStyle/>
        <a:p>
          <a:r>
            <a:rPr lang="en-GB" dirty="0"/>
            <a:t>2010</a:t>
          </a:r>
        </a:p>
      </dgm:t>
    </dgm:pt>
    <dgm:pt modelId="{50E49100-9588-44F6-94D3-E5954500CEDA}" type="parTrans" cxnId="{5CF7B763-9396-4208-AF69-1A908225297B}">
      <dgm:prSet/>
      <dgm:spPr/>
      <dgm:t>
        <a:bodyPr/>
        <a:lstStyle/>
        <a:p>
          <a:endParaRPr lang="en-GB"/>
        </a:p>
      </dgm:t>
    </dgm:pt>
    <dgm:pt modelId="{8D48D2F3-7A48-4D02-929E-1441736783B1}" type="sibTrans" cxnId="{5CF7B763-9396-4208-AF69-1A908225297B}">
      <dgm:prSet/>
      <dgm:spPr/>
      <dgm:t>
        <a:bodyPr/>
        <a:lstStyle/>
        <a:p>
          <a:endParaRPr lang="en-GB"/>
        </a:p>
      </dgm:t>
    </dgm:pt>
    <dgm:pt modelId="{F1BD643D-12D6-4F9C-9D86-DAE6065615E5}">
      <dgm:prSet phldrT="[Text]" custT="1"/>
      <dgm:spPr/>
      <dgm:t>
        <a:bodyPr/>
        <a:lstStyle/>
        <a:p>
          <a:pPr>
            <a:buClr>
              <a:schemeClr val="tx1">
                <a:lumMod val="75000"/>
              </a:schemeClr>
            </a:buClr>
          </a:pPr>
          <a:r>
            <a:rPr lang="en-GB" sz="1800" b="1" kern="1200" dirty="0">
              <a:solidFill>
                <a:srgbClr val="33CC33"/>
              </a:solidFill>
              <a:latin typeface="Calibri"/>
              <a:ea typeface="+mn-ea"/>
              <a:cs typeface="+mn-cs"/>
            </a:rPr>
            <a:t>SES Performance Scheme</a:t>
          </a:r>
          <a:r>
            <a:rPr lang="en-GB" sz="1800" kern="1200" dirty="0">
              <a:solidFill>
                <a:srgbClr val="0000FF"/>
              </a:solidFill>
              <a:latin typeface="Calibri"/>
              <a:ea typeface="+mn-ea"/>
              <a:cs typeface="+mn-cs"/>
            </a:rPr>
            <a:t> </a:t>
          </a:r>
          <a:r>
            <a:rPr lang="en-GB" sz="1800" kern="1200" dirty="0"/>
            <a:t>established </a:t>
          </a:r>
          <a:r>
            <a:rPr lang="en-GB" sz="1400" kern="1200" dirty="0"/>
            <a:t>(NB. </a:t>
          </a:r>
          <a:r>
            <a:rPr lang="en-GB" sz="1400" i="1" kern="1200" dirty="0"/>
            <a:t>after</a:t>
          </a:r>
          <a:r>
            <a:rPr lang="en-GB" sz="1400" kern="1200" dirty="0"/>
            <a:t> SESAR Performance Framework)</a:t>
          </a:r>
        </a:p>
      </dgm:t>
    </dgm:pt>
    <dgm:pt modelId="{E6F9D2C5-8D9E-4DCC-BD85-FBA970AA0940}" type="parTrans" cxnId="{6FA569E2-90C6-4413-9AC3-EF3D9D922148}">
      <dgm:prSet/>
      <dgm:spPr/>
      <dgm:t>
        <a:bodyPr/>
        <a:lstStyle/>
        <a:p>
          <a:endParaRPr lang="en-GB"/>
        </a:p>
      </dgm:t>
    </dgm:pt>
    <dgm:pt modelId="{C54A45CC-6E19-42D8-9432-EF8DF9441DA7}" type="sibTrans" cxnId="{6FA569E2-90C6-4413-9AC3-EF3D9D922148}">
      <dgm:prSet/>
      <dgm:spPr/>
      <dgm:t>
        <a:bodyPr/>
        <a:lstStyle/>
        <a:p>
          <a:endParaRPr lang="en-GB"/>
        </a:p>
      </dgm:t>
    </dgm:pt>
    <dgm:pt modelId="{0B2AC9C1-FDCE-4DBD-92E3-B1B9A37B5684}">
      <dgm:prSet phldrT="[Text]"/>
      <dgm:spPr/>
      <dgm:t>
        <a:bodyPr/>
        <a:lstStyle/>
        <a:p>
          <a:r>
            <a:rPr lang="en-GB" sz="1800" kern="1200" dirty="0"/>
            <a:t>big change: ends automatic </a:t>
          </a:r>
          <a:r>
            <a:rPr lang="en-GB" sz="1800" kern="1200" dirty="0">
              <a:hlinkClick xmlns:r="http://schemas.openxmlformats.org/officeDocument/2006/relationships" r:id="rId1" action="ppaction://hlinksldjump"/>
            </a:rPr>
            <a:t>full cost recovery principle</a:t>
          </a:r>
          <a:r>
            <a:rPr lang="en-GB" sz="1800" kern="1200" dirty="0"/>
            <a:t> (since 1981)</a:t>
          </a:r>
        </a:p>
      </dgm:t>
    </dgm:pt>
    <dgm:pt modelId="{148CF051-FE8F-447B-A19E-06C0C7624716}" type="parTrans" cxnId="{27516C34-2648-4E6F-87C7-AB2E96261918}">
      <dgm:prSet/>
      <dgm:spPr/>
      <dgm:t>
        <a:bodyPr/>
        <a:lstStyle/>
        <a:p>
          <a:endParaRPr lang="en-GB"/>
        </a:p>
      </dgm:t>
    </dgm:pt>
    <dgm:pt modelId="{3804D01E-8902-43BA-88E2-25E08249D8A0}" type="sibTrans" cxnId="{27516C34-2648-4E6F-87C7-AB2E96261918}">
      <dgm:prSet/>
      <dgm:spPr/>
      <dgm:t>
        <a:bodyPr/>
        <a:lstStyle/>
        <a:p>
          <a:endParaRPr lang="en-GB"/>
        </a:p>
      </dgm:t>
    </dgm:pt>
    <dgm:pt modelId="{4ED8E033-036D-4A3F-A9A0-F4C437959DFD}">
      <dgm:prSet phldrT="[Text]"/>
      <dgm:spPr/>
      <dgm:t>
        <a:bodyPr/>
        <a:lstStyle/>
        <a:p>
          <a:r>
            <a:rPr lang="en-GB" dirty="0"/>
            <a:t>2012</a:t>
          </a:r>
        </a:p>
      </dgm:t>
    </dgm:pt>
    <dgm:pt modelId="{C236948F-9C77-489F-9874-5D759D8AC6E4}" type="parTrans" cxnId="{6DAF1E76-B6AA-4B5C-AF82-AEB856DD0DCB}">
      <dgm:prSet/>
      <dgm:spPr/>
      <dgm:t>
        <a:bodyPr/>
        <a:lstStyle/>
        <a:p>
          <a:endParaRPr lang="en-GB"/>
        </a:p>
      </dgm:t>
    </dgm:pt>
    <dgm:pt modelId="{1CA6DB17-1BFD-4C1F-89CC-D01733486EAF}" type="sibTrans" cxnId="{6DAF1E76-B6AA-4B5C-AF82-AEB856DD0DCB}">
      <dgm:prSet/>
      <dgm:spPr/>
      <dgm:t>
        <a:bodyPr/>
        <a:lstStyle/>
        <a:p>
          <a:endParaRPr lang="en-GB"/>
        </a:p>
      </dgm:t>
    </dgm:pt>
    <dgm:pt modelId="{AE97844D-363B-4F5C-AE36-C9EF44691288}">
      <dgm:prSet phldrT="[Text]" custT="1"/>
      <dgm:spPr/>
      <dgm:t>
        <a:bodyPr/>
        <a:lstStyle/>
        <a:p>
          <a:r>
            <a:rPr lang="en-GB" sz="1700" dirty="0"/>
            <a:t>Master Plan (2nd ed.) quantifies SES goal contributions</a:t>
          </a:r>
        </a:p>
      </dgm:t>
    </dgm:pt>
    <dgm:pt modelId="{B4C3A1E3-CB49-4D12-B841-7AE60B56BC0B}" type="parTrans" cxnId="{3E316384-8897-45D7-B5C6-1CC7923F0CD2}">
      <dgm:prSet/>
      <dgm:spPr/>
      <dgm:t>
        <a:bodyPr/>
        <a:lstStyle/>
        <a:p>
          <a:endParaRPr lang="en-GB"/>
        </a:p>
      </dgm:t>
    </dgm:pt>
    <dgm:pt modelId="{F44B1FFC-26A3-4483-9A67-A3DBF1703D9A}" type="sibTrans" cxnId="{3E316384-8897-45D7-B5C6-1CC7923F0CD2}">
      <dgm:prSet/>
      <dgm:spPr/>
      <dgm:t>
        <a:bodyPr/>
        <a:lstStyle/>
        <a:p>
          <a:endParaRPr lang="en-GB"/>
        </a:p>
      </dgm:t>
    </dgm:pt>
    <dgm:pt modelId="{41856971-C2B4-458E-B6DB-3E88E84A41C4}">
      <dgm:prSet phldrT="[Text]" custT="1"/>
      <dgm:spPr/>
      <dgm:t>
        <a:bodyPr/>
        <a:lstStyle/>
        <a:p>
          <a:r>
            <a:rPr lang="en-GB" sz="1800" dirty="0"/>
            <a:t>Master Plan (1st ed.), sets out contributions to SES goals, </a:t>
          </a:r>
          <a:r>
            <a:rPr lang="en-GB" sz="1800" i="1" dirty="0"/>
            <a:t>evolving</a:t>
          </a:r>
          <a:r>
            <a:rPr lang="en-GB" sz="1800" dirty="0"/>
            <a:t> doc</a:t>
          </a:r>
        </a:p>
      </dgm:t>
    </dgm:pt>
    <dgm:pt modelId="{A62F988D-CAAA-4F36-85D3-9DA1BE0186E9}" type="sibTrans" cxnId="{5D2D82A8-07EF-4E8E-AA6A-D4F4ACEF91A6}">
      <dgm:prSet/>
      <dgm:spPr/>
      <dgm:t>
        <a:bodyPr/>
        <a:lstStyle/>
        <a:p>
          <a:endParaRPr lang="en-GB"/>
        </a:p>
      </dgm:t>
    </dgm:pt>
    <dgm:pt modelId="{E01F4367-AE09-4FB9-99E5-E82ACBAF3991}" type="parTrans" cxnId="{5D2D82A8-07EF-4E8E-AA6A-D4F4ACEF91A6}">
      <dgm:prSet/>
      <dgm:spPr/>
      <dgm:t>
        <a:bodyPr/>
        <a:lstStyle/>
        <a:p>
          <a:endParaRPr lang="en-GB"/>
        </a:p>
      </dgm:t>
    </dgm:pt>
    <dgm:pt modelId="{F9CCC95E-7E2B-419B-B090-5550F6F3D658}">
      <dgm:prSet phldrT="[Text]" custT="1"/>
      <dgm:spPr/>
      <dgm:t>
        <a:bodyPr/>
        <a:lstStyle/>
        <a:p>
          <a:r>
            <a:rPr lang="en-GB" sz="1700" dirty="0"/>
            <a:t>reflects: </a:t>
          </a:r>
          <a:r>
            <a:rPr lang="en-GB" sz="1400" dirty="0">
              <a:sym typeface="Wingdings" panose="05000000000000000000" pitchFamily="2" charset="2"/>
            </a:rPr>
            <a:t></a:t>
          </a:r>
          <a:r>
            <a:rPr lang="en-GB" sz="1700" dirty="0"/>
            <a:t>2008+, ICAO docs 9883, 9854, 9750 (global interoperability) </a:t>
          </a:r>
        </a:p>
      </dgm:t>
    </dgm:pt>
    <dgm:pt modelId="{9EF5ADE1-2BC4-4743-995D-4A242C4EC79E}" type="parTrans" cxnId="{A32DF877-ED00-4565-9350-17D63B0E4E07}">
      <dgm:prSet/>
      <dgm:spPr/>
      <dgm:t>
        <a:bodyPr/>
        <a:lstStyle/>
        <a:p>
          <a:endParaRPr lang="en-GB"/>
        </a:p>
      </dgm:t>
    </dgm:pt>
    <dgm:pt modelId="{5E127BB6-4F8F-487D-A0D8-7972052D0ECA}" type="sibTrans" cxnId="{A32DF877-ED00-4565-9350-17D63B0E4E07}">
      <dgm:prSet/>
      <dgm:spPr/>
      <dgm:t>
        <a:bodyPr/>
        <a:lstStyle/>
        <a:p>
          <a:endParaRPr lang="en-GB"/>
        </a:p>
      </dgm:t>
    </dgm:pt>
    <dgm:pt modelId="{0FFA38CB-7CE4-4549-BD5B-456F25030F65}">
      <dgm:prSet phldrT="[Text]" custT="1"/>
      <dgm:spPr/>
      <dgm:t>
        <a:bodyPr/>
        <a:lstStyle/>
        <a:p>
          <a:r>
            <a:rPr lang="en-GB" sz="1800" dirty="0"/>
            <a:t>ICAO: </a:t>
          </a:r>
          <a:r>
            <a:rPr lang="en-GB" sz="1800" i="1" dirty="0"/>
            <a:t>manual on global performance </a:t>
          </a:r>
          <a:r>
            <a:rPr lang="en-GB" sz="1800" i="0" dirty="0"/>
            <a:t>(‘Doc 9883’)</a:t>
          </a:r>
        </a:p>
      </dgm:t>
    </dgm:pt>
    <dgm:pt modelId="{4525C772-BC2E-42DE-90F0-2A1A6F416F6C}" type="parTrans" cxnId="{75D824D2-5678-487D-A9B9-20CC7A5CBF45}">
      <dgm:prSet/>
      <dgm:spPr/>
      <dgm:t>
        <a:bodyPr/>
        <a:lstStyle/>
        <a:p>
          <a:endParaRPr lang="en-GB"/>
        </a:p>
      </dgm:t>
    </dgm:pt>
    <dgm:pt modelId="{F7313428-B138-4878-8320-D7AA8302474E}" type="sibTrans" cxnId="{75D824D2-5678-487D-A9B9-20CC7A5CBF45}">
      <dgm:prSet/>
      <dgm:spPr/>
      <dgm:t>
        <a:bodyPr/>
        <a:lstStyle/>
        <a:p>
          <a:endParaRPr lang="en-GB"/>
        </a:p>
      </dgm:t>
    </dgm:pt>
    <dgm:pt modelId="{6E94EA6F-17FB-43DA-A6BE-1BCA7F422C06}" type="pres">
      <dgm:prSet presAssocID="{39543350-CE6D-49A4-854F-EA97E133C836}" presName="linearFlow" presStyleCnt="0">
        <dgm:presLayoutVars>
          <dgm:dir/>
          <dgm:animLvl val="lvl"/>
          <dgm:resizeHandles val="exact"/>
        </dgm:presLayoutVars>
      </dgm:prSet>
      <dgm:spPr/>
    </dgm:pt>
    <dgm:pt modelId="{7553848A-2A99-4129-98B1-EBFBBAFFA017}" type="pres">
      <dgm:prSet presAssocID="{44142433-838D-4F33-9F95-488234146775}" presName="composite" presStyleCnt="0"/>
      <dgm:spPr/>
    </dgm:pt>
    <dgm:pt modelId="{9374B6BE-5CDB-497B-9FFC-D5C5FDCAE57F}" type="pres">
      <dgm:prSet presAssocID="{44142433-838D-4F33-9F95-488234146775}" presName="parentText" presStyleLbl="alignNode1" presStyleIdx="0" presStyleCnt="3">
        <dgm:presLayoutVars>
          <dgm:chMax val="1"/>
          <dgm:bulletEnabled val="1"/>
        </dgm:presLayoutVars>
      </dgm:prSet>
      <dgm:spPr/>
    </dgm:pt>
    <dgm:pt modelId="{AB3D808B-C8D8-45E2-BFEE-A63CF7ECBE81}" type="pres">
      <dgm:prSet presAssocID="{44142433-838D-4F33-9F95-488234146775}" presName="descendantText" presStyleLbl="alignAcc1" presStyleIdx="0" presStyleCnt="3">
        <dgm:presLayoutVars>
          <dgm:bulletEnabled val="1"/>
        </dgm:presLayoutVars>
      </dgm:prSet>
      <dgm:spPr/>
    </dgm:pt>
    <dgm:pt modelId="{336B8F0E-5979-4311-BDA0-3F91203FBD82}" type="pres">
      <dgm:prSet presAssocID="{F6BB58B0-5B60-46AC-A771-C901C2E9DA6C}" presName="sp" presStyleCnt="0"/>
      <dgm:spPr/>
    </dgm:pt>
    <dgm:pt modelId="{0B9663D0-DC73-406A-AFC6-9BB05241CB12}" type="pres">
      <dgm:prSet presAssocID="{2CF3B728-0E52-45A8-9746-1CEDCD0339FE}" presName="composite" presStyleCnt="0"/>
      <dgm:spPr/>
    </dgm:pt>
    <dgm:pt modelId="{20247EEA-BED2-483A-92AE-195AEA1E94BB}" type="pres">
      <dgm:prSet presAssocID="{2CF3B728-0E52-45A8-9746-1CEDCD0339FE}" presName="parentText" presStyleLbl="alignNode1" presStyleIdx="1" presStyleCnt="3">
        <dgm:presLayoutVars>
          <dgm:chMax val="1"/>
          <dgm:bulletEnabled val="1"/>
        </dgm:presLayoutVars>
      </dgm:prSet>
      <dgm:spPr/>
    </dgm:pt>
    <dgm:pt modelId="{7495C4B0-BC65-469A-AB32-72B0F35B5D97}" type="pres">
      <dgm:prSet presAssocID="{2CF3B728-0E52-45A8-9746-1CEDCD0339FE}" presName="descendantText" presStyleLbl="alignAcc1" presStyleIdx="1" presStyleCnt="3">
        <dgm:presLayoutVars>
          <dgm:bulletEnabled val="1"/>
        </dgm:presLayoutVars>
      </dgm:prSet>
      <dgm:spPr/>
    </dgm:pt>
    <dgm:pt modelId="{093FA368-DEA1-43D3-941D-4EB00590FEC0}" type="pres">
      <dgm:prSet presAssocID="{8D48D2F3-7A48-4D02-929E-1441736783B1}" presName="sp" presStyleCnt="0"/>
      <dgm:spPr/>
    </dgm:pt>
    <dgm:pt modelId="{A362BBC5-179C-4BB3-B8AA-71774EBDF40C}" type="pres">
      <dgm:prSet presAssocID="{4ED8E033-036D-4A3F-A9A0-F4C437959DFD}" presName="composite" presStyleCnt="0"/>
      <dgm:spPr/>
    </dgm:pt>
    <dgm:pt modelId="{94F4E971-E7E5-4E5F-B1A6-B02E00543206}" type="pres">
      <dgm:prSet presAssocID="{4ED8E033-036D-4A3F-A9A0-F4C437959DFD}" presName="parentText" presStyleLbl="alignNode1" presStyleIdx="2" presStyleCnt="3">
        <dgm:presLayoutVars>
          <dgm:chMax val="1"/>
          <dgm:bulletEnabled val="1"/>
        </dgm:presLayoutVars>
      </dgm:prSet>
      <dgm:spPr/>
    </dgm:pt>
    <dgm:pt modelId="{DD97D052-8AF6-495E-A116-9210F8E4FB82}" type="pres">
      <dgm:prSet presAssocID="{4ED8E033-036D-4A3F-A9A0-F4C437959DFD}" presName="descendantText" presStyleLbl="alignAcc1" presStyleIdx="2" presStyleCnt="3">
        <dgm:presLayoutVars>
          <dgm:bulletEnabled val="1"/>
        </dgm:presLayoutVars>
      </dgm:prSet>
      <dgm:spPr/>
    </dgm:pt>
  </dgm:ptLst>
  <dgm:cxnLst>
    <dgm:cxn modelId="{3EFFCE12-7BE3-4DE2-B041-587A600F0C0E}" type="presOf" srcId="{F9CCC95E-7E2B-419B-B090-5550F6F3D658}" destId="{DD97D052-8AF6-495E-A116-9210F8E4FB82}" srcOrd="0" destOrd="1" presId="urn:microsoft.com/office/officeart/2005/8/layout/chevron2"/>
    <dgm:cxn modelId="{9FEAFE12-C948-4C60-B047-7C37028FC1A1}" type="presOf" srcId="{2CF3B728-0E52-45A8-9746-1CEDCD0339FE}" destId="{20247EEA-BED2-483A-92AE-195AEA1E94BB}" srcOrd="0" destOrd="0" presId="urn:microsoft.com/office/officeart/2005/8/layout/chevron2"/>
    <dgm:cxn modelId="{92275214-8C79-4F93-B1D6-1C41FCB04EA4}" type="presOf" srcId="{AE97844D-363B-4F5C-AE36-C9EF44691288}" destId="{DD97D052-8AF6-495E-A116-9210F8E4FB82}" srcOrd="0" destOrd="0" presId="urn:microsoft.com/office/officeart/2005/8/layout/chevron2"/>
    <dgm:cxn modelId="{AFC6C51C-57EA-4ED0-83BA-B981690880CC}" srcId="{39543350-CE6D-49A4-854F-EA97E133C836}" destId="{44142433-838D-4F33-9F95-488234146775}" srcOrd="0" destOrd="0" parTransId="{C234F44F-A3B3-42A4-B32E-E1CB0FC15966}" sibTransId="{F6BB58B0-5B60-46AC-A771-C901C2E9DA6C}"/>
    <dgm:cxn modelId="{27516C34-2648-4E6F-87C7-AB2E96261918}" srcId="{F1BD643D-12D6-4F9C-9D86-DAE6065615E5}" destId="{0B2AC9C1-FDCE-4DBD-92E3-B1B9A37B5684}" srcOrd="0" destOrd="0" parTransId="{148CF051-FE8F-447B-A19E-06C0C7624716}" sibTransId="{3804D01E-8902-43BA-88E2-25E08249D8A0}"/>
    <dgm:cxn modelId="{B94F5A60-E350-484C-BDB4-1082FDA94C02}" type="presOf" srcId="{4ED8E033-036D-4A3F-A9A0-F4C437959DFD}" destId="{94F4E971-E7E5-4E5F-B1A6-B02E00543206}" srcOrd="0" destOrd="0" presId="urn:microsoft.com/office/officeart/2005/8/layout/chevron2"/>
    <dgm:cxn modelId="{5CF7B763-9396-4208-AF69-1A908225297B}" srcId="{39543350-CE6D-49A4-854F-EA97E133C836}" destId="{2CF3B728-0E52-45A8-9746-1CEDCD0339FE}" srcOrd="1" destOrd="0" parTransId="{50E49100-9588-44F6-94D3-E5954500CEDA}" sibTransId="{8D48D2F3-7A48-4D02-929E-1441736783B1}"/>
    <dgm:cxn modelId="{165FE249-9A88-4A21-B185-640DADFAF3E7}" type="presOf" srcId="{F1BD643D-12D6-4F9C-9D86-DAE6065615E5}" destId="{7495C4B0-BC65-469A-AB32-72B0F35B5D97}" srcOrd="0" destOrd="0" presId="urn:microsoft.com/office/officeart/2005/8/layout/chevron2"/>
    <dgm:cxn modelId="{AD22374D-291C-47BA-97F1-DC00F54AFB1B}" type="presOf" srcId="{44142433-838D-4F33-9F95-488234146775}" destId="{9374B6BE-5CDB-497B-9FFC-D5C5FDCAE57F}" srcOrd="0" destOrd="0" presId="urn:microsoft.com/office/officeart/2005/8/layout/chevron2"/>
    <dgm:cxn modelId="{6DAF1E76-B6AA-4B5C-AF82-AEB856DD0DCB}" srcId="{39543350-CE6D-49A4-854F-EA97E133C836}" destId="{4ED8E033-036D-4A3F-A9A0-F4C437959DFD}" srcOrd="2" destOrd="0" parTransId="{C236948F-9C77-489F-9874-5D759D8AC6E4}" sibTransId="{1CA6DB17-1BFD-4C1F-89CC-D01733486EAF}"/>
    <dgm:cxn modelId="{A32DF877-ED00-4565-9350-17D63B0E4E07}" srcId="{AE97844D-363B-4F5C-AE36-C9EF44691288}" destId="{F9CCC95E-7E2B-419B-B090-5550F6F3D658}" srcOrd="0" destOrd="0" parTransId="{9EF5ADE1-2BC4-4743-995D-4A242C4EC79E}" sibTransId="{5E127BB6-4F8F-487D-A0D8-7972052D0ECA}"/>
    <dgm:cxn modelId="{50A4E859-34B5-4A6B-91BD-66148FABAD71}" type="presOf" srcId="{39543350-CE6D-49A4-854F-EA97E133C836}" destId="{6E94EA6F-17FB-43DA-A6BE-1BCA7F422C06}" srcOrd="0" destOrd="0" presId="urn:microsoft.com/office/officeart/2005/8/layout/chevron2"/>
    <dgm:cxn modelId="{5EAD467D-5AEF-4B25-9A2C-129339F38552}" type="presOf" srcId="{0FFA38CB-7CE4-4549-BD5B-456F25030F65}" destId="{AB3D808B-C8D8-45E2-BFEE-A63CF7ECBE81}" srcOrd="0" destOrd="1" presId="urn:microsoft.com/office/officeart/2005/8/layout/chevron2"/>
    <dgm:cxn modelId="{3E316384-8897-45D7-B5C6-1CC7923F0CD2}" srcId="{4ED8E033-036D-4A3F-A9A0-F4C437959DFD}" destId="{AE97844D-363B-4F5C-AE36-C9EF44691288}" srcOrd="0" destOrd="0" parTransId="{B4C3A1E3-CB49-4D12-B841-7AE60B56BC0B}" sibTransId="{F44B1FFC-26A3-4483-9A67-A3DBF1703D9A}"/>
    <dgm:cxn modelId="{5D2D82A8-07EF-4E8E-AA6A-D4F4ACEF91A6}" srcId="{44142433-838D-4F33-9F95-488234146775}" destId="{41856971-C2B4-458E-B6DB-3E88E84A41C4}" srcOrd="0" destOrd="0" parTransId="{E01F4367-AE09-4FB9-99E5-E82ACBAF3991}" sibTransId="{A62F988D-CAAA-4F36-85D3-9DA1BE0186E9}"/>
    <dgm:cxn modelId="{75D824D2-5678-487D-A9B9-20CC7A5CBF45}" srcId="{44142433-838D-4F33-9F95-488234146775}" destId="{0FFA38CB-7CE4-4549-BD5B-456F25030F65}" srcOrd="1" destOrd="0" parTransId="{4525C772-BC2E-42DE-90F0-2A1A6F416F6C}" sibTransId="{F7313428-B138-4878-8320-D7AA8302474E}"/>
    <dgm:cxn modelId="{6FA569E2-90C6-4413-9AC3-EF3D9D922148}" srcId="{2CF3B728-0E52-45A8-9746-1CEDCD0339FE}" destId="{F1BD643D-12D6-4F9C-9D86-DAE6065615E5}" srcOrd="0" destOrd="0" parTransId="{E6F9D2C5-8D9E-4DCC-BD85-FBA970AA0940}" sibTransId="{C54A45CC-6E19-42D8-9432-EF8DF9441DA7}"/>
    <dgm:cxn modelId="{50EC27EA-BAE3-475D-8E0E-120A04595A1B}" type="presOf" srcId="{0B2AC9C1-FDCE-4DBD-92E3-B1B9A37B5684}" destId="{7495C4B0-BC65-469A-AB32-72B0F35B5D97}" srcOrd="0" destOrd="1" presId="urn:microsoft.com/office/officeart/2005/8/layout/chevron2"/>
    <dgm:cxn modelId="{8613FFFF-ED62-4027-A1C9-A0F1F671F1CE}" type="presOf" srcId="{41856971-C2B4-458E-B6DB-3E88E84A41C4}" destId="{AB3D808B-C8D8-45E2-BFEE-A63CF7ECBE81}" srcOrd="0" destOrd="0" presId="urn:microsoft.com/office/officeart/2005/8/layout/chevron2"/>
    <dgm:cxn modelId="{182D6B47-7747-49AB-958D-C8F34A5AB56A}" type="presParOf" srcId="{6E94EA6F-17FB-43DA-A6BE-1BCA7F422C06}" destId="{7553848A-2A99-4129-98B1-EBFBBAFFA017}" srcOrd="0" destOrd="0" presId="urn:microsoft.com/office/officeart/2005/8/layout/chevron2"/>
    <dgm:cxn modelId="{A1E43638-51BB-4C0B-85D0-E41D6C8B4F49}" type="presParOf" srcId="{7553848A-2A99-4129-98B1-EBFBBAFFA017}" destId="{9374B6BE-5CDB-497B-9FFC-D5C5FDCAE57F}" srcOrd="0" destOrd="0" presId="urn:microsoft.com/office/officeart/2005/8/layout/chevron2"/>
    <dgm:cxn modelId="{63B12A62-3C40-4F65-A41B-A91C2A5F0669}" type="presParOf" srcId="{7553848A-2A99-4129-98B1-EBFBBAFFA017}" destId="{AB3D808B-C8D8-45E2-BFEE-A63CF7ECBE81}" srcOrd="1" destOrd="0" presId="urn:microsoft.com/office/officeart/2005/8/layout/chevron2"/>
    <dgm:cxn modelId="{5C620946-3319-43F7-AECE-BF2F171C2EF5}" type="presParOf" srcId="{6E94EA6F-17FB-43DA-A6BE-1BCA7F422C06}" destId="{336B8F0E-5979-4311-BDA0-3F91203FBD82}" srcOrd="1" destOrd="0" presId="urn:microsoft.com/office/officeart/2005/8/layout/chevron2"/>
    <dgm:cxn modelId="{FCCFF1DE-7D2D-4441-9F47-38A1FB03744D}" type="presParOf" srcId="{6E94EA6F-17FB-43DA-A6BE-1BCA7F422C06}" destId="{0B9663D0-DC73-406A-AFC6-9BB05241CB12}" srcOrd="2" destOrd="0" presId="urn:microsoft.com/office/officeart/2005/8/layout/chevron2"/>
    <dgm:cxn modelId="{774C6A57-4B0F-4237-B8AA-7101F73AF9F6}" type="presParOf" srcId="{0B9663D0-DC73-406A-AFC6-9BB05241CB12}" destId="{20247EEA-BED2-483A-92AE-195AEA1E94BB}" srcOrd="0" destOrd="0" presId="urn:microsoft.com/office/officeart/2005/8/layout/chevron2"/>
    <dgm:cxn modelId="{96E85B41-BCEA-4A7E-8673-E831C06466DE}" type="presParOf" srcId="{0B9663D0-DC73-406A-AFC6-9BB05241CB12}" destId="{7495C4B0-BC65-469A-AB32-72B0F35B5D97}" srcOrd="1" destOrd="0" presId="urn:microsoft.com/office/officeart/2005/8/layout/chevron2"/>
    <dgm:cxn modelId="{356579D8-B687-4957-87D9-0311EFB06D75}" type="presParOf" srcId="{6E94EA6F-17FB-43DA-A6BE-1BCA7F422C06}" destId="{093FA368-DEA1-43D3-941D-4EB00590FEC0}" srcOrd="3" destOrd="0" presId="urn:microsoft.com/office/officeart/2005/8/layout/chevron2"/>
    <dgm:cxn modelId="{A6782644-CCD3-49E1-A6BC-FF17FE6493C4}" type="presParOf" srcId="{6E94EA6F-17FB-43DA-A6BE-1BCA7F422C06}" destId="{A362BBC5-179C-4BB3-B8AA-71774EBDF40C}" srcOrd="4" destOrd="0" presId="urn:microsoft.com/office/officeart/2005/8/layout/chevron2"/>
    <dgm:cxn modelId="{AD2AD8FF-E7AD-4F4D-88DE-ECF4E1EA78CB}" type="presParOf" srcId="{A362BBC5-179C-4BB3-B8AA-71774EBDF40C}" destId="{94F4E971-E7E5-4E5F-B1A6-B02E00543206}" srcOrd="0" destOrd="0" presId="urn:microsoft.com/office/officeart/2005/8/layout/chevron2"/>
    <dgm:cxn modelId="{99DD80B0-8D87-48AB-A5A6-00FFB81D054B}" type="presParOf" srcId="{A362BBC5-179C-4BB3-B8AA-71774EBDF40C}" destId="{DD97D052-8AF6-495E-A116-9210F8E4FB8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543350-CE6D-49A4-854F-EA97E133C83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44142433-838D-4F33-9F95-488234146775}">
      <dgm:prSet phldrT="[Text]"/>
      <dgm:spPr/>
      <dgm:t>
        <a:bodyPr/>
        <a:lstStyle/>
        <a:p>
          <a:r>
            <a:rPr lang="en-GB" dirty="0"/>
            <a:t>2013</a:t>
          </a:r>
        </a:p>
      </dgm:t>
    </dgm:pt>
    <dgm:pt modelId="{C234F44F-A3B3-42A4-B32E-E1CB0FC15966}" type="parTrans" cxnId="{AFC6C51C-57EA-4ED0-83BA-B981690880CC}">
      <dgm:prSet/>
      <dgm:spPr/>
      <dgm:t>
        <a:bodyPr/>
        <a:lstStyle/>
        <a:p>
          <a:endParaRPr lang="en-GB"/>
        </a:p>
      </dgm:t>
    </dgm:pt>
    <dgm:pt modelId="{F6BB58B0-5B60-46AC-A771-C901C2E9DA6C}" type="sibTrans" cxnId="{AFC6C51C-57EA-4ED0-83BA-B981690880CC}">
      <dgm:prSet/>
      <dgm:spPr/>
      <dgm:t>
        <a:bodyPr/>
        <a:lstStyle/>
        <a:p>
          <a:endParaRPr lang="en-GB"/>
        </a:p>
      </dgm:t>
    </dgm:pt>
    <dgm:pt modelId="{2CF3B728-0E52-45A8-9746-1CEDCD0339FE}">
      <dgm:prSet phldrT="[Text]"/>
      <dgm:spPr/>
      <dgm:t>
        <a:bodyPr/>
        <a:lstStyle/>
        <a:p>
          <a:r>
            <a:rPr lang="en-GB" dirty="0"/>
            <a:t>2014</a:t>
          </a:r>
        </a:p>
      </dgm:t>
    </dgm:pt>
    <dgm:pt modelId="{50E49100-9588-44F6-94D3-E5954500CEDA}" type="parTrans" cxnId="{5CF7B763-9396-4208-AF69-1A908225297B}">
      <dgm:prSet/>
      <dgm:spPr/>
      <dgm:t>
        <a:bodyPr/>
        <a:lstStyle/>
        <a:p>
          <a:endParaRPr lang="en-GB"/>
        </a:p>
      </dgm:t>
    </dgm:pt>
    <dgm:pt modelId="{8D48D2F3-7A48-4D02-929E-1441736783B1}" type="sibTrans" cxnId="{5CF7B763-9396-4208-AF69-1A908225297B}">
      <dgm:prSet/>
      <dgm:spPr/>
      <dgm:t>
        <a:bodyPr/>
        <a:lstStyle/>
        <a:p>
          <a:endParaRPr lang="en-GB"/>
        </a:p>
      </dgm:t>
    </dgm:pt>
    <dgm:pt modelId="{F1BD643D-12D6-4F9C-9D86-DAE6065615E5}">
      <dgm:prSet phldrT="[Text]" custT="1"/>
      <dgm:spPr/>
      <dgm:t>
        <a:bodyPr/>
        <a:lstStyle/>
        <a:p>
          <a:r>
            <a:rPr lang="en-GB" sz="1700" dirty="0"/>
            <a:t>PRC designated 1st Performance Review Body of SES PS (until end 2016)</a:t>
          </a:r>
        </a:p>
      </dgm:t>
    </dgm:pt>
    <dgm:pt modelId="{E6F9D2C5-8D9E-4DCC-BD85-FBA970AA0940}" type="parTrans" cxnId="{6FA569E2-90C6-4413-9AC3-EF3D9D922148}">
      <dgm:prSet/>
      <dgm:spPr/>
      <dgm:t>
        <a:bodyPr/>
        <a:lstStyle/>
        <a:p>
          <a:endParaRPr lang="en-GB"/>
        </a:p>
      </dgm:t>
    </dgm:pt>
    <dgm:pt modelId="{C54A45CC-6E19-42D8-9432-EF8DF9441DA7}" type="sibTrans" cxnId="{6FA569E2-90C6-4413-9AC3-EF3D9D922148}">
      <dgm:prSet/>
      <dgm:spPr/>
      <dgm:t>
        <a:bodyPr/>
        <a:lstStyle/>
        <a:p>
          <a:endParaRPr lang="en-GB"/>
        </a:p>
      </dgm:t>
    </dgm:pt>
    <dgm:pt modelId="{0B2AC9C1-FDCE-4DBD-92E3-B1B9A37B5684}">
      <dgm:prSet phldrT="[Text]"/>
      <dgm:spPr/>
      <dgm:t>
        <a:bodyPr/>
        <a:lstStyle/>
        <a:p>
          <a:r>
            <a:rPr lang="en-GB" sz="1700" dirty="0"/>
            <a:t>Reference Period 1 (RP1) of SES Performance Scheme closes (2012-2014)</a:t>
          </a:r>
        </a:p>
      </dgm:t>
    </dgm:pt>
    <dgm:pt modelId="{148CF051-FE8F-447B-A19E-06C0C7624716}" type="parTrans" cxnId="{27516C34-2648-4E6F-87C7-AB2E96261918}">
      <dgm:prSet/>
      <dgm:spPr/>
      <dgm:t>
        <a:bodyPr/>
        <a:lstStyle/>
        <a:p>
          <a:endParaRPr lang="en-GB"/>
        </a:p>
      </dgm:t>
    </dgm:pt>
    <dgm:pt modelId="{3804D01E-8902-43BA-88E2-25E08249D8A0}" type="sibTrans" cxnId="{27516C34-2648-4E6F-87C7-AB2E96261918}">
      <dgm:prSet/>
      <dgm:spPr/>
      <dgm:t>
        <a:bodyPr/>
        <a:lstStyle/>
        <a:p>
          <a:endParaRPr lang="en-GB"/>
        </a:p>
      </dgm:t>
    </dgm:pt>
    <dgm:pt modelId="{4ED8E033-036D-4A3F-A9A0-F4C437959DFD}">
      <dgm:prSet phldrT="[Text]"/>
      <dgm:spPr/>
      <dgm:t>
        <a:bodyPr/>
        <a:lstStyle/>
        <a:p>
          <a:r>
            <a:rPr lang="en-GB" dirty="0"/>
            <a:t>2015</a:t>
          </a:r>
        </a:p>
      </dgm:t>
    </dgm:pt>
    <dgm:pt modelId="{C236948F-9C77-489F-9874-5D759D8AC6E4}" type="parTrans" cxnId="{6DAF1E76-B6AA-4B5C-AF82-AEB856DD0DCB}">
      <dgm:prSet/>
      <dgm:spPr/>
      <dgm:t>
        <a:bodyPr/>
        <a:lstStyle/>
        <a:p>
          <a:endParaRPr lang="en-GB"/>
        </a:p>
      </dgm:t>
    </dgm:pt>
    <dgm:pt modelId="{1CA6DB17-1BFD-4C1F-89CC-D01733486EAF}" type="sibTrans" cxnId="{6DAF1E76-B6AA-4B5C-AF82-AEB856DD0DCB}">
      <dgm:prSet/>
      <dgm:spPr/>
      <dgm:t>
        <a:bodyPr/>
        <a:lstStyle/>
        <a:p>
          <a:endParaRPr lang="en-GB"/>
        </a:p>
      </dgm:t>
    </dgm:pt>
    <dgm:pt modelId="{AE97844D-363B-4F5C-AE36-C9EF44691288}">
      <dgm:prSet phldrT="[Text]"/>
      <dgm:spPr/>
      <dgm:t>
        <a:bodyPr/>
        <a:lstStyle/>
        <a:p>
          <a:r>
            <a:rPr lang="en-GB" dirty="0"/>
            <a:t>Master Plan (3rd ed., “Edition 2015”)</a:t>
          </a:r>
        </a:p>
      </dgm:t>
    </dgm:pt>
    <dgm:pt modelId="{B4C3A1E3-CB49-4D12-B841-7AE60B56BC0B}" type="parTrans" cxnId="{3E316384-8897-45D7-B5C6-1CC7923F0CD2}">
      <dgm:prSet/>
      <dgm:spPr/>
      <dgm:t>
        <a:bodyPr/>
        <a:lstStyle/>
        <a:p>
          <a:endParaRPr lang="en-GB"/>
        </a:p>
      </dgm:t>
    </dgm:pt>
    <dgm:pt modelId="{F44B1FFC-26A3-4483-9A67-A3DBF1703D9A}" type="sibTrans" cxnId="{3E316384-8897-45D7-B5C6-1CC7923F0CD2}">
      <dgm:prSet/>
      <dgm:spPr/>
      <dgm:t>
        <a:bodyPr/>
        <a:lstStyle/>
        <a:p>
          <a:endParaRPr lang="en-GB"/>
        </a:p>
      </dgm:t>
    </dgm:pt>
    <dgm:pt modelId="{41856971-C2B4-458E-B6DB-3E88E84A41C4}">
      <dgm:prSet phldrT="[Text]" custT="1"/>
      <dgm:spPr/>
      <dgm:t>
        <a:bodyPr/>
        <a:lstStyle/>
        <a:p>
          <a:r>
            <a:rPr lang="en-GB" sz="1800" dirty="0"/>
            <a:t>ICAO: </a:t>
          </a:r>
          <a:r>
            <a:rPr lang="en-GB" sz="1800" i="1" dirty="0"/>
            <a:t>2013–2028 global air navigation plan </a:t>
          </a:r>
          <a:r>
            <a:rPr lang="en-GB" sz="1800" dirty="0"/>
            <a:t>(‘Doc 9750’) (4th ed.)</a:t>
          </a:r>
        </a:p>
      </dgm:t>
    </dgm:pt>
    <dgm:pt modelId="{A62F988D-CAAA-4F36-85D3-9DA1BE0186E9}" type="sibTrans" cxnId="{5D2D82A8-07EF-4E8E-AA6A-D4F4ACEF91A6}">
      <dgm:prSet/>
      <dgm:spPr/>
      <dgm:t>
        <a:bodyPr/>
        <a:lstStyle/>
        <a:p>
          <a:endParaRPr lang="en-GB"/>
        </a:p>
      </dgm:t>
    </dgm:pt>
    <dgm:pt modelId="{E01F4367-AE09-4FB9-99E5-E82ACBAF3991}" type="parTrans" cxnId="{5D2D82A8-07EF-4E8E-AA6A-D4F4ACEF91A6}">
      <dgm:prSet/>
      <dgm:spPr/>
      <dgm:t>
        <a:bodyPr/>
        <a:lstStyle/>
        <a:p>
          <a:endParaRPr lang="en-GB"/>
        </a:p>
      </dgm:t>
    </dgm:pt>
    <dgm:pt modelId="{4014D358-787D-4BA6-8D69-78E7E0F24B24}">
      <dgm:prSet phldrT="[Text]" custT="1"/>
      <dgm:spPr/>
      <dgm:t>
        <a:bodyPr/>
        <a:lstStyle/>
        <a:p>
          <a:pPr>
            <a:buClr>
              <a:schemeClr val="bg1">
                <a:lumMod val="50000"/>
              </a:schemeClr>
            </a:buClr>
          </a:pPr>
          <a:r>
            <a:rPr lang="en-GB" sz="1800" dirty="0"/>
            <a:t>in coordination with SESAR and NextGen (US)</a:t>
          </a:r>
        </a:p>
      </dgm:t>
    </dgm:pt>
    <dgm:pt modelId="{FC0C8D6E-A819-489C-A547-06D95FD9622F}" type="parTrans" cxnId="{CD2E3957-730D-4B13-BBF0-0A365CD40967}">
      <dgm:prSet/>
      <dgm:spPr/>
      <dgm:t>
        <a:bodyPr/>
        <a:lstStyle/>
        <a:p>
          <a:endParaRPr lang="en-GB"/>
        </a:p>
      </dgm:t>
    </dgm:pt>
    <dgm:pt modelId="{A6CB29DB-FDAE-4D90-9DC6-2C8386853B69}" type="sibTrans" cxnId="{CD2E3957-730D-4B13-BBF0-0A365CD40967}">
      <dgm:prSet/>
      <dgm:spPr/>
      <dgm:t>
        <a:bodyPr/>
        <a:lstStyle/>
        <a:p>
          <a:endParaRPr lang="en-GB"/>
        </a:p>
      </dgm:t>
    </dgm:pt>
    <dgm:pt modelId="{2A4C6BA5-85FE-4439-851C-D009710C76E8}">
      <dgm:prSet phldrT="[Text]"/>
      <dgm:spPr/>
      <dgm:t>
        <a:bodyPr/>
        <a:lstStyle/>
        <a:p>
          <a:r>
            <a:rPr lang="en-GB" dirty="0"/>
            <a:t>SES Performance Scheme RP2 starts (2015-2019) </a:t>
          </a:r>
        </a:p>
      </dgm:t>
    </dgm:pt>
    <dgm:pt modelId="{5AD93C51-64C8-4B88-8378-769A4DC36047}" type="parTrans" cxnId="{FBD46C9D-6C7C-424C-85A9-DAE268C9E170}">
      <dgm:prSet/>
      <dgm:spPr/>
      <dgm:t>
        <a:bodyPr/>
        <a:lstStyle/>
        <a:p>
          <a:endParaRPr lang="en-GB"/>
        </a:p>
      </dgm:t>
    </dgm:pt>
    <dgm:pt modelId="{41518D8A-2D3F-4A61-9265-C243F3FDDA04}" type="sibTrans" cxnId="{FBD46C9D-6C7C-424C-85A9-DAE268C9E170}">
      <dgm:prSet/>
      <dgm:spPr/>
      <dgm:t>
        <a:bodyPr/>
        <a:lstStyle/>
        <a:p>
          <a:endParaRPr lang="en-GB"/>
        </a:p>
      </dgm:t>
    </dgm:pt>
    <dgm:pt modelId="{6E94EA6F-17FB-43DA-A6BE-1BCA7F422C06}" type="pres">
      <dgm:prSet presAssocID="{39543350-CE6D-49A4-854F-EA97E133C836}" presName="linearFlow" presStyleCnt="0">
        <dgm:presLayoutVars>
          <dgm:dir/>
          <dgm:animLvl val="lvl"/>
          <dgm:resizeHandles val="exact"/>
        </dgm:presLayoutVars>
      </dgm:prSet>
      <dgm:spPr/>
    </dgm:pt>
    <dgm:pt modelId="{7553848A-2A99-4129-98B1-EBFBBAFFA017}" type="pres">
      <dgm:prSet presAssocID="{44142433-838D-4F33-9F95-488234146775}" presName="composite" presStyleCnt="0"/>
      <dgm:spPr/>
    </dgm:pt>
    <dgm:pt modelId="{9374B6BE-5CDB-497B-9FFC-D5C5FDCAE57F}" type="pres">
      <dgm:prSet presAssocID="{44142433-838D-4F33-9F95-488234146775}" presName="parentText" presStyleLbl="alignNode1" presStyleIdx="0" presStyleCnt="3">
        <dgm:presLayoutVars>
          <dgm:chMax val="1"/>
          <dgm:bulletEnabled val="1"/>
        </dgm:presLayoutVars>
      </dgm:prSet>
      <dgm:spPr/>
    </dgm:pt>
    <dgm:pt modelId="{AB3D808B-C8D8-45E2-BFEE-A63CF7ECBE81}" type="pres">
      <dgm:prSet presAssocID="{44142433-838D-4F33-9F95-488234146775}" presName="descendantText" presStyleLbl="alignAcc1" presStyleIdx="0" presStyleCnt="3">
        <dgm:presLayoutVars>
          <dgm:bulletEnabled val="1"/>
        </dgm:presLayoutVars>
      </dgm:prSet>
      <dgm:spPr/>
    </dgm:pt>
    <dgm:pt modelId="{336B8F0E-5979-4311-BDA0-3F91203FBD82}" type="pres">
      <dgm:prSet presAssocID="{F6BB58B0-5B60-46AC-A771-C901C2E9DA6C}" presName="sp" presStyleCnt="0"/>
      <dgm:spPr/>
    </dgm:pt>
    <dgm:pt modelId="{0B9663D0-DC73-406A-AFC6-9BB05241CB12}" type="pres">
      <dgm:prSet presAssocID="{2CF3B728-0E52-45A8-9746-1CEDCD0339FE}" presName="composite" presStyleCnt="0"/>
      <dgm:spPr/>
    </dgm:pt>
    <dgm:pt modelId="{20247EEA-BED2-483A-92AE-195AEA1E94BB}" type="pres">
      <dgm:prSet presAssocID="{2CF3B728-0E52-45A8-9746-1CEDCD0339FE}" presName="parentText" presStyleLbl="alignNode1" presStyleIdx="1" presStyleCnt="3">
        <dgm:presLayoutVars>
          <dgm:chMax val="1"/>
          <dgm:bulletEnabled val="1"/>
        </dgm:presLayoutVars>
      </dgm:prSet>
      <dgm:spPr/>
    </dgm:pt>
    <dgm:pt modelId="{7495C4B0-BC65-469A-AB32-72B0F35B5D97}" type="pres">
      <dgm:prSet presAssocID="{2CF3B728-0E52-45A8-9746-1CEDCD0339FE}" presName="descendantText" presStyleLbl="alignAcc1" presStyleIdx="1" presStyleCnt="3">
        <dgm:presLayoutVars>
          <dgm:bulletEnabled val="1"/>
        </dgm:presLayoutVars>
      </dgm:prSet>
      <dgm:spPr/>
    </dgm:pt>
    <dgm:pt modelId="{093FA368-DEA1-43D3-941D-4EB00590FEC0}" type="pres">
      <dgm:prSet presAssocID="{8D48D2F3-7A48-4D02-929E-1441736783B1}" presName="sp" presStyleCnt="0"/>
      <dgm:spPr/>
    </dgm:pt>
    <dgm:pt modelId="{A362BBC5-179C-4BB3-B8AA-71774EBDF40C}" type="pres">
      <dgm:prSet presAssocID="{4ED8E033-036D-4A3F-A9A0-F4C437959DFD}" presName="composite" presStyleCnt="0"/>
      <dgm:spPr/>
    </dgm:pt>
    <dgm:pt modelId="{94F4E971-E7E5-4E5F-B1A6-B02E00543206}" type="pres">
      <dgm:prSet presAssocID="{4ED8E033-036D-4A3F-A9A0-F4C437959DFD}" presName="parentText" presStyleLbl="alignNode1" presStyleIdx="2" presStyleCnt="3">
        <dgm:presLayoutVars>
          <dgm:chMax val="1"/>
          <dgm:bulletEnabled val="1"/>
        </dgm:presLayoutVars>
      </dgm:prSet>
      <dgm:spPr/>
    </dgm:pt>
    <dgm:pt modelId="{DD97D052-8AF6-495E-A116-9210F8E4FB82}" type="pres">
      <dgm:prSet presAssocID="{4ED8E033-036D-4A3F-A9A0-F4C437959DFD}" presName="descendantText" presStyleLbl="alignAcc1" presStyleIdx="2" presStyleCnt="3">
        <dgm:presLayoutVars>
          <dgm:bulletEnabled val="1"/>
        </dgm:presLayoutVars>
      </dgm:prSet>
      <dgm:spPr/>
    </dgm:pt>
  </dgm:ptLst>
  <dgm:cxnLst>
    <dgm:cxn modelId="{9FEAFE12-C948-4C60-B047-7C37028FC1A1}" type="presOf" srcId="{2CF3B728-0E52-45A8-9746-1CEDCD0339FE}" destId="{20247EEA-BED2-483A-92AE-195AEA1E94BB}" srcOrd="0" destOrd="0" presId="urn:microsoft.com/office/officeart/2005/8/layout/chevron2"/>
    <dgm:cxn modelId="{92275214-8C79-4F93-B1D6-1C41FCB04EA4}" type="presOf" srcId="{AE97844D-363B-4F5C-AE36-C9EF44691288}" destId="{DD97D052-8AF6-495E-A116-9210F8E4FB82}" srcOrd="0" destOrd="0" presId="urn:microsoft.com/office/officeart/2005/8/layout/chevron2"/>
    <dgm:cxn modelId="{44792B17-E156-4760-B1C6-5A608838F442}" type="presOf" srcId="{4014D358-787D-4BA6-8D69-78E7E0F24B24}" destId="{AB3D808B-C8D8-45E2-BFEE-A63CF7ECBE81}" srcOrd="0" destOrd="1" presId="urn:microsoft.com/office/officeart/2005/8/layout/chevron2"/>
    <dgm:cxn modelId="{AFC6C51C-57EA-4ED0-83BA-B981690880CC}" srcId="{39543350-CE6D-49A4-854F-EA97E133C836}" destId="{44142433-838D-4F33-9F95-488234146775}" srcOrd="0" destOrd="0" parTransId="{C234F44F-A3B3-42A4-B32E-E1CB0FC15966}" sibTransId="{F6BB58B0-5B60-46AC-A771-C901C2E9DA6C}"/>
    <dgm:cxn modelId="{27516C34-2648-4E6F-87C7-AB2E96261918}" srcId="{F1BD643D-12D6-4F9C-9D86-DAE6065615E5}" destId="{0B2AC9C1-FDCE-4DBD-92E3-B1B9A37B5684}" srcOrd="0" destOrd="0" parTransId="{148CF051-FE8F-447B-A19E-06C0C7624716}" sibTransId="{3804D01E-8902-43BA-88E2-25E08249D8A0}"/>
    <dgm:cxn modelId="{B94F5A60-E350-484C-BDB4-1082FDA94C02}" type="presOf" srcId="{4ED8E033-036D-4A3F-A9A0-F4C437959DFD}" destId="{94F4E971-E7E5-4E5F-B1A6-B02E00543206}" srcOrd="0" destOrd="0" presId="urn:microsoft.com/office/officeart/2005/8/layout/chevron2"/>
    <dgm:cxn modelId="{5CF7B763-9396-4208-AF69-1A908225297B}" srcId="{39543350-CE6D-49A4-854F-EA97E133C836}" destId="{2CF3B728-0E52-45A8-9746-1CEDCD0339FE}" srcOrd="1" destOrd="0" parTransId="{50E49100-9588-44F6-94D3-E5954500CEDA}" sibTransId="{8D48D2F3-7A48-4D02-929E-1441736783B1}"/>
    <dgm:cxn modelId="{165FE249-9A88-4A21-B185-640DADFAF3E7}" type="presOf" srcId="{F1BD643D-12D6-4F9C-9D86-DAE6065615E5}" destId="{7495C4B0-BC65-469A-AB32-72B0F35B5D97}" srcOrd="0" destOrd="0" presId="urn:microsoft.com/office/officeart/2005/8/layout/chevron2"/>
    <dgm:cxn modelId="{AD22374D-291C-47BA-97F1-DC00F54AFB1B}" type="presOf" srcId="{44142433-838D-4F33-9F95-488234146775}" destId="{9374B6BE-5CDB-497B-9FFC-D5C5FDCAE57F}" srcOrd="0" destOrd="0" presId="urn:microsoft.com/office/officeart/2005/8/layout/chevron2"/>
    <dgm:cxn modelId="{6DAF1E76-B6AA-4B5C-AF82-AEB856DD0DCB}" srcId="{39543350-CE6D-49A4-854F-EA97E133C836}" destId="{4ED8E033-036D-4A3F-A9A0-F4C437959DFD}" srcOrd="2" destOrd="0" parTransId="{C236948F-9C77-489F-9874-5D759D8AC6E4}" sibTransId="{1CA6DB17-1BFD-4C1F-89CC-D01733486EAF}"/>
    <dgm:cxn modelId="{05473856-75F4-4584-BB8A-2CF75077C2D6}" type="presOf" srcId="{2A4C6BA5-85FE-4439-851C-D009710C76E8}" destId="{DD97D052-8AF6-495E-A116-9210F8E4FB82}" srcOrd="0" destOrd="1" presId="urn:microsoft.com/office/officeart/2005/8/layout/chevron2"/>
    <dgm:cxn modelId="{CD2E3957-730D-4B13-BBF0-0A365CD40967}" srcId="{41856971-C2B4-458E-B6DB-3E88E84A41C4}" destId="{4014D358-787D-4BA6-8D69-78E7E0F24B24}" srcOrd="0" destOrd="0" parTransId="{FC0C8D6E-A819-489C-A547-06D95FD9622F}" sibTransId="{A6CB29DB-FDAE-4D90-9DC6-2C8386853B69}"/>
    <dgm:cxn modelId="{50A4E859-34B5-4A6B-91BD-66148FABAD71}" type="presOf" srcId="{39543350-CE6D-49A4-854F-EA97E133C836}" destId="{6E94EA6F-17FB-43DA-A6BE-1BCA7F422C06}" srcOrd="0" destOrd="0" presId="urn:microsoft.com/office/officeart/2005/8/layout/chevron2"/>
    <dgm:cxn modelId="{3E316384-8897-45D7-B5C6-1CC7923F0CD2}" srcId="{4ED8E033-036D-4A3F-A9A0-F4C437959DFD}" destId="{AE97844D-363B-4F5C-AE36-C9EF44691288}" srcOrd="0" destOrd="0" parTransId="{B4C3A1E3-CB49-4D12-B841-7AE60B56BC0B}" sibTransId="{F44B1FFC-26A3-4483-9A67-A3DBF1703D9A}"/>
    <dgm:cxn modelId="{FBD46C9D-6C7C-424C-85A9-DAE268C9E170}" srcId="{4ED8E033-036D-4A3F-A9A0-F4C437959DFD}" destId="{2A4C6BA5-85FE-4439-851C-D009710C76E8}" srcOrd="1" destOrd="0" parTransId="{5AD93C51-64C8-4B88-8378-769A4DC36047}" sibTransId="{41518D8A-2D3F-4A61-9265-C243F3FDDA04}"/>
    <dgm:cxn modelId="{5D2D82A8-07EF-4E8E-AA6A-D4F4ACEF91A6}" srcId="{44142433-838D-4F33-9F95-488234146775}" destId="{41856971-C2B4-458E-B6DB-3E88E84A41C4}" srcOrd="0" destOrd="0" parTransId="{E01F4367-AE09-4FB9-99E5-E82ACBAF3991}" sibTransId="{A62F988D-CAAA-4F36-85D3-9DA1BE0186E9}"/>
    <dgm:cxn modelId="{6FA569E2-90C6-4413-9AC3-EF3D9D922148}" srcId="{2CF3B728-0E52-45A8-9746-1CEDCD0339FE}" destId="{F1BD643D-12D6-4F9C-9D86-DAE6065615E5}" srcOrd="0" destOrd="0" parTransId="{E6F9D2C5-8D9E-4DCC-BD85-FBA970AA0940}" sibTransId="{C54A45CC-6E19-42D8-9432-EF8DF9441DA7}"/>
    <dgm:cxn modelId="{50EC27EA-BAE3-475D-8E0E-120A04595A1B}" type="presOf" srcId="{0B2AC9C1-FDCE-4DBD-92E3-B1B9A37B5684}" destId="{7495C4B0-BC65-469A-AB32-72B0F35B5D97}" srcOrd="0" destOrd="1" presId="urn:microsoft.com/office/officeart/2005/8/layout/chevron2"/>
    <dgm:cxn modelId="{8613FFFF-ED62-4027-A1C9-A0F1F671F1CE}" type="presOf" srcId="{41856971-C2B4-458E-B6DB-3E88E84A41C4}" destId="{AB3D808B-C8D8-45E2-BFEE-A63CF7ECBE81}" srcOrd="0" destOrd="0" presId="urn:microsoft.com/office/officeart/2005/8/layout/chevron2"/>
    <dgm:cxn modelId="{182D6B47-7747-49AB-958D-C8F34A5AB56A}" type="presParOf" srcId="{6E94EA6F-17FB-43DA-A6BE-1BCA7F422C06}" destId="{7553848A-2A99-4129-98B1-EBFBBAFFA017}" srcOrd="0" destOrd="0" presId="urn:microsoft.com/office/officeart/2005/8/layout/chevron2"/>
    <dgm:cxn modelId="{A1E43638-51BB-4C0B-85D0-E41D6C8B4F49}" type="presParOf" srcId="{7553848A-2A99-4129-98B1-EBFBBAFFA017}" destId="{9374B6BE-5CDB-497B-9FFC-D5C5FDCAE57F}" srcOrd="0" destOrd="0" presId="urn:microsoft.com/office/officeart/2005/8/layout/chevron2"/>
    <dgm:cxn modelId="{63B12A62-3C40-4F65-A41B-A91C2A5F0669}" type="presParOf" srcId="{7553848A-2A99-4129-98B1-EBFBBAFFA017}" destId="{AB3D808B-C8D8-45E2-BFEE-A63CF7ECBE81}" srcOrd="1" destOrd="0" presId="urn:microsoft.com/office/officeart/2005/8/layout/chevron2"/>
    <dgm:cxn modelId="{5C620946-3319-43F7-AECE-BF2F171C2EF5}" type="presParOf" srcId="{6E94EA6F-17FB-43DA-A6BE-1BCA7F422C06}" destId="{336B8F0E-5979-4311-BDA0-3F91203FBD82}" srcOrd="1" destOrd="0" presId="urn:microsoft.com/office/officeart/2005/8/layout/chevron2"/>
    <dgm:cxn modelId="{FCCFF1DE-7D2D-4441-9F47-38A1FB03744D}" type="presParOf" srcId="{6E94EA6F-17FB-43DA-A6BE-1BCA7F422C06}" destId="{0B9663D0-DC73-406A-AFC6-9BB05241CB12}" srcOrd="2" destOrd="0" presId="urn:microsoft.com/office/officeart/2005/8/layout/chevron2"/>
    <dgm:cxn modelId="{774C6A57-4B0F-4237-B8AA-7101F73AF9F6}" type="presParOf" srcId="{0B9663D0-DC73-406A-AFC6-9BB05241CB12}" destId="{20247EEA-BED2-483A-92AE-195AEA1E94BB}" srcOrd="0" destOrd="0" presId="urn:microsoft.com/office/officeart/2005/8/layout/chevron2"/>
    <dgm:cxn modelId="{96E85B41-BCEA-4A7E-8673-E831C06466DE}" type="presParOf" srcId="{0B9663D0-DC73-406A-AFC6-9BB05241CB12}" destId="{7495C4B0-BC65-469A-AB32-72B0F35B5D97}" srcOrd="1" destOrd="0" presId="urn:microsoft.com/office/officeart/2005/8/layout/chevron2"/>
    <dgm:cxn modelId="{356579D8-B687-4957-87D9-0311EFB06D75}" type="presParOf" srcId="{6E94EA6F-17FB-43DA-A6BE-1BCA7F422C06}" destId="{093FA368-DEA1-43D3-941D-4EB00590FEC0}" srcOrd="3" destOrd="0" presId="urn:microsoft.com/office/officeart/2005/8/layout/chevron2"/>
    <dgm:cxn modelId="{A6782644-CCD3-49E1-A6BC-FF17FE6493C4}" type="presParOf" srcId="{6E94EA6F-17FB-43DA-A6BE-1BCA7F422C06}" destId="{A362BBC5-179C-4BB3-B8AA-71774EBDF40C}" srcOrd="4" destOrd="0" presId="urn:microsoft.com/office/officeart/2005/8/layout/chevron2"/>
    <dgm:cxn modelId="{AD2AD8FF-E7AD-4F4D-88DE-ECF4E1EA78CB}" type="presParOf" srcId="{A362BBC5-179C-4BB3-B8AA-71774EBDF40C}" destId="{94F4E971-E7E5-4E5F-B1A6-B02E00543206}" srcOrd="0" destOrd="0" presId="urn:microsoft.com/office/officeart/2005/8/layout/chevron2"/>
    <dgm:cxn modelId="{99DD80B0-8D87-48AB-A5A6-00FFB81D054B}" type="presParOf" srcId="{A362BBC5-179C-4BB3-B8AA-71774EBDF40C}" destId="{DD97D052-8AF6-495E-A116-9210F8E4FB82}"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543350-CE6D-49A4-854F-EA97E133C83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44142433-838D-4F33-9F95-488234146775}">
      <dgm:prSet phldrT="[Text]"/>
      <dgm:spPr/>
      <dgm:t>
        <a:bodyPr/>
        <a:lstStyle/>
        <a:p>
          <a:r>
            <a:rPr lang="en-GB" dirty="0"/>
            <a:t>2016</a:t>
          </a:r>
        </a:p>
      </dgm:t>
    </dgm:pt>
    <dgm:pt modelId="{C234F44F-A3B3-42A4-B32E-E1CB0FC15966}" type="parTrans" cxnId="{AFC6C51C-57EA-4ED0-83BA-B981690880CC}">
      <dgm:prSet/>
      <dgm:spPr/>
      <dgm:t>
        <a:bodyPr/>
        <a:lstStyle/>
        <a:p>
          <a:endParaRPr lang="en-GB"/>
        </a:p>
      </dgm:t>
    </dgm:pt>
    <dgm:pt modelId="{F6BB58B0-5B60-46AC-A771-C901C2E9DA6C}" type="sibTrans" cxnId="{AFC6C51C-57EA-4ED0-83BA-B981690880CC}">
      <dgm:prSet/>
      <dgm:spPr/>
      <dgm:t>
        <a:bodyPr/>
        <a:lstStyle/>
        <a:p>
          <a:endParaRPr lang="en-GB"/>
        </a:p>
      </dgm:t>
    </dgm:pt>
    <dgm:pt modelId="{2CF3B728-0E52-45A8-9746-1CEDCD0339FE}">
      <dgm:prSet phldrT="[Text]"/>
      <dgm:spPr/>
      <dgm:t>
        <a:bodyPr/>
        <a:lstStyle/>
        <a:p>
          <a:r>
            <a:rPr lang="en-GB" dirty="0"/>
            <a:t>2017</a:t>
          </a:r>
        </a:p>
      </dgm:t>
    </dgm:pt>
    <dgm:pt modelId="{50E49100-9588-44F6-94D3-E5954500CEDA}" type="parTrans" cxnId="{5CF7B763-9396-4208-AF69-1A908225297B}">
      <dgm:prSet/>
      <dgm:spPr/>
      <dgm:t>
        <a:bodyPr/>
        <a:lstStyle/>
        <a:p>
          <a:endParaRPr lang="en-GB"/>
        </a:p>
      </dgm:t>
    </dgm:pt>
    <dgm:pt modelId="{8D48D2F3-7A48-4D02-929E-1441736783B1}" type="sibTrans" cxnId="{5CF7B763-9396-4208-AF69-1A908225297B}">
      <dgm:prSet/>
      <dgm:spPr/>
      <dgm:t>
        <a:bodyPr/>
        <a:lstStyle/>
        <a:p>
          <a:endParaRPr lang="en-GB"/>
        </a:p>
      </dgm:t>
    </dgm:pt>
    <dgm:pt modelId="{F1BD643D-12D6-4F9C-9D86-DAE6065615E5}">
      <dgm:prSet phldrT="[Text]" custT="1"/>
      <dgm:spPr/>
      <dgm:t>
        <a:bodyPr/>
        <a:lstStyle/>
        <a:p>
          <a:pPr>
            <a:buClr>
              <a:schemeClr val="tx1">
                <a:lumMod val="75000"/>
              </a:schemeClr>
            </a:buClr>
          </a:pPr>
          <a:r>
            <a:rPr lang="en-GB" sz="1800" kern="1200" dirty="0"/>
            <a:t>2nd </a:t>
          </a:r>
          <a:r>
            <a:rPr lang="en-GB" sz="1800" kern="1200" dirty="0">
              <a:solidFill>
                <a:srgbClr val="6E6E6E">
                  <a:hueOff val="0"/>
                  <a:satOff val="0"/>
                  <a:lumOff val="0"/>
                  <a:alphaOff val="0"/>
                </a:srgbClr>
              </a:solidFill>
              <a:latin typeface="Calibri"/>
              <a:ea typeface="+mn-ea"/>
              <a:cs typeface="+mn-cs"/>
            </a:rPr>
            <a:t>Performance</a:t>
          </a:r>
          <a:r>
            <a:rPr lang="en-GB" sz="1800" kern="1200" dirty="0"/>
            <a:t> Review Body of SES PS appointed (until end </a:t>
          </a:r>
          <a:r>
            <a:rPr lang="en-GB" sz="1800" kern="1200" dirty="0">
              <a:solidFill>
                <a:srgbClr val="6E6E6E">
                  <a:hueOff val="0"/>
                  <a:satOff val="0"/>
                  <a:lumOff val="0"/>
                  <a:alphaOff val="0"/>
                </a:srgbClr>
              </a:solidFill>
              <a:latin typeface="Calibri"/>
              <a:ea typeface="+mn-ea"/>
              <a:cs typeface="+mn-cs"/>
            </a:rPr>
            <a:t>2024)</a:t>
          </a:r>
        </a:p>
      </dgm:t>
    </dgm:pt>
    <dgm:pt modelId="{E6F9D2C5-8D9E-4DCC-BD85-FBA970AA0940}" type="parTrans" cxnId="{6FA569E2-90C6-4413-9AC3-EF3D9D922148}">
      <dgm:prSet/>
      <dgm:spPr/>
      <dgm:t>
        <a:bodyPr/>
        <a:lstStyle/>
        <a:p>
          <a:endParaRPr lang="en-GB"/>
        </a:p>
      </dgm:t>
    </dgm:pt>
    <dgm:pt modelId="{C54A45CC-6E19-42D8-9432-EF8DF9441DA7}" type="sibTrans" cxnId="{6FA569E2-90C6-4413-9AC3-EF3D9D922148}">
      <dgm:prSet/>
      <dgm:spPr/>
      <dgm:t>
        <a:bodyPr/>
        <a:lstStyle/>
        <a:p>
          <a:endParaRPr lang="en-GB"/>
        </a:p>
      </dgm:t>
    </dgm:pt>
    <dgm:pt modelId="{4ED8E033-036D-4A3F-A9A0-F4C437959DFD}">
      <dgm:prSet phldrT="[Text]"/>
      <dgm:spPr/>
      <dgm:t>
        <a:bodyPr/>
        <a:lstStyle/>
        <a:p>
          <a:r>
            <a:rPr lang="en-GB" dirty="0"/>
            <a:t>2019</a:t>
          </a:r>
        </a:p>
      </dgm:t>
    </dgm:pt>
    <dgm:pt modelId="{C236948F-9C77-489F-9874-5D759D8AC6E4}" type="parTrans" cxnId="{6DAF1E76-B6AA-4B5C-AF82-AEB856DD0DCB}">
      <dgm:prSet/>
      <dgm:spPr/>
      <dgm:t>
        <a:bodyPr/>
        <a:lstStyle/>
        <a:p>
          <a:endParaRPr lang="en-GB"/>
        </a:p>
      </dgm:t>
    </dgm:pt>
    <dgm:pt modelId="{1CA6DB17-1BFD-4C1F-89CC-D01733486EAF}" type="sibTrans" cxnId="{6DAF1E76-B6AA-4B5C-AF82-AEB856DD0DCB}">
      <dgm:prSet/>
      <dgm:spPr/>
      <dgm:t>
        <a:bodyPr/>
        <a:lstStyle/>
        <a:p>
          <a:endParaRPr lang="en-GB"/>
        </a:p>
      </dgm:t>
    </dgm:pt>
    <dgm:pt modelId="{AE97844D-363B-4F5C-AE36-C9EF44691288}">
      <dgm:prSet phldrT="[Text]" custT="1"/>
      <dgm:spPr/>
      <dgm:t>
        <a:bodyPr/>
        <a:lstStyle/>
        <a:p>
          <a:r>
            <a:rPr lang="en-GB" sz="1800" kern="1200" dirty="0">
              <a:solidFill>
                <a:srgbClr val="6E6E6E">
                  <a:hueOff val="0"/>
                  <a:satOff val="0"/>
                  <a:lumOff val="0"/>
                  <a:alphaOff val="0"/>
                </a:srgbClr>
              </a:solidFill>
              <a:latin typeface="Calibri"/>
              <a:ea typeface="+mn-ea"/>
              <a:cs typeface="+mn-cs"/>
            </a:rPr>
            <a:t>Master Plan (‘Edition 2020’)</a:t>
          </a:r>
        </a:p>
      </dgm:t>
    </dgm:pt>
    <dgm:pt modelId="{B4C3A1E3-CB49-4D12-B841-7AE60B56BC0B}" type="parTrans" cxnId="{3E316384-8897-45D7-B5C6-1CC7923F0CD2}">
      <dgm:prSet/>
      <dgm:spPr/>
      <dgm:t>
        <a:bodyPr/>
        <a:lstStyle/>
        <a:p>
          <a:endParaRPr lang="en-GB"/>
        </a:p>
      </dgm:t>
    </dgm:pt>
    <dgm:pt modelId="{F44B1FFC-26A3-4483-9A67-A3DBF1703D9A}" type="sibTrans" cxnId="{3E316384-8897-45D7-B5C6-1CC7923F0CD2}">
      <dgm:prSet/>
      <dgm:spPr/>
      <dgm:t>
        <a:bodyPr/>
        <a:lstStyle/>
        <a:p>
          <a:endParaRPr lang="en-GB"/>
        </a:p>
      </dgm:t>
    </dgm:pt>
    <dgm:pt modelId="{41856971-C2B4-458E-B6DB-3E88E84A41C4}">
      <dgm:prSet phldrT="[Text]" custT="1"/>
      <dgm:spPr/>
      <dgm:t>
        <a:bodyPr/>
        <a:lstStyle/>
        <a:p>
          <a:r>
            <a:rPr lang="en-GB" sz="1800" dirty="0"/>
            <a:t>Traffic back to 2008 levels</a:t>
          </a:r>
        </a:p>
      </dgm:t>
    </dgm:pt>
    <dgm:pt modelId="{A62F988D-CAAA-4F36-85D3-9DA1BE0186E9}" type="sibTrans" cxnId="{5D2D82A8-07EF-4E8E-AA6A-D4F4ACEF91A6}">
      <dgm:prSet/>
      <dgm:spPr/>
      <dgm:t>
        <a:bodyPr/>
        <a:lstStyle/>
        <a:p>
          <a:endParaRPr lang="en-GB"/>
        </a:p>
      </dgm:t>
    </dgm:pt>
    <dgm:pt modelId="{E01F4367-AE09-4FB9-99E5-E82ACBAF3991}" type="parTrans" cxnId="{5D2D82A8-07EF-4E8E-AA6A-D4F4ACEF91A6}">
      <dgm:prSet/>
      <dgm:spPr/>
      <dgm:t>
        <a:bodyPr/>
        <a:lstStyle/>
        <a:p>
          <a:endParaRPr lang="en-GB"/>
        </a:p>
      </dgm:t>
    </dgm:pt>
    <dgm:pt modelId="{EECFA0FF-F0E5-4538-BCE4-5C2B0DE3CD05}">
      <dgm:prSet phldrT="[Text]" custT="1"/>
      <dgm:spPr/>
      <dgm:t>
        <a:bodyPr/>
        <a:lstStyle/>
        <a:p>
          <a:pPr>
            <a:buClr>
              <a:schemeClr val="tx1">
                <a:lumMod val="75000"/>
              </a:schemeClr>
            </a:buClr>
          </a:pPr>
          <a:r>
            <a:rPr lang="en-GB" sz="1800" dirty="0"/>
            <a:t>ICAO: </a:t>
          </a:r>
          <a:r>
            <a:rPr lang="en-GB" sz="1800" i="1" dirty="0"/>
            <a:t>2016–2030 global air navigation plan </a:t>
          </a:r>
          <a:r>
            <a:rPr lang="en-GB" sz="1800" dirty="0"/>
            <a:t>(‘Doc 9750’) (5th ed.)</a:t>
          </a:r>
        </a:p>
      </dgm:t>
    </dgm:pt>
    <dgm:pt modelId="{BBB8FF68-9A53-4B97-AF2F-0AAB10C6C34E}" type="parTrans" cxnId="{62C3E05B-869D-49A3-8FD3-833D10474CEF}">
      <dgm:prSet/>
      <dgm:spPr/>
      <dgm:t>
        <a:bodyPr/>
        <a:lstStyle/>
        <a:p>
          <a:endParaRPr lang="en-GB"/>
        </a:p>
      </dgm:t>
    </dgm:pt>
    <dgm:pt modelId="{EA6B4F96-916E-49A6-A45B-17CA6BF57F0B}" type="sibTrans" cxnId="{62C3E05B-869D-49A3-8FD3-833D10474CEF}">
      <dgm:prSet/>
      <dgm:spPr/>
      <dgm:t>
        <a:bodyPr/>
        <a:lstStyle/>
        <a:p>
          <a:endParaRPr lang="en-GB"/>
        </a:p>
      </dgm:t>
    </dgm:pt>
    <dgm:pt modelId="{155E2466-AB4F-4E62-86DF-2CD33B794DB4}">
      <dgm:prSet phldrT="[Text]" custT="1"/>
      <dgm:spPr/>
      <dgm:t>
        <a:bodyPr/>
        <a:lstStyle/>
        <a:p>
          <a:r>
            <a:rPr lang="en-GB" sz="1700" kern="1200" dirty="0"/>
            <a:t>ICAO: </a:t>
          </a:r>
          <a:r>
            <a:rPr lang="en-GB" sz="1700" i="1" kern="1200" dirty="0"/>
            <a:t>global air navigation plan </a:t>
          </a:r>
          <a:r>
            <a:rPr lang="en-GB" sz="1700" kern="1200" dirty="0"/>
            <a:t>(‘Doc 9750’) (6th ed.)</a:t>
          </a:r>
        </a:p>
      </dgm:t>
    </dgm:pt>
    <dgm:pt modelId="{5FA807F8-7ACE-4AED-8C09-95ED77BDBD5D}" type="sibTrans" cxnId="{DDBD4D0E-865C-4FA0-B0E9-F26791557B8C}">
      <dgm:prSet/>
      <dgm:spPr/>
      <dgm:t>
        <a:bodyPr/>
        <a:lstStyle/>
        <a:p>
          <a:endParaRPr lang="en-GB"/>
        </a:p>
      </dgm:t>
    </dgm:pt>
    <dgm:pt modelId="{E499BC50-C7D1-451F-A177-EC4A5B400F18}" type="parTrans" cxnId="{DDBD4D0E-865C-4FA0-B0E9-F26791557B8C}">
      <dgm:prSet/>
      <dgm:spPr/>
      <dgm:t>
        <a:bodyPr/>
        <a:lstStyle/>
        <a:p>
          <a:endParaRPr lang="en-GB"/>
        </a:p>
      </dgm:t>
    </dgm:pt>
    <dgm:pt modelId="{6E94EA6F-17FB-43DA-A6BE-1BCA7F422C06}" type="pres">
      <dgm:prSet presAssocID="{39543350-CE6D-49A4-854F-EA97E133C836}" presName="linearFlow" presStyleCnt="0">
        <dgm:presLayoutVars>
          <dgm:dir/>
          <dgm:animLvl val="lvl"/>
          <dgm:resizeHandles val="exact"/>
        </dgm:presLayoutVars>
      </dgm:prSet>
      <dgm:spPr/>
    </dgm:pt>
    <dgm:pt modelId="{7553848A-2A99-4129-98B1-EBFBBAFFA017}" type="pres">
      <dgm:prSet presAssocID="{44142433-838D-4F33-9F95-488234146775}" presName="composite" presStyleCnt="0"/>
      <dgm:spPr/>
    </dgm:pt>
    <dgm:pt modelId="{9374B6BE-5CDB-497B-9FFC-D5C5FDCAE57F}" type="pres">
      <dgm:prSet presAssocID="{44142433-838D-4F33-9F95-488234146775}" presName="parentText" presStyleLbl="alignNode1" presStyleIdx="0" presStyleCnt="3">
        <dgm:presLayoutVars>
          <dgm:chMax val="1"/>
          <dgm:bulletEnabled val="1"/>
        </dgm:presLayoutVars>
      </dgm:prSet>
      <dgm:spPr/>
    </dgm:pt>
    <dgm:pt modelId="{AB3D808B-C8D8-45E2-BFEE-A63CF7ECBE81}" type="pres">
      <dgm:prSet presAssocID="{44142433-838D-4F33-9F95-488234146775}" presName="descendantText" presStyleLbl="alignAcc1" presStyleIdx="0" presStyleCnt="3">
        <dgm:presLayoutVars>
          <dgm:bulletEnabled val="1"/>
        </dgm:presLayoutVars>
      </dgm:prSet>
      <dgm:spPr/>
    </dgm:pt>
    <dgm:pt modelId="{336B8F0E-5979-4311-BDA0-3F91203FBD82}" type="pres">
      <dgm:prSet presAssocID="{F6BB58B0-5B60-46AC-A771-C901C2E9DA6C}" presName="sp" presStyleCnt="0"/>
      <dgm:spPr/>
    </dgm:pt>
    <dgm:pt modelId="{0B9663D0-DC73-406A-AFC6-9BB05241CB12}" type="pres">
      <dgm:prSet presAssocID="{2CF3B728-0E52-45A8-9746-1CEDCD0339FE}" presName="composite" presStyleCnt="0"/>
      <dgm:spPr/>
    </dgm:pt>
    <dgm:pt modelId="{20247EEA-BED2-483A-92AE-195AEA1E94BB}" type="pres">
      <dgm:prSet presAssocID="{2CF3B728-0E52-45A8-9746-1CEDCD0339FE}" presName="parentText" presStyleLbl="alignNode1" presStyleIdx="1" presStyleCnt="3">
        <dgm:presLayoutVars>
          <dgm:chMax val="1"/>
          <dgm:bulletEnabled val="1"/>
        </dgm:presLayoutVars>
      </dgm:prSet>
      <dgm:spPr/>
    </dgm:pt>
    <dgm:pt modelId="{7495C4B0-BC65-469A-AB32-72B0F35B5D97}" type="pres">
      <dgm:prSet presAssocID="{2CF3B728-0E52-45A8-9746-1CEDCD0339FE}" presName="descendantText" presStyleLbl="alignAcc1" presStyleIdx="1" presStyleCnt="3">
        <dgm:presLayoutVars>
          <dgm:bulletEnabled val="1"/>
        </dgm:presLayoutVars>
      </dgm:prSet>
      <dgm:spPr/>
    </dgm:pt>
    <dgm:pt modelId="{093FA368-DEA1-43D3-941D-4EB00590FEC0}" type="pres">
      <dgm:prSet presAssocID="{8D48D2F3-7A48-4D02-929E-1441736783B1}" presName="sp" presStyleCnt="0"/>
      <dgm:spPr/>
    </dgm:pt>
    <dgm:pt modelId="{A362BBC5-179C-4BB3-B8AA-71774EBDF40C}" type="pres">
      <dgm:prSet presAssocID="{4ED8E033-036D-4A3F-A9A0-F4C437959DFD}" presName="composite" presStyleCnt="0"/>
      <dgm:spPr/>
    </dgm:pt>
    <dgm:pt modelId="{94F4E971-E7E5-4E5F-B1A6-B02E00543206}" type="pres">
      <dgm:prSet presAssocID="{4ED8E033-036D-4A3F-A9A0-F4C437959DFD}" presName="parentText" presStyleLbl="alignNode1" presStyleIdx="2" presStyleCnt="3">
        <dgm:presLayoutVars>
          <dgm:chMax val="1"/>
          <dgm:bulletEnabled val="1"/>
        </dgm:presLayoutVars>
      </dgm:prSet>
      <dgm:spPr/>
    </dgm:pt>
    <dgm:pt modelId="{DD97D052-8AF6-495E-A116-9210F8E4FB82}" type="pres">
      <dgm:prSet presAssocID="{4ED8E033-036D-4A3F-A9A0-F4C437959DFD}" presName="descendantText" presStyleLbl="alignAcc1" presStyleIdx="2" presStyleCnt="3">
        <dgm:presLayoutVars>
          <dgm:bulletEnabled val="1"/>
        </dgm:presLayoutVars>
      </dgm:prSet>
      <dgm:spPr/>
    </dgm:pt>
  </dgm:ptLst>
  <dgm:cxnLst>
    <dgm:cxn modelId="{DDBD4D0E-865C-4FA0-B0E9-F26791557B8C}" srcId="{4ED8E033-036D-4A3F-A9A0-F4C437959DFD}" destId="{155E2466-AB4F-4E62-86DF-2CD33B794DB4}" srcOrd="1" destOrd="0" parTransId="{E499BC50-C7D1-451F-A177-EC4A5B400F18}" sibTransId="{5FA807F8-7ACE-4AED-8C09-95ED77BDBD5D}"/>
    <dgm:cxn modelId="{9FEAFE12-C948-4C60-B047-7C37028FC1A1}" type="presOf" srcId="{2CF3B728-0E52-45A8-9746-1CEDCD0339FE}" destId="{20247EEA-BED2-483A-92AE-195AEA1E94BB}" srcOrd="0" destOrd="0" presId="urn:microsoft.com/office/officeart/2005/8/layout/chevron2"/>
    <dgm:cxn modelId="{92275214-8C79-4F93-B1D6-1C41FCB04EA4}" type="presOf" srcId="{AE97844D-363B-4F5C-AE36-C9EF44691288}" destId="{DD97D052-8AF6-495E-A116-9210F8E4FB82}" srcOrd="0" destOrd="0" presId="urn:microsoft.com/office/officeart/2005/8/layout/chevron2"/>
    <dgm:cxn modelId="{AFC6C51C-57EA-4ED0-83BA-B981690880CC}" srcId="{39543350-CE6D-49A4-854F-EA97E133C836}" destId="{44142433-838D-4F33-9F95-488234146775}" srcOrd="0" destOrd="0" parTransId="{C234F44F-A3B3-42A4-B32E-E1CB0FC15966}" sibTransId="{F6BB58B0-5B60-46AC-A771-C901C2E9DA6C}"/>
    <dgm:cxn modelId="{62C3E05B-869D-49A3-8FD3-833D10474CEF}" srcId="{44142433-838D-4F33-9F95-488234146775}" destId="{EECFA0FF-F0E5-4538-BCE4-5C2B0DE3CD05}" srcOrd="1" destOrd="0" parTransId="{BBB8FF68-9A53-4B97-AF2F-0AAB10C6C34E}" sibTransId="{EA6B4F96-916E-49A6-A45B-17CA6BF57F0B}"/>
    <dgm:cxn modelId="{B94F5A60-E350-484C-BDB4-1082FDA94C02}" type="presOf" srcId="{4ED8E033-036D-4A3F-A9A0-F4C437959DFD}" destId="{94F4E971-E7E5-4E5F-B1A6-B02E00543206}" srcOrd="0" destOrd="0" presId="urn:microsoft.com/office/officeart/2005/8/layout/chevron2"/>
    <dgm:cxn modelId="{5CF7B763-9396-4208-AF69-1A908225297B}" srcId="{39543350-CE6D-49A4-854F-EA97E133C836}" destId="{2CF3B728-0E52-45A8-9746-1CEDCD0339FE}" srcOrd="1" destOrd="0" parTransId="{50E49100-9588-44F6-94D3-E5954500CEDA}" sibTransId="{8D48D2F3-7A48-4D02-929E-1441736783B1}"/>
    <dgm:cxn modelId="{165FE249-9A88-4A21-B185-640DADFAF3E7}" type="presOf" srcId="{F1BD643D-12D6-4F9C-9D86-DAE6065615E5}" destId="{7495C4B0-BC65-469A-AB32-72B0F35B5D97}" srcOrd="0" destOrd="0" presId="urn:microsoft.com/office/officeart/2005/8/layout/chevron2"/>
    <dgm:cxn modelId="{AD22374D-291C-47BA-97F1-DC00F54AFB1B}" type="presOf" srcId="{44142433-838D-4F33-9F95-488234146775}" destId="{9374B6BE-5CDB-497B-9FFC-D5C5FDCAE57F}" srcOrd="0" destOrd="0" presId="urn:microsoft.com/office/officeart/2005/8/layout/chevron2"/>
    <dgm:cxn modelId="{58C66473-4054-4BB7-9815-4762FDF64F55}" type="presOf" srcId="{EECFA0FF-F0E5-4538-BCE4-5C2B0DE3CD05}" destId="{AB3D808B-C8D8-45E2-BFEE-A63CF7ECBE81}" srcOrd="0" destOrd="1" presId="urn:microsoft.com/office/officeart/2005/8/layout/chevron2"/>
    <dgm:cxn modelId="{6DAF1E76-B6AA-4B5C-AF82-AEB856DD0DCB}" srcId="{39543350-CE6D-49A4-854F-EA97E133C836}" destId="{4ED8E033-036D-4A3F-A9A0-F4C437959DFD}" srcOrd="2" destOrd="0" parTransId="{C236948F-9C77-489F-9874-5D759D8AC6E4}" sibTransId="{1CA6DB17-1BFD-4C1F-89CC-D01733486EAF}"/>
    <dgm:cxn modelId="{50A4E859-34B5-4A6B-91BD-66148FABAD71}" type="presOf" srcId="{39543350-CE6D-49A4-854F-EA97E133C836}" destId="{6E94EA6F-17FB-43DA-A6BE-1BCA7F422C06}" srcOrd="0" destOrd="0" presId="urn:microsoft.com/office/officeart/2005/8/layout/chevron2"/>
    <dgm:cxn modelId="{57C3067D-E022-49F6-AC8C-5B7E025C42AF}" type="presOf" srcId="{155E2466-AB4F-4E62-86DF-2CD33B794DB4}" destId="{DD97D052-8AF6-495E-A116-9210F8E4FB82}" srcOrd="0" destOrd="1" presId="urn:microsoft.com/office/officeart/2005/8/layout/chevron2"/>
    <dgm:cxn modelId="{3E316384-8897-45D7-B5C6-1CC7923F0CD2}" srcId="{4ED8E033-036D-4A3F-A9A0-F4C437959DFD}" destId="{AE97844D-363B-4F5C-AE36-C9EF44691288}" srcOrd="0" destOrd="0" parTransId="{B4C3A1E3-CB49-4D12-B841-7AE60B56BC0B}" sibTransId="{F44B1FFC-26A3-4483-9A67-A3DBF1703D9A}"/>
    <dgm:cxn modelId="{5D2D82A8-07EF-4E8E-AA6A-D4F4ACEF91A6}" srcId="{44142433-838D-4F33-9F95-488234146775}" destId="{41856971-C2B4-458E-B6DB-3E88E84A41C4}" srcOrd="0" destOrd="0" parTransId="{E01F4367-AE09-4FB9-99E5-E82ACBAF3991}" sibTransId="{A62F988D-CAAA-4F36-85D3-9DA1BE0186E9}"/>
    <dgm:cxn modelId="{6FA569E2-90C6-4413-9AC3-EF3D9D922148}" srcId="{2CF3B728-0E52-45A8-9746-1CEDCD0339FE}" destId="{F1BD643D-12D6-4F9C-9D86-DAE6065615E5}" srcOrd="0" destOrd="0" parTransId="{E6F9D2C5-8D9E-4DCC-BD85-FBA970AA0940}" sibTransId="{C54A45CC-6E19-42D8-9432-EF8DF9441DA7}"/>
    <dgm:cxn modelId="{8613FFFF-ED62-4027-A1C9-A0F1F671F1CE}" type="presOf" srcId="{41856971-C2B4-458E-B6DB-3E88E84A41C4}" destId="{AB3D808B-C8D8-45E2-BFEE-A63CF7ECBE81}" srcOrd="0" destOrd="0" presId="urn:microsoft.com/office/officeart/2005/8/layout/chevron2"/>
    <dgm:cxn modelId="{182D6B47-7747-49AB-958D-C8F34A5AB56A}" type="presParOf" srcId="{6E94EA6F-17FB-43DA-A6BE-1BCA7F422C06}" destId="{7553848A-2A99-4129-98B1-EBFBBAFFA017}" srcOrd="0" destOrd="0" presId="urn:microsoft.com/office/officeart/2005/8/layout/chevron2"/>
    <dgm:cxn modelId="{A1E43638-51BB-4C0B-85D0-E41D6C8B4F49}" type="presParOf" srcId="{7553848A-2A99-4129-98B1-EBFBBAFFA017}" destId="{9374B6BE-5CDB-497B-9FFC-D5C5FDCAE57F}" srcOrd="0" destOrd="0" presId="urn:microsoft.com/office/officeart/2005/8/layout/chevron2"/>
    <dgm:cxn modelId="{63B12A62-3C40-4F65-A41B-A91C2A5F0669}" type="presParOf" srcId="{7553848A-2A99-4129-98B1-EBFBBAFFA017}" destId="{AB3D808B-C8D8-45E2-BFEE-A63CF7ECBE81}" srcOrd="1" destOrd="0" presId="urn:microsoft.com/office/officeart/2005/8/layout/chevron2"/>
    <dgm:cxn modelId="{5C620946-3319-43F7-AECE-BF2F171C2EF5}" type="presParOf" srcId="{6E94EA6F-17FB-43DA-A6BE-1BCA7F422C06}" destId="{336B8F0E-5979-4311-BDA0-3F91203FBD82}" srcOrd="1" destOrd="0" presId="urn:microsoft.com/office/officeart/2005/8/layout/chevron2"/>
    <dgm:cxn modelId="{FCCFF1DE-7D2D-4441-9F47-38A1FB03744D}" type="presParOf" srcId="{6E94EA6F-17FB-43DA-A6BE-1BCA7F422C06}" destId="{0B9663D0-DC73-406A-AFC6-9BB05241CB12}" srcOrd="2" destOrd="0" presId="urn:microsoft.com/office/officeart/2005/8/layout/chevron2"/>
    <dgm:cxn modelId="{774C6A57-4B0F-4237-B8AA-7101F73AF9F6}" type="presParOf" srcId="{0B9663D0-DC73-406A-AFC6-9BB05241CB12}" destId="{20247EEA-BED2-483A-92AE-195AEA1E94BB}" srcOrd="0" destOrd="0" presId="urn:microsoft.com/office/officeart/2005/8/layout/chevron2"/>
    <dgm:cxn modelId="{96E85B41-BCEA-4A7E-8673-E831C06466DE}" type="presParOf" srcId="{0B9663D0-DC73-406A-AFC6-9BB05241CB12}" destId="{7495C4B0-BC65-469A-AB32-72B0F35B5D97}" srcOrd="1" destOrd="0" presId="urn:microsoft.com/office/officeart/2005/8/layout/chevron2"/>
    <dgm:cxn modelId="{356579D8-B687-4957-87D9-0311EFB06D75}" type="presParOf" srcId="{6E94EA6F-17FB-43DA-A6BE-1BCA7F422C06}" destId="{093FA368-DEA1-43D3-941D-4EB00590FEC0}" srcOrd="3" destOrd="0" presId="urn:microsoft.com/office/officeart/2005/8/layout/chevron2"/>
    <dgm:cxn modelId="{A6782644-CCD3-49E1-A6BC-FF17FE6493C4}" type="presParOf" srcId="{6E94EA6F-17FB-43DA-A6BE-1BCA7F422C06}" destId="{A362BBC5-179C-4BB3-B8AA-71774EBDF40C}" srcOrd="4" destOrd="0" presId="urn:microsoft.com/office/officeart/2005/8/layout/chevron2"/>
    <dgm:cxn modelId="{AD2AD8FF-E7AD-4F4D-88DE-ECF4E1EA78CB}" type="presParOf" srcId="{A362BBC5-179C-4BB3-B8AA-71774EBDF40C}" destId="{94F4E971-E7E5-4E5F-B1A6-B02E00543206}" srcOrd="0" destOrd="0" presId="urn:microsoft.com/office/officeart/2005/8/layout/chevron2"/>
    <dgm:cxn modelId="{99DD80B0-8D87-48AB-A5A6-00FFB81D054B}" type="presParOf" srcId="{A362BBC5-179C-4BB3-B8AA-71774EBDF40C}" destId="{DD97D052-8AF6-495E-A116-9210F8E4FB8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9543350-CE6D-49A4-854F-EA97E133C83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44142433-838D-4F33-9F95-488234146775}">
      <dgm:prSet phldrT="[Text]"/>
      <dgm:spPr/>
      <dgm:t>
        <a:bodyPr/>
        <a:lstStyle/>
        <a:p>
          <a:r>
            <a:rPr lang="en-GB" dirty="0"/>
            <a:t>2020</a:t>
          </a:r>
        </a:p>
      </dgm:t>
    </dgm:pt>
    <dgm:pt modelId="{C234F44F-A3B3-42A4-B32E-E1CB0FC15966}" type="parTrans" cxnId="{AFC6C51C-57EA-4ED0-83BA-B981690880CC}">
      <dgm:prSet/>
      <dgm:spPr/>
      <dgm:t>
        <a:bodyPr/>
        <a:lstStyle/>
        <a:p>
          <a:endParaRPr lang="en-GB"/>
        </a:p>
      </dgm:t>
    </dgm:pt>
    <dgm:pt modelId="{F6BB58B0-5B60-46AC-A771-C901C2E9DA6C}" type="sibTrans" cxnId="{AFC6C51C-57EA-4ED0-83BA-B981690880CC}">
      <dgm:prSet/>
      <dgm:spPr/>
      <dgm:t>
        <a:bodyPr/>
        <a:lstStyle/>
        <a:p>
          <a:endParaRPr lang="en-GB"/>
        </a:p>
      </dgm:t>
    </dgm:pt>
    <dgm:pt modelId="{2CF3B728-0E52-45A8-9746-1CEDCD0339FE}">
      <dgm:prSet phldrT="[Text]"/>
      <dgm:spPr/>
      <dgm:t>
        <a:bodyPr/>
        <a:lstStyle/>
        <a:p>
          <a:r>
            <a:rPr lang="en-GB" dirty="0"/>
            <a:t>2035</a:t>
          </a:r>
        </a:p>
      </dgm:t>
    </dgm:pt>
    <dgm:pt modelId="{50E49100-9588-44F6-94D3-E5954500CEDA}" type="parTrans" cxnId="{5CF7B763-9396-4208-AF69-1A908225297B}">
      <dgm:prSet/>
      <dgm:spPr/>
      <dgm:t>
        <a:bodyPr/>
        <a:lstStyle/>
        <a:p>
          <a:endParaRPr lang="en-GB"/>
        </a:p>
      </dgm:t>
    </dgm:pt>
    <dgm:pt modelId="{8D48D2F3-7A48-4D02-929E-1441736783B1}" type="sibTrans" cxnId="{5CF7B763-9396-4208-AF69-1A908225297B}">
      <dgm:prSet/>
      <dgm:spPr/>
      <dgm:t>
        <a:bodyPr/>
        <a:lstStyle/>
        <a:p>
          <a:endParaRPr lang="en-GB"/>
        </a:p>
      </dgm:t>
    </dgm:pt>
    <dgm:pt modelId="{F1BD643D-12D6-4F9C-9D86-DAE6065615E5}">
      <dgm:prSet phldrT="[Text]" custT="1"/>
      <dgm:spPr/>
      <dgm:t>
        <a:bodyPr/>
        <a:lstStyle/>
        <a:p>
          <a:r>
            <a:rPr lang="en-GB" sz="1800" dirty="0">
              <a:solidFill>
                <a:srgbClr val="6E6E6E">
                  <a:hueOff val="0"/>
                  <a:satOff val="0"/>
                  <a:lumOff val="0"/>
                  <a:alphaOff val="0"/>
                </a:srgbClr>
              </a:solidFill>
              <a:latin typeface="Calibri"/>
              <a:ea typeface="+mn-ea"/>
              <a:cs typeface="+mn-cs"/>
            </a:rPr>
            <a:t>SESAR Performance Ambition ‘target’ year</a:t>
          </a:r>
          <a:endParaRPr lang="en-GB" sz="1800" dirty="0"/>
        </a:p>
      </dgm:t>
    </dgm:pt>
    <dgm:pt modelId="{E6F9D2C5-8D9E-4DCC-BD85-FBA970AA0940}" type="parTrans" cxnId="{6FA569E2-90C6-4413-9AC3-EF3D9D922148}">
      <dgm:prSet/>
      <dgm:spPr/>
      <dgm:t>
        <a:bodyPr/>
        <a:lstStyle/>
        <a:p>
          <a:endParaRPr lang="en-GB"/>
        </a:p>
      </dgm:t>
    </dgm:pt>
    <dgm:pt modelId="{C54A45CC-6E19-42D8-9432-EF8DF9441DA7}" type="sibTrans" cxnId="{6FA569E2-90C6-4413-9AC3-EF3D9D922148}">
      <dgm:prSet/>
      <dgm:spPr/>
      <dgm:t>
        <a:bodyPr/>
        <a:lstStyle/>
        <a:p>
          <a:endParaRPr lang="en-GB"/>
        </a:p>
      </dgm:t>
    </dgm:pt>
    <dgm:pt modelId="{4ED8E033-036D-4A3F-A9A0-F4C437959DFD}">
      <dgm:prSet phldrT="[Text]"/>
      <dgm:spPr/>
      <dgm:t>
        <a:bodyPr/>
        <a:lstStyle/>
        <a:p>
          <a:r>
            <a:rPr lang="en-GB" dirty="0"/>
            <a:t>2050</a:t>
          </a:r>
        </a:p>
      </dgm:t>
    </dgm:pt>
    <dgm:pt modelId="{C236948F-9C77-489F-9874-5D759D8AC6E4}" type="parTrans" cxnId="{6DAF1E76-B6AA-4B5C-AF82-AEB856DD0DCB}">
      <dgm:prSet/>
      <dgm:spPr/>
      <dgm:t>
        <a:bodyPr/>
        <a:lstStyle/>
        <a:p>
          <a:endParaRPr lang="en-GB"/>
        </a:p>
      </dgm:t>
    </dgm:pt>
    <dgm:pt modelId="{1CA6DB17-1BFD-4C1F-89CC-D01733486EAF}" type="sibTrans" cxnId="{6DAF1E76-B6AA-4B5C-AF82-AEB856DD0DCB}">
      <dgm:prSet/>
      <dgm:spPr/>
      <dgm:t>
        <a:bodyPr/>
        <a:lstStyle/>
        <a:p>
          <a:endParaRPr lang="en-GB"/>
        </a:p>
      </dgm:t>
    </dgm:pt>
    <dgm:pt modelId="{AE97844D-363B-4F5C-AE36-C9EF44691288}">
      <dgm:prSet phldrT="[Text]" custT="1"/>
      <dgm:spPr/>
      <dgm:t>
        <a:bodyPr/>
        <a:lstStyle/>
        <a:p>
          <a:r>
            <a:rPr lang="en-GB" sz="1800" kern="1200" dirty="0">
              <a:solidFill>
                <a:srgbClr val="6E6E6E">
                  <a:hueOff val="0"/>
                  <a:satOff val="0"/>
                  <a:lumOff val="0"/>
                  <a:alphaOff val="0"/>
                </a:srgbClr>
              </a:solidFill>
              <a:latin typeface="Calibri"/>
              <a:ea typeface="+mn-ea"/>
              <a:cs typeface="+mn-cs"/>
            </a:rPr>
            <a:t>Flightpath 2050 – Europe’s Vision for Aviation – 4-hour D2D target</a:t>
          </a:r>
          <a:br>
            <a:rPr lang="en-GB" sz="1800" kern="1200" dirty="0">
              <a:solidFill>
                <a:srgbClr val="6E6E6E">
                  <a:hueOff val="0"/>
                  <a:satOff val="0"/>
                  <a:lumOff val="0"/>
                  <a:alphaOff val="0"/>
                </a:srgbClr>
              </a:solidFill>
              <a:latin typeface="Calibri"/>
              <a:ea typeface="+mn-ea"/>
              <a:cs typeface="+mn-cs"/>
            </a:rPr>
          </a:br>
          <a:r>
            <a:rPr lang="en-GB" sz="1700" kern="1200" dirty="0">
              <a:solidFill>
                <a:srgbClr val="6E6E6E">
                  <a:hueOff val="0"/>
                  <a:satOff val="0"/>
                  <a:lumOff val="0"/>
                  <a:alphaOff val="0"/>
                </a:srgbClr>
              </a:solidFill>
              <a:latin typeface="Calibri"/>
              <a:ea typeface="+mn-ea"/>
              <a:cs typeface="+mn-cs"/>
            </a:rPr>
            <a:t>(Advisory Council for Aviation Research and Innovation in Europe – ACARE) </a:t>
          </a:r>
        </a:p>
      </dgm:t>
    </dgm:pt>
    <dgm:pt modelId="{B4C3A1E3-CB49-4D12-B841-7AE60B56BC0B}" type="parTrans" cxnId="{3E316384-8897-45D7-B5C6-1CC7923F0CD2}">
      <dgm:prSet/>
      <dgm:spPr/>
      <dgm:t>
        <a:bodyPr/>
        <a:lstStyle/>
        <a:p>
          <a:endParaRPr lang="en-GB"/>
        </a:p>
      </dgm:t>
    </dgm:pt>
    <dgm:pt modelId="{F44B1FFC-26A3-4483-9A67-A3DBF1703D9A}" type="sibTrans" cxnId="{3E316384-8897-45D7-B5C6-1CC7923F0CD2}">
      <dgm:prSet/>
      <dgm:spPr/>
      <dgm:t>
        <a:bodyPr/>
        <a:lstStyle/>
        <a:p>
          <a:endParaRPr lang="en-GB"/>
        </a:p>
      </dgm:t>
    </dgm:pt>
    <dgm:pt modelId="{41856971-C2B4-458E-B6DB-3E88E84A41C4}">
      <dgm:prSet phldrT="[Text]" custT="1"/>
      <dgm:spPr/>
      <dgm:t>
        <a:bodyPr/>
        <a:lstStyle/>
        <a:p>
          <a:pPr>
            <a:lnSpc>
              <a:spcPct val="90000"/>
            </a:lnSpc>
          </a:pPr>
          <a:r>
            <a:rPr lang="en-GB" sz="1800" kern="1200" dirty="0"/>
            <a:t>SES Performance Scheme RP3 starts (2020-2024)</a:t>
          </a:r>
          <a:endParaRPr lang="en-GB" sz="1800" b="1" kern="1200" dirty="0">
            <a:solidFill>
              <a:srgbClr val="FF0000"/>
            </a:solidFill>
          </a:endParaRPr>
        </a:p>
      </dgm:t>
    </dgm:pt>
    <dgm:pt modelId="{A62F988D-CAAA-4F36-85D3-9DA1BE0186E9}" type="sibTrans" cxnId="{5D2D82A8-07EF-4E8E-AA6A-D4F4ACEF91A6}">
      <dgm:prSet/>
      <dgm:spPr/>
      <dgm:t>
        <a:bodyPr/>
        <a:lstStyle/>
        <a:p>
          <a:endParaRPr lang="en-GB"/>
        </a:p>
      </dgm:t>
    </dgm:pt>
    <dgm:pt modelId="{E01F4367-AE09-4FB9-99E5-E82ACBAF3991}" type="parTrans" cxnId="{5D2D82A8-07EF-4E8E-AA6A-D4F4ACEF91A6}">
      <dgm:prSet/>
      <dgm:spPr/>
      <dgm:t>
        <a:bodyPr/>
        <a:lstStyle/>
        <a:p>
          <a:endParaRPr lang="en-GB"/>
        </a:p>
      </dgm:t>
    </dgm:pt>
    <dgm:pt modelId="{954D6129-BB0F-4A8E-B7D1-ACDABC839DFC}">
      <dgm:prSet phldrT="[Text]" custT="1"/>
      <dgm:spPr/>
      <dgm:t>
        <a:bodyPr/>
        <a:lstStyle/>
        <a:p>
          <a:r>
            <a:rPr lang="en-GB" sz="1800" dirty="0">
              <a:solidFill>
                <a:schemeClr val="bg1">
                  <a:lumMod val="65000"/>
                </a:schemeClr>
              </a:solidFill>
            </a:rPr>
            <a:t>Original SES high-level goals ‘target’ year was 2020</a:t>
          </a:r>
          <a:r>
            <a:rPr lang="en-GB" sz="1800" dirty="0">
              <a:solidFill>
                <a:srgbClr val="6E6E6E">
                  <a:hueOff val="0"/>
                  <a:satOff val="0"/>
                  <a:lumOff val="0"/>
                  <a:alphaOff val="0"/>
                </a:srgbClr>
              </a:solidFill>
              <a:latin typeface="Calibri"/>
              <a:ea typeface="+mn-ea"/>
              <a:cs typeface="+mn-cs"/>
            </a:rPr>
            <a:t> </a:t>
          </a:r>
          <a:r>
            <a:rPr lang="en-GB" sz="1800" dirty="0">
              <a:solidFill>
                <a:schemeClr val="bg1">
                  <a:lumMod val="65000"/>
                </a:schemeClr>
              </a:solidFill>
            </a:rPr>
            <a:t> </a:t>
          </a:r>
          <a:endParaRPr lang="en-GB" sz="1800" dirty="0"/>
        </a:p>
      </dgm:t>
    </dgm:pt>
    <dgm:pt modelId="{61DEEDB9-7AF4-4CFC-9F08-5F9D172185F5}" type="parTrans" cxnId="{0C9BF9E2-2599-43D9-8598-3211B34D1A6A}">
      <dgm:prSet/>
      <dgm:spPr/>
      <dgm:t>
        <a:bodyPr/>
        <a:lstStyle/>
        <a:p>
          <a:endParaRPr lang="en-GB"/>
        </a:p>
      </dgm:t>
    </dgm:pt>
    <dgm:pt modelId="{C55BEEAB-5C4E-4824-B68F-EFAC6CA775DF}" type="sibTrans" cxnId="{0C9BF9E2-2599-43D9-8598-3211B34D1A6A}">
      <dgm:prSet/>
      <dgm:spPr/>
      <dgm:t>
        <a:bodyPr/>
        <a:lstStyle/>
        <a:p>
          <a:endParaRPr lang="en-GB"/>
        </a:p>
      </dgm:t>
    </dgm:pt>
    <dgm:pt modelId="{B2248B21-8BC7-420B-8F1B-F88F14EDB2EC}">
      <dgm:prSet phldrT="[Text]" custT="1"/>
      <dgm:spPr/>
      <dgm:t>
        <a:bodyPr/>
        <a:lstStyle/>
        <a:p>
          <a:pPr>
            <a:lnSpc>
              <a:spcPct val="90000"/>
            </a:lnSpc>
          </a:pPr>
          <a:r>
            <a:rPr lang="en-GB" sz="1800" kern="1200" dirty="0">
              <a:solidFill>
                <a:srgbClr val="6E6E6E">
                  <a:hueOff val="0"/>
                  <a:satOff val="0"/>
                  <a:lumOff val="0"/>
                  <a:alphaOff val="0"/>
                </a:srgbClr>
              </a:solidFill>
              <a:latin typeface="Calibri"/>
              <a:ea typeface="+mn-ea"/>
              <a:cs typeface="+mn-cs"/>
            </a:rPr>
            <a:t>Covid-19 pandemic – multiple impacts</a:t>
          </a:r>
        </a:p>
      </dgm:t>
    </dgm:pt>
    <dgm:pt modelId="{B2C97D77-538E-43E1-98A5-4A05A1A15778}" type="parTrans" cxnId="{0A6666C5-42E6-469A-9C5D-A3B9AC055781}">
      <dgm:prSet/>
      <dgm:spPr/>
      <dgm:t>
        <a:bodyPr/>
        <a:lstStyle/>
        <a:p>
          <a:endParaRPr lang="en-GB"/>
        </a:p>
      </dgm:t>
    </dgm:pt>
    <dgm:pt modelId="{3C400BD2-D717-4BA9-9466-3F7BA0500276}" type="sibTrans" cxnId="{0A6666C5-42E6-469A-9C5D-A3B9AC055781}">
      <dgm:prSet/>
      <dgm:spPr/>
      <dgm:t>
        <a:bodyPr/>
        <a:lstStyle/>
        <a:p>
          <a:endParaRPr lang="en-GB"/>
        </a:p>
      </dgm:t>
    </dgm:pt>
    <dgm:pt modelId="{6E94EA6F-17FB-43DA-A6BE-1BCA7F422C06}" type="pres">
      <dgm:prSet presAssocID="{39543350-CE6D-49A4-854F-EA97E133C836}" presName="linearFlow" presStyleCnt="0">
        <dgm:presLayoutVars>
          <dgm:dir/>
          <dgm:animLvl val="lvl"/>
          <dgm:resizeHandles val="exact"/>
        </dgm:presLayoutVars>
      </dgm:prSet>
      <dgm:spPr/>
    </dgm:pt>
    <dgm:pt modelId="{7553848A-2A99-4129-98B1-EBFBBAFFA017}" type="pres">
      <dgm:prSet presAssocID="{44142433-838D-4F33-9F95-488234146775}" presName="composite" presStyleCnt="0"/>
      <dgm:spPr/>
    </dgm:pt>
    <dgm:pt modelId="{9374B6BE-5CDB-497B-9FFC-D5C5FDCAE57F}" type="pres">
      <dgm:prSet presAssocID="{44142433-838D-4F33-9F95-488234146775}" presName="parentText" presStyleLbl="alignNode1" presStyleIdx="0" presStyleCnt="3">
        <dgm:presLayoutVars>
          <dgm:chMax val="1"/>
          <dgm:bulletEnabled val="1"/>
        </dgm:presLayoutVars>
      </dgm:prSet>
      <dgm:spPr/>
    </dgm:pt>
    <dgm:pt modelId="{AB3D808B-C8D8-45E2-BFEE-A63CF7ECBE81}" type="pres">
      <dgm:prSet presAssocID="{44142433-838D-4F33-9F95-488234146775}" presName="descendantText" presStyleLbl="alignAcc1" presStyleIdx="0" presStyleCnt="3">
        <dgm:presLayoutVars>
          <dgm:bulletEnabled val="1"/>
        </dgm:presLayoutVars>
      </dgm:prSet>
      <dgm:spPr/>
    </dgm:pt>
    <dgm:pt modelId="{336B8F0E-5979-4311-BDA0-3F91203FBD82}" type="pres">
      <dgm:prSet presAssocID="{F6BB58B0-5B60-46AC-A771-C901C2E9DA6C}" presName="sp" presStyleCnt="0"/>
      <dgm:spPr/>
    </dgm:pt>
    <dgm:pt modelId="{0B9663D0-DC73-406A-AFC6-9BB05241CB12}" type="pres">
      <dgm:prSet presAssocID="{2CF3B728-0E52-45A8-9746-1CEDCD0339FE}" presName="composite" presStyleCnt="0"/>
      <dgm:spPr/>
    </dgm:pt>
    <dgm:pt modelId="{20247EEA-BED2-483A-92AE-195AEA1E94BB}" type="pres">
      <dgm:prSet presAssocID="{2CF3B728-0E52-45A8-9746-1CEDCD0339FE}" presName="parentText" presStyleLbl="alignNode1" presStyleIdx="1" presStyleCnt="3">
        <dgm:presLayoutVars>
          <dgm:chMax val="1"/>
          <dgm:bulletEnabled val="1"/>
        </dgm:presLayoutVars>
      </dgm:prSet>
      <dgm:spPr/>
    </dgm:pt>
    <dgm:pt modelId="{7495C4B0-BC65-469A-AB32-72B0F35B5D97}" type="pres">
      <dgm:prSet presAssocID="{2CF3B728-0E52-45A8-9746-1CEDCD0339FE}" presName="descendantText" presStyleLbl="alignAcc1" presStyleIdx="1" presStyleCnt="3">
        <dgm:presLayoutVars>
          <dgm:bulletEnabled val="1"/>
        </dgm:presLayoutVars>
      </dgm:prSet>
      <dgm:spPr/>
    </dgm:pt>
    <dgm:pt modelId="{093FA368-DEA1-43D3-941D-4EB00590FEC0}" type="pres">
      <dgm:prSet presAssocID="{8D48D2F3-7A48-4D02-929E-1441736783B1}" presName="sp" presStyleCnt="0"/>
      <dgm:spPr/>
    </dgm:pt>
    <dgm:pt modelId="{A362BBC5-179C-4BB3-B8AA-71774EBDF40C}" type="pres">
      <dgm:prSet presAssocID="{4ED8E033-036D-4A3F-A9A0-F4C437959DFD}" presName="composite" presStyleCnt="0"/>
      <dgm:spPr/>
    </dgm:pt>
    <dgm:pt modelId="{94F4E971-E7E5-4E5F-B1A6-B02E00543206}" type="pres">
      <dgm:prSet presAssocID="{4ED8E033-036D-4A3F-A9A0-F4C437959DFD}" presName="parentText" presStyleLbl="alignNode1" presStyleIdx="2" presStyleCnt="3">
        <dgm:presLayoutVars>
          <dgm:chMax val="1"/>
          <dgm:bulletEnabled val="1"/>
        </dgm:presLayoutVars>
      </dgm:prSet>
      <dgm:spPr/>
    </dgm:pt>
    <dgm:pt modelId="{DD97D052-8AF6-495E-A116-9210F8E4FB82}" type="pres">
      <dgm:prSet presAssocID="{4ED8E033-036D-4A3F-A9A0-F4C437959DFD}" presName="descendantText" presStyleLbl="alignAcc1" presStyleIdx="2" presStyleCnt="3">
        <dgm:presLayoutVars>
          <dgm:bulletEnabled val="1"/>
        </dgm:presLayoutVars>
      </dgm:prSet>
      <dgm:spPr/>
    </dgm:pt>
  </dgm:ptLst>
  <dgm:cxnLst>
    <dgm:cxn modelId="{9FEAFE12-C948-4C60-B047-7C37028FC1A1}" type="presOf" srcId="{2CF3B728-0E52-45A8-9746-1CEDCD0339FE}" destId="{20247EEA-BED2-483A-92AE-195AEA1E94BB}" srcOrd="0" destOrd="0" presId="urn:microsoft.com/office/officeart/2005/8/layout/chevron2"/>
    <dgm:cxn modelId="{92275214-8C79-4F93-B1D6-1C41FCB04EA4}" type="presOf" srcId="{AE97844D-363B-4F5C-AE36-C9EF44691288}" destId="{DD97D052-8AF6-495E-A116-9210F8E4FB82}" srcOrd="0" destOrd="0" presId="urn:microsoft.com/office/officeart/2005/8/layout/chevron2"/>
    <dgm:cxn modelId="{AFC6C51C-57EA-4ED0-83BA-B981690880CC}" srcId="{39543350-CE6D-49A4-854F-EA97E133C836}" destId="{44142433-838D-4F33-9F95-488234146775}" srcOrd="0" destOrd="0" parTransId="{C234F44F-A3B3-42A4-B32E-E1CB0FC15966}" sibTransId="{F6BB58B0-5B60-46AC-A771-C901C2E9DA6C}"/>
    <dgm:cxn modelId="{B94F5A60-E350-484C-BDB4-1082FDA94C02}" type="presOf" srcId="{4ED8E033-036D-4A3F-A9A0-F4C437959DFD}" destId="{94F4E971-E7E5-4E5F-B1A6-B02E00543206}" srcOrd="0" destOrd="0" presId="urn:microsoft.com/office/officeart/2005/8/layout/chevron2"/>
    <dgm:cxn modelId="{5CF7B763-9396-4208-AF69-1A908225297B}" srcId="{39543350-CE6D-49A4-854F-EA97E133C836}" destId="{2CF3B728-0E52-45A8-9746-1CEDCD0339FE}" srcOrd="1" destOrd="0" parTransId="{50E49100-9588-44F6-94D3-E5954500CEDA}" sibTransId="{8D48D2F3-7A48-4D02-929E-1441736783B1}"/>
    <dgm:cxn modelId="{165FE249-9A88-4A21-B185-640DADFAF3E7}" type="presOf" srcId="{F1BD643D-12D6-4F9C-9D86-DAE6065615E5}" destId="{7495C4B0-BC65-469A-AB32-72B0F35B5D97}" srcOrd="0" destOrd="0" presId="urn:microsoft.com/office/officeart/2005/8/layout/chevron2"/>
    <dgm:cxn modelId="{AD22374D-291C-47BA-97F1-DC00F54AFB1B}" type="presOf" srcId="{44142433-838D-4F33-9F95-488234146775}" destId="{9374B6BE-5CDB-497B-9FFC-D5C5FDCAE57F}" srcOrd="0" destOrd="0" presId="urn:microsoft.com/office/officeart/2005/8/layout/chevron2"/>
    <dgm:cxn modelId="{6DAF1E76-B6AA-4B5C-AF82-AEB856DD0DCB}" srcId="{39543350-CE6D-49A4-854F-EA97E133C836}" destId="{4ED8E033-036D-4A3F-A9A0-F4C437959DFD}" srcOrd="2" destOrd="0" parTransId="{C236948F-9C77-489F-9874-5D759D8AC6E4}" sibTransId="{1CA6DB17-1BFD-4C1F-89CC-D01733486EAF}"/>
    <dgm:cxn modelId="{50A4E859-34B5-4A6B-91BD-66148FABAD71}" type="presOf" srcId="{39543350-CE6D-49A4-854F-EA97E133C836}" destId="{6E94EA6F-17FB-43DA-A6BE-1BCA7F422C06}" srcOrd="0" destOrd="0" presId="urn:microsoft.com/office/officeart/2005/8/layout/chevron2"/>
    <dgm:cxn modelId="{3E316384-8897-45D7-B5C6-1CC7923F0CD2}" srcId="{4ED8E033-036D-4A3F-A9A0-F4C437959DFD}" destId="{AE97844D-363B-4F5C-AE36-C9EF44691288}" srcOrd="0" destOrd="0" parTransId="{B4C3A1E3-CB49-4D12-B841-7AE60B56BC0B}" sibTransId="{F44B1FFC-26A3-4483-9A67-A3DBF1703D9A}"/>
    <dgm:cxn modelId="{5D2D82A8-07EF-4E8E-AA6A-D4F4ACEF91A6}" srcId="{44142433-838D-4F33-9F95-488234146775}" destId="{41856971-C2B4-458E-B6DB-3E88E84A41C4}" srcOrd="0" destOrd="0" parTransId="{E01F4367-AE09-4FB9-99E5-E82ACBAF3991}" sibTransId="{A62F988D-CAAA-4F36-85D3-9DA1BE0186E9}"/>
    <dgm:cxn modelId="{0A6666C5-42E6-469A-9C5D-A3B9AC055781}" srcId="{44142433-838D-4F33-9F95-488234146775}" destId="{B2248B21-8BC7-420B-8F1B-F88F14EDB2EC}" srcOrd="1" destOrd="0" parTransId="{B2C97D77-538E-43E1-98A5-4A05A1A15778}" sibTransId="{3C400BD2-D717-4BA9-9466-3F7BA0500276}"/>
    <dgm:cxn modelId="{A06D2ECC-9F40-4EA2-BF45-D2832DA8806F}" type="presOf" srcId="{B2248B21-8BC7-420B-8F1B-F88F14EDB2EC}" destId="{AB3D808B-C8D8-45E2-BFEE-A63CF7ECBE81}" srcOrd="0" destOrd="1" presId="urn:microsoft.com/office/officeart/2005/8/layout/chevron2"/>
    <dgm:cxn modelId="{754783E1-662F-470D-816A-D766F3FA6DD3}" type="presOf" srcId="{954D6129-BB0F-4A8E-B7D1-ACDABC839DFC}" destId="{7495C4B0-BC65-469A-AB32-72B0F35B5D97}" srcOrd="0" destOrd="1" presId="urn:microsoft.com/office/officeart/2005/8/layout/chevron2"/>
    <dgm:cxn modelId="{6FA569E2-90C6-4413-9AC3-EF3D9D922148}" srcId="{2CF3B728-0E52-45A8-9746-1CEDCD0339FE}" destId="{F1BD643D-12D6-4F9C-9D86-DAE6065615E5}" srcOrd="0" destOrd="0" parTransId="{E6F9D2C5-8D9E-4DCC-BD85-FBA970AA0940}" sibTransId="{C54A45CC-6E19-42D8-9432-EF8DF9441DA7}"/>
    <dgm:cxn modelId="{0C9BF9E2-2599-43D9-8598-3211B34D1A6A}" srcId="{F1BD643D-12D6-4F9C-9D86-DAE6065615E5}" destId="{954D6129-BB0F-4A8E-B7D1-ACDABC839DFC}" srcOrd="0" destOrd="0" parTransId="{61DEEDB9-7AF4-4CFC-9F08-5F9D172185F5}" sibTransId="{C55BEEAB-5C4E-4824-B68F-EFAC6CA775DF}"/>
    <dgm:cxn modelId="{8613FFFF-ED62-4027-A1C9-A0F1F671F1CE}" type="presOf" srcId="{41856971-C2B4-458E-B6DB-3E88E84A41C4}" destId="{AB3D808B-C8D8-45E2-BFEE-A63CF7ECBE81}" srcOrd="0" destOrd="0" presId="urn:microsoft.com/office/officeart/2005/8/layout/chevron2"/>
    <dgm:cxn modelId="{182D6B47-7747-49AB-958D-C8F34A5AB56A}" type="presParOf" srcId="{6E94EA6F-17FB-43DA-A6BE-1BCA7F422C06}" destId="{7553848A-2A99-4129-98B1-EBFBBAFFA017}" srcOrd="0" destOrd="0" presId="urn:microsoft.com/office/officeart/2005/8/layout/chevron2"/>
    <dgm:cxn modelId="{A1E43638-51BB-4C0B-85D0-E41D6C8B4F49}" type="presParOf" srcId="{7553848A-2A99-4129-98B1-EBFBBAFFA017}" destId="{9374B6BE-5CDB-497B-9FFC-D5C5FDCAE57F}" srcOrd="0" destOrd="0" presId="urn:microsoft.com/office/officeart/2005/8/layout/chevron2"/>
    <dgm:cxn modelId="{63B12A62-3C40-4F65-A41B-A91C2A5F0669}" type="presParOf" srcId="{7553848A-2A99-4129-98B1-EBFBBAFFA017}" destId="{AB3D808B-C8D8-45E2-BFEE-A63CF7ECBE81}" srcOrd="1" destOrd="0" presId="urn:microsoft.com/office/officeart/2005/8/layout/chevron2"/>
    <dgm:cxn modelId="{5C620946-3319-43F7-AECE-BF2F171C2EF5}" type="presParOf" srcId="{6E94EA6F-17FB-43DA-A6BE-1BCA7F422C06}" destId="{336B8F0E-5979-4311-BDA0-3F91203FBD82}" srcOrd="1" destOrd="0" presId="urn:microsoft.com/office/officeart/2005/8/layout/chevron2"/>
    <dgm:cxn modelId="{FCCFF1DE-7D2D-4441-9F47-38A1FB03744D}" type="presParOf" srcId="{6E94EA6F-17FB-43DA-A6BE-1BCA7F422C06}" destId="{0B9663D0-DC73-406A-AFC6-9BB05241CB12}" srcOrd="2" destOrd="0" presId="urn:microsoft.com/office/officeart/2005/8/layout/chevron2"/>
    <dgm:cxn modelId="{774C6A57-4B0F-4237-B8AA-7101F73AF9F6}" type="presParOf" srcId="{0B9663D0-DC73-406A-AFC6-9BB05241CB12}" destId="{20247EEA-BED2-483A-92AE-195AEA1E94BB}" srcOrd="0" destOrd="0" presId="urn:microsoft.com/office/officeart/2005/8/layout/chevron2"/>
    <dgm:cxn modelId="{96E85B41-BCEA-4A7E-8673-E831C06466DE}" type="presParOf" srcId="{0B9663D0-DC73-406A-AFC6-9BB05241CB12}" destId="{7495C4B0-BC65-469A-AB32-72B0F35B5D97}" srcOrd="1" destOrd="0" presId="urn:microsoft.com/office/officeart/2005/8/layout/chevron2"/>
    <dgm:cxn modelId="{356579D8-B687-4957-87D9-0311EFB06D75}" type="presParOf" srcId="{6E94EA6F-17FB-43DA-A6BE-1BCA7F422C06}" destId="{093FA368-DEA1-43D3-941D-4EB00590FEC0}" srcOrd="3" destOrd="0" presId="urn:microsoft.com/office/officeart/2005/8/layout/chevron2"/>
    <dgm:cxn modelId="{A6782644-CCD3-49E1-A6BC-FF17FE6493C4}" type="presParOf" srcId="{6E94EA6F-17FB-43DA-A6BE-1BCA7F422C06}" destId="{A362BBC5-179C-4BB3-B8AA-71774EBDF40C}" srcOrd="4" destOrd="0" presId="urn:microsoft.com/office/officeart/2005/8/layout/chevron2"/>
    <dgm:cxn modelId="{AD2AD8FF-E7AD-4F4D-88DE-ECF4E1EA78CB}" type="presParOf" srcId="{A362BBC5-179C-4BB3-B8AA-71774EBDF40C}" destId="{94F4E971-E7E5-4E5F-B1A6-B02E00543206}" srcOrd="0" destOrd="0" presId="urn:microsoft.com/office/officeart/2005/8/layout/chevron2"/>
    <dgm:cxn modelId="{99DD80B0-8D87-48AB-A5A6-00FFB81D054B}" type="presParOf" srcId="{A362BBC5-179C-4BB3-B8AA-71774EBDF40C}" destId="{DD97D052-8AF6-495E-A116-9210F8E4FB82}"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4B6BE-5CDB-497B-9FFC-D5C5FDCAE57F}">
      <dsp:nvSpPr>
        <dsp:cNvPr id="0" name=""/>
        <dsp:cNvSpPr/>
      </dsp:nvSpPr>
      <dsp:spPr>
        <a:xfrm rot="5400000">
          <a:off x="-151686" y="152232"/>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1998</a:t>
          </a:r>
        </a:p>
      </dsp:txBody>
      <dsp:txXfrm rot="-5400000">
        <a:off x="0" y="354480"/>
        <a:ext cx="707868" cy="303372"/>
      </dsp:txXfrm>
    </dsp:sp>
    <dsp:sp modelId="{AB3D808B-C8D8-45E2-BFEE-A63CF7ECBE81}">
      <dsp:nvSpPr>
        <dsp:cNvPr id="0" name=""/>
        <dsp:cNvSpPr/>
      </dsp:nvSpPr>
      <dsp:spPr>
        <a:xfrm rot="5400000">
          <a:off x="3971403" y="-3262989"/>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Performance Review Commission (PRC) established by EUROCONTROL </a:t>
          </a:r>
        </a:p>
      </dsp:txBody>
      <dsp:txXfrm rot="-5400000">
        <a:off x="707869" y="32632"/>
        <a:ext cx="7152289" cy="593132"/>
      </dsp:txXfrm>
    </dsp:sp>
    <dsp:sp modelId="{20247EEA-BED2-483A-92AE-195AEA1E94BB}">
      <dsp:nvSpPr>
        <dsp:cNvPr id="0" name=""/>
        <dsp:cNvSpPr/>
      </dsp:nvSpPr>
      <dsp:spPr>
        <a:xfrm rot="5400000">
          <a:off x="-151686" y="956838"/>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2004</a:t>
          </a:r>
        </a:p>
      </dsp:txBody>
      <dsp:txXfrm rot="-5400000">
        <a:off x="0" y="1159086"/>
        <a:ext cx="707868" cy="303372"/>
      </dsp:txXfrm>
    </dsp:sp>
    <dsp:sp modelId="{7495C4B0-BC65-469A-AB32-72B0F35B5D97}">
      <dsp:nvSpPr>
        <dsp:cNvPr id="0" name=""/>
        <dsp:cNvSpPr/>
      </dsp:nvSpPr>
      <dsp:spPr>
        <a:xfrm rot="5400000">
          <a:off x="3971403" y="-2458382"/>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Single European Sky (SES) launched by EC in response to increasing delays </a:t>
          </a:r>
        </a:p>
        <a:p>
          <a:pPr marL="171450" lvl="1" indent="-171450" algn="l" defTabSz="800100">
            <a:lnSpc>
              <a:spcPct val="90000"/>
            </a:lnSpc>
            <a:spcBef>
              <a:spcPct val="0"/>
            </a:spcBef>
            <a:spcAft>
              <a:spcPct val="15000"/>
            </a:spcAft>
            <a:buChar char="•"/>
          </a:pPr>
          <a:r>
            <a:rPr lang="en-GB" sz="1800" kern="1200" dirty="0"/>
            <a:t>SESAR (SES ATM research project) launched – ‘technological pillar’ of SES</a:t>
          </a:r>
        </a:p>
      </dsp:txBody>
      <dsp:txXfrm rot="-5400000">
        <a:off x="707869" y="837239"/>
        <a:ext cx="7152289" cy="593132"/>
      </dsp:txXfrm>
    </dsp:sp>
    <dsp:sp modelId="{94F4E971-E7E5-4E5F-B1A6-B02E00543206}">
      <dsp:nvSpPr>
        <dsp:cNvPr id="0" name=""/>
        <dsp:cNvSpPr/>
      </dsp:nvSpPr>
      <dsp:spPr>
        <a:xfrm rot="5400000">
          <a:off x="-151686" y="1761444"/>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2005</a:t>
          </a:r>
        </a:p>
      </dsp:txBody>
      <dsp:txXfrm rot="-5400000">
        <a:off x="0" y="1963692"/>
        <a:ext cx="707868" cy="303372"/>
      </dsp:txXfrm>
    </dsp:sp>
    <dsp:sp modelId="{DD97D052-8AF6-495E-A116-9210F8E4FB82}">
      <dsp:nvSpPr>
        <dsp:cNvPr id="0" name=""/>
        <dsp:cNvSpPr/>
      </dsp:nvSpPr>
      <dsp:spPr>
        <a:xfrm rot="5400000">
          <a:off x="3971403" y="-1653776"/>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Four SES high-level goals set by Commission for 2020 (originally)</a:t>
          </a:r>
        </a:p>
        <a:p>
          <a:pPr marL="171450" lvl="1" indent="-171450" algn="l" defTabSz="800100">
            <a:lnSpc>
              <a:spcPct val="90000"/>
            </a:lnSpc>
            <a:spcBef>
              <a:spcPct val="0"/>
            </a:spcBef>
            <a:spcAft>
              <a:spcPct val="15000"/>
            </a:spcAft>
            <a:buChar char="•"/>
          </a:pPr>
          <a:r>
            <a:rPr lang="en-GB" sz="1800" kern="1200" dirty="0"/>
            <a:t>ICAO: </a:t>
          </a:r>
          <a:r>
            <a:rPr lang="en-GB" sz="1800" i="1" kern="1200" dirty="0"/>
            <a:t>global ATM operational concept</a:t>
          </a:r>
          <a:r>
            <a:rPr lang="en-GB" sz="1800" kern="1200" dirty="0"/>
            <a:t> (‘Doc 9854’) </a:t>
          </a:r>
        </a:p>
      </dsp:txBody>
      <dsp:txXfrm rot="-5400000">
        <a:off x="707869" y="1641845"/>
        <a:ext cx="7152289" cy="5931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4B6BE-5CDB-497B-9FFC-D5C5FDCAE57F}">
      <dsp:nvSpPr>
        <dsp:cNvPr id="0" name=""/>
        <dsp:cNvSpPr/>
      </dsp:nvSpPr>
      <dsp:spPr>
        <a:xfrm rot="5400000">
          <a:off x="-151686" y="152232"/>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2006</a:t>
          </a:r>
        </a:p>
      </dsp:txBody>
      <dsp:txXfrm rot="-5400000">
        <a:off x="0" y="354480"/>
        <a:ext cx="707868" cy="303372"/>
      </dsp:txXfrm>
    </dsp:sp>
    <dsp:sp modelId="{AB3D808B-C8D8-45E2-BFEE-A63CF7ECBE81}">
      <dsp:nvSpPr>
        <dsp:cNvPr id="0" name=""/>
        <dsp:cNvSpPr/>
      </dsp:nvSpPr>
      <dsp:spPr>
        <a:xfrm rot="5400000">
          <a:off x="3971403" y="-3262989"/>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SESAR: </a:t>
          </a:r>
          <a:r>
            <a:rPr lang="en-GB" sz="1800" i="1" kern="1200" dirty="0"/>
            <a:t>Performance target</a:t>
          </a:r>
          <a:r>
            <a:rPr lang="en-GB" sz="1800" kern="1200" dirty="0"/>
            <a:t> (‘D2’), SESAR ‘definition phase’, therein:</a:t>
          </a:r>
        </a:p>
        <a:p>
          <a:pPr marL="171450" lvl="1" indent="-171450" algn="l" defTabSz="800100">
            <a:lnSpc>
              <a:spcPct val="90000"/>
            </a:lnSpc>
            <a:spcBef>
              <a:spcPct val="0"/>
            </a:spcBef>
            <a:spcAft>
              <a:spcPct val="15000"/>
            </a:spcAft>
            <a:buClr>
              <a:schemeClr val="bg1">
                <a:lumMod val="50000"/>
              </a:schemeClr>
            </a:buClr>
            <a:buChar char="•"/>
          </a:pPr>
          <a:r>
            <a:rPr lang="en-GB" sz="1800" b="1" kern="1200" dirty="0">
              <a:solidFill>
                <a:srgbClr val="33CC33"/>
              </a:solidFill>
            </a:rPr>
            <a:t>SESAR Performance Framework </a:t>
          </a:r>
          <a:r>
            <a:rPr lang="en-GB" sz="1800" kern="1200" dirty="0"/>
            <a:t>established, range of targets set out </a:t>
          </a:r>
        </a:p>
      </dsp:txBody>
      <dsp:txXfrm rot="-5400000">
        <a:off x="707869" y="32632"/>
        <a:ext cx="7152289" cy="593132"/>
      </dsp:txXfrm>
    </dsp:sp>
    <dsp:sp modelId="{20247EEA-BED2-483A-92AE-195AEA1E94BB}">
      <dsp:nvSpPr>
        <dsp:cNvPr id="0" name=""/>
        <dsp:cNvSpPr/>
      </dsp:nvSpPr>
      <dsp:spPr>
        <a:xfrm rot="5400000">
          <a:off x="-151686" y="956838"/>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2007</a:t>
          </a:r>
        </a:p>
      </dsp:txBody>
      <dsp:txXfrm rot="-5400000">
        <a:off x="0" y="1159086"/>
        <a:ext cx="707868" cy="303372"/>
      </dsp:txXfrm>
    </dsp:sp>
    <dsp:sp modelId="{7495C4B0-BC65-469A-AB32-72B0F35B5D97}">
      <dsp:nvSpPr>
        <dsp:cNvPr id="0" name=""/>
        <dsp:cNvSpPr/>
      </dsp:nvSpPr>
      <dsp:spPr>
        <a:xfrm rot="5400000">
          <a:off x="3971403" y="-2458382"/>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GB" sz="1700" kern="1200" dirty="0"/>
            <a:t>SESAR Joint Undertaking established (PPP founded by EU &amp; EUROCONTROL):</a:t>
          </a:r>
        </a:p>
        <a:p>
          <a:pPr marL="342900" lvl="2" indent="-171450" algn="l" defTabSz="755650">
            <a:lnSpc>
              <a:spcPct val="90000"/>
            </a:lnSpc>
            <a:spcBef>
              <a:spcPct val="0"/>
            </a:spcBef>
            <a:spcAft>
              <a:spcPct val="15000"/>
            </a:spcAft>
            <a:buChar char="•"/>
          </a:pPr>
          <a:r>
            <a:rPr lang="en-GB" sz="1700" kern="1200" dirty="0"/>
            <a:t>maintain </a:t>
          </a:r>
          <a:r>
            <a:rPr lang="en-GB" sz="1700" b="1" kern="1200" dirty="0"/>
            <a:t>Master Plan</a:t>
          </a:r>
          <a:r>
            <a:rPr lang="en-GB" sz="1700" kern="1200" dirty="0"/>
            <a:t>: e.g. review SESAR contribution to SES high-level goals</a:t>
          </a:r>
        </a:p>
      </dsp:txBody>
      <dsp:txXfrm rot="-5400000">
        <a:off x="707869" y="837239"/>
        <a:ext cx="7152289" cy="593132"/>
      </dsp:txXfrm>
    </dsp:sp>
    <dsp:sp modelId="{94F4E971-E7E5-4E5F-B1A6-B02E00543206}">
      <dsp:nvSpPr>
        <dsp:cNvPr id="0" name=""/>
        <dsp:cNvSpPr/>
      </dsp:nvSpPr>
      <dsp:spPr>
        <a:xfrm rot="5400000">
          <a:off x="-151686" y="1761444"/>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2008</a:t>
          </a:r>
        </a:p>
      </dsp:txBody>
      <dsp:txXfrm rot="-5400000">
        <a:off x="0" y="1963692"/>
        <a:ext cx="707868" cy="303372"/>
      </dsp:txXfrm>
    </dsp:sp>
    <dsp:sp modelId="{DD97D052-8AF6-495E-A116-9210F8E4FB82}">
      <dsp:nvSpPr>
        <dsp:cNvPr id="0" name=""/>
        <dsp:cNvSpPr/>
      </dsp:nvSpPr>
      <dsp:spPr>
        <a:xfrm rot="5400000">
          <a:off x="3971403" y="-1653776"/>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Global economic crisis:</a:t>
          </a:r>
        </a:p>
        <a:p>
          <a:pPr marL="342900" lvl="2" indent="-171450" algn="l" defTabSz="800100">
            <a:lnSpc>
              <a:spcPct val="90000"/>
            </a:lnSpc>
            <a:spcBef>
              <a:spcPct val="0"/>
            </a:spcBef>
            <a:spcAft>
              <a:spcPct val="15000"/>
            </a:spcAft>
            <a:buChar char="•"/>
          </a:pPr>
          <a:r>
            <a:rPr lang="en-GB" sz="1800" kern="1200" dirty="0"/>
            <a:t>traffic downturn – previous forecasts, CBAs etc less valid / invalid</a:t>
          </a:r>
        </a:p>
      </dsp:txBody>
      <dsp:txXfrm rot="-5400000">
        <a:off x="707869" y="1641845"/>
        <a:ext cx="7152289" cy="5931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4B6BE-5CDB-497B-9FFC-D5C5FDCAE57F}">
      <dsp:nvSpPr>
        <dsp:cNvPr id="0" name=""/>
        <dsp:cNvSpPr/>
      </dsp:nvSpPr>
      <dsp:spPr>
        <a:xfrm rot="5400000">
          <a:off x="-151686" y="152232"/>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2009</a:t>
          </a:r>
        </a:p>
      </dsp:txBody>
      <dsp:txXfrm rot="-5400000">
        <a:off x="0" y="354480"/>
        <a:ext cx="707868" cy="303372"/>
      </dsp:txXfrm>
    </dsp:sp>
    <dsp:sp modelId="{AB3D808B-C8D8-45E2-BFEE-A63CF7ECBE81}">
      <dsp:nvSpPr>
        <dsp:cNvPr id="0" name=""/>
        <dsp:cNvSpPr/>
      </dsp:nvSpPr>
      <dsp:spPr>
        <a:xfrm rot="5400000">
          <a:off x="3971403" y="-3262989"/>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Master Plan (1st ed.), sets out contributions to SES goals, </a:t>
          </a:r>
          <a:r>
            <a:rPr lang="en-GB" sz="1800" i="1" kern="1200" dirty="0"/>
            <a:t>evolving</a:t>
          </a:r>
          <a:r>
            <a:rPr lang="en-GB" sz="1800" kern="1200" dirty="0"/>
            <a:t> doc</a:t>
          </a:r>
        </a:p>
        <a:p>
          <a:pPr marL="171450" lvl="1" indent="-171450" algn="l" defTabSz="800100">
            <a:lnSpc>
              <a:spcPct val="90000"/>
            </a:lnSpc>
            <a:spcBef>
              <a:spcPct val="0"/>
            </a:spcBef>
            <a:spcAft>
              <a:spcPct val="15000"/>
            </a:spcAft>
            <a:buChar char="•"/>
          </a:pPr>
          <a:r>
            <a:rPr lang="en-GB" sz="1800" kern="1200" dirty="0"/>
            <a:t>ICAO: </a:t>
          </a:r>
          <a:r>
            <a:rPr lang="en-GB" sz="1800" i="1" kern="1200" dirty="0"/>
            <a:t>manual on global performance </a:t>
          </a:r>
          <a:r>
            <a:rPr lang="en-GB" sz="1800" i="0" kern="1200" dirty="0"/>
            <a:t>(‘Doc 9883’)</a:t>
          </a:r>
        </a:p>
      </dsp:txBody>
      <dsp:txXfrm rot="-5400000">
        <a:off x="707869" y="32632"/>
        <a:ext cx="7152289" cy="593132"/>
      </dsp:txXfrm>
    </dsp:sp>
    <dsp:sp modelId="{20247EEA-BED2-483A-92AE-195AEA1E94BB}">
      <dsp:nvSpPr>
        <dsp:cNvPr id="0" name=""/>
        <dsp:cNvSpPr/>
      </dsp:nvSpPr>
      <dsp:spPr>
        <a:xfrm rot="5400000">
          <a:off x="-151686" y="956838"/>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2010</a:t>
          </a:r>
        </a:p>
      </dsp:txBody>
      <dsp:txXfrm rot="-5400000">
        <a:off x="0" y="1159086"/>
        <a:ext cx="707868" cy="303372"/>
      </dsp:txXfrm>
    </dsp:sp>
    <dsp:sp modelId="{7495C4B0-BC65-469A-AB32-72B0F35B5D97}">
      <dsp:nvSpPr>
        <dsp:cNvPr id="0" name=""/>
        <dsp:cNvSpPr/>
      </dsp:nvSpPr>
      <dsp:spPr>
        <a:xfrm rot="5400000">
          <a:off x="3971403" y="-2458382"/>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lr>
              <a:schemeClr val="tx1">
                <a:lumMod val="75000"/>
              </a:schemeClr>
            </a:buClr>
            <a:buChar char="•"/>
          </a:pPr>
          <a:r>
            <a:rPr lang="en-GB" sz="1800" b="1" kern="1200" dirty="0">
              <a:solidFill>
                <a:srgbClr val="33CC33"/>
              </a:solidFill>
              <a:latin typeface="Calibri"/>
              <a:ea typeface="+mn-ea"/>
              <a:cs typeface="+mn-cs"/>
            </a:rPr>
            <a:t>SES Performance Scheme</a:t>
          </a:r>
          <a:r>
            <a:rPr lang="en-GB" sz="1800" kern="1200" dirty="0">
              <a:solidFill>
                <a:srgbClr val="0000FF"/>
              </a:solidFill>
              <a:latin typeface="Calibri"/>
              <a:ea typeface="+mn-ea"/>
              <a:cs typeface="+mn-cs"/>
            </a:rPr>
            <a:t> </a:t>
          </a:r>
          <a:r>
            <a:rPr lang="en-GB" sz="1800" kern="1200" dirty="0"/>
            <a:t>established </a:t>
          </a:r>
          <a:r>
            <a:rPr lang="en-GB" sz="1400" kern="1200" dirty="0"/>
            <a:t>(NB. </a:t>
          </a:r>
          <a:r>
            <a:rPr lang="en-GB" sz="1400" i="1" kern="1200" dirty="0"/>
            <a:t>after</a:t>
          </a:r>
          <a:r>
            <a:rPr lang="en-GB" sz="1400" kern="1200" dirty="0"/>
            <a:t> SESAR Performance Framework)</a:t>
          </a:r>
        </a:p>
        <a:p>
          <a:pPr marL="342900" lvl="2" indent="-171450" algn="l" defTabSz="800100">
            <a:lnSpc>
              <a:spcPct val="90000"/>
            </a:lnSpc>
            <a:spcBef>
              <a:spcPct val="0"/>
            </a:spcBef>
            <a:spcAft>
              <a:spcPct val="15000"/>
            </a:spcAft>
            <a:buChar char="•"/>
          </a:pPr>
          <a:r>
            <a:rPr lang="en-GB" sz="1800" kern="1200" dirty="0"/>
            <a:t>big change: ends automatic </a:t>
          </a:r>
          <a:r>
            <a:rPr lang="en-GB" sz="1800" kern="1200" dirty="0">
              <a:hlinkClick xmlns:r="http://schemas.openxmlformats.org/officeDocument/2006/relationships" r:id="" action="ppaction://hlinksldjump"/>
            </a:rPr>
            <a:t>full cost recovery principle</a:t>
          </a:r>
          <a:r>
            <a:rPr lang="en-GB" sz="1800" kern="1200" dirty="0"/>
            <a:t> (since 1981)</a:t>
          </a:r>
        </a:p>
      </dsp:txBody>
      <dsp:txXfrm rot="-5400000">
        <a:off x="707869" y="837239"/>
        <a:ext cx="7152289" cy="593132"/>
      </dsp:txXfrm>
    </dsp:sp>
    <dsp:sp modelId="{94F4E971-E7E5-4E5F-B1A6-B02E00543206}">
      <dsp:nvSpPr>
        <dsp:cNvPr id="0" name=""/>
        <dsp:cNvSpPr/>
      </dsp:nvSpPr>
      <dsp:spPr>
        <a:xfrm rot="5400000">
          <a:off x="-151686" y="1761444"/>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2012</a:t>
          </a:r>
        </a:p>
      </dsp:txBody>
      <dsp:txXfrm rot="-5400000">
        <a:off x="0" y="1963692"/>
        <a:ext cx="707868" cy="303372"/>
      </dsp:txXfrm>
    </dsp:sp>
    <dsp:sp modelId="{DD97D052-8AF6-495E-A116-9210F8E4FB82}">
      <dsp:nvSpPr>
        <dsp:cNvPr id="0" name=""/>
        <dsp:cNvSpPr/>
      </dsp:nvSpPr>
      <dsp:spPr>
        <a:xfrm rot="5400000">
          <a:off x="3971403" y="-1653776"/>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GB" sz="1700" kern="1200" dirty="0"/>
            <a:t>Master Plan (2nd ed.) quantifies SES goal contributions</a:t>
          </a:r>
        </a:p>
        <a:p>
          <a:pPr marL="342900" lvl="2" indent="-171450" algn="l" defTabSz="755650">
            <a:lnSpc>
              <a:spcPct val="90000"/>
            </a:lnSpc>
            <a:spcBef>
              <a:spcPct val="0"/>
            </a:spcBef>
            <a:spcAft>
              <a:spcPct val="15000"/>
            </a:spcAft>
            <a:buChar char="•"/>
          </a:pPr>
          <a:r>
            <a:rPr lang="en-GB" sz="1700" kern="1200" dirty="0"/>
            <a:t>reflects: </a:t>
          </a:r>
          <a:r>
            <a:rPr lang="en-GB" sz="1400" kern="1200" dirty="0">
              <a:sym typeface="Wingdings" panose="05000000000000000000" pitchFamily="2" charset="2"/>
            </a:rPr>
            <a:t></a:t>
          </a:r>
          <a:r>
            <a:rPr lang="en-GB" sz="1700" kern="1200" dirty="0"/>
            <a:t>2008+, ICAO docs 9883, 9854, 9750 (global interoperability) </a:t>
          </a:r>
        </a:p>
      </dsp:txBody>
      <dsp:txXfrm rot="-5400000">
        <a:off x="707869" y="1641845"/>
        <a:ext cx="7152289" cy="5931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4B6BE-5CDB-497B-9FFC-D5C5FDCAE57F}">
      <dsp:nvSpPr>
        <dsp:cNvPr id="0" name=""/>
        <dsp:cNvSpPr/>
      </dsp:nvSpPr>
      <dsp:spPr>
        <a:xfrm rot="5400000">
          <a:off x="-151686" y="152232"/>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2013</a:t>
          </a:r>
        </a:p>
      </dsp:txBody>
      <dsp:txXfrm rot="-5400000">
        <a:off x="0" y="354480"/>
        <a:ext cx="707868" cy="303372"/>
      </dsp:txXfrm>
    </dsp:sp>
    <dsp:sp modelId="{AB3D808B-C8D8-45E2-BFEE-A63CF7ECBE81}">
      <dsp:nvSpPr>
        <dsp:cNvPr id="0" name=""/>
        <dsp:cNvSpPr/>
      </dsp:nvSpPr>
      <dsp:spPr>
        <a:xfrm rot="5400000">
          <a:off x="3971403" y="-3262989"/>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ICAO: </a:t>
          </a:r>
          <a:r>
            <a:rPr lang="en-GB" sz="1800" i="1" kern="1200" dirty="0"/>
            <a:t>2013–2028 global air navigation plan </a:t>
          </a:r>
          <a:r>
            <a:rPr lang="en-GB" sz="1800" kern="1200" dirty="0"/>
            <a:t>(‘Doc 9750’) (4th ed.)</a:t>
          </a:r>
        </a:p>
        <a:p>
          <a:pPr marL="342900" lvl="2" indent="-171450" algn="l" defTabSz="800100">
            <a:lnSpc>
              <a:spcPct val="90000"/>
            </a:lnSpc>
            <a:spcBef>
              <a:spcPct val="0"/>
            </a:spcBef>
            <a:spcAft>
              <a:spcPct val="15000"/>
            </a:spcAft>
            <a:buClr>
              <a:schemeClr val="bg1">
                <a:lumMod val="50000"/>
              </a:schemeClr>
            </a:buClr>
            <a:buChar char="•"/>
          </a:pPr>
          <a:r>
            <a:rPr lang="en-GB" sz="1800" kern="1200" dirty="0"/>
            <a:t>in coordination with SESAR and NextGen (US)</a:t>
          </a:r>
        </a:p>
      </dsp:txBody>
      <dsp:txXfrm rot="-5400000">
        <a:off x="707869" y="32632"/>
        <a:ext cx="7152289" cy="593132"/>
      </dsp:txXfrm>
    </dsp:sp>
    <dsp:sp modelId="{20247EEA-BED2-483A-92AE-195AEA1E94BB}">
      <dsp:nvSpPr>
        <dsp:cNvPr id="0" name=""/>
        <dsp:cNvSpPr/>
      </dsp:nvSpPr>
      <dsp:spPr>
        <a:xfrm rot="5400000">
          <a:off x="-151686" y="956838"/>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2014</a:t>
          </a:r>
        </a:p>
      </dsp:txBody>
      <dsp:txXfrm rot="-5400000">
        <a:off x="0" y="1159086"/>
        <a:ext cx="707868" cy="303372"/>
      </dsp:txXfrm>
    </dsp:sp>
    <dsp:sp modelId="{7495C4B0-BC65-469A-AB32-72B0F35B5D97}">
      <dsp:nvSpPr>
        <dsp:cNvPr id="0" name=""/>
        <dsp:cNvSpPr/>
      </dsp:nvSpPr>
      <dsp:spPr>
        <a:xfrm rot="5400000">
          <a:off x="3971403" y="-2458382"/>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GB" sz="1700" kern="1200" dirty="0"/>
            <a:t>PRC designated 1st Performance Review Body of SES PS (until end 2016)</a:t>
          </a:r>
        </a:p>
        <a:p>
          <a:pPr marL="342900" lvl="2" indent="-171450" algn="l" defTabSz="755650">
            <a:lnSpc>
              <a:spcPct val="90000"/>
            </a:lnSpc>
            <a:spcBef>
              <a:spcPct val="0"/>
            </a:spcBef>
            <a:spcAft>
              <a:spcPct val="15000"/>
            </a:spcAft>
            <a:buChar char="•"/>
          </a:pPr>
          <a:r>
            <a:rPr lang="en-GB" sz="1700" kern="1200" dirty="0"/>
            <a:t>Reference Period 1 (RP1) of SES Performance Scheme closes (2012-2014)</a:t>
          </a:r>
        </a:p>
      </dsp:txBody>
      <dsp:txXfrm rot="-5400000">
        <a:off x="707869" y="837239"/>
        <a:ext cx="7152289" cy="593132"/>
      </dsp:txXfrm>
    </dsp:sp>
    <dsp:sp modelId="{94F4E971-E7E5-4E5F-B1A6-B02E00543206}">
      <dsp:nvSpPr>
        <dsp:cNvPr id="0" name=""/>
        <dsp:cNvSpPr/>
      </dsp:nvSpPr>
      <dsp:spPr>
        <a:xfrm rot="5400000">
          <a:off x="-151686" y="1761444"/>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2015</a:t>
          </a:r>
        </a:p>
      </dsp:txBody>
      <dsp:txXfrm rot="-5400000">
        <a:off x="0" y="1963692"/>
        <a:ext cx="707868" cy="303372"/>
      </dsp:txXfrm>
    </dsp:sp>
    <dsp:sp modelId="{DD97D052-8AF6-495E-A116-9210F8E4FB82}">
      <dsp:nvSpPr>
        <dsp:cNvPr id="0" name=""/>
        <dsp:cNvSpPr/>
      </dsp:nvSpPr>
      <dsp:spPr>
        <a:xfrm rot="5400000">
          <a:off x="3971403" y="-1653776"/>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Master Plan (3rd ed., “Edition 2015”)</a:t>
          </a:r>
        </a:p>
        <a:p>
          <a:pPr marL="171450" lvl="1" indent="-171450" algn="l" defTabSz="800100">
            <a:lnSpc>
              <a:spcPct val="90000"/>
            </a:lnSpc>
            <a:spcBef>
              <a:spcPct val="0"/>
            </a:spcBef>
            <a:spcAft>
              <a:spcPct val="15000"/>
            </a:spcAft>
            <a:buChar char="•"/>
          </a:pPr>
          <a:r>
            <a:rPr lang="en-GB" sz="1800" kern="1200" dirty="0"/>
            <a:t>SES Performance Scheme RP2 starts (2015-2019) </a:t>
          </a:r>
        </a:p>
      </dsp:txBody>
      <dsp:txXfrm rot="-5400000">
        <a:off x="707869" y="1641845"/>
        <a:ext cx="7152289" cy="5931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4B6BE-5CDB-497B-9FFC-D5C5FDCAE57F}">
      <dsp:nvSpPr>
        <dsp:cNvPr id="0" name=""/>
        <dsp:cNvSpPr/>
      </dsp:nvSpPr>
      <dsp:spPr>
        <a:xfrm rot="5400000">
          <a:off x="-151686" y="152232"/>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2016</a:t>
          </a:r>
        </a:p>
      </dsp:txBody>
      <dsp:txXfrm rot="-5400000">
        <a:off x="0" y="354480"/>
        <a:ext cx="707868" cy="303372"/>
      </dsp:txXfrm>
    </dsp:sp>
    <dsp:sp modelId="{AB3D808B-C8D8-45E2-BFEE-A63CF7ECBE81}">
      <dsp:nvSpPr>
        <dsp:cNvPr id="0" name=""/>
        <dsp:cNvSpPr/>
      </dsp:nvSpPr>
      <dsp:spPr>
        <a:xfrm rot="5400000">
          <a:off x="3971403" y="-3262989"/>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Traffic back to 2008 levels</a:t>
          </a:r>
        </a:p>
        <a:p>
          <a:pPr marL="171450" lvl="1" indent="-171450" algn="l" defTabSz="800100">
            <a:lnSpc>
              <a:spcPct val="90000"/>
            </a:lnSpc>
            <a:spcBef>
              <a:spcPct val="0"/>
            </a:spcBef>
            <a:spcAft>
              <a:spcPct val="15000"/>
            </a:spcAft>
            <a:buClr>
              <a:schemeClr val="tx1">
                <a:lumMod val="75000"/>
              </a:schemeClr>
            </a:buClr>
            <a:buChar char="•"/>
          </a:pPr>
          <a:r>
            <a:rPr lang="en-GB" sz="1800" kern="1200" dirty="0"/>
            <a:t>ICAO: </a:t>
          </a:r>
          <a:r>
            <a:rPr lang="en-GB" sz="1800" i="1" kern="1200" dirty="0"/>
            <a:t>2016–2030 global air navigation plan </a:t>
          </a:r>
          <a:r>
            <a:rPr lang="en-GB" sz="1800" kern="1200" dirty="0"/>
            <a:t>(‘Doc 9750’) (5th ed.)</a:t>
          </a:r>
        </a:p>
      </dsp:txBody>
      <dsp:txXfrm rot="-5400000">
        <a:off x="707869" y="32632"/>
        <a:ext cx="7152289" cy="593132"/>
      </dsp:txXfrm>
    </dsp:sp>
    <dsp:sp modelId="{20247EEA-BED2-483A-92AE-195AEA1E94BB}">
      <dsp:nvSpPr>
        <dsp:cNvPr id="0" name=""/>
        <dsp:cNvSpPr/>
      </dsp:nvSpPr>
      <dsp:spPr>
        <a:xfrm rot="5400000">
          <a:off x="-151686" y="956838"/>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2017</a:t>
          </a:r>
        </a:p>
      </dsp:txBody>
      <dsp:txXfrm rot="-5400000">
        <a:off x="0" y="1159086"/>
        <a:ext cx="707868" cy="303372"/>
      </dsp:txXfrm>
    </dsp:sp>
    <dsp:sp modelId="{7495C4B0-BC65-469A-AB32-72B0F35B5D97}">
      <dsp:nvSpPr>
        <dsp:cNvPr id="0" name=""/>
        <dsp:cNvSpPr/>
      </dsp:nvSpPr>
      <dsp:spPr>
        <a:xfrm rot="5400000">
          <a:off x="3971403" y="-2458382"/>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lr>
              <a:schemeClr val="tx1">
                <a:lumMod val="75000"/>
              </a:schemeClr>
            </a:buClr>
            <a:buChar char="•"/>
          </a:pPr>
          <a:r>
            <a:rPr lang="en-GB" sz="1800" kern="1200" dirty="0"/>
            <a:t>2nd </a:t>
          </a:r>
          <a:r>
            <a:rPr lang="en-GB" sz="1800" kern="1200" dirty="0">
              <a:solidFill>
                <a:srgbClr val="6E6E6E">
                  <a:hueOff val="0"/>
                  <a:satOff val="0"/>
                  <a:lumOff val="0"/>
                  <a:alphaOff val="0"/>
                </a:srgbClr>
              </a:solidFill>
              <a:latin typeface="Calibri"/>
              <a:ea typeface="+mn-ea"/>
              <a:cs typeface="+mn-cs"/>
            </a:rPr>
            <a:t>Performance</a:t>
          </a:r>
          <a:r>
            <a:rPr lang="en-GB" sz="1800" kern="1200" dirty="0"/>
            <a:t> Review Body of SES PS appointed (until end </a:t>
          </a:r>
          <a:r>
            <a:rPr lang="en-GB" sz="1800" kern="1200" dirty="0">
              <a:solidFill>
                <a:srgbClr val="6E6E6E">
                  <a:hueOff val="0"/>
                  <a:satOff val="0"/>
                  <a:lumOff val="0"/>
                  <a:alphaOff val="0"/>
                </a:srgbClr>
              </a:solidFill>
              <a:latin typeface="Calibri"/>
              <a:ea typeface="+mn-ea"/>
              <a:cs typeface="+mn-cs"/>
            </a:rPr>
            <a:t>2024)</a:t>
          </a:r>
        </a:p>
      </dsp:txBody>
      <dsp:txXfrm rot="-5400000">
        <a:off x="707869" y="837239"/>
        <a:ext cx="7152289" cy="593132"/>
      </dsp:txXfrm>
    </dsp:sp>
    <dsp:sp modelId="{94F4E971-E7E5-4E5F-B1A6-B02E00543206}">
      <dsp:nvSpPr>
        <dsp:cNvPr id="0" name=""/>
        <dsp:cNvSpPr/>
      </dsp:nvSpPr>
      <dsp:spPr>
        <a:xfrm rot="5400000">
          <a:off x="-151686" y="1761444"/>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2019</a:t>
          </a:r>
        </a:p>
      </dsp:txBody>
      <dsp:txXfrm rot="-5400000">
        <a:off x="0" y="1963692"/>
        <a:ext cx="707868" cy="303372"/>
      </dsp:txXfrm>
    </dsp:sp>
    <dsp:sp modelId="{DD97D052-8AF6-495E-A116-9210F8E4FB82}">
      <dsp:nvSpPr>
        <dsp:cNvPr id="0" name=""/>
        <dsp:cNvSpPr/>
      </dsp:nvSpPr>
      <dsp:spPr>
        <a:xfrm rot="5400000">
          <a:off x="3971403" y="-1653776"/>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solidFill>
                <a:srgbClr val="6E6E6E">
                  <a:hueOff val="0"/>
                  <a:satOff val="0"/>
                  <a:lumOff val="0"/>
                  <a:alphaOff val="0"/>
                </a:srgbClr>
              </a:solidFill>
              <a:latin typeface="Calibri"/>
              <a:ea typeface="+mn-ea"/>
              <a:cs typeface="+mn-cs"/>
            </a:rPr>
            <a:t>Master Plan (‘Edition 2020’)</a:t>
          </a:r>
        </a:p>
        <a:p>
          <a:pPr marL="171450" lvl="1" indent="-171450" algn="l" defTabSz="755650">
            <a:lnSpc>
              <a:spcPct val="90000"/>
            </a:lnSpc>
            <a:spcBef>
              <a:spcPct val="0"/>
            </a:spcBef>
            <a:spcAft>
              <a:spcPct val="15000"/>
            </a:spcAft>
            <a:buChar char="•"/>
          </a:pPr>
          <a:r>
            <a:rPr lang="en-GB" sz="1700" kern="1200" dirty="0"/>
            <a:t>ICAO: </a:t>
          </a:r>
          <a:r>
            <a:rPr lang="en-GB" sz="1700" i="1" kern="1200" dirty="0"/>
            <a:t>global air navigation plan </a:t>
          </a:r>
          <a:r>
            <a:rPr lang="en-GB" sz="1700" kern="1200" dirty="0"/>
            <a:t>(‘Doc 9750’) (6th ed.)</a:t>
          </a:r>
        </a:p>
      </dsp:txBody>
      <dsp:txXfrm rot="-5400000">
        <a:off x="707869" y="1641845"/>
        <a:ext cx="7152289" cy="59313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74B6BE-5CDB-497B-9FFC-D5C5FDCAE57F}">
      <dsp:nvSpPr>
        <dsp:cNvPr id="0" name=""/>
        <dsp:cNvSpPr/>
      </dsp:nvSpPr>
      <dsp:spPr>
        <a:xfrm rot="5400000">
          <a:off x="-151686" y="152232"/>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2020</a:t>
          </a:r>
        </a:p>
      </dsp:txBody>
      <dsp:txXfrm rot="-5400000">
        <a:off x="0" y="354480"/>
        <a:ext cx="707868" cy="303372"/>
      </dsp:txXfrm>
    </dsp:sp>
    <dsp:sp modelId="{AB3D808B-C8D8-45E2-BFEE-A63CF7ECBE81}">
      <dsp:nvSpPr>
        <dsp:cNvPr id="0" name=""/>
        <dsp:cNvSpPr/>
      </dsp:nvSpPr>
      <dsp:spPr>
        <a:xfrm rot="5400000">
          <a:off x="3971403" y="-3262989"/>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t>SES Performance Scheme RP3 starts (2020-2024)</a:t>
          </a:r>
          <a:endParaRPr lang="en-GB" sz="1800" b="1" kern="1200" dirty="0">
            <a:solidFill>
              <a:srgbClr val="FF0000"/>
            </a:solidFill>
          </a:endParaRPr>
        </a:p>
        <a:p>
          <a:pPr marL="171450" lvl="1" indent="-171450" algn="l" defTabSz="800100">
            <a:lnSpc>
              <a:spcPct val="90000"/>
            </a:lnSpc>
            <a:spcBef>
              <a:spcPct val="0"/>
            </a:spcBef>
            <a:spcAft>
              <a:spcPct val="15000"/>
            </a:spcAft>
            <a:buChar char="•"/>
          </a:pPr>
          <a:r>
            <a:rPr lang="en-GB" sz="1800" kern="1200" dirty="0">
              <a:solidFill>
                <a:srgbClr val="6E6E6E">
                  <a:hueOff val="0"/>
                  <a:satOff val="0"/>
                  <a:lumOff val="0"/>
                  <a:alphaOff val="0"/>
                </a:srgbClr>
              </a:solidFill>
              <a:latin typeface="Calibri"/>
              <a:ea typeface="+mn-ea"/>
              <a:cs typeface="+mn-cs"/>
            </a:rPr>
            <a:t>Covid-19 pandemic – multiple impacts</a:t>
          </a:r>
        </a:p>
      </dsp:txBody>
      <dsp:txXfrm rot="-5400000">
        <a:off x="707869" y="32632"/>
        <a:ext cx="7152289" cy="593132"/>
      </dsp:txXfrm>
    </dsp:sp>
    <dsp:sp modelId="{20247EEA-BED2-483A-92AE-195AEA1E94BB}">
      <dsp:nvSpPr>
        <dsp:cNvPr id="0" name=""/>
        <dsp:cNvSpPr/>
      </dsp:nvSpPr>
      <dsp:spPr>
        <a:xfrm rot="5400000">
          <a:off x="-151686" y="956838"/>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2035</a:t>
          </a:r>
        </a:p>
      </dsp:txBody>
      <dsp:txXfrm rot="-5400000">
        <a:off x="0" y="1159086"/>
        <a:ext cx="707868" cy="303372"/>
      </dsp:txXfrm>
    </dsp:sp>
    <dsp:sp modelId="{7495C4B0-BC65-469A-AB32-72B0F35B5D97}">
      <dsp:nvSpPr>
        <dsp:cNvPr id="0" name=""/>
        <dsp:cNvSpPr/>
      </dsp:nvSpPr>
      <dsp:spPr>
        <a:xfrm rot="5400000">
          <a:off x="3971403" y="-2458382"/>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solidFill>
                <a:srgbClr val="6E6E6E">
                  <a:hueOff val="0"/>
                  <a:satOff val="0"/>
                  <a:lumOff val="0"/>
                  <a:alphaOff val="0"/>
                </a:srgbClr>
              </a:solidFill>
              <a:latin typeface="Calibri"/>
              <a:ea typeface="+mn-ea"/>
              <a:cs typeface="+mn-cs"/>
            </a:rPr>
            <a:t>SESAR Performance Ambition ‘target’ year</a:t>
          </a:r>
          <a:endParaRPr lang="en-GB" sz="1800" kern="1200" dirty="0"/>
        </a:p>
        <a:p>
          <a:pPr marL="342900" lvl="2" indent="-171450" algn="l" defTabSz="800100">
            <a:lnSpc>
              <a:spcPct val="90000"/>
            </a:lnSpc>
            <a:spcBef>
              <a:spcPct val="0"/>
            </a:spcBef>
            <a:spcAft>
              <a:spcPct val="15000"/>
            </a:spcAft>
            <a:buChar char="•"/>
          </a:pPr>
          <a:r>
            <a:rPr lang="en-GB" sz="1800" kern="1200" dirty="0">
              <a:solidFill>
                <a:schemeClr val="bg1">
                  <a:lumMod val="65000"/>
                </a:schemeClr>
              </a:solidFill>
            </a:rPr>
            <a:t>Original SES high-level goals ‘target’ year was 2020</a:t>
          </a:r>
          <a:r>
            <a:rPr lang="en-GB" sz="1800" kern="1200" dirty="0">
              <a:solidFill>
                <a:srgbClr val="6E6E6E">
                  <a:hueOff val="0"/>
                  <a:satOff val="0"/>
                  <a:lumOff val="0"/>
                  <a:alphaOff val="0"/>
                </a:srgbClr>
              </a:solidFill>
              <a:latin typeface="Calibri"/>
              <a:ea typeface="+mn-ea"/>
              <a:cs typeface="+mn-cs"/>
            </a:rPr>
            <a:t> </a:t>
          </a:r>
          <a:r>
            <a:rPr lang="en-GB" sz="1800" kern="1200" dirty="0">
              <a:solidFill>
                <a:schemeClr val="bg1">
                  <a:lumMod val="65000"/>
                </a:schemeClr>
              </a:solidFill>
            </a:rPr>
            <a:t> </a:t>
          </a:r>
          <a:endParaRPr lang="en-GB" sz="1800" kern="1200" dirty="0"/>
        </a:p>
      </dsp:txBody>
      <dsp:txXfrm rot="-5400000">
        <a:off x="707869" y="837239"/>
        <a:ext cx="7152289" cy="593132"/>
      </dsp:txXfrm>
    </dsp:sp>
    <dsp:sp modelId="{94F4E971-E7E5-4E5F-B1A6-B02E00543206}">
      <dsp:nvSpPr>
        <dsp:cNvPr id="0" name=""/>
        <dsp:cNvSpPr/>
      </dsp:nvSpPr>
      <dsp:spPr>
        <a:xfrm rot="5400000">
          <a:off x="-151686" y="1761444"/>
          <a:ext cx="1011240" cy="70786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kern="1200" dirty="0"/>
            <a:t>2050</a:t>
          </a:r>
        </a:p>
      </dsp:txBody>
      <dsp:txXfrm rot="-5400000">
        <a:off x="0" y="1963692"/>
        <a:ext cx="707868" cy="303372"/>
      </dsp:txXfrm>
    </dsp:sp>
    <dsp:sp modelId="{DD97D052-8AF6-495E-A116-9210F8E4FB82}">
      <dsp:nvSpPr>
        <dsp:cNvPr id="0" name=""/>
        <dsp:cNvSpPr/>
      </dsp:nvSpPr>
      <dsp:spPr>
        <a:xfrm rot="5400000">
          <a:off x="3971403" y="-1653776"/>
          <a:ext cx="657306" cy="71843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dirty="0">
              <a:solidFill>
                <a:srgbClr val="6E6E6E">
                  <a:hueOff val="0"/>
                  <a:satOff val="0"/>
                  <a:lumOff val="0"/>
                  <a:alphaOff val="0"/>
                </a:srgbClr>
              </a:solidFill>
              <a:latin typeface="Calibri"/>
              <a:ea typeface="+mn-ea"/>
              <a:cs typeface="+mn-cs"/>
            </a:rPr>
            <a:t>Flightpath 2050 – Europe’s Vision for Aviation – 4-hour D2D target</a:t>
          </a:r>
          <a:br>
            <a:rPr lang="en-GB" sz="1800" kern="1200" dirty="0">
              <a:solidFill>
                <a:srgbClr val="6E6E6E">
                  <a:hueOff val="0"/>
                  <a:satOff val="0"/>
                  <a:lumOff val="0"/>
                  <a:alphaOff val="0"/>
                </a:srgbClr>
              </a:solidFill>
              <a:latin typeface="Calibri"/>
              <a:ea typeface="+mn-ea"/>
              <a:cs typeface="+mn-cs"/>
            </a:rPr>
          </a:br>
          <a:r>
            <a:rPr lang="en-GB" sz="1700" kern="1200" dirty="0">
              <a:solidFill>
                <a:srgbClr val="6E6E6E">
                  <a:hueOff val="0"/>
                  <a:satOff val="0"/>
                  <a:lumOff val="0"/>
                  <a:alphaOff val="0"/>
                </a:srgbClr>
              </a:solidFill>
              <a:latin typeface="Calibri"/>
              <a:ea typeface="+mn-ea"/>
              <a:cs typeface="+mn-cs"/>
            </a:rPr>
            <a:t>(Advisory Council for Aviation Research and Innovation in Europe – ACARE) </a:t>
          </a:r>
        </a:p>
      </dsp:txBody>
      <dsp:txXfrm rot="-5400000">
        <a:off x="707869" y="1641845"/>
        <a:ext cx="7152289" cy="59313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t>8/5/2021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t>‹#›</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t>8/5/2021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t>‹#›</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a selection of additional information and resources at the end.</a:t>
            </a:r>
          </a:p>
          <a:p>
            <a:r>
              <a:rPr lang="en-GB" dirty="0"/>
              <a:t>Note also that throughout the slides there are hyperlinks and references to websites, and selected further material in the slides at the end of the presentation.</a:t>
            </a:r>
          </a:p>
        </p:txBody>
      </p:sp>
      <p:sp>
        <p:nvSpPr>
          <p:cNvPr id="4" name="Slide Number Placeholder 3"/>
          <p:cNvSpPr>
            <a:spLocks noGrp="1"/>
          </p:cNvSpPr>
          <p:nvPr>
            <p:ph type="sldNum" sz="quarter" idx="5"/>
          </p:nvPr>
        </p:nvSpPr>
        <p:spPr/>
        <p:txBody>
          <a:bodyPr/>
          <a:lstStyle/>
          <a:p>
            <a:fld id="{43E39286-1182-484A-BB9F-6D716B2D9409}" type="slidenum">
              <a:rPr lang="en-GB" smtClean="0"/>
              <a:t>2</a:t>
            </a:fld>
            <a:endParaRPr lang="en-GB" dirty="0"/>
          </a:p>
        </p:txBody>
      </p:sp>
    </p:spTree>
    <p:extLst>
      <p:ext uri="{BB962C8B-B14F-4D97-AF65-F5344CB8AC3E}">
        <p14:creationId xmlns:p14="http://schemas.microsoft.com/office/powerpoint/2010/main" val="3166509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SESAR vision expands on the four-phase approach.</a:t>
            </a:r>
          </a:p>
          <a:p>
            <a:endParaRPr lang="en-GB" dirty="0"/>
          </a:p>
          <a:p>
            <a:r>
              <a:rPr lang="en-GB" dirty="0"/>
              <a:t>We will look at the performance view in a few slides’ time.</a:t>
            </a:r>
          </a:p>
          <a:p>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target concept envisages the integration of all aerial vehicles, with higher levels of automation and digital connectivity, coupled with more automated support for the management of air traffic. In this new paradigm, aircraft will fly their optimum trajectories, relying on improved data sharing between aircraft and the ground infrastructure using mobile, terrestrial and satellite-based communication links.” (Master Plan, Edition 2020.)</a:t>
            </a:r>
          </a:p>
          <a:p>
            <a:endParaRPr lang="en-GB" dirty="0"/>
          </a:p>
          <a:p>
            <a:r>
              <a:rPr lang="en-GB" dirty="0"/>
              <a:t>Note that the operation view includes ‘essential operational changes’ and discusses the global context (e.g. the link to ICAO).</a:t>
            </a:r>
          </a:p>
          <a:p>
            <a:endParaRPr lang="en-GB" dirty="0"/>
          </a:p>
          <a:p>
            <a:r>
              <a:rPr lang="en-GB" sz="1200" b="0" i="0" u="none" strike="noStrike" kern="1200" baseline="0" dirty="0">
                <a:solidFill>
                  <a:schemeClr val="tx1"/>
                </a:solidFill>
                <a:latin typeface="+mn-lt"/>
                <a:ea typeface="+mn-ea"/>
                <a:cs typeface="+mn-cs"/>
              </a:rPr>
              <a:t>The EOCs ... are the nine essential ‘game changers’ triggering structural evolutions of European ATM. They are required to deliver the SESAR vision up to and including Phase C, the defragmentation of European skies through virtualisation. The EOCs, listed below, are not independent of each other.</a:t>
            </a:r>
          </a:p>
          <a:p>
            <a:endParaRPr lang="en-GB"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CNS infrastructure and services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ATM interconnected network</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Digital AIM and MET services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U-space services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Virtualisation of service provision</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Airport and TMA performance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Fully dynamic and optimised airspace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Trajectory-based operations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Multimodal mobility and integration of all airspace users</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14</a:t>
            </a:fld>
            <a:endParaRPr lang="en-GB" dirty="0"/>
          </a:p>
        </p:txBody>
      </p:sp>
    </p:spTree>
    <p:extLst>
      <p:ext uri="{BB962C8B-B14F-4D97-AF65-F5344CB8AC3E}">
        <p14:creationId xmlns:p14="http://schemas.microsoft.com/office/powerpoint/2010/main" val="2761503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The key thing to note here is that most of the delivery in SESAR is through the SESAR Solutions.</a:t>
            </a:r>
          </a:p>
          <a:p>
            <a:endParaRPr lang="en-GB"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t>
            </a:r>
            <a:r>
              <a:rPr lang="en-GB" sz="1200" b="1" i="0" u="none" strike="noStrike" kern="1200" baseline="0" dirty="0">
                <a:solidFill>
                  <a:schemeClr val="tx1"/>
                </a:solidFill>
                <a:latin typeface="+mn-lt"/>
                <a:ea typeface="+mn-ea"/>
                <a:cs typeface="+mn-cs"/>
              </a:rPr>
              <a:t>SESAR Solutions </a:t>
            </a:r>
            <a:r>
              <a:rPr lang="en-GB" sz="1200" b="0" i="0" u="none" strike="noStrike" kern="1200" baseline="0" dirty="0">
                <a:solidFill>
                  <a:schemeClr val="tx1"/>
                </a:solidFill>
                <a:latin typeface="+mn-lt"/>
                <a:ea typeface="+mn-ea"/>
                <a:cs typeface="+mn-cs"/>
              </a:rPr>
              <a:t>are the main output of the SESAR development activities. They are new or improved operational procedures or technologies that aim to contribute to the modernisation of the European and global ATM systems. These solutions address all parts of the ATM value chain, integrating operations on the ground and in the air, as well as the underlying system architecture and technological enablers, which are validated in real day-to-day operations. When a SESAR Solution reaches maturity and is ready for implementation, it is delivered to the aviation community for industrialisation and subsequent deployment. This deployment can be voluntary or mandated, local or coordinated across the network under EU regulatory frameworks, and may be supported by EU funding. Coordinated deployment may be opted for where the implementation of a change is critical to the performance of the European network. The first wave of Europe-wide coordinated deployment started in 2014 and was supported by a regulatory framework and funding from the EU; this deployment work was carried out primarily through the Pilot Common Project (PCP) and the associated deployment programme.” (Master Plan, Edition 2020.)</a:t>
            </a:r>
          </a:p>
          <a:p>
            <a:endParaRPr lang="en-GB" sz="1200" b="1" kern="1200" dirty="0">
              <a:solidFill>
                <a:schemeClr val="tx1"/>
              </a:solidFill>
              <a:effectLst/>
              <a:latin typeface="+mn-lt"/>
              <a:ea typeface="+mn-ea"/>
              <a:cs typeface="+mn-cs"/>
            </a:endParaRPr>
          </a:p>
          <a:p>
            <a:r>
              <a:rPr lang="en-GB" sz="1200" b="0" kern="1200" dirty="0">
                <a:solidFill>
                  <a:schemeClr val="tx1"/>
                </a:solidFill>
                <a:effectLst/>
                <a:latin typeface="+mn-lt"/>
                <a:ea typeface="+mn-ea"/>
                <a:cs typeface="+mn-cs"/>
              </a:rPr>
              <a:t>--------------------------------------------------------------------------------------------------------------------</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Deployment scenarios </a:t>
            </a:r>
            <a:r>
              <a:rPr lang="en-GB" sz="1200" kern="1200" dirty="0">
                <a:solidFill>
                  <a:schemeClr val="tx1"/>
                </a:solidFill>
                <a:effectLst/>
                <a:latin typeface="+mn-lt"/>
                <a:ea typeface="+mn-ea"/>
                <a:cs typeface="+mn-cs"/>
              </a:rPr>
              <a:t>relate to changes that are in the pipeline towards deployment and that are associated with EOCs. They are based on mature SESAR Solutions proposed for deployment, and Solutions approaching maturity. For each deployment scenario, the operating environment(s) in which performance gains can be realised are indicated, with a roll-out time and contribution to performance.</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a:t>
            </a:r>
            <a:r>
              <a:rPr lang="en-GB" sz="1200" b="1" i="0" u="none" strike="noStrike" kern="1200" baseline="0" dirty="0">
                <a:solidFill>
                  <a:schemeClr val="tx1"/>
                </a:solidFill>
                <a:latin typeface="+mn-lt"/>
                <a:ea typeface="+mn-ea"/>
                <a:cs typeface="+mn-cs"/>
              </a:rPr>
              <a:t>business view </a:t>
            </a:r>
            <a:r>
              <a:rPr lang="en-GB" sz="1200" b="0" i="0" u="none" strike="noStrike" kern="1200" baseline="0" dirty="0">
                <a:solidFill>
                  <a:schemeClr val="tx1"/>
                </a:solidFill>
                <a:latin typeface="+mn-lt"/>
                <a:ea typeface="+mn-ea"/>
                <a:cs typeface="+mn-cs"/>
              </a:rPr>
              <a:t>in the Master Plan describes the monetised benefits and investment costs associated with the deployment of the full Master Plan vision for phases A to D. The last sub-section covers the topic of incentives: current and future.</a:t>
            </a:r>
          </a:p>
          <a:p>
            <a:endParaRPr lang="en-GB" sz="1200" b="0" i="0" u="none" strike="noStrike" kern="1200" baseline="0" dirty="0">
              <a:solidFill>
                <a:schemeClr val="tx1"/>
              </a:solidFill>
              <a:latin typeface="+mn-lt"/>
              <a:ea typeface="+mn-ea"/>
              <a:cs typeface="+mn-cs"/>
            </a:endParaRPr>
          </a:p>
          <a:p>
            <a:endParaRPr lang="en-GB" sz="1200" b="0" i="0" u="none" strike="noStrike" kern="1200" baseline="0" dirty="0">
              <a:solidFill>
                <a:schemeClr val="tx1"/>
              </a:solidFill>
              <a:latin typeface="+mn-lt"/>
              <a:ea typeface="+mn-ea"/>
              <a:cs typeface="+mn-cs"/>
            </a:endParaRPr>
          </a:p>
          <a:p>
            <a:r>
              <a:rPr lang="en-GB" sz="1200" b="0" i="1" u="none" strike="noStrike" kern="1200" baseline="0" dirty="0">
                <a:solidFill>
                  <a:schemeClr val="tx1"/>
                </a:solidFill>
                <a:latin typeface="+mn-lt"/>
                <a:ea typeface="+mn-ea"/>
                <a:cs typeface="+mn-cs"/>
              </a:rPr>
              <a:t>Note </a:t>
            </a:r>
          </a:p>
          <a:p>
            <a:endParaRPr lang="en-GB" sz="1200" b="0" i="0" u="none" strike="noStrike"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Deployment Manager </a:t>
            </a:r>
            <a:r>
              <a:rPr lang="en-GB" sz="1200" kern="1200" dirty="0">
                <a:solidFill>
                  <a:schemeClr val="tx1"/>
                </a:solidFill>
                <a:effectLst/>
                <a:latin typeface="+mn-lt"/>
                <a:ea typeface="+mn-ea"/>
                <a:cs typeface="+mn-cs"/>
              </a:rPr>
              <a:t>was established by the European Commission as a SES instrument, in 2014. It works closely with the SJU. It is responsible for the Management Level of the SESAR deployment governance, for the coordination of the implementation of the most essential SESAR operational improvements through the concept of ‘Common Projects’. The SESAR Deployment Alliance is the organisation selected by the Commission to perform the DM function until 31 December 2020. The SDA is a not-for-profit international association, composed of leading airlines, airports and air navigation service providers. A </a:t>
            </a:r>
            <a:r>
              <a:rPr lang="en-GB" sz="1200" b="1" kern="1200" dirty="0">
                <a:solidFill>
                  <a:schemeClr val="tx1"/>
                </a:solidFill>
                <a:effectLst/>
                <a:latin typeface="+mn-lt"/>
                <a:ea typeface="+mn-ea"/>
                <a:cs typeface="+mn-cs"/>
              </a:rPr>
              <a:t>Common Project </a:t>
            </a:r>
            <a:r>
              <a:rPr lang="en-GB" sz="1200" kern="1200" dirty="0">
                <a:solidFill>
                  <a:schemeClr val="tx1"/>
                </a:solidFill>
                <a:effectLst/>
                <a:latin typeface="+mn-lt"/>
                <a:ea typeface="+mn-ea"/>
                <a:cs typeface="+mn-cs"/>
              </a:rPr>
              <a:t>is an extraction from the European ATM Master Plan, based on mature SESAR Solutions to be deployed in a synchronised and timely manner across Europe, translated into European law. Whilst the European ATM Master Plan is indicative, a Common Project binds the Member States of the European Union and their operational stakeholders. The first Common Project is known as the </a:t>
            </a:r>
            <a:r>
              <a:rPr lang="en-GB" sz="1200" b="1" kern="1200" dirty="0">
                <a:solidFill>
                  <a:schemeClr val="tx1"/>
                </a:solidFill>
                <a:effectLst/>
                <a:latin typeface="+mn-lt"/>
                <a:ea typeface="+mn-ea"/>
                <a:cs typeface="+mn-cs"/>
              </a:rPr>
              <a:t>Pilot Common Project </a:t>
            </a:r>
            <a:r>
              <a:rPr lang="en-GB" sz="1200" kern="1200" dirty="0">
                <a:solidFill>
                  <a:schemeClr val="tx1"/>
                </a:solidFill>
                <a:effectLst/>
                <a:latin typeface="+mn-lt"/>
                <a:ea typeface="+mn-ea"/>
                <a:cs typeface="+mn-cs"/>
              </a:rPr>
              <a:t>(PCP).</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The SESAR vision is being realised in </a:t>
            </a:r>
            <a:r>
              <a:rPr lang="en-GB" sz="1200" b="1" i="0" u="none" strike="noStrike" kern="1200" baseline="0" dirty="0">
                <a:solidFill>
                  <a:schemeClr val="tx1"/>
                </a:solidFill>
                <a:latin typeface="+mn-lt"/>
                <a:ea typeface="+mn-ea"/>
                <a:cs typeface="+mn-cs"/>
              </a:rPr>
              <a:t>four progressive, overlapping phases</a:t>
            </a:r>
            <a:r>
              <a:rPr lang="en-GB" sz="1200" b="0" i="0" u="none" strike="noStrike" kern="1200" baseline="0" dirty="0">
                <a:solidFill>
                  <a:schemeClr val="tx1"/>
                </a:solidFill>
                <a:latin typeface="+mn-lt"/>
                <a:ea typeface="+mn-ea"/>
                <a:cs typeface="+mn-cs"/>
              </a:rPr>
              <a:t>. The phased approach takes into account that aviation is digitalising rapidly and that the supporting infrastructure needs to evolve based on shorter innovation cycles than previously. The descriptions below are extracts from the Master Plan, Edition 2020:</a:t>
            </a:r>
          </a:p>
          <a:p>
            <a:endParaRPr lang="en-GB"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GB" sz="1200" b="1" i="0" u="none" strike="noStrike" kern="1200" baseline="0" dirty="0">
                <a:solidFill>
                  <a:schemeClr val="tx1"/>
                </a:solidFill>
                <a:latin typeface="+mn-lt"/>
                <a:ea typeface="+mn-ea"/>
                <a:cs typeface="+mn-cs"/>
              </a:rPr>
              <a:t>Phase A:</a:t>
            </a:r>
            <a:r>
              <a:rPr lang="en-GB" sz="1200" b="0" i="0" u="none" strike="noStrike" kern="1200" baseline="0" dirty="0">
                <a:solidFill>
                  <a:schemeClr val="tx1"/>
                </a:solidFill>
                <a:latin typeface="+mn-lt"/>
                <a:ea typeface="+mn-ea"/>
                <a:cs typeface="+mn-cs"/>
              </a:rPr>
              <a:t> address known critical network performance deficiencies by delivering solutions that enhance collaboration between stakeholders, including across state borders and with aircraft, implementing initial system-wide information management, and introducing network capacity and demand balancing measures.</a:t>
            </a:r>
          </a:p>
          <a:p>
            <a:pPr marL="171450" indent="-171450">
              <a:buFont typeface="Arial" panose="020B0604020202020204" pitchFamily="34" charset="0"/>
              <a:buChar char="•"/>
            </a:pPr>
            <a:endParaRPr lang="en-GB"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GB" sz="1200" b="1" i="0" u="none" strike="noStrike" kern="1200" baseline="0" dirty="0">
                <a:solidFill>
                  <a:schemeClr val="tx1"/>
                </a:solidFill>
                <a:latin typeface="+mn-lt"/>
                <a:ea typeface="+mn-ea"/>
                <a:cs typeface="+mn-cs"/>
              </a:rPr>
              <a:t>Phase B:</a:t>
            </a:r>
            <a:r>
              <a:rPr lang="en-GB" sz="1200" b="0" i="0" u="none" strike="noStrike" kern="1200" baseline="0" dirty="0">
                <a:solidFill>
                  <a:schemeClr val="tx1"/>
                </a:solidFill>
                <a:latin typeface="+mn-lt"/>
                <a:ea typeface="+mn-ea"/>
                <a:cs typeface="+mn-cs"/>
              </a:rPr>
              <a:t> efficient services and infrastructure delivery through the launch of first ATM data services, the introduction of cross-border free-route operations, and the integration of advanced airport performance management into the network and the provision of initial U-space services.</a:t>
            </a:r>
          </a:p>
          <a:p>
            <a:pPr marL="171450" indent="-171450">
              <a:buFont typeface="Arial" panose="020B0604020202020204" pitchFamily="34" charset="0"/>
              <a:buChar char="•"/>
            </a:pPr>
            <a:endParaRPr lang="en-GB"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GB" sz="1200" b="1" i="0" u="none" strike="noStrike" kern="1200" baseline="0" dirty="0">
                <a:solidFill>
                  <a:schemeClr val="tx1"/>
                </a:solidFill>
                <a:latin typeface="+mn-lt"/>
                <a:ea typeface="+mn-ea"/>
                <a:cs typeface="+mn-cs"/>
              </a:rPr>
              <a:t>Phase C:</a:t>
            </a:r>
            <a:r>
              <a:rPr lang="en-GB" sz="1200" b="0" i="0" u="none" strike="noStrike" kern="1200" baseline="0" dirty="0">
                <a:solidFill>
                  <a:schemeClr val="tx1"/>
                </a:solidFill>
                <a:latin typeface="+mn-lt"/>
                <a:ea typeface="+mn-ea"/>
                <a:cs typeface="+mn-cs"/>
              </a:rPr>
              <a:t> defragmentation European skies through virtualisation and dynamic airspace configuration, supported by the gradual introduction of higher levels of automation support, the full integration of airports into ATM at network level and the management of routine drone operations.</a:t>
            </a:r>
          </a:p>
          <a:p>
            <a:pPr marL="171450" indent="-171450">
              <a:buFont typeface="Arial" panose="020B0604020202020204" pitchFamily="34" charset="0"/>
              <a:buChar char="•"/>
            </a:pPr>
            <a:endParaRPr lang="en-GB"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GB" sz="1200" b="1" i="0" u="none" strike="noStrike" kern="1200" baseline="0" dirty="0">
                <a:solidFill>
                  <a:schemeClr val="tx1"/>
                </a:solidFill>
                <a:latin typeface="+mn-lt"/>
                <a:ea typeface="+mn-ea"/>
                <a:cs typeface="+mn-cs"/>
              </a:rPr>
              <a:t>Phase D:</a:t>
            </a:r>
            <a:r>
              <a:rPr lang="en-GB" sz="1200" b="0" i="0" u="none" strike="noStrike" kern="1200" baseline="0" dirty="0">
                <a:solidFill>
                  <a:schemeClr val="tx1"/>
                </a:solidFill>
                <a:latin typeface="+mn-lt"/>
                <a:ea typeface="+mn-ea"/>
                <a:cs typeface="+mn-cs"/>
              </a:rPr>
              <a:t> digital European sky through the delivery of a fully scalable system for manned and unmanned aviation supported by a digital ecosystem, full air-ground system integration, distributed data services, and high levels of automation and connectivity.</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15</a:t>
            </a:fld>
            <a:endParaRPr lang="en-GB" dirty="0"/>
          </a:p>
        </p:txBody>
      </p:sp>
    </p:spTree>
    <p:extLst>
      <p:ext uri="{BB962C8B-B14F-4D97-AF65-F5344CB8AC3E}">
        <p14:creationId xmlns:p14="http://schemas.microsoft.com/office/powerpoint/2010/main" val="241154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This a key table in the ATM Master Plan. It presents the “Performance Ambitions” of SESAR on the right-hand side of the table. The target year is 2035. </a:t>
            </a:r>
            <a:r>
              <a:rPr lang="en-GB" b="0" dirty="0">
                <a:solidFill>
                  <a:srgbClr val="FF0000"/>
                </a:solidFill>
              </a:rPr>
              <a:t>The baseline is 2012, from an earlier edition of the Master Plan. </a:t>
            </a:r>
          </a:p>
          <a:p>
            <a:endParaRPr lang="en-GB" dirty="0"/>
          </a:p>
          <a:p>
            <a:r>
              <a:rPr lang="en-GB" dirty="0"/>
              <a:t>These “Performance Ambitions” are not binding (cf. the targets of the SES Performance Scheme, that we will meet later). They may be adapted, e.g. if traffic levels change significantly from forecast levels, noting that the look-ahead time (2035) is a lot further than the SES PS. Contributions from beyond SESAR are included and exogenous effects (e.g. increasing aircraft sizes and average flight times) are also taken into account.</a:t>
            </a:r>
          </a:p>
          <a:p>
            <a:endParaRPr lang="en-GB" dirty="0"/>
          </a:p>
          <a:p>
            <a:r>
              <a:rPr lang="en-GB" dirty="0"/>
              <a:t>A prominent Performance Ambition example is the reduction in delay, with a target improvement of 1-3 minutes per departure. We will investigate this further in the next slide.</a:t>
            </a:r>
          </a:p>
          <a:p>
            <a:endParaRPr lang="en-GB" dirty="0"/>
          </a:p>
          <a:p>
            <a:r>
              <a:rPr lang="en-GB" dirty="0"/>
              <a:t>On the left are shown the SES high-level goals that we met earlier, so that the reader can compare the goals and Ambitions across the rows, where applicable. An example is the 50% reduction in the unit costs (e.g. en-route charges) paid by the airlines. Their baseline year is 2005.</a:t>
            </a:r>
          </a:p>
          <a:p>
            <a:endParaRPr lang="en-GB" dirty="0"/>
          </a:p>
          <a:p>
            <a:r>
              <a:rPr lang="en-GB" dirty="0"/>
              <a:t>The Master Plan talks of SESAR contributing to ‘eliminating environmental inefficiencies’. The upper bound of the reduction (10%) corresponds to the SES target on the left. </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safety Ambition has been increased relative to the previous MP, now expressed as zero accidents with direct ATM contribution.</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Master Plan explains that: “Repeated contact and coordination with the Performance Review Body resulted in coordination of efforts between the technology and performance pillars of the SES to ensure the readability of the SESAR Performance Ambitions by the SES performance scheme. Efforts were also made to make more visible and explicit the link between the Master Plan’s priorities and key objectives and the EU’s aviation strategy.”</a:t>
            </a:r>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16</a:t>
            </a:fld>
            <a:endParaRPr lang="en-GB" dirty="0"/>
          </a:p>
        </p:txBody>
      </p:sp>
    </p:spTree>
    <p:extLst>
      <p:ext uri="{BB962C8B-B14F-4D97-AF65-F5344CB8AC3E}">
        <p14:creationId xmlns:p14="http://schemas.microsoft.com/office/powerpoint/2010/main" val="653948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17</a:t>
            </a:fld>
            <a:endParaRPr lang="en-GB" dirty="0"/>
          </a:p>
        </p:txBody>
      </p:sp>
    </p:spTree>
    <p:extLst>
      <p:ext uri="{BB962C8B-B14F-4D97-AF65-F5344CB8AC3E}">
        <p14:creationId xmlns:p14="http://schemas.microsoft.com/office/powerpoint/2010/main" val="2195372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started off with this slide earlier.</a:t>
            </a:r>
          </a:p>
          <a:p>
            <a:r>
              <a:rPr lang="en-GB" dirty="0"/>
              <a:t>We have examined the SESAR technologies.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t>Let’s now focus on </a:t>
            </a:r>
            <a:r>
              <a:rPr lang="nl-BE" sz="1200" b="0" kern="1200" dirty="0">
                <a:solidFill>
                  <a:schemeClr val="tx1"/>
                </a:solidFill>
                <a:effectLst/>
                <a:latin typeface="+mn-lt"/>
                <a:ea typeface="+mn-ea"/>
                <a:cs typeface="+mn-cs"/>
              </a:rPr>
              <a:t>the SES Performance Scheme and the SESAR Performance Framework, the former first.</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18</a:t>
            </a:fld>
            <a:endParaRPr lang="en-GB" dirty="0"/>
          </a:p>
        </p:txBody>
      </p:sp>
    </p:spTree>
    <p:extLst>
      <p:ext uri="{BB962C8B-B14F-4D97-AF65-F5344CB8AC3E}">
        <p14:creationId xmlns:p14="http://schemas.microsoft.com/office/powerpoint/2010/main" val="6208052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The </a:t>
            </a:r>
            <a:r>
              <a:rPr lang="nl-BE" sz="1200" b="0" kern="1200" dirty="0">
                <a:solidFill>
                  <a:schemeClr val="tx1"/>
                </a:solidFill>
                <a:effectLst/>
                <a:latin typeface="+mn-lt"/>
                <a:ea typeface="+mn-ea"/>
                <a:cs typeface="+mn-cs"/>
              </a:rPr>
              <a:t>SES Performance Scheme essentially sets out to overcome a potential downside (higher prices) of a market comprised of a series of monopolies (State service providers).</a:t>
            </a: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Of the four main approaches to protect against monopolies, (1) and (4) are the strongest elements of the SES Performance Scheme. </a:t>
            </a: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National performance plans are assessed by the </a:t>
            </a:r>
            <a:r>
              <a:rPr lang="en-GB" sz="1200" b="0" kern="1200" dirty="0">
                <a:solidFill>
                  <a:schemeClr val="tx1"/>
                </a:solidFill>
                <a:effectLst/>
                <a:latin typeface="+mn-lt"/>
                <a:ea typeface="+mn-ea"/>
                <a:cs typeface="+mn-cs"/>
              </a:rPr>
              <a:t>Performance Review Body.</a:t>
            </a:r>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19</a:t>
            </a:fld>
            <a:endParaRPr lang="en-GB" dirty="0"/>
          </a:p>
        </p:txBody>
      </p:sp>
    </p:spTree>
    <p:extLst>
      <p:ext uri="{BB962C8B-B14F-4D97-AF65-F5344CB8AC3E}">
        <p14:creationId xmlns:p14="http://schemas.microsoft.com/office/powerpoint/2010/main" val="3867352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 </a:t>
            </a:r>
            <a:r>
              <a:rPr lang="nl-BE" sz="1200" b="0" kern="1200" dirty="0">
                <a:solidFill>
                  <a:schemeClr val="tx1"/>
                </a:solidFill>
                <a:effectLst/>
                <a:latin typeface="+mn-lt"/>
                <a:ea typeface="+mn-ea"/>
                <a:cs typeface="+mn-cs"/>
              </a:rPr>
              <a:t>SES Performance Scheme is slpit into ‘reference periods’. This allows each period to adapt to and build on the previous one.</a:t>
            </a: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Having relatively shorter blocks avoids setting distant targets (e.g. for 2035) that may need to change as a function of the traffic.</a:t>
            </a: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National performance plans refer to each reference period.</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Unlike the SESAR Ambitions, the SES Performance Scheme KPIs are legally binding on the States. They face (small) penalties if they are not met.</a:t>
            </a:r>
          </a:p>
          <a:p>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Note two things. Cost efficiency is progressively improving. In 2018, EU-wide actual unit costs were </a:t>
            </a:r>
            <a:r>
              <a:rPr lang="en-GB" i="1" dirty="0"/>
              <a:t>below</a:t>
            </a:r>
            <a:r>
              <a:rPr lang="en-GB" dirty="0"/>
              <a:t> the ‘determined’ unit costs (targets).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We measure capacity through average en-route ATFM, although it is not really the best measure of capacity (cf. ‘pertinence’ quality, flagged earlier).</a:t>
            </a:r>
          </a:p>
          <a:p>
            <a:endParaRPr lang="en-GB" dirty="0"/>
          </a:p>
          <a:p>
            <a:pPr marL="0" marR="0" lvl="0" indent="0" algn="l" defTabSz="457200" rtl="0" eaLnBrk="1" fontAlgn="auto" latinLnBrk="0" hangingPunct="1">
              <a:lnSpc>
                <a:spcPct val="107000"/>
              </a:lnSpc>
              <a:spcBef>
                <a:spcPts val="0"/>
              </a:spcBef>
              <a:spcAft>
                <a:spcPts val="800"/>
              </a:spcAft>
              <a:buClrTx/>
              <a:buSzTx/>
              <a:buFontTx/>
              <a:buNone/>
              <a:tabLst/>
              <a:defRPr/>
            </a:pPr>
            <a:r>
              <a:rPr lang="en-GB" sz="1800" dirty="0"/>
              <a:t>Since actual delay performance was not very good (as we’ll see later), the target for 2020 was relaxed pre-Covid-19. However, t</a:t>
            </a:r>
            <a:r>
              <a:rPr lang="en-GB" sz="1800" dirty="0">
                <a:solidFill>
                  <a:srgbClr val="0033CC"/>
                </a:solidFill>
                <a:effectLst/>
                <a:latin typeface="Calibri" panose="020F0502020204030204" pitchFamily="34" charset="0"/>
                <a:ea typeface="Calibri" panose="020F0502020204030204" pitchFamily="34" charset="0"/>
                <a:cs typeface="Times New Roman" panose="02020603050405020304" pitchFamily="18" charset="0"/>
              </a:rPr>
              <a:t>he SES PS risk-sharing mechanisms cannot effectively deal with the collapse of air travel during Covid-19, and the cessation of the assumed underlying flow of revenue into the system (ultimately from passengers). It is difficult for ANSPs to scale operations to actual demand (their greatest costs are staff costs). In November 2020, the Commission and States adopted an exceptional measures Regulation, whereby airlines will have to cover the revenue gap of 2020-21, delayed to 2023 and spread over 7-5 years. RP3 is currently out to consultation. Member States should revise their PPs and submit them by October 2021.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solidFill>
                  <a:srgbClr val="0033CC"/>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solidFill>
                  <a:srgbClr val="0033CC"/>
                </a:solidFill>
                <a:effectLst/>
                <a:latin typeface="Calibri" panose="020F0502020204030204" pitchFamily="34" charset="0"/>
                <a:ea typeface="Calibri" panose="020F0502020204030204" pitchFamily="34" charset="0"/>
                <a:cs typeface="Times New Roman" panose="02020603050405020304" pitchFamily="18" charset="0"/>
              </a:rPr>
              <a:t>The PRB recommends that safety targets should remain the same, whilst environmental targets should be more ambitious during reduced traffic. ANSPs need flexibility in terms of capacity to restructure their business: revised capacity targets reflect lower traffic for 2021 and, with gradually increasing traffic, the system-wide cost optimum of 0.5 mins delay/flight applies for 2023 and 2024. The targets will allow ANSPs to implement technological changes, responding to changes in demand. The PRB new proposed (and current) targets (en-route ATFM mins/flight) are: 2020, 0.9 (0.9); 2021, 0.35 (0.9); 2022, 0.5 (0.7); 2023-4, 0.5 (0.5).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solidFill>
                  <a:srgbClr val="0033CC"/>
                </a:solidFill>
                <a:effectLst/>
                <a:latin typeface="Calibri" panose="020F0502020204030204" pitchFamily="34" charset="0"/>
                <a:ea typeface="Calibri" panose="020F0502020204030204" pitchFamily="34" charset="0"/>
                <a:cs typeface="Times New Roman" panose="02020603050405020304" pitchFamily="18" charset="0"/>
              </a:rPr>
              <a:t>Regarding cost efficiency, ANSPs reported 2020 costs only 1% less than 2019 actual costs. However, only a limited number of ANSPs reported needing additional finance from third parties (e.g. the States, or banks) for 2020 and 2021: most were able to finance all or part of the revenue gap by their own means. Airlines will have to contribute to covering this gap starting in 2023. The PRB proposes targets also requiring cost containment measures for ANSPs, such that airlines do not have to cover the whole shortfall.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a:p>
            <a:r>
              <a:rPr lang="en-GB" dirty="0"/>
              <a:t>For further RP3 details, see: </a:t>
            </a:r>
            <a:r>
              <a:rPr lang="en-US" sz="1200" i="1" dirty="0">
                <a:effectLst/>
                <a:latin typeface="Calibri" panose="020F0502020204030204" pitchFamily="34" charset="0"/>
                <a:ea typeface="Calibri" panose="020F0502020204030204" pitchFamily="34" charset="0"/>
                <a:cs typeface="Times New Roman" panose="02020603050405020304" pitchFamily="18" charset="0"/>
              </a:rPr>
              <a:t>Advice on the revision of performance targets for RP3</a:t>
            </a:r>
            <a:r>
              <a:rPr lang="en-US" sz="1200" dirty="0">
                <a:effectLst/>
                <a:latin typeface="Calibri" panose="020F0502020204030204" pitchFamily="34" charset="0"/>
                <a:ea typeface="Calibri" panose="020F0502020204030204" pitchFamily="34" charset="0"/>
                <a:cs typeface="Times New Roman" panose="02020603050405020304" pitchFamily="18" charset="0"/>
              </a:rPr>
              <a:t> (Performance Review Body, March 2021)</a:t>
            </a:r>
            <a:r>
              <a:rPr lang="en-GB" sz="12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43E39286-1182-484A-BB9F-6D716B2D9409}" type="slidenum">
              <a:rPr lang="en-GB" smtClean="0"/>
              <a:t>20</a:t>
            </a:fld>
            <a:endParaRPr lang="en-GB" dirty="0"/>
          </a:p>
        </p:txBody>
      </p:sp>
    </p:spTree>
    <p:extLst>
      <p:ext uri="{BB962C8B-B14F-4D97-AF65-F5344CB8AC3E}">
        <p14:creationId xmlns:p14="http://schemas.microsoft.com/office/powerpoint/2010/main" val="761884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we turn to the </a:t>
            </a:r>
            <a:r>
              <a:rPr lang="en-GB" sz="1200" dirty="0"/>
              <a:t>SESAR Performance Framework, the second of the two European mechanisms that this presentation describes.</a:t>
            </a:r>
          </a:p>
          <a:p>
            <a:endParaRPr lang="en-GB" sz="1200" dirty="0"/>
          </a:p>
          <a:p>
            <a:r>
              <a:rPr lang="en-GB" sz="1200" dirty="0"/>
              <a:t>The main thing to note here is that the so-called ‘validation targets’ in the SESAR Performance Framework are allocated top-down and bottom-up.</a:t>
            </a:r>
          </a:p>
          <a:p>
            <a:endParaRPr lang="en-GB" sz="1200" dirty="0"/>
          </a:p>
          <a:p>
            <a:r>
              <a:rPr lang="en-GB" sz="1200" dirty="0"/>
              <a:t>They refer back to the Performance Ambitions of the ATM Master Plan and are allocated across the SESAR Solutions. </a:t>
            </a:r>
          </a:p>
          <a:p>
            <a:r>
              <a:rPr lang="en-GB" sz="1200" dirty="0"/>
              <a:t>This process is essentially a mixture of allocation and negotiation, based on what the R&amp;D for each Solution suggests that it can deliver.</a:t>
            </a:r>
          </a:p>
          <a:p>
            <a:endParaRPr lang="en-GB" sz="1200" dirty="0"/>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21</a:t>
            </a:fld>
            <a:endParaRPr lang="en-GB" dirty="0"/>
          </a:p>
        </p:txBody>
      </p:sp>
    </p:spTree>
    <p:extLst>
      <p:ext uri="{BB962C8B-B14F-4D97-AF65-F5344CB8AC3E}">
        <p14:creationId xmlns:p14="http://schemas.microsoft.com/office/powerpoint/2010/main" val="3937593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what the allocation looks like across the SESAR Solutions.</a:t>
            </a:r>
          </a:p>
          <a:p>
            <a:endParaRPr lang="en-GB" dirty="0"/>
          </a:p>
          <a:p>
            <a:r>
              <a:rPr lang="en-GB" dirty="0"/>
              <a:t>You do not need to know any of these numbers.</a:t>
            </a:r>
          </a:p>
        </p:txBody>
      </p:sp>
      <p:sp>
        <p:nvSpPr>
          <p:cNvPr id="4" name="Slide Number Placeholder 3"/>
          <p:cNvSpPr>
            <a:spLocks noGrp="1"/>
          </p:cNvSpPr>
          <p:nvPr>
            <p:ph type="sldNum" sz="quarter" idx="5"/>
          </p:nvPr>
        </p:nvSpPr>
        <p:spPr/>
        <p:txBody>
          <a:bodyPr/>
          <a:lstStyle/>
          <a:p>
            <a:fld id="{43E39286-1182-484A-BB9F-6D716B2D9409}" type="slidenum">
              <a:rPr lang="en-GB" smtClean="0"/>
              <a:t>22</a:t>
            </a:fld>
            <a:endParaRPr lang="en-GB" dirty="0"/>
          </a:p>
        </p:txBody>
      </p:sp>
    </p:spTree>
    <p:extLst>
      <p:ext uri="{BB962C8B-B14F-4D97-AF65-F5344CB8AC3E}">
        <p14:creationId xmlns:p14="http://schemas.microsoft.com/office/powerpoint/2010/main" val="2130515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one of the most important slides in the presentation.</a:t>
            </a:r>
          </a:p>
          <a:p>
            <a:endParaRPr lang="en-GB" dirty="0"/>
          </a:p>
          <a:p>
            <a:r>
              <a:rPr lang="en-GB" b="0" dirty="0"/>
              <a:t>It summarises the key facts relating to the </a:t>
            </a:r>
            <a:r>
              <a:rPr lang="nl-BE" sz="1200" b="0" kern="1200" dirty="0">
                <a:solidFill>
                  <a:schemeClr val="tx1"/>
                </a:solidFill>
                <a:effectLst/>
                <a:latin typeface="+mn-lt"/>
                <a:ea typeface="+mn-ea"/>
                <a:cs typeface="+mn-cs"/>
              </a:rPr>
              <a:t>SES Performance Scheme and the SESAR Performance Framework, comparing and contrasting their key properties.</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23</a:t>
            </a:fld>
            <a:endParaRPr lang="en-GB" dirty="0"/>
          </a:p>
        </p:txBody>
      </p:sp>
    </p:spTree>
    <p:extLst>
      <p:ext uri="{BB962C8B-B14F-4D97-AF65-F5344CB8AC3E}">
        <p14:creationId xmlns:p14="http://schemas.microsoft.com/office/powerpoint/2010/main" val="542405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This slide introduces the two key players of the presentation: the </a:t>
            </a:r>
            <a:r>
              <a:rPr lang="nl-BE" sz="1200" b="1" kern="1200" dirty="0">
                <a:solidFill>
                  <a:schemeClr val="tx1"/>
                </a:solidFill>
                <a:effectLst/>
                <a:latin typeface="+mn-lt"/>
                <a:ea typeface="+mn-ea"/>
                <a:cs typeface="+mn-cs"/>
              </a:rPr>
              <a:t>SES Performance Scheme </a:t>
            </a:r>
            <a:r>
              <a:rPr lang="nl-BE" sz="1200" kern="1200" dirty="0">
                <a:solidFill>
                  <a:schemeClr val="tx1"/>
                </a:solidFill>
                <a:effectLst/>
                <a:latin typeface="+mn-lt"/>
                <a:ea typeface="+mn-ea"/>
                <a:cs typeface="+mn-cs"/>
              </a:rPr>
              <a:t>and the </a:t>
            </a:r>
            <a:r>
              <a:rPr lang="nl-BE" sz="1200" b="1" kern="1200" dirty="0">
                <a:solidFill>
                  <a:schemeClr val="tx1"/>
                </a:solidFill>
                <a:effectLst/>
                <a:latin typeface="+mn-lt"/>
                <a:ea typeface="+mn-ea"/>
                <a:cs typeface="+mn-cs"/>
              </a:rPr>
              <a:t>SESAR Performance Framework</a:t>
            </a:r>
            <a:r>
              <a:rPr lang="nl-BE" sz="1200" kern="120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We will learn about them as we go along, and, at the end, compare and contrast their key properties.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Where did they come from? As a result of bad delays in the eary 2000s, the Single European Sky inititative was launched by the Europrean Commission.</a:t>
            </a: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It is founded on four original pillars.</a:t>
            </a: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We will look at its objectives and pillars in the next two slides.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EUROCONTROL, ICAO and the </a:t>
            </a:r>
            <a:r>
              <a:rPr lang="en-GB" dirty="0"/>
              <a:t>Performance Review Body </a:t>
            </a:r>
            <a:r>
              <a:rPr lang="nl-BE" sz="1200" kern="1200" dirty="0">
                <a:solidFill>
                  <a:schemeClr val="tx1"/>
                </a:solidFill>
                <a:effectLst/>
                <a:latin typeface="+mn-lt"/>
                <a:ea typeface="+mn-ea"/>
                <a:cs typeface="+mn-cs"/>
              </a:rPr>
              <a:t>are key actors in this context. We will meet the PRB in a moment.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Interoperability is a key factor. ICAO is at the core of this, e.g. with its </a:t>
            </a:r>
            <a:r>
              <a:rPr lang="en-US" sz="1200" kern="1200" dirty="0">
                <a:solidFill>
                  <a:schemeClr val="tx1"/>
                </a:solidFill>
                <a:effectLst/>
                <a:latin typeface="+mn-lt"/>
                <a:ea typeface="+mn-ea"/>
                <a:cs typeface="+mn-cs"/>
              </a:rPr>
              <a:t>Global Air Navigation Plan (</a:t>
            </a:r>
            <a:r>
              <a:rPr lang="nl-BE" sz="1200" kern="1200" dirty="0">
                <a:solidFill>
                  <a:schemeClr val="tx1"/>
                </a:solidFill>
                <a:effectLst/>
                <a:latin typeface="+mn-lt"/>
                <a:ea typeface="+mn-ea"/>
                <a:cs typeface="+mn-cs"/>
              </a:rPr>
              <a:t>GANP</a:t>
            </a:r>
            <a:r>
              <a:rPr lang="en-US" sz="1200" kern="1200" dirty="0">
                <a:solidFill>
                  <a:schemeClr val="tx1"/>
                </a:solidFill>
                <a:effectLst/>
                <a:latin typeface="+mn-lt"/>
                <a:ea typeface="+mn-ea"/>
                <a:cs typeface="+mn-cs"/>
              </a:rPr>
              <a:t>) – see also the ‘</a:t>
            </a:r>
            <a:r>
              <a:rPr lang="en-GB" dirty="0"/>
              <a:t>selected ICAO documents and alignment’ additional slides at the end of the presentation.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role of EUROCONTROL is ubiquitous, from supporting the </a:t>
            </a:r>
            <a:r>
              <a:rPr lang="en-GB" dirty="0"/>
              <a:t>Performance Review Body, to leading research across the SESAR programme, and managing the ATM network as the ‘Network Manager’.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3E39286-1182-484A-BB9F-6D716B2D9409}" type="slidenum">
              <a:rPr lang="en-GB" smtClean="0"/>
              <a:t>5</a:t>
            </a:fld>
            <a:endParaRPr lang="en-GB" dirty="0"/>
          </a:p>
        </p:txBody>
      </p:sp>
    </p:spTree>
    <p:extLst>
      <p:ext uri="{BB962C8B-B14F-4D97-AF65-F5344CB8AC3E}">
        <p14:creationId xmlns:p14="http://schemas.microsoft.com/office/powerpoint/2010/main" val="1041780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25</a:t>
            </a:fld>
            <a:endParaRPr lang="en-GB" dirty="0"/>
          </a:p>
        </p:txBody>
      </p:sp>
    </p:spTree>
    <p:extLst>
      <p:ext uri="{BB962C8B-B14F-4D97-AF65-F5344CB8AC3E}">
        <p14:creationId xmlns:p14="http://schemas.microsoft.com/office/powerpoint/2010/main" val="3412638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took until 2016 to recover to the pre-downturn traffic levels of 2008; </a:t>
            </a:r>
          </a:p>
          <a:p>
            <a:r>
              <a:rPr lang="en-GB" dirty="0"/>
              <a:t>growth in 2019 slowed down cf. 2018.</a:t>
            </a:r>
          </a:p>
          <a:p>
            <a:endParaRPr lang="en-GB" dirty="0"/>
          </a:p>
          <a:p>
            <a:r>
              <a:rPr lang="en-GB" dirty="0"/>
              <a:t>2020 was exceptional, due to Covid-19, as we will see later.</a:t>
            </a:r>
          </a:p>
          <a:p>
            <a:endParaRPr lang="en-GB" dirty="0"/>
          </a:p>
          <a:p>
            <a:r>
              <a:rPr lang="en-GB" dirty="0"/>
              <a:t>We’ll see in the next slide why punctuality (arrivals within 15 minutes of schedule) improved somewhat in 2019.</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26</a:t>
            </a:fld>
            <a:endParaRPr lang="en-GB" dirty="0"/>
          </a:p>
        </p:txBody>
      </p:sp>
    </p:spTree>
    <p:extLst>
      <p:ext uri="{BB962C8B-B14F-4D97-AF65-F5344CB8AC3E}">
        <p14:creationId xmlns:p14="http://schemas.microsoft.com/office/powerpoint/2010/main" val="2059006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u="none" kern="1200" dirty="0">
                <a:solidFill>
                  <a:schemeClr val="tx1"/>
                </a:solidFill>
                <a:effectLst/>
                <a:latin typeface="+mn-lt"/>
                <a:ea typeface="+mn-ea"/>
                <a:cs typeface="+mn-cs"/>
              </a:rPr>
              <a:t>The main message here is that actual European performance was well below both </a:t>
            </a:r>
            <a:r>
              <a:rPr lang="nl-BE" sz="1200" b="0" u="none" kern="1200" dirty="0">
                <a:solidFill>
                  <a:schemeClr val="tx1"/>
                </a:solidFill>
                <a:effectLst/>
                <a:latin typeface="+mn-lt"/>
                <a:ea typeface="+mn-ea"/>
                <a:cs typeface="+mn-cs"/>
              </a:rPr>
              <a:t>the SES Performance Scheme delay target (2015-2019) and the SESAR </a:t>
            </a:r>
            <a:r>
              <a:rPr lang="en-GB" b="0" u="none" dirty="0">
                <a:latin typeface="+mn-lt"/>
                <a:cs typeface="Calibri"/>
              </a:rPr>
              <a:t>Performance </a:t>
            </a:r>
            <a:r>
              <a:rPr lang="en-GB" b="0" u="none" dirty="0">
                <a:highlight>
                  <a:srgbClr val="FFFF00"/>
                </a:highlight>
                <a:latin typeface="+mn-lt"/>
                <a:cs typeface="Calibri"/>
              </a:rPr>
              <a:t>Ambition (for 2035).</a:t>
            </a:r>
          </a:p>
          <a:p>
            <a:endParaRPr lang="en-GB" b="0" u="none" dirty="0">
              <a:highlight>
                <a:srgbClr val="FFFF00"/>
              </a:highlight>
              <a:latin typeface="+mn-lt"/>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b="0" u="none" dirty="0">
                <a:highlight>
                  <a:srgbClr val="FFFF00"/>
                </a:highlight>
                <a:latin typeface="+mn-lt"/>
                <a:cs typeface="Calibri"/>
              </a:rPr>
              <a:t>Note also that a huge part of the delay in the system is reactionary delay, which is quite stable (at over 40%), albeit with some reduction in 2019.</a:t>
            </a:r>
          </a:p>
          <a:p>
            <a:endParaRPr lang="en-GB" sz="1200" b="0" u="none" kern="1200" dirty="0">
              <a:solidFill>
                <a:schemeClr val="tx1"/>
              </a:solidFill>
              <a:effectLst/>
              <a:highlight>
                <a:srgbClr val="FFFF00"/>
              </a:highlight>
              <a:latin typeface="+mn-lt"/>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u="none" kern="1200" dirty="0">
                <a:solidFill>
                  <a:schemeClr val="tx1"/>
                </a:solidFill>
                <a:effectLst/>
                <a:highlight>
                  <a:srgbClr val="FFFF00"/>
                </a:highlight>
                <a:latin typeface="+mn-lt"/>
                <a:ea typeface="+mn-ea"/>
                <a:cs typeface="Calibri"/>
              </a:rPr>
              <a:t>We’ve already learned that </a:t>
            </a:r>
            <a:r>
              <a:rPr lang="en-GB" sz="1200" kern="1200" dirty="0">
                <a:solidFill>
                  <a:schemeClr val="tx1"/>
                </a:solidFill>
                <a:effectLst/>
                <a:latin typeface="+mn-lt"/>
                <a:ea typeface="+mn-ea"/>
                <a:cs typeface="+mn-cs"/>
              </a:rPr>
              <a:t>ATFM delay in Europe is a flow management, tactical ‘slot’ delay resulting from capacity restrictions at the destination airport, or in the en-route airspace.</a:t>
            </a:r>
            <a:endParaRPr lang="en-GB" sz="1200" b="0" u="none"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“En-route ATFM delay improved in 2019 to 1.57 min/</a:t>
            </a:r>
            <a:r>
              <a:rPr lang="en-GB" sz="1200" kern="1200" dirty="0" err="1">
                <a:solidFill>
                  <a:schemeClr val="tx1"/>
                </a:solidFill>
                <a:effectLst/>
                <a:latin typeface="+mn-lt"/>
                <a:ea typeface="+mn-ea"/>
                <a:cs typeface="+mn-cs"/>
              </a:rPr>
              <a:t>flt</a:t>
            </a:r>
            <a:r>
              <a:rPr lang="en-GB" sz="1200" kern="1200" dirty="0">
                <a:solidFill>
                  <a:schemeClr val="tx1"/>
                </a:solidFill>
                <a:effectLst/>
                <a:latin typeface="+mn-lt"/>
                <a:ea typeface="+mn-ea"/>
                <a:cs typeface="+mn-cs"/>
              </a:rPr>
              <a:t> ... this was due to fewer disruptions and less weather impact while [EUROCONTROL] measures* helped reducing demand of the constrained ACCs ... leading to some 24 million minutes of avoided delays. The set of measures reduced traffic in ACCs such as Maastricht and Karlsruhe, mitigating capacity constraints in much of the core area.</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average flight-planned distance increased when compared to 2018, resulting in additional 5.8 million nautical miles flown over the whole year. This means an average daily increase of more than 15 000 nautical miles.  ... negative impacts were ... recorded for the last filed flight plan and the actual trajectory as a result of the capacity problems in the network, industrial actions and crisis situations that led to reduced capacities and re-routings to avoid capacity constrained and avoided/closed areas due to crisis situation.”</a:t>
            </a:r>
          </a:p>
          <a:p>
            <a:endParaRPr lang="en-GB" sz="1200" kern="1200" dirty="0">
              <a:solidFill>
                <a:schemeClr val="tx1"/>
              </a:solidFill>
              <a:effectLst/>
              <a:latin typeface="+mn-lt"/>
              <a:ea typeface="+mn-ea"/>
              <a:cs typeface="+mn-cs"/>
            </a:endParaRPr>
          </a:p>
          <a:p>
            <a:r>
              <a:rPr lang="en-GB" sz="1200" dirty="0"/>
              <a:t>Source: Network operations report 2019 (EUROCONTROL, 2020)</a:t>
            </a:r>
          </a:p>
          <a:p>
            <a:endParaRPr lang="en-GB" sz="1200" dirty="0"/>
          </a:p>
          <a:p>
            <a:endParaRPr lang="en-GB" sz="1200" dirty="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 See also the lecture ‘An introduction to flight planning and ATM messaging’:</a:t>
            </a:r>
          </a:p>
          <a:p>
            <a:pPr marL="0" indent="0">
              <a:buFont typeface="Arial" panose="020B0604020202020204" pitchFamily="34" charset="0"/>
              <a:buNone/>
            </a:pPr>
            <a:endParaRPr lang="en-GB" sz="1200" dirty="0"/>
          </a:p>
          <a:p>
            <a:pPr marL="571500" lvl="0" indent="-342900">
              <a:buFont typeface="Arial" charset="0"/>
              <a:buChar char="•"/>
            </a:pPr>
            <a:r>
              <a:rPr lang="en-GB" sz="1600" b="0" u="none" dirty="0"/>
              <a:t>Enhanced network measures developed for summer 2019 (‘</a:t>
            </a:r>
            <a:r>
              <a:rPr lang="en-GB" sz="1600" b="0" u="none" dirty="0" err="1"/>
              <a:t>eNM</a:t>
            </a:r>
            <a:r>
              <a:rPr lang="en-GB" sz="1600" b="0" u="none" dirty="0"/>
              <a:t>/S2019’)</a:t>
            </a:r>
          </a:p>
          <a:p>
            <a:pPr marL="571500" lvl="0" indent="-342900">
              <a:buFont typeface="Arial" charset="0"/>
              <a:buChar char="•"/>
            </a:pPr>
            <a:r>
              <a:rPr lang="en-GB" sz="1600" b="0" u="none" dirty="0"/>
              <a:t>Aim was to reduce en-route delay from over 4 min to below 2.5 min per flight</a:t>
            </a:r>
          </a:p>
          <a:p>
            <a:pPr marL="571500" lvl="0" indent="-342900">
              <a:buFont typeface="Arial" charset="0"/>
              <a:buChar char="•"/>
            </a:pPr>
            <a:r>
              <a:rPr lang="en-GB" sz="1600" b="0" u="none" dirty="0"/>
              <a:t>To be achieved via the RAD, moving 1100+ flights/day out of capacity constrained ACCs through the use of level caps and lateral re-routeings</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27</a:t>
            </a:fld>
            <a:endParaRPr lang="en-GB" dirty="0"/>
          </a:p>
        </p:txBody>
      </p:sp>
    </p:spTree>
    <p:extLst>
      <p:ext uri="{BB962C8B-B14F-4D97-AF65-F5344CB8AC3E}">
        <p14:creationId xmlns:p14="http://schemas.microsoft.com/office/powerpoint/2010/main" val="92429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interest, you can see (and download) on-going performance data for the </a:t>
            </a:r>
            <a:r>
              <a:rPr lang="en-GB" sz="1200" dirty="0"/>
              <a:t>SES Performance Scheme in the on-line dashboard (see link). </a:t>
            </a:r>
          </a:p>
          <a:p>
            <a:endParaRPr lang="en-GB" sz="1200" dirty="0"/>
          </a:p>
          <a:p>
            <a:r>
              <a:rPr lang="en-GB" sz="1200" dirty="0"/>
              <a:t>The </a:t>
            </a:r>
            <a:r>
              <a:rPr lang="en-GB" dirty="0"/>
              <a:t>economic optimum for delay, calculated at appx 0.35 min/flight, uses University of Westminster calculations.</a:t>
            </a:r>
          </a:p>
          <a:p>
            <a:r>
              <a:rPr lang="en-GB" dirty="0"/>
              <a:t>More on this will be presented in the ‘Delays in European aviation: trends and costs’ lecture.</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28</a:t>
            </a:fld>
            <a:endParaRPr lang="en-GB" dirty="0"/>
          </a:p>
        </p:txBody>
      </p:sp>
    </p:spTree>
    <p:extLst>
      <p:ext uri="{BB962C8B-B14F-4D97-AF65-F5344CB8AC3E}">
        <p14:creationId xmlns:p14="http://schemas.microsoft.com/office/powerpoint/2010/main" val="3650596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29</a:t>
            </a:fld>
            <a:endParaRPr lang="en-GB" dirty="0"/>
          </a:p>
        </p:txBody>
      </p:sp>
    </p:spTree>
    <p:extLst>
      <p:ext uri="{BB962C8B-B14F-4D97-AF65-F5344CB8AC3E}">
        <p14:creationId xmlns:p14="http://schemas.microsoft.com/office/powerpoint/2010/main" val="2395167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t>These challenges </a:t>
            </a:r>
            <a:r>
              <a:rPr lang="nl-BE" sz="1200" b="0" kern="1200" dirty="0">
                <a:solidFill>
                  <a:schemeClr val="tx1"/>
                </a:solidFill>
                <a:effectLst/>
                <a:latin typeface="+mn-lt"/>
                <a:ea typeface="+mn-ea"/>
                <a:cs typeface="+mn-cs"/>
              </a:rPr>
              <a:t>focus on some examples relating to the SES Performance Scheme and the SESAR Performance Framework.</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Further work is required to integrate them, and this will be achieved further and further through subsequent editions of the ATM Master Plan.</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Adapting these plans in the immediate, medium and longer terms with regard to fluctuating traffic is challenging.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Challenges re. providing lower user (airline) costs, at the same time as increasing capacity and reducing the environmental impact of aviation and ATM are apparent.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There is arguably room for better adaptation to individual States in the SES Performance Scheme, and to include airlines and airports (not just ANSPs).</a:t>
            </a: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nl-BE" sz="1200" b="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nl-BE" sz="1200" b="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31</a:t>
            </a:fld>
            <a:endParaRPr lang="en-GB" dirty="0"/>
          </a:p>
        </p:txBody>
      </p:sp>
    </p:spTree>
    <p:extLst>
      <p:ext uri="{BB962C8B-B14F-4D97-AF65-F5344CB8AC3E}">
        <p14:creationId xmlns:p14="http://schemas.microsoft.com/office/powerpoint/2010/main" val="6070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Flightpath 2050 establishes a number of ambitious goals for European aviation,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including that </a:t>
            </a:r>
            <a:r>
              <a:rPr lang="en-GB" dirty="0">
                <a:solidFill>
                  <a:schemeClr val="tx2"/>
                </a:solidFill>
              </a:rPr>
              <a:t>90% of travellers within Europe be able to complete their journey,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solidFill>
                  <a:schemeClr val="tx2"/>
                </a:solidFill>
              </a:rPr>
              <a:t>door-to-door within 4 hours, when such journeys include air as one of the modes.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solidFill>
                <a:schemeClr val="tx2"/>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solidFill>
                  <a:schemeClr val="tx2"/>
                </a:solidFill>
              </a:rPr>
              <a:t>The average delay of a delayed passenger is 1.3 – 1.9 times higher than the average delay of a delayed flight.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solidFill>
                <a:schemeClr val="tx2"/>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solidFill>
                  <a:schemeClr val="tx2"/>
                </a:solidFill>
              </a:rPr>
              <a:t>We generally focus rather heavily on flight-centric metrics in ATM, rather than passenger-centric metrics, although passenger delay drives a large part of airlines’ delay costs.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solidFill>
                  <a:schemeClr val="tx2"/>
                </a:solidFill>
              </a:rPr>
              <a:t>This will be demonstrated in the </a:t>
            </a:r>
            <a:r>
              <a:rPr lang="en-GB" dirty="0"/>
              <a:t>‘Delays in European aviation: trends and costs’ lecture.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t>We need to use the right metrics to measure the right effects.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solidFill>
                  <a:schemeClr val="tx2"/>
                </a:solidFill>
              </a:rPr>
              <a:t>This will be demonstrated in the lecture: </a:t>
            </a:r>
            <a:r>
              <a:rPr lang="en-GB" b="0" dirty="0"/>
              <a:t>‘</a:t>
            </a:r>
            <a:r>
              <a:rPr lang="en-GB" sz="1200" b="0" kern="1200" dirty="0">
                <a:solidFill>
                  <a:schemeClr val="tx1"/>
                </a:solidFill>
                <a:effectLst/>
                <a:latin typeface="+mn-lt"/>
                <a:ea typeface="+mn-ea"/>
                <a:cs typeface="+mn-cs"/>
              </a:rPr>
              <a:t>Domino: a novel platform to assess the coupling of ATM systems from a flight and passenger perspective</a:t>
            </a:r>
            <a:r>
              <a:rPr lang="en-GB" b="0" dirty="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solidFill>
                <a:schemeClr val="tx2"/>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solidFill>
                  <a:schemeClr val="tx2"/>
                </a:solidFill>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32</a:t>
            </a:fld>
            <a:endParaRPr lang="en-GB" dirty="0"/>
          </a:p>
        </p:txBody>
      </p:sp>
    </p:spTree>
    <p:extLst>
      <p:ext uri="{BB962C8B-B14F-4D97-AF65-F5344CB8AC3E}">
        <p14:creationId xmlns:p14="http://schemas.microsoft.com/office/powerpoint/2010/main" val="3906022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currently focus on network-level metrics, more than local-level investigations.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b="0" dirty="0">
              <a:solidFill>
                <a:schemeClr val="tx2"/>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solidFill>
                  <a:schemeClr val="tx2"/>
                </a:solidFill>
              </a:rPr>
              <a:t>More advanced state-of-the-art examples will be presented in the lecture: </a:t>
            </a:r>
            <a:r>
              <a:rPr lang="en-GB" b="0" dirty="0"/>
              <a:t>‘</a:t>
            </a:r>
            <a:r>
              <a:rPr lang="en-GB" sz="1200" b="0" kern="1200" dirty="0">
                <a:solidFill>
                  <a:schemeClr val="tx1"/>
                </a:solidFill>
                <a:effectLst/>
                <a:latin typeface="+mn-lt"/>
                <a:ea typeface="+mn-ea"/>
                <a:cs typeface="+mn-cs"/>
              </a:rPr>
              <a:t>Domino: a novel platform to assess the coupling of ATM systems from a flight and passenger perspective</a:t>
            </a:r>
            <a:r>
              <a:rPr lang="en-GB" b="0" dirty="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t>We are also still missing several groups of metrics, e.g. for resilience, flexibility and equity, and especially how these relate to (delay) costs.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b="0" dirty="0"/>
              <a:t> </a:t>
            </a:r>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33</a:t>
            </a:fld>
            <a:endParaRPr lang="en-GB" dirty="0"/>
          </a:p>
        </p:txBody>
      </p:sp>
    </p:spTree>
    <p:extLst>
      <p:ext uri="{BB962C8B-B14F-4D97-AF65-F5344CB8AC3E}">
        <p14:creationId xmlns:p14="http://schemas.microsoft.com/office/powerpoint/2010/main" val="4899910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34</a:t>
            </a:fld>
            <a:endParaRPr lang="en-GB" dirty="0"/>
          </a:p>
        </p:txBody>
      </p:sp>
    </p:spTree>
    <p:extLst>
      <p:ext uri="{BB962C8B-B14F-4D97-AF65-F5344CB8AC3E}">
        <p14:creationId xmlns:p14="http://schemas.microsoft.com/office/powerpoint/2010/main" val="35833190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additional resources are for wider and deeper context, and further reference only</a:t>
            </a:r>
          </a:p>
        </p:txBody>
      </p:sp>
      <p:sp>
        <p:nvSpPr>
          <p:cNvPr id="4" name="Slide Number Placeholder 3"/>
          <p:cNvSpPr>
            <a:spLocks noGrp="1"/>
          </p:cNvSpPr>
          <p:nvPr>
            <p:ph type="sldNum" sz="quarter" idx="5"/>
          </p:nvPr>
        </p:nvSpPr>
        <p:spPr/>
        <p:txBody>
          <a:bodyPr/>
          <a:lstStyle/>
          <a:p>
            <a:fld id="{43E39286-1182-484A-BB9F-6D716B2D9409}" type="slidenum">
              <a:rPr lang="en-GB" smtClean="0"/>
              <a:t>35</a:t>
            </a:fld>
            <a:endParaRPr lang="en-GB" dirty="0"/>
          </a:p>
        </p:txBody>
      </p:sp>
    </p:spTree>
    <p:extLst>
      <p:ext uri="{BB962C8B-B14F-4D97-AF65-F5344CB8AC3E}">
        <p14:creationId xmlns:p14="http://schemas.microsoft.com/office/powerpoint/2010/main" val="1689186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four high-level goals are important, and you should remember them.</a:t>
            </a:r>
          </a:p>
        </p:txBody>
      </p:sp>
      <p:sp>
        <p:nvSpPr>
          <p:cNvPr id="4" name="Slide Number Placeholder 3"/>
          <p:cNvSpPr>
            <a:spLocks noGrp="1"/>
          </p:cNvSpPr>
          <p:nvPr>
            <p:ph type="sldNum" sz="quarter" idx="5"/>
          </p:nvPr>
        </p:nvSpPr>
        <p:spPr/>
        <p:txBody>
          <a:bodyPr/>
          <a:lstStyle/>
          <a:p>
            <a:fld id="{43E39286-1182-484A-BB9F-6D716B2D9409}" type="slidenum">
              <a:rPr lang="en-GB" smtClean="0"/>
              <a:t>6</a:t>
            </a:fld>
            <a:endParaRPr lang="en-GB" dirty="0"/>
          </a:p>
        </p:txBody>
      </p:sp>
    </p:spTree>
    <p:extLst>
      <p:ext uri="{BB962C8B-B14F-4D97-AF65-F5344CB8AC3E}">
        <p14:creationId xmlns:p14="http://schemas.microsoft.com/office/powerpoint/2010/main" val="7368057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44</a:t>
            </a:fld>
            <a:endParaRPr lang="en-GB" dirty="0"/>
          </a:p>
        </p:txBody>
      </p:sp>
    </p:spTree>
    <p:extLst>
      <p:ext uri="{BB962C8B-B14F-4D97-AF65-F5344CB8AC3E}">
        <p14:creationId xmlns:p14="http://schemas.microsoft.com/office/powerpoint/2010/main" val="28033453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52</a:t>
            </a:fld>
            <a:endParaRPr lang="en-GB" dirty="0"/>
          </a:p>
        </p:txBody>
      </p:sp>
    </p:spTree>
    <p:extLst>
      <p:ext uri="{BB962C8B-B14F-4D97-AF65-F5344CB8AC3E}">
        <p14:creationId xmlns:p14="http://schemas.microsoft.com/office/powerpoint/2010/main" val="40910622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61</a:t>
            </a:fld>
            <a:endParaRPr lang="en-GB"/>
          </a:p>
        </p:txBody>
      </p:sp>
    </p:spTree>
    <p:extLst>
      <p:ext uri="{BB962C8B-B14F-4D97-AF65-F5344CB8AC3E}">
        <p14:creationId xmlns:p14="http://schemas.microsoft.com/office/powerpoint/2010/main" val="1782313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There are further slides on the PRB in the additional information and resources slides at the end.</a:t>
            </a:r>
          </a:p>
          <a:p>
            <a:endParaRPr lang="en-GB" dirty="0"/>
          </a:p>
          <a:p>
            <a:r>
              <a:rPr lang="en-GB" dirty="0"/>
              <a:t>You will have already appreciated during these lectures the fundamental importance of SESAR. You will hear a lot more about it as we go along.</a:t>
            </a:r>
          </a:p>
          <a:p>
            <a:endParaRPr lang="en-GB" dirty="0"/>
          </a:p>
          <a:p>
            <a:r>
              <a:rPr lang="en-GB" dirty="0"/>
              <a:t>The fifth pillar was added later (SES II) and does not appear in quite a lot of the documentation.</a:t>
            </a:r>
          </a:p>
        </p:txBody>
      </p:sp>
      <p:sp>
        <p:nvSpPr>
          <p:cNvPr id="4" name="Slide Number Placeholder 3"/>
          <p:cNvSpPr>
            <a:spLocks noGrp="1"/>
          </p:cNvSpPr>
          <p:nvPr>
            <p:ph type="sldNum" sz="quarter" idx="5"/>
          </p:nvPr>
        </p:nvSpPr>
        <p:spPr/>
        <p:txBody>
          <a:bodyPr/>
          <a:lstStyle/>
          <a:p>
            <a:fld id="{43E39286-1182-484A-BB9F-6D716B2D9409}" type="slidenum">
              <a:rPr lang="en-GB" smtClean="0"/>
              <a:t>7</a:t>
            </a:fld>
            <a:endParaRPr lang="en-GB" dirty="0"/>
          </a:p>
        </p:txBody>
      </p:sp>
    </p:spTree>
    <p:extLst>
      <p:ext uri="{BB962C8B-B14F-4D97-AF65-F5344CB8AC3E}">
        <p14:creationId xmlns:p14="http://schemas.microsoft.com/office/powerpoint/2010/main" val="2809478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should be able to define a KPI, a KPA and a </a:t>
            </a:r>
            <a:r>
              <a:rPr lang="en-GB" sz="1200" kern="1200" dirty="0">
                <a:solidFill>
                  <a:schemeClr val="tx1"/>
                </a:solidFill>
                <a:effectLst/>
                <a:latin typeface="+mn-lt"/>
                <a:ea typeface="+mn-ea"/>
                <a:cs typeface="+mn-cs"/>
              </a:rPr>
              <a:t>performance framework,</a:t>
            </a:r>
            <a:endParaRPr lang="en-GB" dirty="0"/>
          </a:p>
          <a:p>
            <a:endParaRPr lang="en-GB" dirty="0"/>
          </a:p>
          <a:p>
            <a:r>
              <a:rPr lang="en-GB" dirty="0"/>
              <a:t>This slide gives the background definitions made by ICAO.</a:t>
            </a:r>
          </a:p>
          <a:p>
            <a:endParaRPr lang="en-GB" dirty="0"/>
          </a:p>
          <a:p>
            <a:r>
              <a:rPr lang="en-GB" dirty="0"/>
              <a:t>Note that in the SES and SESAR context, a KPI usually has an associated target. This was not part of the ICAO definition. </a:t>
            </a:r>
          </a:p>
        </p:txBody>
      </p:sp>
      <p:sp>
        <p:nvSpPr>
          <p:cNvPr id="4" name="Slide Number Placeholder 3"/>
          <p:cNvSpPr>
            <a:spLocks noGrp="1"/>
          </p:cNvSpPr>
          <p:nvPr>
            <p:ph type="sldNum" sz="quarter" idx="5"/>
          </p:nvPr>
        </p:nvSpPr>
        <p:spPr/>
        <p:txBody>
          <a:bodyPr/>
          <a:lstStyle/>
          <a:p>
            <a:fld id="{43E39286-1182-484A-BB9F-6D716B2D9409}" type="slidenum">
              <a:rPr lang="en-GB" smtClean="0"/>
              <a:t>9</a:t>
            </a:fld>
            <a:endParaRPr lang="en-GB" dirty="0"/>
          </a:p>
        </p:txBody>
      </p:sp>
    </p:spTree>
    <p:extLst>
      <p:ext uri="{BB962C8B-B14F-4D97-AF65-F5344CB8AC3E}">
        <p14:creationId xmlns:p14="http://schemas.microsoft.com/office/powerpoint/2010/main" val="391887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 not try first thinking about desirable qualities of an indicator, and then look back at this slide afterwards?</a:t>
            </a:r>
          </a:p>
        </p:txBody>
      </p:sp>
      <p:sp>
        <p:nvSpPr>
          <p:cNvPr id="4" name="Slide Number Placeholder 3"/>
          <p:cNvSpPr>
            <a:spLocks noGrp="1"/>
          </p:cNvSpPr>
          <p:nvPr>
            <p:ph type="sldNum" sz="quarter" idx="5"/>
          </p:nvPr>
        </p:nvSpPr>
        <p:spPr/>
        <p:txBody>
          <a:bodyPr/>
          <a:lstStyle/>
          <a:p>
            <a:fld id="{43E39286-1182-484A-BB9F-6D716B2D9409}" type="slidenum">
              <a:rPr lang="en-GB" smtClean="0"/>
              <a:t>10</a:t>
            </a:fld>
            <a:endParaRPr lang="en-GB" dirty="0"/>
          </a:p>
        </p:txBody>
      </p:sp>
    </p:spTree>
    <p:extLst>
      <p:ext uri="{BB962C8B-B14F-4D97-AF65-F5344CB8AC3E}">
        <p14:creationId xmlns:p14="http://schemas.microsoft.com/office/powerpoint/2010/main" val="3182471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Why not try first thinking about what these KPAs might refer to, before looking at the next slide. Is any area missing? (It should not be.)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What do we mean by a KPA trade-off? Can you think of examples of areas that cannot be improved at the same time?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There is currently particularly high international interest in global interoperability and predictability.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11</a:t>
            </a:fld>
            <a:endParaRPr lang="en-GB" dirty="0"/>
          </a:p>
        </p:txBody>
      </p:sp>
    </p:spTree>
    <p:extLst>
      <p:ext uri="{BB962C8B-B14F-4D97-AF65-F5344CB8AC3E}">
        <p14:creationId xmlns:p14="http://schemas.microsoft.com/office/powerpoint/2010/main" val="3386841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How did you do?</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Regarding trade-offs, did you think of examples of areas that cannot be improved at the same time? A common example cited is capacity and environment. As more and more capacity is offered, it is challenging to reduce the environmental impact.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Note that we refer to the provision of capacity during peak times. Providing it off-peak, when demand is low, is rather easier! ‘Resilience’ is becoming a key word in ATM.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12</a:t>
            </a:fld>
            <a:endParaRPr lang="en-GB" dirty="0"/>
          </a:p>
        </p:txBody>
      </p:sp>
    </p:spTree>
    <p:extLst>
      <p:ext uri="{BB962C8B-B14F-4D97-AF65-F5344CB8AC3E}">
        <p14:creationId xmlns:p14="http://schemas.microsoft.com/office/powerpoint/2010/main" val="1828183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slides are to offer a flavour of the content of the ATM Master Plan. You are strongly encouraged to have a look through it.</a:t>
            </a:r>
          </a:p>
        </p:txBody>
      </p:sp>
      <p:sp>
        <p:nvSpPr>
          <p:cNvPr id="4" name="Slide Number Placeholder 3"/>
          <p:cNvSpPr>
            <a:spLocks noGrp="1"/>
          </p:cNvSpPr>
          <p:nvPr>
            <p:ph type="sldNum" sz="quarter" idx="5"/>
          </p:nvPr>
        </p:nvSpPr>
        <p:spPr/>
        <p:txBody>
          <a:bodyPr/>
          <a:lstStyle/>
          <a:p>
            <a:fld id="{43E39286-1182-484A-BB9F-6D716B2D9409}" type="slidenum">
              <a:rPr lang="en-GB" smtClean="0"/>
              <a:t>13</a:t>
            </a:fld>
            <a:endParaRPr lang="en-GB" dirty="0"/>
          </a:p>
        </p:txBody>
      </p:sp>
    </p:spTree>
    <p:extLst>
      <p:ext uri="{BB962C8B-B14F-4D97-AF65-F5344CB8AC3E}">
        <p14:creationId xmlns:p14="http://schemas.microsoft.com/office/powerpoint/2010/main" val="33627337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dirty="0"/>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dirty="0"/>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55234179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dirty="0"/>
              <a:t>[Insert name of the presentation]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en-US" dirty="0"/>
              <a:t>[Insert name of the presentation]</a:t>
            </a:r>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dirty="0"/>
              <a:t>[Insert name of the presentation]</a:t>
            </a:r>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dirty="0"/>
              <a:t>[Insert name of the presentation]</a:t>
            </a:r>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en-US" dirty="0"/>
              <a:t>[Insert name of the presentation]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en-US" dirty="0"/>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dirty="0"/>
              <a:t>[Insert name of the presentation]</a:t>
            </a:r>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atmmasterplan.eu/"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hyperlink" Target="https://ec.europa.eu/transport/modes/air/aviation-strategy_en" TargetMode="External"/><Relationship Id="rId4" Type="http://schemas.openxmlformats.org/officeDocument/2006/relationships/slide" Target="slide3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s://www.beacon-sesar.eu/" TargetMode="External"/><Relationship Id="rId4" Type="http://schemas.openxmlformats.org/officeDocument/2006/relationships/hyperlink" Target="https://modus-project.eu/"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8.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39.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store.icao.int/publications.html"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store.icao.int/publications.html"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authors.elsevier.com/sd/article/S1000936117300237" TargetMode="Externa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hyperlink" Target="http://authors.elsevier.com/sd/article/S1000936117300237"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s://www.eurocontrol.int/prudata/dashboard/vis/"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hyperlink" Target="https://www.eurocontrol.int/prudata/dashboard/vis/"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s://ec.europa.eu/research/"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engagektn.com/"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hyperlink" Target="https://wikiengagektn.com/"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a:t>Andrew Cook</a:t>
            </a:r>
          </a:p>
        </p:txBody>
      </p:sp>
      <p:sp>
        <p:nvSpPr>
          <p:cNvPr id="3" name="Title 2"/>
          <p:cNvSpPr>
            <a:spLocks noGrp="1"/>
          </p:cNvSpPr>
          <p:nvPr>
            <p:ph type="title"/>
          </p:nvPr>
        </p:nvSpPr>
        <p:spPr>
          <a:xfrm>
            <a:off x="1080488" y="2713038"/>
            <a:ext cx="7796225" cy="1143000"/>
          </a:xfrm>
        </p:spPr>
        <p:txBody>
          <a:bodyPr>
            <a:normAutofit/>
          </a:bodyPr>
          <a:lstStyle/>
          <a:p>
            <a:r>
              <a:rPr lang="en-US" dirty="0"/>
              <a:t>Introduction to ATM</a:t>
            </a:r>
            <a:br>
              <a:rPr lang="en-US" dirty="0"/>
            </a:br>
            <a:r>
              <a:rPr lang="en-GB" dirty="0"/>
              <a:t>Performance measurement in ATM</a:t>
            </a:r>
            <a:endParaRPr lang="en-US" dirty="0"/>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538899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10</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503953" cy="1143000"/>
          </a:xfrm>
        </p:spPr>
        <p:txBody>
          <a:bodyPr/>
          <a:lstStyle/>
          <a:p>
            <a:r>
              <a:rPr lang="en-GB" sz="2800" dirty="0"/>
              <a:t>Major frameworks impacting Europe</a:t>
            </a:r>
            <a:br>
              <a:rPr lang="en-GB" sz="2800" dirty="0"/>
            </a:br>
            <a:r>
              <a:rPr lang="en-GB" sz="2800" dirty="0"/>
              <a:t>What makes a good indicator?</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200" y="1424030"/>
            <a:ext cx="8280400" cy="4976769"/>
          </a:xfrm>
        </p:spPr>
        <p:txBody>
          <a:bodyPr>
            <a:normAutofit/>
          </a:bodyPr>
          <a:lstStyle/>
          <a:p>
            <a:r>
              <a:rPr lang="en-GB" b="1" u="sng" dirty="0"/>
              <a:t>Desirable qualities</a:t>
            </a:r>
          </a:p>
          <a:p>
            <a:pPr marL="342900" indent="-342900">
              <a:buFont typeface="Arial" charset="0"/>
              <a:buChar char="•"/>
            </a:pPr>
            <a:r>
              <a:rPr lang="en-GB" b="1" dirty="0"/>
              <a:t>Intelligible</a:t>
            </a:r>
            <a:endParaRPr lang="en-GB" dirty="0">
              <a:solidFill>
                <a:schemeClr val="tx2"/>
              </a:solidFill>
            </a:endParaRPr>
          </a:p>
          <a:p>
            <a:pPr marL="1085850" lvl="1" indent="-342900">
              <a:buFont typeface="Arial" charset="0"/>
              <a:buChar char="•"/>
            </a:pPr>
            <a:r>
              <a:rPr lang="en-GB" dirty="0"/>
              <a:t>preferably to the point of being simple</a:t>
            </a:r>
          </a:p>
          <a:p>
            <a:pPr marL="342900" indent="-342900">
              <a:buFont typeface="Arial" charset="0"/>
              <a:buChar char="•"/>
            </a:pPr>
            <a:r>
              <a:rPr lang="en-GB" b="1" dirty="0"/>
              <a:t>Pertinent</a:t>
            </a:r>
            <a:endParaRPr lang="en-GB" dirty="0"/>
          </a:p>
          <a:p>
            <a:pPr marL="1085850" lvl="1" indent="-342900">
              <a:buFont typeface="Arial" charset="0"/>
              <a:buChar char="•"/>
            </a:pPr>
            <a:r>
              <a:rPr lang="en-GB" dirty="0"/>
              <a:t>accurately reflect the aspect of performance being measured</a:t>
            </a:r>
          </a:p>
          <a:p>
            <a:pPr marL="342900" indent="-342900">
              <a:buFont typeface="Arial" charset="0"/>
              <a:buChar char="•"/>
            </a:pPr>
            <a:r>
              <a:rPr lang="en-GB" b="1" dirty="0"/>
              <a:t>Stable</a:t>
            </a:r>
          </a:p>
          <a:p>
            <a:pPr marL="1085850" lvl="1" indent="-342900">
              <a:buFont typeface="Arial" charset="0"/>
              <a:buChar char="•"/>
            </a:pPr>
            <a:r>
              <a:rPr lang="en-GB" dirty="0"/>
              <a:t>can’t refine them from one period to another without losing comparability</a:t>
            </a:r>
          </a:p>
          <a:p>
            <a:pPr marL="1085850" lvl="1" indent="-342900">
              <a:buFont typeface="Arial" charset="0"/>
              <a:buChar char="•"/>
            </a:pPr>
            <a:endParaRPr lang="en-GB" dirty="0"/>
          </a:p>
          <a:p>
            <a:r>
              <a:rPr lang="en-GB" b="1" u="sng" dirty="0"/>
              <a:t>Some challenges</a:t>
            </a:r>
          </a:p>
          <a:p>
            <a:pPr marL="342900" indent="-342900">
              <a:buFont typeface="Arial" charset="0"/>
              <a:buChar char="•"/>
            </a:pPr>
            <a:r>
              <a:rPr lang="en-GB" dirty="0"/>
              <a:t>indicators often limited by data availability</a:t>
            </a:r>
          </a:p>
          <a:p>
            <a:pPr marL="342900" indent="-342900">
              <a:buFont typeface="Arial" charset="0"/>
              <a:buChar char="•"/>
            </a:pPr>
            <a:r>
              <a:rPr lang="en-GB" dirty="0"/>
              <a:t>may be difficult to respond to new data or methods, </a:t>
            </a:r>
            <a:r>
              <a:rPr lang="en-GB" i="1" dirty="0"/>
              <a:t>and</a:t>
            </a:r>
            <a:r>
              <a:rPr lang="en-GB" dirty="0"/>
              <a:t> maintain stability</a:t>
            </a:r>
          </a:p>
          <a:p>
            <a:pPr marL="342900" indent="-342900">
              <a:buFont typeface="Arial" charset="0"/>
              <a:buChar char="•"/>
            </a:pPr>
            <a:r>
              <a:rPr lang="en-GB" dirty="0"/>
              <a:t>if (too) simple, may not afford the best understanding of system dynamics</a:t>
            </a:r>
          </a:p>
          <a:p>
            <a:pPr marL="342900" indent="-342900">
              <a:buFont typeface="Arial" charset="0"/>
              <a:buChar char="•"/>
            </a:pPr>
            <a:r>
              <a:rPr lang="en-GB" dirty="0"/>
              <a:t>trade-offs between these desirable properties often necessary</a:t>
            </a:r>
          </a:p>
          <a:p>
            <a:pPr marL="342900" indent="-342900">
              <a:buFont typeface="Arial" charset="0"/>
              <a:buChar char="•"/>
            </a:pPr>
            <a:r>
              <a:rPr lang="en-GB" dirty="0"/>
              <a:t>avoiding proliferation – adding new indicators only where added value is clear</a:t>
            </a:r>
          </a:p>
        </p:txBody>
      </p:sp>
      <p:sp>
        <p:nvSpPr>
          <p:cNvPr id="2" name="TextBox 1">
            <a:extLst>
              <a:ext uri="{FF2B5EF4-FFF2-40B4-BE49-F238E27FC236}">
                <a16:creationId xmlns:a16="http://schemas.microsoft.com/office/drawing/2014/main" id="{A00A6E18-E0B3-42D7-8D54-3F24DCD7A393}"/>
              </a:ext>
            </a:extLst>
          </p:cNvPr>
          <p:cNvSpPr txBox="1"/>
          <p:nvPr/>
        </p:nvSpPr>
        <p:spPr>
          <a:xfrm>
            <a:off x="457201" y="5932724"/>
            <a:ext cx="7506094" cy="646331"/>
          </a:xfrm>
          <a:prstGeom prst="rect">
            <a:avLst/>
          </a:prstGeom>
          <a:noFill/>
        </p:spPr>
        <p:txBody>
          <a:bodyPr wrap="none" rtlCol="0">
            <a:spAutoFit/>
          </a:bodyPr>
          <a:lstStyle/>
          <a:p>
            <a:r>
              <a:rPr lang="en-US" sz="1200" dirty="0"/>
              <a:t>For further discussion, see:</a:t>
            </a:r>
          </a:p>
          <a:p>
            <a:r>
              <a:rPr lang="en-US" sz="1200" dirty="0"/>
              <a:t>Cook A, Tanner G and Zanin M, 2013. </a:t>
            </a:r>
            <a:r>
              <a:rPr lang="en-US" sz="1200" i="1" dirty="0"/>
              <a:t>Towards superior air transport performance metrics – imperatives and methods.</a:t>
            </a:r>
            <a:endParaRPr lang="en-GB" sz="1200" dirty="0"/>
          </a:p>
          <a:p>
            <a:r>
              <a:rPr lang="en-US" sz="1200" dirty="0"/>
              <a:t>Journal of Aerospace Operations, 2, 3–19.</a:t>
            </a:r>
            <a:endParaRPr lang="en-GB" sz="1200" dirty="0"/>
          </a:p>
        </p:txBody>
      </p:sp>
    </p:spTree>
    <p:extLst>
      <p:ext uri="{BB962C8B-B14F-4D97-AF65-F5344CB8AC3E}">
        <p14:creationId xmlns:p14="http://schemas.microsoft.com/office/powerpoint/2010/main" val="2816589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13" end="1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2"/>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a:extLst>
              <a:ext uri="{FF2B5EF4-FFF2-40B4-BE49-F238E27FC236}">
                <a16:creationId xmlns:a16="http://schemas.microsoft.com/office/drawing/2014/main" id="{121F1458-66ED-4290-9D96-1C410F94F4DA}"/>
              </a:ext>
            </a:extLst>
          </p:cNvPr>
          <p:cNvGraphicFramePr>
            <a:graphicFrameLocks noGrp="1"/>
          </p:cNvGraphicFramePr>
          <p:nvPr/>
        </p:nvGraphicFramePr>
        <p:xfrm>
          <a:off x="457200" y="1355055"/>
          <a:ext cx="8317683" cy="5029200"/>
        </p:xfrm>
        <a:graphic>
          <a:graphicData uri="http://schemas.openxmlformats.org/drawingml/2006/table">
            <a:tbl>
              <a:tblPr firstRow="1" bandRow="1">
                <a:tableStyleId>{5C22544A-7EE6-4342-B048-85BDC9FD1C3A}</a:tableStyleId>
              </a:tblPr>
              <a:tblGrid>
                <a:gridCol w="616591">
                  <a:extLst>
                    <a:ext uri="{9D8B030D-6E8A-4147-A177-3AD203B41FA5}">
                      <a16:colId xmlns:a16="http://schemas.microsoft.com/office/drawing/2014/main" val="163959909"/>
                    </a:ext>
                  </a:extLst>
                </a:gridCol>
                <a:gridCol w="1535185">
                  <a:extLst>
                    <a:ext uri="{9D8B030D-6E8A-4147-A177-3AD203B41FA5}">
                      <a16:colId xmlns:a16="http://schemas.microsoft.com/office/drawing/2014/main" val="4027202111"/>
                    </a:ext>
                  </a:extLst>
                </a:gridCol>
                <a:gridCol w="6165907">
                  <a:extLst>
                    <a:ext uri="{9D8B030D-6E8A-4147-A177-3AD203B41FA5}">
                      <a16:colId xmlns:a16="http://schemas.microsoft.com/office/drawing/2014/main" val="145709501"/>
                    </a:ext>
                  </a:extLst>
                </a:gridCol>
              </a:tblGrid>
              <a:tr h="370840">
                <a:tc>
                  <a:txBody>
                    <a:bodyPr/>
                    <a:lstStyle/>
                    <a:p>
                      <a:pPr algn="ctr"/>
                      <a:r>
                        <a:rPr lang="en-GB" dirty="0"/>
                        <a:t>KPA </a:t>
                      </a:r>
                    </a:p>
                  </a:txBody>
                  <a:tcPr/>
                </a:tc>
                <a:tc>
                  <a:txBody>
                    <a:bodyPr/>
                    <a:lstStyle/>
                    <a:p>
                      <a:r>
                        <a:rPr lang="en-GB" dirty="0"/>
                        <a:t>Name</a:t>
                      </a:r>
                    </a:p>
                  </a:txBody>
                  <a:tcPr/>
                </a:tc>
                <a:tc>
                  <a:txBody>
                    <a:bodyPr/>
                    <a:lstStyle/>
                    <a:p>
                      <a:r>
                        <a:rPr lang="en-GB" dirty="0"/>
                        <a:t>Meaning</a:t>
                      </a:r>
                    </a:p>
                  </a:txBody>
                  <a:tcPr/>
                </a:tc>
                <a:extLst>
                  <a:ext uri="{0D108BD9-81ED-4DB2-BD59-A6C34878D82A}">
                    <a16:rowId xmlns:a16="http://schemas.microsoft.com/office/drawing/2014/main" val="1298074302"/>
                  </a:ext>
                </a:extLst>
              </a:tr>
              <a:tr h="370840">
                <a:tc>
                  <a:txBody>
                    <a:bodyPr/>
                    <a:lstStyle/>
                    <a:p>
                      <a:pPr algn="ctr"/>
                      <a:r>
                        <a:rPr lang="en-GB" dirty="0"/>
                        <a:t>1</a:t>
                      </a:r>
                    </a:p>
                  </a:txBody>
                  <a:tcPr anchor="ctr"/>
                </a:tc>
                <a:tc>
                  <a:txBody>
                    <a:bodyPr/>
                    <a:lstStyle/>
                    <a:p>
                      <a:pPr algn="l"/>
                      <a:r>
                        <a:rPr lang="en-GB" sz="1400" dirty="0"/>
                        <a:t>Access and equity</a:t>
                      </a:r>
                    </a:p>
                  </a:txBody>
                  <a:tcPr anchor="ctr"/>
                </a:tc>
                <a:tc>
                  <a:txBody>
                    <a:bodyPr/>
                    <a:lstStyle/>
                    <a:p>
                      <a:endParaRPr lang="en-GB" sz="1200" dirty="0"/>
                    </a:p>
                    <a:p>
                      <a:endParaRPr lang="en-GB" sz="1200" dirty="0"/>
                    </a:p>
                  </a:txBody>
                  <a:tcPr anchor="ctr"/>
                </a:tc>
                <a:extLst>
                  <a:ext uri="{0D108BD9-81ED-4DB2-BD59-A6C34878D82A}">
                    <a16:rowId xmlns:a16="http://schemas.microsoft.com/office/drawing/2014/main" val="1448543919"/>
                  </a:ext>
                </a:extLst>
              </a:tr>
              <a:tr h="370840">
                <a:tc>
                  <a:txBody>
                    <a:bodyPr/>
                    <a:lstStyle/>
                    <a:p>
                      <a:pPr algn="ctr"/>
                      <a:r>
                        <a:rPr lang="en-GB" dirty="0"/>
                        <a:t>2</a:t>
                      </a:r>
                    </a:p>
                  </a:txBody>
                  <a:tcPr anchor="ctr"/>
                </a:tc>
                <a:tc>
                  <a:txBody>
                    <a:bodyPr/>
                    <a:lstStyle/>
                    <a:p>
                      <a:pPr algn="l"/>
                      <a:r>
                        <a:rPr lang="en-GB" sz="1400" dirty="0"/>
                        <a:t>Capacity</a:t>
                      </a:r>
                    </a:p>
                  </a:txBody>
                  <a:tcPr anchor="ctr"/>
                </a:tc>
                <a:tc>
                  <a:txBody>
                    <a:bodyPr/>
                    <a:lstStyle/>
                    <a:p>
                      <a:endParaRPr lang="en-GB" sz="1200" dirty="0"/>
                    </a:p>
                    <a:p>
                      <a:endParaRPr lang="en-GB" sz="1200" dirty="0"/>
                    </a:p>
                  </a:txBody>
                  <a:tcPr anchor="ctr"/>
                </a:tc>
                <a:extLst>
                  <a:ext uri="{0D108BD9-81ED-4DB2-BD59-A6C34878D82A}">
                    <a16:rowId xmlns:a16="http://schemas.microsoft.com/office/drawing/2014/main" val="896085058"/>
                  </a:ext>
                </a:extLst>
              </a:tr>
              <a:tr h="370840">
                <a:tc>
                  <a:txBody>
                    <a:bodyPr/>
                    <a:lstStyle/>
                    <a:p>
                      <a:pPr algn="ctr"/>
                      <a:r>
                        <a:rPr lang="en-GB" dirty="0"/>
                        <a:t>3</a:t>
                      </a:r>
                    </a:p>
                  </a:txBody>
                  <a:tcPr anchor="ctr"/>
                </a:tc>
                <a:tc>
                  <a:txBody>
                    <a:bodyPr/>
                    <a:lstStyle/>
                    <a:p>
                      <a:pPr algn="l"/>
                      <a:r>
                        <a:rPr lang="en-GB" sz="1400" dirty="0"/>
                        <a:t>Cost effectiveness</a:t>
                      </a:r>
                    </a:p>
                  </a:txBody>
                  <a:tcPr anchor="ctr"/>
                </a:tc>
                <a:tc>
                  <a:txBody>
                    <a:bodyPr/>
                    <a:lstStyle/>
                    <a:p>
                      <a:endParaRPr lang="en-GB" sz="1200" dirty="0"/>
                    </a:p>
                  </a:txBody>
                  <a:tcPr anchor="ctr"/>
                </a:tc>
                <a:extLst>
                  <a:ext uri="{0D108BD9-81ED-4DB2-BD59-A6C34878D82A}">
                    <a16:rowId xmlns:a16="http://schemas.microsoft.com/office/drawing/2014/main" val="2180296087"/>
                  </a:ext>
                </a:extLst>
              </a:tr>
              <a:tr h="370840">
                <a:tc>
                  <a:txBody>
                    <a:bodyPr/>
                    <a:lstStyle/>
                    <a:p>
                      <a:pPr algn="ctr"/>
                      <a:r>
                        <a:rPr lang="en-GB" dirty="0"/>
                        <a:t>4</a:t>
                      </a:r>
                    </a:p>
                  </a:txBody>
                  <a:tcPr anchor="ctr"/>
                </a:tc>
                <a:tc>
                  <a:txBody>
                    <a:bodyPr/>
                    <a:lstStyle/>
                    <a:p>
                      <a:pPr algn="l"/>
                      <a:r>
                        <a:rPr lang="en-GB" sz="1400" dirty="0"/>
                        <a:t>Efficiency</a:t>
                      </a:r>
                    </a:p>
                  </a:txBody>
                  <a:tcPr anchor="ctr"/>
                </a:tc>
                <a:tc>
                  <a:txBody>
                    <a:bodyPr/>
                    <a:lstStyle/>
                    <a:p>
                      <a:endParaRPr lang="en-GB" sz="1200" dirty="0"/>
                    </a:p>
                    <a:p>
                      <a:endParaRPr lang="en-GB" sz="1200" dirty="0"/>
                    </a:p>
                  </a:txBody>
                  <a:tcPr anchor="ctr"/>
                </a:tc>
                <a:extLst>
                  <a:ext uri="{0D108BD9-81ED-4DB2-BD59-A6C34878D82A}">
                    <a16:rowId xmlns:a16="http://schemas.microsoft.com/office/drawing/2014/main" val="3945170051"/>
                  </a:ext>
                </a:extLst>
              </a:tr>
              <a:tr h="370840">
                <a:tc>
                  <a:txBody>
                    <a:bodyPr/>
                    <a:lstStyle/>
                    <a:p>
                      <a:pPr algn="ctr"/>
                      <a:r>
                        <a:rPr lang="en-GB" dirty="0"/>
                        <a:t>5</a:t>
                      </a:r>
                    </a:p>
                  </a:txBody>
                  <a:tcPr anchor="ctr"/>
                </a:tc>
                <a:tc>
                  <a:txBody>
                    <a:bodyPr/>
                    <a:lstStyle/>
                    <a:p>
                      <a:pPr algn="l"/>
                      <a:r>
                        <a:rPr lang="en-GB" sz="1400" dirty="0"/>
                        <a:t>Environment</a:t>
                      </a:r>
                    </a:p>
                  </a:txBody>
                  <a:tcPr anchor="ctr"/>
                </a:tc>
                <a:tc>
                  <a:txBody>
                    <a:bodyPr/>
                    <a:lstStyle/>
                    <a:p>
                      <a:endParaRPr lang="en-GB" sz="1200" dirty="0"/>
                    </a:p>
                    <a:p>
                      <a:endParaRPr lang="en-GB" sz="1200" dirty="0"/>
                    </a:p>
                  </a:txBody>
                  <a:tcPr anchor="ctr"/>
                </a:tc>
                <a:extLst>
                  <a:ext uri="{0D108BD9-81ED-4DB2-BD59-A6C34878D82A}">
                    <a16:rowId xmlns:a16="http://schemas.microsoft.com/office/drawing/2014/main" val="3685924109"/>
                  </a:ext>
                </a:extLst>
              </a:tr>
              <a:tr h="370840">
                <a:tc>
                  <a:txBody>
                    <a:bodyPr/>
                    <a:lstStyle/>
                    <a:p>
                      <a:pPr algn="ctr"/>
                      <a:r>
                        <a:rPr lang="en-GB" dirty="0"/>
                        <a:t>6</a:t>
                      </a:r>
                    </a:p>
                  </a:txBody>
                  <a:tcPr anchor="ctr"/>
                </a:tc>
                <a:tc>
                  <a:txBody>
                    <a:bodyPr/>
                    <a:lstStyle/>
                    <a:p>
                      <a:pPr algn="l"/>
                      <a:r>
                        <a:rPr lang="en-GB" sz="1400" dirty="0"/>
                        <a:t>Flexibility</a:t>
                      </a:r>
                    </a:p>
                  </a:txBody>
                  <a:tcPr anchor="ctr"/>
                </a:tc>
                <a:tc>
                  <a:txBody>
                    <a:bodyPr/>
                    <a:lstStyle/>
                    <a:p>
                      <a:endParaRPr lang="en-GB" sz="1200" dirty="0"/>
                    </a:p>
                  </a:txBody>
                  <a:tcPr anchor="ctr"/>
                </a:tc>
                <a:extLst>
                  <a:ext uri="{0D108BD9-81ED-4DB2-BD59-A6C34878D82A}">
                    <a16:rowId xmlns:a16="http://schemas.microsoft.com/office/drawing/2014/main" val="1043876295"/>
                  </a:ext>
                </a:extLst>
              </a:tr>
              <a:tr h="370840">
                <a:tc>
                  <a:txBody>
                    <a:bodyPr/>
                    <a:lstStyle/>
                    <a:p>
                      <a:pPr algn="ctr"/>
                      <a:r>
                        <a:rPr lang="en-GB" dirty="0"/>
                        <a:t>7</a:t>
                      </a:r>
                    </a:p>
                  </a:txBody>
                  <a:tcPr anchor="ctr"/>
                </a:tc>
                <a:tc>
                  <a:txBody>
                    <a:bodyPr/>
                    <a:lstStyle/>
                    <a:p>
                      <a:pPr algn="l"/>
                      <a:r>
                        <a:rPr lang="en-GB" sz="1400" dirty="0"/>
                        <a:t>Global interoperability</a:t>
                      </a:r>
                    </a:p>
                  </a:txBody>
                  <a:tcPr anchor="ctr"/>
                </a:tc>
                <a:tc>
                  <a:txBody>
                    <a:bodyPr/>
                    <a:lstStyle/>
                    <a:p>
                      <a:endParaRPr lang="en-GB" sz="1200" dirty="0"/>
                    </a:p>
                  </a:txBody>
                  <a:tcPr anchor="ctr"/>
                </a:tc>
                <a:extLst>
                  <a:ext uri="{0D108BD9-81ED-4DB2-BD59-A6C34878D82A}">
                    <a16:rowId xmlns:a16="http://schemas.microsoft.com/office/drawing/2014/main" val="1319090309"/>
                  </a:ext>
                </a:extLst>
              </a:tr>
              <a:tr h="370840">
                <a:tc>
                  <a:txBody>
                    <a:bodyPr/>
                    <a:lstStyle/>
                    <a:p>
                      <a:pPr algn="ctr"/>
                      <a:r>
                        <a:rPr lang="en-GB" dirty="0"/>
                        <a:t>8</a:t>
                      </a:r>
                    </a:p>
                  </a:txBody>
                  <a:tcPr anchor="ctr"/>
                </a:tc>
                <a:tc>
                  <a:txBody>
                    <a:bodyPr/>
                    <a:lstStyle/>
                    <a:p>
                      <a:pPr algn="l"/>
                      <a:r>
                        <a:rPr lang="en-GB" sz="1400" dirty="0"/>
                        <a:t>Participation</a:t>
                      </a:r>
                    </a:p>
                  </a:txBody>
                  <a:tcPr anchor="ctr"/>
                </a:tc>
                <a:tc>
                  <a:txBody>
                    <a:bodyPr/>
                    <a:lstStyle/>
                    <a:p>
                      <a:endParaRPr lang="en-GB" sz="1200" dirty="0"/>
                    </a:p>
                  </a:txBody>
                  <a:tcPr anchor="ctr"/>
                </a:tc>
                <a:extLst>
                  <a:ext uri="{0D108BD9-81ED-4DB2-BD59-A6C34878D82A}">
                    <a16:rowId xmlns:a16="http://schemas.microsoft.com/office/drawing/2014/main" val="604835932"/>
                  </a:ext>
                </a:extLst>
              </a:tr>
              <a:tr h="370840">
                <a:tc>
                  <a:txBody>
                    <a:bodyPr/>
                    <a:lstStyle/>
                    <a:p>
                      <a:pPr algn="ctr"/>
                      <a:r>
                        <a:rPr lang="en-GB" dirty="0"/>
                        <a:t>9</a:t>
                      </a:r>
                    </a:p>
                  </a:txBody>
                  <a:tcPr anchor="ctr"/>
                </a:tc>
                <a:tc>
                  <a:txBody>
                    <a:bodyPr/>
                    <a:lstStyle/>
                    <a:p>
                      <a:pPr algn="l"/>
                      <a:r>
                        <a:rPr lang="en-GB" sz="1400" dirty="0"/>
                        <a:t>Predictability</a:t>
                      </a:r>
                    </a:p>
                  </a:txBody>
                  <a:tcPr anchor="ctr"/>
                </a:tc>
                <a:tc>
                  <a:txBody>
                    <a:bodyPr/>
                    <a:lstStyle/>
                    <a:p>
                      <a:endParaRPr lang="en-GB" sz="1200" dirty="0"/>
                    </a:p>
                  </a:txBody>
                  <a:tcPr anchor="ctr"/>
                </a:tc>
                <a:extLst>
                  <a:ext uri="{0D108BD9-81ED-4DB2-BD59-A6C34878D82A}">
                    <a16:rowId xmlns:a16="http://schemas.microsoft.com/office/drawing/2014/main" val="1735904721"/>
                  </a:ext>
                </a:extLst>
              </a:tr>
              <a:tr h="370840">
                <a:tc>
                  <a:txBody>
                    <a:bodyPr/>
                    <a:lstStyle/>
                    <a:p>
                      <a:pPr algn="ctr"/>
                      <a:r>
                        <a:rPr lang="en-GB" dirty="0"/>
                        <a:t>10</a:t>
                      </a:r>
                    </a:p>
                  </a:txBody>
                  <a:tcPr anchor="ctr"/>
                </a:tc>
                <a:tc>
                  <a:txBody>
                    <a:bodyPr/>
                    <a:lstStyle/>
                    <a:p>
                      <a:pPr algn="l"/>
                      <a:r>
                        <a:rPr lang="en-GB" sz="1400" dirty="0"/>
                        <a:t>Safety</a:t>
                      </a:r>
                    </a:p>
                  </a:txBody>
                  <a:tcPr anchor="ctr"/>
                </a:tc>
                <a:tc>
                  <a:txBody>
                    <a:bodyPr/>
                    <a:lstStyle/>
                    <a:p>
                      <a:endParaRPr lang="en-GB" sz="1200" dirty="0"/>
                    </a:p>
                  </a:txBody>
                  <a:tcPr anchor="ctr"/>
                </a:tc>
                <a:extLst>
                  <a:ext uri="{0D108BD9-81ED-4DB2-BD59-A6C34878D82A}">
                    <a16:rowId xmlns:a16="http://schemas.microsoft.com/office/drawing/2014/main" val="2378593193"/>
                  </a:ext>
                </a:extLst>
              </a:tr>
              <a:tr h="370840">
                <a:tc>
                  <a:txBody>
                    <a:bodyPr/>
                    <a:lstStyle/>
                    <a:p>
                      <a:pPr algn="ctr"/>
                      <a:r>
                        <a:rPr lang="en-GB" dirty="0"/>
                        <a:t>11</a:t>
                      </a:r>
                    </a:p>
                  </a:txBody>
                  <a:tcPr anchor="ctr"/>
                </a:tc>
                <a:tc>
                  <a:txBody>
                    <a:bodyPr/>
                    <a:lstStyle/>
                    <a:p>
                      <a:pPr algn="l"/>
                      <a:r>
                        <a:rPr lang="en-GB" sz="1400" dirty="0"/>
                        <a:t>Security</a:t>
                      </a:r>
                    </a:p>
                  </a:txBody>
                  <a:tcPr anchor="ctr"/>
                </a:tc>
                <a:tc>
                  <a:txBody>
                    <a:bodyPr/>
                    <a:lstStyle/>
                    <a:p>
                      <a:endParaRPr lang="en-GB" sz="1200" dirty="0"/>
                    </a:p>
                    <a:p>
                      <a:endParaRPr lang="en-GB" sz="1200" dirty="0"/>
                    </a:p>
                  </a:txBody>
                  <a:tcPr anchor="ctr"/>
                </a:tc>
                <a:extLst>
                  <a:ext uri="{0D108BD9-81ED-4DB2-BD59-A6C34878D82A}">
                    <a16:rowId xmlns:a16="http://schemas.microsoft.com/office/drawing/2014/main" val="1466862118"/>
                  </a:ext>
                </a:extLst>
              </a:tr>
            </a:tbl>
          </a:graphicData>
        </a:graphic>
      </p:graphicFrame>
      <p:sp>
        <p:nvSpPr>
          <p:cNvPr id="5" name="Segnaposto numero diapositiva 4"/>
          <p:cNvSpPr>
            <a:spLocks noGrp="1"/>
          </p:cNvSpPr>
          <p:nvPr>
            <p:ph type="sldNum" sz="quarter" idx="11"/>
          </p:nvPr>
        </p:nvSpPr>
        <p:spPr/>
        <p:txBody>
          <a:bodyPr/>
          <a:lstStyle/>
          <a:p>
            <a:fld id="{707FE137-0C1A-4C05-8B34-1D89C94DB814}" type="slidenum">
              <a:rPr lang="en-GB" smtClean="0"/>
              <a:pPr/>
              <a:t>11</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55623" cy="1143000"/>
          </a:xfrm>
        </p:spPr>
        <p:txBody>
          <a:bodyPr/>
          <a:lstStyle/>
          <a:p>
            <a:r>
              <a:rPr lang="en-GB" sz="2800" dirty="0"/>
              <a:t>Major frameworks impacting Europe</a:t>
            </a:r>
            <a:br>
              <a:rPr lang="en-GB" sz="2800" dirty="0"/>
            </a:br>
            <a:r>
              <a:rPr lang="en-GB" sz="2800" dirty="0"/>
              <a:t>ICAO Global ATM operational concept (‘Doc 9854’)</a:t>
            </a:r>
          </a:p>
        </p:txBody>
      </p:sp>
    </p:spTree>
    <p:extLst>
      <p:ext uri="{BB962C8B-B14F-4D97-AF65-F5344CB8AC3E}">
        <p14:creationId xmlns:p14="http://schemas.microsoft.com/office/powerpoint/2010/main" val="2983066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12</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47234" cy="1143000"/>
          </a:xfrm>
        </p:spPr>
        <p:txBody>
          <a:bodyPr/>
          <a:lstStyle/>
          <a:p>
            <a:r>
              <a:rPr lang="en-GB" sz="2800" dirty="0"/>
              <a:t>Major frameworks impacting Europe</a:t>
            </a:r>
            <a:br>
              <a:rPr lang="en-GB" sz="2800" dirty="0"/>
            </a:br>
            <a:r>
              <a:rPr lang="en-GB" sz="2800" dirty="0"/>
              <a:t>ICAO Global ATM operational concept (‘Doc 9854’)</a:t>
            </a:r>
          </a:p>
        </p:txBody>
      </p:sp>
      <p:graphicFrame>
        <p:nvGraphicFramePr>
          <p:cNvPr id="11" name="Table 10">
            <a:extLst>
              <a:ext uri="{FF2B5EF4-FFF2-40B4-BE49-F238E27FC236}">
                <a16:creationId xmlns:a16="http://schemas.microsoft.com/office/drawing/2014/main" id="{2FD305F1-E6DD-4867-8112-ED53C77D1ACC}"/>
              </a:ext>
            </a:extLst>
          </p:cNvPr>
          <p:cNvGraphicFramePr>
            <a:graphicFrameLocks noGrp="1"/>
          </p:cNvGraphicFramePr>
          <p:nvPr/>
        </p:nvGraphicFramePr>
        <p:xfrm>
          <a:off x="457200" y="1355055"/>
          <a:ext cx="8317683" cy="5029200"/>
        </p:xfrm>
        <a:graphic>
          <a:graphicData uri="http://schemas.openxmlformats.org/drawingml/2006/table">
            <a:tbl>
              <a:tblPr firstRow="1" bandRow="1">
                <a:tableStyleId>{5C22544A-7EE6-4342-B048-85BDC9FD1C3A}</a:tableStyleId>
              </a:tblPr>
              <a:tblGrid>
                <a:gridCol w="616591">
                  <a:extLst>
                    <a:ext uri="{9D8B030D-6E8A-4147-A177-3AD203B41FA5}">
                      <a16:colId xmlns:a16="http://schemas.microsoft.com/office/drawing/2014/main" val="163959909"/>
                    </a:ext>
                  </a:extLst>
                </a:gridCol>
                <a:gridCol w="1535185">
                  <a:extLst>
                    <a:ext uri="{9D8B030D-6E8A-4147-A177-3AD203B41FA5}">
                      <a16:colId xmlns:a16="http://schemas.microsoft.com/office/drawing/2014/main" val="4027202111"/>
                    </a:ext>
                  </a:extLst>
                </a:gridCol>
                <a:gridCol w="6165907">
                  <a:extLst>
                    <a:ext uri="{9D8B030D-6E8A-4147-A177-3AD203B41FA5}">
                      <a16:colId xmlns:a16="http://schemas.microsoft.com/office/drawing/2014/main" val="145709501"/>
                    </a:ext>
                  </a:extLst>
                </a:gridCol>
              </a:tblGrid>
              <a:tr h="370840">
                <a:tc>
                  <a:txBody>
                    <a:bodyPr/>
                    <a:lstStyle/>
                    <a:p>
                      <a:pPr algn="ctr"/>
                      <a:r>
                        <a:rPr lang="en-GB" dirty="0"/>
                        <a:t>KPA </a:t>
                      </a:r>
                    </a:p>
                  </a:txBody>
                  <a:tcPr anchor="ctr"/>
                </a:tc>
                <a:tc>
                  <a:txBody>
                    <a:bodyPr/>
                    <a:lstStyle/>
                    <a:p>
                      <a:r>
                        <a:rPr lang="en-GB" dirty="0"/>
                        <a:t>Name</a:t>
                      </a:r>
                    </a:p>
                  </a:txBody>
                  <a:tcPr/>
                </a:tc>
                <a:tc>
                  <a:txBody>
                    <a:bodyPr/>
                    <a:lstStyle/>
                    <a:p>
                      <a:r>
                        <a:rPr lang="en-GB" dirty="0"/>
                        <a:t>Meaning</a:t>
                      </a:r>
                    </a:p>
                  </a:txBody>
                  <a:tcPr/>
                </a:tc>
                <a:extLst>
                  <a:ext uri="{0D108BD9-81ED-4DB2-BD59-A6C34878D82A}">
                    <a16:rowId xmlns:a16="http://schemas.microsoft.com/office/drawing/2014/main" val="1298074302"/>
                  </a:ext>
                </a:extLst>
              </a:tr>
              <a:tr h="370840">
                <a:tc>
                  <a:txBody>
                    <a:bodyPr/>
                    <a:lstStyle/>
                    <a:p>
                      <a:pPr algn="ctr"/>
                      <a:r>
                        <a:rPr lang="en-GB" dirty="0"/>
                        <a:t>1</a:t>
                      </a:r>
                    </a:p>
                  </a:txBody>
                  <a:tcPr anchor="ctr"/>
                </a:tc>
                <a:tc>
                  <a:txBody>
                    <a:bodyPr/>
                    <a:lstStyle/>
                    <a:p>
                      <a:pPr algn="l"/>
                      <a:r>
                        <a:rPr lang="en-GB" sz="1400" dirty="0"/>
                        <a:t>Access and </a:t>
                      </a:r>
                      <a:r>
                        <a:rPr lang="en-GB" sz="1400" b="1" dirty="0"/>
                        <a:t>equity</a:t>
                      </a:r>
                    </a:p>
                  </a:txBody>
                  <a:tcPr anchor="ctr"/>
                </a:tc>
                <a:tc>
                  <a:txBody>
                    <a:bodyPr/>
                    <a:lstStyle/>
                    <a:p>
                      <a:r>
                        <a:rPr lang="en-GB" sz="1200" dirty="0"/>
                        <a:t>“all airspace users have right of access to the ATM resources needed to meet their specific operational requirements [...] shared use of airspace by different users”</a:t>
                      </a:r>
                    </a:p>
                  </a:txBody>
                  <a:tcPr anchor="ctr"/>
                </a:tc>
                <a:extLst>
                  <a:ext uri="{0D108BD9-81ED-4DB2-BD59-A6C34878D82A}">
                    <a16:rowId xmlns:a16="http://schemas.microsoft.com/office/drawing/2014/main" val="1448543919"/>
                  </a:ext>
                </a:extLst>
              </a:tr>
              <a:tr h="370840">
                <a:tc>
                  <a:txBody>
                    <a:bodyPr/>
                    <a:lstStyle/>
                    <a:p>
                      <a:pPr algn="ctr"/>
                      <a:r>
                        <a:rPr lang="en-GB" dirty="0"/>
                        <a:t>2</a:t>
                      </a:r>
                    </a:p>
                  </a:txBody>
                  <a:tcPr anchor="ctr"/>
                </a:tc>
                <a:tc>
                  <a:txBody>
                    <a:bodyPr/>
                    <a:lstStyle/>
                    <a:p>
                      <a:pPr algn="l"/>
                      <a:r>
                        <a:rPr lang="en-GB" sz="1400" b="1" dirty="0"/>
                        <a:t>Capacity</a:t>
                      </a:r>
                    </a:p>
                  </a:txBody>
                  <a:tcPr anchor="ctr"/>
                </a:tc>
                <a:tc>
                  <a:txBody>
                    <a:bodyPr/>
                    <a:lstStyle/>
                    <a:p>
                      <a:r>
                        <a:rPr lang="en-GB" sz="1200" dirty="0"/>
                        <a:t>“meet airspace user demands at </a:t>
                      </a:r>
                      <a:r>
                        <a:rPr lang="en-GB" sz="1200" b="1" dirty="0">
                          <a:solidFill>
                            <a:srgbClr val="0000FF"/>
                          </a:solidFill>
                        </a:rPr>
                        <a:t>peak times</a:t>
                      </a:r>
                      <a:r>
                        <a:rPr lang="en-GB" sz="1200" dirty="0"/>
                        <a:t> and locations while minimizing restrictions on traffic flow [...] </a:t>
                      </a:r>
                      <a:r>
                        <a:rPr lang="en-GB" sz="1200" b="1" dirty="0">
                          <a:solidFill>
                            <a:srgbClr val="0000FF"/>
                          </a:solidFill>
                        </a:rPr>
                        <a:t>resilient</a:t>
                      </a:r>
                      <a:r>
                        <a:rPr lang="en-GB" sz="1200" dirty="0"/>
                        <a:t> to service disruption”</a:t>
                      </a:r>
                    </a:p>
                  </a:txBody>
                  <a:tcPr anchor="ctr"/>
                </a:tc>
                <a:extLst>
                  <a:ext uri="{0D108BD9-81ED-4DB2-BD59-A6C34878D82A}">
                    <a16:rowId xmlns:a16="http://schemas.microsoft.com/office/drawing/2014/main" val="896085058"/>
                  </a:ext>
                </a:extLst>
              </a:tr>
              <a:tr h="370840">
                <a:tc>
                  <a:txBody>
                    <a:bodyPr/>
                    <a:lstStyle/>
                    <a:p>
                      <a:pPr algn="ctr"/>
                      <a:r>
                        <a:rPr lang="en-GB" dirty="0"/>
                        <a:t>3</a:t>
                      </a:r>
                    </a:p>
                  </a:txBody>
                  <a:tcPr anchor="ctr"/>
                </a:tc>
                <a:tc>
                  <a:txBody>
                    <a:bodyPr/>
                    <a:lstStyle/>
                    <a:p>
                      <a:pPr algn="l"/>
                      <a:r>
                        <a:rPr lang="en-GB" sz="1400" b="1" dirty="0"/>
                        <a:t>Cost effectiveness</a:t>
                      </a:r>
                    </a:p>
                  </a:txBody>
                  <a:tcPr anchor="ctr"/>
                </a:tc>
                <a:tc>
                  <a:txBody>
                    <a:bodyPr/>
                    <a:lstStyle/>
                    <a:p>
                      <a:r>
                        <a:rPr lang="en-GB" sz="1200" dirty="0"/>
                        <a:t>“cost of service [...] should always be considered when evaluating any proposal to improve ATM”</a:t>
                      </a:r>
                    </a:p>
                  </a:txBody>
                  <a:tcPr anchor="ctr"/>
                </a:tc>
                <a:extLst>
                  <a:ext uri="{0D108BD9-81ED-4DB2-BD59-A6C34878D82A}">
                    <a16:rowId xmlns:a16="http://schemas.microsoft.com/office/drawing/2014/main" val="2180296087"/>
                  </a:ext>
                </a:extLst>
              </a:tr>
              <a:tr h="370840">
                <a:tc>
                  <a:txBody>
                    <a:bodyPr/>
                    <a:lstStyle/>
                    <a:p>
                      <a:pPr algn="ctr"/>
                      <a:r>
                        <a:rPr lang="en-GB" dirty="0"/>
                        <a:t>4</a:t>
                      </a:r>
                    </a:p>
                  </a:txBody>
                  <a:tcPr anchor="ctr"/>
                </a:tc>
                <a:tc>
                  <a:txBody>
                    <a:bodyPr/>
                    <a:lstStyle/>
                    <a:p>
                      <a:pPr algn="l"/>
                      <a:r>
                        <a:rPr lang="en-GB" sz="1400" dirty="0"/>
                        <a:t>Efficiency</a:t>
                      </a:r>
                    </a:p>
                  </a:txBody>
                  <a:tcPr anchor="ctr"/>
                </a:tc>
                <a:tc>
                  <a:txBody>
                    <a:bodyPr/>
                    <a:lstStyle/>
                    <a:p>
                      <a:r>
                        <a:rPr lang="en-GB" sz="1200" dirty="0"/>
                        <a:t>“airspace users want to depart and arrive at the times they select and fly the trajectory they determine to be optimum”</a:t>
                      </a:r>
                    </a:p>
                  </a:txBody>
                  <a:tcPr anchor="ctr"/>
                </a:tc>
                <a:extLst>
                  <a:ext uri="{0D108BD9-81ED-4DB2-BD59-A6C34878D82A}">
                    <a16:rowId xmlns:a16="http://schemas.microsoft.com/office/drawing/2014/main" val="3945170051"/>
                  </a:ext>
                </a:extLst>
              </a:tr>
              <a:tr h="370840">
                <a:tc>
                  <a:txBody>
                    <a:bodyPr/>
                    <a:lstStyle/>
                    <a:p>
                      <a:pPr algn="ctr"/>
                      <a:r>
                        <a:rPr lang="en-GB" dirty="0"/>
                        <a:t>5</a:t>
                      </a:r>
                    </a:p>
                  </a:txBody>
                  <a:tcPr anchor="ctr"/>
                </a:tc>
                <a:tc>
                  <a:txBody>
                    <a:bodyPr/>
                    <a:lstStyle/>
                    <a:p>
                      <a:pPr algn="l"/>
                      <a:r>
                        <a:rPr lang="en-GB" sz="1400" b="1" dirty="0"/>
                        <a:t>Environment</a:t>
                      </a:r>
                    </a:p>
                  </a:txBody>
                  <a:tcPr anchor="ctr"/>
                </a:tc>
                <a:tc>
                  <a:txBody>
                    <a:bodyPr/>
                    <a:lstStyle/>
                    <a:p>
                      <a:r>
                        <a:rPr lang="en-GB" sz="1200" dirty="0"/>
                        <a:t>“</a:t>
                      </a:r>
                      <a:r>
                        <a:rPr lang="en-GB" sz="1200" b="0" i="0" u="none" strike="noStrike" kern="1200" baseline="0" dirty="0">
                          <a:solidFill>
                            <a:schemeClr val="dk1"/>
                          </a:solidFill>
                          <a:latin typeface="+mn-lt"/>
                          <a:ea typeface="+mn-ea"/>
                          <a:cs typeface="+mn-cs"/>
                        </a:rPr>
                        <a:t>contribute to the protection of the environment by considering noise, gaseous</a:t>
                      </a:r>
                    </a:p>
                    <a:p>
                      <a:r>
                        <a:rPr lang="en-GB" sz="1200" b="0" i="0" u="none" strike="noStrike" kern="1200" baseline="0" dirty="0">
                          <a:solidFill>
                            <a:schemeClr val="dk1"/>
                          </a:solidFill>
                          <a:latin typeface="+mn-lt"/>
                          <a:ea typeface="+mn-ea"/>
                          <a:cs typeface="+mn-cs"/>
                        </a:rPr>
                        <a:t>emissions and other environmental issues</a:t>
                      </a:r>
                      <a:r>
                        <a:rPr lang="en-GB" sz="1200" dirty="0"/>
                        <a:t>”</a:t>
                      </a:r>
                    </a:p>
                  </a:txBody>
                  <a:tcPr anchor="ctr"/>
                </a:tc>
                <a:extLst>
                  <a:ext uri="{0D108BD9-81ED-4DB2-BD59-A6C34878D82A}">
                    <a16:rowId xmlns:a16="http://schemas.microsoft.com/office/drawing/2014/main" val="3685924109"/>
                  </a:ext>
                </a:extLst>
              </a:tr>
              <a:tr h="370840">
                <a:tc>
                  <a:txBody>
                    <a:bodyPr/>
                    <a:lstStyle/>
                    <a:p>
                      <a:pPr algn="ctr"/>
                      <a:r>
                        <a:rPr lang="en-GB" dirty="0"/>
                        <a:t>6</a:t>
                      </a:r>
                    </a:p>
                  </a:txBody>
                  <a:tcPr anchor="ctr"/>
                </a:tc>
                <a:tc>
                  <a:txBody>
                    <a:bodyPr/>
                    <a:lstStyle/>
                    <a:p>
                      <a:pPr algn="l"/>
                      <a:r>
                        <a:rPr lang="en-GB" sz="1400" b="1" dirty="0"/>
                        <a:t>Flexibility</a:t>
                      </a:r>
                    </a:p>
                  </a:txBody>
                  <a:tcPr anchor="ctr"/>
                </a:tc>
                <a:tc>
                  <a:txBody>
                    <a:bodyPr/>
                    <a:lstStyle/>
                    <a:p>
                      <a:r>
                        <a:rPr lang="en-GB" sz="1200" dirty="0"/>
                        <a:t>“ability of all airspace users to modify flight trajectories dynamically and adjust dep. &amp; arr. times”</a:t>
                      </a:r>
                    </a:p>
                  </a:txBody>
                  <a:tcPr anchor="ctr"/>
                </a:tc>
                <a:extLst>
                  <a:ext uri="{0D108BD9-81ED-4DB2-BD59-A6C34878D82A}">
                    <a16:rowId xmlns:a16="http://schemas.microsoft.com/office/drawing/2014/main" val="1043876295"/>
                  </a:ext>
                </a:extLst>
              </a:tr>
              <a:tr h="370840">
                <a:tc>
                  <a:txBody>
                    <a:bodyPr/>
                    <a:lstStyle/>
                    <a:p>
                      <a:pPr algn="ctr"/>
                      <a:r>
                        <a:rPr lang="en-GB" dirty="0"/>
                        <a:t>7</a:t>
                      </a:r>
                    </a:p>
                  </a:txBody>
                  <a:tcPr anchor="ctr"/>
                </a:tc>
                <a:tc>
                  <a:txBody>
                    <a:bodyPr/>
                    <a:lstStyle/>
                    <a:p>
                      <a:pPr algn="l"/>
                      <a:r>
                        <a:rPr lang="en-GB" sz="1400" dirty="0"/>
                        <a:t>Global interoperability</a:t>
                      </a:r>
                    </a:p>
                  </a:txBody>
                  <a:tcPr anchor="ctr"/>
                </a:tc>
                <a:tc>
                  <a:txBody>
                    <a:bodyPr/>
                    <a:lstStyle/>
                    <a:p>
                      <a:r>
                        <a:rPr lang="en-GB" sz="1200" dirty="0"/>
                        <a:t>“uniform principles [...] non-discriminatory global and regional traffic flows”</a:t>
                      </a:r>
                    </a:p>
                  </a:txBody>
                  <a:tcPr anchor="ctr"/>
                </a:tc>
                <a:extLst>
                  <a:ext uri="{0D108BD9-81ED-4DB2-BD59-A6C34878D82A}">
                    <a16:rowId xmlns:a16="http://schemas.microsoft.com/office/drawing/2014/main" val="1319090309"/>
                  </a:ext>
                </a:extLst>
              </a:tr>
              <a:tr h="370840">
                <a:tc>
                  <a:txBody>
                    <a:bodyPr/>
                    <a:lstStyle/>
                    <a:p>
                      <a:pPr algn="ctr"/>
                      <a:r>
                        <a:rPr lang="en-GB" dirty="0"/>
                        <a:t>8</a:t>
                      </a:r>
                    </a:p>
                  </a:txBody>
                  <a:tcPr anchor="ctr"/>
                </a:tc>
                <a:tc>
                  <a:txBody>
                    <a:bodyPr/>
                    <a:lstStyle/>
                    <a:p>
                      <a:pPr algn="l"/>
                      <a:r>
                        <a:rPr lang="en-GB" sz="1400" dirty="0"/>
                        <a:t>Participation</a:t>
                      </a:r>
                    </a:p>
                  </a:txBody>
                  <a:tcPr anchor="ctr"/>
                </a:tc>
                <a:tc>
                  <a:txBody>
                    <a:bodyPr/>
                    <a:lstStyle/>
                    <a:p>
                      <a:r>
                        <a:rPr lang="en-GB" sz="1200" dirty="0"/>
                        <a:t>“ATM community [...] continuous involvement in the planning, implementation and operation”</a:t>
                      </a:r>
                    </a:p>
                  </a:txBody>
                  <a:tcPr anchor="ctr"/>
                </a:tc>
                <a:extLst>
                  <a:ext uri="{0D108BD9-81ED-4DB2-BD59-A6C34878D82A}">
                    <a16:rowId xmlns:a16="http://schemas.microsoft.com/office/drawing/2014/main" val="604835932"/>
                  </a:ext>
                </a:extLst>
              </a:tr>
              <a:tr h="370840">
                <a:tc>
                  <a:txBody>
                    <a:bodyPr/>
                    <a:lstStyle/>
                    <a:p>
                      <a:pPr algn="ctr"/>
                      <a:r>
                        <a:rPr lang="en-GB" dirty="0"/>
                        <a:t>9</a:t>
                      </a:r>
                    </a:p>
                  </a:txBody>
                  <a:tcPr anchor="ctr"/>
                </a:tc>
                <a:tc>
                  <a:txBody>
                    <a:bodyPr/>
                    <a:lstStyle/>
                    <a:p>
                      <a:pPr algn="l"/>
                      <a:r>
                        <a:rPr lang="en-GB" sz="1400" dirty="0"/>
                        <a:t>Predictability</a:t>
                      </a:r>
                    </a:p>
                  </a:txBody>
                  <a:tcPr anchor="ctr"/>
                </a:tc>
                <a:tc>
                  <a:txBody>
                    <a:bodyPr/>
                    <a:lstStyle/>
                    <a:p>
                      <a:r>
                        <a:rPr lang="en-GB" sz="1200" dirty="0"/>
                        <a:t>“ATM service providers to provide consistent &amp; dependable levels of performance”</a:t>
                      </a:r>
                    </a:p>
                  </a:txBody>
                  <a:tcPr anchor="ctr"/>
                </a:tc>
                <a:extLst>
                  <a:ext uri="{0D108BD9-81ED-4DB2-BD59-A6C34878D82A}">
                    <a16:rowId xmlns:a16="http://schemas.microsoft.com/office/drawing/2014/main" val="1735904721"/>
                  </a:ext>
                </a:extLst>
              </a:tr>
              <a:tr h="370840">
                <a:tc>
                  <a:txBody>
                    <a:bodyPr/>
                    <a:lstStyle/>
                    <a:p>
                      <a:pPr algn="ctr"/>
                      <a:r>
                        <a:rPr lang="en-GB" dirty="0"/>
                        <a:t>10</a:t>
                      </a:r>
                    </a:p>
                  </a:txBody>
                  <a:tcPr anchor="ctr"/>
                </a:tc>
                <a:tc>
                  <a:txBody>
                    <a:bodyPr/>
                    <a:lstStyle/>
                    <a:p>
                      <a:pPr algn="l"/>
                      <a:r>
                        <a:rPr lang="en-GB" sz="1400" b="1" dirty="0"/>
                        <a:t>Safety</a:t>
                      </a:r>
                    </a:p>
                  </a:txBody>
                  <a:tcPr anchor="ctr"/>
                </a:tc>
                <a:tc>
                  <a:txBody>
                    <a:bodyPr/>
                    <a:lstStyle/>
                    <a:p>
                      <a:r>
                        <a:rPr lang="en-GB" sz="1200" dirty="0"/>
                        <a:t>“highest priority [...] uniform safety standards [...] applied systematically”</a:t>
                      </a:r>
                    </a:p>
                  </a:txBody>
                  <a:tcPr anchor="ctr"/>
                </a:tc>
                <a:extLst>
                  <a:ext uri="{0D108BD9-81ED-4DB2-BD59-A6C34878D82A}">
                    <a16:rowId xmlns:a16="http://schemas.microsoft.com/office/drawing/2014/main" val="2378593193"/>
                  </a:ext>
                </a:extLst>
              </a:tr>
              <a:tr h="370840">
                <a:tc>
                  <a:txBody>
                    <a:bodyPr/>
                    <a:lstStyle/>
                    <a:p>
                      <a:pPr algn="ctr"/>
                      <a:r>
                        <a:rPr lang="en-GB" dirty="0"/>
                        <a:t>11</a:t>
                      </a:r>
                    </a:p>
                  </a:txBody>
                  <a:tcPr anchor="ctr"/>
                </a:tc>
                <a:tc>
                  <a:txBody>
                    <a:bodyPr/>
                    <a:lstStyle/>
                    <a:p>
                      <a:pPr algn="l"/>
                      <a:r>
                        <a:rPr lang="en-GB" sz="1400" dirty="0"/>
                        <a:t>Security</a:t>
                      </a:r>
                    </a:p>
                  </a:txBody>
                  <a:tcPr anchor="ctr"/>
                </a:tc>
                <a:tc>
                  <a:txBody>
                    <a:bodyPr/>
                    <a:lstStyle/>
                    <a:p>
                      <a:r>
                        <a:rPr lang="en-GB" sz="1200" dirty="0"/>
                        <a:t>“protection against [...] intentional acts (e.g. terrorism) or unintentional acts (e.g. human error, natural disaster) ”</a:t>
                      </a:r>
                    </a:p>
                  </a:txBody>
                  <a:tcPr anchor="ctr"/>
                </a:tc>
                <a:extLst>
                  <a:ext uri="{0D108BD9-81ED-4DB2-BD59-A6C34878D82A}">
                    <a16:rowId xmlns:a16="http://schemas.microsoft.com/office/drawing/2014/main" val="1466862118"/>
                  </a:ext>
                </a:extLst>
              </a:tr>
            </a:tbl>
          </a:graphicData>
        </a:graphic>
      </p:graphicFrame>
    </p:spTree>
    <p:extLst>
      <p:ext uri="{BB962C8B-B14F-4D97-AF65-F5344CB8AC3E}">
        <p14:creationId xmlns:p14="http://schemas.microsoft.com/office/powerpoint/2010/main" val="3982459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SESAR: European ATM Master Plan (1/5)</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13</a:t>
            </a:fld>
            <a:endParaRPr lang="en-GB" dirty="0"/>
          </a:p>
        </p:txBody>
      </p:sp>
      <p:sp>
        <p:nvSpPr>
          <p:cNvPr id="7" name="Segnaposto contenuto 2">
            <a:extLst>
              <a:ext uri="{FF2B5EF4-FFF2-40B4-BE49-F238E27FC236}">
                <a16:creationId xmlns:a16="http://schemas.microsoft.com/office/drawing/2014/main" id="{DA5F2825-223C-4D83-A625-F5CBA0E40105}"/>
              </a:ext>
            </a:extLst>
          </p:cNvPr>
          <p:cNvSpPr txBox="1">
            <a:spLocks/>
          </p:cNvSpPr>
          <p:nvPr/>
        </p:nvSpPr>
        <p:spPr>
          <a:xfrm>
            <a:off x="4313338" y="1475022"/>
            <a:ext cx="4771939" cy="4917389"/>
          </a:xfrm>
          <a:prstGeom prst="rect">
            <a:avLst/>
          </a:prstGeom>
        </p:spPr>
        <p:txBody>
          <a:bodyPr vert="horz" lIns="91440" tIns="45720" rIns="91440" bIns="45720" rtlCol="0">
            <a:noAutofit/>
          </a:bodyPr>
          <a:lst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t>European ATM Master Plan, Edition 2020:</a:t>
            </a:r>
          </a:p>
          <a:p>
            <a:r>
              <a:rPr lang="en-GB" dirty="0">
                <a:solidFill>
                  <a:srgbClr val="0000FF"/>
                </a:solidFill>
                <a:hlinkClick r:id="rId3"/>
              </a:rPr>
              <a:t>https://www.atmmasterplan.eu/</a:t>
            </a:r>
            <a:r>
              <a:rPr lang="en-GB" dirty="0">
                <a:solidFill>
                  <a:srgbClr val="0000FF"/>
                </a:solidFill>
              </a:rPr>
              <a:t>  </a:t>
            </a:r>
            <a:r>
              <a:rPr lang="en-GB" dirty="0"/>
              <a:t>SESAR (2019)</a:t>
            </a:r>
          </a:p>
          <a:p>
            <a:r>
              <a:rPr lang="en-GB" dirty="0"/>
              <a:t>					</a:t>
            </a:r>
            <a:endParaRPr lang="en-GB" sz="1400" dirty="0"/>
          </a:p>
          <a:p>
            <a:pPr>
              <a:spcBef>
                <a:spcPts val="1200"/>
              </a:spcBef>
            </a:pPr>
            <a:r>
              <a:rPr lang="en-GB" dirty="0"/>
              <a:t>Main planning for ATM modernisation in Europe; </a:t>
            </a:r>
            <a:r>
              <a:rPr lang="en-GB" dirty="0">
                <a:hlinkClick r:id="rId4" action="ppaction://hlinksldjump"/>
              </a:rPr>
              <a:t>major updates every few years</a:t>
            </a:r>
            <a:endParaRPr lang="en-GB" dirty="0"/>
          </a:p>
          <a:p>
            <a:pPr>
              <a:spcBef>
                <a:spcPts val="1200"/>
              </a:spcBef>
            </a:pPr>
            <a:r>
              <a:rPr lang="en-GB" dirty="0"/>
              <a:t>Defines development and deployment priorities for delivering SESAR</a:t>
            </a:r>
          </a:p>
          <a:p>
            <a:pPr>
              <a:spcBef>
                <a:spcPts val="1200"/>
              </a:spcBef>
            </a:pPr>
            <a:r>
              <a:rPr lang="en-GB" dirty="0"/>
              <a:t>Sits within framework of Single European Sky, and </a:t>
            </a:r>
            <a:r>
              <a:rPr lang="en-GB" dirty="0">
                <a:hlinkClick r:id="rId5"/>
              </a:rPr>
              <a:t>EU Aviation Strategy</a:t>
            </a:r>
            <a:endParaRPr lang="en-GB" dirty="0"/>
          </a:p>
          <a:p>
            <a:pPr>
              <a:spcBef>
                <a:spcPts val="1200"/>
              </a:spcBef>
            </a:pPr>
            <a:r>
              <a:rPr lang="en-GB" dirty="0"/>
              <a:t>More </a:t>
            </a:r>
            <a:r>
              <a:rPr lang="en-GB" b="1" dirty="0"/>
              <a:t>capacity</a:t>
            </a:r>
            <a:r>
              <a:rPr lang="en-GB" dirty="0"/>
              <a:t> needed to reduce delays; integration of </a:t>
            </a:r>
            <a:r>
              <a:rPr lang="en-GB" b="1" dirty="0"/>
              <a:t>drones</a:t>
            </a:r>
            <a:r>
              <a:rPr lang="en-GB" dirty="0"/>
              <a:t> a challenge (‘U-space’); scalable systems, </a:t>
            </a:r>
            <a:r>
              <a:rPr lang="en-GB" b="1" dirty="0"/>
              <a:t>digitalisation</a:t>
            </a:r>
            <a:r>
              <a:rPr lang="en-GB" dirty="0"/>
              <a:t> (with better automation and connectivity) and</a:t>
            </a:r>
            <a:r>
              <a:rPr lang="en-GB" b="1" dirty="0"/>
              <a:t> trajectory-based </a:t>
            </a:r>
            <a:r>
              <a:rPr lang="en-GB" dirty="0"/>
              <a:t>operations are core elements, whilst maintaining </a:t>
            </a:r>
            <a:r>
              <a:rPr lang="en-GB" b="1" dirty="0"/>
              <a:t>safety</a:t>
            </a:r>
            <a:r>
              <a:rPr lang="en-GB" dirty="0"/>
              <a:t> and mitigating ENV impact</a:t>
            </a:r>
          </a:p>
        </p:txBody>
      </p:sp>
      <p:sp>
        <p:nvSpPr>
          <p:cNvPr id="3" name="TextBox 2">
            <a:extLst>
              <a:ext uri="{FF2B5EF4-FFF2-40B4-BE49-F238E27FC236}">
                <a16:creationId xmlns:a16="http://schemas.microsoft.com/office/drawing/2014/main" id="{C090D17D-3894-44A6-87A5-20E68CA29905}"/>
              </a:ext>
            </a:extLst>
          </p:cNvPr>
          <p:cNvSpPr txBox="1"/>
          <p:nvPr/>
        </p:nvSpPr>
        <p:spPr>
          <a:xfrm>
            <a:off x="4639112" y="287338"/>
            <a:ext cx="184731" cy="369332"/>
          </a:xfrm>
          <a:prstGeom prst="rect">
            <a:avLst/>
          </a:prstGeom>
          <a:noFill/>
        </p:spPr>
        <p:txBody>
          <a:bodyPr wrap="none" rtlCol="0">
            <a:spAutoFit/>
          </a:bodyPr>
          <a:lstStyle/>
          <a:p>
            <a:endParaRPr lang="en-GB" dirty="0"/>
          </a:p>
        </p:txBody>
      </p:sp>
      <p:pic>
        <p:nvPicPr>
          <p:cNvPr id="4" name="Picture 3">
            <a:extLst>
              <a:ext uri="{FF2B5EF4-FFF2-40B4-BE49-F238E27FC236}">
                <a16:creationId xmlns:a16="http://schemas.microsoft.com/office/drawing/2014/main" id="{7EF17941-487B-4414-81C8-3859F03FB8C9}"/>
              </a:ext>
            </a:extLst>
          </p:cNvPr>
          <p:cNvPicPr>
            <a:picLocks noChangeAspect="1"/>
          </p:cNvPicPr>
          <p:nvPr/>
        </p:nvPicPr>
        <p:blipFill>
          <a:blip r:embed="rId6"/>
          <a:stretch>
            <a:fillRect/>
          </a:stretch>
        </p:blipFill>
        <p:spPr>
          <a:xfrm>
            <a:off x="535678" y="1484979"/>
            <a:ext cx="3276445" cy="4618665"/>
          </a:xfrm>
          <a:prstGeom prst="rect">
            <a:avLst/>
          </a:prstGeom>
          <a:ln w="12700">
            <a:solidFill>
              <a:schemeClr val="tx1">
                <a:lumMod val="50000"/>
              </a:schemeClr>
            </a:solidFill>
          </a:ln>
        </p:spPr>
      </p:pic>
    </p:spTree>
    <p:extLst>
      <p:ext uri="{BB962C8B-B14F-4D97-AF65-F5344CB8AC3E}">
        <p14:creationId xmlns:p14="http://schemas.microsoft.com/office/powerpoint/2010/main" val="3321603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SESAR: European ATM Master Plan (2/5)</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14</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773560" cy="252000"/>
          </a:xfrm>
        </p:spPr>
        <p:txBody>
          <a:bodyPr/>
          <a:lstStyle/>
          <a:p>
            <a:r>
              <a:rPr lang="en-US" dirty="0"/>
              <a:t>* See also the “Selected timeline” and “Selected ICAO documents” slides at the end</a:t>
            </a:r>
          </a:p>
        </p:txBody>
      </p:sp>
      <p:sp>
        <p:nvSpPr>
          <p:cNvPr id="7" name="Segnaposto contenuto 2">
            <a:extLst>
              <a:ext uri="{FF2B5EF4-FFF2-40B4-BE49-F238E27FC236}">
                <a16:creationId xmlns:a16="http://schemas.microsoft.com/office/drawing/2014/main" id="{836F0B3F-1290-4A51-935F-EEC2AE83BF77}"/>
              </a:ext>
            </a:extLst>
          </p:cNvPr>
          <p:cNvSpPr>
            <a:spLocks noGrp="1"/>
          </p:cNvSpPr>
          <p:nvPr>
            <p:ph idx="1"/>
          </p:nvPr>
        </p:nvSpPr>
        <p:spPr>
          <a:xfrm>
            <a:off x="457199" y="1365307"/>
            <a:ext cx="8587410" cy="4768793"/>
          </a:xfrm>
        </p:spPr>
        <p:txBody>
          <a:bodyPr>
            <a:normAutofit fontScale="92500" lnSpcReduction="10000"/>
          </a:bodyPr>
          <a:lstStyle/>
          <a:p>
            <a:r>
              <a:rPr lang="en-GB" b="1" dirty="0"/>
              <a:t>Main chapters of the Master Plan</a:t>
            </a:r>
            <a:endParaRPr lang="en-GB" dirty="0"/>
          </a:p>
          <a:p>
            <a:pPr marL="342900" indent="-342900">
              <a:buFont typeface="Arial" charset="0"/>
              <a:buChar char="•"/>
            </a:pPr>
            <a:endParaRPr lang="en-GB" dirty="0"/>
          </a:p>
          <a:p>
            <a:pPr marL="342900" indent="-342900">
              <a:buFont typeface="Arial" charset="0"/>
              <a:buChar char="•"/>
            </a:pPr>
            <a:r>
              <a:rPr lang="en-GB" dirty="0"/>
              <a:t>The SESAR vision</a:t>
            </a:r>
          </a:p>
          <a:p>
            <a:pPr marL="1085850" lvl="1" indent="-342900">
              <a:buFont typeface="Arial" charset="0"/>
              <a:buChar char="•"/>
            </a:pPr>
            <a:r>
              <a:rPr lang="en-GB" dirty="0">
                <a:solidFill>
                  <a:schemeClr val="tx2"/>
                </a:solidFill>
              </a:rPr>
              <a:t>Offering improvements across ATM</a:t>
            </a:r>
          </a:p>
          <a:p>
            <a:pPr marL="1085850" lvl="1" indent="-342900">
              <a:buFont typeface="Arial" charset="0"/>
              <a:buChar char="•"/>
            </a:pPr>
            <a:r>
              <a:rPr lang="en-GB" dirty="0">
                <a:solidFill>
                  <a:schemeClr val="tx2"/>
                </a:solidFill>
              </a:rPr>
              <a:t>Embracing the digital transformation of aviation</a:t>
            </a:r>
          </a:p>
          <a:p>
            <a:pPr marL="1085850" lvl="1" indent="-342900">
              <a:buFont typeface="Arial" charset="0"/>
              <a:buChar char="•"/>
            </a:pPr>
            <a:r>
              <a:rPr lang="en-GB" dirty="0">
                <a:solidFill>
                  <a:schemeClr val="tx2"/>
                </a:solidFill>
              </a:rPr>
              <a:t>Delivering a digital European sky in four phases</a:t>
            </a:r>
          </a:p>
          <a:p>
            <a:pPr marL="342900" indent="-342900">
              <a:buFont typeface="Arial" charset="0"/>
              <a:buChar char="•"/>
            </a:pPr>
            <a:r>
              <a:rPr lang="en-GB" dirty="0"/>
              <a:t>Performance view</a:t>
            </a:r>
          </a:p>
          <a:p>
            <a:pPr marL="1085850" lvl="1" indent="-342900">
              <a:buFont typeface="Arial" charset="0"/>
              <a:buChar char="•"/>
            </a:pPr>
            <a:r>
              <a:rPr lang="en-GB" dirty="0">
                <a:solidFill>
                  <a:schemeClr val="tx2"/>
                </a:solidFill>
              </a:rPr>
              <a:t>Delivering a fully scalable system that is even safer than today’s</a:t>
            </a:r>
          </a:p>
          <a:p>
            <a:pPr marL="1085850" lvl="1" indent="-342900">
              <a:buFont typeface="Arial" charset="0"/>
              <a:buChar char="•"/>
            </a:pPr>
            <a:r>
              <a:rPr lang="en-GB" dirty="0">
                <a:solidFill>
                  <a:schemeClr val="tx2"/>
                </a:solidFill>
              </a:rPr>
              <a:t>Confirming the 2035 </a:t>
            </a:r>
            <a:r>
              <a:rPr lang="en-GB" b="1" dirty="0">
                <a:solidFill>
                  <a:schemeClr val="tx2"/>
                </a:solidFill>
              </a:rPr>
              <a:t>Performance Ambitions</a:t>
            </a:r>
            <a:r>
              <a:rPr lang="en-GB" dirty="0">
                <a:solidFill>
                  <a:schemeClr val="tx2"/>
                </a:solidFill>
              </a:rPr>
              <a:t> for controlled airspace &amp; airports</a:t>
            </a:r>
          </a:p>
          <a:p>
            <a:pPr marL="342900" indent="-342900">
              <a:buFont typeface="Arial" charset="0"/>
              <a:buChar char="•"/>
            </a:pPr>
            <a:r>
              <a:rPr lang="en-GB" dirty="0"/>
              <a:t>Operational view</a:t>
            </a:r>
          </a:p>
          <a:p>
            <a:pPr marL="1085850" lvl="1" indent="-342900">
              <a:buFont typeface="Arial" charset="0"/>
              <a:buChar char="•"/>
            </a:pPr>
            <a:r>
              <a:rPr lang="en-GB" dirty="0">
                <a:solidFill>
                  <a:schemeClr val="tx2"/>
                </a:solidFill>
              </a:rPr>
              <a:t>SESAR target concept </a:t>
            </a:r>
          </a:p>
          <a:p>
            <a:pPr marL="1085850" lvl="1" indent="-342900">
              <a:buFont typeface="Arial" charset="0"/>
              <a:buChar char="•"/>
            </a:pPr>
            <a:r>
              <a:rPr lang="en-GB" b="1" dirty="0">
                <a:solidFill>
                  <a:schemeClr val="tx2"/>
                </a:solidFill>
              </a:rPr>
              <a:t>Essential operational changes</a:t>
            </a:r>
          </a:p>
          <a:p>
            <a:pPr marL="1085850" lvl="1" indent="-342900">
              <a:buFont typeface="Arial" charset="0"/>
              <a:buChar char="•"/>
            </a:pPr>
            <a:r>
              <a:rPr lang="en-GB" dirty="0">
                <a:solidFill>
                  <a:schemeClr val="tx2"/>
                </a:solidFill>
              </a:rPr>
              <a:t>Delivering the digital European sky </a:t>
            </a:r>
            <a:r>
              <a:rPr lang="en-GB" sz="1200" dirty="0">
                <a:solidFill>
                  <a:schemeClr val="tx2"/>
                </a:solidFill>
              </a:rPr>
              <a:t>(phase D)</a:t>
            </a:r>
          </a:p>
          <a:p>
            <a:pPr marL="1085850" lvl="1" indent="-342900">
              <a:buFont typeface="Arial" charset="0"/>
              <a:buChar char="•"/>
            </a:pPr>
            <a:r>
              <a:rPr lang="en-GB" dirty="0">
                <a:solidFill>
                  <a:schemeClr val="tx2"/>
                </a:solidFill>
              </a:rPr>
              <a:t>Link to the global context*</a:t>
            </a:r>
          </a:p>
          <a:p>
            <a:pPr marL="1085850" lvl="1" indent="-342900">
              <a:buFont typeface="Arial" charset="0"/>
              <a:buChar char="•"/>
            </a:pPr>
            <a:r>
              <a:rPr lang="en-GB" dirty="0">
                <a:solidFill>
                  <a:schemeClr val="tx2"/>
                </a:solidFill>
              </a:rPr>
              <a:t>The role of the human</a:t>
            </a:r>
          </a:p>
          <a:p>
            <a:pPr marL="1085850" lvl="1" indent="-342900">
              <a:buFont typeface="Arial" charset="0"/>
              <a:buChar char="•"/>
            </a:pPr>
            <a:r>
              <a:rPr lang="en-GB" dirty="0">
                <a:solidFill>
                  <a:schemeClr val="tx2"/>
                </a:solidFill>
              </a:rPr>
              <a:t>Cybersecurity in a safety-oriented industry</a:t>
            </a:r>
            <a:endParaRPr lang="en-GB" dirty="0"/>
          </a:p>
          <a:p>
            <a:endParaRPr lang="en-GB" b="1" dirty="0"/>
          </a:p>
        </p:txBody>
      </p:sp>
      <p:pic>
        <p:nvPicPr>
          <p:cNvPr id="3" name="Picture 2">
            <a:extLst>
              <a:ext uri="{FF2B5EF4-FFF2-40B4-BE49-F238E27FC236}">
                <a16:creationId xmlns:a16="http://schemas.microsoft.com/office/drawing/2014/main" id="{0F179BB5-0D18-4506-84BD-26F94D8CA4DA}"/>
              </a:ext>
            </a:extLst>
          </p:cNvPr>
          <p:cNvPicPr>
            <a:picLocks noChangeAspect="1"/>
          </p:cNvPicPr>
          <p:nvPr/>
        </p:nvPicPr>
        <p:blipFill>
          <a:blip r:embed="rId3"/>
          <a:stretch>
            <a:fillRect/>
          </a:stretch>
        </p:blipFill>
        <p:spPr>
          <a:xfrm>
            <a:off x="5510414" y="4355690"/>
            <a:ext cx="3551256" cy="1399547"/>
          </a:xfrm>
          <a:prstGeom prst="rect">
            <a:avLst/>
          </a:prstGeom>
        </p:spPr>
      </p:pic>
    </p:spTree>
    <p:extLst>
      <p:ext uri="{BB962C8B-B14F-4D97-AF65-F5344CB8AC3E}">
        <p14:creationId xmlns:p14="http://schemas.microsoft.com/office/powerpoint/2010/main" val="4083679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SESAR: European ATM Master Plan (3/5)</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15</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7" name="Segnaposto contenuto 2">
            <a:extLst>
              <a:ext uri="{FF2B5EF4-FFF2-40B4-BE49-F238E27FC236}">
                <a16:creationId xmlns:a16="http://schemas.microsoft.com/office/drawing/2014/main" id="{836F0B3F-1290-4A51-935F-EEC2AE83BF77}"/>
              </a:ext>
            </a:extLst>
          </p:cNvPr>
          <p:cNvSpPr>
            <a:spLocks noGrp="1"/>
          </p:cNvSpPr>
          <p:nvPr>
            <p:ph idx="1"/>
          </p:nvPr>
        </p:nvSpPr>
        <p:spPr>
          <a:xfrm>
            <a:off x="457199" y="1365307"/>
            <a:ext cx="8493853" cy="5065310"/>
          </a:xfrm>
        </p:spPr>
        <p:txBody>
          <a:bodyPr>
            <a:normAutofit/>
          </a:bodyPr>
          <a:lstStyle/>
          <a:p>
            <a:r>
              <a:rPr lang="en-GB" b="1" dirty="0"/>
              <a:t>Main chapters of the Master Plan (cont’d)</a:t>
            </a:r>
            <a:endParaRPr lang="en-GB" dirty="0"/>
          </a:p>
          <a:p>
            <a:endParaRPr lang="en-GB" dirty="0"/>
          </a:p>
          <a:p>
            <a:pPr marL="342900" indent="-342900">
              <a:buFont typeface="Arial" charset="0"/>
              <a:buChar char="•"/>
            </a:pPr>
            <a:r>
              <a:rPr lang="en-GB" dirty="0"/>
              <a:t>Deployment view</a:t>
            </a:r>
          </a:p>
          <a:p>
            <a:pPr marL="1085850" lvl="1" indent="-342900">
              <a:buFont typeface="Arial" charset="0"/>
              <a:buChar char="•"/>
            </a:pPr>
            <a:r>
              <a:rPr lang="en-GB" dirty="0">
                <a:solidFill>
                  <a:schemeClr val="tx2"/>
                </a:solidFill>
              </a:rPr>
              <a:t>How and when the SESAR vision should be deployed</a:t>
            </a:r>
          </a:p>
          <a:p>
            <a:pPr marL="1085850" lvl="1" indent="-342900">
              <a:buFont typeface="Arial" charset="0"/>
              <a:buChar char="•"/>
            </a:pPr>
            <a:r>
              <a:rPr lang="en-GB" dirty="0">
                <a:solidFill>
                  <a:schemeClr val="tx2"/>
                </a:solidFill>
              </a:rPr>
              <a:t>Deployment scenarios</a:t>
            </a:r>
          </a:p>
          <a:p>
            <a:pPr marL="1085850" lvl="1" indent="-342900">
              <a:buFont typeface="Arial" charset="0"/>
              <a:buChar char="•"/>
            </a:pPr>
            <a:r>
              <a:rPr lang="en-GB" b="1" dirty="0">
                <a:solidFill>
                  <a:schemeClr val="tx2"/>
                </a:solidFill>
              </a:rPr>
              <a:t>Stakeholder roadmaps </a:t>
            </a:r>
            <a:r>
              <a:rPr lang="en-GB" dirty="0">
                <a:solidFill>
                  <a:schemeClr val="tx2"/>
                </a:solidFill>
              </a:rPr>
              <a:t>supporting essential operational changes </a:t>
            </a:r>
          </a:p>
          <a:p>
            <a:pPr marL="1085850" lvl="1" indent="-342900">
              <a:buFont typeface="Arial" charset="0"/>
              <a:buChar char="•"/>
            </a:pPr>
            <a:r>
              <a:rPr lang="en-GB" dirty="0">
                <a:solidFill>
                  <a:schemeClr val="tx2"/>
                </a:solidFill>
              </a:rPr>
              <a:t>Infrastructure evolution in relation to CNS and spectrum</a:t>
            </a:r>
          </a:p>
          <a:p>
            <a:pPr marL="1085850" lvl="1" indent="-342900">
              <a:buFont typeface="Arial" charset="0"/>
              <a:buChar char="•"/>
            </a:pPr>
            <a:r>
              <a:rPr lang="en-GB" dirty="0">
                <a:solidFill>
                  <a:schemeClr val="tx2"/>
                </a:solidFill>
              </a:rPr>
              <a:t>Standardisation and the regulatory view</a:t>
            </a:r>
          </a:p>
          <a:p>
            <a:endParaRPr lang="en-GB" dirty="0"/>
          </a:p>
          <a:p>
            <a:pPr marL="342900" indent="-342900">
              <a:buFont typeface="Arial" charset="0"/>
              <a:buChar char="•"/>
            </a:pPr>
            <a:r>
              <a:rPr lang="en-GB" dirty="0"/>
              <a:t>Business view</a:t>
            </a:r>
          </a:p>
          <a:p>
            <a:pPr marL="1085850" lvl="1" indent="-342900">
              <a:buFont typeface="Arial" charset="0"/>
              <a:buChar char="•"/>
            </a:pPr>
            <a:r>
              <a:rPr lang="en-GB" dirty="0">
                <a:solidFill>
                  <a:schemeClr val="tx2"/>
                </a:solidFill>
              </a:rPr>
              <a:t>Holistic view of SESAR </a:t>
            </a:r>
            <a:r>
              <a:rPr lang="en-GB" sz="1400" dirty="0">
                <a:solidFill>
                  <a:schemeClr val="tx2"/>
                </a:solidFill>
              </a:rPr>
              <a:t>net benefits for manned aviation</a:t>
            </a:r>
          </a:p>
          <a:p>
            <a:pPr marL="1085850" lvl="1" indent="-342900">
              <a:buFont typeface="Arial" charset="0"/>
              <a:buChar char="•"/>
            </a:pPr>
            <a:r>
              <a:rPr lang="en-GB" dirty="0">
                <a:solidFill>
                  <a:schemeClr val="tx2"/>
                </a:solidFill>
              </a:rPr>
              <a:t>Holistic view of SESAR </a:t>
            </a:r>
            <a:r>
              <a:rPr lang="en-GB" sz="1400" dirty="0">
                <a:solidFill>
                  <a:schemeClr val="tx2"/>
                </a:solidFill>
              </a:rPr>
              <a:t>net benefits for drones</a:t>
            </a:r>
          </a:p>
          <a:p>
            <a:pPr marL="1085850" lvl="1" indent="-342900">
              <a:buFont typeface="Arial" charset="0"/>
              <a:buChar char="•"/>
            </a:pPr>
            <a:r>
              <a:rPr lang="en-GB" dirty="0">
                <a:solidFill>
                  <a:schemeClr val="tx2"/>
                </a:solidFill>
              </a:rPr>
              <a:t>Incentivisation strategy</a:t>
            </a:r>
          </a:p>
          <a:p>
            <a:pPr marL="1085850" lvl="1" indent="-342900">
              <a:buFont typeface="Arial" charset="0"/>
              <a:buChar char="•"/>
            </a:pPr>
            <a:endParaRPr lang="en-GB" b="1" dirty="0">
              <a:solidFill>
                <a:schemeClr val="tx2"/>
              </a:solidFill>
            </a:endParaRPr>
          </a:p>
          <a:p>
            <a:r>
              <a:rPr lang="en-GB" i="1" dirty="0"/>
              <a:t>A four phase approach is also described </a:t>
            </a:r>
            <a:r>
              <a:rPr lang="en-GB" dirty="0"/>
              <a:t>(see slide notes)</a:t>
            </a:r>
          </a:p>
        </p:txBody>
      </p:sp>
      <p:sp>
        <p:nvSpPr>
          <p:cNvPr id="9" name="Explosion: 8 Points 8">
            <a:extLst>
              <a:ext uri="{FF2B5EF4-FFF2-40B4-BE49-F238E27FC236}">
                <a16:creationId xmlns:a16="http://schemas.microsoft.com/office/drawing/2014/main" id="{B571D33F-BE27-4375-8580-2F624C0A0D23}"/>
              </a:ext>
            </a:extLst>
          </p:cNvPr>
          <p:cNvSpPr/>
          <p:nvPr/>
        </p:nvSpPr>
        <p:spPr>
          <a:xfrm>
            <a:off x="52750" y="2439452"/>
            <a:ext cx="1425175" cy="1185271"/>
          </a:xfrm>
          <a:prstGeom prst="irregularSeal1">
            <a:avLst/>
          </a:prstGeom>
          <a:gradFill>
            <a:gsLst>
              <a:gs pos="0">
                <a:srgbClr val="FFFF00"/>
              </a:gs>
              <a:gs pos="100000">
                <a:srgbClr val="FFFF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200" b="1" dirty="0">
                <a:solidFill>
                  <a:schemeClr val="tx1">
                    <a:lumMod val="50000"/>
                  </a:schemeClr>
                </a:solidFill>
              </a:rPr>
              <a:t>  Through SESAR Solutions</a:t>
            </a:r>
          </a:p>
        </p:txBody>
      </p:sp>
      <p:pic>
        <p:nvPicPr>
          <p:cNvPr id="3" name="Picture 2">
            <a:extLst>
              <a:ext uri="{FF2B5EF4-FFF2-40B4-BE49-F238E27FC236}">
                <a16:creationId xmlns:a16="http://schemas.microsoft.com/office/drawing/2014/main" id="{44EFD943-FFA9-4A36-A1D6-E6845C9CE200}"/>
              </a:ext>
            </a:extLst>
          </p:cNvPr>
          <p:cNvPicPr>
            <a:picLocks noChangeAspect="1"/>
          </p:cNvPicPr>
          <p:nvPr/>
        </p:nvPicPr>
        <p:blipFill>
          <a:blip r:embed="rId3"/>
          <a:stretch>
            <a:fillRect/>
          </a:stretch>
        </p:blipFill>
        <p:spPr>
          <a:xfrm>
            <a:off x="6821345" y="912070"/>
            <a:ext cx="1876868" cy="2045651"/>
          </a:xfrm>
          <a:prstGeom prst="rect">
            <a:avLst/>
          </a:prstGeom>
        </p:spPr>
      </p:pic>
      <p:pic>
        <p:nvPicPr>
          <p:cNvPr id="4" name="Picture 3">
            <a:extLst>
              <a:ext uri="{FF2B5EF4-FFF2-40B4-BE49-F238E27FC236}">
                <a16:creationId xmlns:a16="http://schemas.microsoft.com/office/drawing/2014/main" id="{09A6B4F0-8EDB-482A-A31F-0633E0AC9478}"/>
              </a:ext>
            </a:extLst>
          </p:cNvPr>
          <p:cNvPicPr>
            <a:picLocks noChangeAspect="1"/>
          </p:cNvPicPr>
          <p:nvPr/>
        </p:nvPicPr>
        <p:blipFill>
          <a:blip r:embed="rId4"/>
          <a:stretch>
            <a:fillRect/>
          </a:stretch>
        </p:blipFill>
        <p:spPr>
          <a:xfrm>
            <a:off x="6855013" y="3664445"/>
            <a:ext cx="2027717" cy="2540754"/>
          </a:xfrm>
          <a:prstGeom prst="rect">
            <a:avLst/>
          </a:prstGeom>
        </p:spPr>
      </p:pic>
      <p:sp>
        <p:nvSpPr>
          <p:cNvPr id="8" name="TextBox 7">
            <a:extLst>
              <a:ext uri="{FF2B5EF4-FFF2-40B4-BE49-F238E27FC236}">
                <a16:creationId xmlns:a16="http://schemas.microsoft.com/office/drawing/2014/main" id="{09374F0D-295B-45F6-9E44-7916284923D0}"/>
              </a:ext>
            </a:extLst>
          </p:cNvPr>
          <p:cNvSpPr txBox="1"/>
          <p:nvPr/>
        </p:nvSpPr>
        <p:spPr>
          <a:xfrm rot="20257004">
            <a:off x="7352984" y="5231119"/>
            <a:ext cx="1788054" cy="369332"/>
          </a:xfrm>
          <a:prstGeom prst="rect">
            <a:avLst/>
          </a:prstGeom>
          <a:solidFill>
            <a:schemeClr val="bg1">
              <a:alpha val="50000"/>
            </a:schemeClr>
          </a:solidFill>
        </p:spPr>
        <p:txBody>
          <a:bodyPr wrap="none" rtlCol="0">
            <a:spAutoFit/>
          </a:bodyPr>
          <a:lstStyle/>
          <a:p>
            <a:r>
              <a:rPr lang="en-GB" b="1" dirty="0">
                <a:solidFill>
                  <a:srgbClr val="CC99FF"/>
                </a:solidFill>
              </a:rPr>
              <a:t>airport roadmap</a:t>
            </a:r>
          </a:p>
        </p:txBody>
      </p:sp>
      <p:sp>
        <p:nvSpPr>
          <p:cNvPr id="10" name="TextBox 9">
            <a:extLst>
              <a:ext uri="{FF2B5EF4-FFF2-40B4-BE49-F238E27FC236}">
                <a16:creationId xmlns:a16="http://schemas.microsoft.com/office/drawing/2014/main" id="{F2BFE49E-8549-463A-B0A9-2CA01FEFFD34}"/>
              </a:ext>
            </a:extLst>
          </p:cNvPr>
          <p:cNvSpPr txBox="1"/>
          <p:nvPr/>
        </p:nvSpPr>
        <p:spPr>
          <a:xfrm rot="16200000">
            <a:off x="5116337" y="4856859"/>
            <a:ext cx="3058273" cy="369332"/>
          </a:xfrm>
          <a:prstGeom prst="rect">
            <a:avLst/>
          </a:prstGeom>
          <a:noFill/>
        </p:spPr>
        <p:txBody>
          <a:bodyPr wrap="none" rtlCol="0">
            <a:spAutoFit/>
          </a:bodyPr>
          <a:lstStyle/>
          <a:p>
            <a:r>
              <a:rPr lang="en-GB" b="1" dirty="0">
                <a:solidFill>
                  <a:srgbClr val="CC99FF"/>
                </a:solidFill>
              </a:rPr>
              <a:t>essential operational changes </a:t>
            </a:r>
          </a:p>
        </p:txBody>
      </p:sp>
      <p:sp>
        <p:nvSpPr>
          <p:cNvPr id="11" name="TextBox 10">
            <a:extLst>
              <a:ext uri="{FF2B5EF4-FFF2-40B4-BE49-F238E27FC236}">
                <a16:creationId xmlns:a16="http://schemas.microsoft.com/office/drawing/2014/main" id="{DD10C845-3E5C-478B-8312-C18862D6A148}"/>
              </a:ext>
            </a:extLst>
          </p:cNvPr>
          <p:cNvSpPr txBox="1"/>
          <p:nvPr/>
        </p:nvSpPr>
        <p:spPr>
          <a:xfrm>
            <a:off x="8293500" y="3312172"/>
            <a:ext cx="623889" cy="369332"/>
          </a:xfrm>
          <a:prstGeom prst="rect">
            <a:avLst/>
          </a:prstGeom>
          <a:noFill/>
        </p:spPr>
        <p:txBody>
          <a:bodyPr wrap="none" rtlCol="0">
            <a:spAutoFit/>
          </a:bodyPr>
          <a:lstStyle/>
          <a:p>
            <a:r>
              <a:rPr lang="en-GB" b="1" dirty="0">
                <a:solidFill>
                  <a:srgbClr val="CC99FF"/>
                </a:solidFill>
              </a:rPr>
              <a:t>time</a:t>
            </a:r>
          </a:p>
        </p:txBody>
      </p:sp>
    </p:spTree>
    <p:extLst>
      <p:ext uri="{BB962C8B-B14F-4D97-AF65-F5344CB8AC3E}">
        <p14:creationId xmlns:p14="http://schemas.microsoft.com/office/powerpoint/2010/main" val="4180485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SESAR: European ATM Master Plan (4/5)</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16</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pic>
        <p:nvPicPr>
          <p:cNvPr id="4" name="Picture 3">
            <a:extLst>
              <a:ext uri="{FF2B5EF4-FFF2-40B4-BE49-F238E27FC236}">
                <a16:creationId xmlns:a16="http://schemas.microsoft.com/office/drawing/2014/main" id="{F68F214F-427C-407A-BD3C-568CDCF98519}"/>
              </a:ext>
            </a:extLst>
          </p:cNvPr>
          <p:cNvPicPr>
            <a:picLocks noChangeAspect="1"/>
          </p:cNvPicPr>
          <p:nvPr/>
        </p:nvPicPr>
        <p:blipFill>
          <a:blip r:embed="rId3"/>
          <a:stretch>
            <a:fillRect/>
          </a:stretch>
        </p:blipFill>
        <p:spPr>
          <a:xfrm>
            <a:off x="1137049" y="1314989"/>
            <a:ext cx="6869902" cy="5172292"/>
          </a:xfrm>
          <a:prstGeom prst="rect">
            <a:avLst/>
          </a:prstGeom>
        </p:spPr>
      </p:pic>
      <p:sp>
        <p:nvSpPr>
          <p:cNvPr id="9" name="Rectangle 8">
            <a:extLst>
              <a:ext uri="{FF2B5EF4-FFF2-40B4-BE49-F238E27FC236}">
                <a16:creationId xmlns:a16="http://schemas.microsoft.com/office/drawing/2014/main" id="{92A6C9AB-A6FD-4879-9ECC-92A420AD6D6A}"/>
              </a:ext>
            </a:extLst>
          </p:cNvPr>
          <p:cNvSpPr/>
          <p:nvPr/>
        </p:nvSpPr>
        <p:spPr>
          <a:xfrm>
            <a:off x="2092329" y="1959180"/>
            <a:ext cx="911653" cy="254785"/>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911A60CC-29E7-4C2D-8B34-574FB0228472}"/>
              </a:ext>
            </a:extLst>
          </p:cNvPr>
          <p:cNvSpPr/>
          <p:nvPr/>
        </p:nvSpPr>
        <p:spPr>
          <a:xfrm>
            <a:off x="5308847" y="1950302"/>
            <a:ext cx="1318750" cy="25200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30CF6296-33AC-4BCC-8F06-F07E5150ABC2}"/>
              </a:ext>
            </a:extLst>
          </p:cNvPr>
          <p:cNvSpPr/>
          <p:nvPr/>
        </p:nvSpPr>
        <p:spPr>
          <a:xfrm>
            <a:off x="2124510" y="2964616"/>
            <a:ext cx="911653" cy="464384"/>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3BC02CC0-C0AD-4593-A353-05DB879B7929}"/>
              </a:ext>
            </a:extLst>
          </p:cNvPr>
          <p:cNvSpPr/>
          <p:nvPr/>
        </p:nvSpPr>
        <p:spPr>
          <a:xfrm>
            <a:off x="6688201" y="2228702"/>
            <a:ext cx="1318750" cy="25200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3A560FC2-BD71-4063-BEC0-60977D40F7F4}"/>
              </a:ext>
            </a:extLst>
          </p:cNvPr>
          <p:cNvSpPr/>
          <p:nvPr/>
        </p:nvSpPr>
        <p:spPr>
          <a:xfrm>
            <a:off x="6688201" y="4251299"/>
            <a:ext cx="1318750" cy="25200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4475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0"/>
                                        <p:tgtEl>
                                          <p:spTgt spid="13"/>
                                        </p:tgtEl>
                                      </p:cBhvr>
                                    </p:animEffect>
                                    <p:anim calcmode="lin" valueType="num">
                                      <p:cBhvr>
                                        <p:cTn id="15" dur="2000" fill="hold"/>
                                        <p:tgtEl>
                                          <p:spTgt spid="13"/>
                                        </p:tgtEl>
                                        <p:attrNameLst>
                                          <p:attrName>ppt_w</p:attrName>
                                        </p:attrNameLst>
                                      </p:cBhvr>
                                      <p:tavLst>
                                        <p:tav tm="0" fmla="#ppt_w*sin(2.5*pi*$)">
                                          <p:val>
                                            <p:fltVal val="0"/>
                                          </p:val>
                                        </p:tav>
                                        <p:tav tm="100000">
                                          <p:val>
                                            <p:fltVal val="1"/>
                                          </p:val>
                                        </p:tav>
                                      </p:tavLst>
                                    </p:anim>
                                    <p:anim calcmode="lin" valueType="num">
                                      <p:cBhvr>
                                        <p:cTn id="16"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anim calcmode="lin" valueType="num">
                                      <p:cBhvr>
                                        <p:cTn id="22" dur="2000" fill="hold"/>
                                        <p:tgtEl>
                                          <p:spTgt spid="9"/>
                                        </p:tgtEl>
                                        <p:attrNameLst>
                                          <p:attrName>ppt_w</p:attrName>
                                        </p:attrNameLst>
                                      </p:cBhvr>
                                      <p:tavLst>
                                        <p:tav tm="0" fmla="#ppt_w*sin(2.5*pi*$)">
                                          <p:val>
                                            <p:fltVal val="0"/>
                                          </p:val>
                                        </p:tav>
                                        <p:tav tm="100000">
                                          <p:val>
                                            <p:fltVal val="1"/>
                                          </p:val>
                                        </p:tav>
                                      </p:tavLst>
                                    </p:anim>
                                    <p:anim calcmode="lin" valueType="num">
                                      <p:cBhvr>
                                        <p:cTn id="23"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2000"/>
                                        <p:tgtEl>
                                          <p:spTgt spid="10"/>
                                        </p:tgtEl>
                                      </p:cBhvr>
                                    </p:animEffect>
                                    <p:anim calcmode="lin" valueType="num">
                                      <p:cBhvr>
                                        <p:cTn id="29" dur="2000" fill="hold"/>
                                        <p:tgtEl>
                                          <p:spTgt spid="10"/>
                                        </p:tgtEl>
                                        <p:attrNameLst>
                                          <p:attrName>ppt_w</p:attrName>
                                        </p:attrNameLst>
                                      </p:cBhvr>
                                      <p:tavLst>
                                        <p:tav tm="0" fmla="#ppt_w*sin(2.5*pi*$)">
                                          <p:val>
                                            <p:fltVal val="0"/>
                                          </p:val>
                                        </p:tav>
                                        <p:tav tm="100000">
                                          <p:val>
                                            <p:fltVal val="1"/>
                                          </p:val>
                                        </p:tav>
                                      </p:tavLst>
                                    </p:anim>
                                    <p:anim calcmode="lin" valueType="num">
                                      <p:cBhvr>
                                        <p:cTn id="30" dur="20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000"/>
                                        <p:tgtEl>
                                          <p:spTgt spid="14"/>
                                        </p:tgtEl>
                                      </p:cBhvr>
                                    </p:animEffect>
                                    <p:anim calcmode="lin" valueType="num">
                                      <p:cBhvr>
                                        <p:cTn id="36" dur="2000" fill="hold"/>
                                        <p:tgtEl>
                                          <p:spTgt spid="14"/>
                                        </p:tgtEl>
                                        <p:attrNameLst>
                                          <p:attrName>ppt_w</p:attrName>
                                        </p:attrNameLst>
                                      </p:cBhvr>
                                      <p:tavLst>
                                        <p:tav tm="0" fmla="#ppt_w*sin(2.5*pi*$)">
                                          <p:val>
                                            <p:fltVal val="0"/>
                                          </p:val>
                                        </p:tav>
                                        <p:tav tm="100000">
                                          <p:val>
                                            <p:fltVal val="1"/>
                                          </p:val>
                                        </p:tav>
                                      </p:tavLst>
                                    </p:anim>
                                    <p:anim calcmode="lin" valueType="num">
                                      <p:cBhvr>
                                        <p:cTn id="37"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SESAR: European ATM Master Plan (5/5)</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17</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7296149" cy="252000"/>
          </a:xfrm>
        </p:spPr>
        <p:txBody>
          <a:bodyPr/>
          <a:lstStyle/>
          <a:p>
            <a:r>
              <a:rPr lang="en-US" dirty="0"/>
              <a:t>* </a:t>
            </a:r>
            <a:r>
              <a:rPr lang="en-GB" dirty="0"/>
              <a:t>We examine and define this in the ‘Delays in European aviation: trends and costs’ lecture</a:t>
            </a:r>
          </a:p>
        </p:txBody>
      </p:sp>
      <p:sp>
        <p:nvSpPr>
          <p:cNvPr id="13" name="Segnaposto contenuto 2">
            <a:extLst>
              <a:ext uri="{FF2B5EF4-FFF2-40B4-BE49-F238E27FC236}">
                <a16:creationId xmlns:a16="http://schemas.microsoft.com/office/drawing/2014/main" id="{1BE362EE-60C0-4F4B-BC6D-6A5C26C611A8}"/>
              </a:ext>
            </a:extLst>
          </p:cNvPr>
          <p:cNvSpPr>
            <a:spLocks noGrp="1"/>
          </p:cNvSpPr>
          <p:nvPr>
            <p:ph idx="1"/>
          </p:nvPr>
        </p:nvSpPr>
        <p:spPr>
          <a:xfrm>
            <a:off x="457199" y="1365307"/>
            <a:ext cx="8493853" cy="5055158"/>
          </a:xfrm>
        </p:spPr>
        <p:txBody>
          <a:bodyPr>
            <a:normAutofit lnSpcReduction="10000"/>
          </a:bodyPr>
          <a:lstStyle/>
          <a:p>
            <a:pPr marL="342900" indent="-342900">
              <a:buFont typeface="Arial" charset="0"/>
              <a:buChar char="•"/>
            </a:pPr>
            <a:endParaRPr lang="en-GB" dirty="0">
              <a:solidFill>
                <a:schemeClr val="accent3"/>
              </a:solidFill>
            </a:endParaRPr>
          </a:p>
          <a:p>
            <a:pPr marL="342900" indent="-342900">
              <a:buFont typeface="Arial" charset="0"/>
              <a:buChar char="•"/>
            </a:pPr>
            <a:r>
              <a:rPr lang="en-GB" dirty="0">
                <a:solidFill>
                  <a:schemeClr val="bg1">
                    <a:lumMod val="50000"/>
                  </a:schemeClr>
                </a:solidFill>
              </a:rPr>
              <a:t>SESAR 2035 Ambition: reduce total dep delay/flight by </a:t>
            </a:r>
            <a:r>
              <a:rPr lang="en-GB" b="1" dirty="0">
                <a:solidFill>
                  <a:srgbClr val="FF00FF"/>
                </a:solidFill>
              </a:rPr>
              <a:t>1-3 mins </a:t>
            </a:r>
          </a:p>
          <a:p>
            <a:pPr marL="1085850" lvl="1" indent="-342900">
              <a:buFont typeface="Arial" charset="0"/>
              <a:buChar char="•"/>
            </a:pPr>
            <a:r>
              <a:rPr lang="en-GB" dirty="0">
                <a:solidFill>
                  <a:schemeClr val="bg1">
                    <a:lumMod val="50000"/>
                  </a:schemeClr>
                </a:solidFill>
              </a:rPr>
              <a:t>2012: avg dep delay/flight =  </a:t>
            </a:r>
            <a:r>
              <a:rPr lang="en-GB" b="1" dirty="0">
                <a:solidFill>
                  <a:srgbClr val="FF00FF"/>
                </a:solidFill>
              </a:rPr>
              <a:t>9.5 mins</a:t>
            </a:r>
            <a:endParaRPr lang="en-GB" dirty="0">
              <a:solidFill>
                <a:srgbClr val="FF00FF"/>
              </a:solidFill>
            </a:endParaRPr>
          </a:p>
          <a:p>
            <a:pPr marL="1485900" lvl="2" indent="-342900">
              <a:buFont typeface="Arial" charset="0"/>
              <a:buChar char="•"/>
            </a:pPr>
            <a:r>
              <a:rPr lang="en-GB" sz="1600" dirty="0">
                <a:solidFill>
                  <a:schemeClr val="bg1">
                    <a:lumMod val="50000"/>
                  </a:schemeClr>
                </a:solidFill>
                <a:latin typeface="Calibri"/>
                <a:cs typeface="Calibri"/>
              </a:rPr>
              <a:t>of which, (in)directly due ATM &amp; weather </a:t>
            </a:r>
            <a:r>
              <a:rPr lang="en-GB" sz="1600" dirty="0">
                <a:solidFill>
                  <a:schemeClr val="bg1">
                    <a:lumMod val="50000"/>
                  </a:schemeClr>
                </a:solidFill>
              </a:rPr>
              <a:t>= </a:t>
            </a:r>
            <a:r>
              <a:rPr lang="en-GB" sz="1600" b="1" dirty="0">
                <a:solidFill>
                  <a:schemeClr val="accent1"/>
                </a:solidFill>
              </a:rPr>
              <a:t>3.7 mins</a:t>
            </a:r>
            <a:r>
              <a:rPr lang="en-GB" sz="1600" dirty="0">
                <a:solidFill>
                  <a:schemeClr val="accent1"/>
                </a:solidFill>
              </a:rPr>
              <a:t> </a:t>
            </a:r>
            <a:r>
              <a:rPr lang="en-GB" sz="1600" dirty="0">
                <a:solidFill>
                  <a:schemeClr val="bg1">
                    <a:lumMod val="50000"/>
                  </a:schemeClr>
                </a:solidFill>
              </a:rPr>
              <a:t>(appx.)</a:t>
            </a:r>
          </a:p>
          <a:p>
            <a:pPr marL="1485900" lvl="2" indent="-342900">
              <a:buFont typeface="Arial" charset="0"/>
              <a:buChar char="•"/>
            </a:pPr>
            <a:r>
              <a:rPr lang="en-GB" sz="1600" dirty="0">
                <a:solidFill>
                  <a:schemeClr val="bg1">
                    <a:lumMod val="50000"/>
                  </a:schemeClr>
                </a:solidFill>
              </a:rPr>
              <a:t>these are the 3.7 mins that are thus being targeted </a:t>
            </a:r>
          </a:p>
          <a:p>
            <a:pPr marL="1085850" lvl="1" indent="-342900">
              <a:buFont typeface="Arial" charset="0"/>
              <a:buChar char="•"/>
            </a:pPr>
            <a:r>
              <a:rPr lang="en-GB" dirty="0">
                <a:solidFill>
                  <a:schemeClr val="bg1">
                    <a:lumMod val="50000"/>
                  </a:schemeClr>
                </a:solidFill>
              </a:rPr>
              <a:t>assumes: </a:t>
            </a:r>
            <a:r>
              <a:rPr lang="en-GB" b="1" dirty="0">
                <a:solidFill>
                  <a:schemeClr val="accent1"/>
                </a:solidFill>
              </a:rPr>
              <a:t>15.2</a:t>
            </a:r>
            <a:r>
              <a:rPr lang="en-GB" dirty="0">
                <a:solidFill>
                  <a:schemeClr val="bg1">
                    <a:lumMod val="50000"/>
                  </a:schemeClr>
                </a:solidFill>
              </a:rPr>
              <a:t> million flights by 2035</a:t>
            </a:r>
            <a:r>
              <a:rPr lang="en-GB" baseline="30000" dirty="0">
                <a:solidFill>
                  <a:schemeClr val="bg1">
                    <a:lumMod val="50000"/>
                  </a:schemeClr>
                </a:solidFill>
                <a:latin typeface="Calibri" panose="020F0502020204030204" pitchFamily="34" charset="0"/>
                <a:cs typeface="Calibri" panose="020F0502020204030204" pitchFamily="34" charset="0"/>
              </a:rPr>
              <a:t>†</a:t>
            </a:r>
            <a:r>
              <a:rPr lang="en-GB" dirty="0">
                <a:solidFill>
                  <a:schemeClr val="bg1">
                    <a:lumMod val="50000"/>
                  </a:schemeClr>
                </a:solidFill>
              </a:rPr>
              <a:t>; delay growth </a:t>
            </a:r>
            <a:r>
              <a:rPr lang="el-GR" dirty="0">
                <a:solidFill>
                  <a:schemeClr val="bg1">
                    <a:lumMod val="50000"/>
                  </a:schemeClr>
                </a:solidFill>
                <a:latin typeface="Calibri" panose="020F0502020204030204" pitchFamily="34" charset="0"/>
                <a:cs typeface="Calibri" panose="020F0502020204030204" pitchFamily="34" charset="0"/>
              </a:rPr>
              <a:t>α</a:t>
            </a:r>
            <a:r>
              <a:rPr lang="en-GB" dirty="0">
                <a:solidFill>
                  <a:schemeClr val="bg1">
                    <a:lumMod val="50000"/>
                  </a:schemeClr>
                </a:solidFill>
                <a:latin typeface="Calibri" panose="020F0502020204030204" pitchFamily="34" charset="0"/>
                <a:cs typeface="Calibri" panose="020F0502020204030204" pitchFamily="34" charset="0"/>
              </a:rPr>
              <a:t> </a:t>
            </a:r>
            <a:r>
              <a:rPr lang="en-GB" dirty="0">
                <a:solidFill>
                  <a:schemeClr val="bg1">
                    <a:lumMod val="50000"/>
                  </a:schemeClr>
                </a:solidFill>
              </a:rPr>
              <a:t>traffic</a:t>
            </a:r>
          </a:p>
          <a:p>
            <a:pPr marL="1085850" lvl="1" indent="-342900">
              <a:buFont typeface="Arial" charset="0"/>
              <a:buChar char="•"/>
            </a:pPr>
            <a:endParaRPr lang="en-GB" dirty="0">
              <a:solidFill>
                <a:schemeClr val="accent3"/>
              </a:solidFill>
            </a:endParaRPr>
          </a:p>
          <a:p>
            <a:pPr marL="342900" indent="-342900">
              <a:buFont typeface="Arial" charset="0"/>
              <a:buChar char="•"/>
            </a:pPr>
            <a:endParaRPr lang="en-GB" dirty="0"/>
          </a:p>
          <a:p>
            <a:pPr marL="342900" indent="-342900">
              <a:buFont typeface="Arial" charset="0"/>
              <a:buChar char="•"/>
            </a:pPr>
            <a:r>
              <a:rPr lang="en-GB" dirty="0"/>
              <a:t>Main contribution to reduction expected from </a:t>
            </a:r>
            <a:r>
              <a:rPr lang="en-GB" b="1" dirty="0"/>
              <a:t>reactionary* delay</a:t>
            </a:r>
          </a:p>
          <a:p>
            <a:pPr marL="1085850" lvl="1" indent="-342900">
              <a:buFont typeface="Arial" charset="0"/>
              <a:buChar char="•"/>
            </a:pPr>
            <a:r>
              <a:rPr lang="en-GB" dirty="0"/>
              <a:t>i.e. knock-on* delay in the network</a:t>
            </a:r>
            <a:br>
              <a:rPr lang="en-GB" dirty="0">
                <a:highlight>
                  <a:srgbClr val="FFFF00"/>
                </a:highlight>
              </a:rPr>
            </a:br>
            <a:endParaRPr lang="en-GB" dirty="0"/>
          </a:p>
          <a:p>
            <a:endParaRPr lang="en-GB" dirty="0"/>
          </a:p>
          <a:p>
            <a:pPr marL="342900" indent="-342900">
              <a:buFont typeface="Arial" charset="0"/>
              <a:buChar char="•"/>
            </a:pPr>
            <a:r>
              <a:rPr lang="en-GB" dirty="0"/>
              <a:t>Reactionary reduction esp. associated with increased arrivals predictability by:</a:t>
            </a:r>
          </a:p>
          <a:p>
            <a:pPr marL="1085850" lvl="1" indent="-342900">
              <a:buFont typeface="Arial" charset="0"/>
              <a:buChar char="•"/>
            </a:pPr>
            <a:r>
              <a:rPr lang="en-GB" dirty="0"/>
              <a:t>reference business trajectories </a:t>
            </a:r>
            <a:r>
              <a:rPr lang="en-GB" sz="1600" dirty="0"/>
              <a:t>(agreed prior to push-back, as move to TBO)</a:t>
            </a:r>
          </a:p>
          <a:p>
            <a:pPr marL="1085850" lvl="1" indent="-342900">
              <a:buFont typeface="Arial" charset="0"/>
              <a:buChar char="•"/>
            </a:pPr>
            <a:r>
              <a:rPr lang="en-GB" dirty="0"/>
              <a:t>sharing airport operating plans between airports and Network Manager</a:t>
            </a:r>
          </a:p>
          <a:p>
            <a:pPr lvl="1" indent="0">
              <a:buNone/>
            </a:pPr>
            <a:endParaRPr lang="en-GB" dirty="0"/>
          </a:p>
          <a:p>
            <a:r>
              <a:rPr lang="en-GB" sz="1400" dirty="0">
                <a:latin typeface="+mn-lt"/>
                <a:cs typeface="+mn-cs"/>
              </a:rPr>
              <a:t>† Appx. 60% cf. 2012. This will have to be revisited following the Covid-19 pandemic.</a:t>
            </a:r>
            <a:endParaRPr lang="en-GB" dirty="0">
              <a:solidFill>
                <a:srgbClr val="FF0000"/>
              </a:solidFill>
            </a:endParaRPr>
          </a:p>
        </p:txBody>
      </p:sp>
      <p:pic>
        <p:nvPicPr>
          <p:cNvPr id="15" name="Picture 14">
            <a:extLst>
              <a:ext uri="{FF2B5EF4-FFF2-40B4-BE49-F238E27FC236}">
                <a16:creationId xmlns:a16="http://schemas.microsoft.com/office/drawing/2014/main" id="{01C36B36-28DA-4FCD-ABB5-19307EA98D32}"/>
              </a:ext>
            </a:extLst>
          </p:cNvPr>
          <p:cNvPicPr>
            <a:picLocks noChangeAspect="1"/>
          </p:cNvPicPr>
          <p:nvPr/>
        </p:nvPicPr>
        <p:blipFill>
          <a:blip r:embed="rId3"/>
          <a:stretch>
            <a:fillRect/>
          </a:stretch>
        </p:blipFill>
        <p:spPr>
          <a:xfrm>
            <a:off x="7366706" y="2508307"/>
            <a:ext cx="1584346" cy="2014990"/>
          </a:xfrm>
          <a:prstGeom prst="rect">
            <a:avLst/>
          </a:prstGeom>
        </p:spPr>
      </p:pic>
    </p:spTree>
    <p:extLst>
      <p:ext uri="{BB962C8B-B14F-4D97-AF65-F5344CB8AC3E}">
        <p14:creationId xmlns:p14="http://schemas.microsoft.com/office/powerpoint/2010/main" val="2347075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6B435E6F-6D04-4E0D-912D-DA0B15814B0E}"/>
              </a:ext>
            </a:extLst>
          </p:cNvPr>
          <p:cNvSpPr txBox="1"/>
          <p:nvPr/>
        </p:nvSpPr>
        <p:spPr>
          <a:xfrm rot="20026655">
            <a:off x="-88976" y="2414422"/>
            <a:ext cx="3717749" cy="769441"/>
          </a:xfrm>
          <a:prstGeom prst="rect">
            <a:avLst/>
          </a:prstGeom>
          <a:noFill/>
        </p:spPr>
        <p:txBody>
          <a:bodyPr wrap="none" rtlCol="0">
            <a:spAutoFit/>
          </a:bodyPr>
          <a:lstStyle/>
          <a:p>
            <a:r>
              <a:rPr lang="en-GB" sz="4400" dirty="0">
                <a:solidFill>
                  <a:schemeClr val="bg1">
                    <a:lumMod val="95000"/>
                  </a:schemeClr>
                </a:solidFill>
              </a:rPr>
              <a:t>EUROCONTROL</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18</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2" name="TextBox 1">
            <a:extLst>
              <a:ext uri="{FF2B5EF4-FFF2-40B4-BE49-F238E27FC236}">
                <a16:creationId xmlns:a16="http://schemas.microsoft.com/office/drawing/2014/main" id="{8417FB67-6E7D-4CF3-8F95-9D4BD4F67611}"/>
              </a:ext>
            </a:extLst>
          </p:cNvPr>
          <p:cNvSpPr txBox="1"/>
          <p:nvPr/>
        </p:nvSpPr>
        <p:spPr>
          <a:xfrm>
            <a:off x="3460121" y="1061006"/>
            <a:ext cx="2357697" cy="369332"/>
          </a:xfrm>
          <a:prstGeom prst="rect">
            <a:avLst/>
          </a:prstGeom>
          <a:noFill/>
        </p:spPr>
        <p:txBody>
          <a:bodyPr wrap="none" rtlCol="0">
            <a:spAutoFit/>
          </a:bodyPr>
          <a:lstStyle/>
          <a:p>
            <a:r>
              <a:rPr lang="en-GB" dirty="0"/>
              <a:t>Early 2000s, bad delays</a:t>
            </a:r>
          </a:p>
        </p:txBody>
      </p:sp>
      <p:sp>
        <p:nvSpPr>
          <p:cNvPr id="4" name="Arrow: Down 3">
            <a:extLst>
              <a:ext uri="{FF2B5EF4-FFF2-40B4-BE49-F238E27FC236}">
                <a16:creationId xmlns:a16="http://schemas.microsoft.com/office/drawing/2014/main" id="{EE58CDBA-A013-409A-9A5C-908575449B9F}"/>
              </a:ext>
            </a:extLst>
          </p:cNvPr>
          <p:cNvSpPr/>
          <p:nvPr/>
        </p:nvSpPr>
        <p:spPr>
          <a:xfrm>
            <a:off x="4512950" y="1550137"/>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80AA6A4C-3AF1-45B9-84DC-B2F1537871F3}"/>
              </a:ext>
            </a:extLst>
          </p:cNvPr>
          <p:cNvSpPr txBox="1"/>
          <p:nvPr/>
        </p:nvSpPr>
        <p:spPr>
          <a:xfrm>
            <a:off x="3322662" y="2248304"/>
            <a:ext cx="2632900" cy="369332"/>
          </a:xfrm>
          <a:prstGeom prst="rect">
            <a:avLst/>
          </a:prstGeom>
          <a:noFill/>
        </p:spPr>
        <p:txBody>
          <a:bodyPr wrap="none" rtlCol="0">
            <a:spAutoFit/>
          </a:bodyPr>
          <a:lstStyle/>
          <a:p>
            <a:r>
              <a:rPr lang="en-GB" dirty="0"/>
              <a:t>Single European Sky (SES) </a:t>
            </a:r>
            <a:endParaRPr lang="en-GB" dirty="0">
              <a:solidFill>
                <a:srgbClr val="FF0000"/>
              </a:solidFill>
            </a:endParaRPr>
          </a:p>
        </p:txBody>
      </p:sp>
      <p:pic>
        <p:nvPicPr>
          <p:cNvPr id="9" name="Graphic 8" descr="Upward trend">
            <a:extLst>
              <a:ext uri="{FF2B5EF4-FFF2-40B4-BE49-F238E27FC236}">
                <a16:creationId xmlns:a16="http://schemas.microsoft.com/office/drawing/2014/main" id="{38AFD846-4E5F-49E9-97B1-A3D2A32A4E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50256" y="803922"/>
            <a:ext cx="914400" cy="914400"/>
          </a:xfrm>
          <a:prstGeom prst="rect">
            <a:avLst/>
          </a:prstGeom>
        </p:spPr>
      </p:pic>
      <p:pic>
        <p:nvPicPr>
          <p:cNvPr id="21" name="Graphic 20" descr="Court">
            <a:extLst>
              <a:ext uri="{FF2B5EF4-FFF2-40B4-BE49-F238E27FC236}">
                <a16:creationId xmlns:a16="http://schemas.microsoft.com/office/drawing/2014/main" id="{97A8AC8E-1A23-40C7-92BF-722ADB5DC4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01829" y="2452534"/>
            <a:ext cx="1273028" cy="1273028"/>
          </a:xfrm>
          <a:prstGeom prst="rect">
            <a:avLst/>
          </a:prstGeom>
        </p:spPr>
      </p:pic>
      <p:sp>
        <p:nvSpPr>
          <p:cNvPr id="22" name="Arrow: Down 21">
            <a:extLst>
              <a:ext uri="{FF2B5EF4-FFF2-40B4-BE49-F238E27FC236}">
                <a16:creationId xmlns:a16="http://schemas.microsoft.com/office/drawing/2014/main" id="{BBA0718A-98C4-4ACC-B521-5093C1ED5A20}"/>
              </a:ext>
            </a:extLst>
          </p:cNvPr>
          <p:cNvSpPr/>
          <p:nvPr/>
        </p:nvSpPr>
        <p:spPr>
          <a:xfrm rot="2070704">
            <a:off x="3808532" y="3622005"/>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BAA672CA-A7C3-47F7-8E21-D5F108A758C7}"/>
              </a:ext>
            </a:extLst>
          </p:cNvPr>
          <p:cNvSpPr txBox="1"/>
          <p:nvPr/>
        </p:nvSpPr>
        <p:spPr>
          <a:xfrm>
            <a:off x="1359567" y="4264154"/>
            <a:ext cx="2642262" cy="646331"/>
          </a:xfrm>
          <a:prstGeom prst="rect">
            <a:avLst/>
          </a:prstGeom>
          <a:noFill/>
        </p:spPr>
        <p:txBody>
          <a:bodyPr wrap="none" rtlCol="0">
            <a:spAutoFit/>
          </a:bodyPr>
          <a:lstStyle/>
          <a:p>
            <a:pPr algn="ctr"/>
            <a:r>
              <a:rPr lang="en-GB" dirty="0"/>
              <a:t>Performance Review Body</a:t>
            </a:r>
          </a:p>
          <a:p>
            <a:pPr algn="ctr"/>
            <a:r>
              <a:rPr lang="en-GB" dirty="0"/>
              <a:t>(regulation)</a:t>
            </a:r>
          </a:p>
        </p:txBody>
      </p:sp>
      <p:sp>
        <p:nvSpPr>
          <p:cNvPr id="25" name="TextBox 24">
            <a:extLst>
              <a:ext uri="{FF2B5EF4-FFF2-40B4-BE49-F238E27FC236}">
                <a16:creationId xmlns:a16="http://schemas.microsoft.com/office/drawing/2014/main" id="{A660008A-CC14-4F1A-BB12-74EFF062D760}"/>
              </a:ext>
            </a:extLst>
          </p:cNvPr>
          <p:cNvSpPr txBox="1"/>
          <p:nvPr/>
        </p:nvSpPr>
        <p:spPr>
          <a:xfrm>
            <a:off x="5272170" y="4264153"/>
            <a:ext cx="1366784" cy="646331"/>
          </a:xfrm>
          <a:prstGeom prst="rect">
            <a:avLst/>
          </a:prstGeom>
          <a:noFill/>
        </p:spPr>
        <p:txBody>
          <a:bodyPr wrap="none" rtlCol="0">
            <a:spAutoFit/>
          </a:bodyPr>
          <a:lstStyle/>
          <a:p>
            <a:pPr algn="ctr"/>
            <a:r>
              <a:rPr lang="en-GB" dirty="0"/>
              <a:t>SESAR</a:t>
            </a:r>
          </a:p>
          <a:p>
            <a:pPr algn="ctr"/>
            <a:r>
              <a:rPr lang="en-GB" dirty="0"/>
              <a:t>(technology)</a:t>
            </a:r>
          </a:p>
        </p:txBody>
      </p:sp>
      <p:sp>
        <p:nvSpPr>
          <p:cNvPr id="26" name="Arrow: Down 25">
            <a:extLst>
              <a:ext uri="{FF2B5EF4-FFF2-40B4-BE49-F238E27FC236}">
                <a16:creationId xmlns:a16="http://schemas.microsoft.com/office/drawing/2014/main" id="{44712342-26CD-4641-97C9-582AAFDD55B0}"/>
              </a:ext>
            </a:extLst>
          </p:cNvPr>
          <p:cNvSpPr/>
          <p:nvPr/>
        </p:nvSpPr>
        <p:spPr>
          <a:xfrm>
            <a:off x="2554679" y="4960356"/>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7" name="Arrow: Down 26">
            <a:extLst>
              <a:ext uri="{FF2B5EF4-FFF2-40B4-BE49-F238E27FC236}">
                <a16:creationId xmlns:a16="http://schemas.microsoft.com/office/drawing/2014/main" id="{BBCB77E8-03BD-4DDD-B831-C99DE9E27E21}"/>
              </a:ext>
            </a:extLst>
          </p:cNvPr>
          <p:cNvSpPr/>
          <p:nvPr/>
        </p:nvSpPr>
        <p:spPr>
          <a:xfrm>
            <a:off x="5829543" y="4964927"/>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29" name="Graphic 28" descr="Gavel">
            <a:extLst>
              <a:ext uri="{FF2B5EF4-FFF2-40B4-BE49-F238E27FC236}">
                <a16:creationId xmlns:a16="http://schemas.microsoft.com/office/drawing/2014/main" id="{7DE1231A-8F91-45E3-96FB-0A4A6A66FE1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2783" y="4157372"/>
            <a:ext cx="914400" cy="914400"/>
          </a:xfrm>
          <a:prstGeom prst="rect">
            <a:avLst/>
          </a:prstGeom>
        </p:spPr>
      </p:pic>
      <p:pic>
        <p:nvPicPr>
          <p:cNvPr id="31" name="Graphic 30" descr="Gears">
            <a:extLst>
              <a:ext uri="{FF2B5EF4-FFF2-40B4-BE49-F238E27FC236}">
                <a16:creationId xmlns:a16="http://schemas.microsoft.com/office/drawing/2014/main" id="{3799C24A-1569-416E-A6AC-20B09EFFCDD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64656" y="4225279"/>
            <a:ext cx="914400" cy="914400"/>
          </a:xfrm>
          <a:prstGeom prst="rect">
            <a:avLst/>
          </a:prstGeom>
        </p:spPr>
      </p:pic>
      <p:sp>
        <p:nvSpPr>
          <p:cNvPr id="32" name="TextBox 31">
            <a:extLst>
              <a:ext uri="{FF2B5EF4-FFF2-40B4-BE49-F238E27FC236}">
                <a16:creationId xmlns:a16="http://schemas.microsoft.com/office/drawing/2014/main" id="{81F67DEE-88C9-4E47-9218-47DAA1ADBFF6}"/>
              </a:ext>
            </a:extLst>
          </p:cNvPr>
          <p:cNvSpPr txBox="1"/>
          <p:nvPr/>
        </p:nvSpPr>
        <p:spPr>
          <a:xfrm>
            <a:off x="4088053" y="2962663"/>
            <a:ext cx="458780" cy="461665"/>
          </a:xfrm>
          <a:prstGeom prst="rect">
            <a:avLst/>
          </a:prstGeom>
          <a:noFill/>
        </p:spPr>
        <p:txBody>
          <a:bodyPr wrap="none" rtlCol="0">
            <a:spAutoFit/>
          </a:bodyPr>
          <a:lstStyle/>
          <a:p>
            <a:r>
              <a:rPr lang="en-GB" sz="2400" dirty="0">
                <a:latin typeface="Times New Roman" panose="02020603050405020304" pitchFamily="18" charset="0"/>
                <a:cs typeface="Times New Roman" panose="02020603050405020304" pitchFamily="18" charset="0"/>
                <a:sym typeface="Wingdings" panose="05000000000000000000" pitchFamily="2" charset="2"/>
              </a:rPr>
              <a:t></a:t>
            </a:r>
            <a:endParaRPr lang="en-GB" sz="2400" dirty="0"/>
          </a:p>
        </p:txBody>
      </p:sp>
      <p:sp>
        <p:nvSpPr>
          <p:cNvPr id="33" name="TextBox 32">
            <a:extLst>
              <a:ext uri="{FF2B5EF4-FFF2-40B4-BE49-F238E27FC236}">
                <a16:creationId xmlns:a16="http://schemas.microsoft.com/office/drawing/2014/main" id="{CFC3DBBA-99E2-4A60-BDC9-BD50FE884F57}"/>
              </a:ext>
            </a:extLst>
          </p:cNvPr>
          <p:cNvSpPr txBox="1"/>
          <p:nvPr/>
        </p:nvSpPr>
        <p:spPr>
          <a:xfrm>
            <a:off x="4512950" y="2963797"/>
            <a:ext cx="458780" cy="461665"/>
          </a:xfrm>
          <a:prstGeom prst="rect">
            <a:avLst/>
          </a:prstGeom>
          <a:noFill/>
        </p:spPr>
        <p:txBody>
          <a:bodyPr wrap="none" rtlCol="0">
            <a:spAutoFit/>
          </a:bodyPr>
          <a:lstStyle/>
          <a:p>
            <a:r>
              <a:rPr lang="en-GB" sz="2400" dirty="0">
                <a:latin typeface="Times New Roman" panose="02020603050405020304" pitchFamily="18" charset="0"/>
                <a:cs typeface="Times New Roman" panose="02020603050405020304" pitchFamily="18" charset="0"/>
                <a:sym typeface="Wingdings" panose="05000000000000000000" pitchFamily="2" charset="2"/>
              </a:rPr>
              <a:t></a:t>
            </a:r>
            <a:endParaRPr lang="en-GB" sz="2400" dirty="0"/>
          </a:p>
        </p:txBody>
      </p:sp>
      <p:sp>
        <p:nvSpPr>
          <p:cNvPr id="34" name="Arrow: Down 33">
            <a:extLst>
              <a:ext uri="{FF2B5EF4-FFF2-40B4-BE49-F238E27FC236}">
                <a16:creationId xmlns:a16="http://schemas.microsoft.com/office/drawing/2014/main" id="{5E8BD6BC-84F0-47E3-9521-9800E990B61A}"/>
              </a:ext>
            </a:extLst>
          </p:cNvPr>
          <p:cNvSpPr/>
          <p:nvPr/>
        </p:nvSpPr>
        <p:spPr>
          <a:xfrm rot="19529296" flipH="1">
            <a:off x="4798977" y="3622005"/>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5" name="TextBox 34">
            <a:extLst>
              <a:ext uri="{FF2B5EF4-FFF2-40B4-BE49-F238E27FC236}">
                <a16:creationId xmlns:a16="http://schemas.microsoft.com/office/drawing/2014/main" id="{2B4CB263-5E8D-4D92-9C89-5E586847B059}"/>
              </a:ext>
            </a:extLst>
          </p:cNvPr>
          <p:cNvSpPr txBox="1"/>
          <p:nvPr/>
        </p:nvSpPr>
        <p:spPr>
          <a:xfrm>
            <a:off x="1562936" y="5718597"/>
            <a:ext cx="2245009" cy="646331"/>
          </a:xfrm>
          <a:prstGeom prst="rect">
            <a:avLst/>
          </a:prstGeom>
          <a:noFill/>
        </p:spPr>
        <p:txBody>
          <a:bodyPr wrap="square" rtlCol="0">
            <a:spAutoFit/>
          </a:bodyPr>
          <a:lstStyle/>
          <a:p>
            <a:pPr algn="ctr"/>
            <a:r>
              <a:rPr lang="en-GB" b="1" dirty="0">
                <a:solidFill>
                  <a:srgbClr val="33CC33"/>
                </a:solidFill>
              </a:rPr>
              <a:t>SES</a:t>
            </a:r>
          </a:p>
          <a:p>
            <a:pPr algn="ctr"/>
            <a:r>
              <a:rPr lang="en-GB" b="1" dirty="0">
                <a:solidFill>
                  <a:srgbClr val="33CC33"/>
                </a:solidFill>
              </a:rPr>
              <a:t>Performance Scheme</a:t>
            </a:r>
          </a:p>
        </p:txBody>
      </p:sp>
      <p:sp>
        <p:nvSpPr>
          <p:cNvPr id="36" name="TextBox 35">
            <a:extLst>
              <a:ext uri="{FF2B5EF4-FFF2-40B4-BE49-F238E27FC236}">
                <a16:creationId xmlns:a16="http://schemas.microsoft.com/office/drawing/2014/main" id="{D10D945B-6234-42FB-B891-7DDD16FA263A}"/>
              </a:ext>
            </a:extLst>
          </p:cNvPr>
          <p:cNvSpPr txBox="1"/>
          <p:nvPr/>
        </p:nvSpPr>
        <p:spPr>
          <a:xfrm>
            <a:off x="4680662" y="5715903"/>
            <a:ext cx="2549801" cy="646331"/>
          </a:xfrm>
          <a:prstGeom prst="rect">
            <a:avLst/>
          </a:prstGeom>
          <a:noFill/>
        </p:spPr>
        <p:txBody>
          <a:bodyPr wrap="none" rtlCol="0">
            <a:spAutoFit/>
          </a:bodyPr>
          <a:lstStyle/>
          <a:p>
            <a:pPr algn="ctr"/>
            <a:r>
              <a:rPr lang="en-GB" b="1" dirty="0">
                <a:solidFill>
                  <a:srgbClr val="33CC33"/>
                </a:solidFill>
              </a:rPr>
              <a:t>SESAR</a:t>
            </a:r>
          </a:p>
          <a:p>
            <a:pPr algn="ctr"/>
            <a:r>
              <a:rPr lang="en-GB" b="1" dirty="0">
                <a:solidFill>
                  <a:srgbClr val="33CC33"/>
                </a:solidFill>
              </a:rPr>
              <a:t>Performance Framework</a:t>
            </a:r>
          </a:p>
        </p:txBody>
      </p:sp>
      <p:sp>
        <p:nvSpPr>
          <p:cNvPr id="39" name="TextBox 38">
            <a:extLst>
              <a:ext uri="{FF2B5EF4-FFF2-40B4-BE49-F238E27FC236}">
                <a16:creationId xmlns:a16="http://schemas.microsoft.com/office/drawing/2014/main" id="{C11DC682-89ED-4F25-9A7C-640F17F51CFE}"/>
              </a:ext>
            </a:extLst>
          </p:cNvPr>
          <p:cNvSpPr txBox="1"/>
          <p:nvPr/>
        </p:nvSpPr>
        <p:spPr>
          <a:xfrm rot="20026655">
            <a:off x="7332383" y="2414421"/>
            <a:ext cx="1322863" cy="769441"/>
          </a:xfrm>
          <a:prstGeom prst="rect">
            <a:avLst/>
          </a:prstGeom>
          <a:noFill/>
        </p:spPr>
        <p:txBody>
          <a:bodyPr wrap="none" rtlCol="0">
            <a:spAutoFit/>
          </a:bodyPr>
          <a:lstStyle/>
          <a:p>
            <a:r>
              <a:rPr lang="en-GB" sz="4400" dirty="0">
                <a:solidFill>
                  <a:schemeClr val="bg1">
                    <a:lumMod val="95000"/>
                  </a:schemeClr>
                </a:solidFill>
              </a:rPr>
              <a:t>ICAO</a:t>
            </a:r>
          </a:p>
        </p:txBody>
      </p:sp>
      <p:pic>
        <p:nvPicPr>
          <p:cNvPr id="41" name="Graphic 40" descr="Checklist">
            <a:extLst>
              <a:ext uri="{FF2B5EF4-FFF2-40B4-BE49-F238E27FC236}">
                <a16:creationId xmlns:a16="http://schemas.microsoft.com/office/drawing/2014/main" id="{1A7F86BE-5CF8-43CB-8413-837236552BA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09924" y="5567931"/>
            <a:ext cx="914400" cy="914400"/>
          </a:xfrm>
          <a:prstGeom prst="rect">
            <a:avLst/>
          </a:prstGeom>
        </p:spPr>
      </p:pic>
      <p:pic>
        <p:nvPicPr>
          <p:cNvPr id="42" name="Graphic 41" descr="Checklist">
            <a:extLst>
              <a:ext uri="{FF2B5EF4-FFF2-40B4-BE49-F238E27FC236}">
                <a16:creationId xmlns:a16="http://schemas.microsoft.com/office/drawing/2014/main" id="{7AC16708-326F-4640-BFA1-A34D3F4C92A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127105" y="5581868"/>
            <a:ext cx="914400" cy="914400"/>
          </a:xfrm>
          <a:prstGeom prst="rect">
            <a:avLst/>
          </a:prstGeom>
        </p:spPr>
      </p:pic>
      <p:sp>
        <p:nvSpPr>
          <p:cNvPr id="28" name="Explosion: 8 Points 27">
            <a:extLst>
              <a:ext uri="{FF2B5EF4-FFF2-40B4-BE49-F238E27FC236}">
                <a16:creationId xmlns:a16="http://schemas.microsoft.com/office/drawing/2014/main" id="{5F53BAB5-151C-4874-AD4C-41A24886528A}"/>
              </a:ext>
            </a:extLst>
          </p:cNvPr>
          <p:cNvSpPr/>
          <p:nvPr/>
        </p:nvSpPr>
        <p:spPr>
          <a:xfrm>
            <a:off x="401257" y="220482"/>
            <a:ext cx="2051852" cy="1329655"/>
          </a:xfrm>
          <a:prstGeom prst="irregularSeal1">
            <a:avLst/>
          </a:prstGeom>
          <a:gradFill>
            <a:gsLst>
              <a:gs pos="0">
                <a:srgbClr val="FFFF00"/>
              </a:gs>
              <a:gs pos="100000">
                <a:srgbClr val="FFFF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a:solidFill>
                  <a:schemeClr val="tx1">
                    <a:lumMod val="50000"/>
                  </a:schemeClr>
                </a:solidFill>
              </a:rPr>
              <a:t>Remember this?!</a:t>
            </a:r>
          </a:p>
        </p:txBody>
      </p:sp>
    </p:spTree>
    <p:extLst>
      <p:ext uri="{BB962C8B-B14F-4D97-AF65-F5344CB8AC3E}">
        <p14:creationId xmlns:p14="http://schemas.microsoft.com/office/powerpoint/2010/main" val="3070423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19</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7176781" cy="252000"/>
          </a:xfrm>
        </p:spPr>
        <p:txBody>
          <a:bodyPr/>
          <a:lstStyle/>
          <a:p>
            <a:r>
              <a:rPr lang="en-US" dirty="0"/>
              <a:t>See also: Arblaster M, 2018. Air traffic management -  economics, regulation and governance.  Elsevier, ISBN 978-0-12-811118-5</a:t>
            </a:r>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SES Performance Scheme: basis</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198" y="1275980"/>
            <a:ext cx="8686801" cy="5208709"/>
          </a:xfrm>
        </p:spPr>
        <p:txBody>
          <a:bodyPr>
            <a:normAutofit lnSpcReduction="10000"/>
          </a:bodyPr>
          <a:lstStyle/>
          <a:p>
            <a:pPr marL="342900" indent="-342900">
              <a:buClr>
                <a:schemeClr val="tx1"/>
              </a:buClr>
              <a:buFont typeface="Arial" charset="0"/>
              <a:buChar char="•"/>
            </a:pPr>
            <a:r>
              <a:rPr lang="en-GB" dirty="0"/>
              <a:t>‘Natural monopoly’ – single supplier may offer lower prices than group of competitors</a:t>
            </a:r>
          </a:p>
          <a:p>
            <a:pPr marL="1085850" lvl="1" indent="-342900">
              <a:buClr>
                <a:schemeClr val="tx1"/>
              </a:buClr>
              <a:buFont typeface="Arial" charset="0"/>
              <a:buChar char="•"/>
            </a:pPr>
            <a:r>
              <a:rPr lang="en-GB" dirty="0"/>
              <a:t>often pertains with infrastructure industries / network services / utilities</a:t>
            </a:r>
          </a:p>
          <a:p>
            <a:pPr marL="1085850" lvl="1" indent="-342900">
              <a:buFont typeface="Arial" charset="0"/>
              <a:buChar char="•"/>
            </a:pPr>
            <a:r>
              <a:rPr lang="en-GB" dirty="0"/>
              <a:t>moot point: some ATM elements (e.g. tower services) cheaper if competitive?   </a:t>
            </a:r>
          </a:p>
          <a:p>
            <a:pPr marL="1085850" lvl="1" indent="-342900">
              <a:buFont typeface="Arial" charset="0"/>
              <a:buChar char="•"/>
            </a:pPr>
            <a:r>
              <a:rPr lang="en-GB" dirty="0"/>
              <a:t>need regulation (incentives, sanctions) to stop abuse of market power  </a:t>
            </a:r>
          </a:p>
          <a:p>
            <a:pPr marL="1085850" lvl="1" indent="-342900">
              <a:buFont typeface="Arial" charset="0"/>
              <a:buChar char="•"/>
            </a:pPr>
            <a:r>
              <a:rPr lang="en-GB" dirty="0"/>
              <a:t>ICAO (Doc 9082) gives States oversight and stresses </a:t>
            </a:r>
            <a:r>
              <a:rPr lang="en-GB" i="1" u="sng" dirty="0"/>
              <a:t>performance</a:t>
            </a:r>
            <a:r>
              <a:rPr lang="en-GB" dirty="0"/>
              <a:t> delivered</a:t>
            </a:r>
          </a:p>
          <a:p>
            <a:pPr marL="342900" indent="-342900">
              <a:buClr>
                <a:schemeClr val="tx1"/>
              </a:buClr>
              <a:buFont typeface="Arial" charset="0"/>
              <a:buChar char="•"/>
            </a:pPr>
            <a:r>
              <a:rPr lang="en-GB" dirty="0"/>
              <a:t>Four main approaches to regulate prices </a:t>
            </a:r>
            <a:r>
              <a:rPr lang="en-GB" sz="1400" dirty="0">
                <a:solidFill>
                  <a:schemeClr val="bg2">
                    <a:lumMod val="75000"/>
                  </a:schemeClr>
                </a:solidFill>
                <a:latin typeface="+mn-lt"/>
                <a:cs typeface="+mn-cs"/>
              </a:rPr>
              <a:t>(in a monopolistic situation):</a:t>
            </a:r>
          </a:p>
          <a:p>
            <a:pPr marL="1085850" lvl="1" indent="-342900">
              <a:buFont typeface="+mj-lt"/>
              <a:buAutoNum type="arabicPeriod"/>
            </a:pPr>
            <a:r>
              <a:rPr lang="en-GB" b="1" dirty="0"/>
              <a:t> </a:t>
            </a:r>
            <a:r>
              <a:rPr lang="en-GB" dirty="0"/>
              <a:t>cost of service / rate of return </a:t>
            </a:r>
            <a:r>
              <a:rPr lang="en-GB" sz="1400" dirty="0">
                <a:solidFill>
                  <a:schemeClr val="bg2">
                    <a:lumMod val="75000"/>
                  </a:schemeClr>
                </a:solidFill>
              </a:rPr>
              <a:t>(‘reasonable’) RoR, based on e.g. cost of capital and asset base</a:t>
            </a:r>
          </a:p>
          <a:p>
            <a:pPr marL="1085850" lvl="1" indent="-342900">
              <a:buFont typeface="+mj-lt"/>
              <a:buAutoNum type="arabicPeriod"/>
            </a:pPr>
            <a:r>
              <a:rPr lang="en-GB" dirty="0"/>
              <a:t> price caps </a:t>
            </a:r>
            <a:r>
              <a:rPr lang="en-GB" sz="1400" dirty="0">
                <a:solidFill>
                  <a:schemeClr val="bg2">
                    <a:lumMod val="75000"/>
                  </a:schemeClr>
                </a:solidFill>
              </a:rPr>
              <a:t>can usually retain profit within the cap</a:t>
            </a:r>
          </a:p>
          <a:p>
            <a:pPr marL="1085850" lvl="1" indent="-342900">
              <a:buFont typeface="+mj-lt"/>
              <a:buAutoNum type="arabicPeriod"/>
            </a:pPr>
            <a:r>
              <a:rPr lang="en-GB" dirty="0"/>
              <a:t> revenue caps </a:t>
            </a:r>
            <a:r>
              <a:rPr lang="en-GB" sz="1400" dirty="0">
                <a:solidFill>
                  <a:schemeClr val="bg2">
                    <a:lumMod val="75000"/>
                  </a:schemeClr>
                </a:solidFill>
              </a:rPr>
              <a:t>(also applied in SES PS)</a:t>
            </a:r>
          </a:p>
          <a:p>
            <a:pPr marL="1085850" lvl="1" indent="-342900">
              <a:buFont typeface="+mj-lt"/>
              <a:buAutoNum type="arabicPeriod"/>
            </a:pPr>
            <a:r>
              <a:rPr lang="en-GB" b="1" dirty="0"/>
              <a:t> </a:t>
            </a:r>
            <a:r>
              <a:rPr lang="en-GB" dirty="0"/>
              <a:t>benchmarking / targets </a:t>
            </a:r>
            <a:r>
              <a:rPr lang="en-GB" sz="1400" dirty="0">
                <a:solidFill>
                  <a:schemeClr val="bg2">
                    <a:lumMod val="75000"/>
                  </a:schemeClr>
                </a:solidFill>
              </a:rPr>
              <a:t>(</a:t>
            </a:r>
            <a:r>
              <a:rPr lang="en-GB" sz="1400" i="1" dirty="0">
                <a:solidFill>
                  <a:schemeClr val="bg2">
                    <a:lumMod val="75000"/>
                  </a:schemeClr>
                </a:solidFill>
              </a:rPr>
              <a:t>binding</a:t>
            </a:r>
            <a:r>
              <a:rPr lang="en-GB" sz="1400" dirty="0">
                <a:solidFill>
                  <a:schemeClr val="bg2">
                    <a:lumMod val="75000"/>
                  </a:schemeClr>
                </a:solidFill>
              </a:rPr>
              <a:t> performance targets are set in SES PS)</a:t>
            </a:r>
          </a:p>
          <a:p>
            <a:pPr marL="342900" indent="-342900">
              <a:buClr>
                <a:schemeClr val="tx1"/>
              </a:buClr>
              <a:buFont typeface="Arial" charset="0"/>
              <a:buChar char="•"/>
            </a:pPr>
            <a:r>
              <a:rPr lang="en-GB" b="1" dirty="0">
                <a:solidFill>
                  <a:srgbClr val="33CC33"/>
                </a:solidFill>
              </a:rPr>
              <a:t>SES Performance Scheme</a:t>
            </a:r>
            <a:r>
              <a:rPr lang="en-GB" dirty="0"/>
              <a:t> and </a:t>
            </a:r>
            <a:r>
              <a:rPr lang="en-GB" dirty="0">
                <a:hlinkClick r:id="rId3" action="ppaction://hlinksldjump"/>
              </a:rPr>
              <a:t>Charging Scheme</a:t>
            </a:r>
            <a:r>
              <a:rPr lang="en-GB" dirty="0"/>
              <a:t> at centre of SES policy, together designed to produce market conditions (lower charges) in monopoly context</a:t>
            </a:r>
          </a:p>
          <a:p>
            <a:pPr marL="342900" indent="-342900">
              <a:buClr>
                <a:schemeClr val="tx1"/>
              </a:buClr>
              <a:buFont typeface="Arial" charset="0"/>
              <a:buChar char="•"/>
            </a:pPr>
            <a:r>
              <a:rPr lang="en-GB" dirty="0"/>
              <a:t>Targets set in context of reliable forecasts, within envelopes </a:t>
            </a:r>
            <a:r>
              <a:rPr lang="en-GB" b="1" dirty="0">
                <a:solidFill>
                  <a:srgbClr val="FF00FF"/>
                </a:solidFill>
              </a:rPr>
              <a:t>(but cf. Covid-19)</a:t>
            </a:r>
          </a:p>
          <a:p>
            <a:pPr marL="1085850" lvl="1" indent="-342900">
              <a:buFont typeface="Arial" charset="0"/>
              <a:buChar char="•"/>
            </a:pPr>
            <a:r>
              <a:rPr lang="en-GB" b="1" dirty="0"/>
              <a:t>Performance Plans</a:t>
            </a:r>
            <a:r>
              <a:rPr lang="en-GB" dirty="0"/>
              <a:t> reviewed by </a:t>
            </a:r>
            <a:r>
              <a:rPr lang="en-GB" dirty="0">
                <a:hlinkClick r:id="rId4" action="ppaction://hlinksldjump"/>
              </a:rPr>
              <a:t>Performance Review Body</a:t>
            </a:r>
            <a:r>
              <a:rPr lang="en-GB" dirty="0"/>
              <a:t> for Commission</a:t>
            </a:r>
          </a:p>
          <a:p>
            <a:pPr marL="1485900" lvl="2" indent="-342900">
              <a:buFont typeface="Arial" charset="0"/>
              <a:buChar char="•"/>
            </a:pPr>
            <a:r>
              <a:rPr lang="en-GB" dirty="0"/>
              <a:t>some elements of (1)-(4) above, but mostly (1) and (4)</a:t>
            </a:r>
          </a:p>
          <a:p>
            <a:pPr marL="1485900" lvl="2" indent="-342900">
              <a:buFont typeface="Arial" charset="0"/>
              <a:buChar char="•"/>
            </a:pPr>
            <a:r>
              <a:rPr lang="en-GB" dirty="0"/>
              <a:t>incentive schemes: too easily trigger bonuses, penalties too light (says PRB) </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3144664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2</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Performance measurement in ATM</a:t>
            </a:r>
            <a:br>
              <a:rPr lang="en-GB" sz="2800" dirty="0"/>
            </a:br>
            <a:r>
              <a:rPr lang="en-GB" sz="2800" dirty="0"/>
              <a:t>Overview</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200" y="1700480"/>
            <a:ext cx="8280400" cy="3860351"/>
          </a:xfrm>
        </p:spPr>
        <p:txBody>
          <a:bodyPr/>
          <a:lstStyle/>
          <a:p>
            <a:pPr marL="342900" indent="-342900">
              <a:lnSpc>
                <a:spcPct val="200000"/>
              </a:lnSpc>
              <a:buFont typeface="Arial" charset="0"/>
              <a:buChar char="•"/>
            </a:pPr>
            <a:r>
              <a:rPr lang="en-GB" sz="2800" dirty="0"/>
              <a:t>Background</a:t>
            </a:r>
          </a:p>
          <a:p>
            <a:pPr marL="342900" indent="-342900">
              <a:lnSpc>
                <a:spcPct val="200000"/>
              </a:lnSpc>
              <a:buFont typeface="Arial" charset="0"/>
              <a:buChar char="•"/>
            </a:pPr>
            <a:r>
              <a:rPr lang="en-GB" sz="2800" dirty="0"/>
              <a:t>Major frameworks impacting Europe</a:t>
            </a:r>
          </a:p>
          <a:p>
            <a:pPr marL="342900" indent="-342900">
              <a:lnSpc>
                <a:spcPct val="200000"/>
              </a:lnSpc>
              <a:buFont typeface="Arial" charset="0"/>
              <a:buChar char="•"/>
            </a:pPr>
            <a:r>
              <a:rPr lang="en-GB" sz="2800" dirty="0"/>
              <a:t>Current performance</a:t>
            </a:r>
          </a:p>
          <a:p>
            <a:pPr marL="342900" indent="-342900">
              <a:lnSpc>
                <a:spcPct val="200000"/>
              </a:lnSpc>
              <a:buFont typeface="Arial" charset="0"/>
              <a:buChar char="•"/>
            </a:pPr>
            <a:r>
              <a:rPr lang="en-GB" sz="2800" dirty="0"/>
              <a:t>Challenges ahead</a:t>
            </a:r>
          </a:p>
          <a:p>
            <a:endParaRPr lang="en-GB" dirty="0"/>
          </a:p>
        </p:txBody>
      </p:sp>
      <p:sp>
        <p:nvSpPr>
          <p:cNvPr id="9" name="Explosion: 8 Points 8">
            <a:extLst>
              <a:ext uri="{FF2B5EF4-FFF2-40B4-BE49-F238E27FC236}">
                <a16:creationId xmlns:a16="http://schemas.microsoft.com/office/drawing/2014/main" id="{C10768D0-62EC-4682-9208-90B74E4FC414}"/>
              </a:ext>
            </a:extLst>
          </p:cNvPr>
          <p:cNvSpPr/>
          <p:nvPr/>
        </p:nvSpPr>
        <p:spPr>
          <a:xfrm>
            <a:off x="6961545" y="950157"/>
            <a:ext cx="2051852" cy="1329655"/>
          </a:xfrm>
          <a:prstGeom prst="irregularSeal1">
            <a:avLst/>
          </a:prstGeom>
          <a:gradFill>
            <a:gsLst>
              <a:gs pos="0">
                <a:srgbClr val="FFFF00"/>
              </a:gs>
              <a:gs pos="100000">
                <a:srgbClr val="FFFF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a:solidFill>
                  <a:schemeClr val="tx1">
                    <a:lumMod val="50000"/>
                  </a:schemeClr>
                </a:solidFill>
              </a:rPr>
              <a:t>Notes</a:t>
            </a:r>
          </a:p>
        </p:txBody>
      </p:sp>
    </p:spTree>
    <p:extLst>
      <p:ext uri="{BB962C8B-B14F-4D97-AF65-F5344CB8AC3E}">
        <p14:creationId xmlns:p14="http://schemas.microsoft.com/office/powerpoint/2010/main" val="3636281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20</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7453617" cy="252000"/>
          </a:xfrm>
        </p:spPr>
        <p:txBody>
          <a:bodyPr/>
          <a:lstStyle/>
          <a:p>
            <a:r>
              <a:rPr lang="en-US" dirty="0"/>
              <a:t>See: https://webgate.ec.europa.eu/eusinglesky/content/welcome_en (</a:t>
            </a:r>
            <a:r>
              <a:rPr lang="en-GB" dirty="0"/>
              <a:t>wealth of information; need user account for some access)</a:t>
            </a:r>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30629" cy="1143000"/>
          </a:xfrm>
        </p:spPr>
        <p:txBody>
          <a:bodyPr/>
          <a:lstStyle/>
          <a:p>
            <a:r>
              <a:rPr lang="en-GB" sz="2800" dirty="0"/>
              <a:t>Major frameworks impacting Europe</a:t>
            </a:r>
            <a:br>
              <a:rPr lang="en-GB" sz="2800" dirty="0"/>
            </a:br>
            <a:r>
              <a:rPr lang="en-GB" sz="2800" dirty="0"/>
              <a:t>SES Performance Scheme: past, current, future</a:t>
            </a:r>
          </a:p>
        </p:txBody>
      </p:sp>
      <p:graphicFrame>
        <p:nvGraphicFramePr>
          <p:cNvPr id="9" name="Table 8">
            <a:extLst>
              <a:ext uri="{FF2B5EF4-FFF2-40B4-BE49-F238E27FC236}">
                <a16:creationId xmlns:a16="http://schemas.microsoft.com/office/drawing/2014/main" id="{94417D71-8E69-4B2D-BBEE-46BD9A8AA1CC}"/>
              </a:ext>
            </a:extLst>
          </p:cNvPr>
          <p:cNvGraphicFramePr>
            <a:graphicFrameLocks noGrp="1"/>
          </p:cNvGraphicFramePr>
          <p:nvPr/>
        </p:nvGraphicFramePr>
        <p:xfrm>
          <a:off x="184561" y="2036674"/>
          <a:ext cx="8774880" cy="4307840"/>
        </p:xfrm>
        <a:graphic>
          <a:graphicData uri="http://schemas.openxmlformats.org/drawingml/2006/table">
            <a:tbl>
              <a:tblPr firstRow="1" bandRow="1">
                <a:tableStyleId>{5C22544A-7EE6-4342-B048-85BDC9FD1C3A}</a:tableStyleId>
              </a:tblPr>
              <a:tblGrid>
                <a:gridCol w="524507">
                  <a:extLst>
                    <a:ext uri="{9D8B030D-6E8A-4147-A177-3AD203B41FA5}">
                      <a16:colId xmlns:a16="http://schemas.microsoft.com/office/drawing/2014/main" val="163959909"/>
                    </a:ext>
                  </a:extLst>
                </a:gridCol>
                <a:gridCol w="1432109">
                  <a:extLst>
                    <a:ext uri="{9D8B030D-6E8A-4147-A177-3AD203B41FA5}">
                      <a16:colId xmlns:a16="http://schemas.microsoft.com/office/drawing/2014/main" val="4027202111"/>
                    </a:ext>
                  </a:extLst>
                </a:gridCol>
                <a:gridCol w="1922443">
                  <a:extLst>
                    <a:ext uri="{9D8B030D-6E8A-4147-A177-3AD203B41FA5}">
                      <a16:colId xmlns:a16="http://schemas.microsoft.com/office/drawing/2014/main" val="145709501"/>
                    </a:ext>
                  </a:extLst>
                </a:gridCol>
                <a:gridCol w="1682010">
                  <a:extLst>
                    <a:ext uri="{9D8B030D-6E8A-4147-A177-3AD203B41FA5}">
                      <a16:colId xmlns:a16="http://schemas.microsoft.com/office/drawing/2014/main" val="3911488634"/>
                    </a:ext>
                  </a:extLst>
                </a:gridCol>
                <a:gridCol w="1455469">
                  <a:extLst>
                    <a:ext uri="{9D8B030D-6E8A-4147-A177-3AD203B41FA5}">
                      <a16:colId xmlns:a16="http://schemas.microsoft.com/office/drawing/2014/main" val="2770736561"/>
                    </a:ext>
                  </a:extLst>
                </a:gridCol>
                <a:gridCol w="1758342">
                  <a:extLst>
                    <a:ext uri="{9D8B030D-6E8A-4147-A177-3AD203B41FA5}">
                      <a16:colId xmlns:a16="http://schemas.microsoft.com/office/drawing/2014/main" val="305665586"/>
                    </a:ext>
                  </a:extLst>
                </a:gridCol>
              </a:tblGrid>
              <a:tr h="370840">
                <a:tc rowSpan="2">
                  <a:txBody>
                    <a:bodyPr/>
                    <a:lstStyle/>
                    <a:p>
                      <a:pPr algn="ctr"/>
                      <a:r>
                        <a:rPr lang="en-GB" dirty="0"/>
                        <a:t>RP </a:t>
                      </a:r>
                    </a:p>
                  </a:txBody>
                  <a:tcPr anchor="ctr"/>
                </a:tc>
                <a:tc rowSpan="2">
                  <a:txBody>
                    <a:bodyPr/>
                    <a:lstStyle/>
                    <a:p>
                      <a:pPr algn="ctr"/>
                      <a:r>
                        <a:rPr lang="en-GB" dirty="0"/>
                        <a:t>Effective</a:t>
                      </a:r>
                    </a:p>
                  </a:txBody>
                  <a:tcPr anchor="ctr"/>
                </a:tc>
                <a:tc gridSpan="4">
                  <a:txBody>
                    <a:bodyPr/>
                    <a:lstStyle/>
                    <a:p>
                      <a:pPr algn="ctr"/>
                      <a:r>
                        <a:rPr lang="en-GB" sz="1800" dirty="0">
                          <a:solidFill>
                            <a:schemeClr val="bg1"/>
                          </a:solidFill>
                        </a:rPr>
                        <a:t>EU-wide binding KPIs </a:t>
                      </a:r>
                      <a:r>
                        <a:rPr lang="en-GB" sz="1400" b="0" dirty="0"/>
                        <a:t>(NB. Other PIs and monitoring are in place)</a:t>
                      </a:r>
                    </a:p>
                  </a:txBody>
                  <a:tcPr anchor="ctr"/>
                </a:tc>
                <a:tc hMerge="1">
                  <a:txBody>
                    <a:bodyPr/>
                    <a:lstStyle/>
                    <a:p>
                      <a:endParaRPr lang="en-GB" dirty="0"/>
                    </a:p>
                  </a:txBody>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1298074302"/>
                  </a:ext>
                </a:extLst>
              </a:tr>
              <a:tr h="370840">
                <a:tc vMerge="1">
                  <a:txBody>
                    <a:bodyPr/>
                    <a:lstStyle/>
                    <a:p>
                      <a:pPr algn="ctr"/>
                      <a:endParaRPr lang="en-GB" dirty="0"/>
                    </a:p>
                  </a:txBody>
                  <a:tcPr/>
                </a:tc>
                <a:tc vMerge="1">
                  <a:txBody>
                    <a:bodyPr/>
                    <a:lstStyle/>
                    <a:p>
                      <a:endParaRPr lang="en-GB" dirty="0"/>
                    </a:p>
                  </a:txBody>
                  <a:tcPr/>
                </a:tc>
                <a:tc>
                  <a:txBody>
                    <a:bodyPr/>
                    <a:lstStyle/>
                    <a:p>
                      <a:pPr algn="ctr"/>
                      <a:r>
                        <a:rPr lang="en-GB" sz="1400" b="1" dirty="0">
                          <a:solidFill>
                            <a:schemeClr val="tx1">
                              <a:lumMod val="50000"/>
                            </a:schemeClr>
                          </a:solidFill>
                        </a:rPr>
                        <a:t>Safety</a:t>
                      </a:r>
                    </a:p>
                  </a:txBody>
                  <a:tcPr anchor="ctr"/>
                </a:tc>
                <a:tc>
                  <a:txBody>
                    <a:bodyPr/>
                    <a:lstStyle/>
                    <a:p>
                      <a:pPr algn="ctr"/>
                      <a:r>
                        <a:rPr lang="en-GB" sz="1400" b="1" dirty="0">
                          <a:solidFill>
                            <a:schemeClr val="tx1">
                              <a:lumMod val="50000"/>
                            </a:schemeClr>
                          </a:solidFill>
                        </a:rPr>
                        <a:t>Environment </a:t>
                      </a:r>
                    </a:p>
                  </a:txBody>
                  <a:tcPr anchor="ctr"/>
                </a:tc>
                <a:tc>
                  <a:txBody>
                    <a:bodyPr/>
                    <a:lstStyle/>
                    <a:p>
                      <a:pPr algn="ctr"/>
                      <a:r>
                        <a:rPr lang="en-GB" sz="1400" b="1" dirty="0">
                          <a:solidFill>
                            <a:schemeClr val="tx1">
                              <a:lumMod val="50000"/>
                            </a:schemeClr>
                          </a:solidFill>
                        </a:rPr>
                        <a:t>Capacity</a:t>
                      </a:r>
                    </a:p>
                  </a:txBody>
                  <a:tcPr anchor="ctr"/>
                </a:tc>
                <a:tc>
                  <a:txBody>
                    <a:bodyPr/>
                    <a:lstStyle/>
                    <a:p>
                      <a:pPr algn="ctr"/>
                      <a:r>
                        <a:rPr lang="en-GB" sz="1400" b="1" dirty="0">
                          <a:solidFill>
                            <a:schemeClr val="tx1">
                              <a:lumMod val="50000"/>
                            </a:schemeClr>
                          </a:solidFill>
                        </a:rPr>
                        <a:t>Cost</a:t>
                      </a:r>
                      <a:r>
                        <a:rPr lang="en-GB" sz="1400" b="1" baseline="0" dirty="0">
                          <a:solidFill>
                            <a:schemeClr val="tx1">
                              <a:lumMod val="50000"/>
                            </a:schemeClr>
                          </a:solidFill>
                        </a:rPr>
                        <a:t> </a:t>
                      </a:r>
                      <a:r>
                        <a:rPr lang="en-GB" sz="1400" b="1" dirty="0">
                          <a:solidFill>
                            <a:schemeClr val="tx1">
                              <a:lumMod val="50000"/>
                            </a:schemeClr>
                          </a:solidFill>
                        </a:rPr>
                        <a:t>efficiency </a:t>
                      </a:r>
                    </a:p>
                  </a:txBody>
                  <a:tcPr anchor="ctr"/>
                </a:tc>
                <a:extLst>
                  <a:ext uri="{0D108BD9-81ED-4DB2-BD59-A6C34878D82A}">
                    <a16:rowId xmlns:a16="http://schemas.microsoft.com/office/drawing/2014/main" val="1269451132"/>
                  </a:ext>
                </a:extLst>
              </a:tr>
              <a:tr h="370840">
                <a:tc>
                  <a:txBody>
                    <a:bodyPr/>
                    <a:lstStyle/>
                    <a:p>
                      <a:pPr algn="ctr"/>
                      <a:r>
                        <a:rPr lang="en-GB" sz="1400" b="1" dirty="0">
                          <a:solidFill>
                            <a:schemeClr val="tx1">
                              <a:lumMod val="50000"/>
                            </a:schemeClr>
                          </a:solidFill>
                        </a:rPr>
                        <a:t>1</a:t>
                      </a:r>
                    </a:p>
                  </a:txBody>
                  <a:tcPr anchor="ctr"/>
                </a:tc>
                <a:tc>
                  <a:txBody>
                    <a:bodyPr/>
                    <a:lstStyle/>
                    <a:p>
                      <a:pPr algn="ctr"/>
                      <a:r>
                        <a:rPr lang="en-GB" sz="1400" b="1" dirty="0">
                          <a:solidFill>
                            <a:schemeClr val="tx1">
                              <a:lumMod val="50000"/>
                            </a:schemeClr>
                          </a:solidFill>
                        </a:rPr>
                        <a:t>2012-2014</a:t>
                      </a:r>
                    </a:p>
                    <a:p>
                      <a:pPr algn="ctr"/>
                      <a:r>
                        <a:rPr lang="en-GB" sz="1400" dirty="0">
                          <a:solidFill>
                            <a:schemeClr val="tx1">
                              <a:lumMod val="50000"/>
                            </a:schemeClr>
                          </a:solidFill>
                        </a:rPr>
                        <a:t>(en-route focus)</a:t>
                      </a:r>
                    </a:p>
                  </a:txBody>
                  <a:tcPr anchor="ctr"/>
                </a:tc>
                <a:tc>
                  <a:txBody>
                    <a:bodyPr/>
                    <a:lstStyle/>
                    <a:p>
                      <a:pPr algn="ctr"/>
                      <a:r>
                        <a:rPr lang="en-GB" sz="1400" dirty="0"/>
                        <a:t>N/A</a:t>
                      </a:r>
                    </a:p>
                  </a:txBody>
                  <a:tcPr anchor="ctr"/>
                </a:tc>
                <a:tc>
                  <a:txBody>
                    <a:bodyPr/>
                    <a:lstStyle/>
                    <a:p>
                      <a:r>
                        <a:rPr lang="en-GB" sz="1400" dirty="0">
                          <a:solidFill>
                            <a:schemeClr val="tx1">
                              <a:lumMod val="60000"/>
                              <a:lumOff val="40000"/>
                            </a:schemeClr>
                          </a:solidFill>
                          <a:sym typeface="Wingdings" panose="05000000000000000000" pitchFamily="2" charset="2"/>
                        </a:rPr>
                        <a:t> </a:t>
                      </a:r>
                      <a:r>
                        <a:rPr lang="en-GB" sz="1400" dirty="0">
                          <a:solidFill>
                            <a:schemeClr val="tx1">
                              <a:lumMod val="60000"/>
                              <a:lumOff val="40000"/>
                            </a:schemeClr>
                          </a:solidFill>
                        </a:rPr>
                        <a:t>Average horizontal en-route flight efficiency re. last-filed flight plan (“KEP”) ... </a:t>
                      </a:r>
                      <a:endParaRPr lang="en-GB" sz="1200" dirty="0">
                        <a:solidFill>
                          <a:schemeClr val="tx1">
                            <a:lumMod val="60000"/>
                            <a:lumOff val="40000"/>
                          </a:schemeClr>
                        </a:solidFill>
                      </a:endParaRPr>
                    </a:p>
                  </a:txBody>
                  <a:tcPr anchor="ctr"/>
                </a:tc>
                <a:tc row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400" b="1" dirty="0">
                          <a:solidFill>
                            <a:schemeClr val="tx1">
                              <a:lumMod val="50000"/>
                            </a:schemeClr>
                          </a:solidFill>
                        </a:rPr>
                        <a:t>Minutes of en-route ATFM delay: 0.5 min/flight</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400" dirty="0"/>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dirty="0">
                          <a:solidFill>
                            <a:schemeClr val="bg1">
                              <a:lumMod val="65000"/>
                            </a:schemeClr>
                          </a:solidFill>
                        </a:rPr>
                        <a:t>(&amp; </a:t>
                      </a:r>
                      <a:r>
                        <a:rPr lang="en-GB" sz="1200" i="1" dirty="0">
                          <a:solidFill>
                            <a:schemeClr val="bg1">
                              <a:lumMod val="65000"/>
                            </a:schemeClr>
                          </a:solidFill>
                        </a:rPr>
                        <a:t>national</a:t>
                      </a:r>
                      <a:r>
                        <a:rPr lang="en-GB" sz="1200" dirty="0">
                          <a:solidFill>
                            <a:schemeClr val="bg1">
                              <a:lumMod val="65000"/>
                            </a:schemeClr>
                          </a:solidFill>
                        </a:rPr>
                        <a:t> KPIs for airport ATFM arrival delay)</a:t>
                      </a:r>
                      <a:endParaRPr lang="en-GB" sz="1200" dirty="0">
                        <a:solidFill>
                          <a:srgbClr val="FF0000"/>
                        </a:solidFill>
                      </a:endParaRPr>
                    </a:p>
                  </a:txBody>
                  <a:tcPr anchor="ctr"/>
                </a:tc>
                <a:tc>
                  <a:txBody>
                    <a:bodyPr/>
                    <a:lstStyle/>
                    <a:p>
                      <a:pPr algn="ctr"/>
                      <a:r>
                        <a:rPr lang="en-GB" sz="1400" b="1" dirty="0">
                          <a:solidFill>
                            <a:schemeClr val="tx1">
                              <a:lumMod val="50000"/>
                            </a:schemeClr>
                          </a:solidFill>
                        </a:rPr>
                        <a:t>Average</a:t>
                      </a:r>
                      <a:r>
                        <a:rPr lang="en-GB" sz="1400" b="1" baseline="0" dirty="0">
                          <a:solidFill>
                            <a:schemeClr val="tx1">
                              <a:lumMod val="50000"/>
                            </a:schemeClr>
                          </a:solidFill>
                        </a:rPr>
                        <a:t> </a:t>
                      </a:r>
                      <a:r>
                        <a:rPr lang="en-GB" sz="1400" b="1" dirty="0">
                          <a:solidFill>
                            <a:schemeClr val="tx1">
                              <a:lumMod val="50000"/>
                            </a:schemeClr>
                          </a:solidFill>
                        </a:rPr>
                        <a:t>determined unit cost</a:t>
                      </a:r>
                      <a:r>
                        <a:rPr lang="en-GB" sz="1400" b="1" baseline="0" dirty="0">
                          <a:solidFill>
                            <a:schemeClr val="tx1">
                              <a:lumMod val="50000"/>
                            </a:schemeClr>
                          </a:solidFill>
                        </a:rPr>
                        <a:t> </a:t>
                      </a:r>
                      <a:r>
                        <a:rPr lang="en-GB" sz="1400" b="1" dirty="0">
                          <a:solidFill>
                            <a:schemeClr val="tx1">
                              <a:lumMod val="50000"/>
                            </a:schemeClr>
                          </a:solidFill>
                        </a:rPr>
                        <a:t>for e/r ANS</a:t>
                      </a:r>
                    </a:p>
                    <a:p>
                      <a:pPr marL="0" indent="0" algn="ctr">
                        <a:buFont typeface="Wingdings" panose="05000000000000000000" pitchFamily="2" charset="2"/>
                        <a:buNone/>
                      </a:pPr>
                      <a:r>
                        <a:rPr lang="en-GB" sz="1400" dirty="0">
                          <a:sym typeface="Wingdings" panose="05000000000000000000" pitchFamily="2" charset="2"/>
                        </a:rPr>
                        <a:t></a:t>
                      </a:r>
                      <a:r>
                        <a:rPr lang="en-GB" sz="1400" baseline="0" dirty="0">
                          <a:sym typeface="Wingdings" panose="05000000000000000000" pitchFamily="2" charset="2"/>
                        </a:rPr>
                        <a:t> </a:t>
                      </a:r>
                      <a:r>
                        <a:rPr lang="en-GB" sz="1400" kern="1200" dirty="0">
                          <a:solidFill>
                            <a:schemeClr val="dk1"/>
                          </a:solidFill>
                          <a:latin typeface="+mn-lt"/>
                          <a:ea typeface="+mn-ea"/>
                          <a:cs typeface="+mn-cs"/>
                          <a:sym typeface="Wingdings" panose="05000000000000000000" pitchFamily="2" charset="2"/>
                        </a:rPr>
                        <a:t>3.2% p/a</a:t>
                      </a:r>
                    </a:p>
                    <a:p>
                      <a:pPr marL="0" indent="0" algn="ctr">
                        <a:buFont typeface="Wingdings" panose="05000000000000000000" pitchFamily="2" charset="2"/>
                        <a:buNone/>
                      </a:pPr>
                      <a:r>
                        <a:rPr lang="en-GB" sz="1200" dirty="0">
                          <a:solidFill>
                            <a:schemeClr val="bg1">
                              <a:lumMod val="65000"/>
                            </a:schemeClr>
                          </a:solidFill>
                        </a:rPr>
                        <a:t>(“original” target; </a:t>
                      </a:r>
                    </a:p>
                    <a:p>
                      <a:pPr marL="0" indent="0" algn="ctr">
                        <a:buFont typeface="Wingdings" panose="05000000000000000000" pitchFamily="2" charset="2"/>
                        <a:buNone/>
                      </a:pPr>
                      <a:r>
                        <a:rPr lang="en-GB" sz="1200" dirty="0">
                          <a:solidFill>
                            <a:schemeClr val="bg1">
                              <a:lumMod val="65000"/>
                            </a:schemeClr>
                          </a:solidFill>
                        </a:rPr>
                        <a:t>2009-2014) </a:t>
                      </a:r>
                    </a:p>
                  </a:txBody>
                  <a:tcPr anchor="ctr"/>
                </a:tc>
                <a:extLst>
                  <a:ext uri="{0D108BD9-81ED-4DB2-BD59-A6C34878D82A}">
                    <a16:rowId xmlns:a16="http://schemas.microsoft.com/office/drawing/2014/main" val="1448543919"/>
                  </a:ext>
                </a:extLst>
              </a:tr>
              <a:tr h="370840">
                <a:tc>
                  <a:txBody>
                    <a:bodyPr/>
                    <a:lstStyle/>
                    <a:p>
                      <a:pPr algn="ctr"/>
                      <a:r>
                        <a:rPr lang="en-GB" sz="1400" b="1" dirty="0">
                          <a:solidFill>
                            <a:schemeClr val="tx1">
                              <a:lumMod val="50000"/>
                            </a:schemeClr>
                          </a:solidFill>
                        </a:rPr>
                        <a:t>2</a:t>
                      </a:r>
                    </a:p>
                  </a:txBody>
                  <a:tcPr anchor="ctr"/>
                </a:tc>
                <a:tc>
                  <a:txBody>
                    <a:bodyPr/>
                    <a:lstStyle/>
                    <a:p>
                      <a:pPr algn="ctr"/>
                      <a:r>
                        <a:rPr lang="en-GB" sz="1400" b="1" dirty="0">
                          <a:solidFill>
                            <a:schemeClr val="tx1">
                              <a:lumMod val="50000"/>
                            </a:schemeClr>
                          </a:solidFill>
                        </a:rPr>
                        <a:t>2015-2019</a:t>
                      </a:r>
                    </a:p>
                    <a:p>
                      <a:pPr algn="ctr"/>
                      <a:r>
                        <a:rPr lang="en-GB" sz="1400" dirty="0">
                          <a:solidFill>
                            <a:schemeClr val="tx1">
                              <a:lumMod val="50000"/>
                            </a:schemeClr>
                          </a:solidFill>
                        </a:rPr>
                        <a:t>(extended to gate-to-gate; safety added)</a:t>
                      </a:r>
                    </a:p>
                  </a:txBody>
                  <a:tcPr anchor="ctr"/>
                </a:tc>
                <a:tc>
                  <a:txBody>
                    <a:bodyPr/>
                    <a:lstStyle/>
                    <a:p>
                      <a:r>
                        <a:rPr lang="en-GB" sz="1400" dirty="0">
                          <a:solidFill>
                            <a:schemeClr val="tx1">
                              <a:lumMod val="60000"/>
                              <a:lumOff val="40000"/>
                            </a:schemeClr>
                          </a:solidFill>
                          <a:sym typeface="Wingdings" panose="05000000000000000000" pitchFamily="2" charset="2"/>
                        </a:rPr>
                        <a:t> Effectiveness</a:t>
                      </a:r>
                      <a:r>
                        <a:rPr lang="en-GB" sz="1400" baseline="0" dirty="0">
                          <a:solidFill>
                            <a:schemeClr val="tx1">
                              <a:lumMod val="60000"/>
                              <a:lumOff val="40000"/>
                            </a:schemeClr>
                          </a:solidFill>
                          <a:sym typeface="Wingdings" panose="05000000000000000000" pitchFamily="2" charset="2"/>
                        </a:rPr>
                        <a:t> </a:t>
                      </a:r>
                      <a:r>
                        <a:rPr lang="en-GB" sz="1400" dirty="0">
                          <a:solidFill>
                            <a:schemeClr val="tx1">
                              <a:lumMod val="60000"/>
                              <a:lumOff val="40000"/>
                            </a:schemeClr>
                          </a:solidFill>
                          <a:sym typeface="Wingdings" panose="05000000000000000000" pitchFamily="2" charset="2"/>
                        </a:rPr>
                        <a:t>of safety management (EoSM) &amp; applying severity classification scheme, 2017 onwards</a:t>
                      </a:r>
                    </a:p>
                  </a:txBody>
                  <a:tcPr anchor="ctr"/>
                </a:tc>
                <a:tc>
                  <a:txBody>
                    <a:bodyPr/>
                    <a:lstStyle/>
                    <a:p>
                      <a:pPr algn="ctr"/>
                      <a:r>
                        <a:rPr lang="en-GB" sz="1400" dirty="0">
                          <a:solidFill>
                            <a:schemeClr val="tx1">
                              <a:lumMod val="60000"/>
                              <a:lumOff val="40000"/>
                            </a:schemeClr>
                          </a:solidFill>
                        </a:rPr>
                        <a:t>... &amp; </a:t>
                      </a:r>
                    </a:p>
                    <a:p>
                      <a:pPr algn="ctr"/>
                      <a:r>
                        <a:rPr lang="en-GB" sz="1400" dirty="0">
                          <a:solidFill>
                            <a:schemeClr val="tx1">
                              <a:lumMod val="60000"/>
                              <a:lumOff val="40000"/>
                            </a:schemeClr>
                          </a:solidFill>
                        </a:rPr>
                        <a:t>actual trajectory (“KEA”)</a:t>
                      </a:r>
                      <a:endParaRPr lang="en-GB" sz="1200" dirty="0">
                        <a:solidFill>
                          <a:schemeClr val="tx1">
                            <a:lumMod val="60000"/>
                            <a:lumOff val="40000"/>
                          </a:schemeClr>
                        </a:solidFill>
                      </a:endParaRPr>
                    </a:p>
                  </a:txBody>
                  <a:tcPr anchor="ctr"/>
                </a:tc>
                <a:tc vMerge="1">
                  <a:txBody>
                    <a:bodyPr/>
                    <a:lstStyle/>
                    <a:p>
                      <a:endParaRPr lang="en-GB" sz="1200" dirty="0"/>
                    </a:p>
                  </a:txBody>
                  <a:tcPr anchor="ctr"/>
                </a:tc>
                <a:tc>
                  <a:txBody>
                    <a:bodyPr/>
                    <a:lstStyle/>
                    <a:p>
                      <a:pPr algn="ctr"/>
                      <a:r>
                        <a:rPr lang="en-GB" sz="1400" b="1" dirty="0">
                          <a:solidFill>
                            <a:schemeClr val="tx1">
                              <a:lumMod val="50000"/>
                            </a:schemeClr>
                          </a:solidFill>
                        </a:rPr>
                        <a:t>Average</a:t>
                      </a:r>
                      <a:r>
                        <a:rPr lang="en-GB" sz="1400" b="1" baseline="0" dirty="0">
                          <a:solidFill>
                            <a:schemeClr val="tx1">
                              <a:lumMod val="50000"/>
                            </a:schemeClr>
                          </a:solidFill>
                        </a:rPr>
                        <a:t> </a:t>
                      </a:r>
                      <a:r>
                        <a:rPr lang="en-GB" sz="1400" b="1" dirty="0">
                          <a:solidFill>
                            <a:schemeClr val="tx1">
                              <a:lumMod val="50000"/>
                            </a:schemeClr>
                          </a:solidFill>
                        </a:rPr>
                        <a:t>determined unit cost</a:t>
                      </a:r>
                      <a:r>
                        <a:rPr lang="en-GB" sz="1400" b="1" baseline="0" dirty="0">
                          <a:solidFill>
                            <a:schemeClr val="tx1">
                              <a:lumMod val="50000"/>
                            </a:schemeClr>
                          </a:solidFill>
                        </a:rPr>
                        <a:t> </a:t>
                      </a:r>
                      <a:r>
                        <a:rPr lang="en-GB" sz="1400" b="1" dirty="0">
                          <a:solidFill>
                            <a:schemeClr val="tx1">
                              <a:lumMod val="50000"/>
                            </a:schemeClr>
                          </a:solidFill>
                        </a:rPr>
                        <a:t>for e/r ANS</a:t>
                      </a:r>
                    </a:p>
                    <a:p>
                      <a:pPr algn="ctr"/>
                      <a:endParaRPr lang="en-GB" sz="1400" dirty="0"/>
                    </a:p>
                    <a:p>
                      <a:endParaRPr lang="en-GB" sz="1200" dirty="0"/>
                    </a:p>
                    <a:p>
                      <a:endParaRPr lang="en-GB" sz="1200" dirty="0"/>
                    </a:p>
                  </a:txBody>
                  <a:tcPr anchor="ctr"/>
                </a:tc>
                <a:extLst>
                  <a:ext uri="{0D108BD9-81ED-4DB2-BD59-A6C34878D82A}">
                    <a16:rowId xmlns:a16="http://schemas.microsoft.com/office/drawing/2014/main" val="896085058"/>
                  </a:ext>
                </a:extLst>
              </a:tr>
              <a:tr h="370840">
                <a:tc>
                  <a:txBody>
                    <a:bodyPr/>
                    <a:lstStyle/>
                    <a:p>
                      <a:pPr algn="ctr">
                        <a:spcBef>
                          <a:spcPts val="0"/>
                        </a:spcBef>
                        <a:spcAft>
                          <a:spcPts val="0"/>
                        </a:spcAft>
                      </a:pPr>
                      <a:endParaRPr lang="en-GB" sz="1400" dirty="0"/>
                    </a:p>
                    <a:p>
                      <a:pPr algn="ctr">
                        <a:spcBef>
                          <a:spcPts val="0"/>
                        </a:spcBef>
                        <a:spcAft>
                          <a:spcPts val="0"/>
                        </a:spcAft>
                      </a:pPr>
                      <a:endParaRPr lang="en-GB" sz="1400" dirty="0"/>
                    </a:p>
                    <a:p>
                      <a:pPr algn="ctr">
                        <a:spcBef>
                          <a:spcPts val="0"/>
                        </a:spcBef>
                        <a:spcAft>
                          <a:spcPts val="0"/>
                        </a:spcAft>
                      </a:pPr>
                      <a:r>
                        <a:rPr lang="en-GB" sz="1400" b="1" dirty="0">
                          <a:solidFill>
                            <a:schemeClr val="tx1">
                              <a:lumMod val="50000"/>
                            </a:schemeClr>
                          </a:solidFill>
                        </a:rPr>
                        <a:t>3</a:t>
                      </a:r>
                    </a:p>
                    <a:p>
                      <a:pPr algn="ctr">
                        <a:spcBef>
                          <a:spcPts val="0"/>
                        </a:spcBef>
                        <a:spcAft>
                          <a:spcPts val="0"/>
                        </a:spcAft>
                      </a:pPr>
                      <a:endParaRPr lang="en-GB" sz="1400" dirty="0"/>
                    </a:p>
                    <a:p>
                      <a:pPr algn="ctr">
                        <a:spcBef>
                          <a:spcPts val="0"/>
                        </a:spcBef>
                        <a:spcAft>
                          <a:spcPts val="0"/>
                        </a:spcAft>
                      </a:pPr>
                      <a:endParaRPr lang="en-GB" sz="1400" dirty="0"/>
                    </a:p>
                  </a:txBody>
                  <a:tcPr anchor="ctr"/>
                </a:tc>
                <a:tc>
                  <a:txBody>
                    <a:bodyPr/>
                    <a:lstStyle/>
                    <a:p>
                      <a:pPr algn="ctr"/>
                      <a:r>
                        <a:rPr lang="en-GB" sz="1400" b="1" dirty="0">
                          <a:solidFill>
                            <a:schemeClr val="tx1">
                              <a:lumMod val="50000"/>
                            </a:schemeClr>
                          </a:solidFill>
                        </a:rPr>
                        <a:t>2020-2024</a:t>
                      </a:r>
                    </a:p>
                    <a:p>
                      <a:pPr algn="ctr"/>
                      <a:r>
                        <a:rPr lang="en-GB" sz="1000" b="1" dirty="0">
                          <a:solidFill>
                            <a:srgbClr val="FF0000"/>
                          </a:solidFill>
                        </a:rPr>
                        <a:t>(pre-Covid-19 plans shown; see notes)</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solidFill>
                            <a:schemeClr val="tx1">
                              <a:lumMod val="60000"/>
                              <a:lumOff val="40000"/>
                            </a:schemeClr>
                          </a:solidFill>
                          <a:sym typeface="Wingdings" panose="05000000000000000000" pitchFamily="2" charset="2"/>
                        </a:rPr>
                        <a:t>Continued application of EoSM “levels”; a “counterbalance” w.r.t. capacity and cost efficiency</a:t>
                      </a:r>
                    </a:p>
                  </a:txBody>
                  <a:tcPr anchor="ctr"/>
                </a:tc>
                <a:tc>
                  <a:txBody>
                    <a:bodyPr/>
                    <a:lstStyle/>
                    <a:p>
                      <a:pPr algn="ctr"/>
                      <a:r>
                        <a:rPr lang="en-GB" sz="1400" dirty="0">
                          <a:solidFill>
                            <a:schemeClr val="tx1">
                              <a:lumMod val="60000"/>
                              <a:lumOff val="40000"/>
                            </a:schemeClr>
                          </a:solidFill>
                        </a:rPr>
                        <a:t>... KEA falling to 2.40%,</a:t>
                      </a:r>
                      <a:r>
                        <a:rPr lang="en-GB" sz="1400" baseline="0" dirty="0">
                          <a:solidFill>
                            <a:schemeClr val="tx1">
                              <a:lumMod val="60000"/>
                              <a:lumOff val="40000"/>
                            </a:schemeClr>
                          </a:solidFill>
                        </a:rPr>
                        <a:t> for </a:t>
                      </a:r>
                      <a:r>
                        <a:rPr lang="en-GB" sz="1400" dirty="0">
                          <a:solidFill>
                            <a:schemeClr val="tx1">
                              <a:lumMod val="60000"/>
                              <a:lumOff val="40000"/>
                            </a:schemeClr>
                          </a:solidFill>
                        </a:rPr>
                        <a:t>2022-24</a:t>
                      </a:r>
                    </a:p>
                    <a:p>
                      <a:pPr algn="ctr"/>
                      <a:r>
                        <a:rPr lang="en-GB" sz="1200" dirty="0">
                          <a:solidFill>
                            <a:schemeClr val="bg1">
                              <a:lumMod val="65000"/>
                            </a:schemeClr>
                          </a:solidFill>
                        </a:rPr>
                        <a:t>(KEP now downgraded to indicator, from KPI, so no targets. It was a KPI only in 2019.) </a:t>
                      </a:r>
                    </a:p>
                  </a:txBody>
                  <a:tcPr anchor="ctr"/>
                </a:tc>
                <a:tc>
                  <a:txBody>
                    <a:bodyPr/>
                    <a:lstStyle/>
                    <a:p>
                      <a:pPr algn="ctr"/>
                      <a:r>
                        <a:rPr lang="en-GB" sz="1400" b="1" dirty="0">
                          <a:solidFill>
                            <a:schemeClr val="tx1">
                              <a:lumMod val="50000"/>
                            </a:schemeClr>
                          </a:solidFill>
                        </a:rPr>
                        <a:t>Relaxed to 0.9 min/flight in 2020, falling to 0.5 by 2023</a:t>
                      </a:r>
                    </a:p>
                  </a:txBody>
                  <a:tcPr anchor="ctr"/>
                </a:tc>
                <a:tc>
                  <a:txBody>
                    <a:bodyPr/>
                    <a:lstStyle/>
                    <a:p>
                      <a:pPr algn="ctr"/>
                      <a:endParaRPr lang="en-GB" sz="1200" kern="1200" dirty="0">
                        <a:solidFill>
                          <a:schemeClr val="bg1">
                            <a:lumMod val="65000"/>
                          </a:schemeClr>
                        </a:solidFill>
                        <a:latin typeface="+mn-lt"/>
                        <a:ea typeface="+mn-ea"/>
                        <a:cs typeface="+mn-cs"/>
                      </a:endParaRPr>
                    </a:p>
                    <a:p>
                      <a:pPr algn="ctr"/>
                      <a:endParaRPr lang="en-GB" sz="1200" kern="1200" dirty="0">
                        <a:solidFill>
                          <a:schemeClr val="bg1">
                            <a:lumMod val="65000"/>
                          </a:schemeClr>
                        </a:solidFill>
                        <a:latin typeface="+mn-lt"/>
                        <a:ea typeface="+mn-ea"/>
                        <a:cs typeface="+mn-cs"/>
                      </a:endParaRPr>
                    </a:p>
                    <a:p>
                      <a:pPr algn="ctr"/>
                      <a:endParaRPr lang="en-GB" sz="1200" kern="1200" dirty="0">
                        <a:solidFill>
                          <a:schemeClr val="bg1">
                            <a:lumMod val="65000"/>
                          </a:schemeClr>
                        </a:solidFill>
                        <a:latin typeface="+mn-lt"/>
                        <a:ea typeface="+mn-ea"/>
                        <a:cs typeface="+mn-cs"/>
                      </a:endParaRPr>
                    </a:p>
                    <a:p>
                      <a:pPr algn="ctr"/>
                      <a:endParaRPr lang="en-GB" sz="1200" kern="1200" dirty="0">
                        <a:solidFill>
                          <a:schemeClr val="bg1">
                            <a:lumMod val="65000"/>
                          </a:schemeClr>
                        </a:solidFill>
                        <a:latin typeface="+mn-lt"/>
                        <a:ea typeface="+mn-ea"/>
                        <a:cs typeface="+mn-cs"/>
                      </a:endParaRPr>
                    </a:p>
                    <a:p>
                      <a:pPr algn="ctr"/>
                      <a:endParaRPr lang="en-GB" sz="1200" kern="1200" dirty="0">
                        <a:solidFill>
                          <a:schemeClr val="bg1">
                            <a:lumMod val="65000"/>
                          </a:schemeClr>
                        </a:solidFill>
                        <a:latin typeface="+mn-lt"/>
                        <a:ea typeface="+mn-ea"/>
                        <a:cs typeface="+mn-cs"/>
                      </a:endParaRPr>
                    </a:p>
                    <a:p>
                      <a:pPr algn="ctr"/>
                      <a:r>
                        <a:rPr lang="en-GB" sz="1400" kern="1200" dirty="0">
                          <a:solidFill>
                            <a:schemeClr val="bg1">
                              <a:lumMod val="65000"/>
                            </a:schemeClr>
                          </a:solidFill>
                          <a:latin typeface="+mn-lt"/>
                          <a:ea typeface="+mn-ea"/>
                          <a:cs typeface="+mn-cs"/>
                        </a:rPr>
                        <a:t>       </a:t>
                      </a:r>
                      <a:r>
                        <a:rPr lang="en-GB" sz="1400" dirty="0">
                          <a:sym typeface="Wingdings" panose="05000000000000000000" pitchFamily="2" charset="2"/>
                        </a:rPr>
                        <a:t> </a:t>
                      </a:r>
                      <a:r>
                        <a:rPr lang="en-GB" sz="1400" kern="1200" dirty="0">
                          <a:solidFill>
                            <a:schemeClr val="dk1"/>
                          </a:solidFill>
                          <a:latin typeface="+mn-lt"/>
                          <a:ea typeface="+mn-ea"/>
                          <a:cs typeface="+mn-cs"/>
                          <a:sym typeface="Wingdings" panose="05000000000000000000" pitchFamily="2" charset="2"/>
                        </a:rPr>
                        <a:t>1.9</a:t>
                      </a:r>
                      <a:r>
                        <a:rPr lang="en-GB" sz="1400" kern="1200" dirty="0">
                          <a:solidFill>
                            <a:schemeClr val="dk1"/>
                          </a:solidFill>
                          <a:latin typeface="+mn-lt"/>
                          <a:ea typeface="+mn-ea"/>
                          <a:cs typeface="+mn-cs"/>
                        </a:rPr>
                        <a:t>%</a:t>
                      </a:r>
                      <a:r>
                        <a:rPr lang="en-GB" sz="1400" kern="1200" baseline="0" dirty="0">
                          <a:solidFill>
                            <a:schemeClr val="dk1"/>
                          </a:solidFill>
                          <a:latin typeface="+mn-lt"/>
                          <a:ea typeface="+mn-ea"/>
                          <a:cs typeface="+mn-cs"/>
                        </a:rPr>
                        <a:t>  2.7</a:t>
                      </a:r>
                      <a:r>
                        <a:rPr lang="en-GB" sz="1400" kern="1200" dirty="0">
                          <a:solidFill>
                            <a:schemeClr val="dk1"/>
                          </a:solidFill>
                          <a:latin typeface="+mn-lt"/>
                          <a:ea typeface="+mn-ea"/>
                          <a:cs typeface="+mn-cs"/>
                        </a:rPr>
                        <a:t>% p/a</a:t>
                      </a:r>
                    </a:p>
                  </a:txBody>
                  <a:tcPr anchor="ctr"/>
                </a:tc>
                <a:extLst>
                  <a:ext uri="{0D108BD9-81ED-4DB2-BD59-A6C34878D82A}">
                    <a16:rowId xmlns:a16="http://schemas.microsoft.com/office/drawing/2014/main" val="2180296087"/>
                  </a:ext>
                </a:extLst>
              </a:tr>
            </a:tbl>
          </a:graphicData>
        </a:graphic>
      </p:graphicFrame>
      <p:sp>
        <p:nvSpPr>
          <p:cNvPr id="10" name="Rectangle 9">
            <a:extLst>
              <a:ext uri="{FF2B5EF4-FFF2-40B4-BE49-F238E27FC236}">
                <a16:creationId xmlns:a16="http://schemas.microsoft.com/office/drawing/2014/main" id="{3BF11356-EBF5-42B4-8941-F746A3AE1F76}"/>
              </a:ext>
            </a:extLst>
          </p:cNvPr>
          <p:cNvSpPr/>
          <p:nvPr/>
        </p:nvSpPr>
        <p:spPr>
          <a:xfrm>
            <a:off x="5853336" y="3051665"/>
            <a:ext cx="1224136" cy="1009903"/>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12" name="Rectangle 11">
            <a:extLst>
              <a:ext uri="{FF2B5EF4-FFF2-40B4-BE49-F238E27FC236}">
                <a16:creationId xmlns:a16="http://schemas.microsoft.com/office/drawing/2014/main" id="{3BF11356-EBF5-42B4-8941-F746A3AE1F76}"/>
              </a:ext>
            </a:extLst>
          </p:cNvPr>
          <p:cNvSpPr/>
          <p:nvPr/>
        </p:nvSpPr>
        <p:spPr>
          <a:xfrm>
            <a:off x="5856105" y="5282249"/>
            <a:ext cx="1224136" cy="866909"/>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4" name="TextBox 3"/>
          <p:cNvSpPr txBox="1"/>
          <p:nvPr/>
        </p:nvSpPr>
        <p:spPr>
          <a:xfrm>
            <a:off x="7129209" y="4414118"/>
            <a:ext cx="1239114" cy="646331"/>
          </a:xfrm>
          <a:prstGeom prst="rect">
            <a:avLst/>
          </a:prstGeom>
          <a:noFill/>
        </p:spPr>
        <p:txBody>
          <a:bodyPr wrap="square" rtlCol="0">
            <a:spAutoFit/>
          </a:bodyPr>
          <a:lstStyle/>
          <a:p>
            <a:r>
              <a:rPr lang="en-GB" sz="1200" dirty="0">
                <a:solidFill>
                  <a:schemeClr val="bg1">
                    <a:lumMod val="65000"/>
                  </a:schemeClr>
                </a:solidFill>
              </a:rPr>
              <a:t>(&amp; national KPIs for ANS terminal cost efficiency)</a:t>
            </a:r>
          </a:p>
        </p:txBody>
      </p:sp>
      <p:sp>
        <p:nvSpPr>
          <p:cNvPr id="13" name="TextBox 12"/>
          <p:cNvSpPr txBox="1"/>
          <p:nvPr/>
        </p:nvSpPr>
        <p:spPr>
          <a:xfrm>
            <a:off x="7144702" y="5133495"/>
            <a:ext cx="968520" cy="1015663"/>
          </a:xfrm>
          <a:prstGeom prst="rect">
            <a:avLst/>
          </a:prstGeom>
          <a:noFill/>
        </p:spPr>
        <p:txBody>
          <a:bodyPr wrap="square" rtlCol="0">
            <a:spAutoFit/>
          </a:bodyPr>
          <a:lstStyle/>
          <a:p>
            <a:r>
              <a:rPr lang="en-GB" sz="1200" dirty="0">
                <a:solidFill>
                  <a:schemeClr val="bg1">
                    <a:lumMod val="65000"/>
                  </a:schemeClr>
                </a:solidFill>
              </a:rPr>
              <a:t>New method with</a:t>
            </a:r>
          </a:p>
          <a:p>
            <a:r>
              <a:rPr lang="en-GB" sz="1200" dirty="0">
                <a:solidFill>
                  <a:schemeClr val="bg1">
                    <a:lumMod val="65000"/>
                  </a:schemeClr>
                </a:solidFill>
              </a:rPr>
              <a:t>better baseline</a:t>
            </a:r>
          </a:p>
        </p:txBody>
      </p:sp>
      <p:sp>
        <p:nvSpPr>
          <p:cNvPr id="15" name="Down Arrow 14"/>
          <p:cNvSpPr/>
          <p:nvPr/>
        </p:nvSpPr>
        <p:spPr>
          <a:xfrm>
            <a:off x="8287782" y="4594270"/>
            <a:ext cx="216131" cy="1503227"/>
          </a:xfrm>
          <a:prstGeom prst="downArrow">
            <a:avLst/>
          </a:prstGeom>
          <a:gradFill>
            <a:gsLst>
              <a:gs pos="0">
                <a:schemeClr val="bg1">
                  <a:lumMod val="85000"/>
                </a:schemeClr>
              </a:gs>
              <a:gs pos="100000">
                <a:schemeClr val="bg1">
                  <a:lumMod val="6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bg1">
                  <a:lumMod val="65000"/>
                </a:schemeClr>
              </a:solidFill>
            </a:endParaRPr>
          </a:p>
        </p:txBody>
      </p:sp>
      <p:sp>
        <p:nvSpPr>
          <p:cNvPr id="16" name="Down Arrow 15"/>
          <p:cNvSpPr/>
          <p:nvPr/>
        </p:nvSpPr>
        <p:spPr>
          <a:xfrm>
            <a:off x="7804345" y="5237088"/>
            <a:ext cx="216131" cy="860409"/>
          </a:xfrm>
          <a:prstGeom prst="downArrow">
            <a:avLst/>
          </a:prstGeom>
          <a:gradFill>
            <a:gsLst>
              <a:gs pos="0">
                <a:schemeClr val="bg1">
                  <a:lumMod val="85000"/>
                </a:schemeClr>
              </a:gs>
              <a:gs pos="100000">
                <a:schemeClr val="bg1">
                  <a:lumMod val="6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bg1">
                  <a:lumMod val="65000"/>
                </a:schemeClr>
              </a:solidFill>
            </a:endParaRPr>
          </a:p>
        </p:txBody>
      </p:sp>
      <p:sp>
        <p:nvSpPr>
          <p:cNvPr id="11" name="Speech Bubble: Oval 10">
            <a:extLst>
              <a:ext uri="{FF2B5EF4-FFF2-40B4-BE49-F238E27FC236}">
                <a16:creationId xmlns:a16="http://schemas.microsoft.com/office/drawing/2014/main" id="{2CE3C4BB-D228-4461-9539-F885E1AC1B70}"/>
              </a:ext>
            </a:extLst>
          </p:cNvPr>
          <p:cNvSpPr/>
          <p:nvPr/>
        </p:nvSpPr>
        <p:spPr>
          <a:xfrm>
            <a:off x="266351" y="1273240"/>
            <a:ext cx="3917658" cy="521061"/>
          </a:xfrm>
          <a:prstGeom prst="wedgeEllipseCallout">
            <a:avLst>
              <a:gd name="adj1" fmla="val -47171"/>
              <a:gd name="adj2" fmla="val 1108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t>Split into reference periods</a:t>
            </a:r>
          </a:p>
        </p:txBody>
      </p:sp>
    </p:spTree>
    <p:extLst>
      <p:ext uri="{BB962C8B-B14F-4D97-AF65-F5344CB8AC3E}">
        <p14:creationId xmlns:p14="http://schemas.microsoft.com/office/powerpoint/2010/main" val="2581945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2000"/>
                                        <p:tgtEl>
                                          <p:spTgt spid="12"/>
                                        </p:tgtEl>
                                      </p:cBhvr>
                                    </p:animEffect>
                                    <p:anim calcmode="lin" valueType="num">
                                      <p:cBhvr>
                                        <p:cTn id="15" dur="2000" fill="hold"/>
                                        <p:tgtEl>
                                          <p:spTgt spid="12"/>
                                        </p:tgtEl>
                                        <p:attrNameLst>
                                          <p:attrName>ppt_w</p:attrName>
                                        </p:attrNameLst>
                                      </p:cBhvr>
                                      <p:tavLst>
                                        <p:tav tm="0" fmla="#ppt_w*sin(2.5*pi*$)">
                                          <p:val>
                                            <p:fltVal val="0"/>
                                          </p:val>
                                        </p:tav>
                                        <p:tav tm="100000">
                                          <p:val>
                                            <p:fltVal val="1"/>
                                          </p:val>
                                        </p:tav>
                                      </p:tavLst>
                                    </p:anim>
                                    <p:anim calcmode="lin" valueType="num">
                                      <p:cBhvr>
                                        <p:cTn id="16" dur="2000" fill="hold"/>
                                        <p:tgtEl>
                                          <p:spTgt spid="12"/>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F97C1B5-A566-4256-9CFA-59124AC62EC7}"/>
              </a:ext>
            </a:extLst>
          </p:cNvPr>
          <p:cNvSpPr>
            <a:spLocks noGrp="1"/>
          </p:cNvSpPr>
          <p:nvPr>
            <p:ph type="sldNum" sz="quarter" idx="11"/>
          </p:nvPr>
        </p:nvSpPr>
        <p:spPr/>
        <p:txBody>
          <a:bodyPr/>
          <a:lstStyle/>
          <a:p>
            <a:fld id="{707FE137-0C1A-4C05-8B34-1D89C94DB814}" type="slidenum">
              <a:rPr lang="en-GB" smtClean="0"/>
              <a:pPr/>
              <a:t>21</a:t>
            </a:fld>
            <a:endParaRPr lang="en-GB" dirty="0"/>
          </a:p>
        </p:txBody>
      </p:sp>
      <p:sp>
        <p:nvSpPr>
          <p:cNvPr id="6" name="Inhaltsplatzhalter 2">
            <a:extLst>
              <a:ext uri="{FF2B5EF4-FFF2-40B4-BE49-F238E27FC236}">
                <a16:creationId xmlns:a16="http://schemas.microsoft.com/office/drawing/2014/main" id="{20C72435-B625-4C67-B662-A3A2CC60E640}"/>
              </a:ext>
            </a:extLst>
          </p:cNvPr>
          <p:cNvSpPr>
            <a:spLocks noGrp="1"/>
          </p:cNvSpPr>
          <p:nvPr>
            <p:ph idx="1"/>
          </p:nvPr>
        </p:nvSpPr>
        <p:spPr>
          <a:xfrm>
            <a:off x="457200" y="1367114"/>
            <a:ext cx="8515978" cy="5105404"/>
          </a:xfrm>
        </p:spPr>
        <p:txBody>
          <a:bodyPr>
            <a:normAutofit lnSpcReduction="10000"/>
          </a:bodyPr>
          <a:lstStyle/>
          <a:p>
            <a:pPr marL="571500" indent="-285750">
              <a:buFont typeface="Arial" panose="020B0604020202020204" pitchFamily="34" charset="0"/>
              <a:buChar char="•"/>
            </a:pPr>
            <a:r>
              <a:rPr lang="de-DE" dirty="0">
                <a:latin typeface="+mn-lt"/>
              </a:rPr>
              <a:t>Methodology is a combination of:</a:t>
            </a:r>
          </a:p>
          <a:p>
            <a:pPr marL="1428750" lvl="2">
              <a:buFont typeface="Arial" panose="020B0604020202020204" pitchFamily="34" charset="0"/>
              <a:buChar char="•"/>
            </a:pPr>
            <a:r>
              <a:rPr lang="de-DE" b="1" dirty="0">
                <a:solidFill>
                  <a:schemeClr val="tx2"/>
                </a:solidFill>
              </a:rPr>
              <a:t>Top-down</a:t>
            </a:r>
            <a:br>
              <a:rPr lang="de-DE" dirty="0"/>
            </a:br>
            <a:r>
              <a:rPr lang="de-DE" sz="1600" i="1" dirty="0">
                <a:solidFill>
                  <a:schemeClr val="tx2"/>
                </a:solidFill>
              </a:rPr>
              <a:t>to apportion from </a:t>
            </a:r>
            <a:r>
              <a:rPr lang="de-DE" sz="1600" b="1" i="1" dirty="0">
                <a:solidFill>
                  <a:schemeClr val="tx2"/>
                </a:solidFill>
              </a:rPr>
              <a:t>Performance Ambitions </a:t>
            </a:r>
            <a:r>
              <a:rPr lang="de-DE" sz="1600" i="1" dirty="0">
                <a:solidFill>
                  <a:schemeClr val="tx2"/>
                </a:solidFill>
              </a:rPr>
              <a:t>and</a:t>
            </a:r>
            <a:r>
              <a:rPr lang="de-DE" sz="1600" b="1" i="1" dirty="0">
                <a:solidFill>
                  <a:schemeClr val="tx2"/>
                </a:solidFill>
              </a:rPr>
              <a:t> </a:t>
            </a:r>
            <a:r>
              <a:rPr lang="de-DE" sz="1600" i="1" dirty="0">
                <a:solidFill>
                  <a:schemeClr val="tx2"/>
                </a:solidFill>
              </a:rPr>
              <a:t>baselines</a:t>
            </a:r>
          </a:p>
          <a:p>
            <a:pPr marL="1428750" lvl="2">
              <a:buFont typeface="Arial" panose="020B0604020202020204" pitchFamily="34" charset="0"/>
              <a:buChar char="•"/>
            </a:pPr>
            <a:r>
              <a:rPr lang="de-DE" b="1" dirty="0">
                <a:solidFill>
                  <a:schemeClr val="tx2"/>
                </a:solidFill>
              </a:rPr>
              <a:t>Bottom-up</a:t>
            </a:r>
            <a:br>
              <a:rPr lang="de-DE" dirty="0"/>
            </a:br>
            <a:r>
              <a:rPr lang="de-DE" sz="1600" i="1" dirty="0">
                <a:solidFill>
                  <a:schemeClr val="tx2"/>
                </a:solidFill>
              </a:rPr>
              <a:t>to identify Solutions per KPI; applying weights</a:t>
            </a:r>
            <a:endParaRPr lang="de-DE" sz="1600" dirty="0">
              <a:solidFill>
                <a:schemeClr val="tx2"/>
              </a:solidFill>
            </a:endParaRPr>
          </a:p>
          <a:p>
            <a:pPr marL="571500" indent="-285750">
              <a:buFont typeface="Arial" panose="020B0604020202020204" pitchFamily="34" charset="0"/>
              <a:buChar char="•"/>
            </a:pPr>
            <a:r>
              <a:rPr lang="de-DE" b="1" u="sng" dirty="0">
                <a:latin typeface="+mn-lt"/>
              </a:rPr>
              <a:t>Validation targets</a:t>
            </a:r>
            <a:r>
              <a:rPr lang="de-DE" dirty="0">
                <a:latin typeface="+mn-lt"/>
              </a:rPr>
              <a:t> set </a:t>
            </a:r>
            <a:r>
              <a:rPr lang="de-DE" b="1" u="sng" dirty="0">
                <a:latin typeface="+mn-lt"/>
              </a:rPr>
              <a:t>per Solution</a:t>
            </a:r>
            <a:r>
              <a:rPr lang="de-DE" b="1" dirty="0">
                <a:latin typeface="+mn-lt"/>
              </a:rPr>
              <a:t> </a:t>
            </a:r>
            <a:r>
              <a:rPr lang="de-DE" sz="1600" dirty="0">
                <a:solidFill>
                  <a:schemeClr val="bg1">
                    <a:lumMod val="75000"/>
                  </a:schemeClr>
                </a:solidFill>
                <a:latin typeface="+mn-lt"/>
              </a:rPr>
              <a:t>(and per SubOE</a:t>
            </a:r>
            <a:r>
              <a:rPr lang="de-DE" sz="1600" baseline="30000" dirty="0">
                <a:solidFill>
                  <a:schemeClr val="bg1">
                    <a:lumMod val="75000"/>
                  </a:schemeClr>
                </a:solidFill>
                <a:latin typeface="+mn-lt"/>
              </a:rPr>
              <a:t>†</a:t>
            </a:r>
            <a:r>
              <a:rPr lang="de-DE" sz="1600" dirty="0">
                <a:solidFill>
                  <a:schemeClr val="bg1">
                    <a:lumMod val="75000"/>
                  </a:schemeClr>
                </a:solidFill>
                <a:latin typeface="+mn-lt"/>
              </a:rPr>
              <a:t>, i.e. not per Deployment Scenario*)</a:t>
            </a:r>
          </a:p>
          <a:p>
            <a:pPr marL="1314450" lvl="1">
              <a:buFont typeface="Arial" panose="020B0604020202020204" pitchFamily="34" charset="0"/>
              <a:buChar char="•"/>
            </a:pPr>
            <a:r>
              <a:rPr lang="en-GB" sz="1600" dirty="0"/>
              <a:t> </a:t>
            </a:r>
            <a:r>
              <a:rPr lang="en-GB" sz="1600" dirty="0">
                <a:solidFill>
                  <a:schemeClr val="tx2"/>
                </a:solidFill>
              </a:rPr>
              <a:t>gap analysis thus performed at Solution level</a:t>
            </a:r>
            <a:endParaRPr lang="de-DE" sz="1600" dirty="0">
              <a:solidFill>
                <a:schemeClr val="tx2"/>
              </a:solidFill>
            </a:endParaRPr>
          </a:p>
          <a:p>
            <a:pPr marL="571500" indent="-285750">
              <a:buFont typeface="Arial" panose="020B0604020202020204" pitchFamily="34" charset="0"/>
              <a:buChar char="•"/>
            </a:pPr>
            <a:r>
              <a:rPr lang="en-GB" dirty="0">
                <a:latin typeface="+mn-lt"/>
              </a:rPr>
              <a:t>Targets are directly related to Performance Ambitions</a:t>
            </a:r>
          </a:p>
          <a:p>
            <a:pPr marL="1428750" lvl="2">
              <a:buFont typeface="Arial" panose="020B0604020202020204" pitchFamily="34" charset="0"/>
              <a:buChar char="•"/>
            </a:pPr>
            <a:r>
              <a:rPr lang="en-GB" dirty="0">
                <a:solidFill>
                  <a:schemeClr val="tx2"/>
                </a:solidFill>
              </a:rPr>
              <a:t>no Performance Ambition (in a KPA) =&gt; no validation target</a:t>
            </a:r>
            <a:br>
              <a:rPr lang="en-GB" dirty="0">
                <a:solidFill>
                  <a:schemeClr val="tx2"/>
                </a:solidFill>
              </a:rPr>
            </a:br>
            <a:r>
              <a:rPr lang="en-GB" sz="1600" i="1" dirty="0">
                <a:solidFill>
                  <a:schemeClr val="accent1">
                    <a:lumMod val="40000"/>
                    <a:lumOff val="60000"/>
                  </a:schemeClr>
                </a:solidFill>
              </a:rPr>
              <a:t>(still consolidation of results for this KPA when available, </a:t>
            </a:r>
            <a:br>
              <a:rPr lang="en-GB" sz="1600" i="1" dirty="0">
                <a:solidFill>
                  <a:schemeClr val="accent1">
                    <a:lumMod val="40000"/>
                    <a:lumOff val="60000"/>
                  </a:schemeClr>
                </a:solidFill>
              </a:rPr>
            </a:br>
            <a:r>
              <a:rPr lang="en-GB" sz="1600" i="1" dirty="0">
                <a:solidFill>
                  <a:schemeClr val="accent1">
                    <a:lumMod val="40000"/>
                    <a:lumOff val="60000"/>
                  </a:schemeClr>
                </a:solidFill>
              </a:rPr>
              <a:t>but no gap analysis, since there is no Performance Ambition to compare with)</a:t>
            </a:r>
          </a:p>
          <a:p>
            <a:pPr marL="571500" indent="-285750">
              <a:buFont typeface="Arial" panose="020B0604020202020204" pitchFamily="34" charset="0"/>
              <a:buChar char="•"/>
            </a:pPr>
            <a:r>
              <a:rPr lang="en-GB" b="1" dirty="0">
                <a:latin typeface="+mn-lt"/>
              </a:rPr>
              <a:t>KPIs</a:t>
            </a:r>
            <a:r>
              <a:rPr lang="en-GB" dirty="0">
                <a:latin typeface="+mn-lt"/>
              </a:rPr>
              <a:t>: with associated validation targets: directly related to Performance Ambitions</a:t>
            </a:r>
          </a:p>
          <a:p>
            <a:pPr marL="571500" indent="-285750">
              <a:buFont typeface="Arial" panose="020B0604020202020204" pitchFamily="34" charset="0"/>
              <a:buChar char="•"/>
            </a:pPr>
            <a:r>
              <a:rPr lang="en-GB" b="1" dirty="0">
                <a:latin typeface="+mn-lt"/>
              </a:rPr>
              <a:t>PIs</a:t>
            </a:r>
            <a:r>
              <a:rPr lang="en-GB" dirty="0">
                <a:latin typeface="+mn-lt"/>
              </a:rPr>
              <a:t>: complementary indicators to illustrate the benefits of one or more Solutions</a:t>
            </a:r>
          </a:p>
          <a:p>
            <a:pPr marL="1314450" lvl="1">
              <a:buFont typeface="Arial" panose="020B0604020202020204" pitchFamily="34" charset="0"/>
              <a:buChar char="•"/>
            </a:pPr>
            <a:r>
              <a:rPr lang="en-GB" dirty="0">
                <a:solidFill>
                  <a:schemeClr val="accent1">
                    <a:lumMod val="40000"/>
                    <a:lumOff val="60000"/>
                  </a:schemeClr>
                </a:solidFill>
                <a:latin typeface="+mn-lt"/>
              </a:rPr>
              <a:t>might map to a KPI</a:t>
            </a:r>
            <a:r>
              <a:rPr lang="en-GB" dirty="0">
                <a:solidFill>
                  <a:schemeClr val="accent1">
                    <a:lumMod val="40000"/>
                    <a:lumOff val="60000"/>
                  </a:schemeClr>
                </a:solidFill>
              </a:rPr>
              <a:t>; </a:t>
            </a:r>
            <a:r>
              <a:rPr lang="en-GB" dirty="0">
                <a:solidFill>
                  <a:schemeClr val="accent1">
                    <a:lumMod val="40000"/>
                    <a:lumOff val="60000"/>
                  </a:schemeClr>
                </a:solidFill>
                <a:latin typeface="+mn-lt"/>
              </a:rPr>
              <a:t>mandatory or non-mandatory; no associated targets </a:t>
            </a:r>
          </a:p>
          <a:p>
            <a:pPr marL="571500" indent="-285750">
              <a:buFont typeface="Arial" panose="020B0604020202020204" pitchFamily="34" charset="0"/>
              <a:buChar char="•"/>
            </a:pPr>
            <a:r>
              <a:rPr lang="en-GB" b="1" dirty="0">
                <a:solidFill>
                  <a:schemeClr val="bg1">
                    <a:lumMod val="75000"/>
                  </a:schemeClr>
                </a:solidFill>
                <a:latin typeface="+mn-lt"/>
              </a:rPr>
              <a:t>Metrics</a:t>
            </a:r>
            <a:r>
              <a:rPr lang="en-GB" dirty="0">
                <a:solidFill>
                  <a:schemeClr val="bg1">
                    <a:lumMod val="75000"/>
                  </a:schemeClr>
                </a:solidFill>
                <a:latin typeface="+mn-lt"/>
              </a:rPr>
              <a:t>: indicators not in SPF but allowed to further complement benefits</a:t>
            </a:r>
          </a:p>
          <a:p>
            <a:pPr marL="285750"/>
            <a:endParaRPr lang="de-DE" sz="1400" dirty="0"/>
          </a:p>
          <a:p>
            <a:pPr marL="285750"/>
            <a:r>
              <a:rPr lang="de-DE" sz="1400" dirty="0">
                <a:solidFill>
                  <a:schemeClr val="bg1">
                    <a:lumMod val="75000"/>
                  </a:schemeClr>
                </a:solidFill>
              </a:rPr>
              <a:t>† sub-operating environment, e.g. ‘large airports‘	</a:t>
            </a:r>
            <a:r>
              <a:rPr lang="en-GB" sz="1400" dirty="0">
                <a:solidFill>
                  <a:schemeClr val="bg1">
                    <a:lumMod val="75000"/>
                  </a:schemeClr>
                </a:solidFill>
              </a:rPr>
              <a:t>* package of Solutions and their planned deployment</a:t>
            </a:r>
          </a:p>
          <a:p>
            <a:pPr marL="285750"/>
            <a:endParaRPr lang="de-DE" sz="1400" dirty="0"/>
          </a:p>
        </p:txBody>
      </p:sp>
      <p:sp>
        <p:nvSpPr>
          <p:cNvPr id="7" name="Footer Placeholder 3">
            <a:extLst>
              <a:ext uri="{FF2B5EF4-FFF2-40B4-BE49-F238E27FC236}">
                <a16:creationId xmlns:a16="http://schemas.microsoft.com/office/drawing/2014/main" id="{BCBC1581-E055-42FA-A920-FB20E806163E}"/>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952D6181-B29B-4CC9-8204-1F276B540E23}"/>
              </a:ext>
            </a:extLst>
          </p:cNvPr>
          <p:cNvSpPr>
            <a:spLocks noGrp="1"/>
          </p:cNvSpPr>
          <p:nvPr>
            <p:ph type="title"/>
          </p:nvPr>
        </p:nvSpPr>
        <p:spPr>
          <a:xfrm>
            <a:off x="457199" y="287338"/>
            <a:ext cx="7730629" cy="1143000"/>
          </a:xfrm>
        </p:spPr>
        <p:txBody>
          <a:bodyPr/>
          <a:lstStyle/>
          <a:p>
            <a:r>
              <a:rPr lang="en-GB" sz="2800" dirty="0"/>
              <a:t>Major frameworks impacting Europe</a:t>
            </a:r>
            <a:br>
              <a:rPr lang="en-GB" sz="2800" dirty="0"/>
            </a:br>
            <a:r>
              <a:rPr lang="en-GB" sz="2800" dirty="0"/>
              <a:t>SESAR Performance Framework (1/2)</a:t>
            </a:r>
          </a:p>
        </p:txBody>
      </p:sp>
      <p:sp>
        <p:nvSpPr>
          <p:cNvPr id="2" name="Right Bracket 1">
            <a:extLst>
              <a:ext uri="{FF2B5EF4-FFF2-40B4-BE49-F238E27FC236}">
                <a16:creationId xmlns:a16="http://schemas.microsoft.com/office/drawing/2014/main" id="{989B04C9-1BB4-4F23-9C0D-E275EBACB4CA}"/>
              </a:ext>
            </a:extLst>
          </p:cNvPr>
          <p:cNvSpPr/>
          <p:nvPr/>
        </p:nvSpPr>
        <p:spPr>
          <a:xfrm>
            <a:off x="6931754" y="1740309"/>
            <a:ext cx="88490" cy="1143000"/>
          </a:xfrm>
          <a:prstGeom prst="righ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3" name="TextBox 2">
            <a:extLst>
              <a:ext uri="{FF2B5EF4-FFF2-40B4-BE49-F238E27FC236}">
                <a16:creationId xmlns:a16="http://schemas.microsoft.com/office/drawing/2014/main" id="{2882290B-F449-4597-A3ED-C9C2DAE68AA9}"/>
              </a:ext>
            </a:extLst>
          </p:cNvPr>
          <p:cNvSpPr txBox="1"/>
          <p:nvPr/>
        </p:nvSpPr>
        <p:spPr>
          <a:xfrm>
            <a:off x="7092479" y="2142532"/>
            <a:ext cx="1415725" cy="338554"/>
          </a:xfrm>
          <a:prstGeom prst="rect">
            <a:avLst/>
          </a:prstGeom>
          <a:noFill/>
        </p:spPr>
        <p:txBody>
          <a:bodyPr wrap="square" rtlCol="0">
            <a:spAutoFit/>
          </a:bodyPr>
          <a:lstStyle/>
          <a:p>
            <a:r>
              <a:rPr lang="en-GB" sz="1600" dirty="0"/>
              <a:t>see next slide</a:t>
            </a:r>
          </a:p>
        </p:txBody>
      </p:sp>
      <p:sp>
        <p:nvSpPr>
          <p:cNvPr id="9" name="Speech Bubble: Oval 8">
            <a:extLst>
              <a:ext uri="{FF2B5EF4-FFF2-40B4-BE49-F238E27FC236}">
                <a16:creationId xmlns:a16="http://schemas.microsoft.com/office/drawing/2014/main" id="{BBD7990B-F1DC-45FA-9365-64D5B8444C26}"/>
              </a:ext>
            </a:extLst>
          </p:cNvPr>
          <p:cNvSpPr/>
          <p:nvPr/>
        </p:nvSpPr>
        <p:spPr>
          <a:xfrm>
            <a:off x="4827718" y="1208615"/>
            <a:ext cx="2646970" cy="521061"/>
          </a:xfrm>
          <a:prstGeom prst="wedgeEllipseCallout">
            <a:avLst>
              <a:gd name="adj1" fmla="val -47171"/>
              <a:gd name="adj2" fmla="val 1108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t>From Master Plan</a:t>
            </a:r>
          </a:p>
        </p:txBody>
      </p:sp>
    </p:spTree>
    <p:extLst>
      <p:ext uri="{BB962C8B-B14F-4D97-AF65-F5344CB8AC3E}">
        <p14:creationId xmlns:p14="http://schemas.microsoft.com/office/powerpoint/2010/main" val="3805995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F97C1B5-A566-4256-9CFA-59124AC62EC7}"/>
              </a:ext>
            </a:extLst>
          </p:cNvPr>
          <p:cNvSpPr>
            <a:spLocks noGrp="1"/>
          </p:cNvSpPr>
          <p:nvPr>
            <p:ph type="sldNum" sz="quarter" idx="11"/>
          </p:nvPr>
        </p:nvSpPr>
        <p:spPr/>
        <p:txBody>
          <a:bodyPr/>
          <a:lstStyle/>
          <a:p>
            <a:fld id="{707FE137-0C1A-4C05-8B34-1D89C94DB814}" type="slidenum">
              <a:rPr lang="en-GB" smtClean="0"/>
              <a:pPr/>
              <a:t>22</a:t>
            </a:fld>
            <a:endParaRPr lang="en-GB" dirty="0"/>
          </a:p>
        </p:txBody>
      </p:sp>
      <p:sp>
        <p:nvSpPr>
          <p:cNvPr id="3" name="TextBox 2">
            <a:extLst>
              <a:ext uri="{FF2B5EF4-FFF2-40B4-BE49-F238E27FC236}">
                <a16:creationId xmlns:a16="http://schemas.microsoft.com/office/drawing/2014/main" id="{B92017EE-F9D5-42AA-914E-9B492CA0871B}"/>
              </a:ext>
            </a:extLst>
          </p:cNvPr>
          <p:cNvSpPr txBox="1"/>
          <p:nvPr/>
        </p:nvSpPr>
        <p:spPr>
          <a:xfrm>
            <a:off x="107577" y="6528518"/>
            <a:ext cx="4658391" cy="307777"/>
          </a:xfrm>
          <a:prstGeom prst="rect">
            <a:avLst/>
          </a:prstGeom>
          <a:noFill/>
        </p:spPr>
        <p:txBody>
          <a:bodyPr wrap="none" rtlCol="0">
            <a:spAutoFit/>
          </a:bodyPr>
          <a:lstStyle/>
          <a:p>
            <a:r>
              <a:rPr lang="en-GB" sz="1400" dirty="0">
                <a:solidFill>
                  <a:schemeClr val="bg1"/>
                </a:solidFill>
              </a:rPr>
              <a:t>Slide courtesy of: Jose Manuel Cordero, PJ19.04 Lead, ENAIRE</a:t>
            </a:r>
          </a:p>
        </p:txBody>
      </p:sp>
      <p:pic>
        <p:nvPicPr>
          <p:cNvPr id="6" name="0 Imagen">
            <a:extLst>
              <a:ext uri="{FF2B5EF4-FFF2-40B4-BE49-F238E27FC236}">
                <a16:creationId xmlns:a16="http://schemas.microsoft.com/office/drawing/2014/main" id="{6880E029-5AAE-4868-B1EE-A226721912BF}"/>
              </a:ext>
            </a:extLst>
          </p:cNvPr>
          <p:cNvPicPr/>
          <p:nvPr/>
        </p:nvPicPr>
        <p:blipFill>
          <a:blip r:embed="rId3" cstate="screen">
            <a:extLst>
              <a:ext uri="{28A0092B-C50C-407E-A947-70E740481C1C}">
                <a14:useLocalDpi xmlns:a14="http://schemas.microsoft.com/office/drawing/2010/main" val="0"/>
              </a:ext>
            </a:extLst>
          </a:blip>
          <a:stretch>
            <a:fillRect/>
          </a:stretch>
        </p:blipFill>
        <p:spPr>
          <a:xfrm>
            <a:off x="457200" y="1430338"/>
            <a:ext cx="7919461" cy="4680753"/>
          </a:xfrm>
          <a:prstGeom prst="rect">
            <a:avLst/>
          </a:prstGeom>
        </p:spPr>
      </p:pic>
      <p:sp>
        <p:nvSpPr>
          <p:cNvPr id="8" name="Titolo 1">
            <a:extLst>
              <a:ext uri="{FF2B5EF4-FFF2-40B4-BE49-F238E27FC236}">
                <a16:creationId xmlns:a16="http://schemas.microsoft.com/office/drawing/2014/main" id="{D3EAE3BC-4E8E-41E9-809A-089DE7843953}"/>
              </a:ext>
            </a:extLst>
          </p:cNvPr>
          <p:cNvSpPr>
            <a:spLocks noGrp="1"/>
          </p:cNvSpPr>
          <p:nvPr>
            <p:ph type="title"/>
          </p:nvPr>
        </p:nvSpPr>
        <p:spPr>
          <a:xfrm>
            <a:off x="457199" y="287338"/>
            <a:ext cx="7730629" cy="1143000"/>
          </a:xfrm>
        </p:spPr>
        <p:txBody>
          <a:bodyPr/>
          <a:lstStyle/>
          <a:p>
            <a:r>
              <a:rPr lang="en-GB" sz="2800" dirty="0"/>
              <a:t>Major frameworks impacting Europe</a:t>
            </a:r>
            <a:br>
              <a:rPr lang="en-GB" sz="2800" dirty="0"/>
            </a:br>
            <a:r>
              <a:rPr lang="en-GB" sz="2800" dirty="0"/>
              <a:t>SESAR Performance Framework (2/2)</a:t>
            </a:r>
          </a:p>
        </p:txBody>
      </p:sp>
      <p:sp>
        <p:nvSpPr>
          <p:cNvPr id="9" name="Explosion: 8 Points 8">
            <a:extLst>
              <a:ext uri="{FF2B5EF4-FFF2-40B4-BE49-F238E27FC236}">
                <a16:creationId xmlns:a16="http://schemas.microsoft.com/office/drawing/2014/main" id="{84C6DC8C-5001-476B-BF9C-75D560809D7A}"/>
              </a:ext>
            </a:extLst>
          </p:cNvPr>
          <p:cNvSpPr/>
          <p:nvPr/>
        </p:nvSpPr>
        <p:spPr>
          <a:xfrm>
            <a:off x="6961545" y="950157"/>
            <a:ext cx="2051852" cy="1329655"/>
          </a:xfrm>
          <a:prstGeom prst="irregularSeal1">
            <a:avLst/>
          </a:prstGeom>
          <a:gradFill>
            <a:gsLst>
              <a:gs pos="0">
                <a:srgbClr val="FFFF00"/>
              </a:gs>
              <a:gs pos="100000">
                <a:srgbClr val="FFFF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a:solidFill>
                  <a:schemeClr val="tx1">
                    <a:lumMod val="50000"/>
                  </a:schemeClr>
                </a:solidFill>
              </a:rPr>
              <a:t>SESAR 3?</a:t>
            </a:r>
          </a:p>
        </p:txBody>
      </p:sp>
      <p:sp>
        <p:nvSpPr>
          <p:cNvPr id="7" name="Rectangle 6">
            <a:extLst>
              <a:ext uri="{FF2B5EF4-FFF2-40B4-BE49-F238E27FC236}">
                <a16:creationId xmlns:a16="http://schemas.microsoft.com/office/drawing/2014/main" id="{FBF3275E-832E-4029-91DC-BBCD62C69413}"/>
              </a:ext>
            </a:extLst>
          </p:cNvPr>
          <p:cNvSpPr/>
          <p:nvPr/>
        </p:nvSpPr>
        <p:spPr>
          <a:xfrm>
            <a:off x="350874" y="5856414"/>
            <a:ext cx="8112642" cy="307778"/>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Tree>
    <p:extLst>
      <p:ext uri="{BB962C8B-B14F-4D97-AF65-F5344CB8AC3E}">
        <p14:creationId xmlns:p14="http://schemas.microsoft.com/office/powerpoint/2010/main" val="38207866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965348" cy="1143000"/>
          </a:xfrm>
        </p:spPr>
        <p:txBody>
          <a:bodyPr/>
          <a:lstStyle/>
          <a:p>
            <a:r>
              <a:rPr lang="en-GB" sz="2800" dirty="0"/>
              <a:t>Major frameworks impacting Europe</a:t>
            </a:r>
            <a:br>
              <a:rPr lang="en-GB" sz="2800" dirty="0"/>
            </a:br>
            <a:r>
              <a:rPr lang="en-GB" sz="2800" dirty="0"/>
              <a:t>SESAR Perf. Framework cf. SES Perf. Scheme (1/2) </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23</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graphicFrame>
        <p:nvGraphicFramePr>
          <p:cNvPr id="9" name="Table 8">
            <a:extLst>
              <a:ext uri="{FF2B5EF4-FFF2-40B4-BE49-F238E27FC236}">
                <a16:creationId xmlns:a16="http://schemas.microsoft.com/office/drawing/2014/main" id="{CD9A882C-D7E1-4364-87B4-61C697DE2547}"/>
              </a:ext>
            </a:extLst>
          </p:cNvPr>
          <p:cNvGraphicFramePr>
            <a:graphicFrameLocks noGrp="1"/>
          </p:cNvGraphicFramePr>
          <p:nvPr/>
        </p:nvGraphicFramePr>
        <p:xfrm>
          <a:off x="218117" y="1415888"/>
          <a:ext cx="8427739" cy="4630231"/>
        </p:xfrm>
        <a:graphic>
          <a:graphicData uri="http://schemas.openxmlformats.org/drawingml/2006/table">
            <a:tbl>
              <a:tblPr firstRow="1" bandRow="1">
                <a:tableStyleId>{5C22544A-7EE6-4342-B048-85BDC9FD1C3A}</a:tableStyleId>
              </a:tblPr>
              <a:tblGrid>
                <a:gridCol w="4261604">
                  <a:extLst>
                    <a:ext uri="{9D8B030D-6E8A-4147-A177-3AD203B41FA5}">
                      <a16:colId xmlns:a16="http://schemas.microsoft.com/office/drawing/2014/main" val="163959909"/>
                    </a:ext>
                  </a:extLst>
                </a:gridCol>
                <a:gridCol w="4166135">
                  <a:extLst>
                    <a:ext uri="{9D8B030D-6E8A-4147-A177-3AD203B41FA5}">
                      <a16:colId xmlns:a16="http://schemas.microsoft.com/office/drawing/2014/main" val="4027202111"/>
                    </a:ext>
                  </a:extLst>
                </a:gridCol>
              </a:tblGrid>
              <a:tr h="370840">
                <a:tc>
                  <a:txBody>
                    <a:bodyPr/>
                    <a:lstStyle/>
                    <a:p>
                      <a:pPr algn="ctr"/>
                      <a:endParaRPr lang="en-GB" dirty="0">
                        <a:solidFill>
                          <a:srgbClr val="33CC33"/>
                        </a:solidFill>
                      </a:endParaRPr>
                    </a:p>
                  </a:txBody>
                  <a:tcPr anchor="ctr"/>
                </a:tc>
                <a:tc>
                  <a:txBody>
                    <a:bodyPr/>
                    <a:lstStyle/>
                    <a:p>
                      <a:pPr algn="ctr"/>
                      <a:endParaRPr lang="en-GB" b="1" dirty="0">
                        <a:solidFill>
                          <a:srgbClr val="33CC33"/>
                        </a:solidFill>
                      </a:endParaRPr>
                    </a:p>
                  </a:txBody>
                  <a:tcPr anchor="ctr"/>
                </a:tc>
                <a:extLst>
                  <a:ext uri="{0D108BD9-81ED-4DB2-BD59-A6C34878D82A}">
                    <a16:rowId xmlns:a16="http://schemas.microsoft.com/office/drawing/2014/main" val="1298074302"/>
                  </a:ext>
                </a:extLst>
              </a:tr>
              <a:tr h="370840">
                <a:tc>
                  <a:txBody>
                    <a:bodyPr/>
                    <a:lstStyle/>
                    <a:p>
                      <a:pPr algn="ctr"/>
                      <a:r>
                        <a:rPr lang="en-GB" sz="1400" dirty="0">
                          <a:solidFill>
                            <a:schemeClr val="tx1">
                              <a:lumMod val="50000"/>
                            </a:schemeClr>
                          </a:solidFill>
                          <a:latin typeface="+mn-lt"/>
                        </a:rPr>
                        <a:t>Actual, ‘real world’ measurements</a:t>
                      </a:r>
                    </a:p>
                  </a:txBody>
                  <a:tcPr anchor="ctr"/>
                </a:tc>
                <a:tc>
                  <a:txBody>
                    <a:bodyPr/>
                    <a:lstStyle/>
                    <a:p>
                      <a:pPr algn="ctr"/>
                      <a:r>
                        <a:rPr lang="en-GB" sz="1400" dirty="0">
                          <a:solidFill>
                            <a:schemeClr val="tx1">
                              <a:lumMod val="50000"/>
                            </a:schemeClr>
                          </a:solidFill>
                          <a:latin typeface="+mn-lt"/>
                        </a:rPr>
                        <a:t>Validation models </a:t>
                      </a:r>
                      <a:r>
                        <a:rPr lang="en-GB" sz="1400" dirty="0">
                          <a:solidFill>
                            <a:schemeClr val="tx1">
                              <a:lumMod val="50000"/>
                            </a:schemeClr>
                          </a:solidFill>
                          <a:effectLst/>
                          <a:latin typeface="+mn-lt"/>
                          <a:ea typeface="Calibri" panose="020F0502020204030204" pitchFamily="34" charset="0"/>
                          <a:cs typeface="HelveticaNeueLTStd-Roman"/>
                        </a:rPr>
                        <a:t>(SESAR Solutions); supports R&amp;D</a:t>
                      </a:r>
                      <a:endParaRPr lang="en-GB" sz="1400" dirty="0">
                        <a:solidFill>
                          <a:schemeClr val="tx1">
                            <a:lumMod val="50000"/>
                          </a:schemeClr>
                        </a:solidFill>
                        <a:latin typeface="+mn-lt"/>
                      </a:endParaRPr>
                    </a:p>
                  </a:txBody>
                  <a:tcPr anchor="ctr"/>
                </a:tc>
                <a:extLst>
                  <a:ext uri="{0D108BD9-81ED-4DB2-BD59-A6C34878D82A}">
                    <a16:rowId xmlns:a16="http://schemas.microsoft.com/office/drawing/2014/main" val="1448543919"/>
                  </a:ext>
                </a:extLst>
              </a:tr>
              <a:tr h="370840">
                <a:tc>
                  <a:txBody>
                    <a:bodyPr/>
                    <a:lstStyle/>
                    <a:p>
                      <a:pPr algn="ctr"/>
                      <a:r>
                        <a:rPr lang="en-GB" sz="1400" kern="1200" dirty="0">
                          <a:solidFill>
                            <a:schemeClr val="tx1">
                              <a:lumMod val="50000"/>
                            </a:schemeClr>
                          </a:solidFill>
                          <a:effectLst/>
                          <a:latin typeface="+mn-lt"/>
                          <a:ea typeface="+mn-ea"/>
                          <a:cs typeface="+mn-cs"/>
                        </a:rPr>
                        <a:t>Aligned with 2005 high-level goals</a:t>
                      </a:r>
                      <a:endParaRPr lang="en-GB" sz="1400" dirty="0">
                        <a:solidFill>
                          <a:schemeClr val="tx1">
                            <a:lumMod val="50000"/>
                          </a:schemeClr>
                        </a:solidFill>
                        <a:latin typeface="+mn-lt"/>
                      </a:endParaRPr>
                    </a:p>
                  </a:txBody>
                  <a:tcPr anchor="ctr"/>
                </a:tc>
                <a:tc>
                  <a:txBody>
                    <a:bodyPr/>
                    <a:lstStyle/>
                    <a:p>
                      <a:pPr algn="ctr"/>
                      <a:r>
                        <a:rPr lang="en-GB" sz="1400" u="sng" kern="1200" dirty="0">
                          <a:solidFill>
                            <a:schemeClr val="tx1">
                              <a:lumMod val="50000"/>
                            </a:schemeClr>
                          </a:solidFill>
                          <a:effectLst/>
                          <a:latin typeface="+mn-lt"/>
                          <a:ea typeface="+mn-ea"/>
                          <a:cs typeface="+mn-cs"/>
                        </a:rPr>
                        <a:t>E.g.</a:t>
                      </a:r>
                      <a:r>
                        <a:rPr lang="en-GB" sz="1400" u="none" kern="1200" dirty="0">
                          <a:solidFill>
                            <a:schemeClr val="tx1">
                              <a:lumMod val="50000"/>
                            </a:schemeClr>
                          </a:solidFill>
                          <a:effectLst/>
                          <a:latin typeface="+mn-lt"/>
                          <a:ea typeface="+mn-ea"/>
                          <a:cs typeface="+mn-cs"/>
                        </a:rPr>
                        <a:t> </a:t>
                      </a:r>
                      <a:r>
                        <a:rPr lang="en-GB" sz="1400" kern="1200" dirty="0">
                          <a:solidFill>
                            <a:schemeClr val="tx1">
                              <a:lumMod val="50000"/>
                            </a:schemeClr>
                          </a:solidFill>
                          <a:effectLst/>
                          <a:latin typeface="+mn-lt"/>
                          <a:ea typeface="+mn-ea"/>
                          <a:cs typeface="+mn-cs"/>
                        </a:rPr>
                        <a:t>maps contributions to 2005 high-level goals </a:t>
                      </a:r>
                      <a:endParaRPr lang="en-GB" sz="1400" dirty="0">
                        <a:solidFill>
                          <a:schemeClr val="tx1">
                            <a:lumMod val="50000"/>
                          </a:schemeClr>
                        </a:solidFill>
                        <a:latin typeface="+mn-lt"/>
                      </a:endParaRPr>
                    </a:p>
                  </a:txBody>
                  <a:tcPr anchor="ctr"/>
                </a:tc>
                <a:extLst>
                  <a:ext uri="{0D108BD9-81ED-4DB2-BD59-A6C34878D82A}">
                    <a16:rowId xmlns:a16="http://schemas.microsoft.com/office/drawing/2014/main" val="896085058"/>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400" kern="1200" dirty="0">
                          <a:solidFill>
                            <a:schemeClr val="tx1">
                              <a:lumMod val="50000"/>
                            </a:schemeClr>
                          </a:solidFill>
                          <a:effectLst/>
                          <a:latin typeface="+mn-lt"/>
                          <a:ea typeface="+mn-ea"/>
                          <a:cs typeface="+mn-cs"/>
                        </a:rPr>
                        <a:t>Baseline: 2005 </a:t>
                      </a:r>
                      <a:r>
                        <a:rPr lang="en-GB" sz="1200" kern="1200" dirty="0">
                          <a:solidFill>
                            <a:schemeClr val="bg1">
                              <a:lumMod val="65000"/>
                            </a:schemeClr>
                          </a:solidFill>
                          <a:effectLst/>
                          <a:latin typeface="+mn-lt"/>
                          <a:ea typeface="+mn-ea"/>
                          <a:cs typeface="+mn-cs"/>
                        </a:rPr>
                        <a:t>(</a:t>
                      </a:r>
                      <a:r>
                        <a:rPr lang="en-GB" sz="1200" dirty="0">
                          <a:solidFill>
                            <a:schemeClr val="bg1">
                              <a:lumMod val="65000"/>
                            </a:schemeClr>
                          </a:solidFill>
                          <a:latin typeface="+mn-lt"/>
                        </a:rPr>
                        <a:t>Established: 2010)</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400" kern="1200" dirty="0">
                          <a:solidFill>
                            <a:schemeClr val="tx1">
                              <a:lumMod val="50000"/>
                            </a:schemeClr>
                          </a:solidFill>
                          <a:effectLst/>
                          <a:latin typeface="+mn-lt"/>
                          <a:ea typeface="+mn-ea"/>
                          <a:cs typeface="+mn-cs"/>
                        </a:rPr>
                        <a:t>Baseline: 2012 </a:t>
                      </a:r>
                      <a:r>
                        <a:rPr lang="en-GB" sz="1200" kern="1200" dirty="0">
                          <a:solidFill>
                            <a:schemeClr val="bg1">
                              <a:lumMod val="65000"/>
                            </a:schemeClr>
                          </a:solidFill>
                          <a:effectLst/>
                          <a:latin typeface="+mn-lt"/>
                          <a:ea typeface="+mn-ea"/>
                          <a:cs typeface="+mn-cs"/>
                        </a:rPr>
                        <a:t>(previous MP edition); Established: 2006 (‘D2’)</a:t>
                      </a:r>
                      <a:endParaRPr lang="en-GB" sz="1200" dirty="0">
                        <a:solidFill>
                          <a:schemeClr val="bg1">
                            <a:lumMod val="65000"/>
                          </a:schemeClr>
                        </a:solidFill>
                        <a:latin typeface="+mn-lt"/>
                      </a:endParaRPr>
                    </a:p>
                  </a:txBody>
                  <a:tcPr anchor="ctr"/>
                </a:tc>
                <a:extLst>
                  <a:ext uri="{0D108BD9-81ED-4DB2-BD59-A6C34878D82A}">
                    <a16:rowId xmlns:a16="http://schemas.microsoft.com/office/drawing/2014/main" val="2180296087"/>
                  </a:ext>
                </a:extLst>
              </a:tr>
              <a:tr h="370840">
                <a:tc>
                  <a:txBody>
                    <a:bodyPr/>
                    <a:lstStyle/>
                    <a:p>
                      <a:pPr algn="ctr"/>
                      <a:r>
                        <a:rPr lang="en-GB" sz="1400" kern="1200" dirty="0">
                          <a:solidFill>
                            <a:schemeClr val="tx1">
                              <a:lumMod val="50000"/>
                            </a:schemeClr>
                          </a:solidFill>
                          <a:effectLst/>
                          <a:latin typeface="+mn-lt"/>
                          <a:ea typeface="+mn-ea"/>
                          <a:cs typeface="+mn-cs"/>
                        </a:rPr>
                        <a:t>‘Target’ year: was 2020, now 2035</a:t>
                      </a:r>
                    </a:p>
                    <a:p>
                      <a:pPr algn="ctr"/>
                      <a:r>
                        <a:rPr lang="en-GB" sz="1200" kern="1200" dirty="0">
                          <a:solidFill>
                            <a:schemeClr val="bg1">
                              <a:lumMod val="50000"/>
                            </a:schemeClr>
                          </a:solidFill>
                          <a:effectLst/>
                          <a:latin typeface="+mn-lt"/>
                          <a:ea typeface="+mn-ea"/>
                          <a:cs typeface="+mn-cs"/>
                        </a:rPr>
                        <a:t>(no doubling of traffic by 2020, but still ambitious targets)</a:t>
                      </a:r>
                      <a:endParaRPr lang="en-GB" sz="1200" dirty="0">
                        <a:solidFill>
                          <a:schemeClr val="bg1">
                            <a:lumMod val="50000"/>
                          </a:schemeClr>
                        </a:solidFill>
                        <a:latin typeface="+mn-lt"/>
                      </a:endParaRPr>
                    </a:p>
                  </a:txBody>
                  <a:tcPr anchor="ctr"/>
                </a:tc>
                <a:tc>
                  <a:txBody>
                    <a:bodyPr/>
                    <a:lstStyle/>
                    <a:p>
                      <a:pPr algn="ctr"/>
                      <a:r>
                        <a:rPr lang="en-GB" sz="1400" kern="1200" dirty="0">
                          <a:solidFill>
                            <a:schemeClr val="tx1">
                              <a:lumMod val="50000"/>
                            </a:schemeClr>
                          </a:solidFill>
                          <a:effectLst/>
                          <a:latin typeface="+mn-lt"/>
                          <a:ea typeface="+mn-ea"/>
                          <a:cs typeface="+mn-cs"/>
                        </a:rPr>
                        <a:t>‘Target’ year: 2035</a:t>
                      </a:r>
                      <a:endParaRPr lang="en-GB" sz="1400" dirty="0">
                        <a:solidFill>
                          <a:schemeClr val="tx1">
                            <a:lumMod val="50000"/>
                          </a:schemeClr>
                        </a:solidFill>
                        <a:latin typeface="+mn-lt"/>
                      </a:endParaRPr>
                    </a:p>
                  </a:txBody>
                  <a:tcPr anchor="ctr"/>
                </a:tc>
                <a:extLst>
                  <a:ext uri="{0D108BD9-81ED-4DB2-BD59-A6C34878D82A}">
                    <a16:rowId xmlns:a16="http://schemas.microsoft.com/office/drawing/2014/main" val="354230260"/>
                  </a:ext>
                </a:extLst>
              </a:tr>
              <a:tr h="370840">
                <a:tc>
                  <a:txBody>
                    <a:bodyPr/>
                    <a:lstStyle/>
                    <a:p>
                      <a:pPr algn="ctr">
                        <a:lnSpc>
                          <a:spcPct val="107000"/>
                        </a:lnSpc>
                        <a:spcBef>
                          <a:spcPts val="600"/>
                        </a:spcBef>
                        <a:spcAft>
                          <a:spcPts val="600"/>
                        </a:spcAft>
                      </a:pPr>
                      <a:r>
                        <a:rPr lang="en-GB" sz="1400" dirty="0">
                          <a:solidFill>
                            <a:schemeClr val="tx1">
                              <a:lumMod val="50000"/>
                            </a:schemeClr>
                          </a:solidFill>
                          <a:effectLst/>
                          <a:latin typeface="+mn-lt"/>
                          <a:ea typeface="Calibri" panose="020F0502020204030204" pitchFamily="34" charset="0"/>
                          <a:cs typeface="HelveticaNeueLTStd-Roman"/>
                        </a:rPr>
                        <a:t>Reference periods: blocks / iterations</a:t>
                      </a:r>
                      <a:endParaRPr lang="en-GB" sz="1400" dirty="0">
                        <a:solidFill>
                          <a:schemeClr val="tx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600"/>
                        </a:spcBef>
                        <a:spcAft>
                          <a:spcPts val="600"/>
                        </a:spcAft>
                      </a:pPr>
                      <a:r>
                        <a:rPr lang="en-GB" sz="1400" dirty="0">
                          <a:solidFill>
                            <a:schemeClr val="tx1">
                              <a:lumMod val="50000"/>
                            </a:schemeClr>
                          </a:solidFill>
                          <a:effectLst/>
                          <a:latin typeface="+mn-lt"/>
                          <a:ea typeface="Calibri" panose="020F0502020204030204" pitchFamily="34" charset="0"/>
                          <a:cs typeface="HelveticaNeueLTStd-Roman"/>
                        </a:rPr>
                        <a:t>Deployment scenarios and roadmaps</a:t>
                      </a:r>
                      <a:endParaRPr lang="en-GB" sz="1400" dirty="0">
                        <a:solidFill>
                          <a:schemeClr val="tx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01896329"/>
                  </a:ext>
                </a:extLst>
              </a:tr>
              <a:tr h="370840">
                <a:tc>
                  <a:txBody>
                    <a:bodyPr/>
                    <a:lstStyle/>
                    <a:p>
                      <a:pPr algn="ctr">
                        <a:lnSpc>
                          <a:spcPct val="107000"/>
                        </a:lnSpc>
                        <a:spcBef>
                          <a:spcPts val="600"/>
                        </a:spcBef>
                        <a:spcAft>
                          <a:spcPts val="600"/>
                        </a:spcAft>
                      </a:pPr>
                      <a:r>
                        <a:rPr lang="en-GB" sz="1400" dirty="0">
                          <a:solidFill>
                            <a:schemeClr val="tx1">
                              <a:lumMod val="50000"/>
                            </a:schemeClr>
                          </a:solidFill>
                          <a:effectLst/>
                          <a:latin typeface="+mn-lt"/>
                          <a:ea typeface="Calibri" panose="020F0502020204030204" pitchFamily="34" charset="0"/>
                          <a:cs typeface="HelveticaNeueLTStd-Roman"/>
                        </a:rPr>
                        <a:t>Focus of delivery through regulation</a:t>
                      </a:r>
                      <a:endParaRPr lang="en-GB" sz="1400" dirty="0">
                        <a:solidFill>
                          <a:schemeClr val="tx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600"/>
                        </a:spcBef>
                        <a:spcAft>
                          <a:spcPts val="600"/>
                        </a:spcAft>
                      </a:pPr>
                      <a:r>
                        <a:rPr lang="en-GB" sz="1400" dirty="0">
                          <a:solidFill>
                            <a:schemeClr val="tx1">
                              <a:lumMod val="50000"/>
                            </a:schemeClr>
                          </a:solidFill>
                          <a:effectLst/>
                          <a:latin typeface="+mn-lt"/>
                          <a:ea typeface="Calibri" panose="020F0502020204030204" pitchFamily="34" charset="0"/>
                          <a:cs typeface="HelveticaNeueLTStd-Roman"/>
                        </a:rPr>
                        <a:t>Focus of delivery through technology (SESAR Solutions)</a:t>
                      </a:r>
                      <a:endParaRPr lang="en-GB" sz="1400" dirty="0">
                        <a:solidFill>
                          <a:schemeClr val="tx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64710512"/>
                  </a:ext>
                </a:extLst>
              </a:tr>
              <a:tr h="370840">
                <a:tc>
                  <a:txBody>
                    <a:bodyPr/>
                    <a:lstStyle/>
                    <a:p>
                      <a:pPr algn="ctr">
                        <a:lnSpc>
                          <a:spcPct val="107000"/>
                        </a:lnSpc>
                        <a:spcBef>
                          <a:spcPts val="600"/>
                        </a:spcBef>
                        <a:spcAft>
                          <a:spcPts val="0"/>
                        </a:spcAft>
                      </a:pPr>
                      <a:r>
                        <a:rPr lang="en-GB" sz="1400" dirty="0">
                          <a:solidFill>
                            <a:schemeClr val="tx1">
                              <a:lumMod val="50000"/>
                            </a:schemeClr>
                          </a:solidFill>
                          <a:effectLst/>
                          <a:latin typeface="+mn-lt"/>
                          <a:ea typeface="Calibri" panose="020F0502020204030204" pitchFamily="34" charset="0"/>
                          <a:cs typeface="HelveticaNeueLTStd-Roman"/>
                        </a:rPr>
                        <a:t>Some indicators binding, some for monitoring</a:t>
                      </a:r>
                    </a:p>
                    <a:p>
                      <a:pPr algn="ctr">
                        <a:lnSpc>
                          <a:spcPct val="107000"/>
                        </a:lnSpc>
                        <a:spcBef>
                          <a:spcPts val="0"/>
                        </a:spcBef>
                        <a:spcAft>
                          <a:spcPts val="600"/>
                        </a:spcAft>
                      </a:pPr>
                      <a:r>
                        <a:rPr lang="en-GB" sz="1200" kern="1200" dirty="0">
                          <a:solidFill>
                            <a:schemeClr val="bg1">
                              <a:lumMod val="50000"/>
                            </a:schemeClr>
                          </a:solidFill>
                          <a:effectLst/>
                          <a:latin typeface="+mn-lt"/>
                          <a:ea typeface="Calibri" panose="020F0502020204030204" pitchFamily="34" charset="0"/>
                          <a:cs typeface="Times New Roman" panose="02020603050405020304" pitchFamily="18" charset="0"/>
                        </a:rPr>
                        <a:t>allocated through negotiated national performance plans</a:t>
                      </a:r>
                    </a:p>
                  </a:txBody>
                  <a:tcPr marL="68580" marR="68580" marT="0" marB="0" anchor="ctr"/>
                </a:tc>
                <a:tc>
                  <a:txBody>
                    <a:bodyPr/>
                    <a:lstStyle/>
                    <a:p>
                      <a:pPr algn="ctr">
                        <a:lnSpc>
                          <a:spcPct val="107000"/>
                        </a:lnSpc>
                        <a:spcBef>
                          <a:spcPts val="600"/>
                        </a:spcBef>
                        <a:spcAft>
                          <a:spcPts val="0"/>
                        </a:spcAft>
                      </a:pPr>
                      <a:r>
                        <a:rPr lang="en-GB" sz="1400" dirty="0">
                          <a:solidFill>
                            <a:schemeClr val="tx1">
                              <a:lumMod val="50000"/>
                            </a:schemeClr>
                          </a:solidFill>
                          <a:effectLst/>
                          <a:latin typeface="+mn-lt"/>
                          <a:ea typeface="Calibri" panose="020F0502020204030204" pitchFamily="34" charset="0"/>
                          <a:cs typeface="HelveticaNeueLTStd-Roman"/>
                        </a:rPr>
                        <a:t>Performance Ambitions (aspirational) (</a:t>
                      </a:r>
                      <a:r>
                        <a:rPr lang="en-GB" sz="1400" kern="1200" dirty="0">
                          <a:solidFill>
                            <a:schemeClr val="tx1">
                              <a:lumMod val="50000"/>
                            </a:schemeClr>
                          </a:solidFill>
                          <a:effectLst/>
                          <a:latin typeface="+mn-lt"/>
                          <a:ea typeface="Calibri" panose="020F0502020204030204" pitchFamily="34" charset="0"/>
                          <a:cs typeface="HelveticaNeueLTStd-Roman"/>
                        </a:rPr>
                        <a:t>+ other (K)PIs)</a:t>
                      </a:r>
                    </a:p>
                    <a:p>
                      <a:pPr marL="0" marR="0" lvl="0" indent="0" algn="ctr" defTabSz="457200" rtl="0" eaLnBrk="1" fontAlgn="auto" latinLnBrk="0" hangingPunct="1">
                        <a:lnSpc>
                          <a:spcPct val="107000"/>
                        </a:lnSpc>
                        <a:spcBef>
                          <a:spcPts val="0"/>
                        </a:spcBef>
                        <a:spcAft>
                          <a:spcPts val="600"/>
                        </a:spcAft>
                        <a:buClrTx/>
                        <a:buSzTx/>
                        <a:buFontTx/>
                        <a:buNone/>
                        <a:tabLst/>
                        <a:defRPr/>
                      </a:pPr>
                      <a:r>
                        <a:rPr lang="en-GB" sz="1200" kern="1200" dirty="0">
                          <a:solidFill>
                            <a:schemeClr val="bg1">
                              <a:lumMod val="50000"/>
                            </a:schemeClr>
                          </a:solidFill>
                          <a:effectLst/>
                          <a:latin typeface="+mn-lt"/>
                          <a:ea typeface="Calibri" panose="020F0502020204030204" pitchFamily="34" charset="0"/>
                          <a:cs typeface="Times New Roman" panose="02020603050405020304" pitchFamily="18" charset="0"/>
                        </a:rPr>
                        <a:t>MP Ambitions allocated across Solutions top down &amp; bottom up</a:t>
                      </a:r>
                    </a:p>
                  </a:txBody>
                  <a:tcPr marL="68580" marR="68580" marT="0" marB="0" anchor="ctr"/>
                </a:tc>
                <a:extLst>
                  <a:ext uri="{0D108BD9-81ED-4DB2-BD59-A6C34878D82A}">
                    <a16:rowId xmlns:a16="http://schemas.microsoft.com/office/drawing/2014/main" val="3979459976"/>
                  </a:ext>
                </a:extLst>
              </a:tr>
              <a:tr h="370840">
                <a:tc>
                  <a:txBody>
                    <a:bodyPr/>
                    <a:lstStyle/>
                    <a:p>
                      <a:pPr algn="ctr">
                        <a:lnSpc>
                          <a:spcPct val="107000"/>
                        </a:lnSpc>
                        <a:spcBef>
                          <a:spcPts val="600"/>
                        </a:spcBef>
                        <a:spcAft>
                          <a:spcPts val="600"/>
                        </a:spcAft>
                      </a:pPr>
                      <a:r>
                        <a:rPr lang="en-GB" sz="1400" dirty="0">
                          <a:solidFill>
                            <a:schemeClr val="tx1">
                              <a:lumMod val="50000"/>
                            </a:schemeClr>
                          </a:solidFill>
                          <a:effectLst/>
                          <a:latin typeface="+mn-lt"/>
                          <a:ea typeface="Calibri" panose="020F0502020204030204" pitchFamily="34" charset="0"/>
                          <a:cs typeface="HelveticaNeueLTStd-Roman"/>
                        </a:rPr>
                        <a:t>Safety, environment, capacity, cost-efficiency*</a:t>
                      </a:r>
                      <a:endParaRPr lang="en-GB" sz="1400" dirty="0">
                        <a:solidFill>
                          <a:schemeClr val="tx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400" dirty="0">
                          <a:solidFill>
                            <a:schemeClr val="tx1">
                              <a:lumMod val="50000"/>
                            </a:schemeClr>
                          </a:solidFill>
                          <a:effectLst/>
                          <a:latin typeface="+mn-lt"/>
                          <a:ea typeface="Calibri" panose="020F0502020204030204" pitchFamily="34" charset="0"/>
                          <a:cs typeface="Calibri" panose="020F0502020204030204" pitchFamily="34" charset="0"/>
                        </a:rPr>
                        <a:t>Nine of the ICAO KPAs are currently included</a:t>
                      </a:r>
                      <a:r>
                        <a:rPr lang="en-GB" sz="1400" baseline="30000" dirty="0">
                          <a:solidFill>
                            <a:schemeClr val="tx1">
                              <a:lumMod val="50000"/>
                            </a:schemeClr>
                          </a:solidFill>
                          <a:effectLst/>
                          <a:latin typeface="Calibri" panose="020F0502020204030204" pitchFamily="34" charset="0"/>
                          <a:ea typeface="Calibri" panose="020F0502020204030204" pitchFamily="34" charset="0"/>
                          <a:cs typeface="Calibri" panose="020F0502020204030204" pitchFamily="34" charset="0"/>
                        </a:rPr>
                        <a:t>†</a:t>
                      </a:r>
                      <a:r>
                        <a:rPr lang="en-GB" sz="1400" dirty="0">
                          <a:solidFill>
                            <a:schemeClr val="tx1">
                              <a:lumMod val="50000"/>
                            </a:schemeClr>
                          </a:solidFill>
                          <a:effectLst/>
                          <a:latin typeface="+mn-lt"/>
                          <a:ea typeface="Calibri" panose="020F0502020204030204" pitchFamily="34" charset="0"/>
                          <a:cs typeface="Calibri" panose="020F0502020204030204" pitchFamily="34" charset="0"/>
                        </a:rPr>
                        <a:t> </a:t>
                      </a:r>
                      <a:r>
                        <a:rPr lang="en-GB" sz="1400" dirty="0">
                          <a:solidFill>
                            <a:schemeClr val="tx1">
                              <a:lumMod val="50000"/>
                            </a:schemeClr>
                          </a:solidFill>
                          <a:effectLst/>
                          <a:latin typeface="+mn-lt"/>
                          <a:ea typeface="Calibri" panose="020F0502020204030204" pitchFamily="34" charset="0"/>
                          <a:cs typeface="Times New Roman" panose="02020603050405020304" pitchFamily="18" charset="0"/>
                        </a:rPr>
                        <a:t> </a:t>
                      </a:r>
                    </a:p>
                  </a:txBody>
                  <a:tcPr marL="68580" marR="68580" marT="0" marB="0" anchor="ctr"/>
                </a:tc>
                <a:extLst>
                  <a:ext uri="{0D108BD9-81ED-4DB2-BD59-A6C34878D82A}">
                    <a16:rowId xmlns:a16="http://schemas.microsoft.com/office/drawing/2014/main" val="441536563"/>
                  </a:ext>
                </a:extLst>
              </a:tr>
              <a:tr h="370840">
                <a:tc>
                  <a:txBody>
                    <a:bodyPr/>
                    <a:lstStyle/>
                    <a:p>
                      <a:pPr algn="ctr">
                        <a:lnSpc>
                          <a:spcPct val="107000"/>
                        </a:lnSpc>
                        <a:spcBef>
                          <a:spcPts val="1200"/>
                        </a:spcBef>
                        <a:spcAft>
                          <a:spcPts val="0"/>
                        </a:spcAft>
                      </a:pPr>
                      <a:r>
                        <a:rPr lang="en-GB" sz="1400" dirty="0">
                          <a:solidFill>
                            <a:schemeClr val="tx1">
                              <a:lumMod val="50000"/>
                            </a:schemeClr>
                          </a:solidFill>
                          <a:effectLst/>
                          <a:latin typeface="+mn-lt"/>
                          <a:ea typeface="Calibri" panose="020F0502020204030204" pitchFamily="34" charset="0"/>
                          <a:cs typeface="HelveticaNeueLTStd-Roman"/>
                        </a:rPr>
                        <a:t>More focus on ANSPs </a:t>
                      </a:r>
                    </a:p>
                    <a:p>
                      <a:pPr algn="ctr">
                        <a:lnSpc>
                          <a:spcPct val="100000"/>
                        </a:lnSpc>
                        <a:spcBef>
                          <a:spcPts val="0"/>
                        </a:spcBef>
                        <a:spcAft>
                          <a:spcPts val="0"/>
                        </a:spcAft>
                      </a:pPr>
                      <a:r>
                        <a:rPr lang="en-GB" sz="1200" dirty="0">
                          <a:solidFill>
                            <a:schemeClr val="bg1">
                              <a:lumMod val="50000"/>
                            </a:schemeClr>
                          </a:solidFill>
                          <a:effectLst/>
                          <a:latin typeface="+mn-lt"/>
                          <a:ea typeface="Calibri" panose="020F0502020204030204" pitchFamily="34" charset="0"/>
                          <a:cs typeface="HelveticaNeueLTStd-Roman"/>
                        </a:rPr>
                        <a:t>but with dependencies on other stakeholders, e.g. airlines, </a:t>
                      </a:r>
                    </a:p>
                    <a:p>
                      <a:pPr algn="ctr">
                        <a:lnSpc>
                          <a:spcPct val="100000"/>
                        </a:lnSpc>
                        <a:spcBef>
                          <a:spcPts val="0"/>
                        </a:spcBef>
                        <a:spcAft>
                          <a:spcPts val="0"/>
                        </a:spcAft>
                      </a:pPr>
                      <a:r>
                        <a:rPr lang="en-GB" sz="1200" dirty="0">
                          <a:solidFill>
                            <a:schemeClr val="bg1">
                              <a:lumMod val="50000"/>
                            </a:schemeClr>
                          </a:solidFill>
                          <a:effectLst/>
                          <a:latin typeface="+mn-lt"/>
                          <a:ea typeface="Calibri" panose="020F0502020204030204" pitchFamily="34" charset="0"/>
                          <a:cs typeface="HelveticaNeueLTStd-Roman"/>
                        </a:rPr>
                        <a:t>who are consulted re. performance plans</a:t>
                      </a:r>
                    </a:p>
                    <a:p>
                      <a:pPr algn="ctr">
                        <a:lnSpc>
                          <a:spcPct val="100000"/>
                        </a:lnSpc>
                        <a:spcBef>
                          <a:spcPts val="0"/>
                        </a:spcBef>
                        <a:spcAft>
                          <a:spcPts val="0"/>
                        </a:spcAft>
                      </a:pPr>
                      <a:endParaRPr lang="en-GB" sz="800" dirty="0">
                        <a:solidFill>
                          <a:schemeClr val="bg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600"/>
                        </a:spcBef>
                        <a:spcAft>
                          <a:spcPts val="600"/>
                        </a:spcAft>
                      </a:pPr>
                      <a:r>
                        <a:rPr lang="en-GB" sz="1400" dirty="0">
                          <a:solidFill>
                            <a:schemeClr val="tx1">
                              <a:lumMod val="50000"/>
                            </a:schemeClr>
                          </a:solidFill>
                          <a:effectLst/>
                          <a:latin typeface="+mn-lt"/>
                          <a:ea typeface="Calibri" panose="020F0502020204030204" pitchFamily="34" charset="0"/>
                          <a:cs typeface="HelveticaNeueLTStd-Roman"/>
                        </a:rPr>
                        <a:t>All stakeholders</a:t>
                      </a:r>
                      <a:endParaRPr lang="en-GB" sz="1400" dirty="0">
                        <a:solidFill>
                          <a:schemeClr val="tx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43742076"/>
                  </a:ext>
                </a:extLst>
              </a:tr>
              <a:tr h="105814">
                <a:tc>
                  <a:txBody>
                    <a:bodyPr/>
                    <a:lstStyle/>
                    <a:p>
                      <a:pPr algn="ctr">
                        <a:lnSpc>
                          <a:spcPct val="107000"/>
                        </a:lnSpc>
                        <a:spcAft>
                          <a:spcPts val="0"/>
                        </a:spcAft>
                      </a:pPr>
                      <a:r>
                        <a:rPr lang="en-GB" sz="1400" dirty="0">
                          <a:solidFill>
                            <a:schemeClr val="tx1">
                              <a:lumMod val="50000"/>
                            </a:schemeClr>
                          </a:solidFill>
                          <a:effectLst/>
                          <a:latin typeface="+mn-lt"/>
                          <a:ea typeface="Calibri" panose="020F0502020204030204" pitchFamily="34" charset="0"/>
                          <a:cs typeface="HelveticaNeueLTStd-Roman"/>
                        </a:rPr>
                        <a:t>ANSP </a:t>
                      </a:r>
                      <a:r>
                        <a:rPr lang="en-GB" sz="1400" u="none" dirty="0">
                          <a:solidFill>
                            <a:schemeClr val="tx1">
                              <a:lumMod val="50000"/>
                            </a:schemeClr>
                          </a:solidFill>
                          <a:effectLst/>
                          <a:latin typeface="+mn-lt"/>
                          <a:ea typeface="Calibri" panose="020F0502020204030204" pitchFamily="34" charset="0"/>
                          <a:cs typeface="HelveticaNeueLTStd-Roman"/>
                        </a:rPr>
                        <a:t>regulations</a:t>
                      </a:r>
                      <a:r>
                        <a:rPr lang="en-GB" sz="1400" dirty="0">
                          <a:solidFill>
                            <a:schemeClr val="tx1">
                              <a:lumMod val="50000"/>
                            </a:schemeClr>
                          </a:solidFill>
                          <a:effectLst/>
                          <a:latin typeface="+mn-lt"/>
                          <a:ea typeface="Calibri" panose="020F0502020204030204" pitchFamily="34" charset="0"/>
                          <a:cs typeface="HelveticaNeueLTStd-Roman"/>
                        </a:rPr>
                        <a:t> have ‘risk sharing’ mechanism </a:t>
                      </a:r>
                    </a:p>
                    <a:p>
                      <a:pPr algn="ctr">
                        <a:lnSpc>
                          <a:spcPct val="107000"/>
                        </a:lnSpc>
                        <a:spcAft>
                          <a:spcPts val="0"/>
                        </a:spcAft>
                      </a:pPr>
                      <a:r>
                        <a:rPr lang="en-GB" sz="1200" dirty="0">
                          <a:solidFill>
                            <a:schemeClr val="bg1">
                              <a:lumMod val="50000"/>
                            </a:schemeClr>
                          </a:solidFill>
                          <a:effectLst/>
                          <a:latin typeface="+mn-lt"/>
                          <a:ea typeface="Calibri" panose="020F0502020204030204" pitchFamily="34" charset="0"/>
                          <a:cs typeface="HelveticaNeueLTStd-Roman"/>
                        </a:rPr>
                        <a:t>to </a:t>
                      </a:r>
                      <a:r>
                        <a:rPr lang="en-GB" sz="1200" kern="1200" dirty="0">
                          <a:solidFill>
                            <a:schemeClr val="bg1">
                              <a:lumMod val="50000"/>
                            </a:schemeClr>
                          </a:solidFill>
                          <a:effectLst/>
                          <a:latin typeface="+mn-lt"/>
                          <a:ea typeface="Calibri" panose="020F0502020204030204" pitchFamily="34" charset="0"/>
                          <a:cs typeface="HelveticaNeueLTStd-Roman"/>
                        </a:rPr>
                        <a:t>balance (e.g. low) ‘traffic</a:t>
                      </a:r>
                      <a:r>
                        <a:rPr lang="en-GB" sz="1200" dirty="0">
                          <a:solidFill>
                            <a:schemeClr val="bg1">
                              <a:lumMod val="50000"/>
                            </a:schemeClr>
                          </a:solidFill>
                          <a:effectLst/>
                          <a:latin typeface="+mn-lt"/>
                          <a:ea typeface="+mn-ea"/>
                          <a:cs typeface="+mn-cs"/>
                        </a:rPr>
                        <a:t>’ </a:t>
                      </a:r>
                      <a:r>
                        <a:rPr lang="en-GB" sz="1200" i="1" dirty="0">
                          <a:solidFill>
                            <a:schemeClr val="bg1">
                              <a:lumMod val="50000"/>
                            </a:schemeClr>
                          </a:solidFill>
                          <a:effectLst/>
                          <a:latin typeface="+mn-lt"/>
                          <a:ea typeface="+mn-ea"/>
                          <a:cs typeface="+mn-cs"/>
                        </a:rPr>
                        <a:t>v</a:t>
                      </a:r>
                      <a:r>
                        <a:rPr lang="en-GB" sz="1200" kern="1200" dirty="0">
                          <a:solidFill>
                            <a:schemeClr val="bg1">
                              <a:lumMod val="50000"/>
                            </a:schemeClr>
                          </a:solidFill>
                          <a:effectLst/>
                          <a:latin typeface="+mn-lt"/>
                          <a:ea typeface="+mn-ea"/>
                          <a:cs typeface="+mn-cs"/>
                        </a:rPr>
                        <a:t>. (high</a:t>
                      </a:r>
                      <a:r>
                        <a:rPr lang="en-GB" sz="1200" kern="1200" dirty="0">
                          <a:solidFill>
                            <a:schemeClr val="bg1">
                              <a:lumMod val="50000"/>
                            </a:schemeClr>
                          </a:solidFill>
                          <a:effectLst/>
                          <a:latin typeface="+mn-lt"/>
                          <a:ea typeface="Calibri" panose="020F0502020204030204" pitchFamily="34" charset="0"/>
                          <a:cs typeface="HelveticaNeueLTStd-Roman"/>
                        </a:rPr>
                        <a:t>) </a:t>
                      </a:r>
                      <a:r>
                        <a:rPr lang="en-GB" sz="1200" dirty="0">
                          <a:solidFill>
                            <a:schemeClr val="bg1">
                              <a:lumMod val="50000"/>
                            </a:schemeClr>
                          </a:solidFill>
                          <a:effectLst/>
                          <a:latin typeface="+mn-lt"/>
                          <a:ea typeface="Calibri" panose="020F0502020204030204" pitchFamily="34" charset="0"/>
                          <a:cs typeface="HelveticaNeueLTStd-Roman"/>
                        </a:rPr>
                        <a:t>‘cost’ risks</a:t>
                      </a:r>
                      <a:endParaRPr lang="en-GB" sz="1200" dirty="0">
                        <a:solidFill>
                          <a:schemeClr val="bg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600"/>
                        </a:spcBef>
                        <a:spcAft>
                          <a:spcPts val="600"/>
                        </a:spcAft>
                      </a:pPr>
                      <a:r>
                        <a:rPr lang="en-GB" sz="1400" dirty="0">
                          <a:solidFill>
                            <a:schemeClr val="tx1">
                              <a:lumMod val="50000"/>
                            </a:schemeClr>
                          </a:solidFill>
                          <a:effectLst/>
                          <a:latin typeface="+mn-lt"/>
                          <a:ea typeface="Calibri" panose="020F0502020204030204" pitchFamily="34" charset="0"/>
                          <a:cs typeface="HelveticaNeueLTStd-Roman"/>
                        </a:rPr>
                        <a:t>Traffic adjusted for forecasts &amp; changing capacity needs</a:t>
                      </a:r>
                      <a:endParaRPr lang="en-GB" sz="1400" dirty="0">
                        <a:solidFill>
                          <a:schemeClr val="tx1">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97697683"/>
                  </a:ext>
                </a:extLst>
              </a:tr>
            </a:tbl>
          </a:graphicData>
        </a:graphic>
      </p:graphicFrame>
      <p:sp>
        <p:nvSpPr>
          <p:cNvPr id="8" name="TextBox 7">
            <a:extLst>
              <a:ext uri="{FF2B5EF4-FFF2-40B4-BE49-F238E27FC236}">
                <a16:creationId xmlns:a16="http://schemas.microsoft.com/office/drawing/2014/main" id="{8ED952BF-549D-4818-952F-C1FF9028C5FF}"/>
              </a:ext>
            </a:extLst>
          </p:cNvPr>
          <p:cNvSpPr txBox="1"/>
          <p:nvPr/>
        </p:nvSpPr>
        <p:spPr>
          <a:xfrm>
            <a:off x="218117" y="6195982"/>
            <a:ext cx="8815270" cy="338554"/>
          </a:xfrm>
          <a:prstGeom prst="rect">
            <a:avLst/>
          </a:prstGeom>
          <a:noFill/>
        </p:spPr>
        <p:txBody>
          <a:bodyPr wrap="square" rtlCol="0">
            <a:spAutoFit/>
          </a:bodyPr>
          <a:lstStyle/>
          <a:p>
            <a:r>
              <a:rPr lang="en-GB" sz="800" dirty="0"/>
              <a:t>* “Cost efficiency” is SES terminology; ICAO refers to “cost effectiveness”.</a:t>
            </a:r>
          </a:p>
          <a:p>
            <a:r>
              <a:rPr lang="en-GB" sz="800" dirty="0"/>
              <a:t>† Through various KPIs and PIs, except for ‘global interoperability’ &amp; ‘participation’, which are crucial but not similarly included. Resilience KPIs are included under ‘capacity’; punctuality under ‘predictability’.</a:t>
            </a:r>
          </a:p>
        </p:txBody>
      </p:sp>
      <p:sp>
        <p:nvSpPr>
          <p:cNvPr id="3" name="TextBox 2">
            <a:extLst>
              <a:ext uri="{FF2B5EF4-FFF2-40B4-BE49-F238E27FC236}">
                <a16:creationId xmlns:a16="http://schemas.microsoft.com/office/drawing/2014/main" id="{AD7FF28F-7214-4A37-A3D0-1FDDBB84FAAC}"/>
              </a:ext>
            </a:extLst>
          </p:cNvPr>
          <p:cNvSpPr txBox="1"/>
          <p:nvPr/>
        </p:nvSpPr>
        <p:spPr>
          <a:xfrm>
            <a:off x="1270000" y="1477376"/>
            <a:ext cx="2149243" cy="246221"/>
          </a:xfrm>
          <a:prstGeom prst="rect">
            <a:avLst/>
          </a:prstGeom>
          <a:solidFill>
            <a:schemeClr val="bg2"/>
          </a:solidFill>
        </p:spPr>
        <p:txBody>
          <a:bodyPr wrap="none" lIns="0" tIns="0" rIns="0" bIns="0" rtlCol="0">
            <a:spAutoFit/>
          </a:bodyPr>
          <a:lstStyle/>
          <a:p>
            <a:r>
              <a:rPr lang="en-GB" sz="1600" b="1" dirty="0">
                <a:solidFill>
                  <a:srgbClr val="33CC33"/>
                </a:solidFill>
              </a:rPr>
              <a:t>SES Performance Scheme</a:t>
            </a:r>
            <a:endParaRPr lang="en-GB" sz="1600" dirty="0"/>
          </a:p>
        </p:txBody>
      </p:sp>
      <p:sp>
        <p:nvSpPr>
          <p:cNvPr id="11" name="TextBox 10">
            <a:extLst>
              <a:ext uri="{FF2B5EF4-FFF2-40B4-BE49-F238E27FC236}">
                <a16:creationId xmlns:a16="http://schemas.microsoft.com/office/drawing/2014/main" id="{9CB75880-BF31-4C57-B6CA-6A44CA6C6D8A}"/>
              </a:ext>
            </a:extLst>
          </p:cNvPr>
          <p:cNvSpPr txBox="1"/>
          <p:nvPr/>
        </p:nvSpPr>
        <p:spPr>
          <a:xfrm>
            <a:off x="5231002" y="1475541"/>
            <a:ext cx="2686120" cy="246221"/>
          </a:xfrm>
          <a:prstGeom prst="rect">
            <a:avLst/>
          </a:prstGeom>
          <a:solidFill>
            <a:schemeClr val="bg2"/>
          </a:solidFill>
        </p:spPr>
        <p:txBody>
          <a:bodyPr wrap="none" lIns="0" tIns="0" rIns="0" bIns="0" rtlCol="0">
            <a:spAutoFit/>
          </a:bodyPr>
          <a:lstStyle/>
          <a:p>
            <a:r>
              <a:rPr lang="en-GB" sz="1600" b="1" dirty="0">
                <a:solidFill>
                  <a:srgbClr val="33CC33"/>
                </a:solidFill>
              </a:rPr>
              <a:t>SESAR Performance Framework</a:t>
            </a:r>
          </a:p>
        </p:txBody>
      </p:sp>
    </p:spTree>
    <p:extLst>
      <p:ext uri="{BB962C8B-B14F-4D97-AF65-F5344CB8AC3E}">
        <p14:creationId xmlns:p14="http://schemas.microsoft.com/office/powerpoint/2010/main" val="3647014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965348" cy="1143000"/>
          </a:xfrm>
        </p:spPr>
        <p:txBody>
          <a:bodyPr/>
          <a:lstStyle/>
          <a:p>
            <a:r>
              <a:rPr lang="en-GB" sz="2800" dirty="0"/>
              <a:t>Major frameworks impacting Europe</a:t>
            </a:r>
            <a:br>
              <a:rPr lang="en-GB" sz="2800" dirty="0"/>
            </a:br>
            <a:r>
              <a:rPr lang="en-GB" sz="2800" dirty="0"/>
              <a:t>SESAR Perf. Framework cf. SES Perf. Scheme (2/2) </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24</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11" name="Segnaposto contenuto 2">
            <a:extLst>
              <a:ext uri="{FF2B5EF4-FFF2-40B4-BE49-F238E27FC236}">
                <a16:creationId xmlns:a16="http://schemas.microsoft.com/office/drawing/2014/main" id="{383F8B15-F7E3-450D-91F8-69CC81CB273B}"/>
              </a:ext>
            </a:extLst>
          </p:cNvPr>
          <p:cNvSpPr>
            <a:spLocks noGrp="1"/>
          </p:cNvSpPr>
          <p:nvPr>
            <p:ph idx="1"/>
          </p:nvPr>
        </p:nvSpPr>
        <p:spPr>
          <a:xfrm>
            <a:off x="457199" y="1365307"/>
            <a:ext cx="8686801" cy="4773100"/>
          </a:xfrm>
        </p:spPr>
        <p:txBody>
          <a:bodyPr/>
          <a:lstStyle/>
          <a:p>
            <a:pPr marL="342900" indent="-342900">
              <a:lnSpc>
                <a:spcPct val="150000"/>
              </a:lnSpc>
              <a:buFont typeface="Arial" charset="0"/>
              <a:buChar char="•"/>
            </a:pPr>
            <a:r>
              <a:rPr lang="en-GB" dirty="0"/>
              <a:t>SESAR Performance Framework cf. SES Performance Scheme have different:</a:t>
            </a:r>
          </a:p>
          <a:p>
            <a:pPr marL="1085850" lvl="1" indent="-342900">
              <a:lnSpc>
                <a:spcPct val="150000"/>
              </a:lnSpc>
              <a:buFont typeface="Arial" charset="0"/>
              <a:buChar char="•"/>
            </a:pPr>
            <a:r>
              <a:rPr lang="en-GB" dirty="0"/>
              <a:t>provenances</a:t>
            </a:r>
          </a:p>
          <a:p>
            <a:pPr marL="1085850" lvl="1" indent="-342900">
              <a:lnSpc>
                <a:spcPct val="150000"/>
              </a:lnSpc>
              <a:buFont typeface="Arial" charset="0"/>
              <a:buChar char="•"/>
            </a:pPr>
            <a:r>
              <a:rPr lang="en-GB" dirty="0"/>
              <a:t>implementations</a:t>
            </a:r>
          </a:p>
          <a:p>
            <a:pPr marL="1085850" lvl="1" indent="-342900">
              <a:lnSpc>
                <a:spcPct val="150000"/>
              </a:lnSpc>
              <a:buFont typeface="Arial" charset="0"/>
              <a:buChar char="•"/>
            </a:pPr>
            <a:r>
              <a:rPr lang="en-GB" dirty="0"/>
              <a:t>... focuses (which is perfectly reasonable)</a:t>
            </a:r>
          </a:p>
          <a:p>
            <a:pPr marL="1085850" lvl="1" indent="-342900">
              <a:lnSpc>
                <a:spcPct val="150000"/>
              </a:lnSpc>
              <a:buFont typeface="Arial" charset="0"/>
              <a:buChar char="•"/>
            </a:pPr>
            <a:endParaRPr lang="en-GB" b="1" dirty="0">
              <a:solidFill>
                <a:schemeClr val="accent1"/>
              </a:solidFill>
            </a:endParaRPr>
          </a:p>
          <a:p>
            <a:pPr marL="342900" indent="-342900">
              <a:lnSpc>
                <a:spcPct val="150000"/>
              </a:lnSpc>
              <a:buFont typeface="Arial" charset="0"/>
              <a:buChar char="•"/>
            </a:pPr>
            <a:r>
              <a:rPr lang="en-GB" dirty="0"/>
              <a:t>They need to continue to work together</a:t>
            </a:r>
          </a:p>
          <a:p>
            <a:pPr marL="1085850" lvl="1" indent="-342900">
              <a:lnSpc>
                <a:spcPct val="150000"/>
              </a:lnSpc>
              <a:buFont typeface="Arial" charset="0"/>
              <a:buChar char="•"/>
            </a:pPr>
            <a:r>
              <a:rPr lang="en-GB" dirty="0"/>
              <a:t>Performance Scheme taking account of SESAR deployment, and </a:t>
            </a:r>
            <a:r>
              <a:rPr lang="en-GB" i="1" dirty="0"/>
              <a:t>vice versa</a:t>
            </a:r>
          </a:p>
          <a:p>
            <a:pPr marL="1085850" lvl="1" indent="-342900">
              <a:lnSpc>
                <a:spcPct val="150000"/>
              </a:lnSpc>
              <a:buFont typeface="Arial" charset="0"/>
              <a:buChar char="•"/>
            </a:pPr>
            <a:r>
              <a:rPr lang="en-GB" dirty="0"/>
              <a:t>SESAR deployment contributions are subject to on-going research &amp; validation for SESAR Solutions</a:t>
            </a:r>
            <a:endParaRPr lang="en-GB" b="1" dirty="0"/>
          </a:p>
          <a:p>
            <a:pPr lvl="1" indent="0">
              <a:buNone/>
            </a:pPr>
            <a:endParaRPr lang="en-GB" dirty="0"/>
          </a:p>
        </p:txBody>
      </p:sp>
    </p:spTree>
    <p:extLst>
      <p:ext uri="{BB962C8B-B14F-4D97-AF65-F5344CB8AC3E}">
        <p14:creationId xmlns:p14="http://schemas.microsoft.com/office/powerpoint/2010/main" val="2577232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Current performance</a:t>
            </a:r>
            <a:endParaRPr lang="en-GB" strike="sngStrike" dirty="0">
              <a:solidFill>
                <a:srgbClr val="FF0000"/>
              </a:solidFill>
            </a:endParaRP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25</a:t>
            </a:fld>
            <a:endParaRPr lang="en-GB" dirty="0"/>
          </a:p>
        </p:txBody>
      </p:sp>
    </p:spTree>
    <p:extLst>
      <p:ext uri="{BB962C8B-B14F-4D97-AF65-F5344CB8AC3E}">
        <p14:creationId xmlns:p14="http://schemas.microsoft.com/office/powerpoint/2010/main" val="2281598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gnaposto contenuto 2">
            <a:extLst>
              <a:ext uri="{FF2B5EF4-FFF2-40B4-BE49-F238E27FC236}">
                <a16:creationId xmlns:a16="http://schemas.microsoft.com/office/drawing/2014/main" id="{1BE362EE-60C0-4F4B-BC6D-6A5C26C611A8}"/>
              </a:ext>
            </a:extLst>
          </p:cNvPr>
          <p:cNvSpPr>
            <a:spLocks noGrp="1"/>
          </p:cNvSpPr>
          <p:nvPr>
            <p:ph idx="1"/>
          </p:nvPr>
        </p:nvSpPr>
        <p:spPr>
          <a:xfrm>
            <a:off x="4946695" y="1558914"/>
            <a:ext cx="4056864" cy="1574815"/>
          </a:xfrm>
        </p:spPr>
        <p:txBody>
          <a:bodyPr/>
          <a:lstStyle/>
          <a:p>
            <a:pPr marL="342900" indent="-342900">
              <a:buFont typeface="Arial" charset="0"/>
              <a:buChar char="•"/>
            </a:pPr>
            <a:r>
              <a:rPr lang="en-GB" dirty="0">
                <a:solidFill>
                  <a:schemeClr val="accent1"/>
                </a:solidFill>
              </a:rPr>
              <a:t>Highest-ever traffic levels in 2019 (2016 ≈ back to 2008)</a:t>
            </a:r>
          </a:p>
          <a:p>
            <a:pPr marL="342900" indent="-342900">
              <a:buFont typeface="Arial" charset="0"/>
              <a:buChar char="•"/>
            </a:pPr>
            <a:r>
              <a:rPr lang="en-GB" dirty="0">
                <a:solidFill>
                  <a:schemeClr val="accent1"/>
                </a:solidFill>
              </a:rPr>
              <a:t>Six years of growth (from 2014 incl.)</a:t>
            </a:r>
          </a:p>
          <a:p>
            <a:pPr marL="342900" indent="-342900">
              <a:buFont typeface="Arial" charset="0"/>
              <a:buChar char="•"/>
            </a:pPr>
            <a:r>
              <a:rPr lang="en-GB" dirty="0">
                <a:solidFill>
                  <a:schemeClr val="accent1"/>
                </a:solidFill>
              </a:rPr>
              <a:t>Lower growth in 2019 (0.9% cf. 2018)</a:t>
            </a:r>
          </a:p>
          <a:p>
            <a:pPr lvl="1" indent="0">
              <a:buNone/>
            </a:pPr>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023359" cy="25200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26</a:t>
            </a:fld>
            <a:endParaRPr lang="en-GB" dirty="0"/>
          </a:p>
        </p:txBody>
      </p:sp>
      <p:sp>
        <p:nvSpPr>
          <p:cNvPr id="8" name="TextBox 7">
            <a:extLst>
              <a:ext uri="{FF2B5EF4-FFF2-40B4-BE49-F238E27FC236}">
                <a16:creationId xmlns:a16="http://schemas.microsoft.com/office/drawing/2014/main" id="{AA44F7CE-BA49-4661-A01F-48A6996A2AF5}"/>
              </a:ext>
            </a:extLst>
          </p:cNvPr>
          <p:cNvSpPr txBox="1"/>
          <p:nvPr/>
        </p:nvSpPr>
        <p:spPr>
          <a:xfrm>
            <a:off x="4946695" y="4883690"/>
            <a:ext cx="3684731" cy="1034129"/>
          </a:xfrm>
          <a:prstGeom prst="rect">
            <a:avLst/>
          </a:prstGeom>
          <a:noFill/>
        </p:spPr>
        <p:txBody>
          <a:bodyPr wrap="square" rtlCol="0">
            <a:spAutoFit/>
          </a:bodyPr>
          <a:lstStyle/>
          <a:p>
            <a:pPr marL="342900" indent="-342900">
              <a:spcBef>
                <a:spcPct val="20000"/>
              </a:spcBef>
              <a:buFont typeface="Arial" charset="0"/>
              <a:buChar char="•"/>
            </a:pPr>
            <a:r>
              <a:rPr lang="en-GB" dirty="0">
                <a:solidFill>
                  <a:schemeClr val="accent1"/>
                </a:solidFill>
                <a:latin typeface="Calibri"/>
                <a:cs typeface="Calibri"/>
              </a:rPr>
              <a:t>2018: fifth consecutive annual fall</a:t>
            </a:r>
          </a:p>
          <a:p>
            <a:pPr marL="342900" indent="-342900">
              <a:spcBef>
                <a:spcPct val="20000"/>
              </a:spcBef>
              <a:buFont typeface="Arial" charset="0"/>
              <a:buChar char="•"/>
            </a:pPr>
            <a:r>
              <a:rPr lang="en-GB" dirty="0">
                <a:solidFill>
                  <a:schemeClr val="accent1"/>
                </a:solidFill>
                <a:latin typeface="Calibri"/>
                <a:cs typeface="Calibri"/>
              </a:rPr>
              <a:t>2019: improved</a:t>
            </a:r>
          </a:p>
          <a:p>
            <a:pPr marL="342900" indent="-342900">
              <a:spcBef>
                <a:spcPct val="20000"/>
              </a:spcBef>
              <a:buFont typeface="Arial" charset="0"/>
              <a:buChar char="•"/>
            </a:pPr>
            <a:r>
              <a:rPr lang="en-GB" dirty="0">
                <a:solidFill>
                  <a:schemeClr val="accent1"/>
                </a:solidFill>
                <a:latin typeface="Calibri"/>
                <a:cs typeface="Calibri"/>
              </a:rPr>
              <a:t>2020: improved (but exceptional)</a:t>
            </a:r>
            <a:endParaRPr lang="en-GB" dirty="0">
              <a:solidFill>
                <a:srgbClr val="FF0000"/>
              </a:solidFill>
              <a:latin typeface="Calibri"/>
              <a:cs typeface="Calibri"/>
            </a:endParaRPr>
          </a:p>
        </p:txBody>
      </p:sp>
      <p:sp>
        <p:nvSpPr>
          <p:cNvPr id="7" name="TextBox 6">
            <a:extLst>
              <a:ext uri="{FF2B5EF4-FFF2-40B4-BE49-F238E27FC236}">
                <a16:creationId xmlns:a16="http://schemas.microsoft.com/office/drawing/2014/main" id="{F499C319-56FC-4A05-AC6B-B5A9A2688193}"/>
              </a:ext>
            </a:extLst>
          </p:cNvPr>
          <p:cNvSpPr txBox="1"/>
          <p:nvPr/>
        </p:nvSpPr>
        <p:spPr>
          <a:xfrm>
            <a:off x="561066" y="3008678"/>
            <a:ext cx="4195700" cy="461665"/>
          </a:xfrm>
          <a:prstGeom prst="rect">
            <a:avLst/>
          </a:prstGeom>
          <a:noFill/>
        </p:spPr>
        <p:txBody>
          <a:bodyPr wrap="none" rtlCol="0">
            <a:spAutoFit/>
          </a:bodyPr>
          <a:lstStyle/>
          <a:p>
            <a:pPr algn="ctr"/>
            <a:r>
              <a:rPr lang="en-GB" sz="1200" b="1" dirty="0"/>
              <a:t>Average daily traffic</a:t>
            </a:r>
          </a:p>
          <a:p>
            <a:r>
              <a:rPr lang="en-GB" sz="1200" dirty="0"/>
              <a:t>Source: Network operations report 2019 (EUROCONTROL, 2020)</a:t>
            </a:r>
          </a:p>
        </p:txBody>
      </p:sp>
      <p:pic>
        <p:nvPicPr>
          <p:cNvPr id="10" name="Picture 9">
            <a:extLst>
              <a:ext uri="{FF2B5EF4-FFF2-40B4-BE49-F238E27FC236}">
                <a16:creationId xmlns:a16="http://schemas.microsoft.com/office/drawing/2014/main" id="{BC957178-D783-449D-8EF2-098E97AE1B2E}"/>
              </a:ext>
            </a:extLst>
          </p:cNvPr>
          <p:cNvPicPr>
            <a:picLocks noChangeAspect="1"/>
          </p:cNvPicPr>
          <p:nvPr/>
        </p:nvPicPr>
        <p:blipFill>
          <a:blip r:embed="rId3"/>
          <a:stretch>
            <a:fillRect/>
          </a:stretch>
        </p:blipFill>
        <p:spPr>
          <a:xfrm>
            <a:off x="501504" y="1517336"/>
            <a:ext cx="4314825" cy="1409700"/>
          </a:xfrm>
          <a:prstGeom prst="rect">
            <a:avLst/>
          </a:prstGeom>
        </p:spPr>
      </p:pic>
      <p:sp>
        <p:nvSpPr>
          <p:cNvPr id="12" name="TextBox 11">
            <a:extLst>
              <a:ext uri="{FF2B5EF4-FFF2-40B4-BE49-F238E27FC236}">
                <a16:creationId xmlns:a16="http://schemas.microsoft.com/office/drawing/2014/main" id="{16B9E62D-770B-47B1-A7FA-1AD05C128460}"/>
              </a:ext>
            </a:extLst>
          </p:cNvPr>
          <p:cNvSpPr txBox="1"/>
          <p:nvPr/>
        </p:nvSpPr>
        <p:spPr>
          <a:xfrm>
            <a:off x="1637386" y="6121527"/>
            <a:ext cx="2043060" cy="276999"/>
          </a:xfrm>
          <a:prstGeom prst="rect">
            <a:avLst/>
          </a:prstGeom>
          <a:noFill/>
        </p:spPr>
        <p:txBody>
          <a:bodyPr wrap="none" rtlCol="0">
            <a:spAutoFit/>
          </a:bodyPr>
          <a:lstStyle/>
          <a:p>
            <a:r>
              <a:rPr lang="en-GB" sz="1200" dirty="0"/>
              <a:t>Source: PRR 2019 (PRC, 2020)</a:t>
            </a:r>
          </a:p>
        </p:txBody>
      </p:sp>
      <p:pic>
        <p:nvPicPr>
          <p:cNvPr id="14" name="Picture 13">
            <a:extLst>
              <a:ext uri="{FF2B5EF4-FFF2-40B4-BE49-F238E27FC236}">
                <a16:creationId xmlns:a16="http://schemas.microsoft.com/office/drawing/2014/main" id="{2497C858-8ED5-4FD3-A03A-0EC1CB9D82CB}"/>
              </a:ext>
            </a:extLst>
          </p:cNvPr>
          <p:cNvPicPr>
            <a:picLocks noChangeAspect="1"/>
          </p:cNvPicPr>
          <p:nvPr/>
        </p:nvPicPr>
        <p:blipFill>
          <a:blip r:embed="rId4"/>
          <a:stretch>
            <a:fillRect/>
          </a:stretch>
        </p:blipFill>
        <p:spPr>
          <a:xfrm>
            <a:off x="785772" y="3639184"/>
            <a:ext cx="3746288" cy="2482343"/>
          </a:xfrm>
          <a:prstGeom prst="rect">
            <a:avLst/>
          </a:prstGeom>
        </p:spPr>
      </p:pic>
      <p:pic>
        <p:nvPicPr>
          <p:cNvPr id="4" name="Picture 3">
            <a:extLst>
              <a:ext uri="{FF2B5EF4-FFF2-40B4-BE49-F238E27FC236}">
                <a16:creationId xmlns:a16="http://schemas.microsoft.com/office/drawing/2014/main" id="{C35C9F66-A1A9-4C9C-94AD-A0A31A15876A}"/>
              </a:ext>
            </a:extLst>
          </p:cNvPr>
          <p:cNvPicPr>
            <a:picLocks noChangeAspect="1"/>
          </p:cNvPicPr>
          <p:nvPr/>
        </p:nvPicPr>
        <p:blipFill>
          <a:blip r:embed="rId5"/>
          <a:stretch>
            <a:fillRect/>
          </a:stretch>
        </p:blipFill>
        <p:spPr>
          <a:xfrm>
            <a:off x="3273410" y="3846494"/>
            <a:ext cx="2597179" cy="460347"/>
          </a:xfrm>
          <a:prstGeom prst="rect">
            <a:avLst/>
          </a:prstGeom>
        </p:spPr>
      </p:pic>
      <p:sp>
        <p:nvSpPr>
          <p:cNvPr id="15" name="Titolo 1">
            <a:extLst>
              <a:ext uri="{FF2B5EF4-FFF2-40B4-BE49-F238E27FC236}">
                <a16:creationId xmlns:a16="http://schemas.microsoft.com/office/drawing/2014/main" id="{46C3F330-FD1B-4B69-9FEE-2B98601E9483}"/>
              </a:ext>
            </a:extLst>
          </p:cNvPr>
          <p:cNvSpPr>
            <a:spLocks noGrp="1"/>
          </p:cNvSpPr>
          <p:nvPr>
            <p:ph type="title"/>
          </p:nvPr>
        </p:nvSpPr>
        <p:spPr>
          <a:xfrm>
            <a:off x="457199" y="287338"/>
            <a:ext cx="8546360" cy="1143000"/>
          </a:xfrm>
        </p:spPr>
        <p:txBody>
          <a:bodyPr/>
          <a:lstStyle/>
          <a:p>
            <a:r>
              <a:rPr lang="en-GB" sz="2800" dirty="0"/>
              <a:t>Current performance</a:t>
            </a:r>
            <a:br>
              <a:rPr lang="en-GB" sz="2800" dirty="0"/>
            </a:br>
            <a:r>
              <a:rPr lang="en-GB" sz="2800" dirty="0"/>
              <a:t>European punctuality performance up to 2019</a:t>
            </a:r>
          </a:p>
        </p:txBody>
      </p:sp>
    </p:spTree>
    <p:extLst>
      <p:ext uri="{BB962C8B-B14F-4D97-AF65-F5344CB8AC3E}">
        <p14:creationId xmlns:p14="http://schemas.microsoft.com/office/powerpoint/2010/main" val="2509864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27</a:t>
            </a:fld>
            <a:endParaRPr lang="en-GB" dirty="0"/>
          </a:p>
        </p:txBody>
      </p:sp>
      <p:sp>
        <p:nvSpPr>
          <p:cNvPr id="12" name="Footer Placeholder 3">
            <a:extLst>
              <a:ext uri="{FF2B5EF4-FFF2-40B4-BE49-F238E27FC236}">
                <a16:creationId xmlns:a16="http://schemas.microsoft.com/office/drawing/2014/main" id="{6332F671-0674-47E4-8BF2-E0B609C02068}"/>
              </a:ext>
            </a:extLst>
          </p:cNvPr>
          <p:cNvSpPr>
            <a:spLocks noGrp="1"/>
          </p:cNvSpPr>
          <p:nvPr>
            <p:ph type="ftr" sz="quarter" idx="10"/>
          </p:nvPr>
        </p:nvSpPr>
        <p:spPr>
          <a:xfrm>
            <a:off x="457201" y="6556407"/>
            <a:ext cx="4023359" cy="25200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
        <p:nvSpPr>
          <p:cNvPr id="11" name="TextBox 10">
            <a:extLst>
              <a:ext uri="{FF2B5EF4-FFF2-40B4-BE49-F238E27FC236}">
                <a16:creationId xmlns:a16="http://schemas.microsoft.com/office/drawing/2014/main" id="{7AC45F5C-45E5-4E36-BCFA-86DED9F69A2A}"/>
              </a:ext>
            </a:extLst>
          </p:cNvPr>
          <p:cNvSpPr txBox="1"/>
          <p:nvPr/>
        </p:nvSpPr>
        <p:spPr>
          <a:xfrm>
            <a:off x="274320" y="4448899"/>
            <a:ext cx="8784620" cy="2031325"/>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Calibri"/>
                <a:cs typeface="Calibri"/>
              </a:rPr>
              <a:t>Average en-route ATFM delay, some recovery in 2019: 		</a:t>
            </a:r>
            <a:r>
              <a:rPr lang="en-GB" b="1" dirty="0">
                <a:solidFill>
                  <a:srgbClr val="FF00FF"/>
                </a:solidFill>
                <a:latin typeface="Calibri"/>
                <a:cs typeface="Calibri"/>
              </a:rPr>
              <a:t>1.57</a:t>
            </a:r>
            <a:r>
              <a:rPr lang="en-GB" dirty="0">
                <a:cs typeface="Calibri"/>
              </a:rPr>
              <a:t> </a:t>
            </a:r>
            <a:r>
              <a:rPr lang="en-GB" dirty="0">
                <a:latin typeface="Calibri"/>
                <a:cs typeface="Calibri"/>
              </a:rPr>
              <a:t>mins/flight</a:t>
            </a:r>
            <a:br>
              <a:rPr lang="en-GB" dirty="0">
                <a:cs typeface="Calibri"/>
              </a:rPr>
            </a:br>
            <a:r>
              <a:rPr lang="en-GB" dirty="0">
                <a:cs typeface="Calibri"/>
              </a:rPr>
              <a:t>									cf. </a:t>
            </a:r>
            <a:r>
              <a:rPr lang="en-GB" b="1" u="sng" dirty="0">
                <a:cs typeface="Calibri"/>
              </a:rPr>
              <a:t>RP2 target</a:t>
            </a:r>
            <a:r>
              <a:rPr lang="en-GB" dirty="0">
                <a:cs typeface="Calibri"/>
              </a:rPr>
              <a:t>: 		</a:t>
            </a:r>
            <a:r>
              <a:rPr lang="en-GB" b="1" dirty="0">
                <a:solidFill>
                  <a:srgbClr val="FF00FF"/>
                </a:solidFill>
                <a:cs typeface="Calibri"/>
              </a:rPr>
              <a:t>0.50</a:t>
            </a:r>
            <a:r>
              <a:rPr lang="en-GB" b="1" dirty="0">
                <a:solidFill>
                  <a:schemeClr val="tx2"/>
                </a:solidFill>
                <a:cs typeface="Calibri"/>
              </a:rPr>
              <a:t> </a:t>
            </a:r>
            <a:r>
              <a:rPr lang="en-GB" dirty="0">
                <a:cs typeface="Calibri"/>
              </a:rPr>
              <a:t>(2015-19)</a:t>
            </a:r>
            <a:endParaRPr lang="en-GB" dirty="0">
              <a:solidFill>
                <a:srgbClr val="FF0000"/>
              </a:solidFill>
              <a:latin typeface="Calibri"/>
              <a:cs typeface="Calibri"/>
            </a:endParaRPr>
          </a:p>
          <a:p>
            <a:pPr marL="742950" lvl="1" indent="-285750">
              <a:buFont typeface="Arial" panose="020B0604020202020204" pitchFamily="34" charset="0"/>
              <a:buChar char="•"/>
            </a:pPr>
            <a:r>
              <a:rPr lang="en-GB" dirty="0">
                <a:solidFill>
                  <a:schemeClr val="bg1">
                    <a:lumMod val="65000"/>
                  </a:schemeClr>
                </a:solidFill>
                <a:latin typeface="Calibri"/>
                <a:cs typeface="Calibri"/>
              </a:rPr>
              <a:t>total ATFM delay split about </a:t>
            </a:r>
            <a:r>
              <a:rPr lang="en-GB" dirty="0">
                <a:solidFill>
                  <a:schemeClr val="bg1">
                    <a:lumMod val="65000"/>
                  </a:schemeClr>
                </a:solidFill>
                <a:cs typeface="Calibri"/>
              </a:rPr>
              <a:t>70% en-route, 30% airport</a:t>
            </a:r>
          </a:p>
          <a:p>
            <a:pPr marL="742950" lvl="1" indent="-285750">
              <a:buFont typeface="Arial" panose="020B0604020202020204" pitchFamily="34" charset="0"/>
              <a:buChar char="•"/>
            </a:pPr>
            <a:r>
              <a:rPr lang="en-GB" dirty="0">
                <a:solidFill>
                  <a:schemeClr val="bg1">
                    <a:lumMod val="65000"/>
                  </a:schemeClr>
                </a:solidFill>
                <a:latin typeface="Calibri"/>
                <a:cs typeface="Calibri"/>
              </a:rPr>
              <a:t>en-route: capacity is main cause; followed by staffing and weather</a:t>
            </a:r>
          </a:p>
          <a:p>
            <a:pPr marL="285750" indent="-285750">
              <a:buFont typeface="Arial" panose="020B0604020202020204" pitchFamily="34" charset="0"/>
              <a:buChar char="•"/>
            </a:pPr>
            <a:r>
              <a:rPr lang="en-GB" b="1" dirty="0">
                <a:latin typeface="Calibri"/>
                <a:cs typeface="Calibri"/>
              </a:rPr>
              <a:t>Reactionary</a:t>
            </a:r>
            <a:r>
              <a:rPr lang="en-GB" dirty="0">
                <a:latin typeface="Calibri"/>
                <a:cs typeface="Calibri"/>
              </a:rPr>
              <a:t> (‘knock-on’) delay 44% (45-46% previous five years) – fairly </a:t>
            </a:r>
            <a:r>
              <a:rPr lang="en-GB" b="1" dirty="0">
                <a:latin typeface="Calibri"/>
                <a:cs typeface="Calibri"/>
              </a:rPr>
              <a:t>stable ratio</a:t>
            </a:r>
          </a:p>
          <a:p>
            <a:pPr marL="285750" indent="-285750">
              <a:buFont typeface="Arial" panose="020B0604020202020204" pitchFamily="34" charset="0"/>
              <a:buChar char="•"/>
            </a:pPr>
            <a:r>
              <a:rPr lang="en-GB" dirty="0">
                <a:latin typeface="Calibri"/>
                <a:cs typeface="Calibri"/>
              </a:rPr>
              <a:t>Some delay improvements in 2019 due to re-routing measures (e.g. with longer routes)</a:t>
            </a:r>
            <a:endParaRPr lang="en-GB" dirty="0">
              <a:solidFill>
                <a:srgbClr val="FF0000"/>
              </a:solidFill>
              <a:latin typeface="Calibri"/>
              <a:cs typeface="Calibri"/>
            </a:endParaRPr>
          </a:p>
          <a:p>
            <a:pPr marL="285750" indent="-285750">
              <a:buFont typeface="Arial" panose="020B0604020202020204" pitchFamily="34" charset="0"/>
              <a:buChar char="•"/>
            </a:pPr>
            <a:r>
              <a:rPr lang="en-GB" b="1" u="sng" dirty="0">
                <a:latin typeface="Calibri"/>
                <a:cs typeface="Calibri"/>
              </a:rPr>
              <a:t>SESAR ambition</a:t>
            </a:r>
            <a:r>
              <a:rPr lang="en-GB" b="1" dirty="0">
                <a:latin typeface="Calibri"/>
                <a:cs typeface="Calibri"/>
              </a:rPr>
              <a:t> </a:t>
            </a:r>
            <a:r>
              <a:rPr lang="en-GB" dirty="0">
                <a:latin typeface="Calibri"/>
                <a:cs typeface="Calibri"/>
              </a:rPr>
              <a:t>for 2035: average dep. delay: </a:t>
            </a:r>
            <a:r>
              <a:rPr lang="en-GB" b="1" dirty="0">
                <a:solidFill>
                  <a:srgbClr val="FF00FF"/>
                </a:solidFill>
                <a:latin typeface="Calibri"/>
                <a:cs typeface="Calibri"/>
              </a:rPr>
              <a:t>6.5-8.5</a:t>
            </a:r>
            <a:r>
              <a:rPr lang="en-GB" dirty="0">
                <a:latin typeface="Calibri"/>
                <a:cs typeface="Calibri"/>
              </a:rPr>
              <a:t> mins/flight (cf. top of bars)</a:t>
            </a:r>
          </a:p>
        </p:txBody>
      </p:sp>
      <p:pic>
        <p:nvPicPr>
          <p:cNvPr id="8" name="Picture 7">
            <a:extLst>
              <a:ext uri="{FF2B5EF4-FFF2-40B4-BE49-F238E27FC236}">
                <a16:creationId xmlns:a16="http://schemas.microsoft.com/office/drawing/2014/main" id="{95E198AE-56A0-4155-BD5D-A7376A6963FB}"/>
              </a:ext>
            </a:extLst>
          </p:cNvPr>
          <p:cNvPicPr>
            <a:picLocks noChangeAspect="1"/>
          </p:cNvPicPr>
          <p:nvPr/>
        </p:nvPicPr>
        <p:blipFill>
          <a:blip r:embed="rId3"/>
          <a:stretch>
            <a:fillRect/>
          </a:stretch>
        </p:blipFill>
        <p:spPr>
          <a:xfrm>
            <a:off x="129092" y="1687463"/>
            <a:ext cx="4706453" cy="2722957"/>
          </a:xfrm>
          <a:prstGeom prst="rect">
            <a:avLst/>
          </a:prstGeom>
        </p:spPr>
      </p:pic>
      <p:pic>
        <p:nvPicPr>
          <p:cNvPr id="9" name="Picture 8">
            <a:extLst>
              <a:ext uri="{FF2B5EF4-FFF2-40B4-BE49-F238E27FC236}">
                <a16:creationId xmlns:a16="http://schemas.microsoft.com/office/drawing/2014/main" id="{E1E35A68-C051-4F18-9752-5EA4D0F22865}"/>
              </a:ext>
            </a:extLst>
          </p:cNvPr>
          <p:cNvPicPr>
            <a:picLocks noChangeAspect="1"/>
          </p:cNvPicPr>
          <p:nvPr/>
        </p:nvPicPr>
        <p:blipFill>
          <a:blip r:embed="rId4"/>
          <a:stretch>
            <a:fillRect/>
          </a:stretch>
        </p:blipFill>
        <p:spPr>
          <a:xfrm>
            <a:off x="5115693" y="3051088"/>
            <a:ext cx="4026543" cy="859221"/>
          </a:xfrm>
          <a:prstGeom prst="rect">
            <a:avLst/>
          </a:prstGeom>
        </p:spPr>
      </p:pic>
      <p:sp>
        <p:nvSpPr>
          <p:cNvPr id="6" name="Rectangle 5">
            <a:extLst>
              <a:ext uri="{FF2B5EF4-FFF2-40B4-BE49-F238E27FC236}">
                <a16:creationId xmlns:a16="http://schemas.microsoft.com/office/drawing/2014/main" id="{8EF14C26-86B6-4284-BD98-604E589CB1E1}"/>
              </a:ext>
            </a:extLst>
          </p:cNvPr>
          <p:cNvSpPr/>
          <p:nvPr/>
        </p:nvSpPr>
        <p:spPr>
          <a:xfrm>
            <a:off x="5304465" y="2050745"/>
            <a:ext cx="3552365" cy="646331"/>
          </a:xfrm>
          <a:prstGeom prst="rect">
            <a:avLst/>
          </a:prstGeom>
        </p:spPr>
        <p:txBody>
          <a:bodyPr wrap="square">
            <a:spAutoFit/>
          </a:bodyPr>
          <a:lstStyle/>
          <a:p>
            <a:r>
              <a:rPr lang="en-GB" sz="1200" b="1" dirty="0"/>
              <a:t>Average departure delay (mins/flight)</a:t>
            </a:r>
          </a:p>
          <a:p>
            <a:r>
              <a:rPr lang="en-GB" sz="1200" dirty="0"/>
              <a:t>Source: Network operations report 2019 </a:t>
            </a:r>
          </a:p>
          <a:p>
            <a:pPr algn="r"/>
            <a:r>
              <a:rPr lang="en-GB" sz="1200" dirty="0"/>
              <a:t>(EUROCONTROL, 2020)</a:t>
            </a:r>
          </a:p>
        </p:txBody>
      </p:sp>
      <p:sp>
        <p:nvSpPr>
          <p:cNvPr id="3" name="TextBox 2">
            <a:extLst>
              <a:ext uri="{FF2B5EF4-FFF2-40B4-BE49-F238E27FC236}">
                <a16:creationId xmlns:a16="http://schemas.microsoft.com/office/drawing/2014/main" id="{FF3BDBF5-F29F-43EF-9CFF-42741EE00304}"/>
              </a:ext>
            </a:extLst>
          </p:cNvPr>
          <p:cNvSpPr txBox="1"/>
          <p:nvPr/>
        </p:nvSpPr>
        <p:spPr>
          <a:xfrm>
            <a:off x="129092" y="3357750"/>
            <a:ext cx="4730782" cy="369332"/>
          </a:xfrm>
          <a:prstGeom prst="rect">
            <a:avLst/>
          </a:prstGeom>
          <a:noFill/>
        </p:spPr>
        <p:txBody>
          <a:bodyPr wrap="none" rtlCol="0">
            <a:spAutoFit/>
          </a:bodyPr>
          <a:lstStyle/>
          <a:p>
            <a:r>
              <a:rPr lang="en-GB" b="1" dirty="0">
                <a:solidFill>
                  <a:srgbClr val="FF0000"/>
                </a:solidFill>
              </a:rPr>
              <a:t>0.73            0.86           0.88            1.73            1.57</a:t>
            </a:r>
          </a:p>
        </p:txBody>
      </p:sp>
      <p:sp>
        <p:nvSpPr>
          <p:cNvPr id="7" name="Callout: Bent Line 6">
            <a:extLst>
              <a:ext uri="{FF2B5EF4-FFF2-40B4-BE49-F238E27FC236}">
                <a16:creationId xmlns:a16="http://schemas.microsoft.com/office/drawing/2014/main" id="{9941ABF6-427F-4715-913F-7A0D9D859F67}"/>
              </a:ext>
            </a:extLst>
          </p:cNvPr>
          <p:cNvSpPr/>
          <p:nvPr/>
        </p:nvSpPr>
        <p:spPr>
          <a:xfrm>
            <a:off x="3793039" y="1474366"/>
            <a:ext cx="836499" cy="174618"/>
          </a:xfrm>
          <a:prstGeom prst="borderCallout2">
            <a:avLst>
              <a:gd name="adj1" fmla="val 18750"/>
              <a:gd name="adj2" fmla="val -8333"/>
              <a:gd name="adj3" fmla="val 18750"/>
              <a:gd name="adj4" fmla="val -16667"/>
              <a:gd name="adj5" fmla="val 157477"/>
              <a:gd name="adj6" fmla="val -31913"/>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a:solidFill>
                  <a:schemeClr val="bg1">
                    <a:lumMod val="65000"/>
                  </a:schemeClr>
                </a:solidFill>
              </a:rPr>
              <a:t>14.4 (PRR 2019)</a:t>
            </a:r>
          </a:p>
        </p:txBody>
      </p:sp>
      <p:sp>
        <p:nvSpPr>
          <p:cNvPr id="10" name="Callout: Bent Line 9">
            <a:extLst>
              <a:ext uri="{FF2B5EF4-FFF2-40B4-BE49-F238E27FC236}">
                <a16:creationId xmlns:a16="http://schemas.microsoft.com/office/drawing/2014/main" id="{1CB7C9B2-5A4F-49ED-806D-B51028388436}"/>
              </a:ext>
            </a:extLst>
          </p:cNvPr>
          <p:cNvSpPr/>
          <p:nvPr/>
        </p:nvSpPr>
        <p:spPr>
          <a:xfrm>
            <a:off x="4794800" y="1714075"/>
            <a:ext cx="836499" cy="174618"/>
          </a:xfrm>
          <a:prstGeom prst="borderCallout2">
            <a:avLst>
              <a:gd name="adj1" fmla="val 18750"/>
              <a:gd name="adj2" fmla="val -8333"/>
              <a:gd name="adj3" fmla="val 18750"/>
              <a:gd name="adj4" fmla="val -16667"/>
              <a:gd name="adj5" fmla="val 157477"/>
              <a:gd name="adj6" fmla="val -31913"/>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800" dirty="0">
                <a:solidFill>
                  <a:schemeClr val="bg1">
                    <a:lumMod val="65000"/>
                  </a:schemeClr>
                </a:solidFill>
              </a:rPr>
              <a:t>12.8 (PRR 2019)</a:t>
            </a:r>
          </a:p>
        </p:txBody>
      </p:sp>
      <p:sp>
        <p:nvSpPr>
          <p:cNvPr id="15" name="Titolo 1">
            <a:extLst>
              <a:ext uri="{FF2B5EF4-FFF2-40B4-BE49-F238E27FC236}">
                <a16:creationId xmlns:a16="http://schemas.microsoft.com/office/drawing/2014/main" id="{D2F06E60-C0CF-4980-935D-1F7144CE310D}"/>
              </a:ext>
            </a:extLst>
          </p:cNvPr>
          <p:cNvSpPr>
            <a:spLocks noGrp="1"/>
          </p:cNvSpPr>
          <p:nvPr>
            <p:ph type="title"/>
          </p:nvPr>
        </p:nvSpPr>
        <p:spPr>
          <a:xfrm>
            <a:off x="457198" y="287338"/>
            <a:ext cx="8399631" cy="1143000"/>
          </a:xfrm>
        </p:spPr>
        <p:txBody>
          <a:bodyPr/>
          <a:lstStyle/>
          <a:p>
            <a:r>
              <a:rPr lang="en-GB" sz="2800" dirty="0"/>
              <a:t>Current performance</a:t>
            </a:r>
            <a:br>
              <a:rPr lang="en-GB" sz="2800" dirty="0"/>
            </a:br>
            <a:r>
              <a:rPr lang="en-GB" sz="2800" dirty="0"/>
              <a:t>European punctuality performance up to 2019 (cont’d)</a:t>
            </a:r>
          </a:p>
        </p:txBody>
      </p:sp>
    </p:spTree>
    <p:extLst>
      <p:ext uri="{BB962C8B-B14F-4D97-AF65-F5344CB8AC3E}">
        <p14:creationId xmlns:p14="http://schemas.microsoft.com/office/powerpoint/2010/main" val="6597217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FD909AF-7D80-4E60-95EB-12CAE60AF7BA}"/>
              </a:ext>
            </a:extLst>
          </p:cNvPr>
          <p:cNvPicPr>
            <a:picLocks noChangeAspect="1"/>
          </p:cNvPicPr>
          <p:nvPr/>
        </p:nvPicPr>
        <p:blipFill>
          <a:blip r:embed="rId3"/>
          <a:stretch>
            <a:fillRect/>
          </a:stretch>
        </p:blipFill>
        <p:spPr>
          <a:xfrm>
            <a:off x="0" y="1280825"/>
            <a:ext cx="9144000" cy="4296349"/>
          </a:xfrm>
          <a:prstGeom prst="rect">
            <a:avLst/>
          </a:prstGeom>
        </p:spPr>
      </p:pic>
      <p:sp>
        <p:nvSpPr>
          <p:cNvPr id="5" name="Segnaposto numero diapositiva 4"/>
          <p:cNvSpPr>
            <a:spLocks noGrp="1"/>
          </p:cNvSpPr>
          <p:nvPr>
            <p:ph type="sldNum" sz="quarter" idx="11"/>
          </p:nvPr>
        </p:nvSpPr>
        <p:spPr/>
        <p:txBody>
          <a:bodyPr/>
          <a:lstStyle/>
          <a:p>
            <a:fld id="{707FE137-0C1A-4C05-8B34-1D89C94DB814}" type="slidenum">
              <a:rPr lang="en-GB" smtClean="0"/>
              <a:pPr/>
              <a:t>28</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r>
              <a:rPr lang="en-US" dirty="0"/>
              <a:t>Source: https://www.eurocontrol.int/prudata/dashboard/vis/</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
        <p:nvSpPr>
          <p:cNvPr id="14" name="TextBox 13">
            <a:extLst>
              <a:ext uri="{FF2B5EF4-FFF2-40B4-BE49-F238E27FC236}">
                <a16:creationId xmlns:a16="http://schemas.microsoft.com/office/drawing/2014/main" id="{320E4785-0517-4FEE-B220-6BE10F9B5BF1}"/>
              </a:ext>
            </a:extLst>
          </p:cNvPr>
          <p:cNvSpPr txBox="1"/>
          <p:nvPr/>
        </p:nvSpPr>
        <p:spPr>
          <a:xfrm>
            <a:off x="152399" y="5734914"/>
            <a:ext cx="8875969" cy="646331"/>
          </a:xfrm>
          <a:prstGeom prst="rect">
            <a:avLst/>
          </a:prstGeom>
          <a:noFill/>
        </p:spPr>
        <p:txBody>
          <a:bodyPr wrap="square" rtlCol="0">
            <a:spAutoFit/>
          </a:bodyPr>
          <a:lstStyle/>
          <a:p>
            <a:r>
              <a:rPr lang="en-GB" dirty="0"/>
              <a:t>Note 1. Various FAB performance plans have different planned contributions to the EU target. </a:t>
            </a:r>
          </a:p>
          <a:p>
            <a:r>
              <a:rPr lang="en-GB" dirty="0"/>
              <a:t>Note 2. PRB calculated that the economic optimum for delay was appx 0.35 min/flight (2010).</a:t>
            </a:r>
          </a:p>
        </p:txBody>
      </p:sp>
      <p:sp>
        <p:nvSpPr>
          <p:cNvPr id="15" name="Rectangle 14">
            <a:extLst>
              <a:ext uri="{FF2B5EF4-FFF2-40B4-BE49-F238E27FC236}">
                <a16:creationId xmlns:a16="http://schemas.microsoft.com/office/drawing/2014/main" id="{1C01E48D-04B3-40F4-AB18-7E4E12CFFBCE}"/>
              </a:ext>
            </a:extLst>
          </p:cNvPr>
          <p:cNvSpPr/>
          <p:nvPr/>
        </p:nvSpPr>
        <p:spPr>
          <a:xfrm>
            <a:off x="6010275" y="2617951"/>
            <a:ext cx="809625" cy="2268070"/>
          </a:xfrm>
          <a:prstGeom prst="rect">
            <a:avLst/>
          </a:prstGeom>
          <a:gradFill>
            <a:gsLst>
              <a:gs pos="100000">
                <a:srgbClr val="FFFF00">
                  <a:alpha val="20000"/>
                </a:srgbClr>
              </a:gs>
              <a:gs pos="100000">
                <a:schemeClr val="accent1">
                  <a:tint val="50000"/>
                  <a:shade val="100000"/>
                  <a:satMod val="350000"/>
                </a:schemeClr>
              </a:gs>
            </a:gsLst>
          </a:gradFill>
          <a:ln w="127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0D9E8A08-33E6-445A-B728-9856FACE0EEF}"/>
              </a:ext>
            </a:extLst>
          </p:cNvPr>
          <p:cNvSpPr txBox="1"/>
          <p:nvPr/>
        </p:nvSpPr>
        <p:spPr>
          <a:xfrm>
            <a:off x="4938328" y="3851254"/>
            <a:ext cx="274434" cy="307777"/>
          </a:xfrm>
          <a:prstGeom prst="rect">
            <a:avLst/>
          </a:prstGeom>
          <a:noFill/>
        </p:spPr>
        <p:txBody>
          <a:bodyPr wrap="none" rtlCol="0">
            <a:spAutoFit/>
          </a:bodyPr>
          <a:lstStyle/>
          <a:p>
            <a:r>
              <a:rPr lang="en-GB" sz="1400" dirty="0"/>
              <a:t>*</a:t>
            </a:r>
          </a:p>
        </p:txBody>
      </p:sp>
      <p:sp>
        <p:nvSpPr>
          <p:cNvPr id="4" name="TextBox 3">
            <a:extLst>
              <a:ext uri="{FF2B5EF4-FFF2-40B4-BE49-F238E27FC236}">
                <a16:creationId xmlns:a16="http://schemas.microsoft.com/office/drawing/2014/main" id="{DA24F86B-CA0B-4780-AA7D-4377766644F2}"/>
              </a:ext>
            </a:extLst>
          </p:cNvPr>
          <p:cNvSpPr txBox="1"/>
          <p:nvPr/>
        </p:nvSpPr>
        <p:spPr>
          <a:xfrm>
            <a:off x="5044963" y="5185668"/>
            <a:ext cx="4003688" cy="461665"/>
          </a:xfrm>
          <a:prstGeom prst="rect">
            <a:avLst/>
          </a:prstGeom>
          <a:noFill/>
        </p:spPr>
        <p:txBody>
          <a:bodyPr wrap="square" rtlCol="0">
            <a:spAutoFit/>
          </a:bodyPr>
          <a:lstStyle/>
          <a:p>
            <a:r>
              <a:rPr lang="en-GB" sz="1200" dirty="0"/>
              <a:t>* Functional Airspace Block Europe Central: Belgium, France, Germany, Luxembourg, the Netherlands and Switzerland.</a:t>
            </a:r>
            <a:endParaRPr lang="en-GB" dirty="0"/>
          </a:p>
        </p:txBody>
      </p:sp>
      <p:sp>
        <p:nvSpPr>
          <p:cNvPr id="16" name="Titolo 1">
            <a:extLst>
              <a:ext uri="{FF2B5EF4-FFF2-40B4-BE49-F238E27FC236}">
                <a16:creationId xmlns:a16="http://schemas.microsoft.com/office/drawing/2014/main" id="{787CDECD-9501-4919-849F-6322F32ECF11}"/>
              </a:ext>
            </a:extLst>
          </p:cNvPr>
          <p:cNvSpPr>
            <a:spLocks noGrp="1"/>
          </p:cNvSpPr>
          <p:nvPr>
            <p:ph type="title"/>
          </p:nvPr>
        </p:nvSpPr>
        <p:spPr>
          <a:xfrm>
            <a:off x="457199" y="287338"/>
            <a:ext cx="8188657" cy="1143000"/>
          </a:xfrm>
        </p:spPr>
        <p:txBody>
          <a:bodyPr/>
          <a:lstStyle/>
          <a:p>
            <a:r>
              <a:rPr lang="en-GB" sz="2800" dirty="0"/>
              <a:t>Current performance</a:t>
            </a:r>
            <a:br>
              <a:rPr lang="en-GB" sz="2800" dirty="0"/>
            </a:br>
            <a:r>
              <a:rPr lang="en-GB" sz="2800" dirty="0"/>
              <a:t>SES Performance Scheme – RP2 dashboard</a:t>
            </a:r>
            <a:endParaRPr lang="en-GB" sz="1400" dirty="0"/>
          </a:p>
        </p:txBody>
      </p:sp>
    </p:spTree>
    <p:extLst>
      <p:ext uri="{BB962C8B-B14F-4D97-AF65-F5344CB8AC3E}">
        <p14:creationId xmlns:p14="http://schemas.microsoft.com/office/powerpoint/2010/main" val="1697034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ppt_w</p:attrName>
                                        </p:attrNameLst>
                                      </p:cBhvr>
                                      <p:tavLst>
                                        <p:tav tm="0" fmla="#ppt_w*sin(2.5*pi*$)">
                                          <p:val>
                                            <p:fltVal val="0"/>
                                          </p:val>
                                        </p:tav>
                                        <p:tav tm="100000">
                                          <p:val>
                                            <p:fltVal val="1"/>
                                          </p:val>
                                        </p:tav>
                                      </p:tavLst>
                                    </p:anim>
                                    <p:anim calcmode="lin" valueType="num">
                                      <p:cBhvr>
                                        <p:cTn id="9" dur="2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29</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r>
              <a:rPr lang="en-US" dirty="0"/>
              <a:t>Source: https://www.eurocontrol.int/prudata/dashboard/vis/</a:t>
            </a:r>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8387223" cy="1143000"/>
          </a:xfrm>
        </p:spPr>
        <p:txBody>
          <a:bodyPr/>
          <a:lstStyle/>
          <a:p>
            <a:r>
              <a:rPr lang="en-GB" sz="2800" dirty="0"/>
              <a:t>Current performance</a:t>
            </a:r>
            <a:br>
              <a:rPr lang="en-GB" sz="2800" dirty="0"/>
            </a:br>
            <a:r>
              <a:rPr lang="en-GB" sz="2800" dirty="0"/>
              <a:t>SES Performance Scheme – RP3 dashboard </a:t>
            </a:r>
            <a:r>
              <a:rPr lang="en-GB" sz="1400" dirty="0"/>
              <a:t>(accessed March 2020)</a:t>
            </a:r>
          </a:p>
        </p:txBody>
      </p:sp>
      <p:sp>
        <p:nvSpPr>
          <p:cNvPr id="14" name="TextBox 13">
            <a:extLst>
              <a:ext uri="{FF2B5EF4-FFF2-40B4-BE49-F238E27FC236}">
                <a16:creationId xmlns:a16="http://schemas.microsoft.com/office/drawing/2014/main" id="{320E4785-0517-4FEE-B220-6BE10F9B5BF1}"/>
              </a:ext>
            </a:extLst>
          </p:cNvPr>
          <p:cNvSpPr txBox="1"/>
          <p:nvPr/>
        </p:nvSpPr>
        <p:spPr>
          <a:xfrm>
            <a:off x="152399" y="5734914"/>
            <a:ext cx="8875969" cy="646331"/>
          </a:xfrm>
          <a:prstGeom prst="rect">
            <a:avLst/>
          </a:prstGeom>
          <a:noFill/>
        </p:spPr>
        <p:txBody>
          <a:bodyPr wrap="square" rtlCol="0">
            <a:spAutoFit/>
          </a:bodyPr>
          <a:lstStyle/>
          <a:p>
            <a:endParaRPr lang="en-GB" dirty="0">
              <a:solidFill>
                <a:srgbClr val="FF0000"/>
              </a:solidFill>
            </a:endParaRPr>
          </a:p>
          <a:p>
            <a:r>
              <a:rPr lang="en-GB" dirty="0"/>
              <a:t>Note. 2020-21 is an exceptional period, due to Covid-19: low traffic and low delays.</a:t>
            </a:r>
          </a:p>
        </p:txBody>
      </p:sp>
      <p:pic>
        <p:nvPicPr>
          <p:cNvPr id="7" name="Picture 6">
            <a:extLst>
              <a:ext uri="{FF2B5EF4-FFF2-40B4-BE49-F238E27FC236}">
                <a16:creationId xmlns:a16="http://schemas.microsoft.com/office/drawing/2014/main" id="{41110601-F2E8-4832-A0A4-AB598DAF13FB}"/>
              </a:ext>
            </a:extLst>
          </p:cNvPr>
          <p:cNvPicPr>
            <a:picLocks noChangeAspect="1"/>
          </p:cNvPicPr>
          <p:nvPr/>
        </p:nvPicPr>
        <p:blipFill>
          <a:blip r:embed="rId3"/>
          <a:stretch>
            <a:fillRect/>
          </a:stretch>
        </p:blipFill>
        <p:spPr>
          <a:xfrm>
            <a:off x="457199" y="1148061"/>
            <a:ext cx="7545898" cy="4547891"/>
          </a:xfrm>
          <a:prstGeom prst="rect">
            <a:avLst/>
          </a:prstGeom>
        </p:spPr>
      </p:pic>
      <p:pic>
        <p:nvPicPr>
          <p:cNvPr id="15" name="Picture 14">
            <a:extLst>
              <a:ext uri="{FF2B5EF4-FFF2-40B4-BE49-F238E27FC236}">
                <a16:creationId xmlns:a16="http://schemas.microsoft.com/office/drawing/2014/main" id="{DF70CEF9-33CA-4AFE-B6E1-FAF62F55CC1C}"/>
              </a:ext>
            </a:extLst>
          </p:cNvPr>
          <p:cNvPicPr>
            <a:picLocks noChangeAspect="1"/>
          </p:cNvPicPr>
          <p:nvPr/>
        </p:nvPicPr>
        <p:blipFill>
          <a:blip r:embed="rId4"/>
          <a:stretch>
            <a:fillRect/>
          </a:stretch>
        </p:blipFill>
        <p:spPr>
          <a:xfrm>
            <a:off x="503944" y="5492525"/>
            <a:ext cx="3674356" cy="231851"/>
          </a:xfrm>
          <a:prstGeom prst="rect">
            <a:avLst/>
          </a:prstGeom>
        </p:spPr>
      </p:pic>
      <p:sp>
        <p:nvSpPr>
          <p:cNvPr id="12" name="Rectangle 11">
            <a:extLst>
              <a:ext uri="{FF2B5EF4-FFF2-40B4-BE49-F238E27FC236}">
                <a16:creationId xmlns:a16="http://schemas.microsoft.com/office/drawing/2014/main" id="{A28902ED-CE7A-444C-AC89-CE7E81B788FE}"/>
              </a:ext>
            </a:extLst>
          </p:cNvPr>
          <p:cNvSpPr/>
          <p:nvPr/>
        </p:nvSpPr>
        <p:spPr>
          <a:xfrm>
            <a:off x="2394857" y="3610252"/>
            <a:ext cx="809625" cy="2120100"/>
          </a:xfrm>
          <a:prstGeom prst="rect">
            <a:avLst/>
          </a:prstGeom>
          <a:gradFill>
            <a:gsLst>
              <a:gs pos="100000">
                <a:srgbClr val="FFFF00">
                  <a:alpha val="20000"/>
                </a:srgbClr>
              </a:gs>
              <a:gs pos="100000">
                <a:schemeClr val="accent1">
                  <a:tint val="50000"/>
                  <a:shade val="100000"/>
                  <a:satMod val="350000"/>
                </a:schemeClr>
              </a:gs>
            </a:gsLst>
          </a:gradFill>
          <a:ln w="127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Rectangle 15">
            <a:extLst>
              <a:ext uri="{FF2B5EF4-FFF2-40B4-BE49-F238E27FC236}">
                <a16:creationId xmlns:a16="http://schemas.microsoft.com/office/drawing/2014/main" id="{64430810-0705-4E0E-8C31-485E159F6D8F}"/>
              </a:ext>
            </a:extLst>
          </p:cNvPr>
          <p:cNvSpPr/>
          <p:nvPr/>
        </p:nvSpPr>
        <p:spPr>
          <a:xfrm>
            <a:off x="1649507" y="3608513"/>
            <a:ext cx="729500" cy="231851"/>
          </a:xfrm>
          <a:prstGeom prst="rect">
            <a:avLst/>
          </a:prstGeom>
          <a:gradFill>
            <a:gsLst>
              <a:gs pos="100000">
                <a:srgbClr val="FFFF00">
                  <a:alpha val="20000"/>
                </a:srgbClr>
              </a:gs>
              <a:gs pos="100000">
                <a:schemeClr val="accent1">
                  <a:tint val="50000"/>
                  <a:shade val="100000"/>
                  <a:satMod val="350000"/>
                </a:schemeClr>
              </a:gs>
            </a:gsLst>
          </a:gradFill>
          <a:ln w="127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2411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anim calcmode="lin" valueType="num">
                                      <p:cBhvr>
                                        <p:cTn id="8" dur="2000" fill="hold"/>
                                        <p:tgtEl>
                                          <p:spTgt spid="16"/>
                                        </p:tgtEl>
                                        <p:attrNameLst>
                                          <p:attrName>ppt_w</p:attrName>
                                        </p:attrNameLst>
                                      </p:cBhvr>
                                      <p:tavLst>
                                        <p:tav tm="0" fmla="#ppt_w*sin(2.5*pi*$)">
                                          <p:val>
                                            <p:fltVal val="0"/>
                                          </p:val>
                                        </p:tav>
                                        <p:tav tm="100000">
                                          <p:val>
                                            <p:fltVal val="1"/>
                                          </p:val>
                                        </p:tav>
                                      </p:tavLst>
                                    </p:anim>
                                    <p:anim calcmode="lin" valueType="num">
                                      <p:cBhvr>
                                        <p:cTn id="9"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2000"/>
                                        <p:tgtEl>
                                          <p:spTgt spid="12"/>
                                        </p:tgtEl>
                                      </p:cBhvr>
                                    </p:animEffect>
                                    <p:anim calcmode="lin" valueType="num">
                                      <p:cBhvr>
                                        <p:cTn id="15" dur="2000" fill="hold"/>
                                        <p:tgtEl>
                                          <p:spTgt spid="12"/>
                                        </p:tgtEl>
                                        <p:attrNameLst>
                                          <p:attrName>ppt_w</p:attrName>
                                        </p:attrNameLst>
                                      </p:cBhvr>
                                      <p:tavLst>
                                        <p:tav tm="0" fmla="#ppt_w*sin(2.5*pi*$)">
                                          <p:val>
                                            <p:fltVal val="0"/>
                                          </p:val>
                                        </p:tav>
                                        <p:tav tm="100000">
                                          <p:val>
                                            <p:fltVal val="1"/>
                                          </p:val>
                                        </p:tav>
                                      </p:tavLst>
                                    </p:anim>
                                    <p:anim calcmode="lin" valueType="num">
                                      <p:cBhvr>
                                        <p:cTn id="16" dur="2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Background</a:t>
            </a:r>
            <a:br>
              <a:rPr lang="en-GB" dirty="0"/>
            </a:br>
            <a:endParaRPr lang="en-GB"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a:t>
            </a:fld>
            <a:endParaRPr lang="en-GB" dirty="0"/>
          </a:p>
        </p:txBody>
      </p:sp>
    </p:spTree>
    <p:extLst>
      <p:ext uri="{BB962C8B-B14F-4D97-AF65-F5344CB8AC3E}">
        <p14:creationId xmlns:p14="http://schemas.microsoft.com/office/powerpoint/2010/main" val="32304412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Challenges ahead</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30</a:t>
            </a:fld>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2698" y="1721667"/>
            <a:ext cx="1537768" cy="2557508"/>
          </a:xfrm>
          <a:prstGeom prst="rect">
            <a:avLst/>
          </a:prstGeom>
        </p:spPr>
      </p:pic>
      <p:sp>
        <p:nvSpPr>
          <p:cNvPr id="3" name="TextBox 2">
            <a:extLst>
              <a:ext uri="{FF2B5EF4-FFF2-40B4-BE49-F238E27FC236}">
                <a16:creationId xmlns:a16="http://schemas.microsoft.com/office/drawing/2014/main" id="{481C0721-15DF-44F5-8315-7CD56845F22D}"/>
              </a:ext>
            </a:extLst>
          </p:cNvPr>
          <p:cNvSpPr txBox="1"/>
          <p:nvPr/>
        </p:nvSpPr>
        <p:spPr>
          <a:xfrm>
            <a:off x="2874099" y="3463280"/>
            <a:ext cx="3395801" cy="369332"/>
          </a:xfrm>
          <a:prstGeom prst="rect">
            <a:avLst/>
          </a:prstGeom>
          <a:noFill/>
        </p:spPr>
        <p:txBody>
          <a:bodyPr wrap="none" rtlCol="0">
            <a:spAutoFit/>
          </a:bodyPr>
          <a:lstStyle/>
          <a:p>
            <a:r>
              <a:rPr lang="en-GB" dirty="0"/>
              <a:t>NB. Some overlaps between these</a:t>
            </a:r>
          </a:p>
        </p:txBody>
      </p:sp>
    </p:spTree>
    <p:extLst>
      <p:ext uri="{BB962C8B-B14F-4D97-AF65-F5344CB8AC3E}">
        <p14:creationId xmlns:p14="http://schemas.microsoft.com/office/powerpoint/2010/main" val="41882080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965348" cy="1143000"/>
          </a:xfrm>
        </p:spPr>
        <p:txBody>
          <a:bodyPr/>
          <a:lstStyle/>
          <a:p>
            <a:r>
              <a:rPr lang="en-GB" sz="2800" dirty="0"/>
              <a:t>Challenges ahead</a:t>
            </a:r>
            <a:br>
              <a:rPr lang="en-GB" sz="2800" dirty="0"/>
            </a:br>
            <a:r>
              <a:rPr lang="en-GB" sz="2800" dirty="0"/>
              <a:t>SESAR Perf. Framework and SES Perf. Scheme </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31</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11" name="Segnaposto contenuto 2">
            <a:extLst>
              <a:ext uri="{FF2B5EF4-FFF2-40B4-BE49-F238E27FC236}">
                <a16:creationId xmlns:a16="http://schemas.microsoft.com/office/drawing/2014/main" id="{383F8B15-F7E3-450D-91F8-69CC81CB273B}"/>
              </a:ext>
            </a:extLst>
          </p:cNvPr>
          <p:cNvSpPr>
            <a:spLocks noGrp="1"/>
          </p:cNvSpPr>
          <p:nvPr>
            <p:ph idx="1"/>
          </p:nvPr>
        </p:nvSpPr>
        <p:spPr>
          <a:xfrm>
            <a:off x="457199" y="1365307"/>
            <a:ext cx="8619689" cy="5083118"/>
          </a:xfrm>
        </p:spPr>
        <p:txBody>
          <a:bodyPr/>
          <a:lstStyle/>
          <a:p>
            <a:pPr marL="342900" indent="-342900">
              <a:buFont typeface="Arial" charset="0"/>
              <a:buChar char="•"/>
            </a:pPr>
            <a:r>
              <a:rPr lang="en-GB" dirty="0"/>
              <a:t>Different focuses – more work on alignment, e.g. quantifying how Master Plan (deployment) contributes to SES Performance Scheme</a:t>
            </a:r>
          </a:p>
          <a:p>
            <a:pPr marL="342900" indent="-342900">
              <a:lnSpc>
                <a:spcPct val="150000"/>
              </a:lnSpc>
              <a:buFont typeface="Arial" charset="0"/>
              <a:buChar char="•"/>
            </a:pPr>
            <a:r>
              <a:rPr lang="en-GB" dirty="0"/>
              <a:t>External volatility  – traffic variations (2016 </a:t>
            </a:r>
            <a:r>
              <a:rPr lang="en-GB" dirty="0">
                <a:latin typeface="Calibri" panose="020F0502020204030204" pitchFamily="34" charset="0"/>
                <a:cs typeface="Calibri" panose="020F0502020204030204" pitchFamily="34" charset="0"/>
              </a:rPr>
              <a:t>≈ recovery to 2008; </a:t>
            </a:r>
            <a:r>
              <a:rPr lang="en-GB" b="1" dirty="0">
                <a:solidFill>
                  <a:srgbClr val="FF00FF"/>
                </a:solidFill>
                <a:latin typeface="Calibri" panose="020F0502020204030204" pitchFamily="34" charset="0"/>
                <a:cs typeface="Calibri" panose="020F0502020204030204" pitchFamily="34" charset="0"/>
              </a:rPr>
              <a:t>Covid-19 re-think</a:t>
            </a:r>
            <a:r>
              <a:rPr lang="en-GB" dirty="0">
                <a:latin typeface="Calibri" panose="020F0502020204030204" pitchFamily="34" charset="0"/>
                <a:cs typeface="Calibri" panose="020F0502020204030204" pitchFamily="34" charset="0"/>
              </a:rPr>
              <a:t>)</a:t>
            </a:r>
          </a:p>
          <a:p>
            <a:pPr marL="342900" indent="-342900">
              <a:lnSpc>
                <a:spcPct val="150000"/>
              </a:lnSpc>
              <a:buFont typeface="Arial" charset="0"/>
              <a:buChar char="•"/>
            </a:pPr>
            <a:r>
              <a:rPr lang="en-GB" dirty="0">
                <a:latin typeface="Calibri" panose="020F0502020204030204" pitchFamily="34" charset="0"/>
                <a:cs typeface="Calibri" panose="020F0502020204030204" pitchFamily="34" charset="0"/>
              </a:rPr>
              <a:t>Trade-offs: lower user costs, more capacity, less CO</a:t>
            </a:r>
            <a:r>
              <a:rPr lang="en-GB" baseline="-25000" dirty="0">
                <a:latin typeface="Calibri" panose="020F0502020204030204" pitchFamily="34" charset="0"/>
                <a:cs typeface="Calibri" panose="020F0502020204030204" pitchFamily="34" charset="0"/>
              </a:rPr>
              <a:t>2</a:t>
            </a:r>
            <a:r>
              <a:rPr lang="en-GB" dirty="0">
                <a:latin typeface="Calibri" panose="020F0502020204030204" pitchFamily="34" charset="0"/>
                <a:cs typeface="Calibri" panose="020F0502020204030204" pitchFamily="34" charset="0"/>
              </a:rPr>
              <a:t> ... </a:t>
            </a:r>
            <a:r>
              <a:rPr lang="en-GB" i="1" dirty="0">
                <a:latin typeface="Calibri" panose="020F0502020204030204" pitchFamily="34" charset="0"/>
                <a:cs typeface="Calibri" panose="020F0502020204030204" pitchFamily="34" charset="0"/>
              </a:rPr>
              <a:t>and</a:t>
            </a:r>
            <a:r>
              <a:rPr lang="en-GB" dirty="0">
                <a:latin typeface="Calibri" panose="020F0502020204030204" pitchFamily="34" charset="0"/>
                <a:cs typeface="Calibri" panose="020F0502020204030204" pitchFamily="34" charset="0"/>
              </a:rPr>
              <a:t> lower delay (getting worse)</a:t>
            </a:r>
            <a:endParaRPr lang="en-GB" sz="1600" dirty="0">
              <a:solidFill>
                <a:srgbClr val="FF0000"/>
              </a:solidFill>
              <a:latin typeface="Calibri" panose="020F0502020204030204" pitchFamily="34" charset="0"/>
              <a:cs typeface="Calibri" panose="020F0502020204030204" pitchFamily="34" charset="0"/>
            </a:endParaRPr>
          </a:p>
          <a:p>
            <a:pPr marL="342900" indent="-342900">
              <a:spcBef>
                <a:spcPts val="1200"/>
              </a:spcBef>
              <a:buFont typeface="Arial" charset="0"/>
              <a:buChar char="•"/>
            </a:pPr>
            <a:r>
              <a:rPr lang="en-GB" dirty="0"/>
              <a:t>Indicators too heavily focused at network level and on ANSPs</a:t>
            </a:r>
          </a:p>
          <a:p>
            <a:pPr marL="1085850" lvl="1" indent="-342900">
              <a:spcBef>
                <a:spcPts val="1200"/>
              </a:spcBef>
              <a:buFont typeface="Arial" charset="0"/>
              <a:buChar char="•"/>
            </a:pPr>
            <a:r>
              <a:rPr lang="en-GB" sz="1600" dirty="0">
                <a:solidFill>
                  <a:schemeClr val="tx2"/>
                </a:solidFill>
              </a:rPr>
              <a:t>many States argue that ‘one size fits all’ does not work for SES PS</a:t>
            </a:r>
          </a:p>
          <a:p>
            <a:pPr marL="1085850" lvl="1" indent="-342900">
              <a:spcBef>
                <a:spcPts val="1200"/>
              </a:spcBef>
              <a:buFont typeface="Arial" charset="0"/>
              <a:buChar char="•"/>
            </a:pPr>
            <a:r>
              <a:rPr lang="en-GB" sz="1600" dirty="0">
                <a:solidFill>
                  <a:schemeClr val="tx2"/>
                </a:solidFill>
              </a:rPr>
              <a:t>why not include airlines and airports in the SES PS?</a:t>
            </a:r>
            <a:endParaRPr lang="en-GB" sz="1600" dirty="0">
              <a:solidFill>
                <a:srgbClr val="FF0000"/>
              </a:solidFill>
            </a:endParaRPr>
          </a:p>
          <a:p>
            <a:pPr marL="342900" indent="-342900">
              <a:spcBef>
                <a:spcPts val="1200"/>
              </a:spcBef>
              <a:buFont typeface="Arial" charset="0"/>
              <a:buChar char="•"/>
            </a:pPr>
            <a:r>
              <a:rPr lang="en-GB" dirty="0"/>
              <a:t>Suitability of purpose, e.g. although average ATFM delay is established as a leading indicator, TMA arrival sequencing &amp; taxi-out times show far greater time contributions</a:t>
            </a:r>
          </a:p>
          <a:p>
            <a:pPr marL="342900" indent="-342900">
              <a:spcBef>
                <a:spcPts val="1200"/>
              </a:spcBef>
              <a:buFont typeface="Arial" charset="0"/>
              <a:buChar char="•"/>
            </a:pPr>
            <a:r>
              <a:rPr lang="en-GB" dirty="0">
                <a:latin typeface="Calibri" panose="020F0502020204030204" pitchFamily="34" charset="0"/>
                <a:cs typeface="Calibri" panose="020F0502020204030204" pitchFamily="34" charset="0"/>
              </a:rPr>
              <a:t>More guidance is needed on the interpretation of small changes (e.g. 30 x 1 min delays avoided =&gt; actual benefit = ?), statistical sampling errors, and significance testing </a:t>
            </a:r>
          </a:p>
          <a:p>
            <a:pPr marL="1085850" lvl="1" indent="-342900">
              <a:spcBef>
                <a:spcPts val="1200"/>
              </a:spcBef>
              <a:buFont typeface="Arial" charset="0"/>
              <a:buChar char="•"/>
            </a:pPr>
            <a:r>
              <a:rPr lang="en-GB" sz="1600" dirty="0">
                <a:solidFill>
                  <a:schemeClr val="tx2"/>
                </a:solidFill>
                <a:latin typeface="+mn-lt"/>
                <a:cs typeface="+mn-cs"/>
              </a:rPr>
              <a:t>coupled with a greater focus in SESAR Solutions on larger delay changes </a:t>
            </a:r>
            <a:br>
              <a:rPr lang="en-GB" sz="1600" dirty="0">
                <a:solidFill>
                  <a:schemeClr val="tx2"/>
                </a:solidFill>
                <a:latin typeface="+mn-lt"/>
                <a:cs typeface="+mn-cs"/>
              </a:rPr>
            </a:br>
            <a:r>
              <a:rPr lang="en-GB" sz="1600" dirty="0">
                <a:solidFill>
                  <a:schemeClr val="tx2"/>
                </a:solidFill>
                <a:latin typeface="+mn-lt"/>
                <a:cs typeface="+mn-cs"/>
              </a:rPr>
              <a:t>(e.g. 1 x 30 mins =&gt; more meaningful delay improvement) </a:t>
            </a:r>
          </a:p>
          <a:p>
            <a:pPr marL="342900" indent="-342900">
              <a:lnSpc>
                <a:spcPct val="150000"/>
              </a:lnSpc>
              <a:buFont typeface="Arial" charset="0"/>
              <a:buChar char="•"/>
            </a:pPr>
            <a:endParaRPr lang="en-GB" dirty="0"/>
          </a:p>
          <a:p>
            <a:pPr marL="342900" indent="-342900">
              <a:lnSpc>
                <a:spcPct val="150000"/>
              </a:lnSpc>
              <a:buFont typeface="Arial" charset="0"/>
              <a:buChar char="•"/>
            </a:pPr>
            <a:endParaRPr lang="en-GB" dirty="0"/>
          </a:p>
          <a:p>
            <a:pPr marL="342900" indent="-342900">
              <a:buFont typeface="Arial" charset="0"/>
              <a:buChar char="•"/>
            </a:pPr>
            <a:endParaRPr lang="en-GB" b="1" dirty="0"/>
          </a:p>
          <a:p>
            <a:pPr lvl="1" indent="0">
              <a:buNone/>
            </a:pPr>
            <a:endParaRPr lang="en-GB" dirty="0"/>
          </a:p>
        </p:txBody>
      </p:sp>
    </p:spTree>
    <p:extLst>
      <p:ext uri="{BB962C8B-B14F-4D97-AF65-F5344CB8AC3E}">
        <p14:creationId xmlns:p14="http://schemas.microsoft.com/office/powerpoint/2010/main" val="1513278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965348" cy="1143000"/>
          </a:xfrm>
        </p:spPr>
        <p:txBody>
          <a:bodyPr/>
          <a:lstStyle/>
          <a:p>
            <a:r>
              <a:rPr lang="en-GB" sz="2800" dirty="0"/>
              <a:t>Challenges ahead</a:t>
            </a:r>
            <a:br>
              <a:rPr lang="en-GB" sz="2800" dirty="0"/>
            </a:br>
            <a:r>
              <a:rPr lang="en-GB" sz="2800" dirty="0"/>
              <a:t>Door-to-door (D2D) context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32</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11" name="Segnaposto contenuto 2">
            <a:extLst>
              <a:ext uri="{FF2B5EF4-FFF2-40B4-BE49-F238E27FC236}">
                <a16:creationId xmlns:a16="http://schemas.microsoft.com/office/drawing/2014/main" id="{383F8B15-F7E3-450D-91F8-69CC81CB273B}"/>
              </a:ext>
            </a:extLst>
          </p:cNvPr>
          <p:cNvSpPr>
            <a:spLocks noGrp="1"/>
          </p:cNvSpPr>
          <p:nvPr>
            <p:ph idx="1"/>
          </p:nvPr>
        </p:nvSpPr>
        <p:spPr>
          <a:xfrm>
            <a:off x="457199" y="1365307"/>
            <a:ext cx="6371440" cy="2890499"/>
          </a:xfrm>
        </p:spPr>
        <p:txBody>
          <a:bodyPr/>
          <a:lstStyle/>
          <a:p>
            <a:pPr marL="342900" indent="-342900">
              <a:buFont typeface="Arial" charset="0"/>
              <a:buChar char="•"/>
            </a:pPr>
            <a:r>
              <a:rPr lang="en-GB" dirty="0"/>
              <a:t>Flightpath 2050 (ACARE, 2011)</a:t>
            </a:r>
          </a:p>
          <a:p>
            <a:pPr marL="1085850" lvl="1" indent="-342900">
              <a:buFont typeface="Arial" charset="0"/>
              <a:buChar char="•"/>
            </a:pPr>
            <a:r>
              <a:rPr lang="en-GB" dirty="0">
                <a:solidFill>
                  <a:schemeClr val="tx2"/>
                </a:solidFill>
              </a:rPr>
              <a:t>“highly ambitious goals” (x5)</a:t>
            </a:r>
          </a:p>
          <a:p>
            <a:pPr marL="1085850" lvl="1" indent="-342900">
              <a:buFont typeface="Arial" charset="0"/>
              <a:buChar char="•"/>
            </a:pPr>
            <a:r>
              <a:rPr lang="en-GB" dirty="0">
                <a:solidFill>
                  <a:schemeClr val="tx2"/>
                </a:solidFill>
              </a:rPr>
              <a:t>“90% of travellers within Europe are able to complete their journey, door-to-door within 4 hours”</a:t>
            </a:r>
          </a:p>
          <a:p>
            <a:pPr marL="285750" indent="-285750">
              <a:buFont typeface="Arial" panose="020B0604020202020204" pitchFamily="34" charset="0"/>
              <a:buChar char="•"/>
            </a:pPr>
            <a:r>
              <a:rPr lang="en-GB" dirty="0"/>
              <a:t>Trade-offs: flight-centric cf. pax-centric metrics (</a:t>
            </a:r>
            <a:r>
              <a:rPr lang="en-GB" i="1" dirty="0"/>
              <a:t>and sub-types</a:t>
            </a:r>
            <a:r>
              <a:rPr lang="en-GB" dirty="0"/>
              <a:t>)</a:t>
            </a:r>
          </a:p>
          <a:p>
            <a:pPr marL="1085850" lvl="1" indent="-342900">
              <a:buFont typeface="Arial" charset="0"/>
              <a:buChar char="•"/>
            </a:pPr>
            <a:r>
              <a:rPr lang="en-GB" dirty="0">
                <a:solidFill>
                  <a:schemeClr val="tx2"/>
                </a:solidFill>
              </a:rPr>
              <a:t>pax delay, driving airline costs (&amp; behaviour) </a:t>
            </a:r>
          </a:p>
          <a:p>
            <a:pPr marL="1085850" lvl="1" indent="-342900">
              <a:buFont typeface="Arial" charset="0"/>
              <a:buChar char="•"/>
            </a:pPr>
            <a:r>
              <a:rPr lang="en-GB" dirty="0">
                <a:solidFill>
                  <a:schemeClr val="tx2"/>
                </a:solidFill>
              </a:rPr>
              <a:t>x1.6 – x1.7 (US); x1.3 – x1.9 (Europe)</a:t>
            </a:r>
          </a:p>
          <a:p>
            <a:pPr marL="1085850" lvl="1" indent="-342900">
              <a:buFont typeface="Arial" charset="0"/>
              <a:buChar char="•"/>
            </a:pPr>
            <a:r>
              <a:rPr lang="en-GB" dirty="0">
                <a:solidFill>
                  <a:schemeClr val="tx2"/>
                </a:solidFill>
              </a:rPr>
              <a:t>can’t always detect changes with flight-centric metrics</a:t>
            </a:r>
          </a:p>
          <a:p>
            <a:endParaRPr lang="en-GB" dirty="0"/>
          </a:p>
          <a:p>
            <a:pPr marL="342900" indent="-342900">
              <a:buFont typeface="Arial" charset="0"/>
              <a:buChar char="•"/>
            </a:pPr>
            <a:endParaRPr lang="en-GB" b="1" dirty="0"/>
          </a:p>
          <a:p>
            <a:pPr lvl="1" indent="0">
              <a:buNone/>
            </a:pPr>
            <a:endParaRPr lang="en-GB" dirty="0"/>
          </a:p>
        </p:txBody>
      </p:sp>
      <p:pic>
        <p:nvPicPr>
          <p:cNvPr id="7" name="Picture 6">
            <a:extLst>
              <a:ext uri="{FF2B5EF4-FFF2-40B4-BE49-F238E27FC236}">
                <a16:creationId xmlns:a16="http://schemas.microsoft.com/office/drawing/2014/main" id="{7304E197-DBE1-458C-A37D-83C070D081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6321" y="1101214"/>
            <a:ext cx="1780842" cy="2507990"/>
          </a:xfrm>
          <a:prstGeom prst="rect">
            <a:avLst/>
          </a:prstGeom>
          <a:ln w="6350">
            <a:solidFill>
              <a:schemeClr val="tx1">
                <a:lumMod val="50000"/>
              </a:schemeClr>
            </a:solidFill>
          </a:ln>
        </p:spPr>
      </p:pic>
      <p:sp>
        <p:nvSpPr>
          <p:cNvPr id="8" name="Segnaposto contenuto 2">
            <a:extLst>
              <a:ext uri="{FF2B5EF4-FFF2-40B4-BE49-F238E27FC236}">
                <a16:creationId xmlns:a16="http://schemas.microsoft.com/office/drawing/2014/main" id="{4F501FAE-16A5-4F3F-881E-490E6B36505B}"/>
              </a:ext>
            </a:extLst>
          </p:cNvPr>
          <p:cNvSpPr txBox="1">
            <a:spLocks/>
          </p:cNvSpPr>
          <p:nvPr/>
        </p:nvSpPr>
        <p:spPr>
          <a:xfrm>
            <a:off x="457198" y="4213189"/>
            <a:ext cx="8628079" cy="2343218"/>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GB" dirty="0"/>
              <a:t>How measure progress without the right metrics? (Currently gate-to-gate focus)</a:t>
            </a:r>
          </a:p>
          <a:p>
            <a:pPr marL="285750" indent="-285750">
              <a:buFont typeface="Arial" panose="020B0604020202020204" pitchFamily="34" charset="0"/>
              <a:buChar char="•"/>
            </a:pPr>
            <a:r>
              <a:rPr lang="en-GB" dirty="0"/>
              <a:t>Impacts of intermodal factors (e.g. integrated ticketing) on, e.g.:</a:t>
            </a:r>
          </a:p>
          <a:p>
            <a:pPr marL="1085850" lvl="1" indent="-342900">
              <a:buFont typeface="Arial" charset="0"/>
              <a:buChar char="•"/>
            </a:pPr>
            <a:r>
              <a:rPr lang="en-GB" dirty="0">
                <a:solidFill>
                  <a:schemeClr val="tx2"/>
                </a:solidFill>
              </a:rPr>
              <a:t>Essential operational changes, such as flight prioritisation (e.g. UDPP)</a:t>
            </a:r>
          </a:p>
          <a:p>
            <a:pPr marL="1085850" lvl="1" indent="-342900">
              <a:buFont typeface="Arial" charset="0"/>
              <a:buChar char="•"/>
            </a:pPr>
            <a:r>
              <a:rPr lang="en-GB" dirty="0">
                <a:solidFill>
                  <a:schemeClr val="tx2"/>
                </a:solidFill>
              </a:rPr>
              <a:t>ATM technology changes, such as collaboration at airports (e.g. A-CDM)</a:t>
            </a:r>
          </a:p>
          <a:p>
            <a:pPr marL="285750" indent="-285750">
              <a:buFont typeface="Arial" panose="020B0604020202020204" pitchFamily="34" charset="0"/>
              <a:buChar char="•"/>
            </a:pPr>
            <a:r>
              <a:rPr lang="en-GB" dirty="0"/>
              <a:t>Is faster better? What should we measure? – ‘slow’ &amp; ‘green’ travel paradigms</a:t>
            </a:r>
          </a:p>
          <a:p>
            <a:pPr marL="285750" indent="-285750">
              <a:spcBef>
                <a:spcPts val="1200"/>
              </a:spcBef>
              <a:buFont typeface="Arial" panose="020B0604020202020204" pitchFamily="34" charset="0"/>
              <a:buChar char="•"/>
            </a:pPr>
            <a:r>
              <a:rPr lang="en-GB" dirty="0"/>
              <a:t>More work launched in 2020 as part of the SESAR ER4 projects </a:t>
            </a:r>
            <a:r>
              <a:rPr lang="en-GB" dirty="0">
                <a:hlinkClick r:id="rId4"/>
              </a:rPr>
              <a:t>Modus</a:t>
            </a:r>
            <a:r>
              <a:rPr lang="en-GB" dirty="0"/>
              <a:t> (and </a:t>
            </a:r>
            <a:r>
              <a:rPr lang="en-GB" dirty="0">
                <a:hlinkClick r:id="rId5"/>
              </a:rPr>
              <a:t>BEACON</a:t>
            </a:r>
            <a:r>
              <a:rPr lang="en-GB" dirty="0"/>
              <a:t>)</a:t>
            </a:r>
          </a:p>
          <a:p>
            <a:pPr lvl="1" indent="0">
              <a:buFont typeface="Wingdings" charset="2"/>
              <a:buNone/>
            </a:pPr>
            <a:endParaRPr lang="en-GB" dirty="0"/>
          </a:p>
        </p:txBody>
      </p:sp>
    </p:spTree>
    <p:extLst>
      <p:ext uri="{BB962C8B-B14F-4D97-AF65-F5344CB8AC3E}">
        <p14:creationId xmlns:p14="http://schemas.microsoft.com/office/powerpoint/2010/main" val="25116680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0D0F9AC-7E75-4CCE-9EAB-17DA35956C0F}"/>
              </a:ext>
            </a:extLst>
          </p:cNvPr>
          <p:cNvPicPr>
            <a:picLocks noChangeAspect="1"/>
          </p:cNvPicPr>
          <p:nvPr/>
        </p:nvPicPr>
        <p:blipFill>
          <a:blip r:embed="rId3"/>
          <a:stretch>
            <a:fillRect/>
          </a:stretch>
        </p:blipFill>
        <p:spPr>
          <a:xfrm>
            <a:off x="7020704" y="4282070"/>
            <a:ext cx="2091988" cy="1816627"/>
          </a:xfrm>
          <a:prstGeom prst="rect">
            <a:avLst/>
          </a:prstGeom>
        </p:spPr>
      </p:pic>
      <p:sp>
        <p:nvSpPr>
          <p:cNvPr id="2" name="Titolo 1"/>
          <p:cNvSpPr>
            <a:spLocks noGrp="1"/>
          </p:cNvSpPr>
          <p:nvPr>
            <p:ph type="title"/>
          </p:nvPr>
        </p:nvSpPr>
        <p:spPr>
          <a:xfrm>
            <a:off x="457199" y="287338"/>
            <a:ext cx="7965348" cy="1143000"/>
          </a:xfrm>
        </p:spPr>
        <p:txBody>
          <a:bodyPr/>
          <a:lstStyle/>
          <a:p>
            <a:r>
              <a:rPr lang="en-GB" sz="2800" dirty="0"/>
              <a:t>Challenges ahead</a:t>
            </a:r>
            <a:br>
              <a:rPr lang="en-GB" sz="2800" dirty="0"/>
            </a:br>
            <a:r>
              <a:rPr lang="en-GB" sz="2800" dirty="0"/>
              <a:t>Scope and trade-offs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33</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11" name="Segnaposto contenuto 2">
            <a:extLst>
              <a:ext uri="{FF2B5EF4-FFF2-40B4-BE49-F238E27FC236}">
                <a16:creationId xmlns:a16="http://schemas.microsoft.com/office/drawing/2014/main" id="{383F8B15-F7E3-450D-91F8-69CC81CB273B}"/>
              </a:ext>
            </a:extLst>
          </p:cNvPr>
          <p:cNvSpPr>
            <a:spLocks noGrp="1"/>
          </p:cNvSpPr>
          <p:nvPr>
            <p:ph idx="1"/>
          </p:nvPr>
        </p:nvSpPr>
        <p:spPr>
          <a:xfrm>
            <a:off x="457199" y="1365306"/>
            <a:ext cx="8569355" cy="5035493"/>
          </a:xfrm>
        </p:spPr>
        <p:txBody>
          <a:bodyPr/>
          <a:lstStyle/>
          <a:p>
            <a:r>
              <a:rPr lang="en-GB" b="1" dirty="0"/>
              <a:t>Scope</a:t>
            </a:r>
          </a:p>
          <a:p>
            <a:pPr marL="342900" indent="-342900">
              <a:buFont typeface="Arial" charset="0"/>
              <a:buChar char="•"/>
            </a:pPr>
            <a:r>
              <a:rPr lang="en-GB" dirty="0"/>
              <a:t>Trade-offs: network scale cf. community scale cf. local/routes (macro, meso, micro)</a:t>
            </a:r>
          </a:p>
          <a:p>
            <a:pPr marL="342900" indent="-342900">
              <a:buFont typeface="Arial" charset="0"/>
              <a:buChar char="•"/>
            </a:pPr>
            <a:r>
              <a:rPr lang="en-GB" dirty="0"/>
              <a:t>Stakeholder inclusion (e.g. SES PS focus on ANSPs) </a:t>
            </a:r>
          </a:p>
          <a:p>
            <a:pPr marL="342900" indent="-342900">
              <a:buFont typeface="Arial" charset="0"/>
              <a:buChar char="•"/>
            </a:pPr>
            <a:r>
              <a:rPr lang="en-GB" dirty="0"/>
              <a:t>Restricted metrics </a:t>
            </a:r>
            <a:r>
              <a:rPr lang="en-GB" sz="1400" dirty="0"/>
              <a:t>(some examples only)</a:t>
            </a:r>
            <a:r>
              <a:rPr lang="en-GB" dirty="0"/>
              <a:t>:</a:t>
            </a:r>
          </a:p>
          <a:p>
            <a:pPr marL="1085850" lvl="1" indent="-342900">
              <a:buFont typeface="Arial" charset="0"/>
              <a:buChar char="•"/>
            </a:pPr>
            <a:r>
              <a:rPr lang="en-GB" b="1" dirty="0">
                <a:solidFill>
                  <a:schemeClr val="tx2"/>
                </a:solidFill>
              </a:rPr>
              <a:t>resilience</a:t>
            </a:r>
            <a:r>
              <a:rPr lang="en-GB" dirty="0">
                <a:solidFill>
                  <a:schemeClr val="tx2"/>
                </a:solidFill>
              </a:rPr>
              <a:t> </a:t>
            </a:r>
            <a:r>
              <a:rPr lang="en-GB" sz="1400" dirty="0">
                <a:solidFill>
                  <a:schemeClr val="tx2"/>
                </a:solidFill>
              </a:rPr>
              <a:t>(capacity KPA, various PIs)</a:t>
            </a:r>
            <a:r>
              <a:rPr lang="en-GB" dirty="0">
                <a:solidFill>
                  <a:schemeClr val="tx2"/>
                </a:solidFill>
              </a:rPr>
              <a:t>: absorptive, adaptive, restorative</a:t>
            </a:r>
            <a:endParaRPr lang="en-GB" sz="1200" dirty="0">
              <a:solidFill>
                <a:schemeClr val="bg1">
                  <a:lumMod val="65000"/>
                </a:schemeClr>
              </a:solidFill>
            </a:endParaRPr>
          </a:p>
          <a:p>
            <a:pPr marL="1085850" lvl="1" indent="-342900">
              <a:buFont typeface="Arial" charset="0"/>
              <a:buChar char="•"/>
            </a:pPr>
            <a:r>
              <a:rPr lang="en-GB" dirty="0">
                <a:solidFill>
                  <a:schemeClr val="tx2"/>
                </a:solidFill>
              </a:rPr>
              <a:t>no KPIs yet for </a:t>
            </a:r>
            <a:r>
              <a:rPr lang="en-GB" b="1" dirty="0">
                <a:solidFill>
                  <a:schemeClr val="tx2"/>
                </a:solidFill>
              </a:rPr>
              <a:t>flexibility</a:t>
            </a:r>
            <a:r>
              <a:rPr lang="en-GB" dirty="0">
                <a:solidFill>
                  <a:schemeClr val="tx2"/>
                </a:solidFill>
              </a:rPr>
              <a:t> KPA </a:t>
            </a:r>
            <a:r>
              <a:rPr lang="en-GB" sz="1400" dirty="0">
                <a:solidFill>
                  <a:schemeClr val="tx2"/>
                </a:solidFill>
              </a:rPr>
              <a:t>(UDPP examples)</a:t>
            </a:r>
            <a:r>
              <a:rPr lang="en-GB" dirty="0">
                <a:solidFill>
                  <a:schemeClr val="tx2"/>
                </a:solidFill>
              </a:rPr>
              <a:t> or access and </a:t>
            </a:r>
            <a:r>
              <a:rPr lang="en-GB" b="1" dirty="0">
                <a:solidFill>
                  <a:schemeClr val="tx2"/>
                </a:solidFill>
              </a:rPr>
              <a:t>equity</a:t>
            </a:r>
            <a:r>
              <a:rPr lang="en-GB" dirty="0">
                <a:solidFill>
                  <a:schemeClr val="tx2"/>
                </a:solidFill>
              </a:rPr>
              <a:t> KPA</a:t>
            </a:r>
          </a:p>
          <a:p>
            <a:pPr marL="1085850" lvl="1" indent="-342900">
              <a:buFont typeface="Arial" charset="0"/>
              <a:buChar char="•"/>
            </a:pPr>
            <a:r>
              <a:rPr lang="en-GB" dirty="0">
                <a:solidFill>
                  <a:schemeClr val="tx2"/>
                </a:solidFill>
              </a:rPr>
              <a:t>with respect to </a:t>
            </a:r>
            <a:r>
              <a:rPr lang="en-GB" b="1" dirty="0">
                <a:solidFill>
                  <a:schemeClr val="tx2"/>
                </a:solidFill>
              </a:rPr>
              <a:t>cost</a:t>
            </a:r>
            <a:r>
              <a:rPr lang="en-GB" dirty="0">
                <a:solidFill>
                  <a:schemeClr val="tx2"/>
                </a:solidFill>
              </a:rPr>
              <a:t> of: delay, resilience, flexibility/uncertainty</a:t>
            </a:r>
          </a:p>
          <a:p>
            <a:pPr marL="342900" indent="-342900">
              <a:buFont typeface="Arial" charset="0"/>
              <a:buChar char="•"/>
            </a:pPr>
            <a:r>
              <a:rPr lang="en-GB" dirty="0"/>
              <a:t>Lack of forward-scoping indicators </a:t>
            </a:r>
            <a:r>
              <a:rPr lang="en-GB" sz="1400" dirty="0"/>
              <a:t>(in addition to pax and door-to-door requirements):</a:t>
            </a:r>
          </a:p>
          <a:p>
            <a:pPr marL="1085850" lvl="1" indent="-342900">
              <a:buFont typeface="Arial" charset="0"/>
              <a:buChar char="•"/>
            </a:pPr>
            <a:r>
              <a:rPr lang="en-GB" dirty="0"/>
              <a:t>automation; cybersecurity; utility </a:t>
            </a:r>
            <a:r>
              <a:rPr lang="en-GB" sz="1400" dirty="0"/>
              <a:t>(speed paradigm, previous slide)</a:t>
            </a:r>
            <a:r>
              <a:rPr lang="en-GB" dirty="0"/>
              <a:t>; NO</a:t>
            </a:r>
            <a:r>
              <a:rPr lang="en-GB" baseline="-25000" dirty="0"/>
              <a:t>x</a:t>
            </a:r>
            <a:endParaRPr lang="en-GB" baseline="-25000" dirty="0">
              <a:solidFill>
                <a:srgbClr val="FF0000"/>
              </a:solidFill>
            </a:endParaRPr>
          </a:p>
          <a:p>
            <a:r>
              <a:rPr lang="en-GB" b="1" dirty="0"/>
              <a:t>(Other) trade-offs</a:t>
            </a:r>
            <a:endParaRPr lang="en-GB" b="1" dirty="0">
              <a:solidFill>
                <a:srgbClr val="FF0000"/>
              </a:solidFill>
            </a:endParaRPr>
          </a:p>
          <a:p>
            <a:pPr marL="342900" indent="-342900">
              <a:buFont typeface="Arial" charset="0"/>
              <a:buChar char="•"/>
            </a:pPr>
            <a:r>
              <a:rPr lang="en-GB" dirty="0"/>
              <a:t>Quantitative relationships between KPIs still generally poorly understood</a:t>
            </a:r>
          </a:p>
          <a:p>
            <a:pPr marL="1085850" lvl="1" indent="-342900">
              <a:buFont typeface="Arial" charset="0"/>
              <a:buChar char="•"/>
            </a:pPr>
            <a:r>
              <a:rPr lang="en-GB" dirty="0">
                <a:solidFill>
                  <a:schemeClr val="tx2"/>
                </a:solidFill>
                <a:latin typeface="Calibri" panose="020F0502020204030204" pitchFamily="34" charset="0"/>
                <a:cs typeface="Calibri" panose="020F0502020204030204" pitchFamily="34" charset="0"/>
              </a:rPr>
              <a:t>may well worsen as we extend their scope (e.g. above) </a:t>
            </a:r>
          </a:p>
          <a:p>
            <a:pPr marL="1085850" lvl="1" indent="-342900">
              <a:buFont typeface="Arial" charset="0"/>
              <a:buChar char="•"/>
            </a:pPr>
            <a:r>
              <a:rPr lang="en-GB" dirty="0">
                <a:solidFill>
                  <a:schemeClr val="tx2"/>
                </a:solidFill>
                <a:latin typeface="Calibri" panose="020F0502020204030204" pitchFamily="34" charset="0"/>
                <a:cs typeface="Calibri" panose="020F0502020204030204" pitchFamily="34" charset="0"/>
              </a:rPr>
              <a:t>safety as a “counterbalance” w.r.t. capacity &amp; cost efficiency</a:t>
            </a:r>
          </a:p>
          <a:p>
            <a:pPr marL="342900" indent="-342900">
              <a:buFont typeface="Arial" charset="0"/>
              <a:buChar char="•"/>
            </a:pPr>
            <a:r>
              <a:rPr lang="en-GB" dirty="0">
                <a:latin typeface="Calibri" panose="020F0502020204030204" pitchFamily="34" charset="0"/>
                <a:cs typeface="Calibri" panose="020F0502020204030204" pitchFamily="34" charset="0"/>
              </a:rPr>
              <a:t>Need s/holder tools to explore KPIs </a:t>
            </a:r>
            <a:r>
              <a:rPr lang="en-GB" sz="1400" dirty="0">
                <a:latin typeface="Calibri" panose="020F0502020204030204" pitchFamily="34" charset="0"/>
                <a:cs typeface="Calibri" panose="020F0502020204030204" pitchFamily="34" charset="0"/>
              </a:rPr>
              <a:t>(e.g. ANSP national performance plans)</a:t>
            </a:r>
          </a:p>
          <a:p>
            <a:pPr marL="1085850" lvl="1" indent="-342900">
              <a:buFont typeface="Arial" charset="0"/>
              <a:buChar char="•"/>
            </a:pPr>
            <a:r>
              <a:rPr lang="en-GB" dirty="0">
                <a:solidFill>
                  <a:schemeClr val="tx2"/>
                </a:solidFill>
                <a:latin typeface="Calibri" panose="020F0502020204030204" pitchFamily="34" charset="0"/>
                <a:cs typeface="Calibri" panose="020F0502020204030204" pitchFamily="34" charset="0"/>
              </a:rPr>
              <a:t>and for SESAR Solutions to extrapolate local models to network level </a:t>
            </a:r>
          </a:p>
          <a:p>
            <a:pPr marL="342900" indent="-342900">
              <a:buFont typeface="Arial" charset="0"/>
              <a:buChar char="•"/>
            </a:pPr>
            <a:endParaRPr lang="en-GB" b="1" dirty="0"/>
          </a:p>
          <a:p>
            <a:pPr lvl="1" indent="0">
              <a:buNone/>
            </a:pPr>
            <a:endParaRPr lang="en-GB" dirty="0"/>
          </a:p>
        </p:txBody>
      </p:sp>
      <p:sp>
        <p:nvSpPr>
          <p:cNvPr id="4" name="TextBox 3">
            <a:extLst>
              <a:ext uri="{FF2B5EF4-FFF2-40B4-BE49-F238E27FC236}">
                <a16:creationId xmlns:a16="http://schemas.microsoft.com/office/drawing/2014/main" id="{906B89DE-2DB2-4F17-925D-767EF082C984}"/>
              </a:ext>
            </a:extLst>
          </p:cNvPr>
          <p:cNvSpPr txBox="1"/>
          <p:nvPr/>
        </p:nvSpPr>
        <p:spPr>
          <a:xfrm>
            <a:off x="5075339" y="2499854"/>
            <a:ext cx="1780809" cy="276999"/>
          </a:xfrm>
          <a:prstGeom prst="rect">
            <a:avLst/>
          </a:prstGeom>
          <a:noFill/>
        </p:spPr>
        <p:txBody>
          <a:bodyPr wrap="none" rtlCol="0">
            <a:spAutoFit/>
          </a:bodyPr>
          <a:lstStyle/>
          <a:p>
            <a:r>
              <a:rPr lang="en-GB" sz="1200" dirty="0">
                <a:solidFill>
                  <a:schemeClr val="bg1">
                    <a:lumMod val="65000"/>
                  </a:schemeClr>
                </a:solidFill>
              </a:rPr>
              <a:t>(buffer, re-sector, rebook)</a:t>
            </a:r>
            <a:endParaRPr lang="en-GB" sz="1200" dirty="0"/>
          </a:p>
        </p:txBody>
      </p:sp>
      <p:sp>
        <p:nvSpPr>
          <p:cNvPr id="8" name="Explosion: 8 Points 7">
            <a:extLst>
              <a:ext uri="{FF2B5EF4-FFF2-40B4-BE49-F238E27FC236}">
                <a16:creationId xmlns:a16="http://schemas.microsoft.com/office/drawing/2014/main" id="{A3498165-AC91-4B52-8AF1-01144C9F2CAE}"/>
              </a:ext>
            </a:extLst>
          </p:cNvPr>
          <p:cNvSpPr/>
          <p:nvPr/>
        </p:nvSpPr>
        <p:spPr>
          <a:xfrm>
            <a:off x="5830222" y="316968"/>
            <a:ext cx="2051852" cy="1329655"/>
          </a:xfrm>
          <a:prstGeom prst="irregularSeal1">
            <a:avLst/>
          </a:prstGeom>
          <a:gradFill>
            <a:gsLst>
              <a:gs pos="0">
                <a:srgbClr val="FFFF00"/>
              </a:gs>
              <a:gs pos="100000">
                <a:srgbClr val="FFFF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a:solidFill>
                  <a:schemeClr val="tx1">
                    <a:lumMod val="50000"/>
                  </a:schemeClr>
                </a:solidFill>
              </a:rPr>
              <a:t>Domino</a:t>
            </a:r>
          </a:p>
        </p:txBody>
      </p:sp>
    </p:spTree>
    <p:extLst>
      <p:ext uri="{BB962C8B-B14F-4D97-AF65-F5344CB8AC3E}">
        <p14:creationId xmlns:p14="http://schemas.microsoft.com/office/powerpoint/2010/main" val="27933267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34</a:t>
            </a:fld>
            <a:endParaRPr lang="en-GB"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Performance measurement in ATM </a:t>
            </a:r>
            <a:br>
              <a:rPr lang="en-GB" sz="2800" dirty="0"/>
            </a:br>
            <a:r>
              <a:rPr lang="en-GB" sz="2800" dirty="0"/>
              <a:t>Key sources (in addition to 2020 Master Plan)</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
        <p:nvSpPr>
          <p:cNvPr id="9" name="Footer Placeholder 3">
            <a:extLst>
              <a:ext uri="{FF2B5EF4-FFF2-40B4-BE49-F238E27FC236}">
                <a16:creationId xmlns:a16="http://schemas.microsoft.com/office/drawing/2014/main" id="{E64973E5-8889-440B-98E9-F781B7A21620}"/>
              </a:ext>
            </a:extLst>
          </p:cNvPr>
          <p:cNvSpPr>
            <a:spLocks noGrp="1"/>
          </p:cNvSpPr>
          <p:nvPr>
            <p:ph type="ftr" sz="quarter" idx="10"/>
          </p:nvPr>
        </p:nvSpPr>
        <p:spPr>
          <a:xfrm>
            <a:off x="457201" y="6556407"/>
            <a:ext cx="4181911" cy="252000"/>
          </a:xfrm>
        </p:spPr>
        <p:txBody>
          <a:bodyPr/>
          <a:lstStyle/>
          <a:p>
            <a:endParaRPr lang="en-US" dirty="0"/>
          </a:p>
        </p:txBody>
      </p:sp>
      <p:sp>
        <p:nvSpPr>
          <p:cNvPr id="6" name="Segnaposto contenuto 2">
            <a:extLst>
              <a:ext uri="{FF2B5EF4-FFF2-40B4-BE49-F238E27FC236}">
                <a16:creationId xmlns:a16="http://schemas.microsoft.com/office/drawing/2014/main" id="{7951735E-9DC2-4251-BC41-836199ADFBAC}"/>
              </a:ext>
            </a:extLst>
          </p:cNvPr>
          <p:cNvSpPr>
            <a:spLocks noGrp="1"/>
          </p:cNvSpPr>
          <p:nvPr>
            <p:ph idx="1"/>
          </p:nvPr>
        </p:nvSpPr>
        <p:spPr>
          <a:xfrm>
            <a:off x="2338839" y="1314308"/>
            <a:ext cx="6617591" cy="5075859"/>
          </a:xfrm>
        </p:spPr>
        <p:txBody>
          <a:bodyPr>
            <a:normAutofit/>
          </a:bodyPr>
          <a:lstStyle/>
          <a:p>
            <a:pPr>
              <a:lnSpc>
                <a:spcPct val="150000"/>
              </a:lnSpc>
            </a:pPr>
            <a:r>
              <a:rPr lang="en-GB" sz="1600" dirty="0">
                <a:latin typeface="+mn-lt"/>
              </a:rPr>
              <a:t>Performance Review Reports (PRRs) (EUROCONTROL)</a:t>
            </a:r>
          </a:p>
          <a:p>
            <a:pPr marL="1085850" lvl="1" indent="-342900">
              <a:lnSpc>
                <a:spcPct val="150000"/>
              </a:lnSpc>
              <a:buFont typeface="Arial" charset="0"/>
              <a:buChar char="•"/>
            </a:pPr>
            <a:r>
              <a:rPr lang="en-GB" sz="1600" dirty="0">
                <a:solidFill>
                  <a:schemeClr val="tx2"/>
                </a:solidFill>
              </a:rPr>
              <a:t>annual, June (draft in April) </a:t>
            </a:r>
          </a:p>
          <a:p>
            <a:pPr algn="r">
              <a:lnSpc>
                <a:spcPct val="120000"/>
              </a:lnSpc>
              <a:spcBef>
                <a:spcPts val="0"/>
              </a:spcBef>
            </a:pPr>
            <a:endParaRPr lang="en-GB" sz="1600" dirty="0">
              <a:solidFill>
                <a:schemeClr val="tx2"/>
              </a:solidFill>
            </a:endParaRPr>
          </a:p>
          <a:p>
            <a:pPr algn="r">
              <a:lnSpc>
                <a:spcPct val="120000"/>
              </a:lnSpc>
              <a:spcBef>
                <a:spcPts val="0"/>
              </a:spcBef>
            </a:pPr>
            <a:r>
              <a:rPr lang="en-GB" sz="1600" dirty="0">
                <a:solidFill>
                  <a:schemeClr val="tx2"/>
                </a:solidFill>
              </a:rPr>
              <a:t>www.eurocontrol.int/library</a:t>
            </a:r>
          </a:p>
          <a:p>
            <a:pPr marL="1085850" lvl="1" indent="-342900">
              <a:lnSpc>
                <a:spcPct val="150000"/>
              </a:lnSpc>
              <a:buFont typeface="Arial" charset="0"/>
              <a:buChar char="•"/>
            </a:pPr>
            <a:endParaRPr lang="en-GB" sz="1600" dirty="0">
              <a:solidFill>
                <a:schemeClr val="tx2"/>
              </a:solidFill>
            </a:endParaRPr>
          </a:p>
          <a:p>
            <a:pPr>
              <a:lnSpc>
                <a:spcPct val="150000"/>
              </a:lnSpc>
            </a:pPr>
            <a:r>
              <a:rPr lang="fr-FR" sz="1600" dirty="0">
                <a:latin typeface="+mn-lt"/>
              </a:rPr>
              <a:t>SESAR Solutions Catalogue (SESAR)</a:t>
            </a:r>
          </a:p>
          <a:p>
            <a:pPr marL="1085850" lvl="1" indent="-342900">
              <a:lnSpc>
                <a:spcPct val="150000"/>
              </a:lnSpc>
              <a:buFont typeface="Arial" charset="0"/>
              <a:buChar char="•"/>
            </a:pPr>
            <a:r>
              <a:rPr lang="en-GB" sz="1600" dirty="0">
                <a:solidFill>
                  <a:schemeClr val="tx2"/>
                </a:solidFill>
              </a:rPr>
              <a:t>Third edition, 2019 (</a:t>
            </a:r>
            <a:r>
              <a:rPr lang="en-GB" sz="1600" i="1" dirty="0">
                <a:solidFill>
                  <a:schemeClr val="tx2"/>
                </a:solidFill>
              </a:rPr>
              <a:t>ad hoc</a:t>
            </a:r>
            <a:r>
              <a:rPr lang="en-GB" sz="1600" dirty="0">
                <a:solidFill>
                  <a:schemeClr val="tx2"/>
                </a:solidFill>
              </a:rPr>
              <a:t>)</a:t>
            </a:r>
          </a:p>
          <a:p>
            <a:pPr lvl="1" indent="0" algn="r">
              <a:lnSpc>
                <a:spcPct val="150000"/>
              </a:lnSpc>
              <a:buNone/>
            </a:pPr>
            <a:r>
              <a:rPr lang="en-GB" sz="1600" dirty="0">
                <a:solidFill>
                  <a:schemeClr val="tx2"/>
                </a:solidFill>
              </a:rPr>
              <a:t>www.sesarju.eu</a:t>
            </a:r>
          </a:p>
          <a:p>
            <a:pPr lvl="1" indent="0">
              <a:lnSpc>
                <a:spcPct val="150000"/>
              </a:lnSpc>
              <a:buNone/>
            </a:pPr>
            <a:endParaRPr lang="en-GB" sz="1600" dirty="0">
              <a:solidFill>
                <a:schemeClr val="tx2"/>
              </a:solidFill>
            </a:endParaRPr>
          </a:p>
          <a:p>
            <a:pPr>
              <a:lnSpc>
                <a:spcPct val="150000"/>
              </a:lnSpc>
            </a:pPr>
            <a:r>
              <a:rPr lang="en-GB" sz="1600" dirty="0">
                <a:latin typeface="+mn-lt"/>
              </a:rPr>
              <a:t>Strategic Research and Innovation Agenda </a:t>
            </a:r>
            <a:r>
              <a:rPr lang="fr-FR" sz="1600" dirty="0">
                <a:latin typeface="+mn-lt"/>
              </a:rPr>
              <a:t>(SESAR)</a:t>
            </a:r>
            <a:endParaRPr lang="en-GB" sz="1600" dirty="0">
              <a:latin typeface="+mn-lt"/>
            </a:endParaRPr>
          </a:p>
          <a:p>
            <a:pPr marL="1085850" lvl="1" indent="-342900">
              <a:lnSpc>
                <a:spcPct val="150000"/>
              </a:lnSpc>
              <a:buFont typeface="Arial" charset="0"/>
              <a:buChar char="•"/>
            </a:pPr>
            <a:r>
              <a:rPr lang="en-GB" sz="1600" dirty="0">
                <a:solidFill>
                  <a:schemeClr val="tx2"/>
                </a:solidFill>
              </a:rPr>
              <a:t>‘Final’ edition, 2020 (first such)</a:t>
            </a:r>
          </a:p>
          <a:p>
            <a:pPr algn="r">
              <a:lnSpc>
                <a:spcPct val="120000"/>
              </a:lnSpc>
              <a:spcBef>
                <a:spcPts val="0"/>
              </a:spcBef>
            </a:pPr>
            <a:r>
              <a:rPr lang="en-GB" sz="1600" dirty="0">
                <a:solidFill>
                  <a:schemeClr val="tx2"/>
                </a:solidFill>
              </a:rPr>
              <a:t>www.sesarju.eu</a:t>
            </a:r>
          </a:p>
          <a:p>
            <a:pPr algn="r">
              <a:lnSpc>
                <a:spcPct val="120000"/>
              </a:lnSpc>
              <a:spcBef>
                <a:spcPts val="0"/>
              </a:spcBef>
            </a:pPr>
            <a:endParaRPr lang="en-GB" sz="1600" dirty="0">
              <a:solidFill>
                <a:schemeClr val="tx2"/>
              </a:solidFill>
            </a:endParaRPr>
          </a:p>
          <a:p>
            <a:pPr algn="r">
              <a:lnSpc>
                <a:spcPct val="120000"/>
              </a:lnSpc>
              <a:spcBef>
                <a:spcPts val="0"/>
              </a:spcBef>
            </a:pPr>
            <a:endParaRPr lang="en-GB" sz="1600" dirty="0">
              <a:solidFill>
                <a:schemeClr val="tx2"/>
              </a:solidFill>
            </a:endParaRPr>
          </a:p>
          <a:p>
            <a:pPr algn="r">
              <a:lnSpc>
                <a:spcPct val="120000"/>
              </a:lnSpc>
              <a:spcBef>
                <a:spcPts val="0"/>
              </a:spcBef>
            </a:pPr>
            <a:endParaRPr lang="en-GB" sz="1600" dirty="0">
              <a:solidFill>
                <a:schemeClr val="tx2"/>
              </a:solidFill>
            </a:endParaRPr>
          </a:p>
        </p:txBody>
      </p:sp>
      <p:pic>
        <p:nvPicPr>
          <p:cNvPr id="4" name="Picture 3">
            <a:extLst>
              <a:ext uri="{FF2B5EF4-FFF2-40B4-BE49-F238E27FC236}">
                <a16:creationId xmlns:a16="http://schemas.microsoft.com/office/drawing/2014/main" id="{9FB223CE-3D72-4EE3-A47B-F71E13F170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3529" y="1283355"/>
            <a:ext cx="1154211" cy="1623970"/>
          </a:xfrm>
          <a:prstGeom prst="rect">
            <a:avLst/>
          </a:prstGeom>
          <a:ln w="12700">
            <a:solidFill>
              <a:schemeClr val="tx1">
                <a:lumMod val="50000"/>
              </a:schemeClr>
            </a:solidFill>
          </a:ln>
        </p:spPr>
      </p:pic>
      <p:pic>
        <p:nvPicPr>
          <p:cNvPr id="14" name="Picture 13">
            <a:extLst>
              <a:ext uri="{FF2B5EF4-FFF2-40B4-BE49-F238E27FC236}">
                <a16:creationId xmlns:a16="http://schemas.microsoft.com/office/drawing/2014/main" id="{8710892F-208D-4E12-9C72-B6AFBB9845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3529" y="3055475"/>
            <a:ext cx="1143312" cy="1635308"/>
          </a:xfrm>
          <a:prstGeom prst="rect">
            <a:avLst/>
          </a:prstGeom>
          <a:ln w="12700">
            <a:solidFill>
              <a:schemeClr val="tx1">
                <a:lumMod val="50000"/>
              </a:schemeClr>
            </a:solidFill>
          </a:ln>
        </p:spPr>
      </p:pic>
      <p:pic>
        <p:nvPicPr>
          <p:cNvPr id="7" name="Picture 6">
            <a:extLst>
              <a:ext uri="{FF2B5EF4-FFF2-40B4-BE49-F238E27FC236}">
                <a16:creationId xmlns:a16="http://schemas.microsoft.com/office/drawing/2014/main" id="{F74B99D0-A967-42AD-A348-82BAE8001A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3529" y="4838933"/>
            <a:ext cx="1157127" cy="1635308"/>
          </a:xfrm>
          <a:prstGeom prst="rect">
            <a:avLst/>
          </a:prstGeom>
          <a:ln w="12700">
            <a:solidFill>
              <a:schemeClr val="tx1">
                <a:lumMod val="50000"/>
              </a:schemeClr>
            </a:solidFill>
          </a:ln>
        </p:spPr>
      </p:pic>
    </p:spTree>
    <p:extLst>
      <p:ext uri="{BB962C8B-B14F-4D97-AF65-F5344CB8AC3E}">
        <p14:creationId xmlns:p14="http://schemas.microsoft.com/office/powerpoint/2010/main" val="7459298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Additional information</a:t>
            </a:r>
            <a:br>
              <a:rPr lang="en-GB" dirty="0"/>
            </a:br>
            <a:r>
              <a:rPr lang="en-GB" dirty="0"/>
              <a:t>and resources</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35</a:t>
            </a:fld>
            <a:endParaRPr lang="en-GB" dirty="0"/>
          </a:p>
        </p:txBody>
      </p:sp>
    </p:spTree>
    <p:extLst>
      <p:ext uri="{BB962C8B-B14F-4D97-AF65-F5344CB8AC3E}">
        <p14:creationId xmlns:p14="http://schemas.microsoft.com/office/powerpoint/2010/main" val="26065138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Selected timeline</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36</a:t>
            </a:fld>
            <a:endParaRPr lang="en-GB" dirty="0"/>
          </a:p>
        </p:txBody>
      </p:sp>
    </p:spTree>
    <p:extLst>
      <p:ext uri="{BB962C8B-B14F-4D97-AF65-F5344CB8AC3E}">
        <p14:creationId xmlns:p14="http://schemas.microsoft.com/office/powerpoint/2010/main" val="26021588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37</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Selected timeline</a:t>
            </a:r>
            <a:br>
              <a:rPr lang="en-GB" sz="2800" dirty="0"/>
            </a:br>
            <a:r>
              <a:rPr lang="en-GB" sz="2800" dirty="0"/>
              <a:t>Potted history (1/3)</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graphicFrame>
        <p:nvGraphicFramePr>
          <p:cNvPr id="10" name="Diagram 9">
            <a:extLst>
              <a:ext uri="{FF2B5EF4-FFF2-40B4-BE49-F238E27FC236}">
                <a16:creationId xmlns:a16="http://schemas.microsoft.com/office/drawing/2014/main" id="{9B5D4026-DF4B-4D92-BD2F-43EF334CB07E}"/>
              </a:ext>
            </a:extLst>
          </p:cNvPr>
          <p:cNvGraphicFramePr/>
          <p:nvPr/>
        </p:nvGraphicFramePr>
        <p:xfrm>
          <a:off x="457201" y="1371827"/>
          <a:ext cx="7892245" cy="2621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Diagram 14">
            <a:extLst>
              <a:ext uri="{FF2B5EF4-FFF2-40B4-BE49-F238E27FC236}">
                <a16:creationId xmlns:a16="http://schemas.microsoft.com/office/drawing/2014/main" id="{8E435696-BAF0-48CB-B432-50A799957C05}"/>
              </a:ext>
            </a:extLst>
          </p:cNvPr>
          <p:cNvGraphicFramePr/>
          <p:nvPr/>
        </p:nvGraphicFramePr>
        <p:xfrm>
          <a:off x="457199" y="3792255"/>
          <a:ext cx="7892245" cy="26215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8" name="Arrow: Curved Right 17">
            <a:extLst>
              <a:ext uri="{FF2B5EF4-FFF2-40B4-BE49-F238E27FC236}">
                <a16:creationId xmlns:a16="http://schemas.microsoft.com/office/drawing/2014/main" id="{8F161026-A88E-4B1B-8806-18EB79D0D809}"/>
              </a:ext>
            </a:extLst>
          </p:cNvPr>
          <p:cNvSpPr/>
          <p:nvPr/>
        </p:nvSpPr>
        <p:spPr>
          <a:xfrm flipV="1">
            <a:off x="811332" y="3044766"/>
            <a:ext cx="457201" cy="1275993"/>
          </a:xfrm>
          <a:prstGeom prst="curvedRightArrow">
            <a:avLst/>
          </a:prstGeom>
          <a:solidFill>
            <a:srgbClr val="FFFF00"/>
          </a:solidFill>
          <a:ln>
            <a:solidFill>
              <a:schemeClr val="tx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Tree>
    <p:extLst>
      <p:ext uri="{BB962C8B-B14F-4D97-AF65-F5344CB8AC3E}">
        <p14:creationId xmlns:p14="http://schemas.microsoft.com/office/powerpoint/2010/main" val="30732701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38</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Selected timeline</a:t>
            </a:r>
            <a:br>
              <a:rPr lang="en-GB" sz="2800" dirty="0"/>
            </a:br>
            <a:r>
              <a:rPr lang="en-GB" sz="2800" dirty="0"/>
              <a:t>Potted history (2/3)</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graphicFrame>
        <p:nvGraphicFramePr>
          <p:cNvPr id="10" name="Diagram 9">
            <a:extLst>
              <a:ext uri="{FF2B5EF4-FFF2-40B4-BE49-F238E27FC236}">
                <a16:creationId xmlns:a16="http://schemas.microsoft.com/office/drawing/2014/main" id="{9B5D4026-DF4B-4D92-BD2F-43EF334CB07E}"/>
              </a:ext>
            </a:extLst>
          </p:cNvPr>
          <p:cNvGraphicFramePr/>
          <p:nvPr/>
        </p:nvGraphicFramePr>
        <p:xfrm>
          <a:off x="457201" y="1371827"/>
          <a:ext cx="7892245" cy="2621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Diagram 14">
            <a:extLst>
              <a:ext uri="{FF2B5EF4-FFF2-40B4-BE49-F238E27FC236}">
                <a16:creationId xmlns:a16="http://schemas.microsoft.com/office/drawing/2014/main" id="{8E435696-BAF0-48CB-B432-50A799957C05}"/>
              </a:ext>
            </a:extLst>
          </p:cNvPr>
          <p:cNvGraphicFramePr/>
          <p:nvPr/>
        </p:nvGraphicFramePr>
        <p:xfrm>
          <a:off x="457199" y="3792255"/>
          <a:ext cx="7892245" cy="26215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8" name="Arrow: Curved Right 17">
            <a:extLst>
              <a:ext uri="{FF2B5EF4-FFF2-40B4-BE49-F238E27FC236}">
                <a16:creationId xmlns:a16="http://schemas.microsoft.com/office/drawing/2014/main" id="{8F161026-A88E-4B1B-8806-18EB79D0D809}"/>
              </a:ext>
            </a:extLst>
          </p:cNvPr>
          <p:cNvSpPr/>
          <p:nvPr/>
        </p:nvSpPr>
        <p:spPr>
          <a:xfrm flipH="1">
            <a:off x="7774495" y="3394995"/>
            <a:ext cx="457201" cy="824668"/>
          </a:xfrm>
          <a:prstGeom prst="curvedRightArrow">
            <a:avLst/>
          </a:prstGeom>
          <a:solidFill>
            <a:srgbClr val="FFFF00"/>
          </a:solidFill>
          <a:ln>
            <a:solidFill>
              <a:schemeClr val="tx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Tree>
    <p:extLst>
      <p:ext uri="{BB962C8B-B14F-4D97-AF65-F5344CB8AC3E}">
        <p14:creationId xmlns:p14="http://schemas.microsoft.com/office/powerpoint/2010/main" val="29216820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39</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Selected timeline</a:t>
            </a:r>
            <a:br>
              <a:rPr lang="en-GB" sz="2800" dirty="0"/>
            </a:br>
            <a:r>
              <a:rPr lang="en-GB" sz="2800" dirty="0"/>
              <a:t>Potted history (3/3)</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graphicFrame>
        <p:nvGraphicFramePr>
          <p:cNvPr id="10" name="Diagram 9">
            <a:extLst>
              <a:ext uri="{FF2B5EF4-FFF2-40B4-BE49-F238E27FC236}">
                <a16:creationId xmlns:a16="http://schemas.microsoft.com/office/drawing/2014/main" id="{9B5D4026-DF4B-4D92-BD2F-43EF334CB07E}"/>
              </a:ext>
            </a:extLst>
          </p:cNvPr>
          <p:cNvGraphicFramePr/>
          <p:nvPr/>
        </p:nvGraphicFramePr>
        <p:xfrm>
          <a:off x="457201" y="1371827"/>
          <a:ext cx="7892245" cy="2621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Diagram 14">
            <a:extLst>
              <a:ext uri="{FF2B5EF4-FFF2-40B4-BE49-F238E27FC236}">
                <a16:creationId xmlns:a16="http://schemas.microsoft.com/office/drawing/2014/main" id="{8E435696-BAF0-48CB-B432-50A799957C05}"/>
              </a:ext>
            </a:extLst>
          </p:cNvPr>
          <p:cNvGraphicFramePr/>
          <p:nvPr/>
        </p:nvGraphicFramePr>
        <p:xfrm>
          <a:off x="457199" y="3792255"/>
          <a:ext cx="7892245" cy="26215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Arrow: Curved Right 10">
            <a:extLst>
              <a:ext uri="{FF2B5EF4-FFF2-40B4-BE49-F238E27FC236}">
                <a16:creationId xmlns:a16="http://schemas.microsoft.com/office/drawing/2014/main" id="{50F7E1E4-5DC5-42FE-86CA-457C4C3AE050}"/>
              </a:ext>
            </a:extLst>
          </p:cNvPr>
          <p:cNvSpPr/>
          <p:nvPr/>
        </p:nvSpPr>
        <p:spPr>
          <a:xfrm flipH="1">
            <a:off x="8407862" y="3083668"/>
            <a:ext cx="457201" cy="531987"/>
          </a:xfrm>
          <a:prstGeom prst="curvedRightArrow">
            <a:avLst/>
          </a:prstGeom>
          <a:solidFill>
            <a:srgbClr val="FFFF00"/>
          </a:solidFill>
          <a:ln>
            <a:solidFill>
              <a:schemeClr val="tx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Tree>
    <p:extLst>
      <p:ext uri="{BB962C8B-B14F-4D97-AF65-F5344CB8AC3E}">
        <p14:creationId xmlns:p14="http://schemas.microsoft.com/office/powerpoint/2010/main" val="1271899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4</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normAutofit/>
          </a:bodyPr>
          <a:lstStyle/>
          <a:p>
            <a:r>
              <a:rPr lang="en-GB" sz="2800" dirty="0"/>
              <a:t>Background</a:t>
            </a:r>
            <a:br>
              <a:rPr lang="en-GB" sz="2800" dirty="0"/>
            </a:br>
            <a:r>
              <a:rPr lang="en-GB" sz="2800" dirty="0"/>
              <a:t>Why measure?</a:t>
            </a:r>
          </a:p>
        </p:txBody>
      </p:sp>
      <p:grpSp>
        <p:nvGrpSpPr>
          <p:cNvPr id="18" name="Group 17"/>
          <p:cNvGrpSpPr/>
          <p:nvPr/>
        </p:nvGrpSpPr>
        <p:grpSpPr>
          <a:xfrm>
            <a:off x="6040170" y="1580944"/>
            <a:ext cx="2255746" cy="2636672"/>
            <a:chOff x="6040170" y="1090539"/>
            <a:chExt cx="2255746" cy="2636672"/>
          </a:xfrm>
        </p:grpSpPr>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pic>
          <p:nvPicPr>
            <p:cNvPr id="12" name="Picture 11"/>
            <p:cNvPicPr>
              <a:picLocks noChangeAspect="1"/>
            </p:cNvPicPr>
            <p:nvPr/>
          </p:nvPicPr>
          <p:blipFill>
            <a:blip r:embed="rId2"/>
            <a:stretch>
              <a:fillRect/>
            </a:stretch>
          </p:blipFill>
          <p:spPr>
            <a:xfrm>
              <a:off x="6512256" y="1090539"/>
              <a:ext cx="1311574" cy="1728192"/>
            </a:xfrm>
            <a:prstGeom prst="rect">
              <a:avLst/>
            </a:prstGeom>
          </p:spPr>
        </p:pic>
        <p:sp>
          <p:nvSpPr>
            <p:cNvPr id="13" name="TextBox 12"/>
            <p:cNvSpPr txBox="1"/>
            <p:nvPr/>
          </p:nvSpPr>
          <p:spPr>
            <a:xfrm>
              <a:off x="6040170" y="2803881"/>
              <a:ext cx="2255746" cy="923330"/>
            </a:xfrm>
            <a:prstGeom prst="rect">
              <a:avLst/>
            </a:prstGeom>
            <a:noFill/>
          </p:spPr>
          <p:txBody>
            <a:bodyPr wrap="none" rtlCol="0">
              <a:spAutoFit/>
            </a:bodyPr>
            <a:lstStyle/>
            <a:p>
              <a:pPr algn="ctr"/>
              <a:r>
                <a:rPr lang="en-GB" dirty="0"/>
                <a:t>Lord Kelvin</a:t>
              </a:r>
            </a:p>
            <a:p>
              <a:pPr algn="ctr"/>
              <a:r>
                <a:rPr lang="en-GB" dirty="0"/>
                <a:t>(Sir William Thomson)</a:t>
              </a:r>
            </a:p>
            <a:p>
              <a:pPr algn="ctr"/>
              <a:r>
                <a:rPr lang="en-GB" dirty="0"/>
                <a:t>1824 – 1907</a:t>
              </a:r>
            </a:p>
          </p:txBody>
        </p:sp>
      </p:grpSp>
      <p:grpSp>
        <p:nvGrpSpPr>
          <p:cNvPr id="16" name="Group 15"/>
          <p:cNvGrpSpPr/>
          <p:nvPr/>
        </p:nvGrpSpPr>
        <p:grpSpPr>
          <a:xfrm>
            <a:off x="748145" y="1819739"/>
            <a:ext cx="4673396" cy="1846998"/>
            <a:chOff x="457199" y="2551810"/>
            <a:chExt cx="4673396" cy="1846998"/>
          </a:xfrm>
        </p:grpSpPr>
        <p:sp>
          <p:nvSpPr>
            <p:cNvPr id="10" name="Rounded Rectangular Callout 9"/>
            <p:cNvSpPr/>
            <p:nvPr/>
          </p:nvSpPr>
          <p:spPr>
            <a:xfrm>
              <a:off x="457199" y="2551810"/>
              <a:ext cx="4673396" cy="1665124"/>
            </a:xfrm>
            <a:prstGeom prst="wedgeRoundRectCallout">
              <a:avLst>
                <a:gd name="adj1" fmla="val -39694"/>
                <a:gd name="adj2" fmla="val 72821"/>
                <a:gd name="adj3" fmla="val 16667"/>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just"/>
              <a:endParaRPr lang="en-GB" dirty="0">
                <a:solidFill>
                  <a:schemeClr val="tx1">
                    <a:lumMod val="75000"/>
                  </a:schemeClr>
                </a:solidFill>
                <a:effectLst/>
              </a:endParaRPr>
            </a:p>
          </p:txBody>
        </p:sp>
        <p:sp>
          <p:nvSpPr>
            <p:cNvPr id="14" name="TextBox 13"/>
            <p:cNvSpPr txBox="1"/>
            <p:nvPr/>
          </p:nvSpPr>
          <p:spPr>
            <a:xfrm>
              <a:off x="559060" y="2644482"/>
              <a:ext cx="4536178" cy="1754326"/>
            </a:xfrm>
            <a:prstGeom prst="rect">
              <a:avLst/>
            </a:prstGeom>
            <a:noFill/>
          </p:spPr>
          <p:txBody>
            <a:bodyPr wrap="square" rtlCol="0">
              <a:spAutoFit/>
            </a:bodyPr>
            <a:lstStyle/>
            <a:p>
              <a:r>
                <a:rPr lang="en-GB" dirty="0"/>
                <a:t>When you can measure what you are speaking about, and express it in numbers, you know something about it, when you cannot express it in numbers, your knowledge is of a meagre and unsatisfactory kind. </a:t>
              </a:r>
            </a:p>
            <a:p>
              <a:endParaRPr lang="en-GB" dirty="0"/>
            </a:p>
          </p:txBody>
        </p:sp>
      </p:grpSp>
      <p:grpSp>
        <p:nvGrpSpPr>
          <p:cNvPr id="17" name="Group 16"/>
          <p:cNvGrpSpPr/>
          <p:nvPr/>
        </p:nvGrpSpPr>
        <p:grpSpPr>
          <a:xfrm>
            <a:off x="3465384" y="4693002"/>
            <a:ext cx="4889527" cy="1254032"/>
            <a:chOff x="3756329" y="4408746"/>
            <a:chExt cx="4889527" cy="1254032"/>
          </a:xfrm>
        </p:grpSpPr>
        <p:sp>
          <p:nvSpPr>
            <p:cNvPr id="11" name="Rounded Rectangular Callout 10"/>
            <p:cNvSpPr/>
            <p:nvPr/>
          </p:nvSpPr>
          <p:spPr>
            <a:xfrm>
              <a:off x="3756329" y="4408746"/>
              <a:ext cx="4889527" cy="1254032"/>
            </a:xfrm>
            <a:prstGeom prst="wedgeRoundRectCallout">
              <a:avLst>
                <a:gd name="adj1" fmla="val 38914"/>
                <a:gd name="adj2" fmla="val 71495"/>
                <a:gd name="adj3" fmla="val 16667"/>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just"/>
              <a:endParaRPr lang="en-GB" dirty="0">
                <a:solidFill>
                  <a:schemeClr val="tx1"/>
                </a:solidFill>
              </a:endParaRPr>
            </a:p>
          </p:txBody>
        </p:sp>
        <p:sp>
          <p:nvSpPr>
            <p:cNvPr id="15" name="TextBox 14"/>
            <p:cNvSpPr txBox="1"/>
            <p:nvPr/>
          </p:nvSpPr>
          <p:spPr>
            <a:xfrm>
              <a:off x="3920426" y="4547636"/>
              <a:ext cx="4683248" cy="923330"/>
            </a:xfrm>
            <a:prstGeom prst="rect">
              <a:avLst/>
            </a:prstGeom>
            <a:noFill/>
          </p:spPr>
          <p:txBody>
            <a:bodyPr wrap="square" rtlCol="0">
              <a:spAutoFit/>
            </a:bodyPr>
            <a:lstStyle/>
            <a:p>
              <a:r>
                <a:rPr lang="en-GB" dirty="0"/>
                <a:t>Some day, no doubt, some one will invent a flying machine that one will be able to navigate without having to have a balloon attachment. </a:t>
              </a:r>
            </a:p>
          </p:txBody>
        </p:sp>
      </p:grpSp>
    </p:spTree>
    <p:extLst>
      <p:ext uri="{BB962C8B-B14F-4D97-AF65-F5344CB8AC3E}">
        <p14:creationId xmlns:p14="http://schemas.microsoft.com/office/powerpoint/2010/main" val="61230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Selected ICAO documents and alignment</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40</a:t>
            </a:fld>
            <a:endParaRPr lang="en-GB" dirty="0"/>
          </a:p>
        </p:txBody>
      </p:sp>
    </p:spTree>
    <p:extLst>
      <p:ext uri="{BB962C8B-B14F-4D97-AF65-F5344CB8AC3E}">
        <p14:creationId xmlns:p14="http://schemas.microsoft.com/office/powerpoint/2010/main" val="1428334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755623" cy="1143000"/>
          </a:xfrm>
        </p:spPr>
        <p:txBody>
          <a:bodyPr/>
          <a:lstStyle/>
          <a:p>
            <a:r>
              <a:rPr lang="en-GB" sz="2800" dirty="0"/>
              <a:t>Major frameworks impacting Europe</a:t>
            </a:r>
            <a:br>
              <a:rPr lang="en-GB" sz="2800" dirty="0"/>
            </a:br>
            <a:r>
              <a:rPr lang="en-GB" sz="2800" dirty="0"/>
              <a:t>ICAO Global ATM Operational Concept (‘Doc 9854’)</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41</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7" name="Segnaposto contenuto 2">
            <a:extLst>
              <a:ext uri="{FF2B5EF4-FFF2-40B4-BE49-F238E27FC236}">
                <a16:creationId xmlns:a16="http://schemas.microsoft.com/office/drawing/2014/main" id="{DA5F2825-223C-4D83-A625-F5CBA0E40105}"/>
              </a:ext>
            </a:extLst>
          </p:cNvPr>
          <p:cNvSpPr txBox="1">
            <a:spLocks/>
          </p:cNvSpPr>
          <p:nvPr/>
        </p:nvSpPr>
        <p:spPr>
          <a:xfrm>
            <a:off x="4313338" y="1475022"/>
            <a:ext cx="4701633" cy="508138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t>ICAO (2005). Global Air Traffic Management Operational Concept (Doc 9854), Ed. 1,  International Civil Aviation Organization, Montréal.</a:t>
            </a:r>
          </a:p>
          <a:p>
            <a:endParaRPr lang="en-GB" dirty="0"/>
          </a:p>
          <a:p>
            <a:r>
              <a:rPr lang="en-GB" dirty="0"/>
              <a:t>(Not updated with second edition.)</a:t>
            </a:r>
          </a:p>
          <a:p>
            <a:endParaRPr lang="en-GB" dirty="0"/>
          </a:p>
          <a:p>
            <a:r>
              <a:rPr lang="en-GB" dirty="0">
                <a:solidFill>
                  <a:srgbClr val="0000FF"/>
                </a:solidFill>
                <a:hlinkClick r:id="rId2"/>
              </a:rPr>
              <a:t>https://store.icao.int/publications.html</a:t>
            </a:r>
            <a:endParaRPr lang="en-GB" dirty="0">
              <a:solidFill>
                <a:srgbClr val="0000FF"/>
              </a:solidFill>
            </a:endParaRPr>
          </a:p>
          <a:p>
            <a:r>
              <a:rPr lang="en-GB" dirty="0"/>
              <a:t>(appx. USD 90)</a:t>
            </a:r>
          </a:p>
          <a:p>
            <a:endParaRPr lang="en-GB" dirty="0"/>
          </a:p>
          <a:p>
            <a:r>
              <a:rPr lang="en-GB" b="1" dirty="0"/>
              <a:t>A key objective</a:t>
            </a:r>
          </a:p>
          <a:p>
            <a:r>
              <a:rPr lang="en-GB" dirty="0"/>
              <a:t>Presents ICAO vision of an integrated, harmonised and globally interoperable ATM system – agreed levels of safety, optimum economic ops, environmentally sustainable (horizon: up to and beyond 2025)</a:t>
            </a:r>
          </a:p>
        </p:txBody>
      </p:sp>
      <p:pic>
        <p:nvPicPr>
          <p:cNvPr id="8" name="Picture 7">
            <a:extLst>
              <a:ext uri="{FF2B5EF4-FFF2-40B4-BE49-F238E27FC236}">
                <a16:creationId xmlns:a16="http://schemas.microsoft.com/office/drawing/2014/main" id="{7BB51882-32D8-4E78-BA33-B887C795D56D}"/>
              </a:ext>
            </a:extLst>
          </p:cNvPr>
          <p:cNvPicPr>
            <a:picLocks noChangeAspect="1"/>
          </p:cNvPicPr>
          <p:nvPr/>
        </p:nvPicPr>
        <p:blipFill>
          <a:blip r:embed="rId3"/>
          <a:stretch>
            <a:fillRect/>
          </a:stretch>
        </p:blipFill>
        <p:spPr>
          <a:xfrm>
            <a:off x="448811" y="1465065"/>
            <a:ext cx="3544348" cy="4628622"/>
          </a:xfrm>
          <a:prstGeom prst="rect">
            <a:avLst/>
          </a:prstGeom>
        </p:spPr>
      </p:pic>
    </p:spTree>
    <p:extLst>
      <p:ext uri="{BB962C8B-B14F-4D97-AF65-F5344CB8AC3E}">
        <p14:creationId xmlns:p14="http://schemas.microsoft.com/office/powerpoint/2010/main" val="23097177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87338"/>
            <a:ext cx="7495564" cy="1143000"/>
          </a:xfrm>
        </p:spPr>
        <p:txBody>
          <a:bodyPr/>
          <a:lstStyle/>
          <a:p>
            <a:r>
              <a:rPr lang="en-GB" sz="2800" dirty="0"/>
              <a:t>Major frameworks impacting Europe</a:t>
            </a:r>
            <a:br>
              <a:rPr lang="en-GB" sz="2800" dirty="0"/>
            </a:br>
            <a:r>
              <a:rPr lang="en-GB" sz="2800" dirty="0"/>
              <a:t>ICAO Manual on global performance (‘Doc 9883’)</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42</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pic>
        <p:nvPicPr>
          <p:cNvPr id="4" name="Picture 3">
            <a:extLst>
              <a:ext uri="{FF2B5EF4-FFF2-40B4-BE49-F238E27FC236}">
                <a16:creationId xmlns:a16="http://schemas.microsoft.com/office/drawing/2014/main" id="{DF83191E-B8A1-4807-8E43-60935EC685ED}"/>
              </a:ext>
            </a:extLst>
          </p:cNvPr>
          <p:cNvPicPr>
            <a:picLocks noChangeAspect="1"/>
          </p:cNvPicPr>
          <p:nvPr/>
        </p:nvPicPr>
        <p:blipFill>
          <a:blip r:embed="rId2"/>
          <a:stretch>
            <a:fillRect/>
          </a:stretch>
        </p:blipFill>
        <p:spPr>
          <a:xfrm>
            <a:off x="457201" y="1465065"/>
            <a:ext cx="3544348" cy="4628622"/>
          </a:xfrm>
          <a:prstGeom prst="rect">
            <a:avLst/>
          </a:prstGeom>
        </p:spPr>
      </p:pic>
      <p:sp>
        <p:nvSpPr>
          <p:cNvPr id="7" name="Segnaposto contenuto 2">
            <a:extLst>
              <a:ext uri="{FF2B5EF4-FFF2-40B4-BE49-F238E27FC236}">
                <a16:creationId xmlns:a16="http://schemas.microsoft.com/office/drawing/2014/main" id="{DA5F2825-223C-4D83-A625-F5CBA0E40105}"/>
              </a:ext>
            </a:extLst>
          </p:cNvPr>
          <p:cNvSpPr txBox="1">
            <a:spLocks/>
          </p:cNvSpPr>
          <p:nvPr/>
        </p:nvSpPr>
        <p:spPr>
          <a:xfrm>
            <a:off x="4313338" y="1475022"/>
            <a:ext cx="4701633" cy="470766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a:t>ICAO (2009). Manual on global performance of the air navigation system (Doc 9883), Ed. 1,  International Civil Aviation Organization, Montréal.</a:t>
            </a:r>
          </a:p>
          <a:p>
            <a:endParaRPr lang="en-GB" dirty="0"/>
          </a:p>
          <a:p>
            <a:r>
              <a:rPr lang="en-GB" dirty="0"/>
              <a:t>(Not updated with second edition.)</a:t>
            </a:r>
          </a:p>
          <a:p>
            <a:endParaRPr lang="en-GB" dirty="0"/>
          </a:p>
          <a:p>
            <a:r>
              <a:rPr lang="en-GB" dirty="0">
                <a:solidFill>
                  <a:srgbClr val="0000FF"/>
                </a:solidFill>
                <a:hlinkClick r:id="rId3"/>
              </a:rPr>
              <a:t>https://store.icao.int/publications.html</a:t>
            </a:r>
            <a:endParaRPr lang="en-GB" dirty="0">
              <a:solidFill>
                <a:srgbClr val="0000FF"/>
              </a:solidFill>
            </a:endParaRPr>
          </a:p>
          <a:p>
            <a:r>
              <a:rPr lang="en-GB" dirty="0"/>
              <a:t>(appx. USD 180)</a:t>
            </a:r>
          </a:p>
          <a:p>
            <a:endParaRPr lang="en-GB" dirty="0"/>
          </a:p>
          <a:p>
            <a:r>
              <a:rPr lang="en-GB" b="1" dirty="0"/>
              <a:t>A key objective</a:t>
            </a:r>
          </a:p>
          <a:p>
            <a:r>
              <a:rPr lang="en-GB" dirty="0"/>
              <a:t>To support harmonised terminologies in ‘performance-based’ assessment = focus on desired results,  with decision-making driven by results and data</a:t>
            </a:r>
          </a:p>
          <a:p>
            <a:endParaRPr lang="en-GB" dirty="0"/>
          </a:p>
        </p:txBody>
      </p:sp>
    </p:spTree>
    <p:extLst>
      <p:ext uri="{BB962C8B-B14F-4D97-AF65-F5344CB8AC3E}">
        <p14:creationId xmlns:p14="http://schemas.microsoft.com/office/powerpoint/2010/main" val="35012351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43</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Mapping SESAR changes to ICAO framework</a:t>
            </a:r>
            <a:br>
              <a:rPr lang="en-GB" sz="2800" dirty="0"/>
            </a:br>
            <a:r>
              <a:rPr lang="en-GB" sz="2800" dirty="0"/>
              <a:t>Source: ATM Master Plan, Edition 2020</a:t>
            </a:r>
          </a:p>
        </p:txBody>
      </p:sp>
      <p:pic>
        <p:nvPicPr>
          <p:cNvPr id="10" name="Picture 9">
            <a:extLst>
              <a:ext uri="{FF2B5EF4-FFF2-40B4-BE49-F238E27FC236}">
                <a16:creationId xmlns:a16="http://schemas.microsoft.com/office/drawing/2014/main" id="{3EE95BF2-7E05-4FA2-834E-AAE6E0C52C73}"/>
              </a:ext>
            </a:extLst>
          </p:cNvPr>
          <p:cNvPicPr>
            <a:picLocks noChangeAspect="1"/>
          </p:cNvPicPr>
          <p:nvPr/>
        </p:nvPicPr>
        <p:blipFill>
          <a:blip r:embed="rId2"/>
          <a:stretch>
            <a:fillRect/>
          </a:stretch>
        </p:blipFill>
        <p:spPr>
          <a:xfrm>
            <a:off x="533972" y="1235623"/>
            <a:ext cx="3524751" cy="5186198"/>
          </a:xfrm>
          <a:prstGeom prst="rect">
            <a:avLst/>
          </a:prstGeom>
        </p:spPr>
      </p:pic>
      <p:pic>
        <p:nvPicPr>
          <p:cNvPr id="11" name="Picture 10">
            <a:extLst>
              <a:ext uri="{FF2B5EF4-FFF2-40B4-BE49-F238E27FC236}">
                <a16:creationId xmlns:a16="http://schemas.microsoft.com/office/drawing/2014/main" id="{C2F182EC-29FD-4CA8-98DD-8AB60B1B7A50}"/>
              </a:ext>
            </a:extLst>
          </p:cNvPr>
          <p:cNvPicPr>
            <a:picLocks noChangeAspect="1"/>
          </p:cNvPicPr>
          <p:nvPr/>
        </p:nvPicPr>
        <p:blipFill>
          <a:blip r:embed="rId3"/>
          <a:stretch>
            <a:fillRect/>
          </a:stretch>
        </p:blipFill>
        <p:spPr>
          <a:xfrm>
            <a:off x="5622040" y="1235622"/>
            <a:ext cx="2987988" cy="5186199"/>
          </a:xfrm>
          <a:prstGeom prst="rect">
            <a:avLst/>
          </a:prstGeom>
        </p:spPr>
      </p:pic>
      <p:pic>
        <p:nvPicPr>
          <p:cNvPr id="12" name="Picture 11">
            <a:extLst>
              <a:ext uri="{FF2B5EF4-FFF2-40B4-BE49-F238E27FC236}">
                <a16:creationId xmlns:a16="http://schemas.microsoft.com/office/drawing/2014/main" id="{696ACB41-9512-4952-A999-B8AAC67A2BEC}"/>
              </a:ext>
            </a:extLst>
          </p:cNvPr>
          <p:cNvPicPr>
            <a:picLocks noChangeAspect="1"/>
          </p:cNvPicPr>
          <p:nvPr/>
        </p:nvPicPr>
        <p:blipFill>
          <a:blip r:embed="rId4">
            <a:alphaModFix amt="20000"/>
          </a:blip>
          <a:stretch>
            <a:fillRect/>
          </a:stretch>
        </p:blipFill>
        <p:spPr>
          <a:xfrm>
            <a:off x="3035631" y="2743200"/>
            <a:ext cx="3476625" cy="1981200"/>
          </a:xfrm>
          <a:prstGeom prst="rect">
            <a:avLst/>
          </a:prstGeom>
        </p:spPr>
      </p:pic>
    </p:spTree>
    <p:extLst>
      <p:ext uri="{BB962C8B-B14F-4D97-AF65-F5344CB8AC3E}">
        <p14:creationId xmlns:p14="http://schemas.microsoft.com/office/powerpoint/2010/main" val="7150681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44</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Mapping SESAR changes to ICAO framework</a:t>
            </a:r>
            <a:br>
              <a:rPr lang="en-GB" sz="2800" dirty="0"/>
            </a:br>
            <a:r>
              <a:rPr lang="en-GB" sz="2800" dirty="0"/>
              <a:t>(Cont’d)</a:t>
            </a:r>
          </a:p>
        </p:txBody>
      </p:sp>
      <p:pic>
        <p:nvPicPr>
          <p:cNvPr id="2" name="Picture 1">
            <a:extLst>
              <a:ext uri="{FF2B5EF4-FFF2-40B4-BE49-F238E27FC236}">
                <a16:creationId xmlns:a16="http://schemas.microsoft.com/office/drawing/2014/main" id="{616CEDEA-EB51-4DF8-8A81-BEAF85BD5E2D}"/>
              </a:ext>
            </a:extLst>
          </p:cNvPr>
          <p:cNvPicPr>
            <a:picLocks noChangeAspect="1"/>
          </p:cNvPicPr>
          <p:nvPr/>
        </p:nvPicPr>
        <p:blipFill>
          <a:blip r:embed="rId3"/>
          <a:stretch>
            <a:fillRect/>
          </a:stretch>
        </p:blipFill>
        <p:spPr>
          <a:xfrm>
            <a:off x="0" y="1221939"/>
            <a:ext cx="9144000" cy="4708412"/>
          </a:xfrm>
          <a:prstGeom prst="rect">
            <a:avLst/>
          </a:prstGeom>
        </p:spPr>
      </p:pic>
      <p:sp>
        <p:nvSpPr>
          <p:cNvPr id="3" name="TextBox 2">
            <a:extLst>
              <a:ext uri="{FF2B5EF4-FFF2-40B4-BE49-F238E27FC236}">
                <a16:creationId xmlns:a16="http://schemas.microsoft.com/office/drawing/2014/main" id="{BE91E804-9EB5-4BEA-A4DD-07004169C4AB}"/>
              </a:ext>
            </a:extLst>
          </p:cNvPr>
          <p:cNvSpPr txBox="1"/>
          <p:nvPr/>
        </p:nvSpPr>
        <p:spPr>
          <a:xfrm>
            <a:off x="105103" y="5878546"/>
            <a:ext cx="8996855" cy="615553"/>
          </a:xfrm>
          <a:prstGeom prst="rect">
            <a:avLst/>
          </a:prstGeom>
          <a:noFill/>
        </p:spPr>
        <p:txBody>
          <a:bodyPr wrap="square" rtlCol="0">
            <a:spAutoFit/>
          </a:bodyPr>
          <a:lstStyle/>
          <a:p>
            <a:pPr algn="ctr"/>
            <a:r>
              <a:rPr lang="en-GB" sz="1700" dirty="0"/>
              <a:t>Mapping between the SESAR deployment scenarios and the ICAO Aviation System Block Upgrades (ASBU) Elements. The ICAO framework of 2019 shows a finer granularity than its predecessor.</a:t>
            </a:r>
          </a:p>
        </p:txBody>
      </p:sp>
    </p:spTree>
    <p:extLst>
      <p:ext uri="{BB962C8B-B14F-4D97-AF65-F5344CB8AC3E}">
        <p14:creationId xmlns:p14="http://schemas.microsoft.com/office/powerpoint/2010/main" val="27041871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Comparing Europe, US and China</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45</a:t>
            </a:fld>
            <a:endParaRPr lang="en-GB" dirty="0"/>
          </a:p>
        </p:txBody>
      </p:sp>
    </p:spTree>
    <p:extLst>
      <p:ext uri="{BB962C8B-B14F-4D97-AF65-F5344CB8AC3E}">
        <p14:creationId xmlns:p14="http://schemas.microsoft.com/office/powerpoint/2010/main" val="5325014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46</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30629" cy="1143000"/>
          </a:xfrm>
        </p:spPr>
        <p:txBody>
          <a:bodyPr/>
          <a:lstStyle/>
          <a:p>
            <a:r>
              <a:rPr lang="en-GB" sz="2800" dirty="0"/>
              <a:t>Current performance, wider context</a:t>
            </a:r>
            <a:br>
              <a:rPr lang="en-GB" sz="2800" dirty="0"/>
            </a:br>
            <a:r>
              <a:rPr lang="en-GB" sz="2800" dirty="0"/>
              <a:t>Comparing Europe, US and China</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graphicFrame>
        <p:nvGraphicFramePr>
          <p:cNvPr id="9" name="Table 8"/>
          <p:cNvGraphicFramePr>
            <a:graphicFrameLocks noGrp="1"/>
          </p:cNvGraphicFramePr>
          <p:nvPr/>
        </p:nvGraphicFramePr>
        <p:xfrm>
          <a:off x="107504" y="1412777"/>
          <a:ext cx="8929001" cy="4477783"/>
        </p:xfrm>
        <a:graphic>
          <a:graphicData uri="http://schemas.openxmlformats.org/drawingml/2006/table">
            <a:tbl>
              <a:tblPr firstRow="1" bandRow="1">
                <a:tableStyleId>{5C22544A-7EE6-4342-B048-85BDC9FD1C3A}</a:tableStyleId>
              </a:tblPr>
              <a:tblGrid>
                <a:gridCol w="2016224">
                  <a:extLst>
                    <a:ext uri="{9D8B030D-6E8A-4147-A177-3AD203B41FA5}">
                      <a16:colId xmlns:a16="http://schemas.microsoft.com/office/drawing/2014/main" val="20000"/>
                    </a:ext>
                  </a:extLst>
                </a:gridCol>
                <a:gridCol w="2304259">
                  <a:extLst>
                    <a:ext uri="{9D8B030D-6E8A-4147-A177-3AD203B41FA5}">
                      <a16:colId xmlns:a16="http://schemas.microsoft.com/office/drawing/2014/main" val="20001"/>
                    </a:ext>
                  </a:extLst>
                </a:gridCol>
                <a:gridCol w="2304259">
                  <a:extLst>
                    <a:ext uri="{9D8B030D-6E8A-4147-A177-3AD203B41FA5}">
                      <a16:colId xmlns:a16="http://schemas.microsoft.com/office/drawing/2014/main" val="20002"/>
                    </a:ext>
                  </a:extLst>
                </a:gridCol>
                <a:gridCol w="2304259">
                  <a:extLst>
                    <a:ext uri="{9D8B030D-6E8A-4147-A177-3AD203B41FA5}">
                      <a16:colId xmlns:a16="http://schemas.microsoft.com/office/drawing/2014/main" val="20003"/>
                    </a:ext>
                  </a:extLst>
                </a:gridCol>
              </a:tblGrid>
              <a:tr h="572169">
                <a:tc>
                  <a:txBody>
                    <a:bodyPr/>
                    <a:lstStyle/>
                    <a:p>
                      <a:pPr algn="ctr"/>
                      <a:r>
                        <a:rPr lang="en-US" sz="1800" b="1" kern="1200" dirty="0">
                          <a:solidFill>
                            <a:schemeClr val="lt1"/>
                          </a:solidFill>
                          <a:effectLst/>
                          <a:latin typeface="+mn-lt"/>
                          <a:ea typeface="+mn-ea"/>
                          <a:cs typeface="+mn-cs"/>
                        </a:rPr>
                        <a:t>Data level by region</a:t>
                      </a:r>
                      <a:endParaRPr lang="en-GB" dirty="0"/>
                    </a:p>
                  </a:txBody>
                  <a:tcPr anchor="ctr"/>
                </a:tc>
                <a:tc>
                  <a:txBody>
                    <a:bodyPr/>
                    <a:lstStyle/>
                    <a:p>
                      <a:pPr algn="ctr" eaLnBrk="1" hangingPunct="1">
                        <a:buFontTx/>
                        <a:buNone/>
                      </a:pPr>
                      <a:r>
                        <a:rPr lang="en-GB" sz="1800" b="1" kern="1200" dirty="0">
                          <a:solidFill>
                            <a:schemeClr val="lt1"/>
                          </a:solidFill>
                          <a:effectLst/>
                          <a:latin typeface="+mn-lt"/>
                          <a:ea typeface="+mn-ea"/>
                          <a:cs typeface="+mn-cs"/>
                        </a:rPr>
                        <a:t>Europe</a:t>
                      </a:r>
                      <a:endParaRPr lang="en-GB" sz="1800" dirty="0">
                        <a:solidFill>
                          <a:schemeClr val="bg1"/>
                        </a:solidFill>
                      </a:endParaRPr>
                    </a:p>
                  </a:txBody>
                  <a:tcPr anchor="ctr"/>
                </a:tc>
                <a:tc>
                  <a:txBody>
                    <a:bodyPr/>
                    <a:lstStyle/>
                    <a:p>
                      <a:pPr algn="ctr"/>
                      <a:r>
                        <a:rPr lang="en-GB" sz="1800" b="1" kern="1200" dirty="0">
                          <a:solidFill>
                            <a:schemeClr val="lt1"/>
                          </a:solidFill>
                          <a:effectLst/>
                          <a:latin typeface="+mn-lt"/>
                          <a:ea typeface="+mn-ea"/>
                          <a:cs typeface="+mn-cs"/>
                        </a:rPr>
                        <a:t>US </a:t>
                      </a:r>
                      <a:endParaRPr lang="en-GB" dirty="0"/>
                    </a:p>
                  </a:txBody>
                  <a:tcPr anchor="ctr"/>
                </a:tc>
                <a:tc>
                  <a:txBody>
                    <a:bodyPr/>
                    <a:lstStyle/>
                    <a:p>
                      <a:pPr algn="ctr"/>
                      <a:r>
                        <a:rPr lang="en-GB" sz="1800" b="1" kern="1200" dirty="0">
                          <a:solidFill>
                            <a:schemeClr val="lt1"/>
                          </a:solidFill>
                          <a:effectLst/>
                          <a:latin typeface="+mn-lt"/>
                          <a:ea typeface="+mn-ea"/>
                          <a:cs typeface="+mn-cs"/>
                        </a:rPr>
                        <a:t>China</a:t>
                      </a:r>
                      <a:endParaRPr lang="en-GB" dirty="0"/>
                    </a:p>
                  </a:txBody>
                  <a:tcPr anchor="ctr"/>
                </a:tc>
                <a:extLst>
                  <a:ext uri="{0D108BD9-81ED-4DB2-BD59-A6C34878D82A}">
                    <a16:rowId xmlns:a16="http://schemas.microsoft.com/office/drawing/2014/main" val="10000"/>
                  </a:ext>
                </a:extLst>
              </a:tr>
              <a:tr h="7306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Focus on arrival or departure delay</a:t>
                      </a:r>
                      <a:endParaRPr lang="en-GB" sz="1400" b="1" dirty="0"/>
                    </a:p>
                  </a:txBody>
                  <a:tcPr anchor="ctr"/>
                </a:tc>
                <a:tc>
                  <a:txBody>
                    <a:bodyPr/>
                    <a:lstStyle/>
                    <a:p>
                      <a:pPr algn="ctr">
                        <a:spcBef>
                          <a:spcPts val="200"/>
                        </a:spcBef>
                        <a:spcAft>
                          <a:spcPts val="200"/>
                        </a:spcAft>
                      </a:pPr>
                      <a:r>
                        <a:rPr lang="en-US" sz="1400" dirty="0">
                          <a:effectLst/>
                          <a:latin typeface="+mn-lt"/>
                          <a:ea typeface="Times New Roman" panose="02020603050405020304" pitchFamily="18" charset="0"/>
                        </a:rPr>
                        <a:t>departure</a:t>
                      </a:r>
                      <a:endParaRPr lang="en-GB" sz="1400" dirty="0">
                        <a:effectLst/>
                        <a:latin typeface="+mn-lt"/>
                        <a:ea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400" dirty="0">
                          <a:effectLst/>
                          <a:latin typeface="+mn-lt"/>
                          <a:ea typeface="Times New Roman" panose="02020603050405020304" pitchFamily="18" charset="0"/>
                        </a:rPr>
                        <a:t>arrival</a:t>
                      </a:r>
                      <a:endParaRPr lang="en-GB" sz="1400" dirty="0">
                        <a:effectLst/>
                        <a:latin typeface="+mn-lt"/>
                        <a:ea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400" dirty="0">
                          <a:effectLst/>
                          <a:latin typeface="+mn-lt"/>
                          <a:ea typeface="Times New Roman" panose="02020603050405020304" pitchFamily="18" charset="0"/>
                        </a:rPr>
                        <a:t>departure</a:t>
                      </a:r>
                      <a:endParaRPr lang="en-GB"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6686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Delay threshold</a:t>
                      </a:r>
                      <a:endParaRPr lang="en-GB" sz="1400" b="0" dirty="0"/>
                    </a:p>
                  </a:txBody>
                  <a:tcPr anchor="ctr"/>
                </a:tc>
                <a:tc>
                  <a:txBody>
                    <a:bodyPr/>
                    <a:lstStyle/>
                    <a:p>
                      <a:pPr algn="ctr">
                        <a:spcBef>
                          <a:spcPts val="200"/>
                        </a:spcBef>
                        <a:spcAft>
                          <a:spcPts val="200"/>
                        </a:spcAft>
                      </a:pPr>
                      <a:r>
                        <a:rPr lang="en-US" sz="1400" dirty="0">
                          <a:effectLst/>
                          <a:latin typeface="+mn-lt"/>
                          <a:ea typeface="Times New Roman" panose="02020603050405020304" pitchFamily="18" charset="0"/>
                        </a:rPr>
                        <a:t>≥ 5 mins</a:t>
                      </a:r>
                      <a:endParaRPr lang="en-GB" sz="1400" dirty="0">
                        <a:effectLst/>
                        <a:latin typeface="+mn-lt"/>
                        <a:ea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400" dirty="0">
                          <a:effectLst/>
                          <a:latin typeface="+mn-lt"/>
                          <a:ea typeface="Times New Roman" panose="02020603050405020304" pitchFamily="18" charset="0"/>
                        </a:rPr>
                        <a:t>≥  15 mins</a:t>
                      </a:r>
                      <a:endParaRPr lang="en-GB" sz="1400" dirty="0">
                        <a:effectLst/>
                        <a:latin typeface="+mn-lt"/>
                        <a:ea typeface="Times New Roman" panose="02020603050405020304" pitchFamily="18" charset="0"/>
                      </a:endParaRPr>
                    </a:p>
                  </a:txBody>
                  <a:tcPr marL="68580" marR="68580" marT="0" marB="0" anchor="ctr"/>
                </a:tc>
                <a:tc>
                  <a:txBody>
                    <a:bodyPr/>
                    <a:lstStyle/>
                    <a:p>
                      <a:pPr algn="ctr">
                        <a:spcBef>
                          <a:spcPts val="200"/>
                        </a:spcBef>
                        <a:spcAft>
                          <a:spcPts val="200"/>
                        </a:spcAft>
                      </a:pPr>
                      <a:r>
                        <a:rPr lang="en-US" sz="1400" dirty="0">
                          <a:effectLst/>
                          <a:latin typeface="+mn-lt"/>
                          <a:ea typeface="Times New Roman" panose="02020603050405020304" pitchFamily="18" charset="0"/>
                        </a:rPr>
                        <a:t>&gt; </a:t>
                      </a:r>
                      <a:r>
                        <a:rPr lang="en-US" sz="1400" dirty="0">
                          <a:effectLst/>
                          <a:latin typeface="Calibri" panose="020F0502020204030204" pitchFamily="34" charset="0"/>
                          <a:ea typeface="Times New Roman" panose="02020603050405020304" pitchFamily="18" charset="0"/>
                          <a:cs typeface="Calibri" panose="020F0502020204030204" pitchFamily="34" charset="0"/>
                        </a:rPr>
                        <a:t>│</a:t>
                      </a:r>
                      <a:r>
                        <a:rPr lang="en-US" sz="1400" dirty="0">
                          <a:effectLst/>
                          <a:latin typeface="+mn-lt"/>
                          <a:ea typeface="Times New Roman" panose="02020603050405020304" pitchFamily="18" charset="0"/>
                        </a:rPr>
                        <a:t>5 mins</a:t>
                      </a:r>
                      <a:r>
                        <a:rPr lang="en-US" sz="1400" dirty="0">
                          <a:effectLst/>
                          <a:latin typeface="Calibri" panose="020F0502020204030204" pitchFamily="34" charset="0"/>
                          <a:ea typeface="Times New Roman" panose="02020603050405020304" pitchFamily="18" charset="0"/>
                          <a:cs typeface="Calibri" panose="020F0502020204030204" pitchFamily="34" charset="0"/>
                        </a:rPr>
                        <a:t>│*</a:t>
                      </a:r>
                      <a:endParaRPr lang="en-GB"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19889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Main delay causes reported</a:t>
                      </a:r>
                      <a:endParaRPr lang="en-GB" sz="1400" kern="1200" dirty="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400" b="0" dirty="0"/>
                    </a:p>
                  </a:txBody>
                  <a:tcPr anchor="ctr"/>
                </a:tc>
                <a:tc>
                  <a:txBody>
                    <a:bodyPr/>
                    <a:lstStyle/>
                    <a:p>
                      <a:endParaRPr lang="en-US"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airline</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weather</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ATFM, weather</a:t>
                      </a:r>
                    </a:p>
                    <a:p>
                      <a:r>
                        <a:rPr lang="en-US" sz="1400" kern="1200" dirty="0">
                          <a:solidFill>
                            <a:schemeClr val="dk1"/>
                          </a:solidFill>
                          <a:effectLst/>
                          <a:latin typeface="+mn-lt"/>
                          <a:ea typeface="+mn-ea"/>
                          <a:cs typeface="+mn-cs"/>
                        </a:rPr>
                        <a:t>ATFM, airports</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ATFM, en‐route</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reactionary</a:t>
                      </a:r>
                    </a:p>
                  </a:txBody>
                  <a:tcPr/>
                </a:tc>
                <a:tc>
                  <a:txBody>
                    <a:bodyPr/>
                    <a:lstStyle/>
                    <a:p>
                      <a:endParaRPr lang="en-US"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airline</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weather</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ATFM</a:t>
                      </a:r>
                    </a:p>
                    <a:p>
                      <a:endParaRPr lang="en-US" sz="1400" kern="1200" dirty="0">
                        <a:solidFill>
                          <a:schemeClr val="dk1"/>
                        </a:solidFill>
                        <a:effectLst/>
                        <a:latin typeface="+mn-lt"/>
                        <a:ea typeface="+mn-ea"/>
                        <a:cs typeface="+mn-cs"/>
                      </a:endParaRPr>
                    </a:p>
                    <a:p>
                      <a:endParaRPr lang="en-GB" sz="1400" kern="1200" dirty="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reactionary</a:t>
                      </a:r>
                    </a:p>
                    <a:p>
                      <a:r>
                        <a:rPr lang="en-US" sz="1400" kern="1200" dirty="0">
                          <a:solidFill>
                            <a:schemeClr val="dk1"/>
                          </a:solidFill>
                          <a:effectLst/>
                          <a:latin typeface="+mn-lt"/>
                          <a:ea typeface="+mn-ea"/>
                          <a:cs typeface="+mn-cs"/>
                        </a:rPr>
                        <a:t>security</a:t>
                      </a:r>
                    </a:p>
                    <a:p>
                      <a:endParaRPr lang="en-GB" sz="1400" kern="1200" dirty="0">
                        <a:solidFill>
                          <a:schemeClr val="dk1"/>
                        </a:solidFill>
                        <a:effectLst/>
                        <a:latin typeface="+mn-lt"/>
                        <a:ea typeface="+mn-ea"/>
                        <a:cs typeface="+mn-cs"/>
                      </a:endParaRPr>
                    </a:p>
                    <a:p>
                      <a:endParaRPr lang="en-GB" sz="1400" kern="1200" dirty="0">
                        <a:solidFill>
                          <a:schemeClr val="dk1"/>
                        </a:solidFill>
                        <a:effectLst/>
                        <a:latin typeface="+mn-lt"/>
                        <a:ea typeface="+mn-ea"/>
                        <a:cs typeface="+mn-cs"/>
                      </a:endParaRPr>
                    </a:p>
                    <a:p>
                      <a:endParaRPr lang="en-GB" altLang="en-US" sz="1400" b="0" dirty="0">
                        <a:solidFill>
                          <a:schemeClr val="tx1"/>
                        </a:solidFill>
                      </a:endParaRPr>
                    </a:p>
                  </a:txBody>
                  <a:tcPr/>
                </a:tc>
                <a:tc>
                  <a:txBody>
                    <a:bodyPr/>
                    <a:lstStyle/>
                    <a:p>
                      <a:endParaRPr lang="en-US"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airline</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weather</a:t>
                      </a:r>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ATFM</a:t>
                      </a:r>
                    </a:p>
                    <a:p>
                      <a:endParaRPr lang="en-US" sz="1400" kern="1200" dirty="0">
                        <a:solidFill>
                          <a:schemeClr val="dk1"/>
                        </a:solidFill>
                        <a:effectLst/>
                        <a:latin typeface="+mn-lt"/>
                        <a:ea typeface="+mn-ea"/>
                        <a:cs typeface="+mn-cs"/>
                      </a:endParaRPr>
                    </a:p>
                    <a:p>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 </a:t>
                      </a:r>
                    </a:p>
                    <a:p>
                      <a:endParaRPr lang="en-GB" sz="1400" kern="1200" dirty="0">
                        <a:solidFill>
                          <a:schemeClr val="dk1"/>
                        </a:solidFill>
                        <a:effectLst/>
                        <a:latin typeface="+mn-lt"/>
                        <a:ea typeface="+mn-ea"/>
                        <a:cs typeface="+mn-cs"/>
                      </a:endParaRPr>
                    </a:p>
                    <a:p>
                      <a:r>
                        <a:rPr lang="en-US" sz="1400" kern="1200" dirty="0">
                          <a:solidFill>
                            <a:schemeClr val="dk1"/>
                          </a:solidFill>
                          <a:effectLst/>
                          <a:latin typeface="+mn-lt"/>
                          <a:ea typeface="+mn-ea"/>
                          <a:cs typeface="+mn-cs"/>
                        </a:rPr>
                        <a:t>military</a:t>
                      </a:r>
                      <a:endParaRPr lang="en-GB" sz="1400" b="0" kern="1200" dirty="0">
                        <a:solidFill>
                          <a:schemeClr val="dk1"/>
                        </a:solidFill>
                        <a:effectLst/>
                        <a:latin typeface="+mn-lt"/>
                        <a:ea typeface="+mn-ea"/>
                        <a:cs typeface="+mn-cs"/>
                      </a:endParaRPr>
                    </a:p>
                  </a:txBody>
                  <a:tcPr/>
                </a:tc>
                <a:extLst>
                  <a:ext uri="{0D108BD9-81ED-4DB2-BD59-A6C34878D82A}">
                    <a16:rowId xmlns:a16="http://schemas.microsoft.com/office/drawing/2014/main" val="1889778984"/>
                  </a:ext>
                </a:extLst>
              </a:tr>
            </a:tbl>
          </a:graphicData>
        </a:graphic>
      </p:graphicFrame>
      <p:sp>
        <p:nvSpPr>
          <p:cNvPr id="10" name="Rectangle 9"/>
          <p:cNvSpPr/>
          <p:nvPr/>
        </p:nvSpPr>
        <p:spPr>
          <a:xfrm>
            <a:off x="5101059" y="2276872"/>
            <a:ext cx="936104" cy="288032"/>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11" name="Rectangle 10"/>
          <p:cNvSpPr/>
          <p:nvPr/>
        </p:nvSpPr>
        <p:spPr>
          <a:xfrm>
            <a:off x="2195736" y="4149080"/>
            <a:ext cx="1224136" cy="648072"/>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12" name="Rectangle 11"/>
          <p:cNvSpPr/>
          <p:nvPr/>
        </p:nvSpPr>
        <p:spPr>
          <a:xfrm>
            <a:off x="6804248" y="4783585"/>
            <a:ext cx="792088" cy="288032"/>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13" name="Rectangle 12"/>
          <p:cNvSpPr/>
          <p:nvPr/>
        </p:nvSpPr>
        <p:spPr>
          <a:xfrm>
            <a:off x="6812150" y="5193056"/>
            <a:ext cx="784186" cy="288032"/>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15" name="TextBox 14"/>
          <p:cNvSpPr txBox="1"/>
          <p:nvPr/>
        </p:nvSpPr>
        <p:spPr>
          <a:xfrm>
            <a:off x="107504" y="6011999"/>
            <a:ext cx="8712977" cy="523220"/>
          </a:xfrm>
          <a:prstGeom prst="rect">
            <a:avLst/>
          </a:prstGeom>
          <a:noFill/>
        </p:spPr>
        <p:txBody>
          <a:bodyPr wrap="square" rtlCol="0">
            <a:spAutoFit/>
          </a:bodyPr>
          <a:lstStyle/>
          <a:p>
            <a:r>
              <a:rPr lang="en-GB" sz="1400" dirty="0">
                <a:solidFill>
                  <a:schemeClr val="bg1">
                    <a:lumMod val="50000"/>
                  </a:schemeClr>
                </a:solidFill>
              </a:rPr>
              <a:t>* Classified as on-time if any departure delay is zero, or less, on arrival. </a:t>
            </a:r>
          </a:p>
          <a:p>
            <a:r>
              <a:rPr lang="en-GB" sz="1400" dirty="0">
                <a:solidFill>
                  <a:schemeClr val="bg1">
                    <a:lumMod val="50000"/>
                  </a:schemeClr>
                </a:solidFill>
              </a:rPr>
              <a:t>Being replaced with a 15-min arrival delay threshold</a:t>
            </a:r>
            <a:r>
              <a:rPr lang="en-GB" sz="1400" dirty="0">
                <a:solidFill>
                  <a:schemeClr val="tx1">
                    <a:lumMod val="75000"/>
                  </a:schemeClr>
                </a:solidFill>
              </a:rPr>
              <a:t>.</a:t>
            </a:r>
            <a:endParaRPr lang="en-GB" sz="1400" dirty="0">
              <a:solidFill>
                <a:schemeClr val="tx1">
                  <a:lumMod val="75000"/>
                </a:schemeClr>
              </a:solidFill>
              <a:latin typeface="Tahoma" pitchFamily="34" charset="0"/>
              <a:cs typeface="Tahoma" pitchFamily="34" charset="0"/>
            </a:endParaRPr>
          </a:p>
        </p:txBody>
      </p:sp>
    </p:spTree>
    <p:extLst>
      <p:ext uri="{BB962C8B-B14F-4D97-AF65-F5344CB8AC3E}">
        <p14:creationId xmlns:p14="http://schemas.microsoft.com/office/powerpoint/2010/main" val="334977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anim calcmode="lin" valueType="num">
                                      <p:cBhvr>
                                        <p:cTn id="15" dur="2000" fill="hold"/>
                                        <p:tgtEl>
                                          <p:spTgt spid="11"/>
                                        </p:tgtEl>
                                        <p:attrNameLst>
                                          <p:attrName>ppt_w</p:attrName>
                                        </p:attrNameLst>
                                      </p:cBhvr>
                                      <p:tavLst>
                                        <p:tav tm="0" fmla="#ppt_w*sin(2.5*pi*$)">
                                          <p:val>
                                            <p:fltVal val="0"/>
                                          </p:val>
                                        </p:tav>
                                        <p:tav tm="100000">
                                          <p:val>
                                            <p:fltVal val="1"/>
                                          </p:val>
                                        </p:tav>
                                      </p:tavLst>
                                    </p:anim>
                                    <p:anim calcmode="lin" valueType="num">
                                      <p:cBhvr>
                                        <p:cTn id="16" dur="2000" fill="hold"/>
                                        <p:tgtEl>
                                          <p:spTgt spid="11"/>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anim calcmode="lin" valueType="num">
                                      <p:cBhvr>
                                        <p:cTn id="22" dur="2000" fill="hold"/>
                                        <p:tgtEl>
                                          <p:spTgt spid="12"/>
                                        </p:tgtEl>
                                        <p:attrNameLst>
                                          <p:attrName>ppt_w</p:attrName>
                                        </p:attrNameLst>
                                      </p:cBhvr>
                                      <p:tavLst>
                                        <p:tav tm="0" fmla="#ppt_w*sin(2.5*pi*$)">
                                          <p:val>
                                            <p:fltVal val="0"/>
                                          </p:val>
                                        </p:tav>
                                        <p:tav tm="100000">
                                          <p:val>
                                            <p:fltVal val="1"/>
                                          </p:val>
                                        </p:tav>
                                      </p:tavLst>
                                    </p:anim>
                                    <p:anim calcmode="lin" valueType="num">
                                      <p:cBhvr>
                                        <p:cTn id="23" dur="2000" fill="hold"/>
                                        <p:tgtEl>
                                          <p:spTgt spid="12"/>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2000"/>
                                        <p:tgtEl>
                                          <p:spTgt spid="13"/>
                                        </p:tgtEl>
                                      </p:cBhvr>
                                    </p:animEffect>
                                    <p:anim calcmode="lin" valueType="num">
                                      <p:cBhvr>
                                        <p:cTn id="29" dur="2000" fill="hold"/>
                                        <p:tgtEl>
                                          <p:spTgt spid="13"/>
                                        </p:tgtEl>
                                        <p:attrNameLst>
                                          <p:attrName>ppt_w</p:attrName>
                                        </p:attrNameLst>
                                      </p:cBhvr>
                                      <p:tavLst>
                                        <p:tav tm="0" fmla="#ppt_w*sin(2.5*pi*$)">
                                          <p:val>
                                            <p:fltVal val="0"/>
                                          </p:val>
                                        </p:tav>
                                        <p:tav tm="100000">
                                          <p:val>
                                            <p:fltVal val="1"/>
                                          </p:val>
                                        </p:tav>
                                      </p:tavLst>
                                    </p:anim>
                                    <p:anim calcmode="lin" valueType="num">
                                      <p:cBhvr>
                                        <p:cTn id="30" dur="2000" fill="hold"/>
                                        <p:tgtEl>
                                          <p:spTgt spid="13"/>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47</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30629" cy="1143000"/>
          </a:xfrm>
        </p:spPr>
        <p:txBody>
          <a:bodyPr/>
          <a:lstStyle/>
          <a:p>
            <a:r>
              <a:rPr lang="en-GB" sz="2800" dirty="0"/>
              <a:t>Current performance, wider context</a:t>
            </a:r>
            <a:br>
              <a:rPr lang="en-GB" sz="2800" dirty="0"/>
            </a:br>
            <a:r>
              <a:rPr lang="en-GB" sz="2800" dirty="0"/>
              <a:t>Comparing Europe, US and China</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pic>
        <p:nvPicPr>
          <p:cNvPr id="17" name="Picture 16"/>
          <p:cNvPicPr>
            <a:picLocks noChangeAspect="1"/>
          </p:cNvPicPr>
          <p:nvPr/>
        </p:nvPicPr>
        <p:blipFill>
          <a:blip r:embed="rId2"/>
          <a:stretch>
            <a:fillRect/>
          </a:stretch>
        </p:blipFill>
        <p:spPr>
          <a:xfrm>
            <a:off x="107504" y="1376826"/>
            <a:ext cx="8880945" cy="4989228"/>
          </a:xfrm>
          <a:prstGeom prst="rect">
            <a:avLst/>
          </a:prstGeom>
        </p:spPr>
      </p:pic>
      <p:sp>
        <p:nvSpPr>
          <p:cNvPr id="4" name="Rectangle 3"/>
          <p:cNvSpPr/>
          <p:nvPr/>
        </p:nvSpPr>
        <p:spPr>
          <a:xfrm>
            <a:off x="65939" y="2519825"/>
            <a:ext cx="8961681" cy="39142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TextBox 6"/>
          <p:cNvSpPr txBox="1"/>
          <p:nvPr/>
        </p:nvSpPr>
        <p:spPr>
          <a:xfrm>
            <a:off x="8248952" y="1007494"/>
            <a:ext cx="793807" cy="369332"/>
          </a:xfrm>
          <a:prstGeom prst="rect">
            <a:avLst/>
          </a:prstGeom>
          <a:noFill/>
        </p:spPr>
        <p:txBody>
          <a:bodyPr wrap="none" rtlCol="0">
            <a:spAutoFit/>
          </a:bodyPr>
          <a:lstStyle/>
          <a:p>
            <a:r>
              <a:rPr lang="en-GB" dirty="0"/>
              <a:t>(2014)</a:t>
            </a:r>
          </a:p>
        </p:txBody>
      </p:sp>
    </p:spTree>
    <p:extLst>
      <p:ext uri="{BB962C8B-B14F-4D97-AF65-F5344CB8AC3E}">
        <p14:creationId xmlns:p14="http://schemas.microsoft.com/office/powerpoint/2010/main" val="166688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48</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30629" cy="1143000"/>
          </a:xfrm>
        </p:spPr>
        <p:txBody>
          <a:bodyPr/>
          <a:lstStyle/>
          <a:p>
            <a:r>
              <a:rPr lang="en-GB" sz="2800" dirty="0"/>
              <a:t>Current performance, wider context</a:t>
            </a:r>
            <a:br>
              <a:rPr lang="en-GB" sz="2800" dirty="0"/>
            </a:br>
            <a:r>
              <a:rPr lang="en-GB" sz="2800" dirty="0"/>
              <a:t>Comparing Europe, US and China</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
        <p:nvSpPr>
          <p:cNvPr id="2" name="TextBox 1">
            <a:extLst>
              <a:ext uri="{FF2B5EF4-FFF2-40B4-BE49-F238E27FC236}">
                <a16:creationId xmlns:a16="http://schemas.microsoft.com/office/drawing/2014/main" id="{4115C7BE-A0FF-4941-9312-5F90F02CF1B3}"/>
              </a:ext>
            </a:extLst>
          </p:cNvPr>
          <p:cNvSpPr txBox="1"/>
          <p:nvPr/>
        </p:nvSpPr>
        <p:spPr>
          <a:xfrm>
            <a:off x="150165" y="6125293"/>
            <a:ext cx="8878203" cy="338554"/>
          </a:xfrm>
          <a:prstGeom prst="rect">
            <a:avLst/>
          </a:prstGeom>
          <a:noFill/>
        </p:spPr>
        <p:txBody>
          <a:bodyPr wrap="square" rtlCol="0">
            <a:spAutoFit/>
          </a:bodyPr>
          <a:lstStyle/>
          <a:p>
            <a:r>
              <a:rPr lang="en-GB" sz="1600" dirty="0">
                <a:solidFill>
                  <a:srgbClr val="0000FF"/>
                </a:solidFill>
                <a:hlinkClick r:id="rId2"/>
              </a:rPr>
              <a:t>http://authors.elsevier.com/sd/article/S1000936117300237</a:t>
            </a:r>
            <a:endParaRPr lang="en-GB" sz="1600" dirty="0">
              <a:solidFill>
                <a:srgbClr val="0000FF"/>
              </a:solidFill>
            </a:endParaRPr>
          </a:p>
        </p:txBody>
      </p:sp>
      <p:sp>
        <p:nvSpPr>
          <p:cNvPr id="14" name="TextBox 13">
            <a:extLst>
              <a:ext uri="{FF2B5EF4-FFF2-40B4-BE49-F238E27FC236}">
                <a16:creationId xmlns:a16="http://schemas.microsoft.com/office/drawing/2014/main" id="{320E4785-0517-4FEE-B220-6BE10F9B5BF1}"/>
              </a:ext>
            </a:extLst>
          </p:cNvPr>
          <p:cNvSpPr txBox="1"/>
          <p:nvPr/>
        </p:nvSpPr>
        <p:spPr>
          <a:xfrm>
            <a:off x="152399" y="5672383"/>
            <a:ext cx="8875969" cy="584775"/>
          </a:xfrm>
          <a:prstGeom prst="rect">
            <a:avLst/>
          </a:prstGeom>
          <a:noFill/>
        </p:spPr>
        <p:txBody>
          <a:bodyPr wrap="square" rtlCol="0">
            <a:spAutoFit/>
          </a:bodyPr>
          <a:lstStyle/>
          <a:p>
            <a:r>
              <a:rPr lang="en-GB" sz="1600" dirty="0"/>
              <a:t>Cook A, Belkoura S and Zanin M, 2017. </a:t>
            </a:r>
            <a:r>
              <a:rPr lang="en-GB" sz="1600" i="1" dirty="0"/>
              <a:t>ATM performance measurement in Europe, the US and China</a:t>
            </a:r>
            <a:r>
              <a:rPr lang="en-GB" sz="1600" dirty="0"/>
              <a:t>.</a:t>
            </a:r>
          </a:p>
          <a:p>
            <a:r>
              <a:rPr lang="en-GB" sz="1600" dirty="0"/>
              <a:t>Chinese Journal of Aeronautics, 30 (2), 479-490. ISSN 1000-9361</a:t>
            </a:r>
          </a:p>
        </p:txBody>
      </p:sp>
      <p:pic>
        <p:nvPicPr>
          <p:cNvPr id="4" name="Picture 3"/>
          <p:cNvPicPr>
            <a:picLocks noChangeAspect="1"/>
          </p:cNvPicPr>
          <p:nvPr/>
        </p:nvPicPr>
        <p:blipFill>
          <a:blip r:embed="rId3"/>
          <a:stretch>
            <a:fillRect/>
          </a:stretch>
        </p:blipFill>
        <p:spPr>
          <a:xfrm>
            <a:off x="452304" y="2323967"/>
            <a:ext cx="3600295" cy="1459579"/>
          </a:xfrm>
          <a:prstGeom prst="rect">
            <a:avLst/>
          </a:prstGeom>
        </p:spPr>
      </p:pic>
      <p:pic>
        <p:nvPicPr>
          <p:cNvPr id="7" name="Picture 6"/>
          <p:cNvPicPr>
            <a:picLocks noChangeAspect="1"/>
          </p:cNvPicPr>
          <p:nvPr/>
        </p:nvPicPr>
        <p:blipFill>
          <a:blip r:embed="rId4"/>
          <a:stretch>
            <a:fillRect/>
          </a:stretch>
        </p:blipFill>
        <p:spPr>
          <a:xfrm>
            <a:off x="4160278" y="2323966"/>
            <a:ext cx="4452329" cy="1459579"/>
          </a:xfrm>
          <a:prstGeom prst="rect">
            <a:avLst/>
          </a:prstGeom>
        </p:spPr>
      </p:pic>
      <p:sp>
        <p:nvSpPr>
          <p:cNvPr id="10" name="Rectangle 9"/>
          <p:cNvSpPr/>
          <p:nvPr/>
        </p:nvSpPr>
        <p:spPr>
          <a:xfrm>
            <a:off x="3108911" y="3442891"/>
            <a:ext cx="482950" cy="288032"/>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11" name="Rectangle 10"/>
          <p:cNvSpPr/>
          <p:nvPr/>
        </p:nvSpPr>
        <p:spPr>
          <a:xfrm>
            <a:off x="4211569" y="3437665"/>
            <a:ext cx="482950" cy="288032"/>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
        <p:nvSpPr>
          <p:cNvPr id="12" name="Rectangle 11"/>
          <p:cNvSpPr/>
          <p:nvPr/>
        </p:nvSpPr>
        <p:spPr>
          <a:xfrm>
            <a:off x="6784440" y="3437665"/>
            <a:ext cx="554666" cy="288032"/>
          </a:xfrm>
          <a:prstGeom prst="rect">
            <a:avLst/>
          </a:prstGeom>
          <a:noFill/>
          <a:ln w="38100">
            <a:solidFill>
              <a:srgbClr val="FF0000"/>
            </a:solidFill>
          </a:ln>
          <a:effectLst/>
          <a:scene3d>
            <a:camera prst="orthographicFront"/>
            <a:lightRig rig="freezing" dir="t">
              <a:rot lat="0" lon="0" rev="18000000"/>
            </a:lightRig>
          </a:scene3d>
          <a:sp3d prstMaterial="metal">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dirty="0">
              <a:latin typeface="Tahoma" pitchFamily="34" charset="0"/>
              <a:cs typeface="Tahoma" pitchFamily="34" charset="0"/>
            </a:endParaRPr>
          </a:p>
        </p:txBody>
      </p:sp>
    </p:spTree>
    <p:extLst>
      <p:ext uri="{BB962C8B-B14F-4D97-AF65-F5344CB8AC3E}">
        <p14:creationId xmlns:p14="http://schemas.microsoft.com/office/powerpoint/2010/main" val="22715265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49</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30629" cy="1143000"/>
          </a:xfrm>
        </p:spPr>
        <p:txBody>
          <a:bodyPr/>
          <a:lstStyle/>
          <a:p>
            <a:r>
              <a:rPr lang="en-GB" sz="2800" dirty="0"/>
              <a:t>Current performance, wider context</a:t>
            </a:r>
            <a:br>
              <a:rPr lang="en-GB" sz="2800" dirty="0"/>
            </a:br>
            <a:r>
              <a:rPr lang="en-GB" sz="2800" dirty="0"/>
              <a:t>Comparing Europe, US and China</a:t>
            </a:r>
          </a:p>
        </p:txBody>
      </p:sp>
      <p:sp>
        <p:nvSpPr>
          <p:cNvPr id="14" name="TextBox 13">
            <a:extLst>
              <a:ext uri="{FF2B5EF4-FFF2-40B4-BE49-F238E27FC236}">
                <a16:creationId xmlns:a16="http://schemas.microsoft.com/office/drawing/2014/main" id="{320E4785-0517-4FEE-B220-6BE10F9B5BF1}"/>
              </a:ext>
            </a:extLst>
          </p:cNvPr>
          <p:cNvSpPr txBox="1"/>
          <p:nvPr/>
        </p:nvSpPr>
        <p:spPr>
          <a:xfrm>
            <a:off x="152399" y="5908355"/>
            <a:ext cx="8875969" cy="584775"/>
          </a:xfrm>
          <a:prstGeom prst="rect">
            <a:avLst/>
          </a:prstGeom>
          <a:noFill/>
        </p:spPr>
        <p:txBody>
          <a:bodyPr wrap="square" rtlCol="0">
            <a:spAutoFit/>
          </a:bodyPr>
          <a:lstStyle/>
          <a:p>
            <a:r>
              <a:rPr lang="en-GB" sz="1600" dirty="0"/>
              <a:t>* SES Performance Scheme targets shown. </a:t>
            </a:r>
          </a:p>
          <a:p>
            <a:r>
              <a:rPr lang="en-GB" sz="1600" dirty="0"/>
              <a:t>Delay reduction within capacity KPA, target relative to 2012. En-route target for RP2.</a:t>
            </a:r>
          </a:p>
        </p:txBody>
      </p:sp>
      <p:grpSp>
        <p:nvGrpSpPr>
          <p:cNvPr id="17" name="Group 16"/>
          <p:cNvGrpSpPr/>
          <p:nvPr/>
        </p:nvGrpSpPr>
        <p:grpSpPr>
          <a:xfrm>
            <a:off x="107504" y="1587241"/>
            <a:ext cx="8887314" cy="3493142"/>
            <a:chOff x="107504" y="1417638"/>
            <a:chExt cx="8887314" cy="3493142"/>
          </a:xfrm>
        </p:grpSpPr>
        <p:pic>
          <p:nvPicPr>
            <p:cNvPr id="18" name="Picture 17"/>
            <p:cNvPicPr>
              <a:picLocks noChangeAspect="1"/>
            </p:cNvPicPr>
            <p:nvPr/>
          </p:nvPicPr>
          <p:blipFill>
            <a:blip r:embed="rId2"/>
            <a:stretch>
              <a:fillRect/>
            </a:stretch>
          </p:blipFill>
          <p:spPr>
            <a:xfrm>
              <a:off x="107504" y="1417638"/>
              <a:ext cx="8887314" cy="3493142"/>
            </a:xfrm>
            <a:prstGeom prst="rect">
              <a:avLst/>
            </a:prstGeom>
          </p:spPr>
        </p:pic>
        <p:sp>
          <p:nvSpPr>
            <p:cNvPr id="19" name="TextBox 18"/>
            <p:cNvSpPr txBox="1"/>
            <p:nvPr/>
          </p:nvSpPr>
          <p:spPr>
            <a:xfrm>
              <a:off x="2026118" y="1655176"/>
              <a:ext cx="287258" cy="338554"/>
            </a:xfrm>
            <a:prstGeom prst="rect">
              <a:avLst/>
            </a:prstGeom>
            <a:noFill/>
          </p:spPr>
          <p:txBody>
            <a:bodyPr wrap="none" rtlCol="0">
              <a:spAutoFit/>
            </a:bodyPr>
            <a:lstStyle/>
            <a:p>
              <a:r>
                <a:rPr lang="en-GB" sz="1600" dirty="0">
                  <a:solidFill>
                    <a:schemeClr val="tx1">
                      <a:lumMod val="75000"/>
                      <a:lumOff val="25000"/>
                    </a:schemeClr>
                  </a:solidFill>
                  <a:latin typeface="Calibri" panose="020F0502020204030204" pitchFamily="34" charset="0"/>
                  <a:cs typeface="Calibri" panose="020F0502020204030204" pitchFamily="34" charset="0"/>
                </a:rPr>
                <a:t>*</a:t>
              </a:r>
              <a:endParaRPr lang="en-GB" sz="1600" dirty="0">
                <a:solidFill>
                  <a:schemeClr val="tx1">
                    <a:lumMod val="75000"/>
                    <a:lumOff val="25000"/>
                  </a:schemeClr>
                </a:solidFill>
                <a:latin typeface="Tahoma" pitchFamily="34" charset="0"/>
                <a:cs typeface="Tahoma" pitchFamily="34" charset="0"/>
              </a:endParaRPr>
            </a:p>
          </p:txBody>
        </p:sp>
        <p:cxnSp>
          <p:nvCxnSpPr>
            <p:cNvPr id="20" name="Straight Connector 19"/>
            <p:cNvCxnSpPr/>
            <p:nvPr/>
          </p:nvCxnSpPr>
          <p:spPr>
            <a:xfrm flipH="1" flipV="1">
              <a:off x="142672" y="3023328"/>
              <a:ext cx="8748000" cy="456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4583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6B435E6F-6D04-4E0D-912D-DA0B15814B0E}"/>
              </a:ext>
            </a:extLst>
          </p:cNvPr>
          <p:cNvSpPr txBox="1"/>
          <p:nvPr/>
        </p:nvSpPr>
        <p:spPr>
          <a:xfrm rot="20026655">
            <a:off x="-88976" y="2414422"/>
            <a:ext cx="3717749" cy="769441"/>
          </a:xfrm>
          <a:prstGeom prst="rect">
            <a:avLst/>
          </a:prstGeom>
          <a:noFill/>
        </p:spPr>
        <p:txBody>
          <a:bodyPr wrap="none" rtlCol="0">
            <a:spAutoFit/>
          </a:bodyPr>
          <a:lstStyle/>
          <a:p>
            <a:r>
              <a:rPr lang="en-GB" sz="4400" dirty="0">
                <a:solidFill>
                  <a:schemeClr val="bg1">
                    <a:lumMod val="95000"/>
                  </a:schemeClr>
                </a:solidFill>
              </a:rPr>
              <a:t>EUROCONTROL</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normAutofit/>
          </a:bodyPr>
          <a:lstStyle/>
          <a:p>
            <a:r>
              <a:rPr lang="en-GB" sz="2800" dirty="0"/>
              <a:t>Background</a:t>
            </a:r>
            <a:br>
              <a:rPr lang="en-GB" sz="2800" dirty="0"/>
            </a:br>
            <a:r>
              <a:rPr lang="en-GB" sz="2800" dirty="0"/>
              <a:t>An overview</a:t>
            </a:r>
          </a:p>
        </p:txBody>
      </p:sp>
      <p:sp>
        <p:nvSpPr>
          <p:cNvPr id="2" name="TextBox 1">
            <a:extLst>
              <a:ext uri="{FF2B5EF4-FFF2-40B4-BE49-F238E27FC236}">
                <a16:creationId xmlns:a16="http://schemas.microsoft.com/office/drawing/2014/main" id="{8417FB67-6E7D-4CF3-8F95-9D4BD4F67611}"/>
              </a:ext>
            </a:extLst>
          </p:cNvPr>
          <p:cNvSpPr txBox="1"/>
          <p:nvPr/>
        </p:nvSpPr>
        <p:spPr>
          <a:xfrm>
            <a:off x="3460121" y="1061006"/>
            <a:ext cx="2357697" cy="369332"/>
          </a:xfrm>
          <a:prstGeom prst="rect">
            <a:avLst/>
          </a:prstGeom>
          <a:noFill/>
        </p:spPr>
        <p:txBody>
          <a:bodyPr wrap="none" rtlCol="0">
            <a:spAutoFit/>
          </a:bodyPr>
          <a:lstStyle/>
          <a:p>
            <a:r>
              <a:rPr lang="en-GB" dirty="0"/>
              <a:t>Early 2000s, bad delays</a:t>
            </a:r>
          </a:p>
        </p:txBody>
      </p:sp>
      <p:sp>
        <p:nvSpPr>
          <p:cNvPr id="4" name="Arrow: Down 3">
            <a:extLst>
              <a:ext uri="{FF2B5EF4-FFF2-40B4-BE49-F238E27FC236}">
                <a16:creationId xmlns:a16="http://schemas.microsoft.com/office/drawing/2014/main" id="{EE58CDBA-A013-409A-9A5C-908575449B9F}"/>
              </a:ext>
            </a:extLst>
          </p:cNvPr>
          <p:cNvSpPr/>
          <p:nvPr/>
        </p:nvSpPr>
        <p:spPr>
          <a:xfrm>
            <a:off x="4512950" y="1550137"/>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80AA6A4C-3AF1-45B9-84DC-B2F1537871F3}"/>
              </a:ext>
            </a:extLst>
          </p:cNvPr>
          <p:cNvSpPr txBox="1"/>
          <p:nvPr/>
        </p:nvSpPr>
        <p:spPr>
          <a:xfrm>
            <a:off x="3322662" y="2248304"/>
            <a:ext cx="2632900" cy="369332"/>
          </a:xfrm>
          <a:prstGeom prst="rect">
            <a:avLst/>
          </a:prstGeom>
          <a:noFill/>
        </p:spPr>
        <p:txBody>
          <a:bodyPr wrap="none" rtlCol="0">
            <a:spAutoFit/>
          </a:bodyPr>
          <a:lstStyle/>
          <a:p>
            <a:r>
              <a:rPr lang="en-GB" dirty="0"/>
              <a:t>Single European Sky (SES) </a:t>
            </a:r>
            <a:endParaRPr lang="en-GB" dirty="0">
              <a:solidFill>
                <a:srgbClr val="FF0000"/>
              </a:solidFill>
            </a:endParaRPr>
          </a:p>
        </p:txBody>
      </p:sp>
      <p:pic>
        <p:nvPicPr>
          <p:cNvPr id="9" name="Graphic 8" descr="Upward trend">
            <a:extLst>
              <a:ext uri="{FF2B5EF4-FFF2-40B4-BE49-F238E27FC236}">
                <a16:creationId xmlns:a16="http://schemas.microsoft.com/office/drawing/2014/main" id="{38AFD846-4E5F-49E9-97B1-A3D2A32A4E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50256" y="803922"/>
            <a:ext cx="914400" cy="914400"/>
          </a:xfrm>
          <a:prstGeom prst="rect">
            <a:avLst/>
          </a:prstGeom>
        </p:spPr>
      </p:pic>
      <p:pic>
        <p:nvPicPr>
          <p:cNvPr id="21" name="Graphic 20" descr="Court">
            <a:extLst>
              <a:ext uri="{FF2B5EF4-FFF2-40B4-BE49-F238E27FC236}">
                <a16:creationId xmlns:a16="http://schemas.microsoft.com/office/drawing/2014/main" id="{97A8AC8E-1A23-40C7-92BF-722ADB5DC4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01829" y="2452534"/>
            <a:ext cx="1273028" cy="1273028"/>
          </a:xfrm>
          <a:prstGeom prst="rect">
            <a:avLst/>
          </a:prstGeom>
        </p:spPr>
      </p:pic>
      <p:sp>
        <p:nvSpPr>
          <p:cNvPr id="22" name="Arrow: Down 21">
            <a:extLst>
              <a:ext uri="{FF2B5EF4-FFF2-40B4-BE49-F238E27FC236}">
                <a16:creationId xmlns:a16="http://schemas.microsoft.com/office/drawing/2014/main" id="{BBA0718A-98C4-4ACC-B521-5093C1ED5A20}"/>
              </a:ext>
            </a:extLst>
          </p:cNvPr>
          <p:cNvSpPr/>
          <p:nvPr/>
        </p:nvSpPr>
        <p:spPr>
          <a:xfrm rot="2070704">
            <a:off x="3808532" y="3622005"/>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BAA672CA-A7C3-47F7-8E21-D5F108A758C7}"/>
              </a:ext>
            </a:extLst>
          </p:cNvPr>
          <p:cNvSpPr txBox="1"/>
          <p:nvPr/>
        </p:nvSpPr>
        <p:spPr>
          <a:xfrm>
            <a:off x="1359567" y="4264154"/>
            <a:ext cx="2642262" cy="646331"/>
          </a:xfrm>
          <a:prstGeom prst="rect">
            <a:avLst/>
          </a:prstGeom>
          <a:noFill/>
        </p:spPr>
        <p:txBody>
          <a:bodyPr wrap="none" rtlCol="0">
            <a:spAutoFit/>
          </a:bodyPr>
          <a:lstStyle/>
          <a:p>
            <a:pPr algn="ctr"/>
            <a:r>
              <a:rPr lang="en-GB" dirty="0"/>
              <a:t>Performance Review Body</a:t>
            </a:r>
          </a:p>
          <a:p>
            <a:pPr algn="ctr"/>
            <a:r>
              <a:rPr lang="en-GB" dirty="0"/>
              <a:t>(regulation)</a:t>
            </a:r>
          </a:p>
        </p:txBody>
      </p:sp>
      <p:sp>
        <p:nvSpPr>
          <p:cNvPr id="25" name="TextBox 24">
            <a:extLst>
              <a:ext uri="{FF2B5EF4-FFF2-40B4-BE49-F238E27FC236}">
                <a16:creationId xmlns:a16="http://schemas.microsoft.com/office/drawing/2014/main" id="{A660008A-CC14-4F1A-BB12-74EFF062D760}"/>
              </a:ext>
            </a:extLst>
          </p:cNvPr>
          <p:cNvSpPr txBox="1"/>
          <p:nvPr/>
        </p:nvSpPr>
        <p:spPr>
          <a:xfrm>
            <a:off x="5272170" y="4264153"/>
            <a:ext cx="1366784" cy="646331"/>
          </a:xfrm>
          <a:prstGeom prst="rect">
            <a:avLst/>
          </a:prstGeom>
          <a:noFill/>
        </p:spPr>
        <p:txBody>
          <a:bodyPr wrap="none" rtlCol="0">
            <a:spAutoFit/>
          </a:bodyPr>
          <a:lstStyle/>
          <a:p>
            <a:pPr algn="ctr"/>
            <a:r>
              <a:rPr lang="en-GB" dirty="0"/>
              <a:t>SESAR</a:t>
            </a:r>
          </a:p>
          <a:p>
            <a:pPr algn="ctr"/>
            <a:r>
              <a:rPr lang="en-GB" dirty="0"/>
              <a:t>(technology)</a:t>
            </a:r>
          </a:p>
        </p:txBody>
      </p:sp>
      <p:sp>
        <p:nvSpPr>
          <p:cNvPr id="26" name="Arrow: Down 25">
            <a:extLst>
              <a:ext uri="{FF2B5EF4-FFF2-40B4-BE49-F238E27FC236}">
                <a16:creationId xmlns:a16="http://schemas.microsoft.com/office/drawing/2014/main" id="{44712342-26CD-4641-97C9-582AAFDD55B0}"/>
              </a:ext>
            </a:extLst>
          </p:cNvPr>
          <p:cNvSpPr/>
          <p:nvPr/>
        </p:nvSpPr>
        <p:spPr>
          <a:xfrm>
            <a:off x="2554679" y="4960356"/>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7" name="Arrow: Down 26">
            <a:extLst>
              <a:ext uri="{FF2B5EF4-FFF2-40B4-BE49-F238E27FC236}">
                <a16:creationId xmlns:a16="http://schemas.microsoft.com/office/drawing/2014/main" id="{BBCB77E8-03BD-4DDD-B831-C99DE9E27E21}"/>
              </a:ext>
            </a:extLst>
          </p:cNvPr>
          <p:cNvSpPr/>
          <p:nvPr/>
        </p:nvSpPr>
        <p:spPr>
          <a:xfrm>
            <a:off x="5829543" y="4964927"/>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29" name="Graphic 28" descr="Gavel">
            <a:extLst>
              <a:ext uri="{FF2B5EF4-FFF2-40B4-BE49-F238E27FC236}">
                <a16:creationId xmlns:a16="http://schemas.microsoft.com/office/drawing/2014/main" id="{7DE1231A-8F91-45E3-96FB-0A4A6A66FE1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2783" y="4157372"/>
            <a:ext cx="914400" cy="914400"/>
          </a:xfrm>
          <a:prstGeom prst="rect">
            <a:avLst/>
          </a:prstGeom>
        </p:spPr>
      </p:pic>
      <p:pic>
        <p:nvPicPr>
          <p:cNvPr id="31" name="Graphic 30" descr="Gears">
            <a:extLst>
              <a:ext uri="{FF2B5EF4-FFF2-40B4-BE49-F238E27FC236}">
                <a16:creationId xmlns:a16="http://schemas.microsoft.com/office/drawing/2014/main" id="{3799C24A-1569-416E-A6AC-20B09EFFCDD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64656" y="4225279"/>
            <a:ext cx="914400" cy="914400"/>
          </a:xfrm>
          <a:prstGeom prst="rect">
            <a:avLst/>
          </a:prstGeom>
        </p:spPr>
      </p:pic>
      <p:sp>
        <p:nvSpPr>
          <p:cNvPr id="32" name="TextBox 31">
            <a:extLst>
              <a:ext uri="{FF2B5EF4-FFF2-40B4-BE49-F238E27FC236}">
                <a16:creationId xmlns:a16="http://schemas.microsoft.com/office/drawing/2014/main" id="{81F67DEE-88C9-4E47-9218-47DAA1ADBFF6}"/>
              </a:ext>
            </a:extLst>
          </p:cNvPr>
          <p:cNvSpPr txBox="1"/>
          <p:nvPr/>
        </p:nvSpPr>
        <p:spPr>
          <a:xfrm>
            <a:off x="4088053" y="2962663"/>
            <a:ext cx="458780" cy="461665"/>
          </a:xfrm>
          <a:prstGeom prst="rect">
            <a:avLst/>
          </a:prstGeom>
          <a:noFill/>
        </p:spPr>
        <p:txBody>
          <a:bodyPr wrap="none" rtlCol="0">
            <a:spAutoFit/>
          </a:bodyPr>
          <a:lstStyle/>
          <a:p>
            <a:r>
              <a:rPr lang="en-GB" sz="2400" dirty="0">
                <a:latin typeface="Times New Roman" panose="02020603050405020304" pitchFamily="18" charset="0"/>
                <a:cs typeface="Times New Roman" panose="02020603050405020304" pitchFamily="18" charset="0"/>
                <a:sym typeface="Wingdings" panose="05000000000000000000" pitchFamily="2" charset="2"/>
              </a:rPr>
              <a:t></a:t>
            </a:r>
            <a:endParaRPr lang="en-GB" sz="2400" dirty="0"/>
          </a:p>
        </p:txBody>
      </p:sp>
      <p:sp>
        <p:nvSpPr>
          <p:cNvPr id="33" name="TextBox 32">
            <a:extLst>
              <a:ext uri="{FF2B5EF4-FFF2-40B4-BE49-F238E27FC236}">
                <a16:creationId xmlns:a16="http://schemas.microsoft.com/office/drawing/2014/main" id="{CFC3DBBA-99E2-4A60-BDC9-BD50FE884F57}"/>
              </a:ext>
            </a:extLst>
          </p:cNvPr>
          <p:cNvSpPr txBox="1"/>
          <p:nvPr/>
        </p:nvSpPr>
        <p:spPr>
          <a:xfrm>
            <a:off x="4512950" y="2963797"/>
            <a:ext cx="458780" cy="461665"/>
          </a:xfrm>
          <a:prstGeom prst="rect">
            <a:avLst/>
          </a:prstGeom>
          <a:noFill/>
        </p:spPr>
        <p:txBody>
          <a:bodyPr wrap="none" rtlCol="0">
            <a:spAutoFit/>
          </a:bodyPr>
          <a:lstStyle/>
          <a:p>
            <a:r>
              <a:rPr lang="en-GB" sz="2400" dirty="0">
                <a:latin typeface="Times New Roman" panose="02020603050405020304" pitchFamily="18" charset="0"/>
                <a:cs typeface="Times New Roman" panose="02020603050405020304" pitchFamily="18" charset="0"/>
                <a:sym typeface="Wingdings" panose="05000000000000000000" pitchFamily="2" charset="2"/>
              </a:rPr>
              <a:t></a:t>
            </a:r>
            <a:endParaRPr lang="en-GB" sz="2400" dirty="0"/>
          </a:p>
        </p:txBody>
      </p:sp>
      <p:sp>
        <p:nvSpPr>
          <p:cNvPr id="34" name="Arrow: Down 33">
            <a:extLst>
              <a:ext uri="{FF2B5EF4-FFF2-40B4-BE49-F238E27FC236}">
                <a16:creationId xmlns:a16="http://schemas.microsoft.com/office/drawing/2014/main" id="{5E8BD6BC-84F0-47E3-9521-9800E990B61A}"/>
              </a:ext>
            </a:extLst>
          </p:cNvPr>
          <p:cNvSpPr/>
          <p:nvPr/>
        </p:nvSpPr>
        <p:spPr>
          <a:xfrm rot="19529296" flipH="1">
            <a:off x="4798977" y="3622005"/>
            <a:ext cx="252038" cy="63756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5" name="TextBox 34">
            <a:extLst>
              <a:ext uri="{FF2B5EF4-FFF2-40B4-BE49-F238E27FC236}">
                <a16:creationId xmlns:a16="http://schemas.microsoft.com/office/drawing/2014/main" id="{2B4CB263-5E8D-4D92-9C89-5E586847B059}"/>
              </a:ext>
            </a:extLst>
          </p:cNvPr>
          <p:cNvSpPr txBox="1"/>
          <p:nvPr/>
        </p:nvSpPr>
        <p:spPr>
          <a:xfrm>
            <a:off x="1562936" y="5718597"/>
            <a:ext cx="2245009" cy="646331"/>
          </a:xfrm>
          <a:prstGeom prst="rect">
            <a:avLst/>
          </a:prstGeom>
          <a:noFill/>
        </p:spPr>
        <p:txBody>
          <a:bodyPr wrap="square" rtlCol="0">
            <a:spAutoFit/>
          </a:bodyPr>
          <a:lstStyle/>
          <a:p>
            <a:pPr algn="ctr"/>
            <a:r>
              <a:rPr lang="en-GB" b="1" dirty="0">
                <a:solidFill>
                  <a:srgbClr val="33CC33"/>
                </a:solidFill>
              </a:rPr>
              <a:t>SES</a:t>
            </a:r>
          </a:p>
          <a:p>
            <a:pPr algn="ctr"/>
            <a:r>
              <a:rPr lang="en-GB" b="1" dirty="0">
                <a:solidFill>
                  <a:srgbClr val="33CC33"/>
                </a:solidFill>
              </a:rPr>
              <a:t>Performance Scheme</a:t>
            </a:r>
          </a:p>
        </p:txBody>
      </p:sp>
      <p:sp>
        <p:nvSpPr>
          <p:cNvPr id="36" name="TextBox 35">
            <a:extLst>
              <a:ext uri="{FF2B5EF4-FFF2-40B4-BE49-F238E27FC236}">
                <a16:creationId xmlns:a16="http://schemas.microsoft.com/office/drawing/2014/main" id="{D10D945B-6234-42FB-B891-7DDD16FA263A}"/>
              </a:ext>
            </a:extLst>
          </p:cNvPr>
          <p:cNvSpPr txBox="1"/>
          <p:nvPr/>
        </p:nvSpPr>
        <p:spPr>
          <a:xfrm>
            <a:off x="4680662" y="5715903"/>
            <a:ext cx="2549801" cy="646331"/>
          </a:xfrm>
          <a:prstGeom prst="rect">
            <a:avLst/>
          </a:prstGeom>
          <a:noFill/>
        </p:spPr>
        <p:txBody>
          <a:bodyPr wrap="none" rtlCol="0">
            <a:spAutoFit/>
          </a:bodyPr>
          <a:lstStyle/>
          <a:p>
            <a:pPr algn="ctr"/>
            <a:r>
              <a:rPr lang="en-GB" b="1" dirty="0">
                <a:solidFill>
                  <a:srgbClr val="33CC33"/>
                </a:solidFill>
              </a:rPr>
              <a:t>SESAR</a:t>
            </a:r>
          </a:p>
          <a:p>
            <a:pPr algn="ctr"/>
            <a:r>
              <a:rPr lang="en-GB" b="1" dirty="0">
                <a:solidFill>
                  <a:srgbClr val="33CC33"/>
                </a:solidFill>
              </a:rPr>
              <a:t>Performance Framework</a:t>
            </a:r>
          </a:p>
        </p:txBody>
      </p:sp>
      <p:sp>
        <p:nvSpPr>
          <p:cNvPr id="39" name="TextBox 38">
            <a:extLst>
              <a:ext uri="{FF2B5EF4-FFF2-40B4-BE49-F238E27FC236}">
                <a16:creationId xmlns:a16="http://schemas.microsoft.com/office/drawing/2014/main" id="{C11DC682-89ED-4F25-9A7C-640F17F51CFE}"/>
              </a:ext>
            </a:extLst>
          </p:cNvPr>
          <p:cNvSpPr txBox="1"/>
          <p:nvPr/>
        </p:nvSpPr>
        <p:spPr>
          <a:xfrm rot="20026655">
            <a:off x="7332383" y="2414421"/>
            <a:ext cx="1322863" cy="769441"/>
          </a:xfrm>
          <a:prstGeom prst="rect">
            <a:avLst/>
          </a:prstGeom>
          <a:noFill/>
        </p:spPr>
        <p:txBody>
          <a:bodyPr wrap="none" rtlCol="0">
            <a:spAutoFit/>
          </a:bodyPr>
          <a:lstStyle/>
          <a:p>
            <a:r>
              <a:rPr lang="en-GB" sz="4400" dirty="0">
                <a:solidFill>
                  <a:schemeClr val="bg1">
                    <a:lumMod val="95000"/>
                  </a:schemeClr>
                </a:solidFill>
              </a:rPr>
              <a:t>ICAO</a:t>
            </a:r>
          </a:p>
        </p:txBody>
      </p:sp>
      <p:pic>
        <p:nvPicPr>
          <p:cNvPr id="41" name="Graphic 40" descr="Checklist">
            <a:extLst>
              <a:ext uri="{FF2B5EF4-FFF2-40B4-BE49-F238E27FC236}">
                <a16:creationId xmlns:a16="http://schemas.microsoft.com/office/drawing/2014/main" id="{1A7F86BE-5CF8-43CB-8413-837236552BA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09924" y="5567931"/>
            <a:ext cx="914400" cy="914400"/>
          </a:xfrm>
          <a:prstGeom prst="rect">
            <a:avLst/>
          </a:prstGeom>
        </p:spPr>
      </p:pic>
      <p:pic>
        <p:nvPicPr>
          <p:cNvPr id="42" name="Graphic 41" descr="Checklist">
            <a:extLst>
              <a:ext uri="{FF2B5EF4-FFF2-40B4-BE49-F238E27FC236}">
                <a16:creationId xmlns:a16="http://schemas.microsoft.com/office/drawing/2014/main" id="{7AC16708-326F-4640-BFA1-A34D3F4C92A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127105" y="5581868"/>
            <a:ext cx="914400" cy="914400"/>
          </a:xfrm>
          <a:prstGeom prst="rect">
            <a:avLst/>
          </a:prstGeom>
        </p:spPr>
      </p:pic>
    </p:spTree>
    <p:extLst>
      <p:ext uri="{BB962C8B-B14F-4D97-AF65-F5344CB8AC3E}">
        <p14:creationId xmlns:p14="http://schemas.microsoft.com/office/powerpoint/2010/main" val="37526816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50</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30629" cy="1143000"/>
          </a:xfrm>
        </p:spPr>
        <p:txBody>
          <a:bodyPr/>
          <a:lstStyle/>
          <a:p>
            <a:r>
              <a:rPr lang="en-GB" sz="2800" dirty="0"/>
              <a:t>Current performance, wider context</a:t>
            </a:r>
            <a:br>
              <a:rPr lang="en-GB" sz="2800" dirty="0"/>
            </a:br>
            <a:r>
              <a:rPr lang="en-GB" sz="2800" dirty="0"/>
              <a:t>Comparing Europe, US and China</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
        <p:nvSpPr>
          <p:cNvPr id="14" name="TextBox 13">
            <a:extLst>
              <a:ext uri="{FF2B5EF4-FFF2-40B4-BE49-F238E27FC236}">
                <a16:creationId xmlns:a16="http://schemas.microsoft.com/office/drawing/2014/main" id="{320E4785-0517-4FEE-B220-6BE10F9B5BF1}"/>
              </a:ext>
            </a:extLst>
          </p:cNvPr>
          <p:cNvSpPr txBox="1"/>
          <p:nvPr/>
        </p:nvSpPr>
        <p:spPr>
          <a:xfrm>
            <a:off x="152399" y="5672383"/>
            <a:ext cx="8875969" cy="584775"/>
          </a:xfrm>
          <a:prstGeom prst="rect">
            <a:avLst/>
          </a:prstGeom>
          <a:noFill/>
        </p:spPr>
        <p:txBody>
          <a:bodyPr wrap="square" rtlCol="0">
            <a:spAutoFit/>
          </a:bodyPr>
          <a:lstStyle/>
          <a:p>
            <a:r>
              <a:rPr lang="en-GB" sz="1600" dirty="0"/>
              <a:t>Cook A, Belkoura S and Zanin M, 2017. </a:t>
            </a:r>
            <a:r>
              <a:rPr lang="en-GB" sz="1600" i="1" dirty="0"/>
              <a:t>ATM performance measurement in Europe, the US and China</a:t>
            </a:r>
            <a:r>
              <a:rPr lang="en-GB" sz="1600" dirty="0"/>
              <a:t>.</a:t>
            </a:r>
          </a:p>
          <a:p>
            <a:r>
              <a:rPr lang="en-GB" sz="1600" dirty="0"/>
              <a:t>Chinese Journal of Aeronautics, 30 (2), 479-490. ISSN 1000-9361</a:t>
            </a:r>
          </a:p>
        </p:txBody>
      </p:sp>
      <p:graphicFrame>
        <p:nvGraphicFramePr>
          <p:cNvPr id="9" name="Table 8"/>
          <p:cNvGraphicFramePr>
            <a:graphicFrameLocks noGrp="1"/>
          </p:cNvGraphicFramePr>
          <p:nvPr/>
        </p:nvGraphicFramePr>
        <p:xfrm>
          <a:off x="107504" y="1171707"/>
          <a:ext cx="8929000" cy="4536503"/>
        </p:xfrm>
        <a:graphic>
          <a:graphicData uri="http://schemas.openxmlformats.org/drawingml/2006/table">
            <a:tbl>
              <a:tblPr firstRow="1" bandRow="1">
                <a:tableStyleId>{5C22544A-7EE6-4342-B048-85BDC9FD1C3A}</a:tableStyleId>
              </a:tblPr>
              <a:tblGrid>
                <a:gridCol w="1171024">
                  <a:extLst>
                    <a:ext uri="{9D8B030D-6E8A-4147-A177-3AD203B41FA5}">
                      <a16:colId xmlns:a16="http://schemas.microsoft.com/office/drawing/2014/main" val="20000"/>
                    </a:ext>
                  </a:extLst>
                </a:gridCol>
                <a:gridCol w="2585992">
                  <a:extLst>
                    <a:ext uri="{9D8B030D-6E8A-4147-A177-3AD203B41FA5}">
                      <a16:colId xmlns:a16="http://schemas.microsoft.com/office/drawing/2014/main" val="20001"/>
                    </a:ext>
                  </a:extLst>
                </a:gridCol>
                <a:gridCol w="2507688">
                  <a:extLst>
                    <a:ext uri="{9D8B030D-6E8A-4147-A177-3AD203B41FA5}">
                      <a16:colId xmlns:a16="http://schemas.microsoft.com/office/drawing/2014/main" val="20002"/>
                    </a:ext>
                  </a:extLst>
                </a:gridCol>
                <a:gridCol w="2664296">
                  <a:extLst>
                    <a:ext uri="{9D8B030D-6E8A-4147-A177-3AD203B41FA5}">
                      <a16:colId xmlns:a16="http://schemas.microsoft.com/office/drawing/2014/main" val="20003"/>
                    </a:ext>
                  </a:extLst>
                </a:gridCol>
              </a:tblGrid>
              <a:tr h="396739">
                <a:tc>
                  <a:txBody>
                    <a:bodyPr/>
                    <a:lstStyle/>
                    <a:p>
                      <a:pPr algn="ctr"/>
                      <a:endParaRPr lang="en-GB" dirty="0"/>
                    </a:p>
                  </a:txBody>
                  <a:tcPr/>
                </a:tc>
                <a:tc>
                  <a:txBody>
                    <a:bodyPr/>
                    <a:lstStyle/>
                    <a:p>
                      <a:pPr algn="ctr" eaLnBrk="1" hangingPunct="1">
                        <a:buFontTx/>
                        <a:buNone/>
                      </a:pPr>
                      <a:r>
                        <a:rPr lang="en-GB" sz="1800" b="1" kern="1200" dirty="0">
                          <a:solidFill>
                            <a:schemeClr val="lt1"/>
                          </a:solidFill>
                          <a:effectLst/>
                          <a:latin typeface="+mn-lt"/>
                          <a:ea typeface="+mn-ea"/>
                          <a:cs typeface="+mn-cs"/>
                        </a:rPr>
                        <a:t>Europe</a:t>
                      </a:r>
                      <a:endParaRPr lang="en-GB" sz="1800" dirty="0">
                        <a:solidFill>
                          <a:schemeClr val="bg1"/>
                        </a:solidFill>
                      </a:endParaRPr>
                    </a:p>
                  </a:txBody>
                  <a:tcPr/>
                </a:tc>
                <a:tc>
                  <a:txBody>
                    <a:bodyPr/>
                    <a:lstStyle/>
                    <a:p>
                      <a:pPr algn="ctr"/>
                      <a:r>
                        <a:rPr lang="en-GB" sz="1800" b="1" kern="1200" dirty="0">
                          <a:solidFill>
                            <a:schemeClr val="lt1"/>
                          </a:solidFill>
                          <a:effectLst/>
                          <a:latin typeface="+mn-lt"/>
                          <a:ea typeface="+mn-ea"/>
                          <a:cs typeface="+mn-cs"/>
                        </a:rPr>
                        <a:t>US </a:t>
                      </a:r>
                      <a:endParaRPr lang="en-GB" dirty="0"/>
                    </a:p>
                  </a:txBody>
                  <a:tcPr/>
                </a:tc>
                <a:tc>
                  <a:txBody>
                    <a:bodyPr/>
                    <a:lstStyle/>
                    <a:p>
                      <a:pPr algn="ctr"/>
                      <a:r>
                        <a:rPr lang="en-GB" sz="1800" b="1" kern="1200" dirty="0">
                          <a:solidFill>
                            <a:schemeClr val="lt1"/>
                          </a:solidFill>
                          <a:effectLst/>
                          <a:latin typeface="+mn-lt"/>
                          <a:ea typeface="+mn-ea"/>
                          <a:cs typeface="+mn-cs"/>
                        </a:rPr>
                        <a:t>China</a:t>
                      </a:r>
                      <a:endParaRPr lang="en-GB" dirty="0"/>
                    </a:p>
                  </a:txBody>
                  <a:tcPr/>
                </a:tc>
                <a:extLst>
                  <a:ext uri="{0D108BD9-81ED-4DB2-BD59-A6C34878D82A}">
                    <a16:rowId xmlns:a16="http://schemas.microsoft.com/office/drawing/2014/main" val="10000"/>
                  </a:ext>
                </a:extLst>
              </a:tr>
              <a:tr h="8728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ATFM service</a:t>
                      </a:r>
                      <a:r>
                        <a:rPr lang="en-GB" sz="1400" kern="1200" baseline="0" dirty="0">
                          <a:solidFill>
                            <a:schemeClr val="dk1"/>
                          </a:solidFill>
                          <a:effectLst/>
                          <a:latin typeface="+mn-lt"/>
                          <a:ea typeface="+mn-ea"/>
                          <a:cs typeface="+mn-cs"/>
                        </a:rPr>
                        <a:t> provision</a:t>
                      </a:r>
                      <a:endParaRPr lang="en-GB" sz="1400" b="1" dirty="0"/>
                    </a:p>
                  </a:txBody>
                  <a:tcPr anchor="ctr"/>
                </a:tc>
                <a:tc>
                  <a:txBody>
                    <a:bodyPr/>
                    <a:lstStyle/>
                    <a:p>
                      <a:pPr algn="l"/>
                      <a:r>
                        <a:rPr lang="en-US" sz="1400" kern="1200" dirty="0">
                          <a:solidFill>
                            <a:schemeClr val="dk1"/>
                          </a:solidFill>
                          <a:effectLst/>
                          <a:latin typeface="+mn-lt"/>
                          <a:ea typeface="+mn-ea"/>
                          <a:cs typeface="+mn-cs"/>
                        </a:rPr>
                        <a:t>41 States</a:t>
                      </a:r>
                    </a:p>
                    <a:p>
                      <a:pPr algn="l"/>
                      <a:r>
                        <a:rPr lang="en-US" sz="1400" kern="1200" dirty="0">
                          <a:solidFill>
                            <a:schemeClr val="dk1"/>
                          </a:solidFill>
                          <a:effectLst/>
                          <a:latin typeface="+mn-lt"/>
                          <a:ea typeface="+mn-ea"/>
                          <a:cs typeface="+mn-cs"/>
                        </a:rPr>
                        <a:t>(EUROCONTROL)</a:t>
                      </a:r>
                    </a:p>
                    <a:p>
                      <a:pPr algn="l"/>
                      <a:endParaRPr lang="en-US" sz="1400" kern="1200" dirty="0">
                        <a:solidFill>
                          <a:schemeClr val="dk1"/>
                        </a:solidFill>
                        <a:effectLst/>
                        <a:latin typeface="+mn-lt"/>
                        <a:ea typeface="+mn-ea"/>
                        <a:cs typeface="+mn-cs"/>
                      </a:endParaRPr>
                    </a:p>
                    <a:p>
                      <a:pPr algn="l"/>
                      <a:r>
                        <a:rPr lang="en-US" sz="1400" kern="1200" dirty="0">
                          <a:solidFill>
                            <a:schemeClr val="dk1"/>
                          </a:solidFill>
                          <a:effectLst/>
                          <a:latin typeface="+mn-lt"/>
                          <a:ea typeface="+mn-ea"/>
                          <a:cs typeface="+mn-cs"/>
                        </a:rPr>
                        <a:t>63 en-route centres</a:t>
                      </a:r>
                      <a:endParaRPr lang="en-GB" sz="1400" kern="1200" dirty="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Federal Aviation Administration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20 air route traffic ctrl centres</a:t>
                      </a:r>
                      <a:endParaRPr lang="en-GB" sz="1400" kern="1200" dirty="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Air Traffic Management Bureau</a:t>
                      </a:r>
                      <a:r>
                        <a:rPr lang="en-US" sz="1400" kern="1200" baseline="0" dirty="0">
                          <a:solidFill>
                            <a:schemeClr val="dk1"/>
                          </a:solidFill>
                          <a:effectLst/>
                          <a:latin typeface="+mn-lt"/>
                          <a:ea typeface="+mn-ea"/>
                          <a:cs typeface="+mn-cs"/>
                        </a:rPr>
                        <a:t> (</a:t>
                      </a:r>
                      <a:r>
                        <a:rPr lang="en-US" sz="1400" kern="1200" dirty="0">
                          <a:solidFill>
                            <a:schemeClr val="dk1"/>
                          </a:solidFill>
                          <a:effectLst/>
                          <a:latin typeface="+mn-lt"/>
                          <a:ea typeface="+mn-ea"/>
                          <a:cs typeface="+mn-cs"/>
                        </a:rPr>
                        <a:t>CAAC) </a:t>
                      </a:r>
                      <a:endParaRPr lang="en-GB" sz="1400" kern="1200" dirty="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sz="1400" b="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8 upper air ctrl areas</a:t>
                      </a:r>
                      <a:endParaRPr lang="en-GB" sz="14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r h="7987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t>Default management</a:t>
                      </a:r>
                    </a:p>
                  </a:txBody>
                  <a:tcPr anchor="ctr"/>
                </a:tc>
                <a:tc>
                  <a:txBody>
                    <a:bodyPr/>
                    <a:lstStyle/>
                    <a:p>
                      <a:pPr algn="ctr"/>
                      <a:r>
                        <a:rPr lang="en-GB" sz="1400" b="0" dirty="0">
                          <a:solidFill>
                            <a:schemeClr val="tx1"/>
                          </a:solidFill>
                        </a:rPr>
                        <a:t>at-gate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en-US" sz="1400" b="0" dirty="0">
                          <a:solidFill>
                            <a:schemeClr val="tx1"/>
                          </a:solidFill>
                        </a:rPr>
                        <a:t>airborne</a:t>
                      </a:r>
                    </a:p>
                  </a:txBody>
                  <a:tcPr anchor="ctr"/>
                </a:tc>
                <a:tc>
                  <a:txBody>
                    <a:bodyPr/>
                    <a:lstStyle/>
                    <a:p>
                      <a:pPr algn="ctr"/>
                      <a:r>
                        <a:rPr lang="en-GB" sz="1400" b="0" kern="1200" dirty="0">
                          <a:solidFill>
                            <a:schemeClr val="dk1"/>
                          </a:solidFill>
                          <a:effectLst/>
                          <a:latin typeface="+mn-lt"/>
                          <a:ea typeface="+mn-ea"/>
                          <a:cs typeface="+mn-cs"/>
                        </a:rPr>
                        <a:t>mix</a:t>
                      </a:r>
                      <a:endParaRPr lang="en-GB" sz="1400" b="0" kern="1200" baseline="30000" dirty="0">
                        <a:solidFill>
                          <a:schemeClr val="bg1">
                            <a:lumMod val="50000"/>
                          </a:schemeClr>
                        </a:solidFill>
                        <a:effectLst/>
                        <a:latin typeface="+mn-lt"/>
                        <a:ea typeface="+mn-ea"/>
                        <a:cs typeface="+mn-cs"/>
                      </a:endParaRPr>
                    </a:p>
                  </a:txBody>
                  <a:tcPr anchor="ctr"/>
                </a:tc>
                <a:extLst>
                  <a:ext uri="{0D108BD9-81ED-4DB2-BD59-A6C34878D82A}">
                    <a16:rowId xmlns:a16="http://schemas.microsoft.com/office/drawing/2014/main" val="10002"/>
                  </a:ext>
                </a:extLst>
              </a:tr>
              <a:tr h="7987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t>MIT</a:t>
                      </a:r>
                    </a:p>
                  </a:txBody>
                  <a:tcPr anchor="ctr"/>
                </a:tc>
                <a:tc>
                  <a:txBody>
                    <a:bodyPr/>
                    <a:lstStyle/>
                    <a:p>
                      <a:pPr algn="ctr"/>
                      <a:r>
                        <a:rPr lang="en-GB" sz="1400" b="0" dirty="0">
                          <a:solidFill>
                            <a:schemeClr val="tx1"/>
                          </a:solidFill>
                        </a:rPr>
                        <a:t>very limited</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en-US" sz="1400" b="0" dirty="0">
                          <a:solidFill>
                            <a:schemeClr val="tx1"/>
                          </a:solidFill>
                        </a:rPr>
                        <a:t>yes (-&gt;TBM)</a:t>
                      </a:r>
                    </a:p>
                  </a:txBody>
                  <a:tcPr anchor="ctr"/>
                </a:tc>
                <a:tc>
                  <a:txBody>
                    <a:bodyPr/>
                    <a:lstStyle/>
                    <a:p>
                      <a:pPr algn="ctr"/>
                      <a:r>
                        <a:rPr lang="en-GB" sz="1400" b="0" kern="1200" dirty="0">
                          <a:solidFill>
                            <a:schemeClr val="dk1"/>
                          </a:solidFill>
                          <a:effectLst/>
                          <a:latin typeface="+mn-lt"/>
                          <a:ea typeface="+mn-ea"/>
                          <a:cs typeface="+mn-cs"/>
                        </a:rPr>
                        <a:t>yes</a:t>
                      </a:r>
                    </a:p>
                  </a:txBody>
                  <a:tcPr anchor="ctr"/>
                </a:tc>
                <a:extLst>
                  <a:ext uri="{0D108BD9-81ED-4DB2-BD59-A6C34878D82A}">
                    <a16:rowId xmlns:a16="http://schemas.microsoft.com/office/drawing/2014/main" val="1889778984"/>
                  </a:ext>
                </a:extLst>
              </a:tr>
              <a:tr h="7987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Special use airspace</a:t>
                      </a:r>
                      <a:endParaRPr lang="en-GB" sz="1400" b="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core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en-US" sz="1400" b="0" dirty="0">
                          <a:solidFill>
                            <a:schemeClr val="tx1"/>
                          </a:solidFill>
                        </a:rPr>
                        <a:t>coast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en-US" sz="1400" b="0" dirty="0">
                          <a:solidFill>
                            <a:schemeClr val="tx1"/>
                          </a:solidFill>
                        </a:rPr>
                        <a:t>core</a:t>
                      </a:r>
                    </a:p>
                  </a:txBody>
                  <a:tcPr anchor="ctr"/>
                </a:tc>
                <a:extLst>
                  <a:ext uri="{0D108BD9-81ED-4DB2-BD59-A6C34878D82A}">
                    <a16:rowId xmlns:a16="http://schemas.microsoft.com/office/drawing/2014/main" val="10003"/>
                  </a:ext>
                </a:extLst>
              </a:tr>
              <a:tr h="7987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0" dirty="0"/>
                        <a:t>ATFM / AO/ airport CDM</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yes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en-US" sz="1400" b="0" dirty="0">
                          <a:solidFill>
                            <a:schemeClr val="tx1"/>
                          </a:solidFill>
                        </a:rPr>
                        <a:t>yes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en-US" sz="1400" b="0" dirty="0">
                          <a:solidFill>
                            <a:schemeClr val="tx1"/>
                          </a:solidFill>
                        </a:rPr>
                        <a:t>yes</a:t>
                      </a:r>
                    </a:p>
                  </a:txBody>
                  <a:tcPr anchor="ctr"/>
                </a:tc>
                <a:extLst>
                  <a:ext uri="{0D108BD9-81ED-4DB2-BD59-A6C34878D82A}">
                    <a16:rowId xmlns:a16="http://schemas.microsoft.com/office/drawing/2014/main" val="1111405059"/>
                  </a:ext>
                </a:extLst>
              </a:tr>
            </a:tbl>
          </a:graphicData>
        </a:graphic>
      </p:graphicFrame>
      <p:sp>
        <p:nvSpPr>
          <p:cNvPr id="10" name="TextBox 9">
            <a:extLst>
              <a:ext uri="{FF2B5EF4-FFF2-40B4-BE49-F238E27FC236}">
                <a16:creationId xmlns:a16="http://schemas.microsoft.com/office/drawing/2014/main" id="{4115C7BE-A0FF-4941-9312-5F90F02CF1B3}"/>
              </a:ext>
            </a:extLst>
          </p:cNvPr>
          <p:cNvSpPr txBox="1"/>
          <p:nvPr/>
        </p:nvSpPr>
        <p:spPr>
          <a:xfrm>
            <a:off x="150165" y="6125293"/>
            <a:ext cx="8878203" cy="338554"/>
          </a:xfrm>
          <a:prstGeom prst="rect">
            <a:avLst/>
          </a:prstGeom>
          <a:noFill/>
        </p:spPr>
        <p:txBody>
          <a:bodyPr wrap="square" rtlCol="0">
            <a:spAutoFit/>
          </a:bodyPr>
          <a:lstStyle/>
          <a:p>
            <a:r>
              <a:rPr lang="en-GB" sz="1600" dirty="0">
                <a:solidFill>
                  <a:srgbClr val="0000FF"/>
                </a:solidFill>
                <a:hlinkClick r:id="rId2"/>
              </a:rPr>
              <a:t>http://authors.elsevier.com/sd/article/S1000936117300237</a:t>
            </a:r>
            <a:endParaRPr lang="en-GB" sz="1600" dirty="0">
              <a:solidFill>
                <a:srgbClr val="0000FF"/>
              </a:solidFill>
            </a:endParaRPr>
          </a:p>
        </p:txBody>
      </p:sp>
    </p:spTree>
    <p:extLst>
      <p:ext uri="{BB962C8B-B14F-4D97-AF65-F5344CB8AC3E}">
        <p14:creationId xmlns:p14="http://schemas.microsoft.com/office/powerpoint/2010/main" val="19474971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Further material on the</a:t>
            </a:r>
            <a:br>
              <a:rPr lang="en-GB" dirty="0"/>
            </a:br>
            <a:r>
              <a:rPr lang="en-GB" dirty="0"/>
              <a:t>SES Performance Scheme</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51</a:t>
            </a:fld>
            <a:endParaRPr lang="en-GB" dirty="0"/>
          </a:p>
        </p:txBody>
      </p:sp>
    </p:spTree>
    <p:extLst>
      <p:ext uri="{BB962C8B-B14F-4D97-AF65-F5344CB8AC3E}">
        <p14:creationId xmlns:p14="http://schemas.microsoft.com/office/powerpoint/2010/main" val="22845597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52</a:t>
            </a:fld>
            <a:endParaRPr lang="en-GB"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SES Performance Scheme</a:t>
            </a:r>
            <a:br>
              <a:rPr lang="en-GB" sz="2800" dirty="0"/>
            </a:br>
            <a:r>
              <a:rPr lang="en-GB" sz="2800" dirty="0"/>
              <a:t>Charging Scheme: principles</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199" y="1415642"/>
            <a:ext cx="8686801" cy="4741878"/>
          </a:xfrm>
        </p:spPr>
        <p:txBody>
          <a:bodyPr>
            <a:normAutofit fontScale="92500" lnSpcReduction="20000"/>
          </a:bodyPr>
          <a:lstStyle/>
          <a:p>
            <a:pPr marL="342900" indent="-342900">
              <a:buFont typeface="Arial" charset="0"/>
              <a:buChar char="•"/>
            </a:pPr>
            <a:r>
              <a:rPr lang="en-GB" dirty="0"/>
              <a:t>Full cost recovery replaced by ‘determined costs’ – paradigm shift</a:t>
            </a:r>
          </a:p>
          <a:p>
            <a:pPr marL="342900" indent="-342900">
              <a:buFont typeface="Arial" charset="0"/>
              <a:buChar char="•"/>
            </a:pPr>
            <a:r>
              <a:rPr lang="en-GB" dirty="0"/>
              <a:t>Incentives in regs for ANSPs to balance ‘traffic’ </a:t>
            </a:r>
            <a:r>
              <a:rPr lang="en-GB" i="1" dirty="0"/>
              <a:t>v</a:t>
            </a:r>
            <a:r>
              <a:rPr lang="en-GB" dirty="0"/>
              <a:t>. ‘cost’ risks (‘risk sharing’ mechanism)</a:t>
            </a:r>
          </a:p>
          <a:p>
            <a:pPr marL="1085850" lvl="1" indent="-342900">
              <a:buFont typeface="Arial" charset="0"/>
              <a:buChar char="•"/>
            </a:pPr>
            <a:r>
              <a:rPr lang="en-GB" i="1" dirty="0">
                <a:solidFill>
                  <a:srgbClr val="FFC000"/>
                </a:solidFill>
              </a:rPr>
              <a:t>actual</a:t>
            </a:r>
            <a:r>
              <a:rPr lang="en-GB" dirty="0">
                <a:solidFill>
                  <a:srgbClr val="FFC000"/>
                </a:solidFill>
              </a:rPr>
              <a:t> traffic high: some revenues over ‘dead band’ go to AUs</a:t>
            </a:r>
            <a:endParaRPr lang="en-GB" sz="1600" dirty="0">
              <a:solidFill>
                <a:srgbClr val="FFC000"/>
              </a:solidFill>
            </a:endParaRPr>
          </a:p>
          <a:p>
            <a:pPr marL="1085850" lvl="1" indent="-342900">
              <a:buFont typeface="Arial" charset="0"/>
              <a:buChar char="•"/>
            </a:pPr>
            <a:r>
              <a:rPr lang="en-GB" i="1" dirty="0">
                <a:solidFill>
                  <a:srgbClr val="FFC000"/>
                </a:solidFill>
              </a:rPr>
              <a:t>actual</a:t>
            </a:r>
            <a:r>
              <a:rPr lang="en-GB" dirty="0">
                <a:solidFill>
                  <a:srgbClr val="FFC000"/>
                </a:solidFill>
              </a:rPr>
              <a:t> costs high: ANSP bears costs </a:t>
            </a:r>
            <a:r>
              <a:rPr lang="en-GB" sz="1600" dirty="0">
                <a:solidFill>
                  <a:srgbClr val="FFC000"/>
                </a:solidFill>
              </a:rPr>
              <a:t>(incentive to off-set by reducing costs)</a:t>
            </a:r>
          </a:p>
          <a:p>
            <a:pPr marL="1085850" lvl="1" indent="-342900">
              <a:buFont typeface="Arial" charset="0"/>
              <a:buChar char="•"/>
            </a:pPr>
            <a:r>
              <a:rPr lang="en-GB" sz="1700" dirty="0"/>
              <a:t>alert thresholds established at both EU and local level to enable a revision of targets when underlying assumptions (e.g. traffic) change </a:t>
            </a:r>
            <a:r>
              <a:rPr lang="en-GB" sz="1700" i="1" dirty="0"/>
              <a:t>significantly</a:t>
            </a:r>
            <a:r>
              <a:rPr lang="en-GB" sz="1700" dirty="0"/>
              <a:t> (but cf. Covid-19!)</a:t>
            </a:r>
            <a:endParaRPr lang="en-GB" strike="sngStrike" dirty="0">
              <a:solidFill>
                <a:srgbClr val="FF0000"/>
              </a:solidFill>
              <a:highlight>
                <a:srgbClr val="FFFF00"/>
              </a:highlight>
            </a:endParaRPr>
          </a:p>
          <a:p>
            <a:pPr marL="342900" indent="-342900">
              <a:buFont typeface="Arial" charset="0"/>
              <a:buChar char="•"/>
            </a:pPr>
            <a:r>
              <a:rPr lang="en-GB" dirty="0"/>
              <a:t>Overall: stronger incentives on reducing costs, weaker incentives on improving capacity</a:t>
            </a:r>
          </a:p>
          <a:p>
            <a:pPr marL="1085850" lvl="1" indent="-342900">
              <a:buFont typeface="Arial" charset="0"/>
              <a:buChar char="•"/>
            </a:pPr>
            <a:r>
              <a:rPr lang="en-GB" dirty="0"/>
              <a:t>assumptions in some performance plans made to game system</a:t>
            </a:r>
            <a:endParaRPr lang="en-GB" strike="sngStrike" dirty="0">
              <a:solidFill>
                <a:srgbClr val="FF0000"/>
              </a:solidFill>
            </a:endParaRPr>
          </a:p>
          <a:p>
            <a:pPr marL="1085850" lvl="1" indent="-342900">
              <a:buFont typeface="Arial" charset="0"/>
              <a:buChar char="•"/>
            </a:pPr>
            <a:r>
              <a:rPr lang="en-GB" dirty="0"/>
              <a:t>financial incentives currently mandatory for capacity KPA (all KPIs); optional for environment KPA – should they be mandatory for all KPAs?</a:t>
            </a:r>
          </a:p>
          <a:p>
            <a:pPr marL="1485900" lvl="2" indent="-342900">
              <a:buFont typeface="Arial" charset="0"/>
              <a:buChar char="•"/>
            </a:pPr>
            <a:r>
              <a:rPr lang="en-GB" dirty="0"/>
              <a:t>only the UK had an ENV incentive in its pre-Covid-19 RP3 performance plan </a:t>
            </a:r>
          </a:p>
          <a:p>
            <a:pPr marL="1485900" lvl="2" indent="-342900">
              <a:buFont typeface="Arial" charset="0"/>
              <a:buChar char="•"/>
            </a:pPr>
            <a:r>
              <a:rPr lang="en-GB" dirty="0"/>
              <a:t>better to incentivise capability (technological functionality)?</a:t>
            </a:r>
          </a:p>
          <a:p>
            <a:pPr marL="342900" indent="-342900">
              <a:buFont typeface="Arial" charset="0"/>
              <a:buChar char="•"/>
            </a:pPr>
            <a:r>
              <a:rPr lang="en-GB" dirty="0"/>
              <a:t>2018: cost of ATFM delay to AUs €</a:t>
            </a:r>
            <a:r>
              <a:rPr lang="en-GB" baseline="-25000" dirty="0"/>
              <a:t>2009 </a:t>
            </a:r>
            <a:r>
              <a:rPr lang="en-GB" dirty="0"/>
              <a:t>1.7bn, cf. ANSP delay penalties €</a:t>
            </a:r>
            <a:r>
              <a:rPr lang="en-GB" baseline="-25000" dirty="0"/>
              <a:t>2009 </a:t>
            </a:r>
            <a:r>
              <a:rPr lang="en-GB" dirty="0"/>
              <a:t>4m </a:t>
            </a:r>
            <a:r>
              <a:rPr lang="en-GB" baseline="-25000" dirty="0"/>
              <a:t>(Source: PRB)</a:t>
            </a:r>
            <a:endParaRPr lang="en-GB" dirty="0"/>
          </a:p>
          <a:p>
            <a:pPr marL="342900" indent="-342900">
              <a:buFont typeface="Arial" charset="0"/>
              <a:buChar char="•"/>
            </a:pPr>
            <a:r>
              <a:rPr lang="en-GB" dirty="0"/>
              <a:t>Is overall 50% unit cost reduction realistic without associated forecast traffic growth?</a:t>
            </a:r>
          </a:p>
          <a:p>
            <a:pPr marL="1085850" lvl="1" indent="-342900">
              <a:buFont typeface="Arial" charset="0"/>
              <a:buChar char="•"/>
            </a:pPr>
            <a:r>
              <a:rPr lang="en-GB" dirty="0"/>
              <a:t>in 2018, EU-wide actual unit costs were </a:t>
            </a:r>
            <a:r>
              <a:rPr lang="en-GB" i="1" dirty="0"/>
              <a:t>below</a:t>
            </a:r>
            <a:r>
              <a:rPr lang="en-GB" dirty="0"/>
              <a:t> determined unit costs (target)</a:t>
            </a:r>
          </a:p>
          <a:p>
            <a:pPr marL="1485900" lvl="2" indent="-342900">
              <a:buFont typeface="Arial" charset="0"/>
              <a:buChar char="•"/>
            </a:pPr>
            <a:r>
              <a:rPr lang="en-GB" dirty="0"/>
              <a:t>partly driven by under-investment in capacity </a:t>
            </a:r>
          </a:p>
          <a:p>
            <a:pPr marL="1085850" lvl="1" indent="-342900">
              <a:buFont typeface="Arial" charset="0"/>
              <a:buChar char="•"/>
            </a:pPr>
            <a:r>
              <a:rPr lang="en-GB" dirty="0"/>
              <a:t>some support for price cap, instead of tying cost efficiency KPI to traffic</a:t>
            </a:r>
          </a:p>
        </p:txBody>
      </p:sp>
      <p:sp>
        <p:nvSpPr>
          <p:cNvPr id="12" name="Footer Placeholder 3">
            <a:extLst>
              <a:ext uri="{FF2B5EF4-FFF2-40B4-BE49-F238E27FC236}">
                <a16:creationId xmlns:a16="http://schemas.microsoft.com/office/drawing/2014/main" id="{4F9717D8-44A0-4B45-ACB8-121ADC706C56}"/>
              </a:ext>
            </a:extLst>
          </p:cNvPr>
          <p:cNvSpPr>
            <a:spLocks noGrp="1"/>
          </p:cNvSpPr>
          <p:nvPr>
            <p:ph type="ftr" sz="quarter" idx="10"/>
          </p:nvPr>
        </p:nvSpPr>
        <p:spPr>
          <a:xfrm>
            <a:off x="457201" y="6556407"/>
            <a:ext cx="7453617" cy="252000"/>
          </a:xfrm>
        </p:spPr>
        <p:txBody>
          <a:bodyPr/>
          <a:lstStyle/>
          <a:p>
            <a:r>
              <a:rPr lang="en-US" dirty="0"/>
              <a:t>See: https://webgate.ec.europa.eu/eusinglesky/content/welcome_en (</a:t>
            </a:r>
            <a:r>
              <a:rPr lang="en-GB" dirty="0"/>
              <a:t>need user account for some access)</a:t>
            </a:r>
          </a:p>
        </p:txBody>
      </p:sp>
    </p:spTree>
    <p:extLst>
      <p:ext uri="{BB962C8B-B14F-4D97-AF65-F5344CB8AC3E}">
        <p14:creationId xmlns:p14="http://schemas.microsoft.com/office/powerpoint/2010/main" val="41583952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53</a:t>
            </a:fld>
            <a:endParaRPr lang="en-GB"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833361" cy="1143000"/>
          </a:xfrm>
        </p:spPr>
        <p:txBody>
          <a:bodyPr/>
          <a:lstStyle/>
          <a:p>
            <a:r>
              <a:rPr lang="en-GB" sz="2800" dirty="0"/>
              <a:t>SES Performance Scheme</a:t>
            </a:r>
            <a:br>
              <a:rPr lang="en-GB" sz="2800" dirty="0"/>
            </a:br>
            <a:r>
              <a:rPr lang="en-GB" sz="2800" dirty="0"/>
              <a:t>Charging Scheme: en-route surpluses in 2018</a:t>
            </a:r>
            <a:endParaRPr lang="en-GB" sz="2800" dirty="0">
              <a:solidFill>
                <a:srgbClr val="FF0000"/>
              </a:solidFill>
            </a:endParaRPr>
          </a:p>
        </p:txBody>
      </p:sp>
      <p:sp>
        <p:nvSpPr>
          <p:cNvPr id="12" name="Footer Placeholder 3">
            <a:extLst>
              <a:ext uri="{FF2B5EF4-FFF2-40B4-BE49-F238E27FC236}">
                <a16:creationId xmlns:a16="http://schemas.microsoft.com/office/drawing/2014/main" id="{D9DDC7E4-5FCA-4E77-867F-830E98FD161E}"/>
              </a:ext>
            </a:extLst>
          </p:cNvPr>
          <p:cNvSpPr>
            <a:spLocks noGrp="1"/>
          </p:cNvSpPr>
          <p:nvPr>
            <p:ph type="ftr" sz="quarter" idx="10"/>
          </p:nvPr>
        </p:nvSpPr>
        <p:spPr>
          <a:xfrm>
            <a:off x="457201" y="6556407"/>
            <a:ext cx="7833359" cy="252000"/>
          </a:xfrm>
        </p:spPr>
        <p:txBody>
          <a:bodyPr/>
          <a:lstStyle/>
          <a:p>
            <a:r>
              <a:rPr lang="en-GB" dirty="0"/>
              <a:t>Source: PRB, 2019. Performance Review Body: PRB Monitoring Report 2018; Annex II – Member States’ detailed analysis for experts, October 2019</a:t>
            </a:r>
            <a:endParaRPr lang="en-US" dirty="0"/>
          </a:p>
        </p:txBody>
      </p:sp>
      <p:pic>
        <p:nvPicPr>
          <p:cNvPr id="2" name="Picture 1">
            <a:extLst>
              <a:ext uri="{FF2B5EF4-FFF2-40B4-BE49-F238E27FC236}">
                <a16:creationId xmlns:a16="http://schemas.microsoft.com/office/drawing/2014/main" id="{4506468F-38C8-4213-AA67-997055301179}"/>
              </a:ext>
            </a:extLst>
          </p:cNvPr>
          <p:cNvPicPr>
            <a:picLocks noChangeAspect="1"/>
          </p:cNvPicPr>
          <p:nvPr/>
        </p:nvPicPr>
        <p:blipFill>
          <a:blip r:embed="rId2"/>
          <a:stretch>
            <a:fillRect/>
          </a:stretch>
        </p:blipFill>
        <p:spPr>
          <a:xfrm>
            <a:off x="104503" y="1231936"/>
            <a:ext cx="8965076" cy="3238916"/>
          </a:xfrm>
          <a:prstGeom prst="rect">
            <a:avLst/>
          </a:prstGeom>
        </p:spPr>
      </p:pic>
      <p:sp>
        <p:nvSpPr>
          <p:cNvPr id="3" name="TextBox 2">
            <a:extLst>
              <a:ext uri="{FF2B5EF4-FFF2-40B4-BE49-F238E27FC236}">
                <a16:creationId xmlns:a16="http://schemas.microsoft.com/office/drawing/2014/main" id="{044E9253-47E8-4C86-AA87-A134EACF1040}"/>
              </a:ext>
            </a:extLst>
          </p:cNvPr>
          <p:cNvSpPr txBox="1"/>
          <p:nvPr/>
        </p:nvSpPr>
        <p:spPr>
          <a:xfrm>
            <a:off x="104503" y="5071400"/>
            <a:ext cx="8853798" cy="1384995"/>
          </a:xfrm>
          <a:prstGeom prst="rect">
            <a:avLst/>
          </a:prstGeom>
          <a:noFill/>
        </p:spPr>
        <p:txBody>
          <a:bodyPr wrap="square" rtlCol="0">
            <a:spAutoFit/>
          </a:bodyPr>
          <a:lstStyle/>
          <a:p>
            <a:endParaRPr lang="en-GB" sz="1400" dirty="0"/>
          </a:p>
          <a:p>
            <a:r>
              <a:rPr lang="en-GB" sz="1400" b="1" dirty="0">
                <a:solidFill>
                  <a:srgbClr val="FFC000"/>
                </a:solidFill>
              </a:rPr>
              <a:t>Top two bars (above, left): ATSPs are net winners in both situations – actual costs overall lower cf. PPs (but mixed pictures across ATSPs); traffic higher than planned (grows across RP2, esp. for larger ATSPs). </a:t>
            </a:r>
            <a:r>
              <a:rPr lang="en-GB" sz="1400" dirty="0"/>
              <a:t>Bonuses/penalties set relative to agreed performance targets in performance plans: but note the small effects.</a:t>
            </a:r>
          </a:p>
          <a:p>
            <a:endParaRPr lang="en-GB" sz="1400" dirty="0"/>
          </a:p>
          <a:p>
            <a:r>
              <a:rPr lang="en-GB" sz="1400" dirty="0"/>
              <a:t>NB. ATSP = Air traffic service provider, main provider in the State concerned (typically same as ANSPs).</a:t>
            </a:r>
          </a:p>
        </p:txBody>
      </p:sp>
      <p:pic>
        <p:nvPicPr>
          <p:cNvPr id="4" name="Picture 3">
            <a:extLst>
              <a:ext uri="{FF2B5EF4-FFF2-40B4-BE49-F238E27FC236}">
                <a16:creationId xmlns:a16="http://schemas.microsoft.com/office/drawing/2014/main" id="{23160FB6-DC2D-48CE-9EF3-DDB544486BB4}"/>
              </a:ext>
            </a:extLst>
          </p:cNvPr>
          <p:cNvPicPr>
            <a:picLocks noChangeAspect="1"/>
          </p:cNvPicPr>
          <p:nvPr/>
        </p:nvPicPr>
        <p:blipFill>
          <a:blip r:embed="rId3"/>
          <a:stretch>
            <a:fillRect/>
          </a:stretch>
        </p:blipFill>
        <p:spPr>
          <a:xfrm>
            <a:off x="185699" y="4524270"/>
            <a:ext cx="8747294" cy="777552"/>
          </a:xfrm>
          <a:prstGeom prst="rect">
            <a:avLst/>
          </a:prstGeom>
        </p:spPr>
      </p:pic>
    </p:spTree>
    <p:extLst>
      <p:ext uri="{BB962C8B-B14F-4D97-AF65-F5344CB8AC3E}">
        <p14:creationId xmlns:p14="http://schemas.microsoft.com/office/powerpoint/2010/main" val="42848297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54</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5029199" cy="252000"/>
          </a:xfrm>
        </p:spPr>
        <p:txBody>
          <a:bodyPr/>
          <a:lstStyle/>
          <a:p>
            <a:r>
              <a:rPr lang="en-GB" dirty="0"/>
              <a:t>Source: PRB, 2019. Performance Review Body: PRB Monitoring Report 2018, October 2019</a:t>
            </a:r>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30629" cy="1143000"/>
          </a:xfrm>
        </p:spPr>
        <p:txBody>
          <a:bodyPr/>
          <a:lstStyle/>
          <a:p>
            <a:r>
              <a:rPr lang="en-GB" sz="2800" dirty="0"/>
              <a:t>Major frameworks impacting Europe</a:t>
            </a:r>
            <a:br>
              <a:rPr lang="en-GB" sz="2800" dirty="0"/>
            </a:br>
            <a:r>
              <a:rPr lang="en-GB" sz="2800" dirty="0"/>
              <a:t>SES Performance Scheme: data</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pic>
        <p:nvPicPr>
          <p:cNvPr id="7" name="Picture 6">
            <a:extLst>
              <a:ext uri="{FF2B5EF4-FFF2-40B4-BE49-F238E27FC236}">
                <a16:creationId xmlns:a16="http://schemas.microsoft.com/office/drawing/2014/main" id="{2219BC90-1227-4BEC-AFDD-6C8FA14F15A4}"/>
              </a:ext>
            </a:extLst>
          </p:cNvPr>
          <p:cNvPicPr>
            <a:picLocks noChangeAspect="1"/>
          </p:cNvPicPr>
          <p:nvPr/>
        </p:nvPicPr>
        <p:blipFill>
          <a:blip r:embed="rId2"/>
          <a:stretch>
            <a:fillRect/>
          </a:stretch>
        </p:blipFill>
        <p:spPr>
          <a:xfrm>
            <a:off x="78377" y="1117315"/>
            <a:ext cx="8987246" cy="5414504"/>
          </a:xfrm>
          <a:prstGeom prst="rect">
            <a:avLst/>
          </a:prstGeom>
        </p:spPr>
      </p:pic>
      <p:sp>
        <p:nvSpPr>
          <p:cNvPr id="9" name="TextBox 8">
            <a:extLst>
              <a:ext uri="{FF2B5EF4-FFF2-40B4-BE49-F238E27FC236}">
                <a16:creationId xmlns:a16="http://schemas.microsoft.com/office/drawing/2014/main" id="{C85552F4-AD1C-4768-916B-16B54C21C38B}"/>
              </a:ext>
            </a:extLst>
          </p:cNvPr>
          <p:cNvSpPr txBox="1"/>
          <p:nvPr/>
        </p:nvSpPr>
        <p:spPr>
          <a:xfrm>
            <a:off x="228599" y="1576571"/>
            <a:ext cx="8496302" cy="523220"/>
          </a:xfrm>
          <a:prstGeom prst="rect">
            <a:avLst/>
          </a:prstGeom>
          <a:solidFill>
            <a:schemeClr val="bg1"/>
          </a:solidFill>
          <a:ln w="12700">
            <a:solidFill>
              <a:srgbClr val="FF0000"/>
            </a:solidFill>
          </a:ln>
        </p:spPr>
        <p:txBody>
          <a:bodyPr wrap="square" rtlCol="0">
            <a:spAutoFit/>
          </a:bodyPr>
          <a:lstStyle/>
          <a:p>
            <a:r>
              <a:rPr lang="en-GB" sz="1400" dirty="0">
                <a:solidFill>
                  <a:srgbClr val="FF0000"/>
                </a:solidFill>
              </a:rPr>
              <a:t>Decreasing ENV performance (longer routes flown) as a result of capacity problems in the network, industrial actions and crisis situations. (Note that from JAN20 (RP3), route charging is based on actual (not planned) routes.)</a:t>
            </a:r>
            <a:endParaRPr lang="en-GB" sz="1400" dirty="0">
              <a:solidFill>
                <a:srgbClr val="FF0000"/>
              </a:solidFill>
              <a:highlight>
                <a:srgbClr val="FFFF00"/>
              </a:highlight>
            </a:endParaRPr>
          </a:p>
        </p:txBody>
      </p:sp>
    </p:spTree>
    <p:extLst>
      <p:ext uri="{BB962C8B-B14F-4D97-AF65-F5344CB8AC3E}">
        <p14:creationId xmlns:p14="http://schemas.microsoft.com/office/powerpoint/2010/main" val="13329746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55</a:t>
            </a:fld>
            <a:endParaRPr lang="en-GB"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711441" cy="1143000"/>
          </a:xfrm>
        </p:spPr>
        <p:txBody>
          <a:bodyPr/>
          <a:lstStyle/>
          <a:p>
            <a:r>
              <a:rPr lang="en-GB" sz="2800" dirty="0"/>
              <a:t>SES Performance Scheme</a:t>
            </a:r>
            <a:br>
              <a:rPr lang="en-GB" sz="2800" dirty="0"/>
            </a:br>
            <a:r>
              <a:rPr lang="en-GB" sz="2800" dirty="0"/>
              <a:t>Charging Scheme: en-route return on equity (RoE)</a:t>
            </a:r>
            <a:endParaRPr lang="en-GB" sz="2800" dirty="0">
              <a:solidFill>
                <a:srgbClr val="FF0000"/>
              </a:solidFill>
            </a:endParaRPr>
          </a:p>
        </p:txBody>
      </p:sp>
      <p:sp>
        <p:nvSpPr>
          <p:cNvPr id="12" name="Footer Placeholder 3">
            <a:extLst>
              <a:ext uri="{FF2B5EF4-FFF2-40B4-BE49-F238E27FC236}">
                <a16:creationId xmlns:a16="http://schemas.microsoft.com/office/drawing/2014/main" id="{D9DDC7E4-5FCA-4E77-867F-830E98FD161E}"/>
              </a:ext>
            </a:extLst>
          </p:cNvPr>
          <p:cNvSpPr>
            <a:spLocks noGrp="1"/>
          </p:cNvSpPr>
          <p:nvPr>
            <p:ph type="ftr" sz="quarter" idx="10"/>
          </p:nvPr>
        </p:nvSpPr>
        <p:spPr>
          <a:xfrm>
            <a:off x="457201" y="6556407"/>
            <a:ext cx="7833359" cy="252000"/>
          </a:xfrm>
        </p:spPr>
        <p:txBody>
          <a:bodyPr/>
          <a:lstStyle/>
          <a:p>
            <a:r>
              <a:rPr lang="en-GB" dirty="0"/>
              <a:t>Source: PRB, 2019. Performance Review Body: PRB Monitoring Report 2018; Annex II – Member States’ detailed analysis for experts, October 2019</a:t>
            </a:r>
            <a:endParaRPr lang="en-US" dirty="0"/>
          </a:p>
        </p:txBody>
      </p:sp>
      <p:pic>
        <p:nvPicPr>
          <p:cNvPr id="2" name="Picture 1">
            <a:extLst>
              <a:ext uri="{FF2B5EF4-FFF2-40B4-BE49-F238E27FC236}">
                <a16:creationId xmlns:a16="http://schemas.microsoft.com/office/drawing/2014/main" id="{CB9FB33F-3F53-4E28-9E6A-98FDDB4877C5}"/>
              </a:ext>
            </a:extLst>
          </p:cNvPr>
          <p:cNvPicPr>
            <a:picLocks noChangeAspect="1"/>
          </p:cNvPicPr>
          <p:nvPr/>
        </p:nvPicPr>
        <p:blipFill>
          <a:blip r:embed="rId2"/>
          <a:stretch>
            <a:fillRect/>
          </a:stretch>
        </p:blipFill>
        <p:spPr>
          <a:xfrm>
            <a:off x="126837" y="1475266"/>
            <a:ext cx="8890325" cy="3907468"/>
          </a:xfrm>
          <a:prstGeom prst="rect">
            <a:avLst/>
          </a:prstGeom>
        </p:spPr>
      </p:pic>
      <p:sp>
        <p:nvSpPr>
          <p:cNvPr id="9" name="TextBox 8">
            <a:extLst>
              <a:ext uri="{FF2B5EF4-FFF2-40B4-BE49-F238E27FC236}">
                <a16:creationId xmlns:a16="http://schemas.microsoft.com/office/drawing/2014/main" id="{9FDBD10D-5FD1-49CC-99F6-BD341C160DB0}"/>
              </a:ext>
            </a:extLst>
          </p:cNvPr>
          <p:cNvSpPr txBox="1"/>
          <p:nvPr/>
        </p:nvSpPr>
        <p:spPr>
          <a:xfrm>
            <a:off x="185699" y="5392430"/>
            <a:ext cx="8831463" cy="1015663"/>
          </a:xfrm>
          <a:prstGeom prst="rect">
            <a:avLst/>
          </a:prstGeom>
          <a:noFill/>
        </p:spPr>
        <p:txBody>
          <a:bodyPr wrap="square" rtlCol="0">
            <a:spAutoFit/>
          </a:bodyPr>
          <a:lstStyle/>
          <a:p>
            <a:pPr algn="just"/>
            <a:r>
              <a:rPr lang="en-GB" sz="1200" dirty="0"/>
              <a:t>RoE is a profitability measure, relative to the equity, i.e. net assets (assets minus liabilities). ‘Good’ rates depend on the industry, but &gt;15% generally considered so. The </a:t>
            </a:r>
            <a:r>
              <a:rPr lang="en-GB" sz="1200" b="1" dirty="0"/>
              <a:t>estimated surplus </a:t>
            </a:r>
            <a:r>
              <a:rPr lang="en-GB" sz="1200" dirty="0"/>
              <a:t>at the EU level represents </a:t>
            </a:r>
            <a:r>
              <a:rPr lang="en-GB" sz="1200" b="1" dirty="0"/>
              <a:t>9.5% of 2018 en-route revenues</a:t>
            </a:r>
            <a:r>
              <a:rPr lang="en-GB" sz="1200" dirty="0"/>
              <a:t>: higher than the 4.9% planned in the PPs. This corresponds to a (weighted average) ex-post actual RoE of 13.0% (cf. 7.2% planned in the PPs). Cf. NATS en-route: 14.3% in 2018. The estimated surplus includes some costs exempt from cost-sharing for main ATSPs in 2018. The EC-allowed amounts to be </a:t>
            </a:r>
            <a:r>
              <a:rPr lang="en-GB" sz="1200" b="1" dirty="0"/>
              <a:t>reimbursed to airspace users will be eligible for carry-over to the following RP(s).</a:t>
            </a:r>
            <a:endParaRPr lang="en-GB" sz="1200" dirty="0"/>
          </a:p>
        </p:txBody>
      </p:sp>
    </p:spTree>
    <p:extLst>
      <p:ext uri="{BB962C8B-B14F-4D97-AF65-F5344CB8AC3E}">
        <p14:creationId xmlns:p14="http://schemas.microsoft.com/office/powerpoint/2010/main" val="24440108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56</a:t>
            </a:fld>
            <a:endParaRPr lang="en-GB"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Performance Review Body (PRB) and RP3 update</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199" y="1424030"/>
            <a:ext cx="8560966" cy="5146631"/>
          </a:xfrm>
        </p:spPr>
        <p:txBody>
          <a:bodyPr/>
          <a:lstStyle/>
          <a:p>
            <a:pPr marL="342900" indent="-342900">
              <a:buFont typeface="Arial" charset="0"/>
              <a:buChar char="•"/>
            </a:pPr>
            <a:r>
              <a:rPr lang="en-GB" dirty="0"/>
              <a:t>2014: EUROCONTROL’s Performance Review Commission (with support from its Performance Review Unit), was designated as first PRB until end of 2016</a:t>
            </a:r>
          </a:p>
          <a:p>
            <a:pPr marL="342900" indent="-342900">
              <a:buFont typeface="Arial" charset="0"/>
              <a:buChar char="•"/>
            </a:pPr>
            <a:r>
              <a:rPr lang="en-GB" dirty="0"/>
              <a:t>2017: second PRB appointed in June </a:t>
            </a:r>
            <a:r>
              <a:rPr lang="en-GB" sz="1400" dirty="0"/>
              <a:t>(supported by: Ernst &amp; Young; Helios, Integra)</a:t>
            </a:r>
            <a:r>
              <a:rPr lang="en-GB" dirty="0"/>
              <a:t> </a:t>
            </a:r>
          </a:p>
          <a:p>
            <a:pPr marL="342900" indent="-342900">
              <a:buFont typeface="Arial" charset="0"/>
              <a:buChar char="•"/>
            </a:pPr>
            <a:r>
              <a:rPr lang="en-GB" dirty="0"/>
              <a:t>Key roles (working closely with National Supervisory Authorities (e.g. CAA in UK)):</a:t>
            </a:r>
          </a:p>
          <a:p>
            <a:pPr marL="1085850" lvl="1" indent="-342900">
              <a:spcBef>
                <a:spcPts val="0"/>
              </a:spcBef>
              <a:buFont typeface="Arial" charset="0"/>
              <a:buChar char="•"/>
            </a:pPr>
            <a:r>
              <a:rPr lang="en-GB" dirty="0"/>
              <a:t>advise Commission on revisions to SES PS and Charging Scheme</a:t>
            </a:r>
          </a:p>
          <a:p>
            <a:pPr marL="1085850" lvl="1" indent="-342900">
              <a:spcBef>
                <a:spcPts val="0"/>
              </a:spcBef>
              <a:buFont typeface="Arial" charset="0"/>
              <a:buChar char="•"/>
            </a:pPr>
            <a:r>
              <a:rPr lang="en-GB" dirty="0"/>
              <a:t>advise Commission on ATM Master Plan in context of the two schemes</a:t>
            </a:r>
          </a:p>
          <a:p>
            <a:pPr marL="1085850" lvl="1" indent="-342900">
              <a:spcBef>
                <a:spcPts val="0"/>
              </a:spcBef>
              <a:buFont typeface="Arial" charset="0"/>
              <a:buChar char="•"/>
            </a:pPr>
            <a:r>
              <a:rPr lang="en-GB" dirty="0"/>
              <a:t>consult on / assess the Performance Plans</a:t>
            </a:r>
          </a:p>
          <a:p>
            <a:pPr marL="1085850" lvl="1" indent="-342900">
              <a:spcBef>
                <a:spcPts val="0"/>
              </a:spcBef>
              <a:buFont typeface="Arial" charset="0"/>
              <a:buChar char="•"/>
            </a:pPr>
            <a:r>
              <a:rPr lang="en-GB" dirty="0"/>
              <a:t>monitor performance in current Reference Period</a:t>
            </a:r>
          </a:p>
          <a:p>
            <a:pPr lvl="2" indent="0">
              <a:spcBef>
                <a:spcPts val="0"/>
              </a:spcBef>
              <a:buNone/>
            </a:pPr>
            <a:r>
              <a:rPr lang="en-US" dirty="0">
                <a:hlinkClick r:id="rId2"/>
              </a:rPr>
              <a:t>https://www.eurocontrol.int/prudata/dashboard/vis/</a:t>
            </a:r>
            <a:endParaRPr lang="en-GB" dirty="0"/>
          </a:p>
          <a:p>
            <a:pPr marL="1085850" lvl="1" indent="-342900">
              <a:spcBef>
                <a:spcPts val="0"/>
              </a:spcBef>
              <a:buFont typeface="Arial" charset="0"/>
              <a:buChar char="•"/>
            </a:pPr>
            <a:r>
              <a:rPr lang="en-GB" dirty="0"/>
              <a:t>consult on following RP, propose binding targets to Commission</a:t>
            </a:r>
          </a:p>
          <a:p>
            <a:pPr marL="285750" indent="-285750">
              <a:spcBef>
                <a:spcPts val="1800"/>
              </a:spcBef>
              <a:buFont typeface="Arial" panose="020B0604020202020204" pitchFamily="34" charset="0"/>
              <a:buChar char="•"/>
            </a:pPr>
            <a:r>
              <a:rPr lang="en-GB" dirty="0"/>
              <a:t>Most States asked to revise their RP3 plans even pre-Covid-19, with PRB citing:</a:t>
            </a:r>
          </a:p>
          <a:p>
            <a:pPr marL="1028700" lvl="1">
              <a:buFont typeface="Arial" panose="020B0604020202020204" pitchFamily="34" charset="0"/>
              <a:buChar char="•"/>
            </a:pPr>
            <a:r>
              <a:rPr lang="en-GB" dirty="0"/>
              <a:t>“managing the major [safety] risks well”; but not meeting ENV targets</a:t>
            </a:r>
          </a:p>
          <a:p>
            <a:pPr marL="1028700" lvl="1">
              <a:buFont typeface="Arial" panose="020B0604020202020204" pitchFamily="34" charset="0"/>
              <a:buChar char="•"/>
            </a:pPr>
            <a:r>
              <a:rPr lang="en-GB" dirty="0"/>
              <a:t>lack of fundamental structural change  &amp; cross-border cooperation</a:t>
            </a:r>
          </a:p>
          <a:p>
            <a:pPr marL="1028700" lvl="1">
              <a:buFont typeface="Arial" panose="020B0604020202020204" pitchFamily="34" charset="0"/>
              <a:buChar char="•"/>
            </a:pPr>
            <a:r>
              <a:rPr lang="en-GB" dirty="0"/>
              <a:t>infrastructure investment without direct impact on performance</a:t>
            </a:r>
          </a:p>
          <a:p>
            <a:pPr marL="285750" indent="-285750">
              <a:buFont typeface="Arial" panose="020B0604020202020204" pitchFamily="34" charset="0"/>
              <a:buChar char="•"/>
            </a:pPr>
            <a:r>
              <a:rPr lang="en-GB" dirty="0"/>
              <a:t>Further, additional challenges due to Covid-19 and very large fall in traffic</a:t>
            </a:r>
          </a:p>
          <a:p>
            <a:pPr marL="1028700" lvl="1">
              <a:buFont typeface="Arial" panose="020B0604020202020204" pitchFamily="34" charset="0"/>
              <a:buChar char="•"/>
            </a:pPr>
            <a:r>
              <a:rPr lang="en-GB" dirty="0"/>
              <a:t>States should revise their plans and submit them by October 2021</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
        <p:nvSpPr>
          <p:cNvPr id="6" name="Footer Placeholder 3">
            <a:extLst>
              <a:ext uri="{FF2B5EF4-FFF2-40B4-BE49-F238E27FC236}">
                <a16:creationId xmlns:a16="http://schemas.microsoft.com/office/drawing/2014/main" id="{55D777C6-E70C-4F8F-94F1-86CB165C6D97}"/>
              </a:ext>
            </a:extLst>
          </p:cNvPr>
          <p:cNvSpPr>
            <a:spLocks noGrp="1"/>
          </p:cNvSpPr>
          <p:nvPr>
            <p:ph type="ftr" sz="quarter" idx="10"/>
          </p:nvPr>
        </p:nvSpPr>
        <p:spPr>
          <a:xfrm>
            <a:off x="457201" y="6556407"/>
            <a:ext cx="7453617" cy="252000"/>
          </a:xfrm>
        </p:spPr>
        <p:txBody>
          <a:bodyPr/>
          <a:lstStyle/>
          <a:p>
            <a:r>
              <a:rPr lang="en-US" dirty="0"/>
              <a:t>See: https://webgate.ec.europa.eu/eusinglesky/content/welcome_en (</a:t>
            </a:r>
            <a:r>
              <a:rPr lang="en-GB" dirty="0"/>
              <a:t>wealth of information; need user account for some access)</a:t>
            </a:r>
          </a:p>
        </p:txBody>
      </p:sp>
    </p:spTree>
    <p:extLst>
      <p:ext uri="{BB962C8B-B14F-4D97-AF65-F5344CB8AC3E}">
        <p14:creationId xmlns:p14="http://schemas.microsoft.com/office/powerpoint/2010/main" val="1368265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57</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r>
              <a:rPr lang="en-US" dirty="0"/>
              <a:t>https://www.nats.aero/about-us/company-performance/annual-reports/</a:t>
            </a:r>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Major frameworks impacting Europe</a:t>
            </a:r>
            <a:br>
              <a:rPr lang="en-GB" sz="2800" dirty="0"/>
            </a:br>
            <a:r>
              <a:rPr lang="en-GB" sz="2800" dirty="0"/>
              <a:t>The context for NATS</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199" y="1424031"/>
            <a:ext cx="8560966" cy="4985158"/>
          </a:xfrm>
        </p:spPr>
        <p:txBody>
          <a:bodyPr>
            <a:normAutofit lnSpcReduction="10000"/>
          </a:bodyPr>
          <a:lstStyle/>
          <a:p>
            <a:pPr marL="342900" indent="-342900">
              <a:buClr>
                <a:schemeClr val="tx1"/>
              </a:buClr>
              <a:buFont typeface="Arial" charset="0"/>
              <a:buChar char="•"/>
            </a:pPr>
            <a:r>
              <a:rPr lang="en-GB" dirty="0"/>
              <a:t>Commercialised in 2001 into a public-private partnership: NATS Holdings Ltd</a:t>
            </a:r>
          </a:p>
          <a:p>
            <a:pPr marL="1085850" lvl="1" indent="-342900">
              <a:buClr>
                <a:schemeClr val="tx1"/>
              </a:buClr>
              <a:buFont typeface="Arial" charset="0"/>
              <a:buChar char="•"/>
            </a:pPr>
            <a:r>
              <a:rPr lang="en-GB" sz="1400" dirty="0"/>
              <a:t>49%	Secretary of State for Transport (gives Govt vetoes and special voting rights)</a:t>
            </a:r>
          </a:p>
          <a:p>
            <a:pPr marL="1085850" lvl="1" indent="-342900">
              <a:buClr>
                <a:schemeClr val="tx1"/>
              </a:buClr>
              <a:buFont typeface="Arial" charset="0"/>
              <a:buChar char="•"/>
            </a:pPr>
            <a:r>
              <a:rPr lang="en-GB" sz="1400" dirty="0"/>
              <a:t>42% 	The Airline Group Ltd</a:t>
            </a:r>
          </a:p>
          <a:p>
            <a:pPr marL="1085850" lvl="1" indent="-342900">
              <a:buClr>
                <a:schemeClr val="tx1"/>
              </a:buClr>
              <a:buFont typeface="Arial" charset="0"/>
              <a:buChar char="•"/>
            </a:pPr>
            <a:r>
              <a:rPr lang="en-GB" sz="1400" dirty="0"/>
              <a:t>5% 		NATS staff</a:t>
            </a:r>
          </a:p>
          <a:p>
            <a:pPr marL="1085850" lvl="1" indent="-342900">
              <a:buClr>
                <a:schemeClr val="tx1"/>
              </a:buClr>
              <a:buFont typeface="Arial" charset="0"/>
              <a:buChar char="•"/>
            </a:pPr>
            <a:r>
              <a:rPr lang="en-GB" sz="1400" dirty="0"/>
              <a:t>4% 		LHR Airports Ltd</a:t>
            </a:r>
          </a:p>
          <a:p>
            <a:pPr marL="342900" indent="-342900">
              <a:buClr>
                <a:schemeClr val="tx1"/>
              </a:buClr>
              <a:buFont typeface="Arial" charset="0"/>
              <a:buChar char="•"/>
            </a:pPr>
            <a:r>
              <a:rPr lang="en-GB" dirty="0"/>
              <a:t>ATC services over UK, eastern North Atlantic (Shanwick Oceanic), and 13 UK airports</a:t>
            </a:r>
          </a:p>
          <a:p>
            <a:pPr marL="1085850" lvl="1" indent="-342900">
              <a:buClr>
                <a:schemeClr val="tx1"/>
              </a:buClr>
              <a:buFont typeface="Arial" charset="0"/>
              <a:buChar char="•"/>
            </a:pPr>
            <a:r>
              <a:rPr lang="en-GB" dirty="0"/>
              <a:t>also provides other ATC and related services in UK and overseas</a:t>
            </a:r>
          </a:p>
          <a:p>
            <a:pPr marL="342900" indent="-342900">
              <a:buClr>
                <a:schemeClr val="tx1"/>
              </a:buClr>
              <a:buFont typeface="Arial" charset="0"/>
              <a:buChar char="•"/>
            </a:pPr>
            <a:endParaRPr lang="en-GB" dirty="0"/>
          </a:p>
          <a:p>
            <a:pPr marL="342900" indent="-342900">
              <a:buClr>
                <a:schemeClr val="tx1"/>
              </a:buClr>
              <a:buFont typeface="Arial" charset="0"/>
              <a:buChar char="•"/>
            </a:pPr>
            <a:r>
              <a:rPr lang="en-GB" dirty="0"/>
              <a:t>Regulatory / economic oversight by CAA</a:t>
            </a:r>
          </a:p>
          <a:p>
            <a:pPr marL="342900" indent="-342900">
              <a:buClr>
                <a:schemeClr val="tx1"/>
              </a:buClr>
              <a:buFont typeface="Arial" charset="0"/>
              <a:buChar char="•"/>
            </a:pPr>
            <a:r>
              <a:rPr lang="en-GB" dirty="0"/>
              <a:t>Price caps on en-route charges: RPI – [</a:t>
            </a:r>
            <a:r>
              <a:rPr lang="en-GB" i="1" dirty="0"/>
              <a:t>efficiency factor</a:t>
            </a:r>
            <a:r>
              <a:rPr lang="en-GB" dirty="0"/>
              <a:t>]</a:t>
            </a:r>
          </a:p>
          <a:p>
            <a:pPr marL="1085850" lvl="1" indent="-342900">
              <a:buClr>
                <a:schemeClr val="tx1"/>
              </a:buClr>
              <a:buFont typeface="Arial" charset="0"/>
              <a:buChar char="•"/>
            </a:pPr>
            <a:r>
              <a:rPr lang="en-GB" dirty="0"/>
              <a:t>one factor for European e/r and London Approach, one for Shanwick Oceanic</a:t>
            </a:r>
            <a:endParaRPr lang="en-GB" dirty="0">
              <a:solidFill>
                <a:srgbClr val="FF0000"/>
              </a:solidFill>
            </a:endParaRPr>
          </a:p>
          <a:p>
            <a:pPr marL="1085850" lvl="1" indent="-342900">
              <a:buClr>
                <a:schemeClr val="tx1"/>
              </a:buClr>
              <a:buFont typeface="Arial" charset="0"/>
              <a:buChar char="•"/>
            </a:pPr>
            <a:r>
              <a:rPr lang="en-GB" dirty="0"/>
              <a:t>they consider: traffic, performance (e.g. delays, ENV), costs</a:t>
            </a:r>
          </a:p>
          <a:p>
            <a:pPr marL="1085850" lvl="1" indent="-342900">
              <a:buClr>
                <a:schemeClr val="tx1"/>
              </a:buClr>
              <a:buFont typeface="Arial" charset="0"/>
              <a:buChar char="•"/>
            </a:pPr>
            <a:r>
              <a:rPr lang="en-GB" dirty="0"/>
              <a:t>possible adjustment in following periods for pension adjustments   </a:t>
            </a:r>
          </a:p>
          <a:p>
            <a:pPr marL="1085850" lvl="1" indent="-342900">
              <a:buClr>
                <a:schemeClr val="tx1"/>
              </a:buClr>
              <a:buFont typeface="Arial" charset="0"/>
              <a:buChar char="•"/>
            </a:pPr>
            <a:endParaRPr lang="en-GB" dirty="0"/>
          </a:p>
          <a:p>
            <a:pPr marL="342900" indent="-342900">
              <a:buClr>
                <a:schemeClr val="tx1"/>
              </a:buClr>
              <a:buFont typeface="Arial" charset="0"/>
              <a:buChar char="•"/>
            </a:pPr>
            <a:r>
              <a:rPr lang="en-GB" dirty="0"/>
              <a:t>Reporting on </a:t>
            </a:r>
            <a:r>
              <a:rPr lang="en-GB" dirty="0">
                <a:hlinkClick r:id="rId2"/>
              </a:rPr>
              <a:t>SES perf. dashboard</a:t>
            </a:r>
            <a:r>
              <a:rPr lang="en-GB" dirty="0"/>
              <a:t> both for UK-Ireland FAB, and UK alone</a:t>
            </a:r>
          </a:p>
          <a:p>
            <a:pPr marL="1085850" lvl="1" indent="-342900">
              <a:buClr>
                <a:schemeClr val="tx1"/>
              </a:buClr>
              <a:buFont typeface="Arial" charset="0"/>
              <a:buChar char="•"/>
            </a:pPr>
            <a:r>
              <a:rPr lang="en-GB" dirty="0">
                <a:latin typeface="Calibri"/>
                <a:cs typeface="Calibri"/>
              </a:rPr>
              <a:t>FAB covers e/r airspace and large TMAs, but excludes Shanwick Oceanic</a:t>
            </a:r>
          </a:p>
          <a:p>
            <a:pPr>
              <a:buClr>
                <a:schemeClr val="tx1"/>
              </a:buClr>
            </a:pPr>
            <a:endParaRPr lang="en-GB" dirty="0"/>
          </a:p>
          <a:p>
            <a:pPr marL="342900" indent="-342900">
              <a:buClr>
                <a:schemeClr val="tx1"/>
              </a:buClr>
              <a:buFont typeface="Arial" charset="0"/>
              <a:buChar char="•"/>
            </a:pPr>
            <a:endParaRPr lang="en-GB" dirty="0"/>
          </a:p>
          <a:p>
            <a:pPr marL="1085850" lvl="1" indent="-342900">
              <a:buFont typeface="Arial" charset="0"/>
              <a:buChar char="•"/>
            </a:pPr>
            <a:endParaRPr lang="en-GB" dirty="0"/>
          </a:p>
          <a:p>
            <a:pPr lvl="1" indent="0">
              <a:buNone/>
            </a:pPr>
            <a:endParaRPr lang="en-GB" sz="1400" dirty="0"/>
          </a:p>
          <a:p>
            <a:pPr lvl="2" indent="0">
              <a:spcBef>
                <a:spcPts val="0"/>
              </a:spcBef>
              <a:buNone/>
            </a:pPr>
            <a:endParaRPr lang="en-GB" dirty="0"/>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39959274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normAutofit fontScale="90000"/>
          </a:bodyPr>
          <a:lstStyle/>
          <a:p>
            <a:pPr algn="ctr"/>
            <a:r>
              <a:rPr lang="en-GB" dirty="0"/>
              <a:t>Further material on the</a:t>
            </a:r>
            <a:br>
              <a:rPr lang="en-GB" dirty="0"/>
            </a:br>
            <a:r>
              <a:rPr lang="en-GB" dirty="0"/>
              <a:t>SESAR Performance Framework</a:t>
            </a:r>
            <a:br>
              <a:rPr lang="en-GB" dirty="0"/>
            </a:br>
            <a:endParaRPr lang="en-GB"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58</a:t>
            </a:fld>
            <a:endParaRPr lang="en-GB" dirty="0"/>
          </a:p>
        </p:txBody>
      </p:sp>
    </p:spTree>
    <p:extLst>
      <p:ext uri="{BB962C8B-B14F-4D97-AF65-F5344CB8AC3E}">
        <p14:creationId xmlns:p14="http://schemas.microsoft.com/office/powerpoint/2010/main" val="23572826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F97C1B5-A566-4256-9CFA-59124AC62EC7}"/>
              </a:ext>
            </a:extLst>
          </p:cNvPr>
          <p:cNvSpPr>
            <a:spLocks noGrp="1"/>
          </p:cNvSpPr>
          <p:nvPr>
            <p:ph type="sldNum" sz="quarter" idx="11"/>
          </p:nvPr>
        </p:nvSpPr>
        <p:spPr/>
        <p:txBody>
          <a:bodyPr/>
          <a:lstStyle/>
          <a:p>
            <a:fld id="{707FE137-0C1A-4C05-8B34-1D89C94DB814}" type="slidenum">
              <a:rPr lang="en-GB" smtClean="0"/>
              <a:pPr/>
              <a:t>59</a:t>
            </a:fld>
            <a:endParaRPr lang="en-GB" dirty="0"/>
          </a:p>
        </p:txBody>
      </p:sp>
      <p:sp>
        <p:nvSpPr>
          <p:cNvPr id="7" name="TextBox 6">
            <a:extLst>
              <a:ext uri="{FF2B5EF4-FFF2-40B4-BE49-F238E27FC236}">
                <a16:creationId xmlns:a16="http://schemas.microsoft.com/office/drawing/2014/main" id="{C715C59D-2FE2-4943-9606-2111F7005B9C}"/>
              </a:ext>
            </a:extLst>
          </p:cNvPr>
          <p:cNvSpPr txBox="1"/>
          <p:nvPr/>
        </p:nvSpPr>
        <p:spPr>
          <a:xfrm>
            <a:off x="4572000" y="1430338"/>
            <a:ext cx="4464424" cy="4555093"/>
          </a:xfrm>
          <a:prstGeom prst="rect">
            <a:avLst/>
          </a:prstGeom>
          <a:solidFill>
            <a:schemeClr val="bg1">
              <a:alpha val="95000"/>
            </a:schemeClr>
          </a:solidFill>
        </p:spPr>
        <p:txBody>
          <a:bodyPr wrap="square" rtlCol="0">
            <a:spAutoFit/>
          </a:bodyPr>
          <a:lstStyle/>
          <a:p>
            <a:pPr marL="285750" indent="-285750">
              <a:buFont typeface="Arial" panose="020B0604020202020204" pitchFamily="34" charset="0"/>
              <a:buChar char="•"/>
            </a:pPr>
            <a:r>
              <a:rPr lang="en-GB" dirty="0"/>
              <a:t>D4.1 – 2017 release</a:t>
            </a:r>
          </a:p>
          <a:p>
            <a:pPr marL="742950" lvl="1" indent="-285750">
              <a:buFont typeface="Arial" panose="020B0604020202020204" pitchFamily="34" charset="0"/>
              <a:buChar char="•"/>
            </a:pPr>
            <a:r>
              <a:rPr lang="en-GB" u="sng" dirty="0">
                <a:hlinkClick r:id="rId2"/>
              </a:rPr>
              <a:t>https://ec.europa.eu/research/</a:t>
            </a:r>
            <a:endParaRPr lang="en-GB" dirty="0"/>
          </a:p>
          <a:p>
            <a:pPr marL="285750" indent="-285750">
              <a:buFont typeface="Arial" panose="020B0604020202020204" pitchFamily="34" charset="0"/>
              <a:buChar char="•"/>
            </a:pPr>
            <a:endParaRPr lang="en-GB" dirty="0"/>
          </a:p>
          <a:p>
            <a:endParaRPr lang="en-GB" dirty="0"/>
          </a:p>
          <a:p>
            <a:pPr marL="285750" indent="-285750">
              <a:buFont typeface="Arial" panose="020B0604020202020204" pitchFamily="34" charset="0"/>
              <a:buChar char="•"/>
            </a:pPr>
            <a:r>
              <a:rPr lang="en-GB" dirty="0"/>
              <a:t>D4.7 – 2019 release</a:t>
            </a:r>
          </a:p>
          <a:p>
            <a:pPr marL="742950" lvl="1" indent="-285750">
              <a:buFont typeface="Arial" panose="020B0604020202020204" pitchFamily="34" charset="0"/>
              <a:buChar char="•"/>
            </a:pPr>
            <a:r>
              <a:rPr lang="en-GB" dirty="0">
                <a:solidFill>
                  <a:schemeClr val="tx2"/>
                </a:solidFill>
              </a:rPr>
              <a:t>currently in force</a:t>
            </a:r>
          </a:p>
          <a:p>
            <a:pPr marL="742950" lvl="1" indent="-285750">
              <a:buFont typeface="Arial" panose="020B0604020202020204" pitchFamily="34" charset="0"/>
              <a:buChar char="•"/>
            </a:pPr>
            <a:r>
              <a:rPr lang="en-GB" dirty="0"/>
              <a:t>not currently publicly available</a:t>
            </a:r>
          </a:p>
          <a:p>
            <a:pPr marL="742950" lvl="1" indent="-285750">
              <a:buFont typeface="Arial" panose="020B0604020202020204" pitchFamily="34" charset="0"/>
              <a:buChar char="•"/>
            </a:pPr>
            <a:r>
              <a:rPr lang="en-GB" dirty="0"/>
              <a:t>reference for first part of Wave 2</a:t>
            </a:r>
            <a:br>
              <a:rPr lang="en-GB" dirty="0"/>
            </a:br>
            <a:r>
              <a:rPr lang="en-GB" dirty="0"/>
              <a:t>(mid Wave 2, further release planned)</a:t>
            </a:r>
          </a:p>
          <a:p>
            <a:pPr marL="285750" indent="-285750">
              <a:buFont typeface="Arial" panose="020B0604020202020204" pitchFamily="34" charset="0"/>
              <a:buChar char="•"/>
            </a:pPr>
            <a:endParaRPr lang="en-GB" dirty="0"/>
          </a:p>
          <a:p>
            <a:endParaRPr lang="en-GB" sz="2000" dirty="0"/>
          </a:p>
          <a:p>
            <a:r>
              <a:rPr lang="en-GB" i="1" dirty="0">
                <a:solidFill>
                  <a:schemeClr val="tx2"/>
                </a:solidFill>
              </a:rPr>
              <a:t>Note</a:t>
            </a:r>
          </a:p>
          <a:p>
            <a:pPr marL="285750" indent="-285750">
              <a:buFont typeface="Arial" panose="020B0604020202020204" pitchFamily="34" charset="0"/>
              <a:buChar char="•"/>
            </a:pPr>
            <a:r>
              <a:rPr lang="en-GB" dirty="0">
                <a:solidFill>
                  <a:schemeClr val="tx2"/>
                </a:solidFill>
              </a:rPr>
              <a:t>PJ.19: content integration; 27 partners; lead: EUROCONTROL</a:t>
            </a:r>
          </a:p>
          <a:p>
            <a:pPr marL="285750" indent="-285750">
              <a:buFont typeface="Arial" panose="020B0604020202020204" pitchFamily="34" charset="0"/>
              <a:buChar char="•"/>
            </a:pPr>
            <a:r>
              <a:rPr lang="en-GB" dirty="0">
                <a:solidFill>
                  <a:schemeClr val="tx2"/>
                </a:solidFill>
              </a:rPr>
              <a:t>PJ.19-04: performance management; lead: ENAIRE</a:t>
            </a:r>
          </a:p>
        </p:txBody>
      </p:sp>
      <p:pic>
        <p:nvPicPr>
          <p:cNvPr id="6" name="Picture 5">
            <a:extLst>
              <a:ext uri="{FF2B5EF4-FFF2-40B4-BE49-F238E27FC236}">
                <a16:creationId xmlns:a16="http://schemas.microsoft.com/office/drawing/2014/main" id="{2B949E5F-5D17-46F6-AB8B-7BFB3E316DD1}"/>
              </a:ext>
            </a:extLst>
          </p:cNvPr>
          <p:cNvPicPr>
            <a:picLocks noChangeAspect="1"/>
          </p:cNvPicPr>
          <p:nvPr/>
        </p:nvPicPr>
        <p:blipFill>
          <a:blip r:embed="rId3"/>
          <a:stretch>
            <a:fillRect/>
          </a:stretch>
        </p:blipFill>
        <p:spPr>
          <a:xfrm>
            <a:off x="663409" y="1518406"/>
            <a:ext cx="3127107" cy="4480317"/>
          </a:xfrm>
          <a:prstGeom prst="rect">
            <a:avLst/>
          </a:prstGeom>
          <a:ln w="12700">
            <a:solidFill>
              <a:schemeClr val="accent1"/>
            </a:solidFill>
          </a:ln>
        </p:spPr>
      </p:pic>
      <p:sp>
        <p:nvSpPr>
          <p:cNvPr id="8" name="Footer Placeholder 3">
            <a:extLst>
              <a:ext uri="{FF2B5EF4-FFF2-40B4-BE49-F238E27FC236}">
                <a16:creationId xmlns:a16="http://schemas.microsoft.com/office/drawing/2014/main" id="{FE11D70A-B444-40AF-8253-A06F74AFB2D4}"/>
              </a:ext>
            </a:extLst>
          </p:cNvPr>
          <p:cNvSpPr>
            <a:spLocks noGrp="1"/>
          </p:cNvSpPr>
          <p:nvPr>
            <p:ph type="ftr" sz="quarter" idx="10"/>
          </p:nvPr>
        </p:nvSpPr>
        <p:spPr>
          <a:xfrm>
            <a:off x="457201" y="6556407"/>
            <a:ext cx="4181911" cy="252000"/>
          </a:xfrm>
        </p:spPr>
        <p:txBody>
          <a:bodyPr/>
          <a:lstStyle/>
          <a:p>
            <a:endParaRPr lang="en-US" dirty="0"/>
          </a:p>
        </p:txBody>
      </p:sp>
      <p:sp>
        <p:nvSpPr>
          <p:cNvPr id="9" name="Titolo 1">
            <a:extLst>
              <a:ext uri="{FF2B5EF4-FFF2-40B4-BE49-F238E27FC236}">
                <a16:creationId xmlns:a16="http://schemas.microsoft.com/office/drawing/2014/main" id="{98D62A1C-BAF0-4F91-9D1F-9DF03DDD6CA9}"/>
              </a:ext>
            </a:extLst>
          </p:cNvPr>
          <p:cNvSpPr>
            <a:spLocks noGrp="1"/>
          </p:cNvSpPr>
          <p:nvPr>
            <p:ph type="title"/>
          </p:nvPr>
        </p:nvSpPr>
        <p:spPr>
          <a:xfrm>
            <a:off x="457199" y="287338"/>
            <a:ext cx="7730629" cy="1143000"/>
          </a:xfrm>
        </p:spPr>
        <p:txBody>
          <a:bodyPr>
            <a:normAutofit fontScale="90000"/>
          </a:bodyPr>
          <a:lstStyle/>
          <a:p>
            <a:r>
              <a:rPr lang="en-GB" sz="2800" dirty="0"/>
              <a:t>Major frameworks impacting Europe</a:t>
            </a:r>
            <a:br>
              <a:rPr lang="en-GB" sz="2800" dirty="0"/>
            </a:br>
            <a:r>
              <a:rPr lang="en-GB" sz="2800" dirty="0"/>
              <a:t>SESAR Performance Framework</a:t>
            </a:r>
            <a:br>
              <a:rPr lang="en-GB" sz="2800" dirty="0"/>
            </a:br>
            <a:endParaRPr lang="en-GB" sz="2800" dirty="0"/>
          </a:p>
        </p:txBody>
      </p:sp>
    </p:spTree>
    <p:extLst>
      <p:ext uri="{BB962C8B-B14F-4D97-AF65-F5344CB8AC3E}">
        <p14:creationId xmlns:p14="http://schemas.microsoft.com/office/powerpoint/2010/main" val="1234959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6</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Background</a:t>
            </a:r>
            <a:br>
              <a:rPr lang="en-GB" sz="2800" dirty="0"/>
            </a:br>
            <a:r>
              <a:rPr lang="en-GB" sz="2800" dirty="0"/>
              <a:t>The Single European Sky (SES) </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199" y="1424030"/>
            <a:ext cx="8493853" cy="4976769"/>
          </a:xfrm>
        </p:spPr>
        <p:txBody>
          <a:bodyPr/>
          <a:lstStyle/>
          <a:p>
            <a:pPr marL="342900" indent="-342900">
              <a:buFont typeface="Arial" charset="0"/>
              <a:buChar char="•"/>
            </a:pPr>
            <a:r>
              <a:rPr lang="en-GB" b="1" dirty="0"/>
              <a:t>Launched by the European Commission in 2004, to:</a:t>
            </a:r>
          </a:p>
          <a:p>
            <a:pPr marL="1085850" lvl="1" indent="-342900">
              <a:buFont typeface="Arial" charset="0"/>
              <a:buChar char="•"/>
            </a:pPr>
            <a:r>
              <a:rPr lang="en-GB" dirty="0"/>
              <a:t>reform the architecture of European ATM</a:t>
            </a:r>
          </a:p>
          <a:p>
            <a:pPr marL="1085850" lvl="1" indent="-342900">
              <a:buFont typeface="Arial" charset="0"/>
              <a:buChar char="•"/>
            </a:pPr>
            <a:r>
              <a:rPr lang="en-GB" dirty="0"/>
              <a:t>address issues at a European, rather than local, level</a:t>
            </a:r>
          </a:p>
          <a:p>
            <a:pPr marL="1085850" lvl="1" indent="-342900">
              <a:buFont typeface="Arial" charset="0"/>
              <a:buChar char="•"/>
            </a:pPr>
            <a:r>
              <a:rPr lang="en-GB" i="1" dirty="0"/>
              <a:t>legislative </a:t>
            </a:r>
            <a:r>
              <a:rPr lang="en-GB" dirty="0"/>
              <a:t>approach to meet future capacity and safety needs </a:t>
            </a:r>
          </a:p>
          <a:p>
            <a:pPr marL="342900" indent="-342900">
              <a:buFont typeface="Arial" charset="0"/>
              <a:buChar char="•"/>
            </a:pPr>
            <a:r>
              <a:rPr lang="en-GB" b="1" dirty="0"/>
              <a:t>Key objectives, to:</a:t>
            </a:r>
          </a:p>
          <a:p>
            <a:pPr marL="1085850" lvl="1" indent="-342900">
              <a:buFont typeface="Arial" charset="0"/>
              <a:buChar char="•"/>
            </a:pPr>
            <a:r>
              <a:rPr lang="en-GB" dirty="0"/>
              <a:t>“restructure European airspace as a function of air traffic flows”</a:t>
            </a:r>
          </a:p>
          <a:p>
            <a:pPr marL="1085850" lvl="1" indent="-342900">
              <a:buFont typeface="Arial" charset="0"/>
              <a:buChar char="•"/>
            </a:pPr>
            <a:r>
              <a:rPr lang="en-GB" dirty="0"/>
              <a:t>“create additional capacity”</a:t>
            </a:r>
          </a:p>
          <a:p>
            <a:pPr marL="1085850" lvl="1" indent="-342900">
              <a:buFont typeface="Arial" charset="0"/>
              <a:buChar char="•"/>
            </a:pPr>
            <a:r>
              <a:rPr lang="en-GB" dirty="0"/>
              <a:t>“increase the overall efficiency of the ATM system”</a:t>
            </a:r>
          </a:p>
          <a:p>
            <a:pPr marL="342900" indent="-342900">
              <a:buFont typeface="Arial" charset="0"/>
              <a:buChar char="•"/>
            </a:pPr>
            <a:r>
              <a:rPr lang="en-GB" b="1" dirty="0"/>
              <a:t>High-level, ambitious goals (“political targets”), aka SES ‘2005 vision’</a:t>
            </a:r>
            <a:r>
              <a:rPr lang="en-GB" b="1" baseline="30000" dirty="0"/>
              <a:t>*</a:t>
            </a:r>
            <a:r>
              <a:rPr lang="en-GB" b="1" dirty="0"/>
              <a:t> for 2020:</a:t>
            </a:r>
          </a:p>
          <a:p>
            <a:pPr marL="1085850" lvl="1" indent="-342900">
              <a:buFont typeface="Arial" charset="0"/>
              <a:buChar char="•"/>
            </a:pPr>
            <a:r>
              <a:rPr lang="en-GB" b="1" dirty="0"/>
              <a:t> </a:t>
            </a:r>
            <a:r>
              <a:rPr lang="en-GB" b="1" dirty="0">
                <a:solidFill>
                  <a:srgbClr val="FF00FF"/>
                </a:solidFill>
              </a:rPr>
              <a:t>x3</a:t>
            </a:r>
            <a:r>
              <a:rPr lang="en-GB" dirty="0"/>
              <a:t> increase in capacity (reducing delays)</a:t>
            </a:r>
          </a:p>
          <a:p>
            <a:pPr marL="1085850" lvl="1" indent="-342900">
              <a:buFont typeface="Arial" charset="0"/>
              <a:buChar char="•"/>
            </a:pPr>
            <a:r>
              <a:rPr lang="en-GB" b="1" dirty="0"/>
              <a:t> </a:t>
            </a:r>
            <a:r>
              <a:rPr lang="en-GB" b="1" dirty="0">
                <a:solidFill>
                  <a:srgbClr val="FF00FF"/>
                </a:solidFill>
              </a:rPr>
              <a:t>x10</a:t>
            </a:r>
            <a:r>
              <a:rPr lang="en-GB" dirty="0"/>
              <a:t> improvement in safety</a:t>
            </a:r>
          </a:p>
          <a:p>
            <a:pPr marL="1085850" lvl="1" indent="-342900">
              <a:buFont typeface="Arial" charset="0"/>
              <a:buChar char="•"/>
            </a:pPr>
            <a:r>
              <a:rPr lang="en-GB" b="1" dirty="0"/>
              <a:t> </a:t>
            </a:r>
            <a:r>
              <a:rPr lang="en-GB" b="1" dirty="0">
                <a:solidFill>
                  <a:srgbClr val="FF00FF"/>
                </a:solidFill>
              </a:rPr>
              <a:t>10%</a:t>
            </a:r>
            <a:r>
              <a:rPr lang="en-GB" b="1" dirty="0"/>
              <a:t> </a:t>
            </a:r>
            <a:r>
              <a:rPr lang="en-GB" dirty="0"/>
              <a:t>reduction of flights’ impact on environment</a:t>
            </a:r>
          </a:p>
          <a:p>
            <a:pPr marL="1085850" lvl="1" indent="-342900">
              <a:buFont typeface="Arial" charset="0"/>
              <a:buChar char="•"/>
            </a:pPr>
            <a:r>
              <a:rPr lang="en-GB" b="1" dirty="0">
                <a:latin typeface="Calibri" panose="020F0502020204030204" pitchFamily="34" charset="0"/>
                <a:cs typeface="Calibri" panose="020F0502020204030204" pitchFamily="34" charset="0"/>
              </a:rPr>
              <a:t> </a:t>
            </a:r>
            <a:r>
              <a:rPr lang="en-GB" b="1" dirty="0">
                <a:solidFill>
                  <a:srgbClr val="FF00FF"/>
                </a:solidFill>
                <a:latin typeface="Calibri" panose="020F0502020204030204" pitchFamily="34" charset="0"/>
                <a:cs typeface="Calibri" panose="020F0502020204030204" pitchFamily="34" charset="0"/>
              </a:rPr>
              <a:t>≥ </a:t>
            </a:r>
            <a:r>
              <a:rPr lang="en-GB" b="1" dirty="0">
                <a:solidFill>
                  <a:srgbClr val="FF00FF"/>
                </a:solidFill>
              </a:rPr>
              <a:t>50%</a:t>
            </a:r>
            <a:r>
              <a:rPr lang="en-GB" b="1" dirty="0"/>
              <a:t> </a:t>
            </a:r>
            <a:r>
              <a:rPr lang="en-GB" dirty="0"/>
              <a:t>reduction in costs of ATM services to airspace users</a:t>
            </a:r>
          </a:p>
          <a:p>
            <a:pPr lvl="1" indent="0">
              <a:buNone/>
            </a:pPr>
            <a:endParaRPr lang="en-GB" dirty="0"/>
          </a:p>
          <a:p>
            <a:r>
              <a:rPr lang="en-GB" baseline="30000" dirty="0">
                <a:latin typeface="+mn-lt"/>
                <a:cs typeface="+mn-cs"/>
              </a:rPr>
              <a:t>*</a:t>
            </a:r>
            <a:r>
              <a:rPr lang="en-GB" dirty="0">
                <a:latin typeface="+mn-lt"/>
                <a:cs typeface="+mn-cs"/>
              </a:rPr>
              <a:t> </a:t>
            </a:r>
            <a:r>
              <a:rPr lang="en-GB" sz="1200" dirty="0">
                <a:latin typeface="+mn-lt"/>
                <a:cs typeface="+mn-cs"/>
              </a:rPr>
              <a:t>EC, Nov. 2005. Announced during public announcement of SESAR Definition Phase contract, by EC Vice-President Jacques Barrot.</a:t>
            </a:r>
          </a:p>
        </p:txBody>
      </p:sp>
      <p:sp>
        <p:nvSpPr>
          <p:cNvPr id="2" name="Right Bracket 1">
            <a:extLst>
              <a:ext uri="{FF2B5EF4-FFF2-40B4-BE49-F238E27FC236}">
                <a16:creationId xmlns:a16="http://schemas.microsoft.com/office/drawing/2014/main" id="{580AD1A4-C823-4E9B-AD48-AABF0C925FF2}"/>
              </a:ext>
            </a:extLst>
          </p:cNvPr>
          <p:cNvSpPr/>
          <p:nvPr/>
        </p:nvSpPr>
        <p:spPr>
          <a:xfrm>
            <a:off x="7466209" y="4488110"/>
            <a:ext cx="167779" cy="1143000"/>
          </a:xfrm>
          <a:prstGeom prst="righ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
        <p:nvSpPr>
          <p:cNvPr id="4" name="TextBox 3">
            <a:extLst>
              <a:ext uri="{FF2B5EF4-FFF2-40B4-BE49-F238E27FC236}">
                <a16:creationId xmlns:a16="http://schemas.microsoft.com/office/drawing/2014/main" id="{0249BD27-3CB6-4DBD-B6A0-7847A42DFF34}"/>
              </a:ext>
            </a:extLst>
          </p:cNvPr>
          <p:cNvSpPr txBox="1"/>
          <p:nvPr/>
        </p:nvSpPr>
        <p:spPr>
          <a:xfrm>
            <a:off x="7650762" y="4459445"/>
            <a:ext cx="1283516" cy="1200329"/>
          </a:xfrm>
          <a:prstGeom prst="rect">
            <a:avLst/>
          </a:prstGeom>
          <a:noFill/>
        </p:spPr>
        <p:txBody>
          <a:bodyPr wrap="square" rtlCol="0">
            <a:spAutoFit/>
          </a:bodyPr>
          <a:lstStyle/>
          <a:p>
            <a:r>
              <a:rPr lang="en-GB" b="1" dirty="0">
                <a:solidFill>
                  <a:schemeClr val="tx2"/>
                </a:solidFill>
                <a:latin typeface="Calibri"/>
                <a:ea typeface="+mj-ea"/>
                <a:cs typeface="Calibri"/>
              </a:rPr>
              <a:t>through </a:t>
            </a:r>
          </a:p>
          <a:p>
            <a:r>
              <a:rPr lang="en-GB" b="1" dirty="0">
                <a:solidFill>
                  <a:schemeClr val="tx2"/>
                </a:solidFill>
                <a:latin typeface="Calibri"/>
                <a:ea typeface="+mj-ea"/>
                <a:cs typeface="Calibri"/>
              </a:rPr>
              <a:t>SES pillars</a:t>
            </a:r>
          </a:p>
          <a:p>
            <a:r>
              <a:rPr lang="en-GB" b="1" dirty="0">
                <a:solidFill>
                  <a:schemeClr val="tx2"/>
                </a:solidFill>
                <a:latin typeface="Calibri"/>
                <a:ea typeface="+mj-ea"/>
                <a:cs typeface="Calibri"/>
              </a:rPr>
              <a:t>+ ‘indirect’ effects</a:t>
            </a:r>
          </a:p>
        </p:txBody>
      </p:sp>
    </p:spTree>
    <p:extLst>
      <p:ext uri="{BB962C8B-B14F-4D97-AF65-F5344CB8AC3E}">
        <p14:creationId xmlns:p14="http://schemas.microsoft.com/office/powerpoint/2010/main" val="19287550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F97C1B5-A566-4256-9CFA-59124AC62EC7}"/>
              </a:ext>
            </a:extLst>
          </p:cNvPr>
          <p:cNvSpPr>
            <a:spLocks noGrp="1"/>
          </p:cNvSpPr>
          <p:nvPr>
            <p:ph type="sldNum" sz="quarter" idx="11"/>
          </p:nvPr>
        </p:nvSpPr>
        <p:spPr/>
        <p:txBody>
          <a:bodyPr/>
          <a:lstStyle/>
          <a:p>
            <a:fld id="{707FE137-0C1A-4C05-8B34-1D89C94DB814}" type="slidenum">
              <a:rPr lang="en-GB" smtClean="0"/>
              <a:pPr/>
              <a:t>60</a:t>
            </a:fld>
            <a:endParaRPr lang="en-GB" dirty="0"/>
          </a:p>
        </p:txBody>
      </p:sp>
      <p:sp>
        <p:nvSpPr>
          <p:cNvPr id="3" name="TextBox 2">
            <a:extLst>
              <a:ext uri="{FF2B5EF4-FFF2-40B4-BE49-F238E27FC236}">
                <a16:creationId xmlns:a16="http://schemas.microsoft.com/office/drawing/2014/main" id="{B92017EE-F9D5-42AA-914E-9B492CA0871B}"/>
              </a:ext>
            </a:extLst>
          </p:cNvPr>
          <p:cNvSpPr txBox="1"/>
          <p:nvPr/>
        </p:nvSpPr>
        <p:spPr>
          <a:xfrm>
            <a:off x="107577" y="6528518"/>
            <a:ext cx="4658391" cy="307777"/>
          </a:xfrm>
          <a:prstGeom prst="rect">
            <a:avLst/>
          </a:prstGeom>
          <a:noFill/>
        </p:spPr>
        <p:txBody>
          <a:bodyPr wrap="none" rtlCol="0">
            <a:spAutoFit/>
          </a:bodyPr>
          <a:lstStyle/>
          <a:p>
            <a:r>
              <a:rPr lang="en-GB" sz="1400" dirty="0">
                <a:solidFill>
                  <a:schemeClr val="bg1"/>
                </a:solidFill>
              </a:rPr>
              <a:t>Slide courtesy of: Jose Manuel Cordero, PJ19.04 Lead, ENAIRE</a:t>
            </a:r>
          </a:p>
        </p:txBody>
      </p:sp>
      <p:sp>
        <p:nvSpPr>
          <p:cNvPr id="6" name="Rectángulo redondeado 2">
            <a:extLst>
              <a:ext uri="{FF2B5EF4-FFF2-40B4-BE49-F238E27FC236}">
                <a16:creationId xmlns:a16="http://schemas.microsoft.com/office/drawing/2014/main" id="{F567FFD2-1877-4965-B3C6-C84F020F9EED}"/>
              </a:ext>
            </a:extLst>
          </p:cNvPr>
          <p:cNvSpPr/>
          <p:nvPr/>
        </p:nvSpPr>
        <p:spPr>
          <a:xfrm>
            <a:off x="395288" y="4943475"/>
            <a:ext cx="6900862" cy="682625"/>
          </a:xfrm>
          <a:prstGeom prst="roundRect">
            <a:avLst/>
          </a:prstGeom>
          <a:solidFill>
            <a:srgbClr val="BEE39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p>
        </p:txBody>
      </p:sp>
      <p:sp>
        <p:nvSpPr>
          <p:cNvPr id="7" name="4 Rectángulo redondeado">
            <a:extLst>
              <a:ext uri="{FF2B5EF4-FFF2-40B4-BE49-F238E27FC236}">
                <a16:creationId xmlns:a16="http://schemas.microsoft.com/office/drawing/2014/main" id="{3032083D-8D79-4AAB-872F-A25144119D47}"/>
              </a:ext>
            </a:extLst>
          </p:cNvPr>
          <p:cNvSpPr/>
          <p:nvPr/>
        </p:nvSpPr>
        <p:spPr bwMode="auto">
          <a:xfrm>
            <a:off x="6551613" y="1757363"/>
            <a:ext cx="2181225" cy="171450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2400" dirty="0"/>
              <a:t>Progressive Performance Assessment </a:t>
            </a:r>
            <a:r>
              <a:rPr lang="en-US" sz="2400" b="1" dirty="0"/>
              <a:t>refinement</a:t>
            </a:r>
            <a:endParaRPr lang="es-ES" sz="2400" dirty="0"/>
          </a:p>
        </p:txBody>
      </p:sp>
      <p:grpSp>
        <p:nvGrpSpPr>
          <p:cNvPr id="8" name="102 Grupo">
            <a:extLst>
              <a:ext uri="{FF2B5EF4-FFF2-40B4-BE49-F238E27FC236}">
                <a16:creationId xmlns:a16="http://schemas.microsoft.com/office/drawing/2014/main" id="{A7F0A6ED-C00F-4424-862E-12FB864F293E}"/>
              </a:ext>
            </a:extLst>
          </p:cNvPr>
          <p:cNvGrpSpPr>
            <a:grpSpLocks/>
          </p:cNvGrpSpPr>
          <p:nvPr/>
        </p:nvGrpSpPr>
        <p:grpSpPr bwMode="auto">
          <a:xfrm>
            <a:off x="323850" y="3805238"/>
            <a:ext cx="6974730" cy="1763712"/>
            <a:chOff x="755576" y="4149080"/>
            <a:chExt cx="6975530" cy="1763070"/>
          </a:xfrm>
        </p:grpSpPr>
        <p:sp>
          <p:nvSpPr>
            <p:cNvPr id="9" name="6 Triángulo rectángulo">
              <a:extLst>
                <a:ext uri="{FF2B5EF4-FFF2-40B4-BE49-F238E27FC236}">
                  <a16:creationId xmlns:a16="http://schemas.microsoft.com/office/drawing/2014/main" id="{2A977554-2694-47AC-874F-FA9184CA6F95}"/>
                </a:ext>
              </a:extLst>
            </p:cNvPr>
            <p:cNvSpPr/>
            <p:nvPr/>
          </p:nvSpPr>
          <p:spPr>
            <a:xfrm rot="10800000">
              <a:off x="755576" y="4149080"/>
              <a:ext cx="6912768" cy="914067"/>
            </a:xfrm>
            <a:prstGeom prst="rtTriangle">
              <a:avLst/>
            </a:prstGeom>
            <a:solidFill>
              <a:schemeClr val="accent6">
                <a:lumMod val="40000"/>
                <a:lumOff val="60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es-ES" kern="0" dirty="0">
                <a:solidFill>
                  <a:srgbClr val="FFFFFF"/>
                </a:solidFill>
                <a:latin typeface="Calibri"/>
              </a:endParaRPr>
            </a:p>
          </p:txBody>
        </p:sp>
        <p:sp>
          <p:nvSpPr>
            <p:cNvPr id="10" name="7 Triángulo rectángulo">
              <a:extLst>
                <a:ext uri="{FF2B5EF4-FFF2-40B4-BE49-F238E27FC236}">
                  <a16:creationId xmlns:a16="http://schemas.microsoft.com/office/drawing/2014/main" id="{2348C7EF-C953-49D8-949C-96AF9731E46A}"/>
                </a:ext>
              </a:extLst>
            </p:cNvPr>
            <p:cNvSpPr/>
            <p:nvPr/>
          </p:nvSpPr>
          <p:spPr>
            <a:xfrm>
              <a:off x="755576" y="4293489"/>
              <a:ext cx="6912768" cy="914067"/>
            </a:xfrm>
            <a:prstGeom prst="rtTriangle">
              <a:avLst/>
            </a:prstGeom>
            <a:solidFill>
              <a:schemeClr val="accent5"/>
            </a:solidFill>
            <a:ln w="25400" cap="flat" cmpd="sng" algn="ctr">
              <a:noFill/>
              <a:prstDash val="solid"/>
            </a:ln>
            <a:effectLst/>
          </p:spPr>
          <p:txBody>
            <a:bodyPr anchor="ctr"/>
            <a:lstStyle/>
            <a:p>
              <a:pPr algn="ctr" eaLnBrk="1" fontAlgn="auto" hangingPunct="1">
                <a:spcBef>
                  <a:spcPts val="0"/>
                </a:spcBef>
                <a:spcAft>
                  <a:spcPts val="0"/>
                </a:spcAft>
                <a:defRPr/>
              </a:pPr>
              <a:endParaRPr lang="es-ES" kern="0" dirty="0">
                <a:solidFill>
                  <a:srgbClr val="FFFFFF"/>
                </a:solidFill>
                <a:latin typeface="Calibri"/>
              </a:endParaRPr>
            </a:p>
          </p:txBody>
        </p:sp>
        <p:sp>
          <p:nvSpPr>
            <p:cNvPr id="11" name="17 CuadroTexto">
              <a:extLst>
                <a:ext uri="{FF2B5EF4-FFF2-40B4-BE49-F238E27FC236}">
                  <a16:creationId xmlns:a16="http://schemas.microsoft.com/office/drawing/2014/main" id="{29737429-2D81-4912-BB4F-219BCF1C7697}"/>
                </a:ext>
              </a:extLst>
            </p:cNvPr>
            <p:cNvSpPr txBox="1">
              <a:spLocks noChangeArrowheads="1"/>
            </p:cNvSpPr>
            <p:nvPr/>
          </p:nvSpPr>
          <p:spPr bwMode="auto">
            <a:xfrm>
              <a:off x="6362524" y="4293489"/>
              <a:ext cx="1368582" cy="645878"/>
            </a:xfrm>
            <a:prstGeom prst="rect">
              <a:avLst/>
            </a:prstGeom>
            <a:noFill/>
            <a:ln w="9525">
              <a:noFill/>
              <a:miter lim="800000"/>
              <a:headEnd/>
              <a:tailEnd/>
            </a:ln>
          </p:spPr>
          <p:txBody>
            <a:bodyPr>
              <a:spAutoFit/>
            </a:bodyPr>
            <a:lstStyle/>
            <a:p>
              <a:pPr algn="r" eaLnBrk="1" fontAlgn="auto" hangingPunct="1">
                <a:spcBef>
                  <a:spcPts val="0"/>
                </a:spcBef>
                <a:spcAft>
                  <a:spcPts val="0"/>
                </a:spcAft>
                <a:defRPr/>
              </a:pPr>
              <a:r>
                <a:rPr lang="es-ES" kern="0" dirty="0">
                  <a:solidFill>
                    <a:sysClr val="windowText" lastClr="000000"/>
                  </a:solidFill>
                  <a:latin typeface="Arial" panose="020B0604020202020204" pitchFamily="34" charset="0"/>
                </a:rPr>
                <a:t>Validation Results</a:t>
              </a:r>
            </a:p>
          </p:txBody>
        </p:sp>
        <p:sp>
          <p:nvSpPr>
            <p:cNvPr id="12" name="18 CuadroTexto">
              <a:extLst>
                <a:ext uri="{FF2B5EF4-FFF2-40B4-BE49-F238E27FC236}">
                  <a16:creationId xmlns:a16="http://schemas.microsoft.com/office/drawing/2014/main" id="{71806FE7-7D78-415C-BE03-14B2EE84F444}"/>
                </a:ext>
              </a:extLst>
            </p:cNvPr>
            <p:cNvSpPr txBox="1">
              <a:spLocks noChangeArrowheads="1"/>
            </p:cNvSpPr>
            <p:nvPr/>
          </p:nvSpPr>
          <p:spPr bwMode="auto">
            <a:xfrm>
              <a:off x="836167" y="4580723"/>
              <a:ext cx="1873465" cy="369752"/>
            </a:xfrm>
            <a:prstGeom prst="rect">
              <a:avLst/>
            </a:prstGeom>
            <a:noFill/>
            <a:ln w="9525">
              <a:noFill/>
              <a:miter lim="800000"/>
              <a:headEnd/>
              <a:tailEnd/>
            </a:ln>
          </p:spPr>
          <p:txBody>
            <a:bodyPr>
              <a:spAutoFit/>
            </a:bodyPr>
            <a:lstStyle/>
            <a:p>
              <a:pPr eaLnBrk="1" fontAlgn="auto" hangingPunct="1">
                <a:spcBef>
                  <a:spcPts val="0"/>
                </a:spcBef>
                <a:spcAft>
                  <a:spcPts val="0"/>
                </a:spcAft>
                <a:defRPr/>
              </a:pPr>
              <a:r>
                <a:rPr lang="es-ES" kern="0" dirty="0">
                  <a:solidFill>
                    <a:sysClr val="windowText" lastClr="000000"/>
                  </a:solidFill>
                  <a:latin typeface="Arial" panose="020B0604020202020204" pitchFamily="34" charset="0"/>
                </a:rPr>
                <a:t>Estimations</a:t>
              </a:r>
            </a:p>
          </p:txBody>
        </p:sp>
        <p:grpSp>
          <p:nvGrpSpPr>
            <p:cNvPr id="13" name="31 Grupo">
              <a:extLst>
                <a:ext uri="{FF2B5EF4-FFF2-40B4-BE49-F238E27FC236}">
                  <a16:creationId xmlns:a16="http://schemas.microsoft.com/office/drawing/2014/main" id="{4F97ED78-B32F-4655-885F-6B8EFED3A046}"/>
                </a:ext>
              </a:extLst>
            </p:cNvPr>
            <p:cNvGrpSpPr>
              <a:grpSpLocks/>
            </p:cNvGrpSpPr>
            <p:nvPr/>
          </p:nvGrpSpPr>
          <p:grpSpPr bwMode="auto">
            <a:xfrm>
              <a:off x="3396060" y="5207557"/>
              <a:ext cx="466779" cy="466555"/>
              <a:chOff x="1256156" y="331979"/>
              <a:chExt cx="789588" cy="789210"/>
            </a:xfrm>
          </p:grpSpPr>
          <p:sp>
            <p:nvSpPr>
              <p:cNvPr id="44" name="32 Elipse">
                <a:extLst>
                  <a:ext uri="{FF2B5EF4-FFF2-40B4-BE49-F238E27FC236}">
                    <a16:creationId xmlns:a16="http://schemas.microsoft.com/office/drawing/2014/main" id="{9AF128EF-16E7-4975-900A-12C5417BAE94}"/>
                  </a:ext>
                </a:extLst>
              </p:cNvPr>
              <p:cNvSpPr>
                <a:spLocks noChangeArrowheads="1"/>
              </p:cNvSpPr>
              <p:nvPr/>
            </p:nvSpPr>
            <p:spPr bwMode="auto">
              <a:xfrm>
                <a:off x="1256156" y="331979"/>
                <a:ext cx="789588"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45" name="Elipse 4">
                <a:extLst>
                  <a:ext uri="{FF2B5EF4-FFF2-40B4-BE49-F238E27FC236}">
                    <a16:creationId xmlns:a16="http://schemas.microsoft.com/office/drawing/2014/main" id="{FEBD85A6-96C1-4CD2-B0A0-E049478ADE40}"/>
                  </a:ext>
                </a:extLst>
              </p:cNvPr>
              <p:cNvSpPr/>
              <p:nvPr/>
            </p:nvSpPr>
            <p:spPr>
              <a:xfrm>
                <a:off x="1290785" y="484990"/>
                <a:ext cx="558620" cy="558353"/>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400" kern="0" dirty="0">
                  <a:solidFill>
                    <a:srgbClr val="FFFFFF"/>
                  </a:solidFill>
                  <a:latin typeface="Calibri"/>
                </a:endParaRPr>
              </a:p>
            </p:txBody>
          </p:sp>
        </p:grpSp>
        <p:grpSp>
          <p:nvGrpSpPr>
            <p:cNvPr id="14" name="52 Grupo">
              <a:extLst>
                <a:ext uri="{FF2B5EF4-FFF2-40B4-BE49-F238E27FC236}">
                  <a16:creationId xmlns:a16="http://schemas.microsoft.com/office/drawing/2014/main" id="{7904BE1C-3DA3-4FD5-AF03-DABB09F76994}"/>
                </a:ext>
              </a:extLst>
            </p:cNvPr>
            <p:cNvGrpSpPr>
              <a:grpSpLocks/>
            </p:cNvGrpSpPr>
            <p:nvPr/>
          </p:nvGrpSpPr>
          <p:grpSpPr bwMode="auto">
            <a:xfrm>
              <a:off x="1691680" y="5373216"/>
              <a:ext cx="466926" cy="466926"/>
              <a:chOff x="1174630" y="368590"/>
              <a:chExt cx="789837" cy="789837"/>
            </a:xfrm>
          </p:grpSpPr>
          <p:sp>
            <p:nvSpPr>
              <p:cNvPr id="42" name="39 Elipse">
                <a:extLst>
                  <a:ext uri="{FF2B5EF4-FFF2-40B4-BE49-F238E27FC236}">
                    <a16:creationId xmlns:a16="http://schemas.microsoft.com/office/drawing/2014/main" id="{49D89921-E295-40C0-BD7E-1198E985C052}"/>
                  </a:ext>
                </a:extLst>
              </p:cNvPr>
              <p:cNvSpPr>
                <a:spLocks noChangeArrowheads="1"/>
              </p:cNvSpPr>
              <p:nvPr/>
            </p:nvSpPr>
            <p:spPr bwMode="auto">
              <a:xfrm>
                <a:off x="1175692" y="367542"/>
                <a:ext cx="789588" cy="791895"/>
              </a:xfrm>
              <a:prstGeom prst="ellipse">
                <a:avLst/>
              </a:prstGeom>
              <a:solidFill>
                <a:srgbClr val="2E62AF"/>
              </a:solidFill>
              <a:ln w="25400" algn="ctr">
                <a:solidFill>
                  <a:srgbClr val="FFFFFF"/>
                </a:solidFill>
                <a:round/>
                <a:headEnd/>
                <a:tailEnd/>
              </a:ln>
            </p:spPr>
            <p:txBody>
              <a:bodyPr/>
              <a:lstStyle/>
              <a:p>
                <a:endParaRPr lang="es-ES" dirty="0"/>
              </a:p>
            </p:txBody>
          </p:sp>
          <p:sp>
            <p:nvSpPr>
              <p:cNvPr id="43" name="Elipse 4">
                <a:extLst>
                  <a:ext uri="{FF2B5EF4-FFF2-40B4-BE49-F238E27FC236}">
                    <a16:creationId xmlns:a16="http://schemas.microsoft.com/office/drawing/2014/main" id="{D277EBF5-89B2-4A91-AC7B-4FE053944B29}"/>
                  </a:ext>
                </a:extLst>
              </p:cNvPr>
              <p:cNvSpPr/>
              <p:nvPr/>
            </p:nvSpPr>
            <p:spPr>
              <a:xfrm>
                <a:off x="1291177" y="482971"/>
                <a:ext cx="558620" cy="561036"/>
              </a:xfrm>
              <a:prstGeom prst="rect">
                <a:avLst/>
              </a:prstGeom>
              <a:noFill/>
              <a:ln>
                <a:noFill/>
              </a:ln>
              <a:effectLst/>
            </p:spPr>
            <p:txBody>
              <a:bodyPr lIns="15240" tIns="15240" rIns="15240" bIns="15240" spcCol="1270" anchor="ctr"/>
              <a:lstStyle/>
              <a:p>
                <a:pPr algn="ctr" defTabSz="533400" eaLnBrk="1" fontAlgn="auto" hangingPunct="1">
                  <a:lnSpc>
                    <a:spcPct val="90000"/>
                  </a:lnSpc>
                  <a:spcBef>
                    <a:spcPts val="0"/>
                  </a:spcBef>
                  <a:spcAft>
                    <a:spcPct val="35000"/>
                  </a:spcAft>
                  <a:defRPr/>
                </a:pPr>
                <a:r>
                  <a:rPr lang="es-ES" sz="1400" kern="0" dirty="0">
                    <a:solidFill>
                      <a:srgbClr val="FFFFFF"/>
                    </a:solidFill>
                    <a:latin typeface="Calibri"/>
                  </a:rPr>
                  <a:t>SOL</a:t>
                </a:r>
              </a:p>
            </p:txBody>
          </p:sp>
        </p:grpSp>
        <p:grpSp>
          <p:nvGrpSpPr>
            <p:cNvPr id="15" name="55 Grupo">
              <a:extLst>
                <a:ext uri="{FF2B5EF4-FFF2-40B4-BE49-F238E27FC236}">
                  <a16:creationId xmlns:a16="http://schemas.microsoft.com/office/drawing/2014/main" id="{4F3ED827-C789-4C5C-AF57-54E0D69FF3D3}"/>
                </a:ext>
              </a:extLst>
            </p:cNvPr>
            <p:cNvGrpSpPr>
              <a:grpSpLocks/>
            </p:cNvGrpSpPr>
            <p:nvPr/>
          </p:nvGrpSpPr>
          <p:grpSpPr bwMode="auto">
            <a:xfrm>
              <a:off x="2051720" y="5373216"/>
              <a:ext cx="466926" cy="466926"/>
              <a:chOff x="1174630" y="368590"/>
              <a:chExt cx="789837" cy="789837"/>
            </a:xfrm>
          </p:grpSpPr>
          <p:sp>
            <p:nvSpPr>
              <p:cNvPr id="40" name="37 Elipse">
                <a:extLst>
                  <a:ext uri="{FF2B5EF4-FFF2-40B4-BE49-F238E27FC236}">
                    <a16:creationId xmlns:a16="http://schemas.microsoft.com/office/drawing/2014/main" id="{51EF0A67-9446-4FBC-8FC5-DA7E9DD80E8E}"/>
                  </a:ext>
                </a:extLst>
              </p:cNvPr>
              <p:cNvSpPr>
                <a:spLocks noChangeArrowheads="1"/>
              </p:cNvSpPr>
              <p:nvPr/>
            </p:nvSpPr>
            <p:spPr bwMode="auto">
              <a:xfrm>
                <a:off x="1173623" y="367542"/>
                <a:ext cx="789588" cy="791895"/>
              </a:xfrm>
              <a:prstGeom prst="ellipse">
                <a:avLst/>
              </a:prstGeom>
              <a:solidFill>
                <a:srgbClr val="2E62AF"/>
              </a:solidFill>
              <a:ln w="25400" algn="ctr">
                <a:solidFill>
                  <a:srgbClr val="FFFFFF"/>
                </a:solidFill>
                <a:round/>
                <a:headEnd/>
                <a:tailEnd/>
              </a:ln>
            </p:spPr>
            <p:txBody>
              <a:bodyPr/>
              <a:lstStyle/>
              <a:p>
                <a:endParaRPr lang="es-ES" dirty="0"/>
              </a:p>
            </p:txBody>
          </p:sp>
          <p:sp>
            <p:nvSpPr>
              <p:cNvPr id="41" name="Elipse 4">
                <a:extLst>
                  <a:ext uri="{FF2B5EF4-FFF2-40B4-BE49-F238E27FC236}">
                    <a16:creationId xmlns:a16="http://schemas.microsoft.com/office/drawing/2014/main" id="{C85AB373-967E-4AF4-A067-74C3D35C20EB}"/>
                  </a:ext>
                </a:extLst>
              </p:cNvPr>
              <p:cNvSpPr/>
              <p:nvPr/>
            </p:nvSpPr>
            <p:spPr>
              <a:xfrm>
                <a:off x="1289108" y="482971"/>
                <a:ext cx="558620" cy="561036"/>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r>
                  <a:rPr lang="es-ES" sz="1400" kern="0" dirty="0">
                    <a:solidFill>
                      <a:srgbClr val="FFFFFF"/>
                    </a:solidFill>
                    <a:latin typeface="Arial" panose="020B0604020202020204" pitchFamily="34" charset="0"/>
                  </a:rPr>
                  <a:t> </a:t>
                </a:r>
                <a:endParaRPr lang="es-ES" sz="1400" kern="0" dirty="0">
                  <a:solidFill>
                    <a:srgbClr val="FFFFFF"/>
                  </a:solidFill>
                  <a:latin typeface="Calibri"/>
                </a:endParaRPr>
              </a:p>
            </p:txBody>
          </p:sp>
        </p:grpSp>
        <p:grpSp>
          <p:nvGrpSpPr>
            <p:cNvPr id="16" name="58 Grupo">
              <a:extLst>
                <a:ext uri="{FF2B5EF4-FFF2-40B4-BE49-F238E27FC236}">
                  <a16:creationId xmlns:a16="http://schemas.microsoft.com/office/drawing/2014/main" id="{8D5C792C-8285-430E-BF95-E73891266423}"/>
                </a:ext>
              </a:extLst>
            </p:cNvPr>
            <p:cNvGrpSpPr>
              <a:grpSpLocks/>
            </p:cNvGrpSpPr>
            <p:nvPr/>
          </p:nvGrpSpPr>
          <p:grpSpPr bwMode="auto">
            <a:xfrm>
              <a:off x="2411760" y="5301208"/>
              <a:ext cx="466926" cy="466926"/>
              <a:chOff x="1174630" y="368590"/>
              <a:chExt cx="789837" cy="789837"/>
            </a:xfrm>
          </p:grpSpPr>
          <p:sp>
            <p:nvSpPr>
              <p:cNvPr id="38" name="35 Elipse">
                <a:extLst>
                  <a:ext uri="{FF2B5EF4-FFF2-40B4-BE49-F238E27FC236}">
                    <a16:creationId xmlns:a16="http://schemas.microsoft.com/office/drawing/2014/main" id="{AFE48FC6-55B4-4B21-BFF9-8C2E9C34D3C9}"/>
                  </a:ext>
                </a:extLst>
              </p:cNvPr>
              <p:cNvSpPr>
                <a:spLocks noChangeArrowheads="1"/>
              </p:cNvSpPr>
              <p:nvPr/>
            </p:nvSpPr>
            <p:spPr bwMode="auto">
              <a:xfrm>
                <a:off x="1174239" y="368551"/>
                <a:ext cx="789588"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39" name="Elipse 4">
                <a:extLst>
                  <a:ext uri="{FF2B5EF4-FFF2-40B4-BE49-F238E27FC236}">
                    <a16:creationId xmlns:a16="http://schemas.microsoft.com/office/drawing/2014/main" id="{092E5599-7C70-4FBE-BC37-7F8F3AF52C95}"/>
                  </a:ext>
                </a:extLst>
              </p:cNvPr>
              <p:cNvSpPr/>
              <p:nvPr/>
            </p:nvSpPr>
            <p:spPr>
              <a:xfrm>
                <a:off x="1289722" y="483979"/>
                <a:ext cx="558620" cy="558352"/>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r>
                  <a:rPr lang="es-ES" sz="1400" kern="0" dirty="0">
                    <a:solidFill>
                      <a:srgbClr val="FFFFFF"/>
                    </a:solidFill>
                    <a:latin typeface="Arial" panose="020B0604020202020204" pitchFamily="34" charset="0"/>
                  </a:rPr>
                  <a:t> </a:t>
                </a:r>
                <a:endParaRPr lang="es-ES" sz="1400" kern="0" dirty="0">
                  <a:solidFill>
                    <a:srgbClr val="FFFFFF"/>
                  </a:solidFill>
                  <a:latin typeface="Calibri"/>
                </a:endParaRPr>
              </a:p>
            </p:txBody>
          </p:sp>
        </p:grpSp>
        <p:grpSp>
          <p:nvGrpSpPr>
            <p:cNvPr id="17" name="61 Grupo">
              <a:extLst>
                <a:ext uri="{FF2B5EF4-FFF2-40B4-BE49-F238E27FC236}">
                  <a16:creationId xmlns:a16="http://schemas.microsoft.com/office/drawing/2014/main" id="{5B9637FF-0DF3-430C-8AB8-FCE8ABC43C6C}"/>
                </a:ext>
              </a:extLst>
            </p:cNvPr>
            <p:cNvGrpSpPr>
              <a:grpSpLocks/>
            </p:cNvGrpSpPr>
            <p:nvPr/>
          </p:nvGrpSpPr>
          <p:grpSpPr bwMode="auto">
            <a:xfrm>
              <a:off x="3635896" y="5373216"/>
              <a:ext cx="466926" cy="466926"/>
              <a:chOff x="1174630" y="368590"/>
              <a:chExt cx="789837" cy="789837"/>
            </a:xfrm>
          </p:grpSpPr>
          <p:sp>
            <p:nvSpPr>
              <p:cNvPr id="36" name="33 Elipse">
                <a:extLst>
                  <a:ext uri="{FF2B5EF4-FFF2-40B4-BE49-F238E27FC236}">
                    <a16:creationId xmlns:a16="http://schemas.microsoft.com/office/drawing/2014/main" id="{0D0A8462-59E5-43F3-BF9D-0CEE4808096A}"/>
                  </a:ext>
                </a:extLst>
              </p:cNvPr>
              <p:cNvSpPr>
                <a:spLocks noChangeArrowheads="1"/>
              </p:cNvSpPr>
              <p:nvPr/>
            </p:nvSpPr>
            <p:spPr bwMode="auto">
              <a:xfrm>
                <a:off x="1174182" y="367542"/>
                <a:ext cx="789588" cy="791895"/>
              </a:xfrm>
              <a:prstGeom prst="ellipse">
                <a:avLst/>
              </a:prstGeom>
              <a:solidFill>
                <a:srgbClr val="2E62AF"/>
              </a:solidFill>
              <a:ln w="25400" algn="ctr">
                <a:solidFill>
                  <a:srgbClr val="FFFFFF"/>
                </a:solidFill>
                <a:round/>
                <a:headEnd/>
                <a:tailEnd/>
              </a:ln>
            </p:spPr>
            <p:txBody>
              <a:bodyPr/>
              <a:lstStyle/>
              <a:p>
                <a:endParaRPr lang="es-ES" dirty="0"/>
              </a:p>
            </p:txBody>
          </p:sp>
          <p:sp>
            <p:nvSpPr>
              <p:cNvPr id="37" name="Elipse 4">
                <a:extLst>
                  <a:ext uri="{FF2B5EF4-FFF2-40B4-BE49-F238E27FC236}">
                    <a16:creationId xmlns:a16="http://schemas.microsoft.com/office/drawing/2014/main" id="{6FC2C652-67B6-4D76-9DA5-D6AC5758DD4A}"/>
                  </a:ext>
                </a:extLst>
              </p:cNvPr>
              <p:cNvSpPr/>
              <p:nvPr/>
            </p:nvSpPr>
            <p:spPr>
              <a:xfrm>
                <a:off x="1289667" y="482971"/>
                <a:ext cx="558620" cy="561036"/>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100" kern="0" dirty="0">
                  <a:solidFill>
                    <a:srgbClr val="FFFFFF"/>
                  </a:solidFill>
                  <a:latin typeface="Calibri"/>
                </a:endParaRPr>
              </a:p>
            </p:txBody>
          </p:sp>
        </p:grpSp>
        <p:grpSp>
          <p:nvGrpSpPr>
            <p:cNvPr id="18" name="64 Grupo">
              <a:extLst>
                <a:ext uri="{FF2B5EF4-FFF2-40B4-BE49-F238E27FC236}">
                  <a16:creationId xmlns:a16="http://schemas.microsoft.com/office/drawing/2014/main" id="{082CDFD1-D9F4-491F-AD71-072C24F7F6F4}"/>
                </a:ext>
              </a:extLst>
            </p:cNvPr>
            <p:cNvGrpSpPr>
              <a:grpSpLocks/>
            </p:cNvGrpSpPr>
            <p:nvPr/>
          </p:nvGrpSpPr>
          <p:grpSpPr bwMode="auto">
            <a:xfrm>
              <a:off x="3851920" y="5229200"/>
              <a:ext cx="466926" cy="466926"/>
              <a:chOff x="1174630" y="368590"/>
              <a:chExt cx="789837" cy="789837"/>
            </a:xfrm>
          </p:grpSpPr>
          <p:sp>
            <p:nvSpPr>
              <p:cNvPr id="34" name="31 Elipse">
                <a:extLst>
                  <a:ext uri="{FF2B5EF4-FFF2-40B4-BE49-F238E27FC236}">
                    <a16:creationId xmlns:a16="http://schemas.microsoft.com/office/drawing/2014/main" id="{B1938D92-5B0E-418F-BACA-BF38609E3A8C}"/>
                  </a:ext>
                </a:extLst>
              </p:cNvPr>
              <p:cNvSpPr>
                <a:spLocks noChangeArrowheads="1"/>
              </p:cNvSpPr>
              <p:nvPr/>
            </p:nvSpPr>
            <p:spPr bwMode="auto">
              <a:xfrm>
                <a:off x="1174014" y="369561"/>
                <a:ext cx="789588"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35" name="Elipse 4">
                <a:extLst>
                  <a:ext uri="{FF2B5EF4-FFF2-40B4-BE49-F238E27FC236}">
                    <a16:creationId xmlns:a16="http://schemas.microsoft.com/office/drawing/2014/main" id="{BF753012-9E4D-454B-8A3B-6F91B04619EC}"/>
                  </a:ext>
                </a:extLst>
              </p:cNvPr>
              <p:cNvSpPr/>
              <p:nvPr/>
            </p:nvSpPr>
            <p:spPr>
              <a:xfrm>
                <a:off x="1289499" y="484990"/>
                <a:ext cx="558620" cy="558352"/>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100" kern="0" dirty="0">
                  <a:solidFill>
                    <a:srgbClr val="FFFFFF"/>
                  </a:solidFill>
                  <a:latin typeface="Calibri"/>
                </a:endParaRPr>
              </a:p>
            </p:txBody>
          </p:sp>
        </p:grpSp>
        <p:grpSp>
          <p:nvGrpSpPr>
            <p:cNvPr id="19" name="67 Grupo">
              <a:extLst>
                <a:ext uri="{FF2B5EF4-FFF2-40B4-BE49-F238E27FC236}">
                  <a16:creationId xmlns:a16="http://schemas.microsoft.com/office/drawing/2014/main" id="{62CD748A-960A-437C-9034-07EED07D79E4}"/>
                </a:ext>
              </a:extLst>
            </p:cNvPr>
            <p:cNvGrpSpPr>
              <a:grpSpLocks/>
            </p:cNvGrpSpPr>
            <p:nvPr/>
          </p:nvGrpSpPr>
          <p:grpSpPr bwMode="auto">
            <a:xfrm>
              <a:off x="4139952" y="5301208"/>
              <a:ext cx="466926" cy="466926"/>
              <a:chOff x="1174630" y="368590"/>
              <a:chExt cx="789837" cy="789837"/>
            </a:xfrm>
          </p:grpSpPr>
          <p:sp>
            <p:nvSpPr>
              <p:cNvPr id="32" name="29 Elipse">
                <a:extLst>
                  <a:ext uri="{FF2B5EF4-FFF2-40B4-BE49-F238E27FC236}">
                    <a16:creationId xmlns:a16="http://schemas.microsoft.com/office/drawing/2014/main" id="{7DB132A6-7B66-462F-A46D-762E50A3C382}"/>
                  </a:ext>
                </a:extLst>
              </p:cNvPr>
              <p:cNvSpPr>
                <a:spLocks noChangeArrowheads="1"/>
              </p:cNvSpPr>
              <p:nvPr/>
            </p:nvSpPr>
            <p:spPr bwMode="auto">
              <a:xfrm>
                <a:off x="1175581" y="368551"/>
                <a:ext cx="789588"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33" name="Elipse 4">
                <a:extLst>
                  <a:ext uri="{FF2B5EF4-FFF2-40B4-BE49-F238E27FC236}">
                    <a16:creationId xmlns:a16="http://schemas.microsoft.com/office/drawing/2014/main" id="{2D92347C-EAB1-456C-9276-0B7B4535F38D}"/>
                  </a:ext>
                </a:extLst>
              </p:cNvPr>
              <p:cNvSpPr/>
              <p:nvPr/>
            </p:nvSpPr>
            <p:spPr>
              <a:xfrm>
                <a:off x="1291066" y="483979"/>
                <a:ext cx="558620" cy="558352"/>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100" kern="0" dirty="0">
                  <a:solidFill>
                    <a:srgbClr val="FFFFFF"/>
                  </a:solidFill>
                  <a:latin typeface="Calibri"/>
                </a:endParaRPr>
              </a:p>
            </p:txBody>
          </p:sp>
        </p:grpSp>
        <p:grpSp>
          <p:nvGrpSpPr>
            <p:cNvPr id="20" name="70 Grupo">
              <a:extLst>
                <a:ext uri="{FF2B5EF4-FFF2-40B4-BE49-F238E27FC236}">
                  <a16:creationId xmlns:a16="http://schemas.microsoft.com/office/drawing/2014/main" id="{C5BBAA4D-694F-471F-8211-264A26EE8BBD}"/>
                </a:ext>
              </a:extLst>
            </p:cNvPr>
            <p:cNvGrpSpPr>
              <a:grpSpLocks/>
            </p:cNvGrpSpPr>
            <p:nvPr/>
          </p:nvGrpSpPr>
          <p:grpSpPr bwMode="auto">
            <a:xfrm>
              <a:off x="5148064" y="5229200"/>
              <a:ext cx="466926" cy="466926"/>
              <a:chOff x="1174630" y="368590"/>
              <a:chExt cx="789837" cy="789837"/>
            </a:xfrm>
          </p:grpSpPr>
          <p:sp>
            <p:nvSpPr>
              <p:cNvPr id="30" name="27 Elipse">
                <a:extLst>
                  <a:ext uri="{FF2B5EF4-FFF2-40B4-BE49-F238E27FC236}">
                    <a16:creationId xmlns:a16="http://schemas.microsoft.com/office/drawing/2014/main" id="{841C61DC-263D-47D1-B286-AEC599DC6B9E}"/>
                  </a:ext>
                </a:extLst>
              </p:cNvPr>
              <p:cNvSpPr>
                <a:spLocks noChangeArrowheads="1"/>
              </p:cNvSpPr>
              <p:nvPr/>
            </p:nvSpPr>
            <p:spPr bwMode="auto">
              <a:xfrm>
                <a:off x="1175694" y="369561"/>
                <a:ext cx="789588"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31" name="Elipse 4">
                <a:extLst>
                  <a:ext uri="{FF2B5EF4-FFF2-40B4-BE49-F238E27FC236}">
                    <a16:creationId xmlns:a16="http://schemas.microsoft.com/office/drawing/2014/main" id="{D45BF0E6-B8B1-4AB3-A47F-7F86EC64ABC2}"/>
                  </a:ext>
                </a:extLst>
              </p:cNvPr>
              <p:cNvSpPr/>
              <p:nvPr/>
            </p:nvSpPr>
            <p:spPr>
              <a:xfrm>
                <a:off x="1291177" y="484990"/>
                <a:ext cx="558620" cy="558352"/>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100" kern="0" dirty="0">
                  <a:solidFill>
                    <a:srgbClr val="FFFFFF"/>
                  </a:solidFill>
                  <a:latin typeface="Calibri"/>
                </a:endParaRPr>
              </a:p>
            </p:txBody>
          </p:sp>
        </p:grpSp>
        <p:grpSp>
          <p:nvGrpSpPr>
            <p:cNvPr id="21" name="73 Grupo">
              <a:extLst>
                <a:ext uri="{FF2B5EF4-FFF2-40B4-BE49-F238E27FC236}">
                  <a16:creationId xmlns:a16="http://schemas.microsoft.com/office/drawing/2014/main" id="{044650EF-8054-4968-9898-DFAEA8912CAB}"/>
                </a:ext>
              </a:extLst>
            </p:cNvPr>
            <p:cNvGrpSpPr>
              <a:grpSpLocks/>
            </p:cNvGrpSpPr>
            <p:nvPr/>
          </p:nvGrpSpPr>
          <p:grpSpPr bwMode="auto">
            <a:xfrm>
              <a:off x="5436096" y="5229200"/>
              <a:ext cx="466926" cy="466926"/>
              <a:chOff x="1174630" y="368590"/>
              <a:chExt cx="789837" cy="789837"/>
            </a:xfrm>
          </p:grpSpPr>
          <p:sp>
            <p:nvSpPr>
              <p:cNvPr id="28" name="25 Elipse">
                <a:extLst>
                  <a:ext uri="{FF2B5EF4-FFF2-40B4-BE49-F238E27FC236}">
                    <a16:creationId xmlns:a16="http://schemas.microsoft.com/office/drawing/2014/main" id="{7DA71D4D-A3BB-4079-B0EB-866C52C921C5}"/>
                  </a:ext>
                </a:extLst>
              </p:cNvPr>
              <p:cNvSpPr>
                <a:spLocks noChangeArrowheads="1"/>
              </p:cNvSpPr>
              <p:nvPr/>
            </p:nvSpPr>
            <p:spPr bwMode="auto">
              <a:xfrm>
                <a:off x="1174574" y="369561"/>
                <a:ext cx="789588"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29" name="Elipse 4">
                <a:extLst>
                  <a:ext uri="{FF2B5EF4-FFF2-40B4-BE49-F238E27FC236}">
                    <a16:creationId xmlns:a16="http://schemas.microsoft.com/office/drawing/2014/main" id="{CAA52F64-D9E1-4390-876B-4EC046831A6C}"/>
                  </a:ext>
                </a:extLst>
              </p:cNvPr>
              <p:cNvSpPr/>
              <p:nvPr/>
            </p:nvSpPr>
            <p:spPr>
              <a:xfrm>
                <a:off x="1290059" y="484990"/>
                <a:ext cx="558620" cy="558352"/>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400" kern="0" dirty="0">
                  <a:solidFill>
                    <a:srgbClr val="FFFFFF"/>
                  </a:solidFill>
                  <a:latin typeface="Calibri"/>
                </a:endParaRPr>
              </a:p>
            </p:txBody>
          </p:sp>
        </p:grpSp>
        <p:grpSp>
          <p:nvGrpSpPr>
            <p:cNvPr id="22" name="76 Grupo">
              <a:extLst>
                <a:ext uri="{FF2B5EF4-FFF2-40B4-BE49-F238E27FC236}">
                  <a16:creationId xmlns:a16="http://schemas.microsoft.com/office/drawing/2014/main" id="{54A7C6A0-4303-4A01-B3EE-409FB3727F22}"/>
                </a:ext>
              </a:extLst>
            </p:cNvPr>
            <p:cNvGrpSpPr>
              <a:grpSpLocks/>
            </p:cNvGrpSpPr>
            <p:nvPr/>
          </p:nvGrpSpPr>
          <p:grpSpPr bwMode="auto">
            <a:xfrm>
              <a:off x="5724128" y="5445224"/>
              <a:ext cx="466926" cy="466926"/>
              <a:chOff x="1174630" y="368590"/>
              <a:chExt cx="789837" cy="789837"/>
            </a:xfrm>
          </p:grpSpPr>
          <p:sp>
            <p:nvSpPr>
              <p:cNvPr id="26" name="23 Elipse">
                <a:extLst>
                  <a:ext uri="{FF2B5EF4-FFF2-40B4-BE49-F238E27FC236}">
                    <a16:creationId xmlns:a16="http://schemas.microsoft.com/office/drawing/2014/main" id="{AFC0DC6F-538A-4AC3-AEAA-2C66576DC56C}"/>
                  </a:ext>
                </a:extLst>
              </p:cNvPr>
              <p:cNvSpPr>
                <a:spLocks noChangeArrowheads="1"/>
              </p:cNvSpPr>
              <p:nvPr/>
            </p:nvSpPr>
            <p:spPr bwMode="auto">
              <a:xfrm>
                <a:off x="1173456" y="369217"/>
                <a:ext cx="792273"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27" name="Elipse 4">
                <a:extLst>
                  <a:ext uri="{FF2B5EF4-FFF2-40B4-BE49-F238E27FC236}">
                    <a16:creationId xmlns:a16="http://schemas.microsoft.com/office/drawing/2014/main" id="{5934BA42-7A9D-4FB4-88D3-1D09390289F2}"/>
                  </a:ext>
                </a:extLst>
              </p:cNvPr>
              <p:cNvSpPr/>
              <p:nvPr/>
            </p:nvSpPr>
            <p:spPr>
              <a:xfrm>
                <a:off x="1288939" y="484647"/>
                <a:ext cx="561307" cy="558352"/>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100" kern="0" dirty="0">
                  <a:solidFill>
                    <a:srgbClr val="FFFFFF"/>
                  </a:solidFill>
                  <a:latin typeface="Calibri"/>
                </a:endParaRPr>
              </a:p>
            </p:txBody>
          </p:sp>
        </p:grpSp>
        <p:grpSp>
          <p:nvGrpSpPr>
            <p:cNvPr id="23" name="82 Grupo">
              <a:extLst>
                <a:ext uri="{FF2B5EF4-FFF2-40B4-BE49-F238E27FC236}">
                  <a16:creationId xmlns:a16="http://schemas.microsoft.com/office/drawing/2014/main" id="{8EA706CF-3591-46DB-9C35-9685623FDBB5}"/>
                </a:ext>
              </a:extLst>
            </p:cNvPr>
            <p:cNvGrpSpPr>
              <a:grpSpLocks/>
            </p:cNvGrpSpPr>
            <p:nvPr/>
          </p:nvGrpSpPr>
          <p:grpSpPr bwMode="auto">
            <a:xfrm>
              <a:off x="6012160" y="5229200"/>
              <a:ext cx="466926" cy="466926"/>
              <a:chOff x="1174630" y="368590"/>
              <a:chExt cx="789837" cy="789837"/>
            </a:xfrm>
          </p:grpSpPr>
          <p:sp>
            <p:nvSpPr>
              <p:cNvPr id="24" name="21 Elipse">
                <a:extLst>
                  <a:ext uri="{FF2B5EF4-FFF2-40B4-BE49-F238E27FC236}">
                    <a16:creationId xmlns:a16="http://schemas.microsoft.com/office/drawing/2014/main" id="{FD52BAA2-5632-4704-81FD-D2FB7E990F63}"/>
                  </a:ext>
                </a:extLst>
              </p:cNvPr>
              <p:cNvSpPr>
                <a:spLocks noChangeArrowheads="1"/>
              </p:cNvSpPr>
              <p:nvPr/>
            </p:nvSpPr>
            <p:spPr bwMode="auto">
              <a:xfrm>
                <a:off x="1175022" y="369561"/>
                <a:ext cx="789588" cy="789210"/>
              </a:xfrm>
              <a:prstGeom prst="ellipse">
                <a:avLst/>
              </a:prstGeom>
              <a:solidFill>
                <a:srgbClr val="2E62AF"/>
              </a:solidFill>
              <a:ln w="25400" algn="ctr">
                <a:solidFill>
                  <a:srgbClr val="FFFFFF"/>
                </a:solidFill>
                <a:round/>
                <a:headEnd/>
                <a:tailEnd/>
              </a:ln>
            </p:spPr>
            <p:txBody>
              <a:bodyPr/>
              <a:lstStyle/>
              <a:p>
                <a:endParaRPr lang="es-ES" dirty="0"/>
              </a:p>
            </p:txBody>
          </p:sp>
          <p:sp>
            <p:nvSpPr>
              <p:cNvPr id="25" name="Elipse 4">
                <a:extLst>
                  <a:ext uri="{FF2B5EF4-FFF2-40B4-BE49-F238E27FC236}">
                    <a16:creationId xmlns:a16="http://schemas.microsoft.com/office/drawing/2014/main" id="{D6123D05-636B-4ADF-B5C0-110C069BBDE2}"/>
                  </a:ext>
                </a:extLst>
              </p:cNvPr>
              <p:cNvSpPr/>
              <p:nvPr/>
            </p:nvSpPr>
            <p:spPr>
              <a:xfrm>
                <a:off x="1290506" y="484990"/>
                <a:ext cx="558620" cy="558352"/>
              </a:xfrm>
              <a:prstGeom prst="rect">
                <a:avLst/>
              </a:prstGeom>
              <a:noFill/>
              <a:ln>
                <a:noFill/>
              </a:ln>
              <a:effectLst/>
            </p:spPr>
            <p:txBody>
              <a:bodyPr lIns="15240" tIns="15240" rIns="15240" bIns="15240" spcCol="1270" anchor="ctr"/>
              <a:lstStyle/>
              <a:p>
                <a:pPr algn="ctr" defTabSz="533400">
                  <a:lnSpc>
                    <a:spcPct val="90000"/>
                  </a:lnSpc>
                  <a:spcAft>
                    <a:spcPct val="35000"/>
                  </a:spcAft>
                  <a:defRPr/>
                </a:pPr>
                <a:r>
                  <a:rPr lang="es-ES" sz="1100" kern="0" dirty="0">
                    <a:solidFill>
                      <a:srgbClr val="FFFFFF"/>
                    </a:solidFill>
                    <a:latin typeface="Arial" panose="020B0604020202020204" pitchFamily="34" charset="0"/>
                  </a:rPr>
                  <a:t>SOL</a:t>
                </a:r>
                <a:endParaRPr lang="es-ES" sz="1100" kern="0" dirty="0">
                  <a:solidFill>
                    <a:srgbClr val="FFFFFF"/>
                  </a:solidFill>
                  <a:latin typeface="Calibri"/>
                </a:endParaRPr>
              </a:p>
            </p:txBody>
          </p:sp>
        </p:grpSp>
      </p:grpSp>
      <p:sp>
        <p:nvSpPr>
          <p:cNvPr id="46" name="AutoShape 32">
            <a:extLst>
              <a:ext uri="{FF2B5EF4-FFF2-40B4-BE49-F238E27FC236}">
                <a16:creationId xmlns:a16="http://schemas.microsoft.com/office/drawing/2014/main" id="{F985659D-A9DF-4310-8F5C-4BA993DFED1F}"/>
              </a:ext>
            </a:extLst>
          </p:cNvPr>
          <p:cNvSpPr>
            <a:spLocks noChangeAspect="1" noChangeArrowheads="1" noTextEdit="1"/>
          </p:cNvSpPr>
          <p:nvPr/>
        </p:nvSpPr>
        <p:spPr bwMode="auto">
          <a:xfrm>
            <a:off x="1271588" y="2319338"/>
            <a:ext cx="6769100" cy="3406775"/>
          </a:xfrm>
          <a:prstGeom prst="rect">
            <a:avLst/>
          </a:prstGeom>
          <a:noFill/>
          <a:ln w="9525">
            <a:noFill/>
            <a:miter lim="800000"/>
            <a:headEnd/>
            <a:tailEnd/>
          </a:ln>
        </p:spPr>
        <p:txBody>
          <a:bodyPr/>
          <a:lstStyle/>
          <a:p>
            <a:pPr eaLnBrk="1" fontAlgn="auto" hangingPunct="1">
              <a:spcBef>
                <a:spcPts val="0"/>
              </a:spcBef>
              <a:spcAft>
                <a:spcPts val="0"/>
              </a:spcAft>
              <a:defRPr/>
            </a:pPr>
            <a:endParaRPr lang="es-ES" kern="0" dirty="0">
              <a:solidFill>
                <a:sysClr val="windowText" lastClr="000000"/>
              </a:solidFill>
              <a:latin typeface="Arial" panose="020B0604020202020204" pitchFamily="34" charset="0"/>
            </a:endParaRPr>
          </a:p>
        </p:txBody>
      </p:sp>
      <p:grpSp>
        <p:nvGrpSpPr>
          <p:cNvPr id="47" name="86 Grupo">
            <a:extLst>
              <a:ext uri="{FF2B5EF4-FFF2-40B4-BE49-F238E27FC236}">
                <a16:creationId xmlns:a16="http://schemas.microsoft.com/office/drawing/2014/main" id="{564DC013-B02E-49FB-BDA4-24CDFA08517B}"/>
              </a:ext>
            </a:extLst>
          </p:cNvPr>
          <p:cNvGrpSpPr>
            <a:grpSpLocks/>
          </p:cNvGrpSpPr>
          <p:nvPr/>
        </p:nvGrpSpPr>
        <p:grpSpPr bwMode="auto">
          <a:xfrm>
            <a:off x="1187450" y="1893888"/>
            <a:ext cx="1512888" cy="3784600"/>
            <a:chOff x="1619672" y="2238008"/>
            <a:chExt cx="1512168" cy="3783280"/>
          </a:xfrm>
        </p:grpSpPr>
        <p:sp>
          <p:nvSpPr>
            <p:cNvPr id="48" name="45 Rectángulo">
              <a:extLst>
                <a:ext uri="{FF2B5EF4-FFF2-40B4-BE49-F238E27FC236}">
                  <a16:creationId xmlns:a16="http://schemas.microsoft.com/office/drawing/2014/main" id="{66295861-34EC-40B7-8234-0D4FB7F61A77}"/>
                </a:ext>
              </a:extLst>
            </p:cNvPr>
            <p:cNvSpPr/>
            <p:nvPr/>
          </p:nvSpPr>
          <p:spPr>
            <a:xfrm>
              <a:off x="1619672" y="2636331"/>
              <a:ext cx="1512168" cy="3384957"/>
            </a:xfrm>
            <a:prstGeom prst="rect">
              <a:avLst/>
            </a:prstGeom>
            <a:noFill/>
            <a:ln w="25400" cap="flat" cmpd="sng" algn="ctr">
              <a:solidFill>
                <a:srgbClr val="FFC000"/>
              </a:solidFill>
              <a:prstDash val="solid"/>
            </a:ln>
            <a:effectLst/>
          </p:spPr>
          <p:txBody>
            <a:bodyPr anchor="ctr"/>
            <a:lstStyle/>
            <a:p>
              <a:pPr algn="ctr" eaLnBrk="1" fontAlgn="auto" hangingPunct="1">
                <a:spcBef>
                  <a:spcPts val="0"/>
                </a:spcBef>
                <a:spcAft>
                  <a:spcPts val="0"/>
                </a:spcAft>
                <a:defRPr/>
              </a:pPr>
              <a:endParaRPr lang="es-ES" kern="0" dirty="0">
                <a:solidFill>
                  <a:srgbClr val="FFFFFF"/>
                </a:solidFill>
                <a:latin typeface="Calibri"/>
              </a:endParaRPr>
            </a:p>
          </p:txBody>
        </p:sp>
        <p:sp>
          <p:nvSpPr>
            <p:cNvPr id="49" name="46 Rectángulo">
              <a:extLst>
                <a:ext uri="{FF2B5EF4-FFF2-40B4-BE49-F238E27FC236}">
                  <a16:creationId xmlns:a16="http://schemas.microsoft.com/office/drawing/2014/main" id="{458405A5-E7B3-4880-9C0C-81849E9C2546}"/>
                </a:ext>
              </a:extLst>
            </p:cNvPr>
            <p:cNvSpPr/>
            <p:nvPr/>
          </p:nvSpPr>
          <p:spPr>
            <a:xfrm>
              <a:off x="1619672" y="2238008"/>
              <a:ext cx="1512168" cy="829972"/>
            </a:xfrm>
            <a:prstGeom prst="rect">
              <a:avLst/>
            </a:prstGeom>
            <a:solidFill>
              <a:srgbClr val="FFC000">
                <a:alpha val="26000"/>
              </a:srgbClr>
            </a:solidFill>
            <a:ln w="25400" cap="flat" cmpd="sng" algn="ctr">
              <a:noFill/>
              <a:prstDash val="solid"/>
            </a:ln>
            <a:effectLst/>
          </p:spPr>
          <p:txBody>
            <a:bodyPr anchor="ctr"/>
            <a:lstStyle/>
            <a:p>
              <a:pPr algn="ctr" eaLnBrk="1" fontAlgn="auto" hangingPunct="1">
                <a:spcBef>
                  <a:spcPts val="0"/>
                </a:spcBef>
                <a:spcAft>
                  <a:spcPts val="0"/>
                </a:spcAft>
                <a:defRPr/>
              </a:pPr>
              <a:r>
                <a:rPr lang="es-ES" kern="0" dirty="0">
                  <a:solidFill>
                    <a:srgbClr val="004380"/>
                  </a:solidFill>
                  <a:latin typeface="Calibri"/>
                </a:rPr>
                <a:t> </a:t>
              </a:r>
            </a:p>
          </p:txBody>
        </p:sp>
        <p:sp>
          <p:nvSpPr>
            <p:cNvPr id="50" name="28 CuadroTexto">
              <a:extLst>
                <a:ext uri="{FF2B5EF4-FFF2-40B4-BE49-F238E27FC236}">
                  <a16:creationId xmlns:a16="http://schemas.microsoft.com/office/drawing/2014/main" id="{0BD16231-7F69-453D-9B16-77F02CE2D79B}"/>
                </a:ext>
              </a:extLst>
            </p:cNvPr>
            <p:cNvSpPr txBox="1">
              <a:spLocks noChangeArrowheads="1"/>
            </p:cNvSpPr>
            <p:nvPr/>
          </p:nvSpPr>
          <p:spPr bwMode="auto">
            <a:xfrm>
              <a:off x="1764066" y="3069568"/>
              <a:ext cx="1223380" cy="1015309"/>
            </a:xfrm>
            <a:prstGeom prst="rect">
              <a:avLst/>
            </a:prstGeom>
            <a:noFill/>
            <a:ln w="9525">
              <a:noFill/>
              <a:miter lim="800000"/>
              <a:headEnd/>
              <a:tailEnd/>
            </a:ln>
          </p:spPr>
          <p:txBody>
            <a:bodyPr>
              <a:spAutoFit/>
            </a:bodyPr>
            <a:lstStyle/>
            <a:p>
              <a:pPr algn="ctr" eaLnBrk="1" fontAlgn="auto" hangingPunct="1">
                <a:spcBef>
                  <a:spcPts val="0"/>
                </a:spcBef>
                <a:spcAft>
                  <a:spcPts val="0"/>
                </a:spcAft>
                <a:defRPr/>
              </a:pPr>
              <a:r>
                <a:rPr lang="es-ES" sz="1200" b="1" kern="0" dirty="0">
                  <a:solidFill>
                    <a:sysClr val="windowText" lastClr="000000"/>
                  </a:solidFill>
                  <a:latin typeface="Arial" panose="020B0604020202020204" pitchFamily="34" charset="0"/>
                </a:rPr>
                <a:t>Performance </a:t>
              </a:r>
              <a:r>
                <a:rPr lang="en-US" sz="1200" b="1" kern="0" dirty="0">
                  <a:solidFill>
                    <a:sysClr val="windowText" lastClr="000000"/>
                  </a:solidFill>
                  <a:latin typeface="Arial" panose="020B0604020202020204" pitchFamily="34" charset="0"/>
                </a:rPr>
                <a:t>Assessment</a:t>
              </a:r>
            </a:p>
            <a:p>
              <a:pPr algn="ctr" eaLnBrk="1" fontAlgn="auto" hangingPunct="1">
                <a:spcBef>
                  <a:spcPts val="0"/>
                </a:spcBef>
                <a:spcAft>
                  <a:spcPts val="0"/>
                </a:spcAft>
                <a:defRPr/>
              </a:pPr>
              <a:r>
                <a:rPr lang="en-US" sz="1200" b="1" kern="0" dirty="0">
                  <a:solidFill>
                    <a:sysClr val="windowText" lastClr="000000"/>
                  </a:solidFill>
                  <a:latin typeface="Arial" panose="020B0604020202020204" pitchFamily="34" charset="0"/>
                </a:rPr>
                <a:t>Release (PAGAR) #1</a:t>
              </a:r>
              <a:r>
                <a:rPr lang="es-ES" sz="1200" b="1" kern="0" dirty="0">
                  <a:solidFill>
                    <a:sysClr val="windowText" lastClr="000000"/>
                  </a:solidFill>
                  <a:latin typeface="Arial" panose="020B0604020202020204" pitchFamily="34" charset="0"/>
                </a:rPr>
                <a:t> </a:t>
              </a:r>
            </a:p>
            <a:p>
              <a:pPr eaLnBrk="1" fontAlgn="auto" hangingPunct="1">
                <a:spcBef>
                  <a:spcPts val="0"/>
                </a:spcBef>
                <a:spcAft>
                  <a:spcPts val="0"/>
                </a:spcAft>
                <a:defRPr/>
              </a:pPr>
              <a:endParaRPr lang="es-ES" sz="1200" b="1" kern="0" dirty="0">
                <a:solidFill>
                  <a:sysClr val="windowText" lastClr="000000"/>
                </a:solidFill>
                <a:latin typeface="Arial" panose="020B0604020202020204" pitchFamily="34" charset="0"/>
              </a:endParaRPr>
            </a:p>
          </p:txBody>
        </p:sp>
      </p:grpSp>
      <p:grpSp>
        <p:nvGrpSpPr>
          <p:cNvPr id="51" name="90 Grupo">
            <a:extLst>
              <a:ext uri="{FF2B5EF4-FFF2-40B4-BE49-F238E27FC236}">
                <a16:creationId xmlns:a16="http://schemas.microsoft.com/office/drawing/2014/main" id="{CCD4F371-5AC9-4935-8449-90D308478B7E}"/>
              </a:ext>
            </a:extLst>
          </p:cNvPr>
          <p:cNvGrpSpPr>
            <a:grpSpLocks/>
          </p:cNvGrpSpPr>
          <p:nvPr/>
        </p:nvGrpSpPr>
        <p:grpSpPr bwMode="auto">
          <a:xfrm>
            <a:off x="2916238" y="2247900"/>
            <a:ext cx="1511300" cy="3430588"/>
            <a:chOff x="3347864" y="2591192"/>
            <a:chExt cx="1512168" cy="3430096"/>
          </a:xfrm>
        </p:grpSpPr>
        <p:sp>
          <p:nvSpPr>
            <p:cNvPr id="52" name="49 Rectángulo">
              <a:extLst>
                <a:ext uri="{FF2B5EF4-FFF2-40B4-BE49-F238E27FC236}">
                  <a16:creationId xmlns:a16="http://schemas.microsoft.com/office/drawing/2014/main" id="{F61638E5-9FE1-47D3-A25B-88128FFC4654}"/>
                </a:ext>
              </a:extLst>
            </p:cNvPr>
            <p:cNvSpPr/>
            <p:nvPr/>
          </p:nvSpPr>
          <p:spPr>
            <a:xfrm>
              <a:off x="3347864" y="2853092"/>
              <a:ext cx="1512168" cy="3168196"/>
            </a:xfrm>
            <a:prstGeom prst="rect">
              <a:avLst/>
            </a:prstGeom>
            <a:noFill/>
            <a:ln w="25400" cap="flat" cmpd="sng" algn="ctr">
              <a:solidFill>
                <a:srgbClr val="FFC000"/>
              </a:solidFill>
              <a:prstDash val="solid"/>
            </a:ln>
            <a:effectLst/>
          </p:spPr>
          <p:txBody>
            <a:bodyPr anchor="ctr"/>
            <a:lstStyle/>
            <a:p>
              <a:pPr algn="ctr" eaLnBrk="1" fontAlgn="auto" hangingPunct="1">
                <a:spcBef>
                  <a:spcPts val="0"/>
                </a:spcBef>
                <a:spcAft>
                  <a:spcPts val="0"/>
                </a:spcAft>
                <a:defRPr/>
              </a:pPr>
              <a:endParaRPr lang="es-ES" kern="0" dirty="0">
                <a:solidFill>
                  <a:srgbClr val="FFFFFF"/>
                </a:solidFill>
                <a:latin typeface="Calibri"/>
              </a:endParaRPr>
            </a:p>
          </p:txBody>
        </p:sp>
        <p:sp>
          <p:nvSpPr>
            <p:cNvPr id="53" name="50 Rectángulo">
              <a:extLst>
                <a:ext uri="{FF2B5EF4-FFF2-40B4-BE49-F238E27FC236}">
                  <a16:creationId xmlns:a16="http://schemas.microsoft.com/office/drawing/2014/main" id="{D93F3ABA-BEE1-43DD-96DD-04E42FD3DBB7}"/>
                </a:ext>
              </a:extLst>
            </p:cNvPr>
            <p:cNvSpPr/>
            <p:nvPr/>
          </p:nvSpPr>
          <p:spPr>
            <a:xfrm>
              <a:off x="3347864" y="2591192"/>
              <a:ext cx="1512168" cy="550784"/>
            </a:xfrm>
            <a:prstGeom prst="rect">
              <a:avLst/>
            </a:prstGeom>
            <a:solidFill>
              <a:srgbClr val="FFC000">
                <a:alpha val="26000"/>
              </a:srgbClr>
            </a:solidFill>
            <a:ln w="25400" cap="flat" cmpd="sng" algn="ctr">
              <a:noFill/>
              <a:prstDash val="solid"/>
            </a:ln>
            <a:effectLst/>
          </p:spPr>
          <p:txBody>
            <a:bodyPr anchor="ctr"/>
            <a:lstStyle/>
            <a:p>
              <a:pPr algn="ctr" eaLnBrk="1" fontAlgn="auto" hangingPunct="1">
                <a:spcBef>
                  <a:spcPts val="0"/>
                </a:spcBef>
                <a:spcAft>
                  <a:spcPts val="0"/>
                </a:spcAft>
                <a:defRPr/>
              </a:pPr>
              <a:endParaRPr lang="es-ES" kern="0" dirty="0">
                <a:solidFill>
                  <a:srgbClr val="004380"/>
                </a:solidFill>
                <a:latin typeface="Calibri"/>
              </a:endParaRPr>
            </a:p>
          </p:txBody>
        </p:sp>
        <p:sp>
          <p:nvSpPr>
            <p:cNvPr id="54" name="29 CuadroTexto">
              <a:extLst>
                <a:ext uri="{FF2B5EF4-FFF2-40B4-BE49-F238E27FC236}">
                  <a16:creationId xmlns:a16="http://schemas.microsoft.com/office/drawing/2014/main" id="{E86C5DAF-0C35-41DB-9C35-EF8DA8C52273}"/>
                </a:ext>
              </a:extLst>
            </p:cNvPr>
            <p:cNvSpPr txBox="1">
              <a:spLocks noChangeArrowheads="1"/>
            </p:cNvSpPr>
            <p:nvPr/>
          </p:nvSpPr>
          <p:spPr bwMode="auto">
            <a:xfrm>
              <a:off x="3492409" y="3068961"/>
              <a:ext cx="1223077" cy="1015517"/>
            </a:xfrm>
            <a:prstGeom prst="rect">
              <a:avLst/>
            </a:prstGeom>
            <a:noFill/>
            <a:ln w="9525">
              <a:noFill/>
              <a:miter lim="800000"/>
              <a:headEnd/>
              <a:tailEnd/>
            </a:ln>
          </p:spPr>
          <p:txBody>
            <a:bodyPr>
              <a:spAutoFit/>
            </a:bodyPr>
            <a:lstStyle/>
            <a:p>
              <a:pPr algn="ctr" eaLnBrk="1" fontAlgn="auto" hangingPunct="1">
                <a:spcBef>
                  <a:spcPts val="0"/>
                </a:spcBef>
                <a:spcAft>
                  <a:spcPts val="0"/>
                </a:spcAft>
                <a:defRPr/>
              </a:pPr>
              <a:r>
                <a:rPr lang="es-ES" sz="1200" b="1" kern="0" dirty="0">
                  <a:solidFill>
                    <a:sysClr val="windowText" lastClr="000000"/>
                  </a:solidFill>
                  <a:latin typeface="Arial" panose="020B0604020202020204" pitchFamily="34" charset="0"/>
                </a:rPr>
                <a:t>Performance </a:t>
              </a:r>
              <a:r>
                <a:rPr lang="en-US" sz="1200" b="1" kern="0" dirty="0">
                  <a:solidFill>
                    <a:sysClr val="windowText" lastClr="000000"/>
                  </a:solidFill>
                  <a:latin typeface="Arial" panose="020B0604020202020204" pitchFamily="34" charset="0"/>
                </a:rPr>
                <a:t>Assessment</a:t>
              </a:r>
            </a:p>
            <a:p>
              <a:pPr algn="ctr" eaLnBrk="1" fontAlgn="auto" hangingPunct="1">
                <a:spcBef>
                  <a:spcPts val="0"/>
                </a:spcBef>
                <a:spcAft>
                  <a:spcPts val="0"/>
                </a:spcAft>
                <a:defRPr/>
              </a:pPr>
              <a:r>
                <a:rPr lang="en-US" sz="1200" b="1" kern="0" dirty="0">
                  <a:solidFill>
                    <a:sysClr val="windowText" lastClr="000000"/>
                  </a:solidFill>
                  <a:latin typeface="Arial" panose="020B0604020202020204" pitchFamily="34" charset="0"/>
                </a:rPr>
                <a:t>Release (PAGAR) #2</a:t>
              </a:r>
              <a:r>
                <a:rPr lang="es-ES" sz="1200" b="1" kern="0" dirty="0">
                  <a:solidFill>
                    <a:sysClr val="windowText" lastClr="000000"/>
                  </a:solidFill>
                  <a:latin typeface="Arial" panose="020B0604020202020204" pitchFamily="34" charset="0"/>
                </a:rPr>
                <a:t> </a:t>
              </a:r>
            </a:p>
            <a:p>
              <a:pPr eaLnBrk="1" fontAlgn="auto" hangingPunct="1">
                <a:spcBef>
                  <a:spcPts val="0"/>
                </a:spcBef>
                <a:spcAft>
                  <a:spcPts val="0"/>
                </a:spcAft>
                <a:defRPr/>
              </a:pPr>
              <a:endParaRPr lang="es-ES" sz="1200" b="1" kern="0" dirty="0">
                <a:solidFill>
                  <a:sysClr val="windowText" lastClr="000000"/>
                </a:solidFill>
                <a:latin typeface="Arial" panose="020B0604020202020204" pitchFamily="34" charset="0"/>
              </a:endParaRPr>
            </a:p>
          </p:txBody>
        </p:sp>
      </p:grpSp>
      <p:grpSp>
        <p:nvGrpSpPr>
          <p:cNvPr id="55" name="94 Grupo">
            <a:extLst>
              <a:ext uri="{FF2B5EF4-FFF2-40B4-BE49-F238E27FC236}">
                <a16:creationId xmlns:a16="http://schemas.microsoft.com/office/drawing/2014/main" id="{F1A28576-7525-4F2E-927D-56B3E4358CB6}"/>
              </a:ext>
            </a:extLst>
          </p:cNvPr>
          <p:cNvGrpSpPr>
            <a:grpSpLocks/>
          </p:cNvGrpSpPr>
          <p:nvPr/>
        </p:nvGrpSpPr>
        <p:grpSpPr bwMode="auto">
          <a:xfrm>
            <a:off x="4645025" y="2247900"/>
            <a:ext cx="1511300" cy="3430588"/>
            <a:chOff x="5076056" y="2313448"/>
            <a:chExt cx="1512168" cy="3707840"/>
          </a:xfrm>
        </p:grpSpPr>
        <p:sp>
          <p:nvSpPr>
            <p:cNvPr id="56" name="53 Rectángulo">
              <a:extLst>
                <a:ext uri="{FF2B5EF4-FFF2-40B4-BE49-F238E27FC236}">
                  <a16:creationId xmlns:a16="http://schemas.microsoft.com/office/drawing/2014/main" id="{79ED8333-2B13-4AFA-BF5F-A03F8F21BE07}"/>
                </a:ext>
              </a:extLst>
            </p:cNvPr>
            <p:cNvSpPr/>
            <p:nvPr/>
          </p:nvSpPr>
          <p:spPr>
            <a:xfrm>
              <a:off x="5076056" y="2421544"/>
              <a:ext cx="1512168" cy="3599744"/>
            </a:xfrm>
            <a:prstGeom prst="rect">
              <a:avLst/>
            </a:prstGeom>
            <a:noFill/>
            <a:ln w="25400" cap="flat" cmpd="sng" algn="ctr">
              <a:solidFill>
                <a:srgbClr val="FFC000"/>
              </a:solidFill>
              <a:prstDash val="solid"/>
            </a:ln>
            <a:effectLst/>
          </p:spPr>
          <p:txBody>
            <a:bodyPr anchor="ctr"/>
            <a:lstStyle/>
            <a:p>
              <a:pPr algn="ctr" eaLnBrk="1" fontAlgn="auto" hangingPunct="1">
                <a:spcBef>
                  <a:spcPts val="0"/>
                </a:spcBef>
                <a:spcAft>
                  <a:spcPts val="0"/>
                </a:spcAft>
                <a:defRPr/>
              </a:pPr>
              <a:endParaRPr lang="es-ES" kern="0" dirty="0">
                <a:solidFill>
                  <a:srgbClr val="FFFFFF"/>
                </a:solidFill>
                <a:latin typeface="Calibri"/>
              </a:endParaRPr>
            </a:p>
          </p:txBody>
        </p:sp>
        <p:sp>
          <p:nvSpPr>
            <p:cNvPr id="57" name="54 Rectángulo">
              <a:extLst>
                <a:ext uri="{FF2B5EF4-FFF2-40B4-BE49-F238E27FC236}">
                  <a16:creationId xmlns:a16="http://schemas.microsoft.com/office/drawing/2014/main" id="{612D4964-3CEC-4610-81BB-C8AA85418F23}"/>
                </a:ext>
              </a:extLst>
            </p:cNvPr>
            <p:cNvSpPr/>
            <p:nvPr/>
          </p:nvSpPr>
          <p:spPr>
            <a:xfrm>
              <a:off x="5076056" y="2313448"/>
              <a:ext cx="1512168" cy="216191"/>
            </a:xfrm>
            <a:prstGeom prst="rect">
              <a:avLst/>
            </a:prstGeom>
            <a:solidFill>
              <a:srgbClr val="FFC000">
                <a:alpha val="26000"/>
              </a:srgbClr>
            </a:solidFill>
            <a:ln w="25400" cap="flat" cmpd="sng" algn="ctr">
              <a:noFill/>
              <a:prstDash val="solid"/>
            </a:ln>
            <a:effectLst/>
          </p:spPr>
          <p:txBody>
            <a:bodyPr anchor="ctr"/>
            <a:lstStyle/>
            <a:p>
              <a:pPr algn="ctr" eaLnBrk="1" fontAlgn="auto" hangingPunct="1">
                <a:spcBef>
                  <a:spcPts val="0"/>
                </a:spcBef>
                <a:spcAft>
                  <a:spcPts val="0"/>
                </a:spcAft>
                <a:defRPr/>
              </a:pPr>
              <a:endParaRPr lang="es-ES" kern="0" dirty="0">
                <a:solidFill>
                  <a:srgbClr val="FFFFFF"/>
                </a:solidFill>
                <a:latin typeface="Calibri"/>
              </a:endParaRPr>
            </a:p>
          </p:txBody>
        </p:sp>
        <p:sp>
          <p:nvSpPr>
            <p:cNvPr id="58" name="30 CuadroTexto">
              <a:extLst>
                <a:ext uri="{FF2B5EF4-FFF2-40B4-BE49-F238E27FC236}">
                  <a16:creationId xmlns:a16="http://schemas.microsoft.com/office/drawing/2014/main" id="{51A57908-E31C-41BD-9C91-9620D222355E}"/>
                </a:ext>
              </a:extLst>
            </p:cNvPr>
            <p:cNvSpPr txBox="1">
              <a:spLocks noChangeArrowheads="1"/>
            </p:cNvSpPr>
            <p:nvPr/>
          </p:nvSpPr>
          <p:spPr bwMode="auto">
            <a:xfrm>
              <a:off x="5220602" y="2708082"/>
              <a:ext cx="1223077" cy="1097746"/>
            </a:xfrm>
            <a:prstGeom prst="rect">
              <a:avLst/>
            </a:prstGeom>
            <a:noFill/>
            <a:ln w="9525">
              <a:noFill/>
              <a:miter lim="800000"/>
              <a:headEnd/>
              <a:tailEnd/>
            </a:ln>
          </p:spPr>
          <p:txBody>
            <a:bodyPr>
              <a:spAutoFit/>
            </a:bodyPr>
            <a:lstStyle/>
            <a:p>
              <a:pPr algn="ctr" eaLnBrk="1" fontAlgn="auto" hangingPunct="1">
                <a:spcBef>
                  <a:spcPts val="0"/>
                </a:spcBef>
                <a:spcAft>
                  <a:spcPts val="0"/>
                </a:spcAft>
                <a:defRPr/>
              </a:pPr>
              <a:r>
                <a:rPr lang="es-ES" sz="1200" b="1" kern="0" dirty="0">
                  <a:solidFill>
                    <a:sysClr val="windowText" lastClr="000000"/>
                  </a:solidFill>
                  <a:latin typeface="Arial" panose="020B0604020202020204" pitchFamily="34" charset="0"/>
                </a:rPr>
                <a:t>Performance </a:t>
              </a:r>
              <a:r>
                <a:rPr lang="en-US" sz="1200" b="1" kern="0" dirty="0">
                  <a:solidFill>
                    <a:sysClr val="windowText" lastClr="000000"/>
                  </a:solidFill>
                  <a:latin typeface="Arial" panose="020B0604020202020204" pitchFamily="34" charset="0"/>
                </a:rPr>
                <a:t>Assessment</a:t>
              </a:r>
            </a:p>
            <a:p>
              <a:pPr algn="ctr" eaLnBrk="1" fontAlgn="auto" hangingPunct="1">
                <a:spcBef>
                  <a:spcPts val="0"/>
                </a:spcBef>
                <a:spcAft>
                  <a:spcPts val="0"/>
                </a:spcAft>
                <a:defRPr/>
              </a:pPr>
              <a:r>
                <a:rPr lang="en-US" sz="1200" b="1" kern="0" dirty="0">
                  <a:solidFill>
                    <a:sysClr val="windowText" lastClr="000000"/>
                  </a:solidFill>
                  <a:latin typeface="Arial" panose="020B0604020202020204" pitchFamily="34" charset="0"/>
                </a:rPr>
                <a:t>Release (PAGAR) #</a:t>
              </a:r>
              <a:r>
                <a:rPr lang="es-ES" sz="1200" b="1" kern="0" dirty="0">
                  <a:solidFill>
                    <a:sysClr val="windowText" lastClr="000000"/>
                  </a:solidFill>
                  <a:latin typeface="Arial" panose="020B0604020202020204" pitchFamily="34" charset="0"/>
                </a:rPr>
                <a:t>n</a:t>
              </a:r>
            </a:p>
            <a:p>
              <a:pPr eaLnBrk="1" fontAlgn="auto" hangingPunct="1">
                <a:spcBef>
                  <a:spcPts val="0"/>
                </a:spcBef>
                <a:spcAft>
                  <a:spcPts val="0"/>
                </a:spcAft>
                <a:defRPr/>
              </a:pPr>
              <a:endParaRPr lang="es-ES" sz="1200" b="1" kern="0" dirty="0">
                <a:solidFill>
                  <a:sysClr val="windowText" lastClr="000000"/>
                </a:solidFill>
                <a:latin typeface="Arial" panose="020B0604020202020204" pitchFamily="34" charset="0"/>
              </a:endParaRPr>
            </a:p>
          </p:txBody>
        </p:sp>
      </p:grpSp>
      <p:sp>
        <p:nvSpPr>
          <p:cNvPr id="59" name="56 Rectángulo">
            <a:extLst>
              <a:ext uri="{FF2B5EF4-FFF2-40B4-BE49-F238E27FC236}">
                <a16:creationId xmlns:a16="http://schemas.microsoft.com/office/drawing/2014/main" id="{CCB9377F-A13F-4B3B-944B-D892E63A0B30}"/>
              </a:ext>
            </a:extLst>
          </p:cNvPr>
          <p:cNvSpPr/>
          <p:nvPr/>
        </p:nvSpPr>
        <p:spPr>
          <a:xfrm>
            <a:off x="1187450" y="1285875"/>
            <a:ext cx="4968875" cy="215900"/>
          </a:xfrm>
          <a:prstGeom prst="rect">
            <a:avLst/>
          </a:prstGeom>
          <a:solidFill>
            <a:srgbClr val="7F7F7F"/>
          </a:solidFill>
          <a:ln w="25400" cap="flat" cmpd="sng" algn="ctr">
            <a:noFill/>
            <a:prstDash val="solid"/>
          </a:ln>
          <a:effectLst/>
        </p:spPr>
        <p:txBody>
          <a:bodyPr anchor="ctr"/>
          <a:lstStyle/>
          <a:p>
            <a:pPr algn="ctr" eaLnBrk="1" fontAlgn="auto" hangingPunct="1">
              <a:spcBef>
                <a:spcPts val="0"/>
              </a:spcBef>
              <a:spcAft>
                <a:spcPts val="0"/>
              </a:spcAft>
              <a:defRPr/>
            </a:pPr>
            <a:r>
              <a:rPr lang="es-ES" kern="0" dirty="0">
                <a:solidFill>
                  <a:srgbClr val="FFFFFF"/>
                </a:solidFill>
                <a:latin typeface="Calibri"/>
              </a:rPr>
              <a:t>VALIDATION TARGETS</a:t>
            </a:r>
          </a:p>
        </p:txBody>
      </p:sp>
      <p:grpSp>
        <p:nvGrpSpPr>
          <p:cNvPr id="60" name="145 Grupo">
            <a:extLst>
              <a:ext uri="{FF2B5EF4-FFF2-40B4-BE49-F238E27FC236}">
                <a16:creationId xmlns:a16="http://schemas.microsoft.com/office/drawing/2014/main" id="{91BDAA13-FF49-4EE7-B3B8-7881AD8DE609}"/>
              </a:ext>
            </a:extLst>
          </p:cNvPr>
          <p:cNvGrpSpPr>
            <a:grpSpLocks/>
          </p:cNvGrpSpPr>
          <p:nvPr/>
        </p:nvGrpSpPr>
        <p:grpSpPr bwMode="auto">
          <a:xfrm>
            <a:off x="1260475" y="1501775"/>
            <a:ext cx="1365250" cy="792163"/>
            <a:chOff x="1691680" y="1822131"/>
            <a:chExt cx="1366034" cy="792088"/>
          </a:xfrm>
        </p:grpSpPr>
        <p:grpSp>
          <p:nvGrpSpPr>
            <p:cNvPr id="61" name="87 Grupo">
              <a:extLst>
                <a:ext uri="{FF2B5EF4-FFF2-40B4-BE49-F238E27FC236}">
                  <a16:creationId xmlns:a16="http://schemas.microsoft.com/office/drawing/2014/main" id="{513C00EE-351D-4264-BCC2-1E38C237FE92}"/>
                </a:ext>
              </a:extLst>
            </p:cNvPr>
            <p:cNvGrpSpPr>
              <a:grpSpLocks/>
            </p:cNvGrpSpPr>
            <p:nvPr/>
          </p:nvGrpSpPr>
          <p:grpSpPr bwMode="auto">
            <a:xfrm>
              <a:off x="1835696" y="1822131"/>
              <a:ext cx="1080120" cy="792088"/>
              <a:chOff x="1835696" y="1844824"/>
              <a:chExt cx="1080120" cy="792088"/>
            </a:xfrm>
          </p:grpSpPr>
          <p:cxnSp>
            <p:nvCxnSpPr>
              <p:cNvPr id="63" name="36 Conector recto de flecha">
                <a:extLst>
                  <a:ext uri="{FF2B5EF4-FFF2-40B4-BE49-F238E27FC236}">
                    <a16:creationId xmlns:a16="http://schemas.microsoft.com/office/drawing/2014/main" id="{557E5FFA-747B-4025-A494-EA2D64FE69FF}"/>
                  </a:ext>
                </a:extLst>
              </p:cNvPr>
              <p:cNvCxnSpPr/>
              <p:nvPr/>
            </p:nvCxnSpPr>
            <p:spPr>
              <a:xfrm>
                <a:off x="1836226" y="1844824"/>
                <a:ext cx="0" cy="7920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64" name="37 Conector recto de flecha">
                <a:extLst>
                  <a:ext uri="{FF2B5EF4-FFF2-40B4-BE49-F238E27FC236}">
                    <a16:creationId xmlns:a16="http://schemas.microsoft.com/office/drawing/2014/main" id="{75B33A54-E605-4BEE-A760-89379B56D900}"/>
                  </a:ext>
                </a:extLst>
              </p:cNvPr>
              <p:cNvCxnSpPr/>
              <p:nvPr/>
            </p:nvCxnSpPr>
            <p:spPr>
              <a:xfrm>
                <a:off x="2196795" y="1844824"/>
                <a:ext cx="0" cy="7920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65" name="38 Conector recto de flecha">
                <a:extLst>
                  <a:ext uri="{FF2B5EF4-FFF2-40B4-BE49-F238E27FC236}">
                    <a16:creationId xmlns:a16="http://schemas.microsoft.com/office/drawing/2014/main" id="{D209FA5E-544E-4246-8524-BB8DE42D9A95}"/>
                  </a:ext>
                </a:extLst>
              </p:cNvPr>
              <p:cNvCxnSpPr/>
              <p:nvPr/>
            </p:nvCxnSpPr>
            <p:spPr>
              <a:xfrm>
                <a:off x="2555776" y="1844824"/>
                <a:ext cx="0" cy="7920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66" name="63 Conector recto de flecha">
                <a:extLst>
                  <a:ext uri="{FF2B5EF4-FFF2-40B4-BE49-F238E27FC236}">
                    <a16:creationId xmlns:a16="http://schemas.microsoft.com/office/drawing/2014/main" id="{7D492998-72B5-48F3-8057-8CE8E4A72351}"/>
                  </a:ext>
                </a:extLst>
              </p:cNvPr>
              <p:cNvCxnSpPr/>
              <p:nvPr/>
            </p:nvCxnSpPr>
            <p:spPr>
              <a:xfrm>
                <a:off x="2916346" y="1844824"/>
                <a:ext cx="0" cy="7920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sp>
          <p:nvSpPr>
            <p:cNvPr id="62" name="114 CuadroTexto">
              <a:extLst>
                <a:ext uri="{FF2B5EF4-FFF2-40B4-BE49-F238E27FC236}">
                  <a16:creationId xmlns:a16="http://schemas.microsoft.com/office/drawing/2014/main" id="{F389123B-C95D-4CF7-AB3E-4C19FAB4895E}"/>
                </a:ext>
              </a:extLst>
            </p:cNvPr>
            <p:cNvSpPr txBox="1">
              <a:spLocks noChangeArrowheads="1"/>
            </p:cNvSpPr>
            <p:nvPr/>
          </p:nvSpPr>
          <p:spPr bwMode="auto">
            <a:xfrm>
              <a:off x="1691680" y="1988803"/>
              <a:ext cx="1366034" cy="261912"/>
            </a:xfrm>
            <a:prstGeom prst="rect">
              <a:avLst/>
            </a:prstGeom>
            <a:solidFill>
              <a:schemeClr val="accent1"/>
            </a:solidFill>
            <a:ln w="9525">
              <a:noFill/>
              <a:miter lim="800000"/>
              <a:headEnd/>
              <a:tailEnd/>
            </a:ln>
          </p:spPr>
          <p:txBody>
            <a:bodyPr>
              <a:spAutoFit/>
            </a:bodyPr>
            <a:lstStyle/>
            <a:p>
              <a:pPr algn="ctr" eaLnBrk="1" fontAlgn="auto" hangingPunct="1">
                <a:spcBef>
                  <a:spcPts val="0"/>
                </a:spcBef>
                <a:spcAft>
                  <a:spcPts val="0"/>
                </a:spcAft>
                <a:defRPr/>
              </a:pPr>
              <a:r>
                <a:rPr lang="en-US" sz="1100" kern="0" dirty="0">
                  <a:solidFill>
                    <a:sysClr val="windowText" lastClr="000000"/>
                  </a:solidFill>
                  <a:latin typeface="Arial" panose="020B0604020202020204" pitchFamily="34" charset="0"/>
                </a:rPr>
                <a:t>Gap Analysis</a:t>
              </a:r>
            </a:p>
          </p:txBody>
        </p:sp>
      </p:grpSp>
      <p:grpSp>
        <p:nvGrpSpPr>
          <p:cNvPr id="67" name="152 Grupo">
            <a:extLst>
              <a:ext uri="{FF2B5EF4-FFF2-40B4-BE49-F238E27FC236}">
                <a16:creationId xmlns:a16="http://schemas.microsoft.com/office/drawing/2014/main" id="{B165F9D2-00B3-460E-B035-7ED09B65D267}"/>
              </a:ext>
            </a:extLst>
          </p:cNvPr>
          <p:cNvGrpSpPr>
            <a:grpSpLocks/>
          </p:cNvGrpSpPr>
          <p:nvPr/>
        </p:nvGrpSpPr>
        <p:grpSpPr bwMode="auto">
          <a:xfrm>
            <a:off x="2984500" y="1501775"/>
            <a:ext cx="1384300" cy="1008063"/>
            <a:chOff x="3416245" y="1822131"/>
            <a:chExt cx="1383884" cy="1008112"/>
          </a:xfrm>
        </p:grpSpPr>
        <p:grpSp>
          <p:nvGrpSpPr>
            <p:cNvPr id="68" name="88 Grupo">
              <a:extLst>
                <a:ext uri="{FF2B5EF4-FFF2-40B4-BE49-F238E27FC236}">
                  <a16:creationId xmlns:a16="http://schemas.microsoft.com/office/drawing/2014/main" id="{8C4C03D6-9A27-4AB3-9421-B86F34D6CB24}"/>
                </a:ext>
              </a:extLst>
            </p:cNvPr>
            <p:cNvGrpSpPr>
              <a:grpSpLocks/>
            </p:cNvGrpSpPr>
            <p:nvPr/>
          </p:nvGrpSpPr>
          <p:grpSpPr bwMode="auto">
            <a:xfrm>
              <a:off x="3563888" y="1822131"/>
              <a:ext cx="1080120" cy="1008112"/>
              <a:chOff x="3563888" y="1844824"/>
              <a:chExt cx="1080120" cy="1008112"/>
            </a:xfrm>
          </p:grpSpPr>
          <p:cxnSp>
            <p:nvCxnSpPr>
              <p:cNvPr id="70" name="67 Conector recto de flecha">
                <a:extLst>
                  <a:ext uri="{FF2B5EF4-FFF2-40B4-BE49-F238E27FC236}">
                    <a16:creationId xmlns:a16="http://schemas.microsoft.com/office/drawing/2014/main" id="{2ACA7843-086C-4A40-988F-5455B9B6AEF8}"/>
                  </a:ext>
                </a:extLst>
              </p:cNvPr>
              <p:cNvCxnSpPr/>
              <p:nvPr/>
            </p:nvCxnSpPr>
            <p:spPr>
              <a:xfrm>
                <a:off x="3563839" y="1844824"/>
                <a:ext cx="0" cy="100811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1" name="68 Conector recto de flecha">
                <a:extLst>
                  <a:ext uri="{FF2B5EF4-FFF2-40B4-BE49-F238E27FC236}">
                    <a16:creationId xmlns:a16="http://schemas.microsoft.com/office/drawing/2014/main" id="{8AD20E5D-AB24-4145-9BC1-BA8139F57769}"/>
                  </a:ext>
                </a:extLst>
              </p:cNvPr>
              <p:cNvCxnSpPr/>
              <p:nvPr/>
            </p:nvCxnSpPr>
            <p:spPr>
              <a:xfrm>
                <a:off x="3924093" y="1844824"/>
                <a:ext cx="0" cy="100811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2" name="69 Conector recto de flecha">
                <a:extLst>
                  <a:ext uri="{FF2B5EF4-FFF2-40B4-BE49-F238E27FC236}">
                    <a16:creationId xmlns:a16="http://schemas.microsoft.com/office/drawing/2014/main" id="{D0C8503A-CBDB-405D-8168-33B2E13D4056}"/>
                  </a:ext>
                </a:extLst>
              </p:cNvPr>
              <p:cNvCxnSpPr/>
              <p:nvPr/>
            </p:nvCxnSpPr>
            <p:spPr>
              <a:xfrm>
                <a:off x="4284347" y="1844824"/>
                <a:ext cx="0" cy="100811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3" name="70 Conector recto de flecha">
                <a:extLst>
                  <a:ext uri="{FF2B5EF4-FFF2-40B4-BE49-F238E27FC236}">
                    <a16:creationId xmlns:a16="http://schemas.microsoft.com/office/drawing/2014/main" id="{0C102ADA-D888-477F-BBB7-E469D4FF509A}"/>
                  </a:ext>
                </a:extLst>
              </p:cNvPr>
              <p:cNvCxnSpPr/>
              <p:nvPr/>
            </p:nvCxnSpPr>
            <p:spPr>
              <a:xfrm>
                <a:off x="4644601" y="1844824"/>
                <a:ext cx="0" cy="100811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sp>
          <p:nvSpPr>
            <p:cNvPr id="69" name="115 CuadroTexto">
              <a:extLst>
                <a:ext uri="{FF2B5EF4-FFF2-40B4-BE49-F238E27FC236}">
                  <a16:creationId xmlns:a16="http://schemas.microsoft.com/office/drawing/2014/main" id="{9F68EDCA-030F-41A2-802A-690BDD66CE62}"/>
                </a:ext>
              </a:extLst>
            </p:cNvPr>
            <p:cNvSpPr txBox="1">
              <a:spLocks noChangeArrowheads="1"/>
            </p:cNvSpPr>
            <p:nvPr/>
          </p:nvSpPr>
          <p:spPr bwMode="auto">
            <a:xfrm>
              <a:off x="3416245" y="2133296"/>
              <a:ext cx="1383884" cy="261951"/>
            </a:xfrm>
            <a:prstGeom prst="rect">
              <a:avLst/>
            </a:prstGeom>
            <a:solidFill>
              <a:schemeClr val="accent1"/>
            </a:solidFill>
            <a:ln w="9525">
              <a:noFill/>
              <a:miter lim="800000"/>
              <a:headEnd/>
              <a:tailEnd/>
            </a:ln>
          </p:spPr>
          <p:txBody>
            <a:bodyPr>
              <a:spAutoFit/>
            </a:bodyPr>
            <a:lstStyle/>
            <a:p>
              <a:pPr algn="ctr">
                <a:defRPr/>
              </a:pPr>
              <a:r>
                <a:rPr lang="en-US" sz="1100" kern="0" dirty="0">
                  <a:solidFill>
                    <a:sysClr val="windowText" lastClr="000000"/>
                  </a:solidFill>
                  <a:latin typeface="Arial" panose="020B0604020202020204" pitchFamily="34" charset="0"/>
                </a:rPr>
                <a:t>Gap Analysis</a:t>
              </a:r>
            </a:p>
          </p:txBody>
        </p:sp>
      </p:grpSp>
      <p:grpSp>
        <p:nvGrpSpPr>
          <p:cNvPr id="74" name="71 Grupo">
            <a:extLst>
              <a:ext uri="{FF2B5EF4-FFF2-40B4-BE49-F238E27FC236}">
                <a16:creationId xmlns:a16="http://schemas.microsoft.com/office/drawing/2014/main" id="{20641058-E580-476D-92CE-C0B1E6005824}"/>
              </a:ext>
            </a:extLst>
          </p:cNvPr>
          <p:cNvGrpSpPr>
            <a:grpSpLocks/>
          </p:cNvGrpSpPr>
          <p:nvPr/>
        </p:nvGrpSpPr>
        <p:grpSpPr bwMode="auto">
          <a:xfrm>
            <a:off x="4692650" y="1501775"/>
            <a:ext cx="1409700" cy="846138"/>
            <a:chOff x="4692329" y="1844575"/>
            <a:chExt cx="1409700" cy="845988"/>
          </a:xfrm>
        </p:grpSpPr>
        <p:cxnSp>
          <p:nvCxnSpPr>
            <p:cNvPr id="75" name="72 Conector recto de flecha">
              <a:extLst>
                <a:ext uri="{FF2B5EF4-FFF2-40B4-BE49-F238E27FC236}">
                  <a16:creationId xmlns:a16="http://schemas.microsoft.com/office/drawing/2014/main" id="{432B9CFE-718E-46F7-AFD9-96967F4E730D}"/>
                </a:ext>
              </a:extLst>
            </p:cNvPr>
            <p:cNvCxnSpPr/>
            <p:nvPr/>
          </p:nvCxnSpPr>
          <p:spPr bwMode="auto">
            <a:xfrm>
              <a:off x="4787579" y="1844575"/>
              <a:ext cx="1588" cy="8459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6" name="73 Conector recto de flecha">
              <a:extLst>
                <a:ext uri="{FF2B5EF4-FFF2-40B4-BE49-F238E27FC236}">
                  <a16:creationId xmlns:a16="http://schemas.microsoft.com/office/drawing/2014/main" id="{ECD48BB3-1426-417E-A4F5-DF100875E22A}"/>
                </a:ext>
              </a:extLst>
            </p:cNvPr>
            <p:cNvCxnSpPr/>
            <p:nvPr/>
          </p:nvCxnSpPr>
          <p:spPr bwMode="auto">
            <a:xfrm>
              <a:off x="5147942" y="1844575"/>
              <a:ext cx="0" cy="8459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7" name="74 Conector recto de flecha">
              <a:extLst>
                <a:ext uri="{FF2B5EF4-FFF2-40B4-BE49-F238E27FC236}">
                  <a16:creationId xmlns:a16="http://schemas.microsoft.com/office/drawing/2014/main" id="{DAB153BD-7B95-43D2-B9E5-65F2BDF724C2}"/>
                </a:ext>
              </a:extLst>
            </p:cNvPr>
            <p:cNvCxnSpPr/>
            <p:nvPr/>
          </p:nvCxnSpPr>
          <p:spPr bwMode="auto">
            <a:xfrm flipH="1">
              <a:off x="5579742" y="1844575"/>
              <a:ext cx="0" cy="8459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8" name="75 Conector recto de flecha">
              <a:extLst>
                <a:ext uri="{FF2B5EF4-FFF2-40B4-BE49-F238E27FC236}">
                  <a16:creationId xmlns:a16="http://schemas.microsoft.com/office/drawing/2014/main" id="{57D1EEC8-2AD5-4768-A726-0E571EB8CA84}"/>
                </a:ext>
              </a:extLst>
            </p:cNvPr>
            <p:cNvCxnSpPr/>
            <p:nvPr/>
          </p:nvCxnSpPr>
          <p:spPr bwMode="auto">
            <a:xfrm>
              <a:off x="5940104" y="1844575"/>
              <a:ext cx="0" cy="8459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79" name="116 CuadroTexto">
              <a:extLst>
                <a:ext uri="{FF2B5EF4-FFF2-40B4-BE49-F238E27FC236}">
                  <a16:creationId xmlns:a16="http://schemas.microsoft.com/office/drawing/2014/main" id="{C216D996-C999-4F6C-9FDA-7B4C49DA5DDF}"/>
                </a:ext>
              </a:extLst>
            </p:cNvPr>
            <p:cNvSpPr txBox="1">
              <a:spLocks noChangeArrowheads="1"/>
            </p:cNvSpPr>
            <p:nvPr/>
          </p:nvSpPr>
          <p:spPr bwMode="auto">
            <a:xfrm>
              <a:off x="4692329" y="2011233"/>
              <a:ext cx="1409700" cy="261891"/>
            </a:xfrm>
            <a:prstGeom prst="rect">
              <a:avLst/>
            </a:prstGeom>
            <a:solidFill>
              <a:schemeClr val="accent1"/>
            </a:solidFill>
            <a:ln w="9525">
              <a:noFill/>
              <a:miter lim="800000"/>
              <a:headEnd/>
              <a:tailEnd/>
            </a:ln>
          </p:spPr>
          <p:txBody>
            <a:bodyPr>
              <a:spAutoFit/>
            </a:bodyPr>
            <a:lstStyle/>
            <a:p>
              <a:pPr algn="ctr">
                <a:defRPr/>
              </a:pPr>
              <a:r>
                <a:rPr lang="en-US" sz="1100" kern="0" dirty="0">
                  <a:solidFill>
                    <a:sysClr val="windowText" lastClr="000000"/>
                  </a:solidFill>
                  <a:latin typeface="Arial" panose="020B0604020202020204" pitchFamily="34" charset="0"/>
                </a:rPr>
                <a:t>Gap Analysis </a:t>
              </a:r>
            </a:p>
          </p:txBody>
        </p:sp>
      </p:grpSp>
      <p:sp>
        <p:nvSpPr>
          <p:cNvPr id="80" name="77 CuadroTexto">
            <a:extLst>
              <a:ext uri="{FF2B5EF4-FFF2-40B4-BE49-F238E27FC236}">
                <a16:creationId xmlns:a16="http://schemas.microsoft.com/office/drawing/2014/main" id="{4F69019D-C75E-4DB6-A256-9090072FB44B}"/>
              </a:ext>
            </a:extLst>
          </p:cNvPr>
          <p:cNvSpPr txBox="1">
            <a:spLocks noChangeArrowheads="1"/>
          </p:cNvSpPr>
          <p:nvPr/>
        </p:nvSpPr>
        <p:spPr bwMode="auto">
          <a:xfrm>
            <a:off x="1" y="5920657"/>
            <a:ext cx="9144000"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ES" altLang="es-ES" sz="1700" dirty="0">
                <a:latin typeface="+mn-lt"/>
                <a:cs typeface="Calibri"/>
              </a:rPr>
              <a:t>Three, yearly assessment cycles for SESAR 2020 IR Wave 1: 2017, 2018 and 2019; similar in IR Wave 2</a:t>
            </a:r>
          </a:p>
        </p:txBody>
      </p:sp>
      <p:sp>
        <p:nvSpPr>
          <p:cNvPr id="81" name="CuadroTexto 78">
            <a:extLst>
              <a:ext uri="{FF2B5EF4-FFF2-40B4-BE49-F238E27FC236}">
                <a16:creationId xmlns:a16="http://schemas.microsoft.com/office/drawing/2014/main" id="{5CA918C6-B8D2-403F-BEBC-C486F042BC34}"/>
              </a:ext>
            </a:extLst>
          </p:cNvPr>
          <p:cNvSpPr txBox="1">
            <a:spLocks noChangeArrowheads="1"/>
          </p:cNvSpPr>
          <p:nvPr/>
        </p:nvSpPr>
        <p:spPr bwMode="auto">
          <a:xfrm>
            <a:off x="6011863" y="5059363"/>
            <a:ext cx="1962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ES" altLang="es-ES" sz="1200" b="1" dirty="0"/>
              <a:t>PERFORMANCE FRAMEWORK</a:t>
            </a:r>
          </a:p>
        </p:txBody>
      </p:sp>
      <p:sp>
        <p:nvSpPr>
          <p:cNvPr id="83" name="Titolo 1">
            <a:extLst>
              <a:ext uri="{FF2B5EF4-FFF2-40B4-BE49-F238E27FC236}">
                <a16:creationId xmlns:a16="http://schemas.microsoft.com/office/drawing/2014/main" id="{9459DD6A-7BD7-44D6-9427-5E96AF00D97D}"/>
              </a:ext>
            </a:extLst>
          </p:cNvPr>
          <p:cNvSpPr>
            <a:spLocks noGrp="1"/>
          </p:cNvSpPr>
          <p:nvPr>
            <p:ph type="title"/>
          </p:nvPr>
        </p:nvSpPr>
        <p:spPr>
          <a:xfrm>
            <a:off x="457199" y="287338"/>
            <a:ext cx="7730629" cy="1143000"/>
          </a:xfrm>
        </p:spPr>
        <p:txBody>
          <a:bodyPr/>
          <a:lstStyle/>
          <a:p>
            <a:r>
              <a:rPr lang="en-GB" sz="2800" dirty="0"/>
              <a:t>Major frameworks impacting Europe</a:t>
            </a:r>
            <a:br>
              <a:rPr lang="en-GB" sz="2800" dirty="0"/>
            </a:br>
            <a:r>
              <a:rPr lang="en-GB" sz="2800" dirty="0"/>
              <a:t>SESAR Performance Framework</a:t>
            </a:r>
          </a:p>
        </p:txBody>
      </p:sp>
    </p:spTree>
    <p:extLst>
      <p:ext uri="{BB962C8B-B14F-4D97-AF65-F5344CB8AC3E}">
        <p14:creationId xmlns:p14="http://schemas.microsoft.com/office/powerpoint/2010/main" val="36182152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3">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4">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7</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411673" cy="1143000"/>
          </a:xfrm>
        </p:spPr>
        <p:txBody>
          <a:bodyPr/>
          <a:lstStyle/>
          <a:p>
            <a:r>
              <a:rPr lang="en-GB" sz="2800" dirty="0"/>
              <a:t>Background</a:t>
            </a:r>
            <a:br>
              <a:rPr lang="en-GB" sz="2800" dirty="0"/>
            </a:br>
            <a:r>
              <a:rPr lang="en-GB" sz="2800" dirty="0"/>
              <a:t>The SES pillars</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198" y="1424030"/>
            <a:ext cx="8686801" cy="4976769"/>
          </a:xfrm>
        </p:spPr>
        <p:txBody>
          <a:bodyPr>
            <a:normAutofit fontScale="77500" lnSpcReduction="20000"/>
          </a:bodyPr>
          <a:lstStyle/>
          <a:p>
            <a:pPr marL="342900" indent="-342900">
              <a:lnSpc>
                <a:spcPct val="150000"/>
              </a:lnSpc>
              <a:buFont typeface="Arial" charset="0"/>
              <a:buChar char="•"/>
            </a:pPr>
            <a:r>
              <a:rPr lang="en-GB" sz="2300" b="1" dirty="0">
                <a:latin typeface="+mn-lt"/>
              </a:rPr>
              <a:t>First pillar: regulating performance; three measures:</a:t>
            </a:r>
          </a:p>
          <a:p>
            <a:pPr marL="1085850" lvl="1" indent="-342900">
              <a:lnSpc>
                <a:spcPct val="150000"/>
              </a:lnSpc>
              <a:buFont typeface="Arial" charset="0"/>
              <a:buChar char="•"/>
            </a:pPr>
            <a:r>
              <a:rPr lang="en-GB" sz="2300" dirty="0"/>
              <a:t>establish an independent </a:t>
            </a:r>
            <a:r>
              <a:rPr lang="en-GB" sz="2300" b="1" dirty="0">
                <a:solidFill>
                  <a:schemeClr val="tx2"/>
                </a:solidFill>
              </a:rPr>
              <a:t>performance review body (PRB)</a:t>
            </a:r>
            <a:endParaRPr lang="en-GB" sz="2300" dirty="0"/>
          </a:p>
          <a:p>
            <a:pPr marL="1085850" lvl="1" indent="-342900">
              <a:lnSpc>
                <a:spcPct val="150000"/>
              </a:lnSpc>
              <a:buFont typeface="Arial" charset="0"/>
              <a:buChar char="•"/>
            </a:pPr>
            <a:r>
              <a:rPr lang="en-GB" sz="2300" dirty="0"/>
              <a:t>functional airspace blocks: targeted by end of 2012</a:t>
            </a:r>
            <a:r>
              <a:rPr lang="en-GB" sz="2300" baseline="30000" dirty="0"/>
              <a:t>*</a:t>
            </a:r>
          </a:p>
          <a:p>
            <a:pPr marL="1085850" lvl="1" indent="-342900">
              <a:lnSpc>
                <a:spcPct val="150000"/>
              </a:lnSpc>
              <a:buFont typeface="Arial" charset="0"/>
              <a:buChar char="•"/>
            </a:pPr>
            <a:r>
              <a:rPr lang="en-GB" sz="2300" dirty="0"/>
              <a:t>strengthening the network management function (e.g. slot coordination)</a:t>
            </a:r>
          </a:p>
          <a:p>
            <a:pPr marL="342900" indent="-342900">
              <a:lnSpc>
                <a:spcPct val="150000"/>
              </a:lnSpc>
              <a:buFont typeface="Arial" charset="0"/>
              <a:buChar char="•"/>
            </a:pPr>
            <a:r>
              <a:rPr lang="en-GB" sz="2300" b="1" dirty="0">
                <a:latin typeface="+mn-lt"/>
              </a:rPr>
              <a:t>Second pillar: single safety framework</a:t>
            </a:r>
          </a:p>
          <a:p>
            <a:pPr marL="1085850" lvl="1" indent="-342900">
              <a:lnSpc>
                <a:spcPct val="150000"/>
              </a:lnSpc>
              <a:buFont typeface="Arial" charset="0"/>
              <a:buChar char="•"/>
            </a:pPr>
            <a:r>
              <a:rPr lang="en-GB" sz="2300" dirty="0"/>
              <a:t>extend role of European Aviation Safety Agency (EASA) </a:t>
            </a:r>
          </a:p>
          <a:p>
            <a:pPr marL="342900" indent="-342900">
              <a:lnSpc>
                <a:spcPct val="150000"/>
              </a:lnSpc>
              <a:buFont typeface="Arial" charset="0"/>
              <a:buChar char="•"/>
            </a:pPr>
            <a:r>
              <a:rPr lang="en-GB" sz="2300" b="1" dirty="0">
                <a:latin typeface="+mn-lt"/>
              </a:rPr>
              <a:t>Third pillar: new technologies – </a:t>
            </a:r>
            <a:r>
              <a:rPr lang="en-GB" sz="2300" b="1" dirty="0">
                <a:solidFill>
                  <a:schemeClr val="tx2"/>
                </a:solidFill>
                <a:latin typeface="+mn-lt"/>
                <a:cs typeface="+mn-cs"/>
              </a:rPr>
              <a:t>SESAR:</a:t>
            </a:r>
          </a:p>
          <a:p>
            <a:pPr marL="1085850" lvl="1" indent="-342900">
              <a:lnSpc>
                <a:spcPct val="150000"/>
              </a:lnSpc>
              <a:buClr>
                <a:schemeClr val="bg1">
                  <a:lumMod val="50000"/>
                </a:schemeClr>
              </a:buClr>
              <a:buFont typeface="Arial" charset="0"/>
              <a:buChar char="•"/>
            </a:pPr>
            <a:r>
              <a:rPr lang="en-GB" sz="2300" b="1" dirty="0">
                <a:solidFill>
                  <a:schemeClr val="tx2"/>
                </a:solidFill>
              </a:rPr>
              <a:t>define, develop &amp; deploy that which needed to increase ATM performance</a:t>
            </a:r>
            <a:endParaRPr lang="en-GB" sz="2300" b="1" dirty="0">
              <a:solidFill>
                <a:srgbClr val="FF0000"/>
              </a:solidFill>
            </a:endParaRPr>
          </a:p>
          <a:p>
            <a:pPr marL="342900" indent="-342900">
              <a:lnSpc>
                <a:spcPct val="150000"/>
              </a:lnSpc>
              <a:buFont typeface="Arial" charset="0"/>
              <a:buChar char="•"/>
            </a:pPr>
            <a:r>
              <a:rPr lang="en-GB" sz="2300" b="1" dirty="0">
                <a:latin typeface="+mn-lt"/>
              </a:rPr>
              <a:t>Fourth pillar: managing capacity on the ground </a:t>
            </a:r>
          </a:p>
          <a:p>
            <a:pPr marL="1085850" lvl="1" indent="-342900">
              <a:lnSpc>
                <a:spcPct val="150000"/>
              </a:lnSpc>
              <a:buFont typeface="Arial" charset="0"/>
              <a:buChar char="•"/>
            </a:pPr>
            <a:r>
              <a:rPr lang="en-GB" sz="2300" dirty="0"/>
              <a:t>investment in airport capacity to remain aligned with air transport capacity</a:t>
            </a:r>
          </a:p>
          <a:p>
            <a:pPr marL="342900" indent="-342900">
              <a:lnSpc>
                <a:spcPct val="150000"/>
              </a:lnSpc>
              <a:buFont typeface="Arial" charset="0"/>
              <a:buChar char="•"/>
            </a:pPr>
            <a:r>
              <a:rPr lang="en-GB" sz="2300" b="1" i="1" dirty="0">
                <a:latin typeface="+mn-lt"/>
              </a:rPr>
              <a:t>Fifth pillar: human factors (e.g. ensuring changes are acceptable to operational staff)</a:t>
            </a:r>
            <a:endParaRPr lang="en-GB" i="1" dirty="0"/>
          </a:p>
          <a:p>
            <a:pPr>
              <a:lnSpc>
                <a:spcPct val="150000"/>
              </a:lnSpc>
              <a:spcBef>
                <a:spcPts val="1200"/>
              </a:spcBef>
            </a:pPr>
            <a:r>
              <a:rPr lang="en-GB" sz="1500" dirty="0"/>
              <a:t>* </a:t>
            </a:r>
            <a:r>
              <a:rPr lang="en-GB" sz="1400" i="1" dirty="0"/>
              <a:t>Slow progress re. original planning evolved into emphasis on virtualisation (e.g. remote centres) and cooperation irrespective of borders </a:t>
            </a:r>
          </a:p>
        </p:txBody>
      </p:sp>
      <p:sp>
        <p:nvSpPr>
          <p:cNvPr id="3" name="TextBox 2">
            <a:extLst>
              <a:ext uri="{FF2B5EF4-FFF2-40B4-BE49-F238E27FC236}">
                <a16:creationId xmlns:a16="http://schemas.microsoft.com/office/drawing/2014/main" id="{EE5BFA38-C015-4161-92AD-416D7496CC7A}"/>
              </a:ext>
            </a:extLst>
          </p:cNvPr>
          <p:cNvSpPr txBox="1"/>
          <p:nvPr/>
        </p:nvSpPr>
        <p:spPr>
          <a:xfrm>
            <a:off x="8003097" y="1954635"/>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1296243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Major frameworks impacting Europe</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8</a:t>
            </a:fld>
            <a:endParaRPr lang="en-GB" dirty="0"/>
          </a:p>
        </p:txBody>
      </p:sp>
    </p:spTree>
    <p:extLst>
      <p:ext uri="{BB962C8B-B14F-4D97-AF65-F5344CB8AC3E}">
        <p14:creationId xmlns:p14="http://schemas.microsoft.com/office/powerpoint/2010/main" val="3146033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9</a:t>
            </a:fld>
            <a:endParaRPr lang="en-GB" dirty="0"/>
          </a:p>
        </p:txBody>
      </p:sp>
      <p:sp>
        <p:nvSpPr>
          <p:cNvPr id="6" name="Footer Placeholder 3">
            <a:extLst>
              <a:ext uri="{FF2B5EF4-FFF2-40B4-BE49-F238E27FC236}">
                <a16:creationId xmlns:a16="http://schemas.microsoft.com/office/drawing/2014/main" id="{4415EC72-B872-45D5-B9F2-6155DC15A127}"/>
              </a:ext>
            </a:extLst>
          </p:cNvPr>
          <p:cNvSpPr>
            <a:spLocks noGrp="1"/>
          </p:cNvSpPr>
          <p:nvPr>
            <p:ph type="ftr" sz="quarter" idx="10"/>
          </p:nvPr>
        </p:nvSpPr>
        <p:spPr>
          <a:xfrm>
            <a:off x="457201" y="6556407"/>
            <a:ext cx="4181911" cy="252000"/>
          </a:xfrm>
        </p:spPr>
        <p:txBody>
          <a:bodyPr/>
          <a:lstStyle/>
          <a:p>
            <a:endParaRPr lang="en-US" dirty="0"/>
          </a:p>
        </p:txBody>
      </p:sp>
      <p:sp>
        <p:nvSpPr>
          <p:cNvPr id="8" name="Titolo 1">
            <a:extLst>
              <a:ext uri="{FF2B5EF4-FFF2-40B4-BE49-F238E27FC236}">
                <a16:creationId xmlns:a16="http://schemas.microsoft.com/office/drawing/2014/main" id="{31A34F55-CF97-4BE5-9D25-D23AB0883481}"/>
              </a:ext>
            </a:extLst>
          </p:cNvPr>
          <p:cNvSpPr>
            <a:spLocks noGrp="1"/>
          </p:cNvSpPr>
          <p:nvPr>
            <p:ph type="title"/>
          </p:nvPr>
        </p:nvSpPr>
        <p:spPr>
          <a:xfrm>
            <a:off x="457199" y="287338"/>
            <a:ext cx="7503953" cy="1143000"/>
          </a:xfrm>
        </p:spPr>
        <p:txBody>
          <a:bodyPr/>
          <a:lstStyle/>
          <a:p>
            <a:r>
              <a:rPr lang="en-GB" sz="2800" dirty="0"/>
              <a:t>Major frameworks impacting Europe</a:t>
            </a:r>
            <a:br>
              <a:rPr lang="en-GB" sz="2800" dirty="0"/>
            </a:br>
            <a:r>
              <a:rPr lang="en-GB" sz="2800" dirty="0"/>
              <a:t>ICAO Manual on global performance (‘Doc 9883’)</a:t>
            </a:r>
          </a:p>
        </p:txBody>
      </p:sp>
      <p:sp>
        <p:nvSpPr>
          <p:cNvPr id="7" name="Segnaposto contenuto 2">
            <a:extLst>
              <a:ext uri="{FF2B5EF4-FFF2-40B4-BE49-F238E27FC236}">
                <a16:creationId xmlns:a16="http://schemas.microsoft.com/office/drawing/2014/main" id="{166C570F-49D1-4EE8-AB9F-88B7550057D2}"/>
              </a:ext>
            </a:extLst>
          </p:cNvPr>
          <p:cNvSpPr>
            <a:spLocks noGrp="1"/>
          </p:cNvSpPr>
          <p:nvPr>
            <p:ph idx="1"/>
          </p:nvPr>
        </p:nvSpPr>
        <p:spPr>
          <a:xfrm>
            <a:off x="457200" y="1424030"/>
            <a:ext cx="8619688" cy="4976769"/>
          </a:xfrm>
        </p:spPr>
        <p:txBody>
          <a:bodyPr>
            <a:normAutofit lnSpcReduction="10000"/>
          </a:bodyPr>
          <a:lstStyle/>
          <a:p>
            <a:r>
              <a:rPr lang="en-GB" b="1" u="sng" dirty="0"/>
              <a:t>Objective of Doc 9883 </a:t>
            </a:r>
          </a:p>
          <a:p>
            <a:pPr marL="285750" indent="-285750">
              <a:buFont typeface="Arial" panose="020B0604020202020204" pitchFamily="34" charset="0"/>
              <a:buChar char="•"/>
            </a:pPr>
            <a:r>
              <a:rPr lang="en-GB" dirty="0"/>
              <a:t>To support harmonised terminologies in ‘</a:t>
            </a:r>
            <a:r>
              <a:rPr lang="en-GB" b="1" u="sng" dirty="0"/>
              <a:t>performance-based</a:t>
            </a:r>
            <a:r>
              <a:rPr lang="en-GB" dirty="0"/>
              <a:t>’ assessment:</a:t>
            </a:r>
            <a:br>
              <a:rPr lang="en-GB" dirty="0"/>
            </a:br>
            <a:r>
              <a:rPr lang="en-GB" dirty="0"/>
              <a:t>focus on desired results,  with decision-making driven by results and data</a:t>
            </a:r>
          </a:p>
          <a:p>
            <a:r>
              <a:rPr lang="en-GB" b="1" u="sng" dirty="0"/>
              <a:t>Useful definitions</a:t>
            </a:r>
          </a:p>
          <a:p>
            <a:pPr marL="342900" indent="-342900">
              <a:buFont typeface="Arial" charset="0"/>
              <a:buChar char="•"/>
            </a:pPr>
            <a:r>
              <a:rPr lang="en-GB" b="1" dirty="0"/>
              <a:t>(Key) Performance indicator </a:t>
            </a:r>
            <a:r>
              <a:rPr lang="en-GB" dirty="0"/>
              <a:t>((K)PI)</a:t>
            </a:r>
            <a:endParaRPr lang="en-GB" dirty="0">
              <a:solidFill>
                <a:schemeClr val="tx2"/>
              </a:solidFill>
            </a:endParaRPr>
          </a:p>
          <a:p>
            <a:pPr marL="1085850" lvl="1" indent="-342900">
              <a:buFont typeface="Arial" charset="0"/>
              <a:buChar char="•"/>
            </a:pPr>
            <a:r>
              <a:rPr lang="en-GB" dirty="0"/>
              <a:t>quantitatively expresses current/past/expected performance</a:t>
            </a:r>
          </a:p>
          <a:p>
            <a:pPr marL="1085850" lvl="1" indent="-342900">
              <a:buFont typeface="Arial" charset="0"/>
              <a:buChar char="•"/>
            </a:pPr>
            <a:r>
              <a:rPr lang="en-GB" dirty="0"/>
              <a:t>since indicators support objectives, they should be defined having progress towards a specific performance objective in mind</a:t>
            </a:r>
          </a:p>
          <a:p>
            <a:pPr marL="1085850" lvl="1" indent="-342900">
              <a:buFont typeface="Arial" charset="0"/>
              <a:buChar char="•"/>
            </a:pPr>
            <a:r>
              <a:rPr lang="en-GB" dirty="0"/>
              <a:t>indicators are not often directly measured; they are calculated from </a:t>
            </a:r>
            <a:r>
              <a:rPr lang="en-GB" b="1" dirty="0"/>
              <a:t>supporting metrics </a:t>
            </a:r>
            <a:r>
              <a:rPr lang="en-GB" dirty="0"/>
              <a:t>according to clearly defined formulas</a:t>
            </a:r>
          </a:p>
          <a:p>
            <a:pPr marL="1485900" lvl="2" indent="-342900">
              <a:buFont typeface="Arial" charset="0"/>
              <a:buChar char="•"/>
            </a:pPr>
            <a:r>
              <a:rPr lang="en-GB" dirty="0"/>
              <a:t>e.g. cost-per-flight indicator =  </a:t>
            </a:r>
            <a:r>
              <a:rPr lang="en-GB" dirty="0">
                <a:latin typeface="Calibri" panose="020F0502020204030204" pitchFamily="34" charset="0"/>
                <a:cs typeface="Calibri" panose="020F0502020204030204" pitchFamily="34" charset="0"/>
              </a:rPr>
              <a:t>∑</a:t>
            </a:r>
            <a:r>
              <a:rPr lang="el-GR" dirty="0">
                <a:latin typeface="Calibri" panose="020F0502020204030204" pitchFamily="34" charset="0"/>
                <a:cs typeface="Calibri" panose="020F0502020204030204" pitchFamily="34" charset="0"/>
              </a:rPr>
              <a:t> </a:t>
            </a:r>
            <a:r>
              <a:rPr lang="en-GB" dirty="0"/>
              <a:t>(costs) / </a:t>
            </a:r>
            <a:r>
              <a:rPr lang="en-GB" dirty="0">
                <a:latin typeface="Calibri" panose="020F0502020204030204" pitchFamily="34" charset="0"/>
                <a:cs typeface="Calibri" panose="020F0502020204030204" pitchFamily="34" charset="0"/>
              </a:rPr>
              <a:t>∑ </a:t>
            </a:r>
            <a:r>
              <a:rPr lang="en-GB" dirty="0"/>
              <a:t>(flights)</a:t>
            </a:r>
          </a:p>
          <a:p>
            <a:pPr marL="342900" indent="-342900">
              <a:buFont typeface="Arial" charset="0"/>
              <a:buChar char="•"/>
            </a:pPr>
            <a:r>
              <a:rPr lang="en-GB" b="1" dirty="0"/>
              <a:t>Key performance area </a:t>
            </a:r>
            <a:r>
              <a:rPr lang="en-GB" dirty="0"/>
              <a:t>(KPA)</a:t>
            </a:r>
          </a:p>
          <a:p>
            <a:pPr marL="1085850" lvl="1" indent="-342900">
              <a:buFont typeface="Arial" charset="0"/>
              <a:buChar char="•"/>
            </a:pPr>
            <a:r>
              <a:rPr lang="en-GB" dirty="0"/>
              <a:t>a way of categorising performance subjects related to high-level ambitions and expectations; ICAO has defined 11 KPAs, e.g. ‘safety’</a:t>
            </a:r>
          </a:p>
          <a:p>
            <a:pPr marL="342900" indent="-342900">
              <a:buFont typeface="Arial" charset="0"/>
              <a:buChar char="•"/>
            </a:pPr>
            <a:r>
              <a:rPr lang="en-GB" b="1" dirty="0"/>
              <a:t>Performance framework</a:t>
            </a:r>
          </a:p>
          <a:p>
            <a:pPr marL="1085850" lvl="1" indent="-342900">
              <a:buFont typeface="Arial" charset="0"/>
              <a:buChar char="•"/>
            </a:pPr>
            <a:r>
              <a:rPr lang="en-GB" dirty="0"/>
              <a:t>set of definitions &amp; terminology describing the building blocks used by a group of ATM community members to collaborate on performance management</a:t>
            </a:r>
          </a:p>
        </p:txBody>
      </p:sp>
      <p:sp>
        <p:nvSpPr>
          <p:cNvPr id="9" name="Explosion: 8 Points 8">
            <a:extLst>
              <a:ext uri="{FF2B5EF4-FFF2-40B4-BE49-F238E27FC236}">
                <a16:creationId xmlns:a16="http://schemas.microsoft.com/office/drawing/2014/main" id="{789BF94F-8421-402D-B7DC-08CAD9CAC7CC}"/>
              </a:ext>
            </a:extLst>
          </p:cNvPr>
          <p:cNvSpPr/>
          <p:nvPr/>
        </p:nvSpPr>
        <p:spPr>
          <a:xfrm>
            <a:off x="6960393" y="2057613"/>
            <a:ext cx="2051852" cy="1329655"/>
          </a:xfrm>
          <a:prstGeom prst="irregularSeal1">
            <a:avLst/>
          </a:prstGeom>
          <a:gradFill>
            <a:gsLst>
              <a:gs pos="0">
                <a:srgbClr val="FFFF00"/>
              </a:gs>
              <a:gs pos="100000">
                <a:srgbClr val="FFFF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a:solidFill>
                  <a:schemeClr val="tx1">
                    <a:lumMod val="50000"/>
                  </a:schemeClr>
                </a:solidFill>
              </a:rPr>
              <a:t>cf. SES(AR): </a:t>
            </a:r>
            <a:r>
              <a:rPr lang="en-GB" sz="1400" b="1" u="sng" dirty="0">
                <a:solidFill>
                  <a:schemeClr val="tx1">
                    <a:lumMod val="50000"/>
                  </a:schemeClr>
                </a:solidFill>
              </a:rPr>
              <a:t>K</a:t>
            </a:r>
            <a:r>
              <a:rPr lang="en-GB" sz="1400" b="1" dirty="0">
                <a:solidFill>
                  <a:schemeClr val="tx1">
                    <a:lumMod val="50000"/>
                  </a:schemeClr>
                </a:solidFill>
              </a:rPr>
              <a:t>PI =&gt; </a:t>
            </a:r>
            <a:r>
              <a:rPr lang="en-GB" sz="1400" b="1" u="sng" dirty="0">
                <a:solidFill>
                  <a:schemeClr val="tx1">
                    <a:lumMod val="50000"/>
                  </a:schemeClr>
                </a:solidFill>
              </a:rPr>
              <a:t>target</a:t>
            </a:r>
          </a:p>
        </p:txBody>
      </p:sp>
    </p:spTree>
    <p:extLst>
      <p:ext uri="{BB962C8B-B14F-4D97-AF65-F5344CB8AC3E}">
        <p14:creationId xmlns:p14="http://schemas.microsoft.com/office/powerpoint/2010/main" val="842133265"/>
      </p:ext>
    </p:extLst>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2.xml><?xml version="1.0" encoding="utf-8"?>
<ds:datastoreItem xmlns:ds="http://schemas.openxmlformats.org/officeDocument/2006/customXml" ds:itemID="{01D6BEF6-6CD2-4659-B731-980294D7FAB2}">
  <ds:schemaRefs>
    <ds:schemaRef ds:uri="http://purl.org/dc/dcmitype/"/>
    <ds:schemaRef ds:uri="http://www.w3.org/XML/1998/namespace"/>
    <ds:schemaRef ds:uri="http://schemas.microsoft.com/office/2006/documentManagement/types"/>
    <ds:schemaRef ds:uri="http://schemas.openxmlformats.org/package/2006/metadata/core-properties"/>
    <ds:schemaRef ds:uri="a301ac7b-a095-4703-8ac1-0954f10782bf"/>
    <ds:schemaRef ds:uri="http://purl.org/dc/elements/1.1/"/>
    <ds:schemaRef ds:uri="http://purl.org/dc/terms/"/>
    <ds:schemaRef ds:uri="http://schemas.microsoft.com/office/2006/metadata/properties"/>
  </ds:schemaRefs>
</ds:datastoreItem>
</file>

<file path=customXml/itemProps3.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247</TotalTime>
  <Words>9680</Words>
  <Application>Microsoft Office PowerPoint</Application>
  <PresentationFormat>On-screen Show (4:3)</PresentationFormat>
  <Paragraphs>1025</Paragraphs>
  <Slides>61</Slides>
  <Notes>32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Arial</vt:lpstr>
      <vt:lpstr>Calibri</vt:lpstr>
      <vt:lpstr>Tahoma</vt:lpstr>
      <vt:lpstr>Times New Roman</vt:lpstr>
      <vt:lpstr>Wingdings</vt:lpstr>
      <vt:lpstr>SESAR ER Presentation template</vt:lpstr>
      <vt:lpstr>Introduction to ATM Performance measurement in ATM</vt:lpstr>
      <vt:lpstr>Performance measurement in ATM Overview</vt:lpstr>
      <vt:lpstr>Background </vt:lpstr>
      <vt:lpstr>Background Why measure?</vt:lpstr>
      <vt:lpstr>Background An overview</vt:lpstr>
      <vt:lpstr>Background The Single European Sky (SES) </vt:lpstr>
      <vt:lpstr>Background The SES pillars</vt:lpstr>
      <vt:lpstr>Major frameworks impacting Europe</vt:lpstr>
      <vt:lpstr>Major frameworks impacting Europe ICAO Manual on global performance (‘Doc 9883’)</vt:lpstr>
      <vt:lpstr>Major frameworks impacting Europe What makes a good indicator?</vt:lpstr>
      <vt:lpstr>Major frameworks impacting Europe ICAO Global ATM operational concept (‘Doc 9854’)</vt:lpstr>
      <vt:lpstr>Major frameworks impacting Europe ICAO Global ATM operational concept (‘Doc 9854’)</vt:lpstr>
      <vt:lpstr>Major frameworks impacting Europe SESAR: European ATM Master Plan (1/5)</vt:lpstr>
      <vt:lpstr>Major frameworks impacting Europe SESAR: European ATM Master Plan (2/5)</vt:lpstr>
      <vt:lpstr>Major frameworks impacting Europe SESAR: European ATM Master Plan (3/5)</vt:lpstr>
      <vt:lpstr>Major frameworks impacting Europe SESAR: European ATM Master Plan (4/5)</vt:lpstr>
      <vt:lpstr>Major frameworks impacting Europe SESAR: European ATM Master Plan (5/5)</vt:lpstr>
      <vt:lpstr>PowerPoint Presentation</vt:lpstr>
      <vt:lpstr>Major frameworks impacting Europe SES Performance Scheme: basis</vt:lpstr>
      <vt:lpstr>Major frameworks impacting Europe SES Performance Scheme: past, current, future</vt:lpstr>
      <vt:lpstr>Major frameworks impacting Europe SESAR Performance Framework (1/2)</vt:lpstr>
      <vt:lpstr>Major frameworks impacting Europe SESAR Performance Framework (2/2)</vt:lpstr>
      <vt:lpstr>Major frameworks impacting Europe SESAR Perf. Framework cf. SES Perf. Scheme (1/2) </vt:lpstr>
      <vt:lpstr>Major frameworks impacting Europe SESAR Perf. Framework cf. SES Perf. Scheme (2/2) </vt:lpstr>
      <vt:lpstr>Current performance</vt:lpstr>
      <vt:lpstr>Current performance European punctuality performance up to 2019</vt:lpstr>
      <vt:lpstr>Current performance European punctuality performance up to 2019 (cont’d)</vt:lpstr>
      <vt:lpstr>Current performance SES Performance Scheme – RP2 dashboard</vt:lpstr>
      <vt:lpstr>Current performance SES Performance Scheme – RP3 dashboard (accessed March 2020)</vt:lpstr>
      <vt:lpstr>Challenges ahead</vt:lpstr>
      <vt:lpstr>Challenges ahead SESAR Perf. Framework and SES Perf. Scheme </vt:lpstr>
      <vt:lpstr>Challenges ahead Door-to-door (D2D) context</vt:lpstr>
      <vt:lpstr>Challenges ahead Scope and trade-offs</vt:lpstr>
      <vt:lpstr>Performance measurement in ATM  Key sources (in addition to 2020 Master Plan)</vt:lpstr>
      <vt:lpstr>Additional information and resources</vt:lpstr>
      <vt:lpstr>Selected timeline</vt:lpstr>
      <vt:lpstr>Selected timeline Potted history (1/3)</vt:lpstr>
      <vt:lpstr>Selected timeline Potted history (2/3)</vt:lpstr>
      <vt:lpstr>Selected timeline Potted history (3/3)</vt:lpstr>
      <vt:lpstr>Selected ICAO documents and alignment</vt:lpstr>
      <vt:lpstr>Major frameworks impacting Europe ICAO Global ATM Operational Concept (‘Doc 9854’)</vt:lpstr>
      <vt:lpstr>Major frameworks impacting Europe ICAO Manual on global performance (‘Doc 9883’)</vt:lpstr>
      <vt:lpstr>Mapping SESAR changes to ICAO framework Source: ATM Master Plan, Edition 2020</vt:lpstr>
      <vt:lpstr>Mapping SESAR changes to ICAO framework (Cont’d)</vt:lpstr>
      <vt:lpstr>Comparing Europe, US and China</vt:lpstr>
      <vt:lpstr>Current performance, wider context Comparing Europe, US and China</vt:lpstr>
      <vt:lpstr>Current performance, wider context Comparing Europe, US and China</vt:lpstr>
      <vt:lpstr>Current performance, wider context Comparing Europe, US and China</vt:lpstr>
      <vt:lpstr>Current performance, wider context Comparing Europe, US and China</vt:lpstr>
      <vt:lpstr>Current performance, wider context Comparing Europe, US and China</vt:lpstr>
      <vt:lpstr>Further material on the SES Performance Scheme</vt:lpstr>
      <vt:lpstr>SES Performance Scheme Charging Scheme: principles</vt:lpstr>
      <vt:lpstr>SES Performance Scheme Charging Scheme: en-route surpluses in 2018</vt:lpstr>
      <vt:lpstr>Major frameworks impacting Europe SES Performance Scheme: data</vt:lpstr>
      <vt:lpstr>SES Performance Scheme Charging Scheme: en-route return on equity (RoE)</vt:lpstr>
      <vt:lpstr>Major frameworks impacting Europe Performance Review Body (PRB) and RP3 update</vt:lpstr>
      <vt:lpstr>Major frameworks impacting Europe The context for NATS</vt:lpstr>
      <vt:lpstr>Further material on the SESAR Performance Framework </vt:lpstr>
      <vt:lpstr>Major frameworks impacting Europe SESAR Performance Framework </vt:lpstr>
      <vt:lpstr>Major frameworks impacting Europe SESAR Performance Framework</vt:lpstr>
      <vt:lpstr>PowerPoint Presentation</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Graham Tanner</cp:lastModifiedBy>
  <cp:revision>27</cp:revision>
  <dcterms:created xsi:type="dcterms:W3CDTF">2016-04-13T13:39:24Z</dcterms:created>
  <dcterms:modified xsi:type="dcterms:W3CDTF">2021-08-05T00:55:23Z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