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31"/>
  </p:notesMasterIdLst>
  <p:sldIdLst>
    <p:sldId id="256" r:id="rId2"/>
    <p:sldId id="272" r:id="rId3"/>
    <p:sldId id="287" r:id="rId4"/>
    <p:sldId id="260" r:id="rId5"/>
    <p:sldId id="277" r:id="rId6"/>
    <p:sldId id="276" r:id="rId7"/>
    <p:sldId id="279" r:id="rId8"/>
    <p:sldId id="278" r:id="rId9"/>
    <p:sldId id="297" r:id="rId10"/>
    <p:sldId id="301" r:id="rId11"/>
    <p:sldId id="299" r:id="rId12"/>
    <p:sldId id="300" r:id="rId13"/>
    <p:sldId id="302" r:id="rId14"/>
    <p:sldId id="298" r:id="rId15"/>
    <p:sldId id="285" r:id="rId16"/>
    <p:sldId id="280" r:id="rId17"/>
    <p:sldId id="289" r:id="rId18"/>
    <p:sldId id="290" r:id="rId19"/>
    <p:sldId id="291" r:id="rId20"/>
    <p:sldId id="296" r:id="rId21"/>
    <p:sldId id="292" r:id="rId22"/>
    <p:sldId id="293" r:id="rId23"/>
    <p:sldId id="294" r:id="rId24"/>
    <p:sldId id="295" r:id="rId25"/>
    <p:sldId id="284" r:id="rId26"/>
    <p:sldId id="288" r:id="rId27"/>
    <p:sldId id="283" r:id="rId28"/>
    <p:sldId id="273" r:id="rId29"/>
    <p:sldId id="286" r:id="rId30"/>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48" d="100"/>
          <a:sy n="48" d="100"/>
        </p:scale>
        <p:origin x="67" y="9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 Id="rId5" Type="http://schemas.openxmlformats.org/officeDocument/2006/relationships/image" Target="../media/image23.emf"/><Relationship Id="rId4"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8EF7D4-A1E7-49B5-8732-8746C34BE831}" type="datetimeFigureOut">
              <a:rPr lang="en-US" smtClean="0"/>
              <a:t>8/27/2021</a:t>
            </a:fld>
            <a:endParaRPr lang="en-U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67331C-8D36-4B5D-B662-EE6988591C2A}" type="slidenum">
              <a:rPr lang="en-US" smtClean="0"/>
              <a:t>‹Nº›</a:t>
            </a:fld>
            <a:endParaRPr lang="en-US"/>
          </a:p>
        </p:txBody>
      </p:sp>
    </p:spTree>
    <p:extLst>
      <p:ext uri="{BB962C8B-B14F-4D97-AF65-F5344CB8AC3E}">
        <p14:creationId xmlns:p14="http://schemas.microsoft.com/office/powerpoint/2010/main" val="2428151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n-U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n-US"/>
          </a:p>
        </p:txBody>
      </p:sp>
      <p:sp>
        <p:nvSpPr>
          <p:cNvPr id="4" name="Marcador de fecha 3"/>
          <p:cNvSpPr>
            <a:spLocks noGrp="1"/>
          </p:cNvSpPr>
          <p:nvPr>
            <p:ph type="dt" sz="half" idx="10"/>
          </p:nvPr>
        </p:nvSpPr>
        <p:spPr/>
        <p:txBody>
          <a:bodyPr/>
          <a:lstStyle/>
          <a:p>
            <a:fld id="{FCE38366-AEEB-47A6-B251-0A8C51319C2B}" type="datetime1">
              <a:rPr lang="en-US" smtClean="0"/>
              <a:t>8/27/2021</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2259435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4B934433-01BB-4742-AA89-6DBDF72AB073}" type="datetime1">
              <a:rPr lang="en-US" smtClean="0"/>
              <a:t>8/27/2021</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911838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6ED450A8-93D4-4FBC-9549-B48F08FB59E9}" type="datetime1">
              <a:rPr lang="en-US" smtClean="0"/>
              <a:t>8/27/2021</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52130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1D85F025-3A49-4DA7-A5E7-7884C4420C23}" type="datetime1">
              <a:rPr lang="en-US" smtClean="0"/>
              <a:t>8/27/2021</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4072209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EB8AA2BD-96BC-4700-AAE8-0E32ECAACD91}" type="datetime1">
              <a:rPr lang="en-US" smtClean="0"/>
              <a:t>8/27/2021</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3444086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Marcador de fecha 4"/>
          <p:cNvSpPr>
            <a:spLocks noGrp="1"/>
          </p:cNvSpPr>
          <p:nvPr>
            <p:ph type="dt" sz="half" idx="10"/>
          </p:nvPr>
        </p:nvSpPr>
        <p:spPr/>
        <p:txBody>
          <a:bodyPr/>
          <a:lstStyle/>
          <a:p>
            <a:fld id="{2A68732C-B69E-486C-B4CD-6B821F64B0CE}" type="datetime1">
              <a:rPr lang="en-US" smtClean="0"/>
              <a:t>8/27/2021</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2581194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Marcador de fecha 6"/>
          <p:cNvSpPr>
            <a:spLocks noGrp="1"/>
          </p:cNvSpPr>
          <p:nvPr>
            <p:ph type="dt" sz="half" idx="10"/>
          </p:nvPr>
        </p:nvSpPr>
        <p:spPr/>
        <p:txBody>
          <a:bodyPr/>
          <a:lstStyle/>
          <a:p>
            <a:fld id="{E5F751AB-3837-4DC3-BC4E-1B4A1F3EC461}" type="datetime1">
              <a:rPr lang="en-US" smtClean="0"/>
              <a:t>8/27/2021</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2719627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fecha 2"/>
          <p:cNvSpPr>
            <a:spLocks noGrp="1"/>
          </p:cNvSpPr>
          <p:nvPr>
            <p:ph type="dt" sz="half" idx="10"/>
          </p:nvPr>
        </p:nvSpPr>
        <p:spPr/>
        <p:txBody>
          <a:bodyPr/>
          <a:lstStyle/>
          <a:p>
            <a:fld id="{4B503D43-3077-4C3E-A1F2-83B28722AC1B}" type="datetime1">
              <a:rPr lang="en-US" smtClean="0"/>
              <a:t>8/27/2021</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607164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B497EAFB-69F4-425B-A1DC-CACE1068B742}" type="datetime1">
              <a:rPr lang="en-US" smtClean="0"/>
              <a:t>8/27/2021</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3163325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2A8B4E59-A0D3-477F-8B12-66ABFB18F5A3}" type="datetime1">
              <a:rPr lang="en-US" smtClean="0"/>
              <a:t>8/27/2021</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1873074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10D62167-00E6-4EC3-8879-2F0F488F238E}" type="datetime1">
              <a:rPr lang="en-US" smtClean="0"/>
              <a:t>8/27/2021</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14DDF6C9-708F-4706-940F-19D01B5DBFE1}" type="slidenum">
              <a:rPr lang="en-US" smtClean="0"/>
              <a:t>‹Nº›</a:t>
            </a:fld>
            <a:endParaRPr lang="en-US"/>
          </a:p>
        </p:txBody>
      </p:sp>
    </p:spTree>
    <p:extLst>
      <p:ext uri="{BB962C8B-B14F-4D97-AF65-F5344CB8AC3E}">
        <p14:creationId xmlns:p14="http://schemas.microsoft.com/office/powerpoint/2010/main" val="2996073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2771DF-701C-4D1D-8E94-98319D0D0888}" type="datetime1">
              <a:rPr lang="en-US" smtClean="0"/>
              <a:t>8/27/2021</a:t>
            </a:fld>
            <a:endParaRPr lang="en-U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DDF6C9-708F-4706-940F-19D01B5DBFE1}" type="slidenum">
              <a:rPr lang="en-US" smtClean="0"/>
              <a:t>‹Nº›</a:t>
            </a:fld>
            <a:endParaRPr lang="en-US"/>
          </a:p>
        </p:txBody>
      </p:sp>
    </p:spTree>
    <p:extLst>
      <p:ext uri="{BB962C8B-B14F-4D97-AF65-F5344CB8AC3E}">
        <p14:creationId xmlns:p14="http://schemas.microsoft.com/office/powerpoint/2010/main" val="3248335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23.emf"/><Relationship Id="rId3" Type="http://schemas.openxmlformats.org/officeDocument/2006/relationships/image" Target="../media/image70.png"/><Relationship Id="rId7" Type="http://schemas.openxmlformats.org/officeDocument/2006/relationships/image" Target="../media/image20.emf"/><Relationship Id="rId12"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22.emf"/><Relationship Id="rId5" Type="http://schemas.openxmlformats.org/officeDocument/2006/relationships/image" Target="../media/image19.e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21.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0.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7" Type="http://schemas.openxmlformats.org/officeDocument/2006/relationships/image" Target="../media/image160.png"/><Relationship Id="rId2" Type="http://schemas.openxmlformats.org/officeDocument/2006/relationships/image" Target="../media/image120.png"/><Relationship Id="rId1" Type="http://schemas.openxmlformats.org/officeDocument/2006/relationships/slideLayout" Target="../slideLayouts/slideLayout2.xml"/><Relationship Id="rId6" Type="http://schemas.openxmlformats.org/officeDocument/2006/relationships/image" Target="../media/image150.png"/><Relationship Id="rId5" Type="http://schemas.openxmlformats.org/officeDocument/2006/relationships/image" Target="../media/image140.png"/><Relationship Id="rId4" Type="http://schemas.openxmlformats.org/officeDocument/2006/relationships/image" Target="../media/image130.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9.gif"/><Relationship Id="rId3" Type="http://schemas.openxmlformats.org/officeDocument/2006/relationships/image" Target="../media/image45.gif"/><Relationship Id="rId7" Type="http://schemas.openxmlformats.org/officeDocument/2006/relationships/image" Target="NULL"/><Relationship Id="rId2" Type="http://schemas.openxmlformats.org/officeDocument/2006/relationships/image" Target="../media/image44.gif"/><Relationship Id="rId1" Type="http://schemas.openxmlformats.org/officeDocument/2006/relationships/slideLayout" Target="../slideLayouts/slideLayout2.xml"/><Relationship Id="rId6" Type="http://schemas.openxmlformats.org/officeDocument/2006/relationships/image" Target="../media/image48.gif"/><Relationship Id="rId5" Type="http://schemas.openxmlformats.org/officeDocument/2006/relationships/image" Target="../media/image47.gif"/><Relationship Id="rId4" Type="http://schemas.openxmlformats.org/officeDocument/2006/relationships/image" Target="../media/image46.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1222658" y="1047396"/>
            <a:ext cx="9704982" cy="5045585"/>
          </a:xfrm>
        </p:spPr>
        <p:txBody>
          <a:bodyPr>
            <a:normAutofit fontScale="90000"/>
          </a:bodyPr>
          <a:lstStyle/>
          <a:p>
            <a:r>
              <a:rPr lang="en-GB" sz="3600" dirty="0" smtClean="0"/>
              <a:t>STORMY</a:t>
            </a:r>
            <a:br>
              <a:rPr lang="en-GB" sz="3600" dirty="0" smtClean="0"/>
            </a:br>
            <a:r>
              <a:rPr lang="en-GB" sz="3100" dirty="0" smtClean="0"/>
              <a:t>A pilot support tool based on the enhanced provision of thunderstorm forecasts considering its inherent uncertainty</a:t>
            </a:r>
            <a:br>
              <a:rPr lang="en-GB" sz="3100" dirty="0" smtClean="0"/>
            </a:br>
            <a:r>
              <a:rPr lang="en-GB" dirty="0"/>
              <a:t/>
            </a:r>
            <a:br>
              <a:rPr lang="en-GB" dirty="0"/>
            </a:br>
            <a:r>
              <a:rPr lang="en-GB" sz="2800" dirty="0"/>
              <a:t>E</a:t>
            </a:r>
            <a:r>
              <a:rPr lang="en-GB" sz="2800" dirty="0" smtClean="0"/>
              <a:t>duardo </a:t>
            </a:r>
            <a:r>
              <a:rPr lang="en-GB" sz="2800" dirty="0" smtClean="0"/>
              <a:t>Andrés (UC3M)</a:t>
            </a:r>
            <a:r>
              <a:rPr lang="en-GB" sz="2800" dirty="0" smtClean="0"/>
              <a:t/>
            </a:r>
            <a:br>
              <a:rPr lang="en-GB" sz="2800" dirty="0" smtClean="0"/>
            </a:br>
            <a:r>
              <a:rPr lang="en-GB" sz="2000" dirty="0" smtClean="0"/>
              <a:t>eandres@ing.uc3m.es</a:t>
            </a:r>
            <a:r>
              <a:rPr lang="en-GB" sz="2800" b="1" dirty="0" smtClean="0"/>
              <a:t/>
            </a:r>
            <a:br>
              <a:rPr lang="en-GB" sz="2800" b="1" dirty="0" smtClean="0"/>
            </a:br>
            <a:r>
              <a:rPr lang="en-GB" sz="2800" b="1" dirty="0"/>
              <a:t/>
            </a:r>
            <a:br>
              <a:rPr lang="en-GB" sz="2800" b="1" dirty="0"/>
            </a:br>
            <a:r>
              <a:rPr lang="en-GB" sz="2800" b="1" dirty="0" smtClean="0"/>
              <a:t>Supervisors</a:t>
            </a:r>
            <a:r>
              <a:rPr lang="en-GB" sz="2800" dirty="0"/>
              <a:t/>
            </a:r>
            <a:br>
              <a:rPr lang="en-GB" sz="2800" dirty="0"/>
            </a:br>
            <a:r>
              <a:rPr lang="en-GB" sz="2200" dirty="0" smtClean="0"/>
              <a:t>Manuel </a:t>
            </a:r>
            <a:r>
              <a:rPr lang="en-GB" sz="2200" dirty="0" err="1" smtClean="0"/>
              <a:t>Soler</a:t>
            </a:r>
            <a:r>
              <a:rPr lang="en-GB" sz="2200" dirty="0" smtClean="0"/>
              <a:t> (UC3M)</a:t>
            </a:r>
            <a:br>
              <a:rPr lang="en-GB" sz="2200" dirty="0" smtClean="0"/>
            </a:br>
            <a:r>
              <a:rPr lang="en-GB" sz="2200" dirty="0" smtClean="0"/>
              <a:t>Manuel Sanjurjo-Rivo (UC3M)</a:t>
            </a:r>
            <a:br>
              <a:rPr lang="en-GB" sz="2200" dirty="0" smtClean="0"/>
            </a:br>
            <a:r>
              <a:rPr lang="en-GB" sz="2200" dirty="0" smtClean="0"/>
              <a:t>Maryam Kamgarpour (EPFL)</a:t>
            </a:r>
            <a:br>
              <a:rPr lang="en-GB" sz="2200" dirty="0" smtClean="0"/>
            </a:br>
            <a:r>
              <a:rPr lang="en-GB" sz="2800" dirty="0"/>
              <a:t/>
            </a:r>
            <a:br>
              <a:rPr lang="en-GB" sz="2800" dirty="0"/>
            </a:br>
            <a:r>
              <a:rPr lang="en-GB" sz="2800" dirty="0" smtClean="0"/>
              <a:t>Engage Summer School 2021 (Sept </a:t>
            </a:r>
            <a:r>
              <a:rPr lang="en-GB" sz="2800" dirty="0"/>
              <a:t>2</a:t>
            </a:r>
            <a:r>
              <a:rPr lang="en-GB" sz="2800" baseline="30000" dirty="0"/>
              <a:t>nd</a:t>
            </a:r>
            <a:r>
              <a:rPr lang="en-GB" sz="2800" dirty="0" smtClean="0"/>
              <a:t>)</a:t>
            </a:r>
            <a:endParaRPr lang="en-GB" dirty="0"/>
          </a:p>
        </p:txBody>
      </p:sp>
    </p:spTree>
    <p:extLst>
      <p:ext uri="{BB962C8B-B14F-4D97-AF65-F5344CB8AC3E}">
        <p14:creationId xmlns:p14="http://schemas.microsoft.com/office/powerpoint/2010/main" val="31584439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2</a:t>
            </a:r>
            <a:r>
              <a:rPr lang="en-GB" dirty="0" smtClean="0"/>
              <a:t>. Scenario Based RRTs: </a:t>
            </a:r>
            <a:r>
              <a:rPr lang="en-GB" dirty="0" smtClean="0"/>
              <a:t>Methodology (II)</a:t>
            </a:r>
            <a:endParaRPr lang="en-GB" dirty="0"/>
          </a:p>
        </p:txBody>
      </p:sp>
      <p:sp>
        <p:nvSpPr>
          <p:cNvPr id="3" name="Marcador de número de diapositiva 2"/>
          <p:cNvSpPr>
            <a:spLocks noGrp="1"/>
          </p:cNvSpPr>
          <p:nvPr>
            <p:ph type="sldNum" sz="quarter" idx="12"/>
          </p:nvPr>
        </p:nvSpPr>
        <p:spPr/>
        <p:txBody>
          <a:bodyPr/>
          <a:lstStyle/>
          <a:p>
            <a:fld id="{14DDF6C9-708F-4706-940F-19D01B5DBFE1}" type="slidenum">
              <a:rPr lang="en-US" smtClean="0"/>
              <a:t>9</a:t>
            </a:fld>
            <a:endParaRPr lang="en-US"/>
          </a:p>
        </p:txBody>
      </p:sp>
      <p:sp>
        <p:nvSpPr>
          <p:cNvPr id="6" name="Content Placeholder 2"/>
          <p:cNvSpPr txBox="1">
            <a:spLocks/>
          </p:cNvSpPr>
          <p:nvPr/>
        </p:nvSpPr>
        <p:spPr>
          <a:xfrm>
            <a:off x="838200" y="1347770"/>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smtClean="0"/>
              <a:t>Dynamic risk allocation</a:t>
            </a:r>
            <a:endParaRPr lang="en-GB" sz="2400" dirty="0" smtClean="0"/>
          </a:p>
          <a:p>
            <a:pPr marL="0" indent="0">
              <a:buFont typeface="Arial" panose="020B0604020202020204" pitchFamily="34" charset="0"/>
              <a:buNone/>
            </a:pPr>
            <a:endParaRPr lang="en-GB" sz="2400" dirty="0" smtClean="0"/>
          </a:p>
          <a:p>
            <a:pPr marL="0" indent="0">
              <a:buFont typeface="Arial" panose="020B0604020202020204" pitchFamily="34" charset="0"/>
              <a:buNone/>
            </a:pPr>
            <a:endParaRPr lang="en-GB" sz="2400" dirty="0" smtClean="0"/>
          </a:p>
          <a:p>
            <a:pPr marL="0" indent="0">
              <a:buFont typeface="Arial" panose="020B0604020202020204" pitchFamily="34" charset="0"/>
              <a:buNone/>
            </a:pPr>
            <a:endParaRPr lang="en-GB" sz="2400" dirty="0" smtClean="0"/>
          </a:p>
          <a:p>
            <a:endParaRPr lang="en-GB" dirty="0" smtClean="0"/>
          </a:p>
        </p:txBody>
      </p:sp>
      <p:grpSp>
        <p:nvGrpSpPr>
          <p:cNvPr id="10" name="Grupo 9"/>
          <p:cNvGrpSpPr/>
          <p:nvPr/>
        </p:nvGrpSpPr>
        <p:grpSpPr>
          <a:xfrm>
            <a:off x="5950498" y="2330538"/>
            <a:ext cx="5320204" cy="3607497"/>
            <a:chOff x="6221993" y="1690688"/>
            <a:chExt cx="5320204" cy="3607497"/>
          </a:xfrm>
        </p:grpSpPr>
        <p:grpSp>
          <p:nvGrpSpPr>
            <p:cNvPr id="11" name="Grupo 10"/>
            <p:cNvGrpSpPr/>
            <p:nvPr/>
          </p:nvGrpSpPr>
          <p:grpSpPr>
            <a:xfrm>
              <a:off x="8808020" y="2343315"/>
              <a:ext cx="2317569" cy="2411537"/>
              <a:chOff x="6984274" y="1157818"/>
              <a:chExt cx="2317569" cy="2411537"/>
            </a:xfrm>
          </p:grpSpPr>
          <p:sp>
            <p:nvSpPr>
              <p:cNvPr id="23" name="Elipse 22"/>
              <p:cNvSpPr/>
              <p:nvPr/>
            </p:nvSpPr>
            <p:spPr>
              <a:xfrm>
                <a:off x="7341325" y="1345070"/>
                <a:ext cx="1822269" cy="1732148"/>
              </a:xfrm>
              <a:prstGeom prst="ellipse">
                <a:avLst/>
              </a:prstGeom>
              <a:no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p:sp>
            <p:nvSpPr>
              <p:cNvPr id="24" name="Elipse 23"/>
              <p:cNvSpPr/>
              <p:nvPr/>
            </p:nvSpPr>
            <p:spPr>
              <a:xfrm>
                <a:off x="6984274" y="1611393"/>
                <a:ext cx="1822269" cy="1732148"/>
              </a:xfrm>
              <a:prstGeom prst="ellipse">
                <a:avLst/>
              </a:prstGeom>
              <a:no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p:sp>
            <p:nvSpPr>
              <p:cNvPr id="25" name="Elipse 24"/>
              <p:cNvSpPr/>
              <p:nvPr/>
            </p:nvSpPr>
            <p:spPr>
              <a:xfrm>
                <a:off x="7044145" y="1157818"/>
                <a:ext cx="1822269" cy="1732148"/>
              </a:xfrm>
              <a:prstGeom prst="ellipse">
                <a:avLst/>
              </a:prstGeom>
              <a:no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p:sp>
            <p:nvSpPr>
              <p:cNvPr id="26" name="Elipse 25"/>
              <p:cNvSpPr/>
              <p:nvPr/>
            </p:nvSpPr>
            <p:spPr>
              <a:xfrm>
                <a:off x="7417525" y="1539485"/>
                <a:ext cx="1822269" cy="1732148"/>
              </a:xfrm>
              <a:prstGeom prst="ellipse">
                <a:avLst/>
              </a:prstGeom>
              <a:no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p:sp>
            <p:nvSpPr>
              <p:cNvPr id="27" name="Elipse 26"/>
              <p:cNvSpPr/>
              <p:nvPr/>
            </p:nvSpPr>
            <p:spPr>
              <a:xfrm>
                <a:off x="7479574" y="1220102"/>
                <a:ext cx="1822269" cy="1732148"/>
              </a:xfrm>
              <a:prstGeom prst="ellipse">
                <a:avLst/>
              </a:prstGeom>
              <a:no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p:sp>
            <p:nvSpPr>
              <p:cNvPr id="28" name="Elipse 27"/>
              <p:cNvSpPr/>
              <p:nvPr/>
            </p:nvSpPr>
            <p:spPr>
              <a:xfrm>
                <a:off x="7151458" y="1837207"/>
                <a:ext cx="1822269" cy="1732148"/>
              </a:xfrm>
              <a:prstGeom prst="ellipse">
                <a:avLst/>
              </a:prstGeom>
              <a:no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
              </a:p>
            </p:txBody>
          </p:sp>
        </p:grpSp>
        <p:grpSp>
          <p:nvGrpSpPr>
            <p:cNvPr id="12" name="Grupo 11"/>
            <p:cNvGrpSpPr/>
            <p:nvPr/>
          </p:nvGrpSpPr>
          <p:grpSpPr>
            <a:xfrm>
              <a:off x="6787631" y="2172890"/>
              <a:ext cx="4199709" cy="2447502"/>
              <a:chOff x="5013960" y="932004"/>
              <a:chExt cx="4199709" cy="2447502"/>
            </a:xfrm>
          </p:grpSpPr>
          <p:sp>
            <p:nvSpPr>
              <p:cNvPr id="20" name="Forma libre 19"/>
              <p:cNvSpPr/>
              <p:nvPr/>
            </p:nvSpPr>
            <p:spPr>
              <a:xfrm>
                <a:off x="5013960" y="2327369"/>
                <a:ext cx="1741714" cy="513805"/>
              </a:xfrm>
              <a:custGeom>
                <a:avLst/>
                <a:gdLst>
                  <a:gd name="connsiteX0" fmla="*/ 0 w 1741714"/>
                  <a:gd name="connsiteY0" fmla="*/ 513805 h 513805"/>
                  <a:gd name="connsiteX1" fmla="*/ 818606 w 1741714"/>
                  <a:gd name="connsiteY1" fmla="*/ 34834 h 513805"/>
                  <a:gd name="connsiteX2" fmla="*/ 1524000 w 1741714"/>
                  <a:gd name="connsiteY2" fmla="*/ 52251 h 513805"/>
                  <a:gd name="connsiteX3" fmla="*/ 1741714 w 1741714"/>
                  <a:gd name="connsiteY3" fmla="*/ 0 h 513805"/>
                </a:gdLst>
                <a:ahLst/>
                <a:cxnLst>
                  <a:cxn ang="0">
                    <a:pos x="connsiteX0" y="connsiteY0"/>
                  </a:cxn>
                  <a:cxn ang="0">
                    <a:pos x="connsiteX1" y="connsiteY1"/>
                  </a:cxn>
                  <a:cxn ang="0">
                    <a:pos x="connsiteX2" y="connsiteY2"/>
                  </a:cxn>
                  <a:cxn ang="0">
                    <a:pos x="connsiteX3" y="connsiteY3"/>
                  </a:cxn>
                </a:cxnLst>
                <a:rect l="l" t="t" r="r" b="b"/>
                <a:pathLst>
                  <a:path w="1741714" h="513805">
                    <a:moveTo>
                      <a:pt x="0" y="513805"/>
                    </a:moveTo>
                    <a:cubicBezTo>
                      <a:pt x="282303" y="312782"/>
                      <a:pt x="564606" y="111760"/>
                      <a:pt x="818606" y="34834"/>
                    </a:cubicBezTo>
                    <a:cubicBezTo>
                      <a:pt x="1072606" y="-42092"/>
                      <a:pt x="1370149" y="58057"/>
                      <a:pt x="1524000" y="52251"/>
                    </a:cubicBezTo>
                    <a:cubicBezTo>
                      <a:pt x="1677851" y="46445"/>
                      <a:pt x="1709782" y="23222"/>
                      <a:pt x="1741714" y="0"/>
                    </a:cubicBezTo>
                  </a:path>
                </a:pathLst>
              </a:custGeom>
              <a:noFill/>
              <a:ln w="317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orma libre 20"/>
              <p:cNvSpPr/>
              <p:nvPr/>
            </p:nvSpPr>
            <p:spPr>
              <a:xfrm>
                <a:off x="6755674" y="932004"/>
                <a:ext cx="757646" cy="1393372"/>
              </a:xfrm>
              <a:custGeom>
                <a:avLst/>
                <a:gdLst>
                  <a:gd name="connsiteX0" fmla="*/ 0 w 757646"/>
                  <a:gd name="connsiteY0" fmla="*/ 1393372 h 1393372"/>
                  <a:gd name="connsiteX1" fmla="*/ 461554 w 757646"/>
                  <a:gd name="connsiteY1" fmla="*/ 827315 h 1393372"/>
                  <a:gd name="connsiteX2" fmla="*/ 757646 w 757646"/>
                  <a:gd name="connsiteY2" fmla="*/ 0 h 1393372"/>
                </a:gdLst>
                <a:ahLst/>
                <a:cxnLst>
                  <a:cxn ang="0">
                    <a:pos x="connsiteX0" y="connsiteY0"/>
                  </a:cxn>
                  <a:cxn ang="0">
                    <a:pos x="connsiteX1" y="connsiteY1"/>
                  </a:cxn>
                  <a:cxn ang="0">
                    <a:pos x="connsiteX2" y="connsiteY2"/>
                  </a:cxn>
                </a:cxnLst>
                <a:rect l="l" t="t" r="r" b="b"/>
                <a:pathLst>
                  <a:path w="757646" h="1393372">
                    <a:moveTo>
                      <a:pt x="0" y="1393372"/>
                    </a:moveTo>
                    <a:cubicBezTo>
                      <a:pt x="167640" y="1226458"/>
                      <a:pt x="335280" y="1059544"/>
                      <a:pt x="461554" y="827315"/>
                    </a:cubicBezTo>
                    <a:cubicBezTo>
                      <a:pt x="587828" y="595086"/>
                      <a:pt x="672737" y="297543"/>
                      <a:pt x="757646" y="0"/>
                    </a:cubicBezTo>
                  </a:path>
                </a:pathLst>
              </a:custGeom>
              <a:noFill/>
              <a:ln w="317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orma libre 21"/>
              <p:cNvSpPr/>
              <p:nvPr/>
            </p:nvSpPr>
            <p:spPr>
              <a:xfrm>
                <a:off x="6670766" y="2368731"/>
                <a:ext cx="2542903" cy="1010775"/>
              </a:xfrm>
              <a:custGeom>
                <a:avLst/>
                <a:gdLst>
                  <a:gd name="connsiteX0" fmla="*/ 0 w 2542903"/>
                  <a:gd name="connsiteY0" fmla="*/ 0 h 1010775"/>
                  <a:gd name="connsiteX1" fmla="*/ 836023 w 2542903"/>
                  <a:gd name="connsiteY1" fmla="*/ 435429 h 1010775"/>
                  <a:gd name="connsiteX2" fmla="*/ 1628503 w 2542903"/>
                  <a:gd name="connsiteY2" fmla="*/ 975360 h 1010775"/>
                  <a:gd name="connsiteX3" fmla="*/ 2542903 w 2542903"/>
                  <a:gd name="connsiteY3" fmla="*/ 914400 h 1010775"/>
                </a:gdLst>
                <a:ahLst/>
                <a:cxnLst>
                  <a:cxn ang="0">
                    <a:pos x="connsiteX0" y="connsiteY0"/>
                  </a:cxn>
                  <a:cxn ang="0">
                    <a:pos x="connsiteX1" y="connsiteY1"/>
                  </a:cxn>
                  <a:cxn ang="0">
                    <a:pos x="connsiteX2" y="connsiteY2"/>
                  </a:cxn>
                  <a:cxn ang="0">
                    <a:pos x="connsiteX3" y="connsiteY3"/>
                  </a:cxn>
                </a:cxnLst>
                <a:rect l="l" t="t" r="r" b="b"/>
                <a:pathLst>
                  <a:path w="2542903" h="1010775">
                    <a:moveTo>
                      <a:pt x="0" y="0"/>
                    </a:moveTo>
                    <a:cubicBezTo>
                      <a:pt x="282303" y="136434"/>
                      <a:pt x="564606" y="272869"/>
                      <a:pt x="836023" y="435429"/>
                    </a:cubicBezTo>
                    <a:cubicBezTo>
                      <a:pt x="1107440" y="597989"/>
                      <a:pt x="1344023" y="895531"/>
                      <a:pt x="1628503" y="975360"/>
                    </a:cubicBezTo>
                    <a:cubicBezTo>
                      <a:pt x="1912983" y="1055189"/>
                      <a:pt x="2227943" y="984794"/>
                      <a:pt x="2542903" y="914400"/>
                    </a:cubicBezTo>
                  </a:path>
                </a:pathLst>
              </a:custGeom>
              <a:noFill/>
              <a:ln w="3175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13" name="CuadroTexto 12"/>
                <p:cNvSpPr txBox="1"/>
                <p:nvPr/>
              </p:nvSpPr>
              <p:spPr>
                <a:xfrm>
                  <a:off x="6221993" y="1690688"/>
                  <a:ext cx="1263679" cy="83099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s-ES" b="0" i="0" smtClean="0">
                            <a:latin typeface="Cambria Math" panose="02040503050406030204" pitchFamily="18" charset="0"/>
                          </a:rPr>
                          <m:t>Assuming</m:t>
                        </m:r>
                      </m:oMath>
                    </m:oMathPara>
                  </a14:m>
                  <a:endParaRPr lang="es-ES" dirty="0" smtClean="0"/>
                </a:p>
                <a:p>
                  <a:pPr/>
                  <a14:m>
                    <m:oMathPara xmlns:m="http://schemas.openxmlformats.org/officeDocument/2006/math">
                      <m:oMathParaPr>
                        <m:jc m:val="centerGroup"/>
                      </m:oMathParaPr>
                      <m:oMath xmlns:m="http://schemas.openxmlformats.org/officeDocument/2006/math">
                        <m:r>
                          <a:rPr lang="es-ES" b="0" i="1" smtClean="0">
                            <a:latin typeface="Cambria Math" panose="02040503050406030204" pitchFamily="18" charset="0"/>
                          </a:rPr>
                          <m:t>𝜖</m:t>
                        </m:r>
                        <m:r>
                          <a:rPr lang="es-ES" b="0" i="1" smtClean="0">
                            <a:latin typeface="Cambria Math" panose="02040503050406030204" pitchFamily="18" charset="0"/>
                          </a:rPr>
                          <m:t>=0.1</m:t>
                        </m:r>
                      </m:oMath>
                    </m:oMathPara>
                  </a14:m>
                  <a:endParaRPr lang="en-US" dirty="0" smtClean="0"/>
                </a:p>
                <a:p>
                  <a14:m>
                    <m:oMath xmlns:m="http://schemas.openxmlformats.org/officeDocument/2006/math">
                      <m:sSub>
                        <m:sSubPr>
                          <m:ctrlPr>
                            <a:rPr lang="es-ES" b="0" i="1" smtClean="0">
                              <a:latin typeface="Cambria Math" panose="02040503050406030204" pitchFamily="18" charset="0"/>
                            </a:rPr>
                          </m:ctrlPr>
                        </m:sSubPr>
                        <m:e>
                          <m:r>
                            <a:rPr lang="es-ES" b="0" i="1" smtClean="0">
                              <a:latin typeface="Cambria Math" panose="02040503050406030204" pitchFamily="18" charset="0"/>
                            </a:rPr>
                            <m:t>𝑁</m:t>
                          </m:r>
                        </m:e>
                        <m:sub>
                          <m:r>
                            <a:rPr lang="es-ES" b="0" i="1" smtClean="0">
                              <a:latin typeface="Cambria Math" panose="02040503050406030204" pitchFamily="18" charset="0"/>
                            </a:rPr>
                            <m:t>𝑠𝑐</m:t>
                          </m:r>
                        </m:sub>
                      </m:sSub>
                    </m:oMath>
                  </a14:m>
                  <a:r>
                    <a:rPr lang="en-US" dirty="0" smtClean="0"/>
                    <a:t> scenarios</a:t>
                  </a:r>
                  <a:endParaRPr lang="en-US" dirty="0"/>
                </a:p>
              </p:txBody>
            </p:sp>
          </mc:Choice>
          <mc:Fallback xmlns="">
            <p:sp>
              <p:nvSpPr>
                <p:cNvPr id="33" name="CuadroTexto 32"/>
                <p:cNvSpPr txBox="1">
                  <a:spLocks noRot="1" noChangeAspect="1" noMove="1" noResize="1" noEditPoints="1" noAdjustHandles="1" noChangeArrowheads="1" noChangeShapeType="1" noTextEdit="1"/>
                </p:cNvSpPr>
                <p:nvPr/>
              </p:nvSpPr>
              <p:spPr>
                <a:xfrm>
                  <a:off x="6221993" y="1690688"/>
                  <a:ext cx="1263679" cy="830997"/>
                </a:xfrm>
                <a:prstGeom prst="rect">
                  <a:avLst/>
                </a:prstGeom>
                <a:blipFill>
                  <a:blip r:embed="rId3"/>
                  <a:stretch>
                    <a:fillRect l="-6763" r="-11594" b="-160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CuadroTexto 13"/>
                <p:cNvSpPr txBox="1"/>
                <p:nvPr/>
              </p:nvSpPr>
              <p:spPr>
                <a:xfrm>
                  <a:off x="8234437" y="1704185"/>
                  <a:ext cx="2383858" cy="318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unc>
                          <m:funcPr>
                            <m:ctrlPr>
                              <a:rPr lang="es-ES" b="0" i="1" smtClean="0">
                                <a:latin typeface="Cambria Math" panose="02040503050406030204" pitchFamily="18" charset="0"/>
                              </a:rPr>
                            </m:ctrlPr>
                          </m:funcPr>
                          <m:fName>
                            <m:r>
                              <m:rPr>
                                <m:sty m:val="p"/>
                              </m:rPr>
                              <a:rPr lang="es-ES" b="0" i="0" smtClean="0">
                                <a:latin typeface="Cambria Math" panose="02040503050406030204" pitchFamily="18" charset="0"/>
                              </a:rPr>
                              <m:t>Pr</m:t>
                            </m:r>
                          </m:fName>
                          <m:e>
                            <m:d>
                              <m:dPr>
                                <m:ctrlPr>
                                  <a:rPr lang="es-ES" b="0" i="1" smtClean="0">
                                    <a:latin typeface="Cambria Math" panose="02040503050406030204" pitchFamily="18" charset="0"/>
                                  </a:rPr>
                                </m:ctrlPr>
                              </m:dPr>
                              <m:e>
                                <m:sSub>
                                  <m:sSubPr>
                                    <m:ctrlPr>
                                      <a:rPr lang="es-ES" b="0" i="1" smtClean="0">
                                        <a:latin typeface="Cambria Math" panose="02040503050406030204" pitchFamily="18" charset="0"/>
                                      </a:rPr>
                                    </m:ctrlPr>
                                  </m:sSubPr>
                                  <m:e>
                                    <m:r>
                                      <a:rPr lang="es-ES" b="0" i="1" smtClean="0">
                                        <a:latin typeface="Cambria Math" panose="02040503050406030204" pitchFamily="18" charset="0"/>
                                      </a:rPr>
                                      <m:t>𝑒</m:t>
                                    </m:r>
                                  </m:e>
                                  <m:sub>
                                    <m:r>
                                      <a:rPr lang="es-ES" b="0" i="1" smtClean="0">
                                        <a:latin typeface="Cambria Math" panose="02040503050406030204" pitchFamily="18" charset="0"/>
                                      </a:rPr>
                                      <m:t>2</m:t>
                                    </m:r>
                                  </m:sub>
                                </m:sSub>
                                <m:r>
                                  <a:rPr lang="es-ES" b="0" i="1" smtClean="0">
                                    <a:latin typeface="Cambria Math" panose="02040503050406030204" pitchFamily="18" charset="0"/>
                                  </a:rPr>
                                  <m:t>∩</m:t>
                                </m:r>
                                <m:sSub>
                                  <m:sSubPr>
                                    <m:ctrlPr>
                                      <a:rPr lang="es-ES" b="0" i="1" smtClean="0">
                                        <a:latin typeface="Cambria Math" panose="02040503050406030204" pitchFamily="18" charset="0"/>
                                      </a:rPr>
                                    </m:ctrlPr>
                                  </m:sSubPr>
                                  <m:e>
                                    <m:r>
                                      <a:rPr lang="es-ES" b="0" i="1" smtClean="0">
                                        <a:latin typeface="Cambria Math" panose="02040503050406030204" pitchFamily="18" charset="0"/>
                                      </a:rPr>
                                      <m:t>𝑋</m:t>
                                    </m:r>
                                  </m:e>
                                  <m:sub>
                                    <m:r>
                                      <a:rPr lang="es-ES" b="0" i="1" smtClean="0">
                                        <a:latin typeface="Cambria Math" panose="02040503050406030204" pitchFamily="18" charset="0"/>
                                      </a:rPr>
                                      <m:t>𝑢𝑛𝑠𝑎𝑓𝑒</m:t>
                                    </m:r>
                                  </m:sub>
                                </m:sSub>
                              </m:e>
                            </m:d>
                          </m:e>
                        </m:func>
                        <m:r>
                          <a:rPr lang="es-ES" b="0" i="1" smtClean="0">
                            <a:latin typeface="Cambria Math" panose="02040503050406030204" pitchFamily="18" charset="0"/>
                          </a:rPr>
                          <m:t>=0.1</m:t>
                        </m:r>
                      </m:oMath>
                    </m:oMathPara>
                  </a14:m>
                  <a:endParaRPr lang="en-US" dirty="0"/>
                </a:p>
              </p:txBody>
            </p:sp>
          </mc:Choice>
          <mc:Fallback xmlns="">
            <p:sp>
              <p:nvSpPr>
                <p:cNvPr id="34" name="CuadroTexto 33"/>
                <p:cNvSpPr txBox="1">
                  <a:spLocks noRot="1" noChangeAspect="1" noMove="1" noResize="1" noEditPoints="1" noAdjustHandles="1" noChangeArrowheads="1" noChangeShapeType="1" noTextEdit="1"/>
                </p:cNvSpPr>
                <p:nvPr/>
              </p:nvSpPr>
              <p:spPr>
                <a:xfrm>
                  <a:off x="8234437" y="1704185"/>
                  <a:ext cx="2383858" cy="318998"/>
                </a:xfrm>
                <a:prstGeom prst="rect">
                  <a:avLst/>
                </a:prstGeom>
                <a:blipFill>
                  <a:blip r:embed="rId4"/>
                  <a:stretch>
                    <a:fillRect l="-512" r="-767" b="-269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CuadroTexto 14"/>
                <p:cNvSpPr txBox="1"/>
                <p:nvPr/>
              </p:nvSpPr>
              <p:spPr>
                <a:xfrm>
                  <a:off x="9165071" y="4979187"/>
                  <a:ext cx="2377126" cy="318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unc>
                          <m:funcPr>
                            <m:ctrlPr>
                              <a:rPr lang="es-ES" b="0" i="1" smtClean="0">
                                <a:latin typeface="Cambria Math" panose="02040503050406030204" pitchFamily="18" charset="0"/>
                              </a:rPr>
                            </m:ctrlPr>
                          </m:funcPr>
                          <m:fName>
                            <m:r>
                              <m:rPr>
                                <m:sty m:val="p"/>
                              </m:rPr>
                              <a:rPr lang="es-ES" b="0" i="0" smtClean="0">
                                <a:latin typeface="Cambria Math" panose="02040503050406030204" pitchFamily="18" charset="0"/>
                              </a:rPr>
                              <m:t>Pr</m:t>
                            </m:r>
                          </m:fName>
                          <m:e>
                            <m:d>
                              <m:dPr>
                                <m:ctrlPr>
                                  <a:rPr lang="es-ES" b="0" i="1" smtClean="0">
                                    <a:latin typeface="Cambria Math" panose="02040503050406030204" pitchFamily="18" charset="0"/>
                                  </a:rPr>
                                </m:ctrlPr>
                              </m:dPr>
                              <m:e>
                                <m:sSubSup>
                                  <m:sSubSupPr>
                                    <m:ctrlPr>
                                      <a:rPr lang="es-ES" b="0" i="1" smtClean="0">
                                        <a:latin typeface="Cambria Math" panose="02040503050406030204" pitchFamily="18" charset="0"/>
                                      </a:rPr>
                                    </m:ctrlPr>
                                  </m:sSubSupPr>
                                  <m:e>
                                    <m:r>
                                      <a:rPr lang="es-ES" b="0" i="1" smtClean="0">
                                        <a:latin typeface="Cambria Math" panose="02040503050406030204" pitchFamily="18" charset="0"/>
                                      </a:rPr>
                                      <m:t>𝑒</m:t>
                                    </m:r>
                                  </m:e>
                                  <m:sub>
                                    <m:r>
                                      <a:rPr lang="es-ES" b="0" i="1" smtClean="0">
                                        <a:latin typeface="Cambria Math" panose="02040503050406030204" pitchFamily="18" charset="0"/>
                                      </a:rPr>
                                      <m:t>2</m:t>
                                    </m:r>
                                  </m:sub>
                                  <m:sup>
                                    <m:r>
                                      <a:rPr lang="es-ES" b="0" i="1" smtClean="0">
                                        <a:latin typeface="Cambria Math" panose="02040503050406030204" pitchFamily="18" charset="0"/>
                                      </a:rPr>
                                      <m:t>′</m:t>
                                    </m:r>
                                  </m:sup>
                                </m:sSubSup>
                                <m:r>
                                  <a:rPr lang="es-ES" b="0" i="1" smtClean="0">
                                    <a:latin typeface="Cambria Math" panose="02040503050406030204" pitchFamily="18" charset="0"/>
                                  </a:rPr>
                                  <m:t>∩</m:t>
                                </m:r>
                                <m:sSub>
                                  <m:sSubPr>
                                    <m:ctrlPr>
                                      <a:rPr lang="es-ES" b="0" i="1" smtClean="0">
                                        <a:latin typeface="Cambria Math" panose="02040503050406030204" pitchFamily="18" charset="0"/>
                                      </a:rPr>
                                    </m:ctrlPr>
                                  </m:sSubPr>
                                  <m:e>
                                    <m:r>
                                      <a:rPr lang="es-ES" b="0" i="1" smtClean="0">
                                        <a:latin typeface="Cambria Math" panose="02040503050406030204" pitchFamily="18" charset="0"/>
                                      </a:rPr>
                                      <m:t>𝑋</m:t>
                                    </m:r>
                                  </m:e>
                                  <m:sub>
                                    <m:r>
                                      <a:rPr lang="es-ES" b="0" i="1" smtClean="0">
                                        <a:latin typeface="Cambria Math" panose="02040503050406030204" pitchFamily="18" charset="0"/>
                                      </a:rPr>
                                      <m:t>𝑢𝑛𝑠𝑎𝑓𝑒</m:t>
                                    </m:r>
                                  </m:sub>
                                </m:sSub>
                              </m:e>
                            </m:d>
                          </m:e>
                        </m:func>
                        <m:r>
                          <a:rPr lang="es-ES" b="0" i="1" smtClean="0">
                            <a:latin typeface="Cambria Math" panose="02040503050406030204" pitchFamily="18" charset="0"/>
                          </a:rPr>
                          <m:t>≥0.1</m:t>
                        </m:r>
                      </m:oMath>
                    </m:oMathPara>
                  </a14:m>
                  <a:endParaRPr lang="en-US" dirty="0"/>
                </a:p>
              </p:txBody>
            </p:sp>
          </mc:Choice>
          <mc:Fallback xmlns="">
            <p:sp>
              <p:nvSpPr>
                <p:cNvPr id="35" name="CuadroTexto 34"/>
                <p:cNvSpPr txBox="1">
                  <a:spLocks noRot="1" noChangeAspect="1" noMove="1" noResize="1" noEditPoints="1" noAdjustHandles="1" noChangeArrowheads="1" noChangeShapeType="1" noTextEdit="1"/>
                </p:cNvSpPr>
                <p:nvPr/>
              </p:nvSpPr>
              <p:spPr>
                <a:xfrm>
                  <a:off x="9165071" y="4979187"/>
                  <a:ext cx="2377126" cy="318998"/>
                </a:xfrm>
                <a:prstGeom prst="rect">
                  <a:avLst/>
                </a:prstGeom>
                <a:blipFill>
                  <a:blip r:embed="rId5"/>
                  <a:stretch>
                    <a:fillRect l="-769" r="-769" b="-26923"/>
                  </a:stretch>
                </a:blipFill>
              </p:spPr>
              <p:txBody>
                <a:bodyPr/>
                <a:lstStyle/>
                <a:p>
                  <a:r>
                    <a:rPr lang="en-US">
                      <a:noFill/>
                    </a:rPr>
                    <a:t> </a:t>
                  </a:r>
                </a:p>
              </p:txBody>
            </p:sp>
          </mc:Fallback>
        </mc:AlternateContent>
        <p:cxnSp>
          <p:nvCxnSpPr>
            <p:cNvPr id="16" name="Conector curvado 15"/>
            <p:cNvCxnSpPr>
              <a:endCxn id="25" idx="1"/>
            </p:cNvCxnSpPr>
            <p:nvPr/>
          </p:nvCxnSpPr>
          <p:spPr>
            <a:xfrm rot="16200000" flipH="1">
              <a:off x="8722114" y="2184340"/>
              <a:ext cx="486376" cy="338907"/>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Conector curvado 16"/>
            <p:cNvCxnSpPr/>
            <p:nvPr/>
          </p:nvCxnSpPr>
          <p:spPr>
            <a:xfrm rot="5400000" flipH="1" flipV="1">
              <a:off x="7453046" y="3630325"/>
              <a:ext cx="653098" cy="611683"/>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Conector curvado 17"/>
            <p:cNvCxnSpPr/>
            <p:nvPr/>
          </p:nvCxnSpPr>
          <p:spPr>
            <a:xfrm rot="16200000" flipV="1">
              <a:off x="10683186" y="4675033"/>
              <a:ext cx="382071" cy="22623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CuadroTexto 18"/>
                <p:cNvSpPr txBox="1"/>
                <p:nvPr/>
              </p:nvSpPr>
              <p:spPr>
                <a:xfrm>
                  <a:off x="6440872" y="4383798"/>
                  <a:ext cx="2185855" cy="318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unc>
                          <m:funcPr>
                            <m:ctrlPr>
                              <a:rPr lang="es-ES" b="0" i="1" smtClean="0">
                                <a:latin typeface="Cambria Math" panose="02040503050406030204" pitchFamily="18" charset="0"/>
                              </a:rPr>
                            </m:ctrlPr>
                          </m:funcPr>
                          <m:fName>
                            <m:r>
                              <m:rPr>
                                <m:sty m:val="p"/>
                              </m:rPr>
                              <a:rPr lang="es-ES" b="0" i="0" smtClean="0">
                                <a:latin typeface="Cambria Math" panose="02040503050406030204" pitchFamily="18" charset="0"/>
                              </a:rPr>
                              <m:t>Pr</m:t>
                            </m:r>
                          </m:fName>
                          <m:e>
                            <m:d>
                              <m:dPr>
                                <m:ctrlPr>
                                  <a:rPr lang="es-ES" b="0" i="1" smtClean="0">
                                    <a:latin typeface="Cambria Math" panose="02040503050406030204" pitchFamily="18" charset="0"/>
                                  </a:rPr>
                                </m:ctrlPr>
                              </m:dPr>
                              <m:e>
                                <m:sSub>
                                  <m:sSubPr>
                                    <m:ctrlPr>
                                      <a:rPr lang="es-ES" b="0" i="1" smtClean="0">
                                        <a:latin typeface="Cambria Math" panose="02040503050406030204" pitchFamily="18" charset="0"/>
                                      </a:rPr>
                                    </m:ctrlPr>
                                  </m:sSubPr>
                                  <m:e>
                                    <m:r>
                                      <a:rPr lang="es-ES" b="0" i="1" smtClean="0">
                                        <a:latin typeface="Cambria Math" panose="02040503050406030204" pitchFamily="18" charset="0"/>
                                      </a:rPr>
                                      <m:t>𝑒</m:t>
                                    </m:r>
                                  </m:e>
                                  <m:sub>
                                    <m:r>
                                      <a:rPr lang="es-ES" b="0" i="1" smtClean="0">
                                        <a:latin typeface="Cambria Math" panose="02040503050406030204" pitchFamily="18" charset="0"/>
                                      </a:rPr>
                                      <m:t>1</m:t>
                                    </m:r>
                                  </m:sub>
                                </m:sSub>
                                <m:r>
                                  <a:rPr lang="es-ES" b="0" i="1" smtClean="0">
                                    <a:latin typeface="Cambria Math" panose="02040503050406030204" pitchFamily="18" charset="0"/>
                                  </a:rPr>
                                  <m:t>∩</m:t>
                                </m:r>
                                <m:sSub>
                                  <m:sSubPr>
                                    <m:ctrlPr>
                                      <a:rPr lang="es-ES" b="0" i="1" smtClean="0">
                                        <a:latin typeface="Cambria Math" panose="02040503050406030204" pitchFamily="18" charset="0"/>
                                      </a:rPr>
                                    </m:ctrlPr>
                                  </m:sSubPr>
                                  <m:e>
                                    <m:r>
                                      <a:rPr lang="es-ES" b="0" i="1" smtClean="0">
                                        <a:latin typeface="Cambria Math" panose="02040503050406030204" pitchFamily="18" charset="0"/>
                                      </a:rPr>
                                      <m:t>𝑋</m:t>
                                    </m:r>
                                  </m:e>
                                  <m:sub>
                                    <m:r>
                                      <a:rPr lang="es-ES" b="0" i="1" smtClean="0">
                                        <a:latin typeface="Cambria Math" panose="02040503050406030204" pitchFamily="18" charset="0"/>
                                      </a:rPr>
                                      <m:t>𝑢𝑛𝑠𝑎𝑓𝑒</m:t>
                                    </m:r>
                                  </m:sub>
                                </m:sSub>
                              </m:e>
                            </m:d>
                          </m:e>
                        </m:func>
                        <m:r>
                          <a:rPr lang="es-ES" b="0" i="1" smtClean="0">
                            <a:latin typeface="Cambria Math" panose="02040503050406030204" pitchFamily="18" charset="0"/>
                          </a:rPr>
                          <m:t>=0</m:t>
                        </m:r>
                      </m:oMath>
                    </m:oMathPara>
                  </a14:m>
                  <a:endParaRPr lang="en-US" dirty="0"/>
                </a:p>
              </p:txBody>
            </p:sp>
          </mc:Choice>
          <mc:Fallback xmlns="">
            <p:sp>
              <p:nvSpPr>
                <p:cNvPr id="40" name="CuadroTexto 39"/>
                <p:cNvSpPr txBox="1">
                  <a:spLocks noRot="1" noChangeAspect="1" noMove="1" noResize="1" noEditPoints="1" noAdjustHandles="1" noChangeArrowheads="1" noChangeShapeType="1" noTextEdit="1"/>
                </p:cNvSpPr>
                <p:nvPr/>
              </p:nvSpPr>
              <p:spPr>
                <a:xfrm>
                  <a:off x="6440872" y="4383798"/>
                  <a:ext cx="2185855" cy="318998"/>
                </a:xfrm>
                <a:prstGeom prst="rect">
                  <a:avLst/>
                </a:prstGeom>
                <a:blipFill>
                  <a:blip r:embed="rId6"/>
                  <a:stretch>
                    <a:fillRect l="-1117" r="-1117" b="-26923"/>
                  </a:stretch>
                </a:blipFill>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5" name="Rectángulo 4"/>
              <p:cNvSpPr/>
              <p:nvPr/>
            </p:nvSpPr>
            <p:spPr>
              <a:xfrm>
                <a:off x="749330" y="2049025"/>
                <a:ext cx="3132859" cy="2415982"/>
              </a:xfrm>
              <a:prstGeom prst="rect">
                <a:avLst/>
              </a:prstGeom>
            </p:spPr>
            <p:txBody>
              <a:bodyPr wrap="square">
                <a:spAutoFit/>
              </a:bodyPr>
              <a:lstStyle/>
              <a:p>
                <a:pPr algn="just"/>
                <a14:m>
                  <m:oMathPara xmlns:m="http://schemas.openxmlformats.org/officeDocument/2006/math">
                    <m:oMathParaPr>
                      <m:jc m:val="centerGroup"/>
                    </m:oMathParaPr>
                    <m:oMath xmlns:m="http://schemas.openxmlformats.org/officeDocument/2006/math">
                      <m:nary>
                        <m:naryPr>
                          <m:chr m:val="∑"/>
                          <m:supHide m:val="on"/>
                          <m:ctrlPr>
                            <a:rPr lang="es-ES" i="1">
                              <a:latin typeface="Cambria Math" panose="02040503050406030204" pitchFamily="18" charset="0"/>
                            </a:rPr>
                          </m:ctrlPr>
                        </m:naryPr>
                        <m:sub>
                          <m:r>
                            <m:rPr>
                              <m:brk m:alnAt="7"/>
                            </m:rPr>
                            <a:rPr lang="es-ES" i="1">
                              <a:latin typeface="Cambria Math" panose="02040503050406030204" pitchFamily="18" charset="0"/>
                            </a:rPr>
                            <m:t>𝑖</m:t>
                          </m:r>
                        </m:sub>
                        <m:sup/>
                        <m:e>
                          <m:r>
                            <m:rPr>
                              <m:sty m:val="p"/>
                            </m:rPr>
                            <a:rPr lang="es-ES">
                              <a:latin typeface="Cambria Math" panose="02040503050406030204" pitchFamily="18" charset="0"/>
                            </a:rPr>
                            <m:t>Pr</m:t>
                          </m:r>
                          <m:d>
                            <m:dPr>
                              <m:ctrlPr>
                                <a:rPr lang="es-ES" i="1">
                                  <a:latin typeface="Cambria Math" panose="02040503050406030204" pitchFamily="18" charset="0"/>
                                </a:rPr>
                              </m:ctrlPr>
                            </m:dPr>
                            <m:e>
                              <m:sSub>
                                <m:sSubPr>
                                  <m:ctrlPr>
                                    <a:rPr lang="es-ES" i="1">
                                      <a:latin typeface="Cambria Math" panose="02040503050406030204" pitchFamily="18" charset="0"/>
                                    </a:rPr>
                                  </m:ctrlPr>
                                </m:sSubPr>
                                <m:e>
                                  <m:r>
                                    <a:rPr lang="es-ES" i="1">
                                      <a:latin typeface="Cambria Math" panose="02040503050406030204" pitchFamily="18" charset="0"/>
                                    </a:rPr>
                                    <m:t>𝑒</m:t>
                                  </m:r>
                                </m:e>
                                <m:sub>
                                  <m:r>
                                    <a:rPr lang="es-ES" i="1">
                                      <a:latin typeface="Cambria Math" panose="02040503050406030204" pitchFamily="18" charset="0"/>
                                    </a:rPr>
                                    <m:t>𝑖</m:t>
                                  </m:r>
                                </m:sub>
                              </m:sSub>
                              <m:r>
                                <a:rPr lang="es-ES" i="1">
                                  <a:latin typeface="Cambria Math" panose="02040503050406030204" pitchFamily="18" charset="0"/>
                                </a:rPr>
                                <m:t>∩</m:t>
                              </m:r>
                              <m:sSub>
                                <m:sSubPr>
                                  <m:ctrlPr>
                                    <a:rPr lang="es-ES" i="1">
                                      <a:latin typeface="Cambria Math" panose="02040503050406030204" pitchFamily="18" charset="0"/>
                                    </a:rPr>
                                  </m:ctrlPr>
                                </m:sSubPr>
                                <m:e>
                                  <m:r>
                                    <a:rPr lang="es-ES" i="1">
                                      <a:latin typeface="Cambria Math" panose="02040503050406030204" pitchFamily="18" charset="0"/>
                                    </a:rPr>
                                    <m:t>𝑋</m:t>
                                  </m:r>
                                </m:e>
                                <m:sub>
                                  <m:r>
                                    <a:rPr lang="es-ES" i="1">
                                      <a:latin typeface="Cambria Math" panose="02040503050406030204" pitchFamily="18" charset="0"/>
                                    </a:rPr>
                                    <m:t>𝑢𝑛𝑠𝑎𝑓𝑒</m:t>
                                  </m:r>
                                </m:sub>
                              </m:sSub>
                            </m:e>
                          </m:d>
                        </m:e>
                      </m:nary>
                      <m:r>
                        <a:rPr lang="es-ES" i="1">
                          <a:latin typeface="Cambria Math" panose="02040503050406030204" pitchFamily="18" charset="0"/>
                        </a:rPr>
                        <m:t>≤</m:t>
                      </m:r>
                      <m:r>
                        <a:rPr lang="es-ES" i="1">
                          <a:latin typeface="Cambria Math" panose="02040503050406030204" pitchFamily="18" charset="0"/>
                        </a:rPr>
                        <m:t>𝜖</m:t>
                      </m:r>
                    </m:oMath>
                  </m:oMathPara>
                </a14:m>
                <a:endParaRPr lang="es-ES" dirty="0"/>
              </a:p>
              <a:p>
                <a:pPr algn="just"/>
                <a:endParaRPr lang="en-US" dirty="0"/>
              </a:p>
              <a:p>
                <a:pPr algn="just"/>
                <a14:m>
                  <m:oMathPara xmlns:m="http://schemas.openxmlformats.org/officeDocument/2006/math">
                    <m:oMathParaPr>
                      <m:jc m:val="centerGroup"/>
                    </m:oMathParaPr>
                    <m:oMath xmlns:m="http://schemas.openxmlformats.org/officeDocument/2006/math">
                      <m:r>
                        <m:rPr>
                          <m:sty m:val="p"/>
                        </m:rPr>
                        <a:rPr lang="es-ES">
                          <a:latin typeface="Cambria Math" panose="02040503050406030204" pitchFamily="18" charset="0"/>
                        </a:rPr>
                        <m:t>Pr</m:t>
                      </m:r>
                      <m:d>
                        <m:dPr>
                          <m:ctrlPr>
                            <a:rPr lang="es-ES" i="1">
                              <a:latin typeface="Cambria Math" panose="02040503050406030204" pitchFamily="18" charset="0"/>
                            </a:rPr>
                          </m:ctrlPr>
                        </m:dPr>
                        <m:e>
                          <m:sSub>
                            <m:sSubPr>
                              <m:ctrlPr>
                                <a:rPr lang="es-ES" i="1">
                                  <a:latin typeface="Cambria Math" panose="02040503050406030204" pitchFamily="18" charset="0"/>
                                </a:rPr>
                              </m:ctrlPr>
                            </m:sSubPr>
                            <m:e>
                              <m:r>
                                <a:rPr lang="es-ES" i="1">
                                  <a:latin typeface="Cambria Math" panose="02040503050406030204" pitchFamily="18" charset="0"/>
                                </a:rPr>
                                <m:t>𝑒</m:t>
                              </m:r>
                            </m:e>
                            <m:sub>
                              <m:r>
                                <a:rPr lang="es-ES" i="1">
                                  <a:latin typeface="Cambria Math" panose="02040503050406030204" pitchFamily="18" charset="0"/>
                                </a:rPr>
                                <m:t>𝑖</m:t>
                              </m:r>
                            </m:sub>
                          </m:sSub>
                          <m:r>
                            <a:rPr lang="es-ES" i="1">
                              <a:latin typeface="Cambria Math" panose="02040503050406030204" pitchFamily="18" charset="0"/>
                            </a:rPr>
                            <m:t>∩</m:t>
                          </m:r>
                          <m:sSub>
                            <m:sSubPr>
                              <m:ctrlPr>
                                <a:rPr lang="es-ES" i="1">
                                  <a:latin typeface="Cambria Math" panose="02040503050406030204" pitchFamily="18" charset="0"/>
                                </a:rPr>
                              </m:ctrlPr>
                            </m:sSubPr>
                            <m:e>
                              <m:r>
                                <a:rPr lang="es-ES" i="1">
                                  <a:latin typeface="Cambria Math" panose="02040503050406030204" pitchFamily="18" charset="0"/>
                                </a:rPr>
                                <m:t>𝑋</m:t>
                              </m:r>
                            </m:e>
                            <m:sub>
                              <m:r>
                                <a:rPr lang="es-ES" i="1">
                                  <a:latin typeface="Cambria Math" panose="02040503050406030204" pitchFamily="18" charset="0"/>
                                </a:rPr>
                                <m:t>𝑢𝑛𝑠𝑎𝑓𝑒</m:t>
                              </m:r>
                            </m:sub>
                          </m:sSub>
                        </m:e>
                      </m:d>
                      <m:r>
                        <a:rPr lang="es-ES" i="1">
                          <a:latin typeface="Cambria Math" panose="02040503050406030204" pitchFamily="18" charset="0"/>
                        </a:rPr>
                        <m:t>=</m:t>
                      </m:r>
                      <m:f>
                        <m:fPr>
                          <m:ctrlPr>
                            <a:rPr lang="es-ES" i="1">
                              <a:latin typeface="Cambria Math" panose="02040503050406030204" pitchFamily="18" charset="0"/>
                            </a:rPr>
                          </m:ctrlPr>
                        </m:fPr>
                        <m:num>
                          <m:sSub>
                            <m:sSubPr>
                              <m:ctrlPr>
                                <a:rPr lang="es-ES" i="1">
                                  <a:latin typeface="Cambria Math" panose="02040503050406030204" pitchFamily="18" charset="0"/>
                                </a:rPr>
                              </m:ctrlPr>
                            </m:sSubPr>
                            <m:e>
                              <m:r>
                                <a:rPr lang="es-ES" i="1">
                                  <a:latin typeface="Cambria Math" panose="02040503050406030204" pitchFamily="18" charset="0"/>
                                </a:rPr>
                                <m:t>𝑚</m:t>
                              </m:r>
                            </m:e>
                            <m:sub>
                              <m:r>
                                <a:rPr lang="es-ES" i="1">
                                  <a:latin typeface="Cambria Math" panose="02040503050406030204" pitchFamily="18" charset="0"/>
                                </a:rPr>
                                <m:t>𝑖</m:t>
                              </m:r>
                            </m:sub>
                          </m:sSub>
                        </m:num>
                        <m:den>
                          <m:sSub>
                            <m:sSubPr>
                              <m:ctrlPr>
                                <a:rPr lang="es-ES" i="1">
                                  <a:latin typeface="Cambria Math" panose="02040503050406030204" pitchFamily="18" charset="0"/>
                                </a:rPr>
                              </m:ctrlPr>
                            </m:sSubPr>
                            <m:e>
                              <m:r>
                                <a:rPr lang="es-ES" i="1">
                                  <a:latin typeface="Cambria Math" panose="02040503050406030204" pitchFamily="18" charset="0"/>
                                </a:rPr>
                                <m:t>𝑁</m:t>
                              </m:r>
                            </m:e>
                            <m:sub>
                              <m:r>
                                <a:rPr lang="es-ES" i="1">
                                  <a:latin typeface="Cambria Math" panose="02040503050406030204" pitchFamily="18" charset="0"/>
                                </a:rPr>
                                <m:t>𝑠𝑐</m:t>
                              </m:r>
                            </m:sub>
                          </m:sSub>
                        </m:den>
                      </m:f>
                    </m:oMath>
                  </m:oMathPara>
                </a14:m>
                <a:endParaRPr lang="es-ES" dirty="0"/>
              </a:p>
              <a:p>
                <a:pPr algn="just"/>
                <a:endParaRPr lang="en-US" dirty="0"/>
              </a:p>
              <a:p>
                <a:pPr algn="just"/>
                <a14:m>
                  <m:oMath xmlns:m="http://schemas.openxmlformats.org/officeDocument/2006/math">
                    <m:sSub>
                      <m:sSubPr>
                        <m:ctrlPr>
                          <a:rPr lang="es-ES" i="1">
                            <a:latin typeface="Cambria Math" panose="02040503050406030204" pitchFamily="18" charset="0"/>
                          </a:rPr>
                        </m:ctrlPr>
                      </m:sSubPr>
                      <m:e>
                        <m:r>
                          <a:rPr lang="es-ES" i="1">
                            <a:latin typeface="Cambria Math" panose="02040503050406030204" pitchFamily="18" charset="0"/>
                          </a:rPr>
                          <m:t>𝑚</m:t>
                        </m:r>
                      </m:e>
                      <m:sub>
                        <m:r>
                          <a:rPr lang="es-ES" i="1">
                            <a:latin typeface="Cambria Math" panose="02040503050406030204" pitchFamily="18" charset="0"/>
                          </a:rPr>
                          <m:t>𝑖</m:t>
                        </m:r>
                      </m:sub>
                    </m:sSub>
                    <m:r>
                      <a:rPr lang="es-ES" i="1">
                        <a:latin typeface="Cambria Math" panose="02040503050406030204" pitchFamily="18" charset="0"/>
                        <a:ea typeface="Cambria Math" panose="02040503050406030204" pitchFamily="18" charset="0"/>
                      </a:rPr>
                      <m:t>≡</m:t>
                    </m:r>
                  </m:oMath>
                </a14:m>
                <a:r>
                  <a:rPr lang="en-US" dirty="0"/>
                  <a:t> number of intersections</a:t>
                </a:r>
              </a:p>
              <a:p>
                <a:pPr algn="just"/>
                <a:r>
                  <a:rPr lang="en-US" dirty="0"/>
                  <a:t>	</a:t>
                </a:r>
                <a:r>
                  <a:rPr lang="en-US" dirty="0"/>
                  <a:t>with </a:t>
                </a:r>
                <a14:m>
                  <m:oMath xmlns:m="http://schemas.openxmlformats.org/officeDocument/2006/math">
                    <m:sSub>
                      <m:sSubPr>
                        <m:ctrlPr>
                          <a:rPr lang="es-ES" i="1">
                            <a:latin typeface="Cambria Math" panose="02040503050406030204" pitchFamily="18" charset="0"/>
                          </a:rPr>
                        </m:ctrlPr>
                      </m:sSubPr>
                      <m:e>
                        <m:r>
                          <a:rPr lang="es-ES" i="1">
                            <a:latin typeface="Cambria Math" panose="02040503050406030204" pitchFamily="18" charset="0"/>
                          </a:rPr>
                          <m:t>𝑋</m:t>
                        </m:r>
                      </m:e>
                      <m:sub>
                        <m:r>
                          <a:rPr lang="es-ES" i="1">
                            <a:latin typeface="Cambria Math" panose="02040503050406030204" pitchFamily="18" charset="0"/>
                          </a:rPr>
                          <m:t>𝑢𝑛𝑠𝑎𝑓𝑒</m:t>
                        </m:r>
                      </m:sub>
                    </m:sSub>
                  </m:oMath>
                </a14:m>
                <a:endParaRPr lang="en-US" dirty="0"/>
              </a:p>
            </p:txBody>
          </p:sp>
        </mc:Choice>
        <mc:Fallback>
          <p:sp>
            <p:nvSpPr>
              <p:cNvPr id="5" name="Rectángulo 4"/>
              <p:cNvSpPr>
                <a:spLocks noRot="1" noChangeAspect="1" noMove="1" noResize="1" noEditPoints="1" noAdjustHandles="1" noChangeArrowheads="1" noChangeShapeType="1" noTextEdit="1"/>
              </p:cNvSpPr>
              <p:nvPr/>
            </p:nvSpPr>
            <p:spPr>
              <a:xfrm>
                <a:off x="749330" y="2049025"/>
                <a:ext cx="3132859" cy="2415982"/>
              </a:xfrm>
              <a:prstGeom prst="rect">
                <a:avLst/>
              </a:prstGeom>
              <a:blipFill>
                <a:blip r:embed="rId7"/>
                <a:stretch>
                  <a:fillRect b="-2525"/>
                </a:stretch>
              </a:blipFill>
            </p:spPr>
            <p:txBody>
              <a:bodyPr/>
              <a:lstStyle/>
              <a:p>
                <a:r>
                  <a:rPr lang="en-US">
                    <a:noFill/>
                  </a:rPr>
                  <a:t> </a:t>
                </a:r>
              </a:p>
            </p:txBody>
          </p:sp>
        </mc:Fallback>
      </mc:AlternateContent>
    </p:spTree>
    <p:extLst>
      <p:ext uri="{BB962C8B-B14F-4D97-AF65-F5344CB8AC3E}">
        <p14:creationId xmlns:p14="http://schemas.microsoft.com/office/powerpoint/2010/main" val="14650473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2</a:t>
            </a:r>
            <a:r>
              <a:rPr lang="en-GB" dirty="0" smtClean="0"/>
              <a:t>. Scenario Based RRTs: </a:t>
            </a:r>
            <a:r>
              <a:rPr lang="en-GB" dirty="0" smtClean="0"/>
              <a:t>SB-RRT*</a:t>
            </a:r>
            <a:endParaRPr lang="en-GB" dirty="0"/>
          </a:p>
        </p:txBody>
      </p:sp>
      <p:sp>
        <p:nvSpPr>
          <p:cNvPr id="3" name="Marcador de número de diapositiva 2"/>
          <p:cNvSpPr>
            <a:spLocks noGrp="1"/>
          </p:cNvSpPr>
          <p:nvPr>
            <p:ph type="sldNum" sz="quarter" idx="12"/>
          </p:nvPr>
        </p:nvSpPr>
        <p:spPr/>
        <p:txBody>
          <a:bodyPr/>
          <a:lstStyle/>
          <a:p>
            <a:fld id="{14DDF6C9-708F-4706-940F-19D01B5DBFE1}" type="slidenum">
              <a:rPr lang="en-US" smtClean="0"/>
              <a:t>10</a:t>
            </a:fld>
            <a:endParaRPr lang="en-US"/>
          </a:p>
        </p:txBody>
      </p:sp>
      <p:sp>
        <p:nvSpPr>
          <p:cNvPr id="9" name="Content Placeholder 2"/>
          <p:cNvSpPr txBox="1">
            <a:spLocks/>
          </p:cNvSpPr>
          <p:nvPr/>
        </p:nvSpPr>
        <p:spPr>
          <a:xfrm>
            <a:off x="838200" y="1690687"/>
            <a:ext cx="4639491" cy="29615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s-ES" sz="2400" dirty="0" smtClean="0"/>
              <a:t>The SB-RRT* explores the </a:t>
            </a:r>
            <a:r>
              <a:rPr lang="es-ES" sz="2400" dirty="0" err="1" smtClean="0"/>
              <a:t>whole</a:t>
            </a:r>
            <a:r>
              <a:rPr lang="es-ES" sz="2400" dirty="0" smtClean="0"/>
              <a:t> </a:t>
            </a:r>
            <a:r>
              <a:rPr lang="es-ES" sz="2400" dirty="0" err="1" smtClean="0"/>
              <a:t>domain</a:t>
            </a:r>
            <a:r>
              <a:rPr lang="es-ES" sz="2400" dirty="0" smtClean="0"/>
              <a:t> and </a:t>
            </a:r>
            <a:r>
              <a:rPr lang="es-ES" sz="2400" dirty="0" err="1" smtClean="0"/>
              <a:t>minimizes</a:t>
            </a:r>
            <a:r>
              <a:rPr lang="es-ES" sz="2400" dirty="0" smtClean="0"/>
              <a:t> the </a:t>
            </a:r>
            <a:r>
              <a:rPr lang="es-ES" sz="2400" dirty="0" err="1" smtClean="0"/>
              <a:t>cost</a:t>
            </a:r>
            <a:r>
              <a:rPr lang="es-ES" sz="2400" dirty="0" smtClean="0"/>
              <a:t> to </a:t>
            </a:r>
            <a:r>
              <a:rPr lang="es-ES" sz="2400" dirty="0" err="1" smtClean="0"/>
              <a:t>all</a:t>
            </a:r>
            <a:r>
              <a:rPr lang="es-ES" sz="2400" dirty="0" smtClean="0"/>
              <a:t> the </a:t>
            </a:r>
            <a:r>
              <a:rPr lang="es-ES" sz="2400" dirty="0" err="1" smtClean="0"/>
              <a:t>nodes</a:t>
            </a:r>
            <a:r>
              <a:rPr lang="es-ES" sz="2400" dirty="0" smtClean="0"/>
              <a:t> </a:t>
            </a:r>
            <a:r>
              <a:rPr lang="es-ES" sz="2400" dirty="0" err="1" smtClean="0"/>
              <a:t>taken</a:t>
            </a:r>
            <a:r>
              <a:rPr lang="es-ES" sz="2400" dirty="0" smtClean="0"/>
              <a:t> at </a:t>
            </a:r>
            <a:r>
              <a:rPr lang="es-ES" sz="2400" dirty="0" err="1" smtClean="0"/>
              <a:t>random</a:t>
            </a:r>
            <a:r>
              <a:rPr lang="es-ES" sz="2400" dirty="0" smtClean="0"/>
              <a:t>.</a:t>
            </a:r>
          </a:p>
          <a:p>
            <a:pPr marL="0" indent="0" algn="just">
              <a:buNone/>
            </a:pPr>
            <a:endParaRPr lang="es-ES" sz="2400" dirty="0"/>
          </a:p>
          <a:p>
            <a:pPr marL="0" indent="0" algn="just">
              <a:buNone/>
            </a:pPr>
            <a:r>
              <a:rPr lang="es-ES" sz="2400" dirty="0" smtClean="0"/>
              <a:t>The </a:t>
            </a:r>
            <a:r>
              <a:rPr lang="es-ES" sz="2400" dirty="0" err="1" smtClean="0"/>
              <a:t>exploration</a:t>
            </a:r>
            <a:r>
              <a:rPr lang="es-ES" sz="2400" dirty="0" smtClean="0"/>
              <a:t> is quite </a:t>
            </a:r>
            <a:r>
              <a:rPr lang="es-ES" sz="2400" dirty="0" err="1" smtClean="0"/>
              <a:t>inefficient</a:t>
            </a:r>
            <a:r>
              <a:rPr lang="es-ES" sz="2400" dirty="0" smtClean="0"/>
              <a:t>.</a:t>
            </a:r>
          </a:p>
          <a:p>
            <a:pPr marL="0" indent="0" algn="just">
              <a:buNone/>
            </a:pPr>
            <a:endParaRPr lang="en-GB" sz="2400" dirty="0" smtClean="0"/>
          </a:p>
        </p:txBody>
      </p:sp>
      <p:pic>
        <p:nvPicPr>
          <p:cNvPr id="5" name="Marcador de contenido 4"/>
          <p:cNvPicPr>
            <a:picLocks noGrp="1" noChangeAspect="1"/>
          </p:cNvPicPr>
          <p:nvPr>
            <p:ph idx="1"/>
          </p:nvPr>
        </p:nvPicPr>
        <p:blipFill>
          <a:blip r:embed="rId2"/>
          <a:stretch>
            <a:fillRect/>
          </a:stretch>
        </p:blipFill>
        <p:spPr>
          <a:xfrm>
            <a:off x="5477691" y="1379139"/>
            <a:ext cx="5578112" cy="2644379"/>
          </a:xfrm>
          <a:prstGeom prst="rect">
            <a:avLst/>
          </a:prstGeom>
        </p:spPr>
      </p:pic>
      <p:pic>
        <p:nvPicPr>
          <p:cNvPr id="6" name="Imagen 5"/>
          <p:cNvPicPr>
            <a:picLocks noChangeAspect="1"/>
          </p:cNvPicPr>
          <p:nvPr/>
        </p:nvPicPr>
        <p:blipFill>
          <a:blip r:embed="rId3"/>
          <a:stretch>
            <a:fillRect/>
          </a:stretch>
        </p:blipFill>
        <p:spPr>
          <a:xfrm>
            <a:off x="5477691" y="4023518"/>
            <a:ext cx="5578112" cy="2740551"/>
          </a:xfrm>
          <a:prstGeom prst="rect">
            <a:avLst/>
          </a:prstGeom>
        </p:spPr>
      </p:pic>
    </p:spTree>
    <p:extLst>
      <p:ext uri="{BB962C8B-B14F-4D97-AF65-F5344CB8AC3E}">
        <p14:creationId xmlns:p14="http://schemas.microsoft.com/office/powerpoint/2010/main" val="13651119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2</a:t>
            </a:r>
            <a:r>
              <a:rPr lang="en-GB" dirty="0" smtClean="0"/>
              <a:t>. Scenario Based RRTs: </a:t>
            </a:r>
            <a:r>
              <a:rPr lang="en-GB" dirty="0" smtClean="0"/>
              <a:t>Informed SB-RRT* </a:t>
            </a:r>
            <a:endParaRPr lang="en-GB" dirty="0"/>
          </a:p>
        </p:txBody>
      </p:sp>
      <p:sp>
        <p:nvSpPr>
          <p:cNvPr id="3" name="Marcador de número de diapositiva 2"/>
          <p:cNvSpPr>
            <a:spLocks noGrp="1"/>
          </p:cNvSpPr>
          <p:nvPr>
            <p:ph type="sldNum" sz="quarter" idx="12"/>
          </p:nvPr>
        </p:nvSpPr>
        <p:spPr/>
        <p:txBody>
          <a:bodyPr/>
          <a:lstStyle/>
          <a:p>
            <a:fld id="{14DDF6C9-708F-4706-940F-19D01B5DBFE1}" type="slidenum">
              <a:rPr lang="en-US" smtClean="0"/>
              <a:t>11</a:t>
            </a:fld>
            <a:endParaRPr lang="en-US"/>
          </a:p>
        </p:txBody>
      </p:sp>
      <p:sp>
        <p:nvSpPr>
          <p:cNvPr id="9" name="Content Placeholder 2"/>
          <p:cNvSpPr txBox="1">
            <a:spLocks/>
          </p:cNvSpPr>
          <p:nvPr/>
        </p:nvSpPr>
        <p:spPr>
          <a:xfrm>
            <a:off x="838200" y="1690688"/>
            <a:ext cx="4517571" cy="18387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s-ES" sz="2400" dirty="0" smtClean="0"/>
              <a:t>The Informed SB-RRT* </a:t>
            </a:r>
            <a:r>
              <a:rPr lang="es-ES" sz="2400" dirty="0" err="1" smtClean="0"/>
              <a:t>enhances</a:t>
            </a:r>
            <a:r>
              <a:rPr lang="es-ES" sz="2400" dirty="0" smtClean="0"/>
              <a:t> </a:t>
            </a:r>
            <a:r>
              <a:rPr lang="es-ES" sz="2400" dirty="0" err="1" smtClean="0"/>
              <a:t>convergence</a:t>
            </a:r>
            <a:r>
              <a:rPr lang="es-ES" sz="2400" dirty="0" smtClean="0"/>
              <a:t> </a:t>
            </a:r>
            <a:r>
              <a:rPr lang="es-ES" sz="2400" dirty="0" err="1" smtClean="0"/>
              <a:t>by</a:t>
            </a:r>
            <a:r>
              <a:rPr lang="es-ES" sz="2400" dirty="0" smtClean="0"/>
              <a:t> </a:t>
            </a:r>
            <a:r>
              <a:rPr lang="es-ES" sz="2400" dirty="0" err="1" smtClean="0"/>
              <a:t>reducing</a:t>
            </a:r>
            <a:r>
              <a:rPr lang="es-ES" sz="2400" dirty="0" smtClean="0"/>
              <a:t> the </a:t>
            </a:r>
            <a:r>
              <a:rPr lang="es-ES" sz="2400" dirty="0" err="1" smtClean="0"/>
              <a:t>sampling</a:t>
            </a:r>
            <a:r>
              <a:rPr lang="es-ES" sz="2400" dirty="0" smtClean="0"/>
              <a:t> </a:t>
            </a:r>
            <a:r>
              <a:rPr lang="es-ES" sz="2400" dirty="0" err="1" smtClean="0"/>
              <a:t>region</a:t>
            </a:r>
            <a:r>
              <a:rPr lang="es-ES" sz="2400" dirty="0" smtClean="0"/>
              <a:t>.</a:t>
            </a:r>
          </a:p>
          <a:p>
            <a:pPr marL="0" indent="0" algn="just">
              <a:buNone/>
            </a:pPr>
            <a:endParaRPr lang="en-GB" sz="2400" dirty="0" smtClean="0"/>
          </a:p>
        </p:txBody>
      </p:sp>
      <p:pic>
        <p:nvPicPr>
          <p:cNvPr id="2" name="Imagen 1"/>
          <p:cNvPicPr>
            <a:picLocks noChangeAspect="1"/>
          </p:cNvPicPr>
          <p:nvPr/>
        </p:nvPicPr>
        <p:blipFill>
          <a:blip r:embed="rId2"/>
          <a:stretch>
            <a:fillRect/>
          </a:stretch>
        </p:blipFill>
        <p:spPr>
          <a:xfrm>
            <a:off x="5477691" y="4023518"/>
            <a:ext cx="5578112" cy="2701149"/>
          </a:xfrm>
          <a:prstGeom prst="rect">
            <a:avLst/>
          </a:prstGeom>
        </p:spPr>
      </p:pic>
      <p:pic>
        <p:nvPicPr>
          <p:cNvPr id="8" name="Imagen 7"/>
          <p:cNvPicPr>
            <a:picLocks noChangeAspect="1"/>
          </p:cNvPicPr>
          <p:nvPr/>
        </p:nvPicPr>
        <p:blipFill>
          <a:blip r:embed="rId3"/>
          <a:stretch>
            <a:fillRect/>
          </a:stretch>
        </p:blipFill>
        <p:spPr>
          <a:xfrm>
            <a:off x="5477692" y="1374533"/>
            <a:ext cx="5578111" cy="2712144"/>
          </a:xfrm>
          <a:prstGeom prst="rect">
            <a:avLst/>
          </a:prstGeom>
        </p:spPr>
      </p:pic>
      <p:pic>
        <p:nvPicPr>
          <p:cNvPr id="10" name="Imagen 9"/>
          <p:cNvPicPr>
            <a:picLocks noChangeAspect="1"/>
          </p:cNvPicPr>
          <p:nvPr/>
        </p:nvPicPr>
        <p:blipFill>
          <a:blip r:embed="rId4"/>
          <a:stretch>
            <a:fillRect/>
          </a:stretch>
        </p:blipFill>
        <p:spPr>
          <a:xfrm>
            <a:off x="838199" y="3320282"/>
            <a:ext cx="4171134" cy="2292950"/>
          </a:xfrm>
          <a:prstGeom prst="rect">
            <a:avLst/>
          </a:prstGeom>
        </p:spPr>
      </p:pic>
      <p:sp>
        <p:nvSpPr>
          <p:cNvPr id="11" name="Flecha derecha 10"/>
          <p:cNvSpPr/>
          <p:nvPr/>
        </p:nvSpPr>
        <p:spPr>
          <a:xfrm>
            <a:off x="2769326" y="4241075"/>
            <a:ext cx="327659" cy="1567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32074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838200" y="365125"/>
            <a:ext cx="10515600" cy="1325563"/>
          </a:xfrm>
        </p:spPr>
        <p:txBody>
          <a:bodyPr/>
          <a:lstStyle/>
          <a:p>
            <a:r>
              <a:rPr lang="en-GB" dirty="0" smtClean="0"/>
              <a:t>2. Scenario Based RRTs: </a:t>
            </a:r>
            <a:r>
              <a:rPr lang="en-GB" dirty="0" smtClean="0"/>
              <a:t>Performance</a:t>
            </a:r>
            <a:endParaRPr lang="en-GB" dirty="0"/>
          </a:p>
        </p:txBody>
      </p:sp>
      <mc:AlternateContent xmlns:mc="http://schemas.openxmlformats.org/markup-compatibility/2006" xmlns:a14="http://schemas.microsoft.com/office/drawing/2010/main">
        <mc:Choice Requires="a14">
          <p:sp>
            <p:nvSpPr>
              <p:cNvPr id="6" name="CuadroTexto 5"/>
              <p:cNvSpPr txBox="1"/>
              <p:nvPr/>
            </p:nvSpPr>
            <p:spPr>
              <a:xfrm>
                <a:off x="717006" y="1801314"/>
                <a:ext cx="2996333" cy="2062103"/>
              </a:xfrm>
              <a:prstGeom prst="rect">
                <a:avLst/>
              </a:prstGeom>
              <a:noFill/>
            </p:spPr>
            <p:txBody>
              <a:bodyPr wrap="none" rtlCol="0">
                <a:spAutoFit/>
              </a:bodyPr>
              <a:lstStyle/>
              <a:p>
                <a:r>
                  <a:rPr lang="en-US" sz="2400" dirty="0" smtClean="0"/>
                  <a:t>Pros:</a:t>
                </a:r>
              </a:p>
              <a:p>
                <a:pPr marL="342900" indent="-342900">
                  <a:buFont typeface="Arial" panose="020B0604020202020204" pitchFamily="34" charset="0"/>
                  <a:buChar char="•"/>
                </a:pPr>
                <a:r>
                  <a:rPr lang="en-US" sz="2000" dirty="0" smtClean="0"/>
                  <a:t>Fast (</a:t>
                </a:r>
                <a14:m>
                  <m:oMath xmlns:m="http://schemas.openxmlformats.org/officeDocument/2006/math">
                    <m:r>
                      <a:rPr lang="es-ES" sz="2000" b="0" i="1" smtClean="0">
                        <a:latin typeface="Cambria Math" panose="02040503050406030204" pitchFamily="18" charset="0"/>
                      </a:rPr>
                      <m:t>∼10</m:t>
                    </m:r>
                  </m:oMath>
                </a14:m>
                <a:r>
                  <a:rPr lang="en-US" sz="2000" dirty="0" smtClean="0"/>
                  <a:t> sec)</a:t>
                </a:r>
              </a:p>
              <a:p>
                <a:pPr marL="342900" indent="-342900">
                  <a:buFont typeface="Arial" panose="020B0604020202020204" pitchFamily="34" charset="0"/>
                  <a:buChar char="•"/>
                </a:pPr>
                <a:r>
                  <a:rPr lang="en-US" sz="2000" dirty="0" smtClean="0"/>
                  <a:t>Ensemble forecast</a:t>
                </a:r>
              </a:p>
              <a:p>
                <a:r>
                  <a:rPr lang="en-US" sz="2400" dirty="0" smtClean="0"/>
                  <a:t>Cons:</a:t>
                </a:r>
              </a:p>
              <a:p>
                <a:pPr marL="342900" indent="-342900">
                  <a:buFont typeface="Arial" panose="020B0604020202020204" pitchFamily="34" charset="0"/>
                  <a:buChar char="•"/>
                </a:pPr>
                <a:r>
                  <a:rPr lang="en-US" sz="2000" dirty="0" smtClean="0"/>
                  <a:t>Simple dynamic models</a:t>
                </a:r>
              </a:p>
              <a:p>
                <a:pPr marL="342900" indent="-342900">
                  <a:buFont typeface="Arial" panose="020B0604020202020204" pitchFamily="34" charset="0"/>
                  <a:buChar char="•"/>
                </a:pPr>
                <a:r>
                  <a:rPr lang="en-US" sz="2000" dirty="0" smtClean="0"/>
                  <a:t>2D planning</a:t>
                </a:r>
                <a:endParaRPr lang="en-US" dirty="0" smtClean="0"/>
              </a:p>
            </p:txBody>
          </p:sp>
        </mc:Choice>
        <mc:Fallback xmlns="">
          <p:sp>
            <p:nvSpPr>
              <p:cNvPr id="6" name="CuadroTexto 5"/>
              <p:cNvSpPr txBox="1">
                <a:spLocks noRot="1" noChangeAspect="1" noMove="1" noResize="1" noEditPoints="1" noAdjustHandles="1" noChangeArrowheads="1" noChangeShapeType="1" noTextEdit="1"/>
              </p:cNvSpPr>
              <p:nvPr/>
            </p:nvSpPr>
            <p:spPr>
              <a:xfrm>
                <a:off x="717006" y="1801314"/>
                <a:ext cx="2996333" cy="2062103"/>
              </a:xfrm>
              <a:prstGeom prst="rect">
                <a:avLst/>
              </a:prstGeom>
              <a:blipFill>
                <a:blip r:embed="rId3"/>
                <a:stretch>
                  <a:fillRect l="-3259" t="-2360" r="-1426" b="-4130"/>
                </a:stretch>
              </a:blipFill>
            </p:spPr>
            <p:txBody>
              <a:bodyPr/>
              <a:lstStyle/>
              <a:p>
                <a:r>
                  <a:rPr lang="en-US">
                    <a:noFill/>
                  </a:rPr>
                  <a:t> </a:t>
                </a:r>
              </a:p>
            </p:txBody>
          </p:sp>
        </mc:Fallback>
      </mc:AlternateContent>
      <p:graphicFrame>
        <p:nvGraphicFramePr>
          <p:cNvPr id="8" name="Objeto 7"/>
          <p:cNvGraphicFramePr>
            <a:graphicFrameLocks noChangeAspect="1"/>
          </p:cNvGraphicFramePr>
          <p:nvPr>
            <p:extLst/>
          </p:nvPr>
        </p:nvGraphicFramePr>
        <p:xfrm>
          <a:off x="9925570" y="1391011"/>
          <a:ext cx="1882775" cy="2574925"/>
        </p:xfrm>
        <a:graphic>
          <a:graphicData uri="http://schemas.openxmlformats.org/presentationml/2006/ole">
            <mc:AlternateContent xmlns:mc="http://schemas.openxmlformats.org/markup-compatibility/2006">
              <mc:Choice xmlns:v="urn:schemas-microsoft-com:vml" Requires="v">
                <p:oleObj spid="_x0000_s3079" name="Acrobat Document" r:id="rId4" imgW="1882066" imgH="2575437" progId="AcroExch.Document.DC">
                  <p:embed/>
                </p:oleObj>
              </mc:Choice>
              <mc:Fallback>
                <p:oleObj name="Acrobat Document" r:id="rId4" imgW="1882066" imgH="2575437" progId="AcroExch.Document.DC">
                  <p:embed/>
                  <p:pic>
                    <p:nvPicPr>
                      <p:cNvPr id="8" name="Objeto 7"/>
                      <p:cNvPicPr/>
                      <p:nvPr/>
                    </p:nvPicPr>
                    <p:blipFill>
                      <a:blip r:embed="rId5"/>
                      <a:stretch>
                        <a:fillRect/>
                      </a:stretch>
                    </p:blipFill>
                    <p:spPr>
                      <a:xfrm>
                        <a:off x="9925570" y="1391011"/>
                        <a:ext cx="1882775" cy="2574925"/>
                      </a:xfrm>
                      <a:prstGeom prst="rect">
                        <a:avLst/>
                      </a:prstGeom>
                    </p:spPr>
                  </p:pic>
                </p:oleObj>
              </mc:Fallback>
            </mc:AlternateContent>
          </a:graphicData>
        </a:graphic>
      </p:graphicFrame>
      <p:graphicFrame>
        <p:nvGraphicFramePr>
          <p:cNvPr id="9" name="Objeto 8"/>
          <p:cNvGraphicFramePr>
            <a:graphicFrameLocks noChangeAspect="1"/>
          </p:cNvGraphicFramePr>
          <p:nvPr>
            <p:extLst/>
          </p:nvPr>
        </p:nvGraphicFramePr>
        <p:xfrm>
          <a:off x="5521488" y="1391011"/>
          <a:ext cx="1882775" cy="2574925"/>
        </p:xfrm>
        <a:graphic>
          <a:graphicData uri="http://schemas.openxmlformats.org/presentationml/2006/ole">
            <mc:AlternateContent xmlns:mc="http://schemas.openxmlformats.org/markup-compatibility/2006">
              <mc:Choice xmlns:v="urn:schemas-microsoft-com:vml" Requires="v">
                <p:oleObj spid="_x0000_s3080" name="Acrobat Document" r:id="rId6" imgW="1882066" imgH="2575437" progId="AcroExch.Document.DC">
                  <p:embed/>
                </p:oleObj>
              </mc:Choice>
              <mc:Fallback>
                <p:oleObj name="Acrobat Document" r:id="rId6" imgW="1882066" imgH="2575437" progId="AcroExch.Document.DC">
                  <p:embed/>
                  <p:pic>
                    <p:nvPicPr>
                      <p:cNvPr id="9" name="Objeto 8"/>
                      <p:cNvPicPr/>
                      <p:nvPr/>
                    </p:nvPicPr>
                    <p:blipFill>
                      <a:blip r:embed="rId7"/>
                      <a:stretch>
                        <a:fillRect/>
                      </a:stretch>
                    </p:blipFill>
                    <p:spPr>
                      <a:xfrm>
                        <a:off x="5521488" y="1391011"/>
                        <a:ext cx="1882775" cy="2574925"/>
                      </a:xfrm>
                      <a:prstGeom prst="rect">
                        <a:avLst/>
                      </a:prstGeom>
                    </p:spPr>
                  </p:pic>
                </p:oleObj>
              </mc:Fallback>
            </mc:AlternateContent>
          </a:graphicData>
        </a:graphic>
      </p:graphicFrame>
      <p:graphicFrame>
        <p:nvGraphicFramePr>
          <p:cNvPr id="10" name="Objeto 9"/>
          <p:cNvGraphicFramePr>
            <a:graphicFrameLocks noChangeAspect="1"/>
          </p:cNvGraphicFramePr>
          <p:nvPr>
            <p:extLst/>
          </p:nvPr>
        </p:nvGraphicFramePr>
        <p:xfrm>
          <a:off x="3953691" y="4395433"/>
          <a:ext cx="6434814" cy="2121767"/>
        </p:xfrm>
        <a:graphic>
          <a:graphicData uri="http://schemas.openxmlformats.org/presentationml/2006/ole">
            <mc:AlternateContent xmlns:mc="http://schemas.openxmlformats.org/markup-compatibility/2006">
              <mc:Choice xmlns:v="urn:schemas-microsoft-com:vml" Requires="v">
                <p:oleObj spid="_x0000_s3081" name="Acrobat Document" r:id="rId8" imgW="9844981" imgH="3245697" progId="AcroExch.Document.DC">
                  <p:embed/>
                </p:oleObj>
              </mc:Choice>
              <mc:Fallback>
                <p:oleObj name="Acrobat Document" r:id="rId8" imgW="9844981" imgH="3245697" progId="AcroExch.Document.DC">
                  <p:embed/>
                  <p:pic>
                    <p:nvPicPr>
                      <p:cNvPr id="10" name="Objeto 9"/>
                      <p:cNvPicPr/>
                      <p:nvPr/>
                    </p:nvPicPr>
                    <p:blipFill>
                      <a:blip r:embed="rId9"/>
                      <a:stretch>
                        <a:fillRect/>
                      </a:stretch>
                    </p:blipFill>
                    <p:spPr>
                      <a:xfrm>
                        <a:off x="3953691" y="4395433"/>
                        <a:ext cx="6434814" cy="2121767"/>
                      </a:xfrm>
                      <a:prstGeom prst="rect">
                        <a:avLst/>
                      </a:prstGeom>
                    </p:spPr>
                  </p:pic>
                </p:oleObj>
              </mc:Fallback>
            </mc:AlternateContent>
          </a:graphicData>
        </a:graphic>
      </p:graphicFrame>
      <p:graphicFrame>
        <p:nvGraphicFramePr>
          <p:cNvPr id="11" name="Objeto 10"/>
          <p:cNvGraphicFramePr>
            <a:graphicFrameLocks noChangeAspect="1"/>
          </p:cNvGraphicFramePr>
          <p:nvPr>
            <p:extLst/>
          </p:nvPr>
        </p:nvGraphicFramePr>
        <p:xfrm>
          <a:off x="8042795" y="1391011"/>
          <a:ext cx="1882775" cy="2574925"/>
        </p:xfrm>
        <a:graphic>
          <a:graphicData uri="http://schemas.openxmlformats.org/presentationml/2006/ole">
            <mc:AlternateContent xmlns:mc="http://schemas.openxmlformats.org/markup-compatibility/2006">
              <mc:Choice xmlns:v="urn:schemas-microsoft-com:vml" Requires="v">
                <p:oleObj spid="_x0000_s3082" name="Acrobat Document" r:id="rId10" imgW="1882066" imgH="2575437" progId="AcroExch.Document.DC">
                  <p:embed/>
                </p:oleObj>
              </mc:Choice>
              <mc:Fallback>
                <p:oleObj name="Acrobat Document" r:id="rId10" imgW="1882066" imgH="2575437" progId="AcroExch.Document.DC">
                  <p:embed/>
                  <p:pic>
                    <p:nvPicPr>
                      <p:cNvPr id="11" name="Objeto 10"/>
                      <p:cNvPicPr/>
                      <p:nvPr/>
                    </p:nvPicPr>
                    <p:blipFill>
                      <a:blip r:embed="rId11"/>
                      <a:stretch>
                        <a:fillRect/>
                      </a:stretch>
                    </p:blipFill>
                    <p:spPr>
                      <a:xfrm>
                        <a:off x="8042795" y="1391011"/>
                        <a:ext cx="1882775" cy="2574925"/>
                      </a:xfrm>
                      <a:prstGeom prst="rect">
                        <a:avLst/>
                      </a:prstGeom>
                    </p:spPr>
                  </p:pic>
                </p:oleObj>
              </mc:Fallback>
            </mc:AlternateContent>
          </a:graphicData>
        </a:graphic>
      </p:graphicFrame>
      <p:graphicFrame>
        <p:nvGraphicFramePr>
          <p:cNvPr id="12" name="Objeto 11"/>
          <p:cNvGraphicFramePr>
            <a:graphicFrameLocks noChangeAspect="1"/>
          </p:cNvGraphicFramePr>
          <p:nvPr>
            <p:extLst/>
          </p:nvPr>
        </p:nvGraphicFramePr>
        <p:xfrm>
          <a:off x="3651266" y="1391011"/>
          <a:ext cx="1882775" cy="2574925"/>
        </p:xfrm>
        <a:graphic>
          <a:graphicData uri="http://schemas.openxmlformats.org/presentationml/2006/ole">
            <mc:AlternateContent xmlns:mc="http://schemas.openxmlformats.org/markup-compatibility/2006">
              <mc:Choice xmlns:v="urn:schemas-microsoft-com:vml" Requires="v">
                <p:oleObj spid="_x0000_s3083" name="Acrobat Document" r:id="rId12" imgW="1882066" imgH="2575437" progId="AcroExch.Document.DC">
                  <p:embed/>
                </p:oleObj>
              </mc:Choice>
              <mc:Fallback>
                <p:oleObj name="Acrobat Document" r:id="rId12" imgW="1882066" imgH="2575437" progId="AcroExch.Document.DC">
                  <p:embed/>
                  <p:pic>
                    <p:nvPicPr>
                      <p:cNvPr id="12" name="Objeto 11"/>
                      <p:cNvPicPr/>
                      <p:nvPr/>
                    </p:nvPicPr>
                    <p:blipFill>
                      <a:blip r:embed="rId13"/>
                      <a:stretch>
                        <a:fillRect/>
                      </a:stretch>
                    </p:blipFill>
                    <p:spPr>
                      <a:xfrm>
                        <a:off x="3651266" y="1391011"/>
                        <a:ext cx="1882775" cy="2574925"/>
                      </a:xfrm>
                      <a:prstGeom prst="rect">
                        <a:avLst/>
                      </a:prstGeom>
                    </p:spPr>
                  </p:pic>
                </p:oleObj>
              </mc:Fallback>
            </mc:AlternateContent>
          </a:graphicData>
        </a:graphic>
      </p:graphicFrame>
      <p:sp>
        <p:nvSpPr>
          <p:cNvPr id="13" name="CuadroTexto 12"/>
          <p:cNvSpPr txBox="1"/>
          <p:nvPr/>
        </p:nvSpPr>
        <p:spPr>
          <a:xfrm>
            <a:off x="5198538" y="3811352"/>
            <a:ext cx="961482" cy="369332"/>
          </a:xfrm>
          <a:prstGeom prst="rect">
            <a:avLst/>
          </a:prstGeom>
          <a:noFill/>
        </p:spPr>
        <p:txBody>
          <a:bodyPr wrap="none" rtlCol="0">
            <a:spAutoFit/>
          </a:bodyPr>
          <a:lstStyle/>
          <a:p>
            <a:r>
              <a:rPr lang="en-US" dirty="0" smtClean="0"/>
              <a:t>SB-RRT*</a:t>
            </a:r>
            <a:endParaRPr lang="en-US" dirty="0"/>
          </a:p>
        </p:txBody>
      </p:sp>
      <p:sp>
        <p:nvSpPr>
          <p:cNvPr id="14" name="CuadroTexto 13"/>
          <p:cNvSpPr txBox="1"/>
          <p:nvPr/>
        </p:nvSpPr>
        <p:spPr>
          <a:xfrm>
            <a:off x="9239143" y="3811352"/>
            <a:ext cx="1881797" cy="369332"/>
          </a:xfrm>
          <a:prstGeom prst="rect">
            <a:avLst/>
          </a:prstGeom>
          <a:noFill/>
        </p:spPr>
        <p:txBody>
          <a:bodyPr wrap="none" rtlCol="0">
            <a:spAutoFit/>
          </a:bodyPr>
          <a:lstStyle/>
          <a:p>
            <a:r>
              <a:rPr lang="en-US" dirty="0" smtClean="0"/>
              <a:t>Informed SB-RRT*</a:t>
            </a:r>
            <a:endParaRPr lang="en-US" dirty="0"/>
          </a:p>
        </p:txBody>
      </p:sp>
      <p:sp>
        <p:nvSpPr>
          <p:cNvPr id="2" name="Marcador de número de diapositiva 1"/>
          <p:cNvSpPr>
            <a:spLocks noGrp="1"/>
          </p:cNvSpPr>
          <p:nvPr>
            <p:ph type="sldNum" sz="quarter" idx="12"/>
          </p:nvPr>
        </p:nvSpPr>
        <p:spPr/>
        <p:txBody>
          <a:bodyPr/>
          <a:lstStyle/>
          <a:p>
            <a:fld id="{14DDF6C9-708F-4706-940F-19D01B5DBFE1}" type="slidenum">
              <a:rPr lang="en-US" smtClean="0"/>
              <a:t>12</a:t>
            </a:fld>
            <a:endParaRPr lang="en-US"/>
          </a:p>
        </p:txBody>
      </p:sp>
    </p:spTree>
    <p:extLst>
      <p:ext uri="{BB962C8B-B14F-4D97-AF65-F5344CB8AC3E}">
        <p14:creationId xmlns:p14="http://schemas.microsoft.com/office/powerpoint/2010/main" val="17149561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2</a:t>
            </a:r>
            <a:r>
              <a:rPr lang="en-GB" dirty="0" smtClean="0"/>
              <a:t>. Scenario Based RRTs: </a:t>
            </a:r>
            <a:r>
              <a:rPr lang="en-GB" dirty="0" smtClean="0"/>
              <a:t>Publications</a:t>
            </a:r>
            <a:endParaRPr lang="en-GB" dirty="0"/>
          </a:p>
        </p:txBody>
      </p:sp>
      <p:sp>
        <p:nvSpPr>
          <p:cNvPr id="3" name="Marcador de número de diapositiva 2"/>
          <p:cNvSpPr>
            <a:spLocks noGrp="1"/>
          </p:cNvSpPr>
          <p:nvPr>
            <p:ph type="sldNum" sz="quarter" idx="12"/>
          </p:nvPr>
        </p:nvSpPr>
        <p:spPr/>
        <p:txBody>
          <a:bodyPr/>
          <a:lstStyle/>
          <a:p>
            <a:fld id="{14DDF6C9-708F-4706-940F-19D01B5DBFE1}" type="slidenum">
              <a:rPr lang="en-US" smtClean="0"/>
              <a:t>13</a:t>
            </a:fld>
            <a:endParaRPr lang="en-US"/>
          </a:p>
        </p:txBody>
      </p:sp>
      <p:sp>
        <p:nvSpPr>
          <p:cNvPr id="9" name="Content Placeholder 2"/>
          <p:cNvSpPr txBox="1">
            <a:spLocks/>
          </p:cNvSpPr>
          <p:nvPr/>
        </p:nvSpPr>
        <p:spPr>
          <a:xfrm>
            <a:off x="1096192" y="1753505"/>
            <a:ext cx="9999616" cy="40551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sz="2400" dirty="0" smtClean="0"/>
              <a:t>Journals:</a:t>
            </a:r>
          </a:p>
          <a:p>
            <a:pPr algn="just"/>
            <a:r>
              <a:rPr lang="en-US" sz="2000" b="1" dirty="0"/>
              <a:t>Informed Scenario-Based RRT* for Aircraft Trajectory Planning under Ensemble Forecasting of Thunderstorms</a:t>
            </a:r>
            <a:r>
              <a:rPr lang="en-US" sz="2000" b="1" dirty="0" smtClean="0"/>
              <a:t>. </a:t>
            </a:r>
            <a:r>
              <a:rPr lang="en-US" sz="2000" dirty="0" smtClean="0"/>
              <a:t>E. Andrés, D. González-</a:t>
            </a:r>
            <a:r>
              <a:rPr lang="en-US" sz="2000" dirty="0" err="1" smtClean="0"/>
              <a:t>Arribas</a:t>
            </a:r>
            <a:r>
              <a:rPr lang="en-US" sz="2000" dirty="0" smtClean="0"/>
              <a:t>, M. </a:t>
            </a:r>
            <a:r>
              <a:rPr lang="en-US" sz="2000" dirty="0" err="1" smtClean="0"/>
              <a:t>Soler</a:t>
            </a:r>
            <a:r>
              <a:rPr lang="en-US" sz="2000" dirty="0" smtClean="0"/>
              <a:t>, M. Kamgarpour, M. </a:t>
            </a:r>
            <a:r>
              <a:rPr lang="en-US" sz="2000" dirty="0"/>
              <a:t>Sanjurjo-Rivo. Transportation Research Part </a:t>
            </a:r>
            <a:r>
              <a:rPr lang="en-US" sz="2000" dirty="0" smtClean="0"/>
              <a:t>C: Emerging Technologies, 129C, 2021</a:t>
            </a:r>
          </a:p>
          <a:p>
            <a:pPr marL="0" indent="0" algn="just">
              <a:buNone/>
            </a:pPr>
            <a:r>
              <a:rPr lang="en-US" sz="2400" dirty="0" smtClean="0"/>
              <a:t>Conferences:</a:t>
            </a:r>
          </a:p>
          <a:p>
            <a:pPr algn="just"/>
            <a:r>
              <a:rPr lang="es-ES" sz="2000" b="1" dirty="0" smtClean="0"/>
              <a:t>RRT</a:t>
            </a:r>
            <a:r>
              <a:rPr lang="es-ES" sz="2000" b="1" dirty="0"/>
              <a:t>*-</a:t>
            </a:r>
            <a:r>
              <a:rPr lang="es-ES" sz="2000" b="1" dirty="0" err="1"/>
              <a:t>Based</a:t>
            </a:r>
            <a:r>
              <a:rPr lang="es-ES" sz="2000" b="1" dirty="0"/>
              <a:t> </a:t>
            </a:r>
            <a:r>
              <a:rPr lang="es-ES" sz="2000" b="1" dirty="0" err="1"/>
              <a:t>Algorithm</a:t>
            </a:r>
            <a:r>
              <a:rPr lang="es-ES" sz="2000" b="1" dirty="0"/>
              <a:t> </a:t>
            </a:r>
            <a:r>
              <a:rPr lang="es-ES" sz="2000" b="1" dirty="0" err="1"/>
              <a:t>for</a:t>
            </a:r>
            <a:r>
              <a:rPr lang="es-ES" sz="2000" b="1" dirty="0"/>
              <a:t> </a:t>
            </a:r>
            <a:r>
              <a:rPr lang="es-ES" sz="2000" b="1" dirty="0" err="1"/>
              <a:t>Trajectory</a:t>
            </a:r>
            <a:r>
              <a:rPr lang="es-ES" sz="2000" b="1" dirty="0"/>
              <a:t> </a:t>
            </a:r>
            <a:r>
              <a:rPr lang="es-ES" sz="2000" b="1" dirty="0" err="1"/>
              <a:t>Planning</a:t>
            </a:r>
            <a:r>
              <a:rPr lang="es-ES" sz="2000" b="1" dirty="0"/>
              <a:t> </a:t>
            </a:r>
            <a:r>
              <a:rPr lang="es-ES" sz="2000" b="1" dirty="0" err="1"/>
              <a:t>Considering</a:t>
            </a:r>
            <a:r>
              <a:rPr lang="es-ES" sz="2000" b="1" dirty="0"/>
              <a:t> </a:t>
            </a:r>
            <a:r>
              <a:rPr lang="es-ES" sz="2000" b="1" dirty="0" err="1"/>
              <a:t>Probabilistic</a:t>
            </a:r>
            <a:r>
              <a:rPr lang="es-ES" sz="2000" b="1" dirty="0"/>
              <a:t> </a:t>
            </a:r>
            <a:r>
              <a:rPr lang="es-ES" sz="2000" b="1" dirty="0" err="1"/>
              <a:t>Weather</a:t>
            </a:r>
            <a:r>
              <a:rPr lang="es-ES" sz="2000" b="1" dirty="0"/>
              <a:t> </a:t>
            </a:r>
            <a:r>
              <a:rPr lang="es-ES" sz="2000" b="1" dirty="0" err="1"/>
              <a:t>Forecasts</a:t>
            </a:r>
            <a:r>
              <a:rPr lang="es-ES" sz="2000" dirty="0"/>
              <a:t>. </a:t>
            </a:r>
            <a:r>
              <a:rPr lang="es-ES" sz="2000" dirty="0" smtClean="0"/>
              <a:t>E. </a:t>
            </a:r>
            <a:r>
              <a:rPr lang="es-ES" sz="2000" dirty="0"/>
              <a:t>Andrés, </a:t>
            </a:r>
            <a:r>
              <a:rPr lang="es-ES" sz="2000" dirty="0" smtClean="0"/>
              <a:t>M. Kamgarpour</a:t>
            </a:r>
            <a:r>
              <a:rPr lang="es-ES" sz="2000" dirty="0"/>
              <a:t>, </a:t>
            </a:r>
            <a:r>
              <a:rPr lang="es-ES" sz="2000" dirty="0" smtClean="0"/>
              <a:t>M. </a:t>
            </a:r>
            <a:r>
              <a:rPr lang="es-ES" sz="2000" dirty="0"/>
              <a:t>Soler, </a:t>
            </a:r>
            <a:r>
              <a:rPr lang="es-ES" sz="2000" dirty="0" smtClean="0"/>
              <a:t>M. </a:t>
            </a:r>
            <a:r>
              <a:rPr lang="es-ES" sz="2000" dirty="0"/>
              <a:t>Sanjurjo-Rivo, </a:t>
            </a:r>
            <a:r>
              <a:rPr lang="es-ES" sz="2000" dirty="0" smtClean="0"/>
              <a:t>D. </a:t>
            </a:r>
            <a:r>
              <a:rPr lang="es-ES" sz="2000" dirty="0"/>
              <a:t>González-Arribas. Air </a:t>
            </a:r>
            <a:r>
              <a:rPr lang="es-ES" sz="2000" dirty="0" err="1"/>
              <a:t>Traffic</a:t>
            </a:r>
            <a:r>
              <a:rPr lang="es-ES" sz="2000" dirty="0"/>
              <a:t> Management and </a:t>
            </a:r>
            <a:r>
              <a:rPr lang="es-ES" sz="2000" dirty="0" err="1"/>
              <a:t>Systems</a:t>
            </a:r>
            <a:r>
              <a:rPr lang="es-ES" sz="2000" dirty="0"/>
              <a:t> IV: </a:t>
            </a:r>
            <a:r>
              <a:rPr lang="es-ES" sz="2000" dirty="0" err="1"/>
              <a:t>Selected</a:t>
            </a:r>
            <a:r>
              <a:rPr lang="es-ES" sz="2000" dirty="0"/>
              <a:t> </a:t>
            </a:r>
            <a:r>
              <a:rPr lang="es-ES" sz="2000" dirty="0" err="1"/>
              <a:t>Papers</a:t>
            </a:r>
            <a:r>
              <a:rPr lang="es-ES" sz="2000" dirty="0"/>
              <a:t> of the 6th ENRI International Workshop </a:t>
            </a:r>
            <a:r>
              <a:rPr lang="es-ES" sz="2000" dirty="0" err="1"/>
              <a:t>on</a:t>
            </a:r>
            <a:r>
              <a:rPr lang="es-ES" sz="2000" dirty="0"/>
              <a:t> ATM/CNS (EIWAC2019). </a:t>
            </a:r>
            <a:r>
              <a:rPr lang="es-ES" sz="2000" dirty="0" err="1"/>
              <a:t>Springer</a:t>
            </a:r>
            <a:r>
              <a:rPr lang="es-ES" sz="2000" dirty="0"/>
              <a:t> </a:t>
            </a:r>
            <a:r>
              <a:rPr lang="es-ES" sz="2000" dirty="0" err="1"/>
              <a:t>Nature</a:t>
            </a:r>
            <a:r>
              <a:rPr lang="es-ES" sz="2000" dirty="0"/>
              <a:t>, 2021</a:t>
            </a:r>
            <a:r>
              <a:rPr lang="es-ES" sz="2000" dirty="0" smtClean="0"/>
              <a:t>.</a:t>
            </a:r>
          </a:p>
          <a:p>
            <a:pPr algn="just"/>
            <a:r>
              <a:rPr lang="es-ES" sz="2000" b="1" dirty="0" smtClean="0"/>
              <a:t>GPU-</a:t>
            </a:r>
            <a:r>
              <a:rPr lang="es-ES" sz="2000" b="1" dirty="0" err="1" smtClean="0"/>
              <a:t>Accelerated</a:t>
            </a:r>
            <a:r>
              <a:rPr lang="es-ES" sz="2000" b="1" dirty="0" smtClean="0"/>
              <a:t> </a:t>
            </a:r>
            <a:r>
              <a:rPr lang="es-ES" sz="2000" b="1" dirty="0"/>
              <a:t>RRT </a:t>
            </a:r>
            <a:r>
              <a:rPr lang="es-ES" sz="2000" b="1" dirty="0" err="1"/>
              <a:t>for</a:t>
            </a:r>
            <a:r>
              <a:rPr lang="es-ES" sz="2000" b="1" dirty="0"/>
              <a:t> Flight </a:t>
            </a:r>
            <a:r>
              <a:rPr lang="es-ES" sz="2000" b="1" dirty="0" err="1"/>
              <a:t>Planning</a:t>
            </a:r>
            <a:r>
              <a:rPr lang="es-ES" sz="2000" b="1" dirty="0"/>
              <a:t> </a:t>
            </a:r>
            <a:r>
              <a:rPr lang="es-ES" sz="2000" b="1" dirty="0" err="1"/>
              <a:t>Considering</a:t>
            </a:r>
            <a:r>
              <a:rPr lang="es-ES" sz="2000" b="1" dirty="0"/>
              <a:t> </a:t>
            </a:r>
            <a:r>
              <a:rPr lang="es-ES" sz="2000" b="1" dirty="0" err="1"/>
              <a:t>Ensemble</a:t>
            </a:r>
            <a:r>
              <a:rPr lang="es-ES" sz="2000" b="1" dirty="0"/>
              <a:t> </a:t>
            </a:r>
            <a:r>
              <a:rPr lang="es-ES" sz="2000" b="1" dirty="0" err="1"/>
              <a:t>Forecasting</a:t>
            </a:r>
            <a:r>
              <a:rPr lang="es-ES" sz="2000" b="1" dirty="0"/>
              <a:t> of </a:t>
            </a:r>
            <a:r>
              <a:rPr lang="es-ES" sz="2000" b="1" dirty="0" err="1"/>
              <a:t>Thunderstorms</a:t>
            </a:r>
            <a:r>
              <a:rPr lang="es-ES" sz="2000" b="1" dirty="0"/>
              <a:t>.</a:t>
            </a:r>
            <a:r>
              <a:rPr lang="es-ES" sz="2000" dirty="0"/>
              <a:t> </a:t>
            </a:r>
            <a:r>
              <a:rPr lang="es-ES" sz="2000" dirty="0" smtClean="0"/>
              <a:t>E. </a:t>
            </a:r>
            <a:r>
              <a:rPr lang="es-ES" sz="2000" dirty="0"/>
              <a:t>Andrés, </a:t>
            </a:r>
            <a:r>
              <a:rPr lang="es-ES" sz="2000" dirty="0" smtClean="0"/>
              <a:t>D. </a:t>
            </a:r>
            <a:r>
              <a:rPr lang="es-ES" sz="2000" dirty="0"/>
              <a:t>González-Arribas, </a:t>
            </a:r>
            <a:r>
              <a:rPr lang="es-ES" sz="2000" dirty="0" smtClean="0"/>
              <a:t>M. </a:t>
            </a:r>
            <a:r>
              <a:rPr lang="es-ES" sz="2000" dirty="0"/>
              <a:t>Sanjurjo-Rivo, </a:t>
            </a:r>
            <a:r>
              <a:rPr lang="es-ES" sz="2000" dirty="0" smtClean="0"/>
              <a:t>M. </a:t>
            </a:r>
            <a:r>
              <a:rPr lang="es-ES" sz="2000" dirty="0"/>
              <a:t>Soler and </a:t>
            </a:r>
            <a:r>
              <a:rPr lang="es-ES" sz="2000" dirty="0" smtClean="0"/>
              <a:t>M. </a:t>
            </a:r>
            <a:r>
              <a:rPr lang="es-ES" sz="2000" dirty="0"/>
              <a:t>Kamgarpour. SESAR </a:t>
            </a:r>
            <a:r>
              <a:rPr lang="es-ES" sz="2000" dirty="0" err="1"/>
              <a:t>Innovation</a:t>
            </a:r>
            <a:r>
              <a:rPr lang="es-ES" sz="2000" dirty="0"/>
              <a:t> </a:t>
            </a:r>
            <a:r>
              <a:rPr lang="es-ES" sz="2000" dirty="0" err="1"/>
              <a:t>Days</a:t>
            </a:r>
            <a:r>
              <a:rPr lang="es-ES" sz="2000" dirty="0"/>
              <a:t> </a:t>
            </a:r>
            <a:r>
              <a:rPr lang="es-ES" sz="2000" dirty="0" smtClean="0"/>
              <a:t>2020. </a:t>
            </a:r>
            <a:endParaRPr lang="en-GB" sz="2000" dirty="0" smtClean="0"/>
          </a:p>
        </p:txBody>
      </p:sp>
    </p:spTree>
    <p:extLst>
      <p:ext uri="{BB962C8B-B14F-4D97-AF65-F5344CB8AC3E}">
        <p14:creationId xmlns:p14="http://schemas.microsoft.com/office/powerpoint/2010/main" val="32903707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smtClean="0"/>
              <a:t>Table of contents</a:t>
            </a:r>
            <a:endParaRPr lang="en-GB" dirty="0"/>
          </a:p>
        </p:txBody>
      </p:sp>
      <p:sp>
        <p:nvSpPr>
          <p:cNvPr id="7" name="Content Placeholder 2"/>
          <p:cNvSpPr>
            <a:spLocks noGrp="1"/>
          </p:cNvSpPr>
          <p:nvPr>
            <p:ph idx="1"/>
          </p:nvPr>
        </p:nvSpPr>
        <p:spPr>
          <a:xfrm>
            <a:off x="838200" y="1825625"/>
            <a:ext cx="10515600" cy="4351338"/>
          </a:xfrm>
        </p:spPr>
        <p:txBody>
          <a:bodyPr>
            <a:normAutofit lnSpcReduction="10000"/>
          </a:bodyPr>
          <a:lstStyle/>
          <a:p>
            <a:pPr marL="514350" indent="-514350">
              <a:buFont typeface="+mj-lt"/>
              <a:buAutoNum type="arabicPeriod"/>
            </a:pPr>
            <a:r>
              <a:rPr lang="en-GB" dirty="0" smtClean="0">
                <a:solidFill>
                  <a:schemeClr val="bg2">
                    <a:lumMod val="75000"/>
                  </a:schemeClr>
                </a:solidFill>
              </a:rPr>
              <a:t>Introduction</a:t>
            </a:r>
          </a:p>
          <a:p>
            <a:pPr lvl="1"/>
            <a:r>
              <a:rPr lang="en-GB" dirty="0" smtClean="0">
                <a:solidFill>
                  <a:schemeClr val="bg2">
                    <a:lumMod val="75000"/>
                  </a:schemeClr>
                </a:solidFill>
              </a:rPr>
              <a:t>Motivation and objectives</a:t>
            </a:r>
          </a:p>
          <a:p>
            <a:pPr lvl="1"/>
            <a:r>
              <a:rPr lang="en-GB" dirty="0" smtClean="0">
                <a:solidFill>
                  <a:schemeClr val="bg2">
                    <a:lumMod val="75000"/>
                  </a:schemeClr>
                </a:solidFill>
              </a:rPr>
              <a:t>Methodologies</a:t>
            </a:r>
          </a:p>
          <a:p>
            <a:pPr marL="514350" indent="-514350">
              <a:buFont typeface="+mj-lt"/>
              <a:buAutoNum type="arabicPeriod"/>
            </a:pPr>
            <a:r>
              <a:rPr lang="en-GB" dirty="0" smtClean="0">
                <a:solidFill>
                  <a:schemeClr val="bg2">
                    <a:lumMod val="75000"/>
                  </a:schemeClr>
                </a:solidFill>
              </a:rPr>
              <a:t>Method 1: Scenario Based RRTs</a:t>
            </a:r>
          </a:p>
          <a:p>
            <a:pPr lvl="1"/>
            <a:r>
              <a:rPr lang="en-GB" dirty="0" smtClean="0">
                <a:solidFill>
                  <a:schemeClr val="bg2">
                    <a:lumMod val="75000"/>
                  </a:schemeClr>
                </a:solidFill>
              </a:rPr>
              <a:t>Overview</a:t>
            </a:r>
          </a:p>
          <a:p>
            <a:pPr lvl="1"/>
            <a:r>
              <a:rPr lang="en-GB" dirty="0" smtClean="0">
                <a:solidFill>
                  <a:schemeClr val="bg2">
                    <a:lumMod val="75000"/>
                  </a:schemeClr>
                </a:solidFill>
              </a:rPr>
              <a:t>Results</a:t>
            </a:r>
            <a:endParaRPr lang="en-GB" dirty="0">
              <a:solidFill>
                <a:schemeClr val="bg2">
                  <a:lumMod val="75000"/>
                </a:schemeClr>
              </a:solidFill>
            </a:endParaRPr>
          </a:p>
          <a:p>
            <a:pPr marL="514350" indent="-514350">
              <a:buFont typeface="+mj-lt"/>
              <a:buAutoNum type="arabicPeriod"/>
            </a:pPr>
            <a:r>
              <a:rPr lang="en-GB" dirty="0" smtClean="0"/>
              <a:t>Method 2: Graph deformation</a:t>
            </a:r>
          </a:p>
          <a:p>
            <a:pPr lvl="1"/>
            <a:r>
              <a:rPr lang="en-GB" dirty="0" smtClean="0"/>
              <a:t>Overview</a:t>
            </a:r>
          </a:p>
          <a:p>
            <a:pPr lvl="1"/>
            <a:r>
              <a:rPr lang="en-GB" dirty="0"/>
              <a:t>R</a:t>
            </a:r>
            <a:r>
              <a:rPr lang="en-GB" dirty="0" smtClean="0"/>
              <a:t>esults</a:t>
            </a:r>
            <a:endParaRPr lang="en-GB" dirty="0" smtClean="0"/>
          </a:p>
          <a:p>
            <a:pPr marL="514350" indent="-514350">
              <a:buFont typeface="+mj-lt"/>
              <a:buAutoNum type="arabicPeriod"/>
            </a:pPr>
            <a:r>
              <a:rPr lang="en-GB" dirty="0">
                <a:solidFill>
                  <a:schemeClr val="bg2">
                    <a:lumMod val="75000"/>
                  </a:schemeClr>
                </a:solidFill>
              </a:rPr>
              <a:t>Operational implementation</a:t>
            </a:r>
            <a:endParaRPr lang="en-GB" dirty="0" smtClean="0"/>
          </a:p>
          <a:p>
            <a:pPr marL="514350" indent="-514350">
              <a:buFont typeface="+mj-lt"/>
              <a:buAutoNum type="arabicPeriod"/>
            </a:pPr>
            <a:endParaRPr lang="en-GB" dirty="0"/>
          </a:p>
        </p:txBody>
      </p:sp>
    </p:spTree>
    <p:extLst>
      <p:ext uri="{BB962C8B-B14F-4D97-AF65-F5344CB8AC3E}">
        <p14:creationId xmlns:p14="http://schemas.microsoft.com/office/powerpoint/2010/main" val="15960343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3</a:t>
            </a:r>
            <a:r>
              <a:rPr lang="en-GB" dirty="0" smtClean="0"/>
              <a:t>. Graph deformation: Overview</a:t>
            </a:r>
            <a:endParaRPr lang="en-GB" dirty="0"/>
          </a:p>
        </p:txBody>
      </p:sp>
      <p:sp>
        <p:nvSpPr>
          <p:cNvPr id="5" name="Content Placeholder 2"/>
          <p:cNvSpPr>
            <a:spLocks noGrp="1"/>
          </p:cNvSpPr>
          <p:nvPr>
            <p:ph idx="1"/>
          </p:nvPr>
        </p:nvSpPr>
        <p:spPr>
          <a:xfrm>
            <a:off x="838201" y="1825625"/>
            <a:ext cx="4491445" cy="4351338"/>
          </a:xfrm>
        </p:spPr>
        <p:txBody>
          <a:bodyPr>
            <a:normAutofit lnSpcReduction="10000"/>
          </a:bodyPr>
          <a:lstStyle/>
          <a:p>
            <a:pPr algn="just"/>
            <a:r>
              <a:rPr lang="en-GB" sz="2400" dirty="0" smtClean="0"/>
              <a:t>Design an algorithm for aircraft trajectory planning in near real time.</a:t>
            </a:r>
          </a:p>
          <a:p>
            <a:pPr algn="just"/>
            <a:r>
              <a:rPr lang="en-GB" sz="2400" dirty="0" smtClean="0"/>
              <a:t>Include BADA </a:t>
            </a:r>
            <a:r>
              <a:rPr lang="en-GB" sz="2400" dirty="0" smtClean="0"/>
              <a:t>models, </a:t>
            </a:r>
            <a:r>
              <a:rPr lang="en-GB" sz="2400" dirty="0" smtClean="0"/>
              <a:t>variable </a:t>
            </a:r>
            <a:r>
              <a:rPr lang="en-GB" sz="2400" dirty="0" smtClean="0"/>
              <a:t>airspeed and flight level</a:t>
            </a:r>
            <a:r>
              <a:rPr lang="en-GB" sz="2400" dirty="0" smtClean="0"/>
              <a:t>.</a:t>
            </a:r>
            <a:endParaRPr lang="en-GB" sz="2400" dirty="0" smtClean="0"/>
          </a:p>
          <a:p>
            <a:pPr algn="just"/>
            <a:r>
              <a:rPr lang="en-GB" sz="2400" dirty="0" smtClean="0"/>
              <a:t>Include ensemble forecast of thunderstorms (+ winds in the future)</a:t>
            </a:r>
          </a:p>
          <a:p>
            <a:pPr algn="just"/>
            <a:r>
              <a:rPr lang="en-GB" sz="2400" dirty="0" smtClean="0"/>
              <a:t>Create a directed graph between origin and destination, and then deform it with the Augmented Random Search (ARS) algorithm.</a:t>
            </a:r>
          </a:p>
          <a:p>
            <a:endParaRPr lang="en-GB" dirty="0" smtClean="0"/>
          </a:p>
        </p:txBody>
      </p:sp>
      <p:sp>
        <p:nvSpPr>
          <p:cNvPr id="3" name="Marcador de número de diapositiva 2"/>
          <p:cNvSpPr>
            <a:spLocks noGrp="1"/>
          </p:cNvSpPr>
          <p:nvPr>
            <p:ph type="sldNum" sz="quarter" idx="12"/>
          </p:nvPr>
        </p:nvSpPr>
        <p:spPr/>
        <p:txBody>
          <a:bodyPr/>
          <a:lstStyle/>
          <a:p>
            <a:fld id="{14DDF6C9-708F-4706-940F-19D01B5DBFE1}" type="slidenum">
              <a:rPr lang="en-US" smtClean="0"/>
              <a:t>15</a:t>
            </a:fld>
            <a:endParaRPr lang="en-US"/>
          </a:p>
        </p:txBody>
      </p:sp>
      <p:pic>
        <p:nvPicPr>
          <p:cNvPr id="6" name="Imagen 5"/>
          <p:cNvPicPr>
            <a:picLocks noChangeAspect="1"/>
          </p:cNvPicPr>
          <p:nvPr/>
        </p:nvPicPr>
        <p:blipFill>
          <a:blip r:embed="rId2"/>
          <a:stretch>
            <a:fillRect/>
          </a:stretch>
        </p:blipFill>
        <p:spPr>
          <a:xfrm>
            <a:off x="6235337" y="2042867"/>
            <a:ext cx="4584521" cy="3208502"/>
          </a:xfrm>
          <a:prstGeom prst="rect">
            <a:avLst/>
          </a:prstGeom>
        </p:spPr>
      </p:pic>
    </p:spTree>
    <p:extLst>
      <p:ext uri="{BB962C8B-B14F-4D97-AF65-F5344CB8AC3E}">
        <p14:creationId xmlns:p14="http://schemas.microsoft.com/office/powerpoint/2010/main" val="40731397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3. Graph deformation: </a:t>
            </a:r>
            <a:r>
              <a:rPr lang="en-GB" dirty="0" smtClean="0"/>
              <a:t>Weather </a:t>
            </a:r>
            <a:r>
              <a:rPr lang="en-GB" dirty="0" smtClean="0"/>
              <a:t>input (I)</a:t>
            </a:r>
            <a:endParaRPr lang="en-GB" dirty="0"/>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838200" y="1825625"/>
                <a:ext cx="7696200" cy="4351338"/>
              </a:xfrm>
            </p:spPr>
            <p:txBody>
              <a:bodyPr>
                <a:normAutofit/>
              </a:bodyPr>
              <a:lstStyle/>
              <a:p>
                <a:pPr marL="0" indent="0">
                  <a:buNone/>
                </a:pPr>
                <a:r>
                  <a:rPr lang="en-GB" sz="2400" dirty="0" smtClean="0"/>
                  <a:t>Ensemble forecast stored as </a:t>
                </a:r>
                <a:r>
                  <a:rPr lang="en-GB" sz="2400" dirty="0" err="1" smtClean="0"/>
                  <a:t>DataArray</a:t>
                </a:r>
                <a:r>
                  <a:rPr lang="en-GB" sz="2400" dirty="0" smtClean="0"/>
                  <a:t>:</a:t>
                </a:r>
              </a:p>
              <a:p>
                <a:r>
                  <a:rPr lang="en-GB" sz="2400" dirty="0" smtClean="0"/>
                  <a:t>4 dimensions: latitude (</a:t>
                </a:r>
                <a14:m>
                  <m:oMath xmlns:m="http://schemas.openxmlformats.org/officeDocument/2006/math">
                    <m:r>
                      <a:rPr lang="es-ES" sz="2400" b="0" i="1" smtClean="0">
                        <a:latin typeface="Cambria Math" panose="02040503050406030204" pitchFamily="18" charset="0"/>
                      </a:rPr>
                      <m:t>𝜙</m:t>
                    </m:r>
                  </m:oMath>
                </a14:m>
                <a:r>
                  <a:rPr lang="en-GB" sz="2400" dirty="0" smtClean="0"/>
                  <a:t>), longitude (</a:t>
                </a:r>
                <a14:m>
                  <m:oMath xmlns:m="http://schemas.openxmlformats.org/officeDocument/2006/math">
                    <m:r>
                      <a:rPr lang="es-ES" sz="2400" b="0" i="1" smtClean="0">
                        <a:latin typeface="Cambria Math" panose="02040503050406030204" pitchFamily="18" charset="0"/>
                      </a:rPr>
                      <m:t>𝜆</m:t>
                    </m:r>
                  </m:oMath>
                </a14:m>
                <a:r>
                  <a:rPr lang="en-GB" sz="2400" dirty="0" smtClean="0"/>
                  <a:t>), time (</a:t>
                </a:r>
                <a14:m>
                  <m:oMath xmlns:m="http://schemas.openxmlformats.org/officeDocument/2006/math">
                    <m:r>
                      <a:rPr lang="es-ES" sz="2400" b="0" i="1" smtClean="0">
                        <a:latin typeface="Cambria Math" panose="02040503050406030204" pitchFamily="18" charset="0"/>
                      </a:rPr>
                      <m:t>𝑡</m:t>
                    </m:r>
                  </m:oMath>
                </a14:m>
                <a:r>
                  <a:rPr lang="en-GB" sz="2400" dirty="0" smtClean="0"/>
                  <a:t>) and member (</a:t>
                </a:r>
                <a14:m>
                  <m:oMath xmlns:m="http://schemas.openxmlformats.org/officeDocument/2006/math">
                    <m:r>
                      <a:rPr lang="es-ES" sz="2400" b="0" i="1" smtClean="0">
                        <a:latin typeface="Cambria Math" panose="02040503050406030204" pitchFamily="18" charset="0"/>
                      </a:rPr>
                      <m:t>𝑚</m:t>
                    </m:r>
                  </m:oMath>
                </a14:m>
                <a:r>
                  <a:rPr lang="en-GB" sz="2400" dirty="0" smtClean="0"/>
                  <a:t>) (and eventually flight level FL)</a:t>
                </a:r>
              </a:p>
              <a:p>
                <a:r>
                  <a:rPr lang="en-GB" sz="2400" dirty="0" smtClean="0"/>
                  <a:t>Storm indicator in a grid</a:t>
                </a:r>
              </a:p>
              <a:p>
                <a:pPr marL="0" indent="0" algn="ctr">
                  <a:buNone/>
                </a:pPr>
                <a:r>
                  <a:rPr lang="en-GB" sz="2400" dirty="0" smtClean="0"/>
                  <a:t> </a:t>
                </a:r>
                <a14:m>
                  <m:oMath xmlns:m="http://schemas.openxmlformats.org/officeDocument/2006/math">
                    <m:sSub>
                      <m:sSubPr>
                        <m:ctrlPr>
                          <a:rPr lang="es-ES" sz="2400" b="0" i="1" smtClean="0">
                            <a:latin typeface="Cambria Math" panose="02040503050406030204" pitchFamily="18" charset="0"/>
                          </a:rPr>
                        </m:ctrlPr>
                      </m:sSubPr>
                      <m:e>
                        <m:r>
                          <m:rPr>
                            <m:sty m:val="p"/>
                          </m:rPr>
                          <a:rPr lang="es-ES" sz="2400" b="0" i="0" smtClean="0">
                            <a:latin typeface="Cambria Math" panose="02040503050406030204" pitchFamily="18" charset="0"/>
                          </a:rPr>
                          <m:t>I</m:t>
                        </m:r>
                      </m:e>
                      <m:sub>
                        <m:r>
                          <a:rPr lang="es-ES" sz="2400" b="0" i="1" smtClean="0">
                            <a:latin typeface="Cambria Math" panose="02040503050406030204" pitchFamily="18" charset="0"/>
                          </a:rPr>
                          <m:t>𝑠𝑡𝑜𝑟𝑚</m:t>
                        </m:r>
                      </m:sub>
                    </m:sSub>
                    <m:d>
                      <m:dPr>
                        <m:ctrlPr>
                          <a:rPr lang="es-ES" sz="2400" i="1">
                            <a:latin typeface="Cambria Math" panose="02040503050406030204" pitchFamily="18" charset="0"/>
                          </a:rPr>
                        </m:ctrlPr>
                      </m:dPr>
                      <m:e>
                        <m:r>
                          <a:rPr lang="es-ES" sz="2400" i="1">
                            <a:latin typeface="Cambria Math" panose="02040503050406030204" pitchFamily="18" charset="0"/>
                          </a:rPr>
                          <m:t>𝜙</m:t>
                        </m:r>
                        <m:r>
                          <a:rPr lang="es-ES" sz="2400" i="1">
                            <a:latin typeface="Cambria Math" panose="02040503050406030204" pitchFamily="18" charset="0"/>
                          </a:rPr>
                          <m:t>,</m:t>
                        </m:r>
                        <m:r>
                          <a:rPr lang="es-ES" sz="2400" i="1">
                            <a:latin typeface="Cambria Math" panose="02040503050406030204" pitchFamily="18" charset="0"/>
                          </a:rPr>
                          <m:t>𝜆</m:t>
                        </m:r>
                        <m:r>
                          <a:rPr lang="es-ES" sz="2400" i="1">
                            <a:latin typeface="Cambria Math" panose="02040503050406030204" pitchFamily="18" charset="0"/>
                          </a:rPr>
                          <m:t>,</m:t>
                        </m:r>
                        <m:r>
                          <a:rPr lang="es-ES" sz="2400" i="1">
                            <a:latin typeface="Cambria Math" panose="02040503050406030204" pitchFamily="18" charset="0"/>
                          </a:rPr>
                          <m:t>𝑡</m:t>
                        </m:r>
                        <m:r>
                          <a:rPr lang="es-ES" sz="2400" i="1">
                            <a:latin typeface="Cambria Math" panose="02040503050406030204" pitchFamily="18" charset="0"/>
                          </a:rPr>
                          <m:t>, </m:t>
                        </m:r>
                        <m:r>
                          <a:rPr lang="es-ES" sz="2400" i="1">
                            <a:latin typeface="Cambria Math" panose="02040503050406030204" pitchFamily="18" charset="0"/>
                          </a:rPr>
                          <m:t>𝑚</m:t>
                        </m:r>
                      </m:e>
                    </m:d>
                    <m:r>
                      <a:rPr lang="es-ES" sz="2400" b="0" i="0" smtClean="0">
                        <a:latin typeface="Cambria Math" panose="02040503050406030204" pitchFamily="18" charset="0"/>
                      </a:rPr>
                      <m:t>=</m:t>
                    </m:r>
                    <m:d>
                      <m:dPr>
                        <m:begChr m:val="{"/>
                        <m:endChr m:val=""/>
                        <m:ctrlPr>
                          <a:rPr lang="en-GB" sz="2400" i="1" smtClean="0">
                            <a:latin typeface="Cambria Math" panose="02040503050406030204" pitchFamily="18" charset="0"/>
                          </a:rPr>
                        </m:ctrlPr>
                      </m:dPr>
                      <m:e>
                        <m:eqArr>
                          <m:eqArrPr>
                            <m:ctrlPr>
                              <a:rPr lang="en-GB" sz="2400" i="1" smtClean="0">
                                <a:latin typeface="Cambria Math" panose="02040503050406030204" pitchFamily="18" charset="0"/>
                              </a:rPr>
                            </m:ctrlPr>
                          </m:eqArrPr>
                          <m:e>
                            <m:r>
                              <a:rPr lang="es-ES" sz="2400" b="0" i="1" smtClean="0">
                                <a:latin typeface="Cambria Math" panose="02040503050406030204" pitchFamily="18" charset="0"/>
                              </a:rPr>
                              <m:t>1    </m:t>
                            </m:r>
                            <m:r>
                              <a:rPr lang="es-ES" sz="2400" b="0" i="1" smtClean="0">
                                <a:latin typeface="Cambria Math" panose="02040503050406030204" pitchFamily="18" charset="0"/>
                              </a:rPr>
                              <m:t>𝑖𝑓</m:t>
                            </m:r>
                            <m:r>
                              <a:rPr lang="es-ES" sz="2400" b="0" i="1" smtClean="0">
                                <a:latin typeface="Cambria Math" panose="02040503050406030204" pitchFamily="18" charset="0"/>
                              </a:rPr>
                              <m:t> </m:t>
                            </m:r>
                            <m:d>
                              <m:dPr>
                                <m:ctrlPr>
                                  <a:rPr lang="es-ES" sz="2400" b="0" i="1" smtClean="0">
                                    <a:latin typeface="Cambria Math" panose="02040503050406030204" pitchFamily="18" charset="0"/>
                                  </a:rPr>
                                </m:ctrlPr>
                              </m:dPr>
                              <m:e>
                                <m:r>
                                  <a:rPr lang="es-ES" sz="2400" b="0" i="1" smtClean="0">
                                    <a:latin typeface="Cambria Math" panose="02040503050406030204" pitchFamily="18" charset="0"/>
                                  </a:rPr>
                                  <m:t>𝜙</m:t>
                                </m:r>
                                <m:r>
                                  <a:rPr lang="es-ES" sz="2400" b="0" i="1" smtClean="0">
                                    <a:latin typeface="Cambria Math" panose="02040503050406030204" pitchFamily="18" charset="0"/>
                                  </a:rPr>
                                  <m:t>,</m:t>
                                </m:r>
                                <m:r>
                                  <a:rPr lang="es-ES" sz="2400" b="0" i="1" smtClean="0">
                                    <a:latin typeface="Cambria Math" panose="02040503050406030204" pitchFamily="18" charset="0"/>
                                  </a:rPr>
                                  <m:t>𝜆</m:t>
                                </m:r>
                                <m:r>
                                  <a:rPr lang="es-ES" sz="2400" b="0" i="1" smtClean="0">
                                    <a:latin typeface="Cambria Math" panose="02040503050406030204" pitchFamily="18" charset="0"/>
                                  </a:rPr>
                                  <m:t>,</m:t>
                                </m:r>
                                <m:r>
                                  <a:rPr lang="es-ES" sz="2400" b="0" i="1" smtClean="0">
                                    <a:latin typeface="Cambria Math" panose="02040503050406030204" pitchFamily="18" charset="0"/>
                                  </a:rPr>
                                  <m:t>𝑡</m:t>
                                </m:r>
                                <m:r>
                                  <a:rPr lang="es-ES" sz="2400" b="0" i="1" smtClean="0">
                                    <a:latin typeface="Cambria Math" panose="02040503050406030204" pitchFamily="18" charset="0"/>
                                  </a:rPr>
                                  <m:t>, </m:t>
                                </m:r>
                                <m:r>
                                  <a:rPr lang="es-ES" sz="2400" b="0" i="1" smtClean="0">
                                    <a:latin typeface="Cambria Math" panose="02040503050406030204" pitchFamily="18" charset="0"/>
                                  </a:rPr>
                                  <m:t>𝑚</m:t>
                                </m:r>
                              </m:e>
                            </m:d>
                            <m:r>
                              <a:rPr lang="es-ES" sz="2400" b="0" i="1" smtClean="0">
                                <a:latin typeface="Cambria Math" panose="02040503050406030204" pitchFamily="18" charset="0"/>
                              </a:rPr>
                              <m:t> </m:t>
                            </m:r>
                            <m:r>
                              <m:rPr>
                                <m:sty m:val="p"/>
                              </m:rPr>
                              <a:rPr lang="es-ES" sz="2400" b="0" i="0" smtClean="0">
                                <a:latin typeface="Cambria Math" panose="02040503050406030204" pitchFamily="18" charset="0"/>
                              </a:rPr>
                              <m:t>in</m:t>
                            </m:r>
                            <m:r>
                              <a:rPr lang="es-ES" sz="2400" b="0" i="0" smtClean="0">
                                <a:latin typeface="Cambria Math" panose="02040503050406030204" pitchFamily="18" charset="0"/>
                              </a:rPr>
                              <m:t> </m:t>
                            </m:r>
                            <m:r>
                              <m:rPr>
                                <m:sty m:val="p"/>
                              </m:rPr>
                              <a:rPr lang="es-ES" sz="2400" b="0" i="0" smtClean="0">
                                <a:latin typeface="Cambria Math" panose="02040503050406030204" pitchFamily="18" charset="0"/>
                              </a:rPr>
                              <m:t>storm</m:t>
                            </m:r>
                            <m:r>
                              <a:rPr lang="es-ES" sz="2400" b="0" i="0" smtClean="0">
                                <a:latin typeface="Cambria Math" panose="02040503050406030204" pitchFamily="18" charset="0"/>
                              </a:rPr>
                              <m:t>,</m:t>
                            </m:r>
                          </m:e>
                          <m:e>
                            <m:r>
                              <a:rPr lang="es-ES" sz="2400" b="0" i="1" smtClean="0">
                                <a:latin typeface="Cambria Math" panose="02040503050406030204" pitchFamily="18" charset="0"/>
                              </a:rPr>
                              <m:t>0   </m:t>
                            </m:r>
                            <m:r>
                              <a:rPr lang="es-ES" sz="2400" b="0" i="0" smtClean="0">
                                <a:latin typeface="Cambria Math" panose="02040503050406030204" pitchFamily="18" charset="0"/>
                              </a:rPr>
                              <m:t> </m:t>
                            </m:r>
                            <m:r>
                              <m:rPr>
                                <m:sty m:val="p"/>
                              </m:rPr>
                              <a:rPr lang="es-ES" sz="2400" b="0" i="0" smtClean="0">
                                <a:latin typeface="Cambria Math" panose="02040503050406030204" pitchFamily="18" charset="0"/>
                              </a:rPr>
                              <m:t>otherwise</m:t>
                            </m:r>
                            <m:r>
                              <a:rPr lang="es-ES" sz="2400" b="0" i="0" smtClean="0">
                                <a:latin typeface="Cambria Math" panose="02040503050406030204" pitchFamily="18" charset="0"/>
                              </a:rPr>
                              <m:t>.                        </m:t>
                            </m:r>
                          </m:e>
                        </m:eqArr>
                      </m:e>
                    </m:d>
                  </m:oMath>
                </a14:m>
                <a:endParaRPr lang="en-GB" sz="2400" dirty="0" smtClean="0"/>
              </a:p>
              <a:p>
                <a:r>
                  <a:rPr lang="en-GB" sz="2400" dirty="0" smtClean="0"/>
                  <a:t>Interpolation for any </a:t>
                </a:r>
                <a14:m>
                  <m:oMath xmlns:m="http://schemas.openxmlformats.org/officeDocument/2006/math">
                    <m:d>
                      <m:dPr>
                        <m:ctrlPr>
                          <a:rPr lang="es-ES" sz="2400" b="0" i="1" smtClean="0">
                            <a:latin typeface="Cambria Math" panose="02040503050406030204" pitchFamily="18" charset="0"/>
                          </a:rPr>
                        </m:ctrlPr>
                      </m:dPr>
                      <m:e>
                        <m:r>
                          <a:rPr lang="es-ES" sz="2400" b="0" i="1" smtClean="0">
                            <a:latin typeface="Cambria Math" panose="02040503050406030204" pitchFamily="18" charset="0"/>
                          </a:rPr>
                          <m:t>𝜙</m:t>
                        </m:r>
                        <m:r>
                          <a:rPr lang="es-ES" sz="2400" b="0" i="1" smtClean="0">
                            <a:latin typeface="Cambria Math" panose="02040503050406030204" pitchFamily="18" charset="0"/>
                          </a:rPr>
                          <m:t>,</m:t>
                        </m:r>
                        <m:r>
                          <a:rPr lang="es-ES" sz="2400" b="0" i="1" smtClean="0">
                            <a:latin typeface="Cambria Math" panose="02040503050406030204" pitchFamily="18" charset="0"/>
                          </a:rPr>
                          <m:t>𝜆</m:t>
                        </m:r>
                        <m:r>
                          <a:rPr lang="es-ES" sz="2400" b="0" i="1" smtClean="0">
                            <a:latin typeface="Cambria Math" panose="02040503050406030204" pitchFamily="18" charset="0"/>
                          </a:rPr>
                          <m:t>,</m:t>
                        </m:r>
                        <m:r>
                          <a:rPr lang="es-ES" sz="2400" b="0" i="1" smtClean="0">
                            <a:latin typeface="Cambria Math" panose="02040503050406030204" pitchFamily="18" charset="0"/>
                          </a:rPr>
                          <m:t>𝑡</m:t>
                        </m:r>
                      </m:e>
                    </m:d>
                  </m:oMath>
                </a14:m>
                <a:r>
                  <a:rPr lang="es-ES" sz="2400" b="0" dirty="0" smtClean="0"/>
                  <a:t> </a:t>
                </a:r>
                <a:r>
                  <a:rPr lang="es-ES" sz="2400" b="0" dirty="0" err="1" smtClean="0"/>
                  <a:t>using</a:t>
                </a:r>
                <a:r>
                  <a:rPr lang="es-ES" sz="2400" b="0" dirty="0" smtClean="0"/>
                  <a:t> CUDA </a:t>
                </a:r>
                <a:r>
                  <a:rPr lang="es-ES" sz="2400" b="0" dirty="0" err="1" smtClean="0"/>
                  <a:t>textures</a:t>
                </a:r>
                <a:r>
                  <a:rPr lang="es-ES" sz="2400" b="0" dirty="0" smtClean="0"/>
                  <a:t>.</a:t>
                </a:r>
              </a:p>
              <a:p>
                <a:pPr marL="0" indent="0">
                  <a:buNone/>
                </a:pPr>
                <a:endParaRPr lang="en-GB" sz="2400" dirty="0" smtClean="0"/>
              </a:p>
              <a:p>
                <a:pPr marL="0" indent="0">
                  <a:buNone/>
                </a:pPr>
                <a:endParaRPr lang="en-GB" sz="2400" dirty="0" smtClean="0"/>
              </a:p>
              <a:p>
                <a:endParaRPr lang="en-GB" dirty="0" smtClean="0"/>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838200" y="1825625"/>
                <a:ext cx="7696200" cy="4351338"/>
              </a:xfrm>
              <a:blipFill>
                <a:blip r:embed="rId2"/>
                <a:stretch>
                  <a:fillRect l="-1268" t="-1961"/>
                </a:stretch>
              </a:blipFill>
            </p:spPr>
            <p:txBody>
              <a:bodyPr/>
              <a:lstStyle/>
              <a:p>
                <a:r>
                  <a:rPr lang="en-US">
                    <a:noFill/>
                  </a:rPr>
                  <a:t> </a:t>
                </a:r>
              </a:p>
            </p:txBody>
          </p:sp>
        </mc:Fallback>
      </mc:AlternateContent>
      <p:sp>
        <p:nvSpPr>
          <p:cNvPr id="2" name="Marcador de número de diapositiva 1"/>
          <p:cNvSpPr>
            <a:spLocks noGrp="1"/>
          </p:cNvSpPr>
          <p:nvPr>
            <p:ph type="sldNum" sz="quarter" idx="12"/>
          </p:nvPr>
        </p:nvSpPr>
        <p:spPr/>
        <p:txBody>
          <a:bodyPr/>
          <a:lstStyle/>
          <a:p>
            <a:fld id="{14DDF6C9-708F-4706-940F-19D01B5DBFE1}" type="slidenum">
              <a:rPr lang="en-US" smtClean="0"/>
              <a:t>16</a:t>
            </a:fld>
            <a:endParaRPr lang="en-US"/>
          </a:p>
        </p:txBody>
      </p:sp>
    </p:spTree>
    <p:extLst>
      <p:ext uri="{BB962C8B-B14F-4D97-AF65-F5344CB8AC3E}">
        <p14:creationId xmlns:p14="http://schemas.microsoft.com/office/powerpoint/2010/main" val="11641492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3. Graph deformation: </a:t>
            </a:r>
            <a:r>
              <a:rPr lang="en-GB" dirty="0" smtClean="0"/>
              <a:t>Weather </a:t>
            </a:r>
            <a:r>
              <a:rPr lang="en-GB" dirty="0" smtClean="0"/>
              <a:t>input (II)</a:t>
            </a:r>
            <a:endParaRPr lang="en-GB" dirty="0"/>
          </a:p>
        </p:txBody>
      </p:sp>
      <p:grpSp>
        <p:nvGrpSpPr>
          <p:cNvPr id="37" name="Grupo 36"/>
          <p:cNvGrpSpPr/>
          <p:nvPr/>
        </p:nvGrpSpPr>
        <p:grpSpPr>
          <a:xfrm>
            <a:off x="2112940" y="1232359"/>
            <a:ext cx="7484508" cy="5107229"/>
            <a:chOff x="1176538" y="1321355"/>
            <a:chExt cx="7484508" cy="5107229"/>
          </a:xfrm>
        </p:grpSpPr>
        <p:cxnSp>
          <p:nvCxnSpPr>
            <p:cNvPr id="21" name="Conector recto de flecha 20"/>
            <p:cNvCxnSpPr/>
            <p:nvPr/>
          </p:nvCxnSpPr>
          <p:spPr>
            <a:xfrm>
              <a:off x="1680754" y="1532709"/>
              <a:ext cx="0" cy="18810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ector recto de flecha 22"/>
            <p:cNvCxnSpPr/>
            <p:nvPr/>
          </p:nvCxnSpPr>
          <p:spPr>
            <a:xfrm>
              <a:off x="1676034" y="1532709"/>
              <a:ext cx="212961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CuadroTexto 25"/>
            <p:cNvSpPr txBox="1"/>
            <p:nvPr/>
          </p:nvSpPr>
          <p:spPr>
            <a:xfrm>
              <a:off x="3853511" y="1321355"/>
              <a:ext cx="649537" cy="369332"/>
            </a:xfrm>
            <a:prstGeom prst="rect">
              <a:avLst/>
            </a:prstGeom>
            <a:noFill/>
          </p:spPr>
          <p:txBody>
            <a:bodyPr wrap="none" rtlCol="0">
              <a:spAutoFit/>
            </a:bodyPr>
            <a:lstStyle/>
            <a:p>
              <a:r>
                <a:rPr lang="en-US" dirty="0" smtClean="0"/>
                <a:t>Time</a:t>
              </a:r>
              <a:endParaRPr lang="en-US" dirty="0"/>
            </a:p>
          </p:txBody>
        </p:sp>
        <p:sp>
          <p:nvSpPr>
            <p:cNvPr id="27" name="CuadroTexto 26"/>
            <p:cNvSpPr txBox="1"/>
            <p:nvPr/>
          </p:nvSpPr>
          <p:spPr>
            <a:xfrm>
              <a:off x="1176538" y="3387072"/>
              <a:ext cx="998991" cy="369332"/>
            </a:xfrm>
            <a:prstGeom prst="rect">
              <a:avLst/>
            </a:prstGeom>
            <a:noFill/>
          </p:spPr>
          <p:txBody>
            <a:bodyPr wrap="none" rtlCol="0">
              <a:spAutoFit/>
            </a:bodyPr>
            <a:lstStyle/>
            <a:p>
              <a:r>
                <a:rPr lang="en-US" dirty="0" smtClean="0"/>
                <a:t>Member</a:t>
              </a:r>
              <a:endParaRPr lang="en-US" dirty="0"/>
            </a:p>
          </p:txBody>
        </p:sp>
        <p:pic>
          <p:nvPicPr>
            <p:cNvPr id="28" name="Imagen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3390" y="1677763"/>
              <a:ext cx="2079038" cy="1567351"/>
            </a:xfrm>
            <a:prstGeom prst="rect">
              <a:avLst/>
            </a:prstGeom>
          </p:spPr>
        </p:pic>
        <p:pic>
          <p:nvPicPr>
            <p:cNvPr id="29" name="Imagen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0687" y="1684131"/>
              <a:ext cx="2101825" cy="1584530"/>
            </a:xfrm>
            <a:prstGeom prst="rect">
              <a:avLst/>
            </a:prstGeom>
          </p:spPr>
        </p:pic>
        <p:pic>
          <p:nvPicPr>
            <p:cNvPr id="30" name="Imagen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6013" y="1690873"/>
              <a:ext cx="2061649" cy="1554242"/>
            </a:xfrm>
            <a:prstGeom prst="rect">
              <a:avLst/>
            </a:prstGeom>
          </p:spPr>
        </p:pic>
        <p:pic>
          <p:nvPicPr>
            <p:cNvPr id="31" name="Imagen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3512" y="3268661"/>
              <a:ext cx="2078794" cy="1567167"/>
            </a:xfrm>
            <a:prstGeom prst="rect">
              <a:avLst/>
            </a:prstGeom>
          </p:spPr>
        </p:pic>
        <p:pic>
          <p:nvPicPr>
            <p:cNvPr id="32" name="Imagen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94913" y="3268661"/>
              <a:ext cx="2093374" cy="1578159"/>
            </a:xfrm>
            <a:prstGeom prst="rect">
              <a:avLst/>
            </a:prstGeom>
          </p:spPr>
        </p:pic>
        <p:pic>
          <p:nvPicPr>
            <p:cNvPr id="33" name="Imagen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67672" y="3268661"/>
              <a:ext cx="2093374" cy="1578159"/>
            </a:xfrm>
            <a:prstGeom prst="rect">
              <a:avLst/>
            </a:prstGeom>
          </p:spPr>
        </p:pic>
        <p:pic>
          <p:nvPicPr>
            <p:cNvPr id="34" name="Imagen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53390" y="4859375"/>
              <a:ext cx="2079038" cy="1567351"/>
            </a:xfrm>
            <a:prstGeom prst="rect">
              <a:avLst/>
            </a:prstGeom>
          </p:spPr>
        </p:pic>
        <p:pic>
          <p:nvPicPr>
            <p:cNvPr id="35" name="Imagen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98319" y="4876446"/>
              <a:ext cx="2058857" cy="1552138"/>
            </a:xfrm>
            <a:prstGeom prst="rect">
              <a:avLst/>
            </a:prstGeom>
          </p:spPr>
        </p:pic>
        <p:pic>
          <p:nvPicPr>
            <p:cNvPr id="36" name="Imagen 3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86013" y="4870366"/>
              <a:ext cx="2061894" cy="1554427"/>
            </a:xfrm>
            <a:prstGeom prst="rect">
              <a:avLst/>
            </a:prstGeom>
          </p:spPr>
        </p:pic>
      </p:grpSp>
      <p:sp>
        <p:nvSpPr>
          <p:cNvPr id="39" name="Marcador de número de diapositiva 38"/>
          <p:cNvSpPr>
            <a:spLocks noGrp="1"/>
          </p:cNvSpPr>
          <p:nvPr>
            <p:ph type="sldNum" sz="quarter" idx="12"/>
          </p:nvPr>
        </p:nvSpPr>
        <p:spPr/>
        <p:txBody>
          <a:bodyPr/>
          <a:lstStyle/>
          <a:p>
            <a:fld id="{14DDF6C9-708F-4706-940F-19D01B5DBFE1}" type="slidenum">
              <a:rPr lang="en-US" smtClean="0"/>
              <a:t>17</a:t>
            </a:fld>
            <a:endParaRPr lang="en-US"/>
          </a:p>
        </p:txBody>
      </p:sp>
    </p:spTree>
    <p:extLst>
      <p:ext uri="{BB962C8B-B14F-4D97-AF65-F5344CB8AC3E}">
        <p14:creationId xmlns:p14="http://schemas.microsoft.com/office/powerpoint/2010/main" val="6644742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3. Graph deformation: </a:t>
            </a:r>
            <a:r>
              <a:rPr lang="en-GB" dirty="0" err="1" smtClean="0"/>
              <a:t>Voronoi</a:t>
            </a:r>
            <a:r>
              <a:rPr lang="en-GB" dirty="0" smtClean="0"/>
              <a:t> </a:t>
            </a:r>
            <a:r>
              <a:rPr lang="en-GB" dirty="0" smtClean="0"/>
              <a:t>based Graph</a:t>
            </a:r>
            <a:endParaRPr lang="en-GB" dirty="0"/>
          </a:p>
        </p:txBody>
      </p:sp>
      <p:sp>
        <p:nvSpPr>
          <p:cNvPr id="12" name="CuadroTexto 11"/>
          <p:cNvSpPr txBox="1"/>
          <p:nvPr/>
        </p:nvSpPr>
        <p:spPr>
          <a:xfrm>
            <a:off x="1004024" y="5317934"/>
            <a:ext cx="2912770" cy="923330"/>
          </a:xfrm>
          <a:prstGeom prst="rect">
            <a:avLst/>
          </a:prstGeom>
          <a:noFill/>
        </p:spPr>
        <p:txBody>
          <a:bodyPr wrap="square" rtlCol="0">
            <a:spAutoFit/>
          </a:bodyPr>
          <a:lstStyle/>
          <a:p>
            <a:r>
              <a:rPr lang="en-US" dirty="0" smtClean="0"/>
              <a:t>1. </a:t>
            </a:r>
            <a:r>
              <a:rPr lang="en-US" dirty="0" err="1" smtClean="0"/>
              <a:t>Voronoi</a:t>
            </a:r>
            <a:r>
              <a:rPr lang="en-US" dirty="0" smtClean="0"/>
              <a:t> diagram. Each point represents the centroid of a storm cell.</a:t>
            </a:r>
            <a:endParaRPr lang="en-US" dirty="0"/>
          </a:p>
        </p:txBody>
      </p:sp>
      <p:sp>
        <p:nvSpPr>
          <p:cNvPr id="13" name="CuadroTexto 12"/>
          <p:cNvSpPr txBox="1"/>
          <p:nvPr/>
        </p:nvSpPr>
        <p:spPr>
          <a:xfrm>
            <a:off x="4397365" y="5310695"/>
            <a:ext cx="3397269" cy="923330"/>
          </a:xfrm>
          <a:prstGeom prst="rect">
            <a:avLst/>
          </a:prstGeom>
          <a:noFill/>
        </p:spPr>
        <p:txBody>
          <a:bodyPr wrap="square" rtlCol="0">
            <a:spAutoFit/>
          </a:bodyPr>
          <a:lstStyle/>
          <a:p>
            <a:r>
              <a:rPr lang="en-US" dirty="0" smtClean="0"/>
              <a:t>2. Connect origin and destination to the diagram, define envelope and directed edges.</a:t>
            </a:r>
          </a:p>
        </p:txBody>
      </p:sp>
      <p:sp>
        <p:nvSpPr>
          <p:cNvPr id="14" name="CuadroTexto 13"/>
          <p:cNvSpPr txBox="1"/>
          <p:nvPr/>
        </p:nvSpPr>
        <p:spPr>
          <a:xfrm>
            <a:off x="8151222" y="5325425"/>
            <a:ext cx="3596641" cy="923330"/>
          </a:xfrm>
          <a:prstGeom prst="rect">
            <a:avLst/>
          </a:prstGeom>
          <a:noFill/>
        </p:spPr>
        <p:txBody>
          <a:bodyPr wrap="square" rtlCol="0">
            <a:spAutoFit/>
          </a:bodyPr>
          <a:lstStyle/>
          <a:p>
            <a:r>
              <a:rPr lang="en-US" dirty="0"/>
              <a:t>3</a:t>
            </a:r>
            <a:r>
              <a:rPr lang="en-US" dirty="0" smtClean="0"/>
              <a:t>. Discretize the graph, adding control nodes that the optimization algorithm will move.</a:t>
            </a:r>
          </a:p>
        </p:txBody>
      </p:sp>
      <p:sp>
        <p:nvSpPr>
          <p:cNvPr id="15" name="Flecha derecha 14"/>
          <p:cNvSpPr/>
          <p:nvPr/>
        </p:nvSpPr>
        <p:spPr>
          <a:xfrm>
            <a:off x="3856616" y="3401981"/>
            <a:ext cx="613575" cy="269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echa derecha 15"/>
          <p:cNvSpPr/>
          <p:nvPr/>
        </p:nvSpPr>
        <p:spPr>
          <a:xfrm>
            <a:off x="7645958" y="3401981"/>
            <a:ext cx="613575" cy="269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adroTexto 16"/>
          <p:cNvSpPr txBox="1"/>
          <p:nvPr/>
        </p:nvSpPr>
        <p:spPr>
          <a:xfrm>
            <a:off x="5638800" y="2973977"/>
            <a:ext cx="65" cy="276999"/>
          </a:xfrm>
          <a:prstGeom prst="rect">
            <a:avLst/>
          </a:prstGeom>
          <a:noFill/>
        </p:spPr>
        <p:txBody>
          <a:bodyPr wrap="none" lIns="0" tIns="0" rIns="0" bIns="0" rtlCol="0">
            <a:spAutoFit/>
          </a:bodyPr>
          <a:lstStyle/>
          <a:p>
            <a:endParaRPr lang="en-US" dirty="0"/>
          </a:p>
        </p:txBody>
      </p:sp>
      <p:pic>
        <p:nvPicPr>
          <p:cNvPr id="3" name="Imagen 2"/>
          <p:cNvPicPr>
            <a:picLocks noChangeAspect="1"/>
          </p:cNvPicPr>
          <p:nvPr/>
        </p:nvPicPr>
        <p:blipFill>
          <a:blip r:embed="rId2"/>
          <a:stretch>
            <a:fillRect/>
          </a:stretch>
        </p:blipFill>
        <p:spPr>
          <a:xfrm>
            <a:off x="991247" y="2556672"/>
            <a:ext cx="2546346" cy="2110629"/>
          </a:xfrm>
          <a:prstGeom prst="rect">
            <a:avLst/>
          </a:prstGeom>
        </p:spPr>
      </p:pic>
      <p:pic>
        <p:nvPicPr>
          <p:cNvPr id="5" name="Imagen 4"/>
          <p:cNvPicPr>
            <a:picLocks noChangeAspect="1"/>
          </p:cNvPicPr>
          <p:nvPr/>
        </p:nvPicPr>
        <p:blipFill>
          <a:blip r:embed="rId3"/>
          <a:stretch>
            <a:fillRect/>
          </a:stretch>
        </p:blipFill>
        <p:spPr>
          <a:xfrm>
            <a:off x="4538307" y="2556672"/>
            <a:ext cx="3039535" cy="2055018"/>
          </a:xfrm>
          <a:prstGeom prst="rect">
            <a:avLst/>
          </a:prstGeom>
        </p:spPr>
      </p:pic>
      <p:pic>
        <p:nvPicPr>
          <p:cNvPr id="6" name="Imagen 5"/>
          <p:cNvPicPr>
            <a:picLocks noChangeAspect="1"/>
          </p:cNvPicPr>
          <p:nvPr/>
        </p:nvPicPr>
        <p:blipFill>
          <a:blip r:embed="rId4"/>
          <a:stretch>
            <a:fillRect/>
          </a:stretch>
        </p:blipFill>
        <p:spPr>
          <a:xfrm>
            <a:off x="8327649" y="2556672"/>
            <a:ext cx="2936346" cy="2055018"/>
          </a:xfrm>
          <a:prstGeom prst="rect">
            <a:avLst/>
          </a:prstGeom>
        </p:spPr>
      </p:pic>
      <p:sp>
        <p:nvSpPr>
          <p:cNvPr id="7" name="Marcador de número de diapositiva 6"/>
          <p:cNvSpPr>
            <a:spLocks noGrp="1"/>
          </p:cNvSpPr>
          <p:nvPr>
            <p:ph type="sldNum" sz="quarter" idx="12"/>
          </p:nvPr>
        </p:nvSpPr>
        <p:spPr/>
        <p:txBody>
          <a:bodyPr/>
          <a:lstStyle/>
          <a:p>
            <a:fld id="{14DDF6C9-708F-4706-940F-19D01B5DBFE1}" type="slidenum">
              <a:rPr lang="en-US" smtClean="0"/>
              <a:t>18</a:t>
            </a:fld>
            <a:endParaRPr lang="en-US"/>
          </a:p>
        </p:txBody>
      </p:sp>
    </p:spTree>
    <p:extLst>
      <p:ext uri="{BB962C8B-B14F-4D97-AF65-F5344CB8AC3E}">
        <p14:creationId xmlns:p14="http://schemas.microsoft.com/office/powerpoint/2010/main" val="20920619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smtClean="0"/>
              <a:t>Table of contents</a:t>
            </a:r>
            <a:endParaRPr lang="en-GB" dirty="0"/>
          </a:p>
        </p:txBody>
      </p:sp>
      <p:sp>
        <p:nvSpPr>
          <p:cNvPr id="7" name="Content Placeholder 2"/>
          <p:cNvSpPr>
            <a:spLocks noGrp="1"/>
          </p:cNvSpPr>
          <p:nvPr>
            <p:ph idx="1"/>
          </p:nvPr>
        </p:nvSpPr>
        <p:spPr>
          <a:xfrm>
            <a:off x="838200" y="1825625"/>
            <a:ext cx="10515600" cy="4351338"/>
          </a:xfrm>
        </p:spPr>
        <p:txBody>
          <a:bodyPr>
            <a:normAutofit lnSpcReduction="10000"/>
          </a:bodyPr>
          <a:lstStyle/>
          <a:p>
            <a:pPr marL="514350" indent="-514350">
              <a:buFont typeface="+mj-lt"/>
              <a:buAutoNum type="arabicPeriod"/>
            </a:pPr>
            <a:r>
              <a:rPr lang="en-GB" dirty="0" smtClean="0"/>
              <a:t>Introduction</a:t>
            </a:r>
          </a:p>
          <a:p>
            <a:pPr lvl="1"/>
            <a:r>
              <a:rPr lang="en-GB" dirty="0" smtClean="0"/>
              <a:t>Motivation and objectives</a:t>
            </a:r>
          </a:p>
          <a:p>
            <a:pPr lvl="1"/>
            <a:r>
              <a:rPr lang="en-GB" dirty="0" smtClean="0"/>
              <a:t>Methodologies</a:t>
            </a:r>
          </a:p>
          <a:p>
            <a:pPr marL="514350" indent="-514350">
              <a:buFont typeface="+mj-lt"/>
              <a:buAutoNum type="arabicPeriod"/>
            </a:pPr>
            <a:r>
              <a:rPr lang="en-GB" dirty="0" smtClean="0"/>
              <a:t>Method 1: Scenario Based RRTs</a:t>
            </a:r>
          </a:p>
          <a:p>
            <a:pPr lvl="1"/>
            <a:r>
              <a:rPr lang="en-GB" dirty="0" smtClean="0"/>
              <a:t>Overview</a:t>
            </a:r>
          </a:p>
          <a:p>
            <a:pPr lvl="1"/>
            <a:r>
              <a:rPr lang="en-GB" dirty="0" smtClean="0"/>
              <a:t>Results</a:t>
            </a:r>
            <a:endParaRPr lang="en-GB" dirty="0"/>
          </a:p>
          <a:p>
            <a:pPr marL="514350" indent="-514350">
              <a:buFont typeface="+mj-lt"/>
              <a:buAutoNum type="arabicPeriod"/>
            </a:pPr>
            <a:r>
              <a:rPr lang="en-GB" dirty="0" smtClean="0"/>
              <a:t>Method 2: Graph deformation</a:t>
            </a:r>
          </a:p>
          <a:p>
            <a:pPr lvl="1"/>
            <a:r>
              <a:rPr lang="en-GB" dirty="0" smtClean="0"/>
              <a:t>Overview</a:t>
            </a:r>
          </a:p>
          <a:p>
            <a:pPr lvl="1"/>
            <a:r>
              <a:rPr lang="en-GB" dirty="0" smtClean="0"/>
              <a:t>Results</a:t>
            </a:r>
            <a:endParaRPr lang="en-GB" dirty="0" smtClean="0"/>
          </a:p>
          <a:p>
            <a:pPr marL="514350" indent="-514350">
              <a:buFont typeface="+mj-lt"/>
              <a:buAutoNum type="arabicPeriod"/>
            </a:pPr>
            <a:r>
              <a:rPr lang="en-GB" dirty="0"/>
              <a:t>Operational implementation</a:t>
            </a:r>
            <a:endParaRPr lang="en-GB" dirty="0" smtClean="0"/>
          </a:p>
          <a:p>
            <a:pPr marL="514350" indent="-514350">
              <a:buFont typeface="+mj-lt"/>
              <a:buAutoNum type="arabicPeriod"/>
            </a:pPr>
            <a:endParaRPr lang="en-GB" dirty="0"/>
          </a:p>
        </p:txBody>
      </p:sp>
    </p:spTree>
    <p:extLst>
      <p:ext uri="{BB962C8B-B14F-4D97-AF65-F5344CB8AC3E}">
        <p14:creationId xmlns:p14="http://schemas.microsoft.com/office/powerpoint/2010/main" val="16739715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3. Graph deformation: Graph </a:t>
            </a:r>
            <a:r>
              <a:rPr lang="en-GB" dirty="0" smtClean="0"/>
              <a:t>definition </a:t>
            </a:r>
            <a:r>
              <a:rPr lang="en-GB" dirty="0" smtClean="0"/>
              <a:t>(I</a:t>
            </a:r>
            <a:r>
              <a:rPr lang="en-GB" dirty="0" smtClean="0"/>
              <a:t>)</a:t>
            </a:r>
            <a:endParaRPr lang="en-GB" dirty="0"/>
          </a:p>
        </p:txBody>
      </p:sp>
      <mc:AlternateContent xmlns:mc="http://schemas.openxmlformats.org/markup-compatibility/2006" xmlns:a14="http://schemas.microsoft.com/office/drawing/2010/main">
        <mc:Choice Requires="a14">
          <p:sp>
            <p:nvSpPr>
              <p:cNvPr id="19" name="Content Placeholder 2"/>
              <p:cNvSpPr>
                <a:spLocks noGrp="1"/>
              </p:cNvSpPr>
              <p:nvPr>
                <p:ph idx="1"/>
              </p:nvPr>
            </p:nvSpPr>
            <p:spPr>
              <a:xfrm>
                <a:off x="838200" y="1825625"/>
                <a:ext cx="6032863" cy="4351338"/>
              </a:xfrm>
            </p:spPr>
            <p:txBody>
              <a:bodyPr>
                <a:normAutofit/>
              </a:bodyPr>
              <a:lstStyle/>
              <a:p>
                <a:pPr marL="0" indent="0">
                  <a:buNone/>
                </a:pPr>
                <a:r>
                  <a:rPr lang="en-GB" sz="2400" dirty="0" smtClean="0"/>
                  <a:t>We define the graph </a:t>
                </a:r>
                <a14:m>
                  <m:oMath xmlns:m="http://schemas.openxmlformats.org/officeDocument/2006/math">
                    <m:r>
                      <a:rPr lang="es-ES" sz="2400" b="0" i="1" smtClean="0">
                        <a:latin typeface="Cambria Math" panose="02040503050406030204" pitchFamily="18" charset="0"/>
                      </a:rPr>
                      <m:t>𝐺</m:t>
                    </m:r>
                    <m:r>
                      <a:rPr lang="es-ES" sz="2400" b="0" i="1" smtClean="0">
                        <a:latin typeface="Cambria Math" panose="02040503050406030204" pitchFamily="18" charset="0"/>
                      </a:rPr>
                      <m:t>=</m:t>
                    </m:r>
                    <m:d>
                      <m:dPr>
                        <m:ctrlPr>
                          <a:rPr lang="es-ES" sz="2400" b="0" i="1" smtClean="0">
                            <a:latin typeface="Cambria Math" panose="02040503050406030204" pitchFamily="18" charset="0"/>
                          </a:rPr>
                        </m:ctrlPr>
                      </m:dPr>
                      <m:e>
                        <m:r>
                          <a:rPr lang="es-ES" sz="2400" b="0" i="1" smtClean="0">
                            <a:latin typeface="Cambria Math" panose="02040503050406030204" pitchFamily="18" charset="0"/>
                          </a:rPr>
                          <m:t>𝐴</m:t>
                        </m:r>
                        <m:r>
                          <a:rPr lang="es-ES" sz="2400" b="0" i="1" smtClean="0">
                            <a:latin typeface="Cambria Math" panose="02040503050406030204" pitchFamily="18" charset="0"/>
                          </a:rPr>
                          <m:t>, </m:t>
                        </m:r>
                        <m:r>
                          <a:rPr lang="es-ES" sz="2400" b="0" i="1" smtClean="0">
                            <a:latin typeface="Cambria Math" panose="02040503050406030204" pitchFamily="18" charset="0"/>
                          </a:rPr>
                          <m:t>𝐸</m:t>
                        </m:r>
                      </m:e>
                    </m:d>
                  </m:oMath>
                </a14:m>
                <a:endParaRPr lang="es-ES" sz="2400" b="0" dirty="0" smtClean="0"/>
              </a:p>
              <a:p>
                <a:r>
                  <a:rPr lang="es-ES" sz="2400" dirty="0" err="1" smtClean="0"/>
                  <a:t>Nodes</a:t>
                </a:r>
                <a:r>
                  <a:rPr lang="es-ES" sz="2400" dirty="0" smtClean="0"/>
                  <a:t> </a:t>
                </a:r>
                <a14:m>
                  <m:oMath xmlns:m="http://schemas.openxmlformats.org/officeDocument/2006/math">
                    <m:r>
                      <a:rPr lang="es-ES" sz="2400" b="0" i="1" smtClean="0">
                        <a:latin typeface="Cambria Math" panose="02040503050406030204" pitchFamily="18" charset="0"/>
                      </a:rPr>
                      <m:t>𝑎</m:t>
                    </m:r>
                    <m:r>
                      <a:rPr lang="es-ES" sz="2400" b="0" i="1" smtClean="0">
                        <a:latin typeface="Cambria Math" panose="02040503050406030204" pitchFamily="18" charset="0"/>
                      </a:rPr>
                      <m:t>∈</m:t>
                    </m:r>
                    <m:r>
                      <a:rPr lang="es-ES" sz="2400" b="0" i="1" smtClean="0">
                        <a:latin typeface="Cambria Math" panose="02040503050406030204" pitchFamily="18" charset="0"/>
                      </a:rPr>
                      <m:t>𝐴</m:t>
                    </m:r>
                  </m:oMath>
                </a14:m>
                <a:r>
                  <a:rPr lang="es-ES" sz="2400" b="0" dirty="0" smtClean="0"/>
                  <a:t>, </a:t>
                </a:r>
                <a14:m>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𝑖</m:t>
                        </m:r>
                      </m:sub>
                    </m:sSub>
                    <m:r>
                      <a:rPr lang="es-ES" sz="2400" b="0" i="1" smtClean="0">
                        <a:latin typeface="Cambria Math" panose="02040503050406030204" pitchFamily="18" charset="0"/>
                      </a:rPr>
                      <m:t>=(</m:t>
                    </m:r>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𝜙</m:t>
                        </m:r>
                      </m:e>
                      <m:sub>
                        <m:r>
                          <a:rPr lang="es-ES" sz="2400" b="0" i="1" smtClean="0">
                            <a:latin typeface="Cambria Math" panose="02040503050406030204" pitchFamily="18" charset="0"/>
                          </a:rPr>
                          <m:t>𝑖</m:t>
                        </m:r>
                      </m:sub>
                    </m:sSub>
                    <m:r>
                      <a:rPr lang="es-ES" sz="2400" b="0" i="1" smtClean="0">
                        <a:latin typeface="Cambria Math" panose="02040503050406030204" pitchFamily="18" charset="0"/>
                      </a:rPr>
                      <m:t>, </m:t>
                    </m:r>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𝜆</m:t>
                        </m:r>
                      </m:e>
                      <m:sub>
                        <m:r>
                          <a:rPr lang="es-ES" sz="2400" b="0" i="1" smtClean="0">
                            <a:latin typeface="Cambria Math" panose="02040503050406030204" pitchFamily="18" charset="0"/>
                          </a:rPr>
                          <m:t>𝑖</m:t>
                        </m:r>
                      </m:sub>
                    </m:sSub>
                    <m:r>
                      <a:rPr lang="es-ES" sz="2400" b="0" i="1" smtClean="0">
                        <a:latin typeface="Cambria Math" panose="02040503050406030204" pitchFamily="18" charset="0"/>
                      </a:rPr>
                      <m:t>)</m:t>
                    </m:r>
                  </m:oMath>
                </a14:m>
                <a:endParaRPr lang="es-ES" sz="2400" b="0" dirty="0" smtClean="0"/>
              </a:p>
              <a:p>
                <a:r>
                  <a:rPr lang="es-ES" sz="2400" dirty="0" err="1" smtClean="0"/>
                  <a:t>Edges</a:t>
                </a:r>
                <a:r>
                  <a:rPr lang="es-ES" sz="2400" dirty="0" smtClean="0"/>
                  <a:t> </a:t>
                </a:r>
                <a14:m>
                  <m:oMath xmlns:m="http://schemas.openxmlformats.org/officeDocument/2006/math">
                    <m:r>
                      <a:rPr lang="es-ES" sz="2400" b="0" i="1" smtClean="0">
                        <a:latin typeface="Cambria Math" panose="02040503050406030204" pitchFamily="18" charset="0"/>
                      </a:rPr>
                      <m:t>𝑒</m:t>
                    </m:r>
                    <m:r>
                      <a:rPr lang="es-ES" sz="2400" b="0" i="1" smtClean="0">
                        <a:latin typeface="Cambria Math" panose="02040503050406030204" pitchFamily="18" charset="0"/>
                      </a:rPr>
                      <m:t>∈</m:t>
                    </m:r>
                    <m:r>
                      <a:rPr lang="es-ES" sz="2400" b="0" i="1" smtClean="0">
                        <a:latin typeface="Cambria Math" panose="02040503050406030204" pitchFamily="18" charset="0"/>
                      </a:rPr>
                      <m:t>𝐸</m:t>
                    </m:r>
                  </m:oMath>
                </a14:m>
                <a:r>
                  <a:rPr lang="es-ES" sz="2400" b="0" dirty="0" smtClean="0"/>
                  <a:t>, </a:t>
                </a:r>
                <a14:m>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𝑒</m:t>
                        </m:r>
                      </m:e>
                      <m:sub>
                        <m:r>
                          <a:rPr lang="es-ES" sz="2400" b="0" i="1" smtClean="0">
                            <a:latin typeface="Cambria Math" panose="02040503050406030204" pitchFamily="18" charset="0"/>
                          </a:rPr>
                          <m:t>𝑖𝑗</m:t>
                        </m:r>
                      </m:sub>
                    </m:sSub>
                    <m:r>
                      <a:rPr lang="es-ES" sz="2400" b="0" i="1" smtClean="0">
                        <a:latin typeface="Cambria Math" panose="02040503050406030204" pitchFamily="18" charset="0"/>
                      </a:rPr>
                      <m:t>={</m:t>
                    </m:r>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𝑖</m:t>
                        </m:r>
                      </m:sub>
                    </m:sSub>
                    <m:r>
                      <a:rPr lang="es-ES" sz="2400" b="0" i="1" smtClean="0">
                        <a:latin typeface="Cambria Math" panose="02040503050406030204" pitchFamily="18" charset="0"/>
                      </a:rPr>
                      <m:t>,</m:t>
                    </m:r>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𝑗</m:t>
                        </m:r>
                      </m:sub>
                    </m:sSub>
                    <m:r>
                      <a:rPr lang="es-ES" sz="2400" b="0" i="1" smtClean="0">
                        <a:latin typeface="Cambria Math" panose="02040503050406030204" pitchFamily="18" charset="0"/>
                      </a:rPr>
                      <m:t>}</m:t>
                    </m:r>
                  </m:oMath>
                </a14:m>
                <a:endParaRPr lang="es-ES" sz="2400" b="0" dirty="0" smtClean="0"/>
              </a:p>
              <a:p>
                <a:pPr marL="0" indent="0">
                  <a:buNone/>
                </a:pPr>
                <a:r>
                  <a:rPr lang="es-ES" sz="2400" b="0" dirty="0" err="1" smtClean="0"/>
                  <a:t>Origin</a:t>
                </a:r>
                <a:r>
                  <a:rPr lang="es-ES" sz="2400" dirty="0"/>
                  <a:t> </a:t>
                </a:r>
                <a:r>
                  <a:rPr lang="es-ES" sz="2400" dirty="0" smtClean="0"/>
                  <a:t>and </a:t>
                </a:r>
                <a:r>
                  <a:rPr lang="es-ES" sz="2400" dirty="0" err="1" smtClean="0"/>
                  <a:t>destination</a:t>
                </a:r>
                <a:r>
                  <a:rPr lang="es-ES" sz="2400" dirty="0" smtClean="0"/>
                  <a:t>:</a:t>
                </a:r>
              </a:p>
              <a:p>
                <a14:m>
                  <m:oMath xmlns:m="http://schemas.openxmlformats.org/officeDocument/2006/math">
                    <m:r>
                      <a:rPr lang="es-ES" sz="2400" b="0" i="1" smtClean="0">
                        <a:latin typeface="Cambria Math" panose="02040503050406030204" pitchFamily="18" charset="0"/>
                      </a:rPr>
                      <m:t>𝑜</m:t>
                    </m:r>
                    <m:r>
                      <a:rPr lang="es-ES" sz="2400" b="0" i="1" smtClean="0">
                        <a:latin typeface="Cambria Math" panose="02040503050406030204" pitchFamily="18" charset="0"/>
                      </a:rPr>
                      <m:t>∈</m:t>
                    </m:r>
                    <m:r>
                      <a:rPr lang="es-ES" sz="2400" b="0" i="1" smtClean="0">
                        <a:latin typeface="Cambria Math" panose="02040503050406030204" pitchFamily="18" charset="0"/>
                      </a:rPr>
                      <m:t>𝐴</m:t>
                    </m:r>
                    <m:r>
                      <a:rPr lang="es-ES" sz="2400" b="0" i="1" smtClean="0">
                        <a:latin typeface="Cambria Math" panose="02040503050406030204" pitchFamily="18" charset="0"/>
                      </a:rPr>
                      <m:t>, </m:t>
                    </m:r>
                    <m:r>
                      <a:rPr lang="es-ES" sz="2400" b="0" i="1" smtClean="0">
                        <a:latin typeface="Cambria Math" panose="02040503050406030204" pitchFamily="18" charset="0"/>
                      </a:rPr>
                      <m:t>𝑑</m:t>
                    </m:r>
                    <m:r>
                      <a:rPr lang="es-ES" sz="2400" b="0" i="1" smtClean="0">
                        <a:latin typeface="Cambria Math" panose="02040503050406030204" pitchFamily="18" charset="0"/>
                      </a:rPr>
                      <m:t>∈</m:t>
                    </m:r>
                    <m:r>
                      <a:rPr lang="es-ES" sz="2400" b="0" i="1" smtClean="0">
                        <a:latin typeface="Cambria Math" panose="02040503050406030204" pitchFamily="18" charset="0"/>
                      </a:rPr>
                      <m:t>𝐴</m:t>
                    </m:r>
                  </m:oMath>
                </a14:m>
                <a:endParaRPr lang="es-ES" sz="2400" b="0" dirty="0" smtClean="0"/>
              </a:p>
              <a:p>
                <a:pPr marL="0" indent="0">
                  <a:buNone/>
                </a:pPr>
                <a:r>
                  <a:rPr lang="es-ES" sz="2400" dirty="0" err="1" smtClean="0"/>
                  <a:t>This</a:t>
                </a:r>
                <a:r>
                  <a:rPr lang="es-ES" sz="2400" dirty="0" smtClean="0"/>
                  <a:t> </a:t>
                </a:r>
                <a:r>
                  <a:rPr lang="es-ES" sz="2400" dirty="0" err="1" smtClean="0"/>
                  <a:t>graph</a:t>
                </a:r>
                <a:r>
                  <a:rPr lang="es-ES" sz="2400" dirty="0" smtClean="0"/>
                  <a:t> </a:t>
                </a:r>
                <a:r>
                  <a:rPr lang="es-ES" sz="2400" dirty="0" err="1" smtClean="0"/>
                  <a:t>could</a:t>
                </a:r>
                <a:r>
                  <a:rPr lang="es-ES" sz="2400" dirty="0" smtClean="0"/>
                  <a:t> be </a:t>
                </a:r>
                <a:r>
                  <a:rPr lang="es-ES" sz="2400" dirty="0" err="1" smtClean="0"/>
                  <a:t>used</a:t>
                </a:r>
                <a:r>
                  <a:rPr lang="es-ES" sz="2400" dirty="0" smtClean="0"/>
                  <a:t> to </a:t>
                </a:r>
                <a:r>
                  <a:rPr lang="es-ES" sz="2400" dirty="0" err="1" smtClean="0"/>
                  <a:t>find</a:t>
                </a:r>
                <a:r>
                  <a:rPr lang="es-ES" sz="2400" dirty="0" smtClean="0"/>
                  <a:t> a </a:t>
                </a:r>
                <a:r>
                  <a:rPr lang="es-ES" sz="2400" dirty="0" err="1" smtClean="0"/>
                  <a:t>trajectory</a:t>
                </a:r>
                <a:r>
                  <a:rPr lang="es-ES" sz="2400" dirty="0" smtClean="0"/>
                  <a:t> (</a:t>
                </a:r>
                <a:r>
                  <a:rPr lang="es-ES" sz="2400" dirty="0" err="1" smtClean="0"/>
                  <a:t>e.g</a:t>
                </a:r>
                <a:r>
                  <a:rPr lang="es-ES" sz="2400" dirty="0" smtClean="0"/>
                  <a:t>., </a:t>
                </a:r>
                <a:r>
                  <a:rPr lang="es-ES" sz="2400" dirty="0" err="1" smtClean="0"/>
                  <a:t>Dijkstra</a:t>
                </a:r>
                <a:r>
                  <a:rPr lang="es-ES" sz="2400" dirty="0" smtClean="0"/>
                  <a:t> </a:t>
                </a:r>
                <a:r>
                  <a:rPr lang="es-ES" sz="2400" dirty="0" err="1" smtClean="0"/>
                  <a:t>shortest</a:t>
                </a:r>
                <a:r>
                  <a:rPr lang="es-ES" sz="2400" dirty="0" smtClean="0"/>
                  <a:t> </a:t>
                </a:r>
                <a:r>
                  <a:rPr lang="es-ES" sz="2400" dirty="0" err="1" smtClean="0"/>
                  <a:t>path</a:t>
                </a:r>
                <a:r>
                  <a:rPr lang="es-ES" sz="2400" dirty="0" smtClean="0"/>
                  <a:t> </a:t>
                </a:r>
                <a:r>
                  <a:rPr lang="es-ES" sz="2400" dirty="0" err="1" smtClean="0"/>
                  <a:t>algorithm</a:t>
                </a:r>
                <a:r>
                  <a:rPr lang="es-ES" sz="2400" dirty="0" smtClean="0"/>
                  <a:t>)</a:t>
                </a:r>
                <a:endParaRPr lang="es-ES" sz="2400" b="0" dirty="0" smtClean="0"/>
              </a:p>
              <a:p>
                <a:endParaRPr lang="es-ES" b="0" dirty="0" smtClean="0"/>
              </a:p>
              <a:p>
                <a:pPr marL="0" indent="0">
                  <a:buNone/>
                </a:pPr>
                <a:endParaRPr lang="es-ES" b="0" dirty="0" smtClean="0"/>
              </a:p>
              <a:p>
                <a:endParaRPr lang="es-ES" b="0" dirty="0" smtClean="0"/>
              </a:p>
              <a:p>
                <a:pPr marL="0" indent="0">
                  <a:buNone/>
                </a:pPr>
                <a:endParaRPr lang="en-GB" dirty="0" smtClean="0"/>
              </a:p>
              <a:p>
                <a:endParaRPr lang="en-GB" dirty="0" smtClean="0"/>
              </a:p>
            </p:txBody>
          </p:sp>
        </mc:Choice>
        <mc:Fallback xmlns="">
          <p:sp>
            <p:nvSpPr>
              <p:cNvPr id="19" name="Content Placeholder 2"/>
              <p:cNvSpPr>
                <a:spLocks noGrp="1" noRot="1" noChangeAspect="1" noMove="1" noResize="1" noEditPoints="1" noAdjustHandles="1" noChangeArrowheads="1" noChangeShapeType="1" noTextEdit="1"/>
              </p:cNvSpPr>
              <p:nvPr>
                <p:ph idx="1"/>
              </p:nvPr>
            </p:nvSpPr>
            <p:spPr>
              <a:xfrm>
                <a:off x="838200" y="1825625"/>
                <a:ext cx="6032863" cy="4351338"/>
              </a:xfrm>
              <a:blipFill>
                <a:blip r:embed="rId3"/>
                <a:stretch>
                  <a:fillRect l="-1618" t="-1961"/>
                </a:stretch>
              </a:blipFill>
            </p:spPr>
            <p:txBody>
              <a:bodyPr/>
              <a:lstStyle/>
              <a:p>
                <a:r>
                  <a:rPr lang="en-US">
                    <a:noFill/>
                  </a:rPr>
                  <a:t> </a:t>
                </a:r>
              </a:p>
            </p:txBody>
          </p:sp>
        </mc:Fallback>
      </mc:AlternateContent>
      <p:pic>
        <p:nvPicPr>
          <p:cNvPr id="2" name="Imagen 1"/>
          <p:cNvPicPr>
            <a:picLocks noChangeAspect="1"/>
          </p:cNvPicPr>
          <p:nvPr/>
        </p:nvPicPr>
        <p:blipFill>
          <a:blip r:embed="rId4"/>
          <a:stretch>
            <a:fillRect/>
          </a:stretch>
        </p:blipFill>
        <p:spPr>
          <a:xfrm>
            <a:off x="7107948" y="2364513"/>
            <a:ext cx="3838590" cy="2686459"/>
          </a:xfrm>
          <a:prstGeom prst="rect">
            <a:avLst/>
          </a:prstGeom>
        </p:spPr>
      </p:pic>
      <p:sp>
        <p:nvSpPr>
          <p:cNvPr id="3" name="Marcador de número de diapositiva 2"/>
          <p:cNvSpPr>
            <a:spLocks noGrp="1"/>
          </p:cNvSpPr>
          <p:nvPr>
            <p:ph type="sldNum" sz="quarter" idx="12"/>
          </p:nvPr>
        </p:nvSpPr>
        <p:spPr/>
        <p:txBody>
          <a:bodyPr/>
          <a:lstStyle/>
          <a:p>
            <a:fld id="{14DDF6C9-708F-4706-940F-19D01B5DBFE1}" type="slidenum">
              <a:rPr lang="en-US" smtClean="0"/>
              <a:t>19</a:t>
            </a:fld>
            <a:endParaRPr lang="en-US"/>
          </a:p>
        </p:txBody>
      </p:sp>
    </p:spTree>
    <p:extLst>
      <p:ext uri="{BB962C8B-B14F-4D97-AF65-F5344CB8AC3E}">
        <p14:creationId xmlns:p14="http://schemas.microsoft.com/office/powerpoint/2010/main" val="40774321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3. Graph </a:t>
            </a:r>
            <a:r>
              <a:rPr lang="en-GB" dirty="0" smtClean="0"/>
              <a:t>deformation: Graph definition </a:t>
            </a:r>
            <a:r>
              <a:rPr lang="en-GB" dirty="0" smtClean="0"/>
              <a:t>(II</a:t>
            </a:r>
            <a:r>
              <a:rPr lang="en-GB" dirty="0" smtClean="0"/>
              <a:t>)</a:t>
            </a:r>
            <a:endParaRPr lang="en-GB" dirty="0"/>
          </a:p>
        </p:txBody>
      </p:sp>
      <mc:AlternateContent xmlns:mc="http://schemas.openxmlformats.org/markup-compatibility/2006" xmlns:a14="http://schemas.microsoft.com/office/drawing/2010/main">
        <mc:Choice Requires="a14">
          <p:sp>
            <p:nvSpPr>
              <p:cNvPr id="19" name="Content Placeholder 2"/>
              <p:cNvSpPr>
                <a:spLocks noGrp="1"/>
              </p:cNvSpPr>
              <p:nvPr>
                <p:ph idx="1"/>
              </p:nvPr>
            </p:nvSpPr>
            <p:spPr>
              <a:xfrm>
                <a:off x="838200" y="1825625"/>
                <a:ext cx="6712131" cy="4351338"/>
              </a:xfrm>
              <a:noFill/>
              <a:ln>
                <a:solidFill>
                  <a:schemeClr val="bg1"/>
                </a:solidFill>
              </a:ln>
            </p:spPr>
            <p:txBody>
              <a:bodyPr>
                <a:normAutofit/>
              </a:bodyPr>
              <a:lstStyle/>
              <a:p>
                <a:pPr marL="0" indent="0">
                  <a:buNone/>
                </a:pPr>
                <a:r>
                  <a:rPr lang="en-US" sz="2400" dirty="0" smtClean="0"/>
                  <a:t>For each edge </a:t>
                </a:r>
                <a14:m>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𝑒</m:t>
                        </m:r>
                      </m:e>
                      <m:sub>
                        <m:r>
                          <a:rPr lang="es-ES" sz="2400" b="0" i="1" smtClean="0">
                            <a:latin typeface="Cambria Math" panose="02040503050406030204" pitchFamily="18" charset="0"/>
                          </a:rPr>
                          <m:t>𝑖𝑗</m:t>
                        </m:r>
                      </m:sub>
                    </m:sSub>
                    <m:r>
                      <a:rPr lang="es-ES" sz="2400" b="0" i="1" smtClean="0">
                        <a:latin typeface="Cambria Math" panose="02040503050406030204" pitchFamily="18" charset="0"/>
                      </a:rPr>
                      <m:t>=</m:t>
                    </m:r>
                    <m:d>
                      <m:dPr>
                        <m:begChr m:val="{"/>
                        <m:endChr m:val="}"/>
                        <m:ctrlPr>
                          <a:rPr lang="es-ES" sz="2400" b="0" i="1" smtClean="0">
                            <a:latin typeface="Cambria Math" panose="02040503050406030204" pitchFamily="18" charset="0"/>
                          </a:rPr>
                        </m:ctrlPr>
                      </m:dPr>
                      <m:e>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𝑖</m:t>
                            </m:r>
                          </m:sub>
                        </m:sSub>
                        <m:r>
                          <a:rPr lang="es-ES" sz="2400" b="0" i="1" smtClean="0">
                            <a:latin typeface="Cambria Math" panose="02040503050406030204" pitchFamily="18" charset="0"/>
                          </a:rPr>
                          <m:t>,</m:t>
                        </m:r>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𝑗</m:t>
                            </m:r>
                          </m:sub>
                        </m:sSub>
                      </m:e>
                    </m:d>
                  </m:oMath>
                </a14:m>
                <a:r>
                  <a:rPr lang="en-US" sz="2400" dirty="0" smtClean="0"/>
                  <a:t>:</a:t>
                </a:r>
              </a:p>
              <a:p>
                <a:r>
                  <a:rPr lang="en-US" sz="2400" dirty="0" smtClean="0"/>
                  <a:t>The graph is designed so that at </a:t>
                </a:r>
                <a14:m>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𝑗</m:t>
                        </m:r>
                      </m:sub>
                    </m:sSub>
                  </m:oMath>
                </a14:m>
                <a:r>
                  <a:rPr lang="en-US" sz="2400" dirty="0" smtClean="0"/>
                  <a:t> there are 2 successors, </a:t>
                </a:r>
                <a14:m>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𝑒</m:t>
                        </m:r>
                      </m:e>
                      <m:sub>
                        <m:r>
                          <a:rPr lang="es-ES" sz="2400" b="0" i="1" smtClean="0">
                            <a:latin typeface="Cambria Math" panose="02040503050406030204" pitchFamily="18" charset="0"/>
                          </a:rPr>
                          <m:t>𝑗𝑘</m:t>
                        </m:r>
                      </m:sub>
                    </m:sSub>
                    <m:r>
                      <a:rPr lang="es-ES" sz="2400" b="0" i="1" smtClean="0">
                        <a:latin typeface="Cambria Math" panose="02040503050406030204" pitchFamily="18" charset="0"/>
                      </a:rPr>
                      <m:t>=</m:t>
                    </m:r>
                    <m:d>
                      <m:dPr>
                        <m:begChr m:val="{"/>
                        <m:endChr m:val="}"/>
                        <m:ctrlPr>
                          <a:rPr lang="es-ES" sz="2400" b="0" i="1" smtClean="0">
                            <a:latin typeface="Cambria Math" panose="02040503050406030204" pitchFamily="18" charset="0"/>
                          </a:rPr>
                        </m:ctrlPr>
                      </m:dPr>
                      <m:e>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𝑗</m:t>
                            </m:r>
                          </m:sub>
                        </m:sSub>
                        <m:r>
                          <a:rPr lang="es-ES" sz="2400" b="0" i="1" smtClean="0">
                            <a:latin typeface="Cambria Math" panose="02040503050406030204" pitchFamily="18" charset="0"/>
                          </a:rPr>
                          <m:t>,</m:t>
                        </m:r>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𝑘</m:t>
                            </m:r>
                          </m:sub>
                        </m:sSub>
                      </m:e>
                    </m:d>
                  </m:oMath>
                </a14:m>
                <a:r>
                  <a:rPr lang="en-US" sz="2400" dirty="0" smtClean="0"/>
                  <a:t> and </a:t>
                </a:r>
                <a14:m>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𝑒</m:t>
                        </m:r>
                      </m:e>
                      <m:sub>
                        <m:r>
                          <a:rPr lang="es-ES" sz="2400" b="0" i="1" smtClean="0">
                            <a:latin typeface="Cambria Math" panose="02040503050406030204" pitchFamily="18" charset="0"/>
                          </a:rPr>
                          <m:t>𝑗</m:t>
                        </m:r>
                        <m:sSup>
                          <m:sSupPr>
                            <m:ctrlPr>
                              <a:rPr lang="es-ES" sz="2400" b="0" i="1" smtClean="0">
                                <a:latin typeface="Cambria Math" panose="02040503050406030204" pitchFamily="18" charset="0"/>
                              </a:rPr>
                            </m:ctrlPr>
                          </m:sSupPr>
                          <m:e>
                            <m:r>
                              <a:rPr lang="es-ES" sz="2400" b="0" i="1" smtClean="0">
                                <a:latin typeface="Cambria Math" panose="02040503050406030204" pitchFamily="18" charset="0"/>
                              </a:rPr>
                              <m:t>𝑘</m:t>
                            </m:r>
                          </m:e>
                          <m:sup>
                            <m:r>
                              <a:rPr lang="es-ES" sz="2400" b="0" i="1" smtClean="0">
                                <a:latin typeface="Cambria Math" panose="02040503050406030204" pitchFamily="18" charset="0"/>
                              </a:rPr>
                              <m:t>′</m:t>
                            </m:r>
                          </m:sup>
                        </m:sSup>
                      </m:sub>
                    </m:sSub>
                    <m:r>
                      <a:rPr lang="es-ES" sz="2400" b="0" i="1" smtClean="0">
                        <a:latin typeface="Cambria Math" panose="02040503050406030204" pitchFamily="18" charset="0"/>
                      </a:rPr>
                      <m:t>=</m:t>
                    </m:r>
                    <m:d>
                      <m:dPr>
                        <m:begChr m:val="{"/>
                        <m:endChr m:val="}"/>
                        <m:ctrlPr>
                          <a:rPr lang="es-ES" sz="2400" b="0" i="1" smtClean="0">
                            <a:latin typeface="Cambria Math" panose="02040503050406030204" pitchFamily="18" charset="0"/>
                          </a:rPr>
                        </m:ctrlPr>
                      </m:dPr>
                      <m:e>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𝑗</m:t>
                            </m:r>
                          </m:sub>
                        </m:sSub>
                        <m:r>
                          <a:rPr lang="es-ES" sz="2400" b="0" i="1" smtClean="0">
                            <a:latin typeface="Cambria Math" panose="02040503050406030204" pitchFamily="18" charset="0"/>
                          </a:rPr>
                          <m:t>,</m:t>
                        </m:r>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sSup>
                              <m:sSupPr>
                                <m:ctrlPr>
                                  <a:rPr lang="es-ES" sz="2400" b="0" i="1" smtClean="0">
                                    <a:latin typeface="Cambria Math" panose="02040503050406030204" pitchFamily="18" charset="0"/>
                                  </a:rPr>
                                </m:ctrlPr>
                              </m:sSupPr>
                              <m:e>
                                <m:r>
                                  <a:rPr lang="es-ES" sz="2400" b="0" i="1" smtClean="0">
                                    <a:latin typeface="Cambria Math" panose="02040503050406030204" pitchFamily="18" charset="0"/>
                                  </a:rPr>
                                  <m:t>𝑘</m:t>
                                </m:r>
                              </m:e>
                              <m:sup>
                                <m:r>
                                  <a:rPr lang="es-ES" sz="2400" b="0" i="1" smtClean="0">
                                    <a:latin typeface="Cambria Math" panose="02040503050406030204" pitchFamily="18" charset="0"/>
                                  </a:rPr>
                                  <m:t>′</m:t>
                                </m:r>
                              </m:sup>
                            </m:sSup>
                          </m:sub>
                        </m:sSub>
                      </m:e>
                    </m:d>
                  </m:oMath>
                </a14:m>
                <a:endParaRPr lang="es-ES" sz="2400" b="0" dirty="0" smtClean="0"/>
              </a:p>
              <a:p>
                <a:r>
                  <a:rPr lang="en-US" sz="2400" dirty="0" smtClean="0"/>
                  <a:t>At </a:t>
                </a:r>
                <a14:m>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𝑗</m:t>
                        </m:r>
                      </m:sub>
                    </m:sSub>
                  </m:oMath>
                </a14:m>
                <a:r>
                  <a:rPr lang="en-US" sz="2400" dirty="0" smtClean="0"/>
                  <a:t> the optimization algorithm will decide between </a:t>
                </a:r>
                <a14:m>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𝑒</m:t>
                        </m:r>
                      </m:e>
                      <m:sub>
                        <m:r>
                          <a:rPr lang="es-ES" sz="2400" b="0" i="1" smtClean="0">
                            <a:latin typeface="Cambria Math" panose="02040503050406030204" pitchFamily="18" charset="0"/>
                          </a:rPr>
                          <m:t>𝑗𝑘</m:t>
                        </m:r>
                      </m:sub>
                    </m:sSub>
                  </m:oMath>
                </a14:m>
                <a:r>
                  <a:rPr lang="en-US" sz="2400" dirty="0" smtClean="0"/>
                  <a:t> and </a:t>
                </a:r>
                <a14:m>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𝑒</m:t>
                        </m:r>
                      </m:e>
                      <m:sub>
                        <m:r>
                          <a:rPr lang="es-ES" sz="2400" b="0" i="1" smtClean="0">
                            <a:latin typeface="Cambria Math" panose="02040503050406030204" pitchFamily="18" charset="0"/>
                          </a:rPr>
                          <m:t>𝑗</m:t>
                        </m:r>
                        <m:sSup>
                          <m:sSupPr>
                            <m:ctrlPr>
                              <a:rPr lang="es-ES" sz="2400" b="0" i="1" smtClean="0">
                                <a:latin typeface="Cambria Math" panose="02040503050406030204" pitchFamily="18" charset="0"/>
                              </a:rPr>
                            </m:ctrlPr>
                          </m:sSupPr>
                          <m:e>
                            <m:r>
                              <a:rPr lang="es-ES" sz="2400" b="0" i="1" smtClean="0">
                                <a:latin typeface="Cambria Math" panose="02040503050406030204" pitchFamily="18" charset="0"/>
                              </a:rPr>
                              <m:t>𝑘</m:t>
                            </m:r>
                          </m:e>
                          <m:sup>
                            <m:r>
                              <a:rPr lang="es-ES" sz="2400" b="0" i="1" smtClean="0">
                                <a:latin typeface="Cambria Math" panose="02040503050406030204" pitchFamily="18" charset="0"/>
                              </a:rPr>
                              <m:t>′</m:t>
                            </m:r>
                          </m:sup>
                        </m:sSup>
                      </m:sub>
                    </m:sSub>
                  </m:oMath>
                </a14:m>
                <a:r>
                  <a:rPr lang="en-US" sz="2400" dirty="0" smtClean="0"/>
                  <a:t>.</a:t>
                </a:r>
              </a:p>
              <a:p>
                <a:r>
                  <a:rPr lang="en-US" sz="2400" dirty="0" smtClean="0"/>
                  <a:t>Additionally, it will move </a:t>
                </a:r>
                <a14:m>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𝑗</m:t>
                        </m:r>
                      </m:sub>
                    </m:sSub>
                  </m:oMath>
                </a14:m>
                <a:r>
                  <a:rPr lang="en-US" sz="2400" dirty="0" smtClean="0"/>
                  <a:t>, </a:t>
                </a:r>
              </a:p>
              <a:p>
                <a:pPr marL="0" indent="0">
                  <a:buNone/>
                </a:pPr>
                <a14:m>
                  <m:oMathPara xmlns:m="http://schemas.openxmlformats.org/officeDocument/2006/math">
                    <m:oMathParaPr>
                      <m:jc m:val="centerGroup"/>
                    </m:oMathParaPr>
                    <m:oMath xmlns:m="http://schemas.openxmlformats.org/officeDocument/2006/math">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𝑎</m:t>
                          </m:r>
                        </m:e>
                        <m:sub>
                          <m:r>
                            <a:rPr lang="es-ES" sz="2400" b="0" i="1" smtClean="0">
                              <a:latin typeface="Cambria Math" panose="02040503050406030204" pitchFamily="18" charset="0"/>
                            </a:rPr>
                            <m:t>𝑗</m:t>
                          </m:r>
                        </m:sub>
                      </m:sSub>
                      <m:r>
                        <a:rPr lang="es-ES" sz="2400" b="0" i="1" smtClean="0">
                          <a:latin typeface="Cambria Math" panose="02040503050406030204" pitchFamily="18" charset="0"/>
                        </a:rPr>
                        <m:t>=</m:t>
                      </m:r>
                      <m:d>
                        <m:dPr>
                          <m:ctrlPr>
                            <a:rPr lang="es-ES" sz="2400" b="0" i="1" smtClean="0">
                              <a:latin typeface="Cambria Math" panose="02040503050406030204" pitchFamily="18" charset="0"/>
                            </a:rPr>
                          </m:ctrlPr>
                        </m:dPr>
                        <m:e>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𝜙</m:t>
                              </m:r>
                            </m:e>
                            <m:sub>
                              <m:r>
                                <a:rPr lang="es-ES" sz="2400" b="0" i="1" smtClean="0">
                                  <a:latin typeface="Cambria Math" panose="02040503050406030204" pitchFamily="18" charset="0"/>
                                </a:rPr>
                                <m:t>𝑗</m:t>
                              </m:r>
                            </m:sub>
                          </m:sSub>
                          <m:r>
                            <a:rPr lang="es-ES" sz="2400" b="0" i="1" smtClean="0">
                              <a:latin typeface="Cambria Math" panose="02040503050406030204" pitchFamily="18" charset="0"/>
                            </a:rPr>
                            <m:t>,</m:t>
                          </m:r>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𝜆</m:t>
                              </m:r>
                            </m:e>
                            <m:sub>
                              <m:r>
                                <a:rPr lang="es-ES" sz="2400" b="0" i="1" smtClean="0">
                                  <a:latin typeface="Cambria Math" panose="02040503050406030204" pitchFamily="18" charset="0"/>
                                </a:rPr>
                                <m:t>𝑗</m:t>
                              </m:r>
                            </m:sub>
                          </m:sSub>
                        </m:e>
                      </m:d>
                      <m:r>
                        <a:rPr lang="es-ES" sz="2400" b="0" i="1" smtClean="0">
                          <a:latin typeface="Cambria Math" panose="02040503050406030204" pitchFamily="18" charset="0"/>
                        </a:rPr>
                        <m:t>→</m:t>
                      </m:r>
                      <m:d>
                        <m:dPr>
                          <m:ctrlPr>
                            <a:rPr lang="es-ES" sz="2400" b="0" i="1" smtClean="0">
                              <a:latin typeface="Cambria Math" panose="02040503050406030204" pitchFamily="18" charset="0"/>
                            </a:rPr>
                          </m:ctrlPr>
                        </m:dPr>
                        <m:e>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𝜙</m:t>
                              </m:r>
                            </m:e>
                            <m:sub>
                              <m:r>
                                <a:rPr lang="es-ES" sz="2400" b="0" i="1" smtClean="0">
                                  <a:latin typeface="Cambria Math" panose="02040503050406030204" pitchFamily="18" charset="0"/>
                                </a:rPr>
                                <m:t>𝑗</m:t>
                              </m:r>
                            </m:sub>
                          </m:sSub>
                          <m:r>
                            <a:rPr lang="es-ES" sz="2400" b="0" i="1" smtClean="0">
                              <a:latin typeface="Cambria Math" panose="02040503050406030204" pitchFamily="18" charset="0"/>
                            </a:rPr>
                            <m:t>+</m:t>
                          </m:r>
                          <m:r>
                            <m:rPr>
                              <m:sty m:val="p"/>
                            </m:rPr>
                            <a:rPr lang="es-ES" sz="2400" b="0" i="0" smtClean="0">
                              <a:latin typeface="Cambria Math" panose="02040503050406030204" pitchFamily="18" charset="0"/>
                            </a:rPr>
                            <m:t>Δ</m:t>
                          </m:r>
                          <m:r>
                            <a:rPr lang="es-ES" sz="2400" b="0" i="1" smtClean="0">
                              <a:latin typeface="Cambria Math" panose="02040503050406030204" pitchFamily="18" charset="0"/>
                            </a:rPr>
                            <m:t>𝜙</m:t>
                          </m:r>
                          <m:r>
                            <a:rPr lang="es-ES" sz="2400" b="0" i="1" smtClean="0">
                              <a:latin typeface="Cambria Math" panose="02040503050406030204" pitchFamily="18" charset="0"/>
                            </a:rPr>
                            <m:t>,</m:t>
                          </m:r>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𝜆</m:t>
                              </m:r>
                            </m:e>
                            <m:sub>
                              <m:r>
                                <a:rPr lang="es-ES" sz="2400" b="0" i="1" smtClean="0">
                                  <a:latin typeface="Cambria Math" panose="02040503050406030204" pitchFamily="18" charset="0"/>
                                </a:rPr>
                                <m:t>𝑗</m:t>
                              </m:r>
                            </m:sub>
                          </m:sSub>
                          <m:r>
                            <a:rPr lang="es-ES" sz="2400" b="0" i="1" smtClean="0">
                              <a:latin typeface="Cambria Math" panose="02040503050406030204" pitchFamily="18" charset="0"/>
                            </a:rPr>
                            <m:t>+</m:t>
                          </m:r>
                          <m:r>
                            <m:rPr>
                              <m:sty m:val="p"/>
                            </m:rPr>
                            <a:rPr lang="es-ES" sz="2400" b="0" i="0" smtClean="0">
                              <a:latin typeface="Cambria Math" panose="02040503050406030204" pitchFamily="18" charset="0"/>
                            </a:rPr>
                            <m:t>Δ</m:t>
                          </m:r>
                          <m:r>
                            <a:rPr lang="es-ES" sz="2400" b="0" i="1" smtClean="0">
                              <a:latin typeface="Cambria Math" panose="02040503050406030204" pitchFamily="18" charset="0"/>
                            </a:rPr>
                            <m:t>𝜆</m:t>
                          </m:r>
                        </m:e>
                      </m:d>
                    </m:oMath>
                  </m:oMathPara>
                </a14:m>
                <a:endParaRPr lang="en-US" dirty="0" smtClean="0"/>
              </a:p>
              <a:p>
                <a:pPr marL="0" indent="0">
                  <a:buNone/>
                </a:pPr>
                <a:endParaRPr lang="en-US" dirty="0"/>
              </a:p>
              <a:p>
                <a:pPr marL="0" indent="0">
                  <a:buNone/>
                </a:pPr>
                <a:r>
                  <a:rPr lang="en-US" dirty="0" smtClean="0"/>
                  <a:t>  </a:t>
                </a:r>
                <a:endParaRPr lang="en-US" b="0" dirty="0" smtClean="0"/>
              </a:p>
              <a:p>
                <a:endParaRPr lang="es-ES" b="0" dirty="0" smtClean="0"/>
              </a:p>
              <a:p>
                <a:pPr marL="0" indent="0">
                  <a:buNone/>
                </a:pPr>
                <a:endParaRPr lang="es-ES" b="0" dirty="0" smtClean="0"/>
              </a:p>
              <a:p>
                <a:endParaRPr lang="es-ES" b="0" dirty="0" smtClean="0"/>
              </a:p>
              <a:p>
                <a:pPr marL="0" indent="0">
                  <a:buNone/>
                </a:pPr>
                <a:endParaRPr lang="en-GB" dirty="0" smtClean="0"/>
              </a:p>
              <a:p>
                <a:endParaRPr lang="en-GB" dirty="0" smtClean="0"/>
              </a:p>
            </p:txBody>
          </p:sp>
        </mc:Choice>
        <mc:Fallback xmlns="">
          <p:sp>
            <p:nvSpPr>
              <p:cNvPr id="19" name="Content Placeholder 2"/>
              <p:cNvSpPr>
                <a:spLocks noGrp="1" noRot="1" noChangeAspect="1" noMove="1" noResize="1" noEditPoints="1" noAdjustHandles="1" noChangeArrowheads="1" noChangeShapeType="1" noTextEdit="1"/>
              </p:cNvSpPr>
              <p:nvPr>
                <p:ph idx="1"/>
              </p:nvPr>
            </p:nvSpPr>
            <p:spPr>
              <a:xfrm>
                <a:off x="838200" y="1825625"/>
                <a:ext cx="6712131" cy="4351338"/>
              </a:xfrm>
              <a:blipFill>
                <a:blip r:embed="rId2"/>
                <a:stretch>
                  <a:fillRect l="-1360" t="-1117"/>
                </a:stretch>
              </a:blipFill>
              <a:ln>
                <a:solidFill>
                  <a:schemeClr val="bg1"/>
                </a:solidFill>
              </a:ln>
            </p:spPr>
            <p:txBody>
              <a:bodyPr/>
              <a:lstStyle/>
              <a:p>
                <a:r>
                  <a:rPr lang="en-US">
                    <a:noFill/>
                  </a:rPr>
                  <a:t> </a:t>
                </a:r>
              </a:p>
            </p:txBody>
          </p:sp>
        </mc:Fallback>
      </mc:AlternateContent>
      <p:grpSp>
        <p:nvGrpSpPr>
          <p:cNvPr id="22" name="Grupo 21"/>
          <p:cNvGrpSpPr/>
          <p:nvPr/>
        </p:nvGrpSpPr>
        <p:grpSpPr>
          <a:xfrm>
            <a:off x="3544389" y="5077142"/>
            <a:ext cx="1463040" cy="1230449"/>
            <a:chOff x="3753395" y="5181600"/>
            <a:chExt cx="1463040" cy="1230449"/>
          </a:xfrm>
        </p:grpSpPr>
        <p:grpSp>
          <p:nvGrpSpPr>
            <p:cNvPr id="12" name="Grupo 11"/>
            <p:cNvGrpSpPr/>
            <p:nvPr/>
          </p:nvGrpSpPr>
          <p:grpSpPr>
            <a:xfrm>
              <a:off x="3753395" y="5268731"/>
              <a:ext cx="1463040" cy="1105943"/>
              <a:chOff x="3317966" y="5286148"/>
              <a:chExt cx="1463040" cy="1105943"/>
            </a:xfrm>
          </p:grpSpPr>
          <p:cxnSp>
            <p:nvCxnSpPr>
              <p:cNvPr id="3" name="Conector recto de flecha 2"/>
              <p:cNvCxnSpPr/>
              <p:nvPr/>
            </p:nvCxnSpPr>
            <p:spPr>
              <a:xfrm>
                <a:off x="3317966" y="5669280"/>
                <a:ext cx="853440" cy="13062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Conector recto de flecha 6"/>
              <p:cNvCxnSpPr/>
              <p:nvPr/>
            </p:nvCxnSpPr>
            <p:spPr>
              <a:xfrm flipV="1">
                <a:off x="4171406" y="5286148"/>
                <a:ext cx="609600" cy="49638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Conector recto de flecha 8"/>
              <p:cNvCxnSpPr/>
              <p:nvPr/>
            </p:nvCxnSpPr>
            <p:spPr>
              <a:xfrm>
                <a:off x="4171406" y="5799909"/>
                <a:ext cx="461554" cy="59218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4" name="Conector recto de flecha 13"/>
            <p:cNvCxnSpPr/>
            <p:nvPr/>
          </p:nvCxnSpPr>
          <p:spPr>
            <a:xfrm>
              <a:off x="3753395" y="5516925"/>
              <a:ext cx="85344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p:cNvCxnSpPr/>
            <p:nvPr/>
          </p:nvCxnSpPr>
          <p:spPr>
            <a:xfrm flipV="1">
              <a:off x="4606835" y="5181600"/>
              <a:ext cx="609600" cy="3353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ector recto de flecha 17"/>
            <p:cNvCxnSpPr/>
            <p:nvPr/>
          </p:nvCxnSpPr>
          <p:spPr>
            <a:xfrm>
              <a:off x="3753395" y="5717177"/>
              <a:ext cx="853440" cy="283029"/>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ector recto de flecha 20"/>
            <p:cNvCxnSpPr/>
            <p:nvPr/>
          </p:nvCxnSpPr>
          <p:spPr>
            <a:xfrm>
              <a:off x="4606835" y="6000206"/>
              <a:ext cx="461554" cy="411843"/>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5" name="CuadroTexto 24"/>
              <p:cNvSpPr txBox="1"/>
              <p:nvPr/>
            </p:nvSpPr>
            <p:spPr>
              <a:xfrm>
                <a:off x="4375237" y="5485922"/>
                <a:ext cx="410946" cy="35836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𝑎</m:t>
                          </m:r>
                        </m:e>
                        <m:sub>
                          <m:r>
                            <a:rPr lang="es-ES" sz="1600" b="0" i="1" smtClean="0">
                              <a:latin typeface="Cambria Math" panose="02040503050406030204" pitchFamily="18" charset="0"/>
                            </a:rPr>
                            <m:t>𝑗</m:t>
                          </m:r>
                        </m:sub>
                      </m:sSub>
                    </m:oMath>
                  </m:oMathPara>
                </a14:m>
                <a:endParaRPr lang="en-US" sz="1100" dirty="0"/>
              </a:p>
            </p:txBody>
          </p:sp>
        </mc:Choice>
        <mc:Fallback xmlns="">
          <p:sp>
            <p:nvSpPr>
              <p:cNvPr id="25" name="CuadroTexto 24"/>
              <p:cNvSpPr txBox="1">
                <a:spLocks noRot="1" noChangeAspect="1" noMove="1" noResize="1" noEditPoints="1" noAdjustHandles="1" noChangeArrowheads="1" noChangeShapeType="1" noTextEdit="1"/>
              </p:cNvSpPr>
              <p:nvPr/>
            </p:nvSpPr>
            <p:spPr>
              <a:xfrm>
                <a:off x="4375237" y="5485922"/>
                <a:ext cx="410946" cy="358368"/>
              </a:xfrm>
              <a:prstGeom prst="rect">
                <a:avLst/>
              </a:prstGeom>
              <a:blipFill>
                <a:blip r:embed="rId4"/>
                <a:stretch>
                  <a:fillRect b="-678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CuadroTexto 25"/>
              <p:cNvSpPr txBox="1"/>
              <p:nvPr/>
            </p:nvSpPr>
            <p:spPr>
              <a:xfrm>
                <a:off x="3156035" y="5319666"/>
                <a:ext cx="464807" cy="35836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𝑒</m:t>
                          </m:r>
                        </m:e>
                        <m:sub>
                          <m:r>
                            <a:rPr lang="es-ES" sz="1600" b="0" i="1" smtClean="0">
                              <a:latin typeface="Cambria Math" panose="02040503050406030204" pitchFamily="18" charset="0"/>
                            </a:rPr>
                            <m:t>𝑖𝑗</m:t>
                          </m:r>
                        </m:sub>
                      </m:sSub>
                    </m:oMath>
                  </m:oMathPara>
                </a14:m>
                <a:endParaRPr lang="en-US" sz="1100" dirty="0"/>
              </a:p>
            </p:txBody>
          </p:sp>
        </mc:Choice>
        <mc:Fallback xmlns="">
          <p:sp>
            <p:nvSpPr>
              <p:cNvPr id="26" name="CuadroTexto 25"/>
              <p:cNvSpPr txBox="1">
                <a:spLocks noRot="1" noChangeAspect="1" noMove="1" noResize="1" noEditPoints="1" noAdjustHandles="1" noChangeArrowheads="1" noChangeShapeType="1" noTextEdit="1"/>
              </p:cNvSpPr>
              <p:nvPr/>
            </p:nvSpPr>
            <p:spPr>
              <a:xfrm>
                <a:off x="3156035" y="5319666"/>
                <a:ext cx="464807" cy="358368"/>
              </a:xfrm>
              <a:prstGeom prst="rect">
                <a:avLst/>
              </a:prstGeom>
              <a:blipFill>
                <a:blip r:embed="rId5"/>
                <a:stretch>
                  <a:fillRect b="-86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CuadroTexto 26"/>
              <p:cNvSpPr txBox="1"/>
              <p:nvPr/>
            </p:nvSpPr>
            <p:spPr>
              <a:xfrm>
                <a:off x="4932672" y="4943926"/>
                <a:ext cx="484300" cy="35836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𝑒</m:t>
                          </m:r>
                        </m:e>
                        <m:sub>
                          <m:r>
                            <a:rPr lang="es-ES" sz="1600" b="0" i="1" smtClean="0">
                              <a:latin typeface="Cambria Math" panose="02040503050406030204" pitchFamily="18" charset="0"/>
                            </a:rPr>
                            <m:t>𝑗𝑘</m:t>
                          </m:r>
                        </m:sub>
                      </m:sSub>
                    </m:oMath>
                  </m:oMathPara>
                </a14:m>
                <a:endParaRPr lang="en-US" sz="1100" dirty="0"/>
              </a:p>
            </p:txBody>
          </p:sp>
        </mc:Choice>
        <mc:Fallback xmlns="">
          <p:sp>
            <p:nvSpPr>
              <p:cNvPr id="27" name="CuadroTexto 26"/>
              <p:cNvSpPr txBox="1">
                <a:spLocks noRot="1" noChangeAspect="1" noMove="1" noResize="1" noEditPoints="1" noAdjustHandles="1" noChangeArrowheads="1" noChangeShapeType="1" noTextEdit="1"/>
              </p:cNvSpPr>
              <p:nvPr/>
            </p:nvSpPr>
            <p:spPr>
              <a:xfrm>
                <a:off x="4932672" y="4943926"/>
                <a:ext cx="484300" cy="358368"/>
              </a:xfrm>
              <a:prstGeom prst="rect">
                <a:avLst/>
              </a:prstGeom>
              <a:blipFill>
                <a:blip r:embed="rId6"/>
                <a:stretch>
                  <a:fillRect b="-678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CuadroTexto 27"/>
              <p:cNvSpPr txBox="1"/>
              <p:nvPr/>
            </p:nvSpPr>
            <p:spPr>
              <a:xfrm>
                <a:off x="4859383" y="6041343"/>
                <a:ext cx="557525" cy="36926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𝑒</m:t>
                          </m:r>
                        </m:e>
                        <m:sub>
                          <m:r>
                            <a:rPr lang="es-ES" sz="1600" b="0" i="1" smtClean="0">
                              <a:latin typeface="Cambria Math" panose="02040503050406030204" pitchFamily="18" charset="0"/>
                            </a:rPr>
                            <m:t>𝑗</m:t>
                          </m:r>
                          <m:sSup>
                            <m:sSupPr>
                              <m:ctrlPr>
                                <a:rPr lang="es-ES" sz="1600" b="0" i="1" smtClean="0">
                                  <a:latin typeface="Cambria Math" panose="02040503050406030204" pitchFamily="18" charset="0"/>
                                </a:rPr>
                              </m:ctrlPr>
                            </m:sSupPr>
                            <m:e>
                              <m:r>
                                <a:rPr lang="es-ES" sz="1600" b="0" i="1" smtClean="0">
                                  <a:latin typeface="Cambria Math" panose="02040503050406030204" pitchFamily="18" charset="0"/>
                                </a:rPr>
                                <m:t>𝑘</m:t>
                              </m:r>
                            </m:e>
                            <m:sup>
                              <m:r>
                                <a:rPr lang="es-ES" sz="1600" b="0" i="1" smtClean="0">
                                  <a:latin typeface="Cambria Math" panose="02040503050406030204" pitchFamily="18" charset="0"/>
                                </a:rPr>
                                <m:t>′</m:t>
                              </m:r>
                            </m:sup>
                          </m:sSup>
                        </m:sub>
                      </m:sSub>
                    </m:oMath>
                  </m:oMathPara>
                </a14:m>
                <a:endParaRPr lang="en-US" sz="1100" dirty="0"/>
              </a:p>
            </p:txBody>
          </p:sp>
        </mc:Choice>
        <mc:Fallback xmlns="">
          <p:sp>
            <p:nvSpPr>
              <p:cNvPr id="28" name="CuadroTexto 27"/>
              <p:cNvSpPr txBox="1">
                <a:spLocks noRot="1" noChangeAspect="1" noMove="1" noResize="1" noEditPoints="1" noAdjustHandles="1" noChangeArrowheads="1" noChangeShapeType="1" noTextEdit="1"/>
              </p:cNvSpPr>
              <p:nvPr/>
            </p:nvSpPr>
            <p:spPr>
              <a:xfrm>
                <a:off x="4859383" y="6041343"/>
                <a:ext cx="557525" cy="369268"/>
              </a:xfrm>
              <a:prstGeom prst="rect">
                <a:avLst/>
              </a:prstGeom>
              <a:blipFill>
                <a:blip r:embed="rId7"/>
                <a:stretch>
                  <a:fillRect b="-6557"/>
                </a:stretch>
              </a:blipFill>
            </p:spPr>
            <p:txBody>
              <a:bodyPr/>
              <a:lstStyle/>
              <a:p>
                <a:r>
                  <a:rPr lang="en-US">
                    <a:noFill/>
                  </a:rPr>
                  <a:t> </a:t>
                </a:r>
              </a:p>
            </p:txBody>
          </p:sp>
        </mc:Fallback>
      </mc:AlternateContent>
      <p:sp>
        <p:nvSpPr>
          <p:cNvPr id="2" name="Marcador de número de diapositiva 1"/>
          <p:cNvSpPr>
            <a:spLocks noGrp="1"/>
          </p:cNvSpPr>
          <p:nvPr>
            <p:ph type="sldNum" sz="quarter" idx="12"/>
          </p:nvPr>
        </p:nvSpPr>
        <p:spPr/>
        <p:txBody>
          <a:bodyPr/>
          <a:lstStyle/>
          <a:p>
            <a:fld id="{14DDF6C9-708F-4706-940F-19D01B5DBFE1}" type="slidenum">
              <a:rPr lang="en-US" smtClean="0"/>
              <a:t>20</a:t>
            </a:fld>
            <a:endParaRPr lang="en-US"/>
          </a:p>
        </p:txBody>
      </p:sp>
      <p:pic>
        <p:nvPicPr>
          <p:cNvPr id="23" name="Imagen 22"/>
          <p:cNvPicPr>
            <a:picLocks noChangeAspect="1"/>
          </p:cNvPicPr>
          <p:nvPr/>
        </p:nvPicPr>
        <p:blipFill>
          <a:blip r:embed="rId8"/>
          <a:stretch>
            <a:fillRect/>
          </a:stretch>
        </p:blipFill>
        <p:spPr>
          <a:xfrm>
            <a:off x="7107948" y="2364513"/>
            <a:ext cx="3838590" cy="2686459"/>
          </a:xfrm>
          <a:prstGeom prst="rect">
            <a:avLst/>
          </a:prstGeom>
        </p:spPr>
      </p:pic>
    </p:spTree>
    <p:extLst>
      <p:ext uri="{BB962C8B-B14F-4D97-AF65-F5344CB8AC3E}">
        <p14:creationId xmlns:p14="http://schemas.microsoft.com/office/powerpoint/2010/main" val="17492010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3. Graph deformation: Optimization </a:t>
            </a:r>
            <a:r>
              <a:rPr lang="en-GB" dirty="0" smtClean="0"/>
              <a:t>algorithm</a:t>
            </a:r>
            <a:endParaRPr lang="en-GB" dirty="0"/>
          </a:p>
        </p:txBody>
      </p:sp>
      <mc:AlternateContent xmlns:mc="http://schemas.openxmlformats.org/markup-compatibility/2006">
        <mc:Choice xmlns:a14="http://schemas.microsoft.com/office/drawing/2010/main" Requires="a14">
          <p:sp>
            <p:nvSpPr>
              <p:cNvPr id="5" name="Content Placeholder 2"/>
              <p:cNvSpPr>
                <a:spLocks noGrp="1"/>
              </p:cNvSpPr>
              <p:nvPr>
                <p:ph idx="1"/>
              </p:nvPr>
            </p:nvSpPr>
            <p:spPr>
              <a:xfrm>
                <a:off x="838200" y="1825625"/>
                <a:ext cx="10515600" cy="4351338"/>
              </a:xfrm>
            </p:spPr>
            <p:txBody>
              <a:bodyPr>
                <a:normAutofit/>
              </a:bodyPr>
              <a:lstStyle/>
              <a:p>
                <a:pPr marL="0" indent="0">
                  <a:buNone/>
                </a:pPr>
                <a:r>
                  <a:rPr lang="en-GB" sz="2400" dirty="0" smtClean="0"/>
                  <a:t>Given a trajectory </a:t>
                </a:r>
                <a14:m>
                  <m:oMath xmlns:m="http://schemas.openxmlformats.org/officeDocument/2006/math">
                    <m:r>
                      <a:rPr lang="es-ES" sz="2400" b="0" i="1" smtClean="0">
                        <a:latin typeface="Cambria Math" panose="02040503050406030204" pitchFamily="18" charset="0"/>
                        <a:ea typeface="Cambria Math" panose="02040503050406030204" pitchFamily="18" charset="0"/>
                      </a:rPr>
                      <m:t>𝒯</m:t>
                    </m:r>
                  </m:oMath>
                </a14:m>
                <a:r>
                  <a:rPr lang="en-GB" sz="2400" dirty="0" smtClean="0"/>
                  <a:t> and the a cost function</a:t>
                </a:r>
              </a:p>
              <a:p>
                <a:pPr marL="0" indent="0">
                  <a:buNone/>
                </a:pPr>
                <a14:m>
                  <m:oMathPara xmlns:m="http://schemas.openxmlformats.org/officeDocument/2006/math">
                    <m:oMathParaPr>
                      <m:jc m:val="centerGroup"/>
                    </m:oMathParaPr>
                    <m:oMath xmlns:m="http://schemas.openxmlformats.org/officeDocument/2006/math">
                      <m:r>
                        <a:rPr lang="es-ES" sz="2400" b="0" i="1" smtClean="0">
                          <a:latin typeface="Cambria Math" panose="02040503050406030204" pitchFamily="18" charset="0"/>
                        </a:rPr>
                        <m:t>𝐽</m:t>
                      </m:r>
                      <m:d>
                        <m:dPr>
                          <m:ctrlPr>
                            <a:rPr lang="es-ES" sz="2400" b="0" i="1" smtClean="0">
                              <a:latin typeface="Cambria Math" panose="02040503050406030204" pitchFamily="18" charset="0"/>
                            </a:rPr>
                          </m:ctrlPr>
                        </m:dPr>
                        <m:e>
                          <m:r>
                            <a:rPr lang="es-ES" sz="2400" b="0" i="1" smtClean="0">
                              <a:latin typeface="Cambria Math" panose="02040503050406030204" pitchFamily="18" charset="0"/>
                              <a:ea typeface="Cambria Math" panose="02040503050406030204" pitchFamily="18" charset="0"/>
                            </a:rPr>
                            <m:t>𝒯</m:t>
                          </m:r>
                        </m:e>
                      </m:d>
                      <m:r>
                        <a:rPr lang="es-ES" sz="2400" b="0" i="1" smtClean="0">
                          <a:latin typeface="Cambria Math" panose="02040503050406030204" pitchFamily="18" charset="0"/>
                        </a:rPr>
                        <m:t>=</m:t>
                      </m:r>
                      <m:sSub>
                        <m:sSubPr>
                          <m:ctrlPr>
                            <a:rPr lang="es-ES" sz="2400" b="0" i="1" smtClean="0">
                              <a:latin typeface="Cambria Math" panose="02040503050406030204" pitchFamily="18" charset="0"/>
                              <a:ea typeface="Cambria Math" panose="02040503050406030204" pitchFamily="18" charset="0"/>
                            </a:rPr>
                          </m:ctrlPr>
                        </m:sSubPr>
                        <m:e>
                          <m:r>
                            <a:rPr lang="es-ES" sz="2400" b="0" i="1" smtClean="0">
                              <a:latin typeface="Cambria Math" panose="02040503050406030204" pitchFamily="18" charset="0"/>
                              <a:ea typeface="Cambria Math" panose="02040503050406030204" pitchFamily="18" charset="0"/>
                            </a:rPr>
                            <m:t>𝐶</m:t>
                          </m:r>
                        </m:e>
                        <m:sub>
                          <m:r>
                            <a:rPr lang="es-ES" sz="2400" b="0" i="1" smtClean="0">
                              <a:latin typeface="Cambria Math" panose="02040503050406030204" pitchFamily="18" charset="0"/>
                              <a:ea typeface="Cambria Math" panose="02040503050406030204" pitchFamily="18" charset="0"/>
                            </a:rPr>
                            <m:t>𝑇</m:t>
                          </m:r>
                        </m:sub>
                      </m:sSub>
                      <m:d>
                        <m:dPr>
                          <m:ctrlPr>
                            <a:rPr lang="es-ES" sz="2400" b="0" i="1" smtClean="0">
                              <a:latin typeface="Cambria Math" panose="02040503050406030204" pitchFamily="18" charset="0"/>
                              <a:ea typeface="Cambria Math" panose="02040503050406030204" pitchFamily="18" charset="0"/>
                            </a:rPr>
                          </m:ctrlPr>
                        </m:dPr>
                        <m:e>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𝑡</m:t>
                              </m:r>
                            </m:e>
                            <m:sub>
                              <m:r>
                                <a:rPr lang="es-ES" sz="2400" b="0" i="1" smtClean="0">
                                  <a:latin typeface="Cambria Math" panose="02040503050406030204" pitchFamily="18" charset="0"/>
                                </a:rPr>
                                <m:t>0</m:t>
                              </m:r>
                            </m:sub>
                          </m:sSub>
                          <m:r>
                            <a:rPr lang="es-ES" sz="2400" b="0" i="1" smtClean="0">
                              <a:latin typeface="Cambria Math" panose="02040503050406030204" pitchFamily="18" charset="0"/>
                            </a:rPr>
                            <m:t>−</m:t>
                          </m:r>
                          <m:sSub>
                            <m:sSubPr>
                              <m:ctrlPr>
                                <a:rPr lang="es-ES" sz="2400" b="0" i="1" smtClean="0">
                                  <a:latin typeface="Cambria Math" panose="02040503050406030204" pitchFamily="18" charset="0"/>
                                </a:rPr>
                              </m:ctrlPr>
                            </m:sSubPr>
                            <m:e>
                              <m:r>
                                <a:rPr lang="es-ES" sz="2400" b="0" i="1" smtClean="0">
                                  <a:latin typeface="Cambria Math" panose="02040503050406030204" pitchFamily="18" charset="0"/>
                                </a:rPr>
                                <m:t>𝑡</m:t>
                              </m:r>
                            </m:e>
                            <m:sub>
                              <m:r>
                                <a:rPr lang="es-ES" sz="2400" b="0" i="1" smtClean="0">
                                  <a:latin typeface="Cambria Math" panose="02040503050406030204" pitchFamily="18" charset="0"/>
                                </a:rPr>
                                <m:t>𝑓</m:t>
                              </m:r>
                            </m:sub>
                          </m:sSub>
                        </m:e>
                      </m:d>
                      <m:r>
                        <a:rPr lang="es-ES" sz="2400" b="0" i="1" smtClean="0">
                          <a:latin typeface="Cambria Math" panose="02040503050406030204" pitchFamily="18" charset="0"/>
                          <a:ea typeface="Cambria Math" panose="02040503050406030204" pitchFamily="18" charset="0"/>
                        </a:rPr>
                        <m:t>+</m:t>
                      </m:r>
                      <m:sSub>
                        <m:sSubPr>
                          <m:ctrlPr>
                            <a:rPr lang="es-ES" sz="2400" b="0" i="1" smtClean="0">
                              <a:latin typeface="Cambria Math" panose="02040503050406030204" pitchFamily="18" charset="0"/>
                              <a:ea typeface="Cambria Math" panose="02040503050406030204" pitchFamily="18" charset="0"/>
                            </a:rPr>
                          </m:ctrlPr>
                        </m:sSubPr>
                        <m:e>
                          <m:r>
                            <a:rPr lang="es-ES" sz="2400" b="0" i="1" smtClean="0">
                              <a:latin typeface="Cambria Math" panose="02040503050406030204" pitchFamily="18" charset="0"/>
                              <a:ea typeface="Cambria Math" panose="02040503050406030204" pitchFamily="18" charset="0"/>
                            </a:rPr>
                            <m:t>𝐶</m:t>
                          </m:r>
                        </m:e>
                        <m:sub>
                          <m:r>
                            <a:rPr lang="es-ES" sz="2400" b="0" i="1" smtClean="0">
                              <a:latin typeface="Cambria Math" panose="02040503050406030204" pitchFamily="18" charset="0"/>
                              <a:ea typeface="Cambria Math" panose="02040503050406030204" pitchFamily="18" charset="0"/>
                            </a:rPr>
                            <m:t>𝑆</m:t>
                          </m:r>
                        </m:sub>
                      </m:sSub>
                      <m:nary>
                        <m:naryPr>
                          <m:ctrlPr>
                            <a:rPr lang="es-ES" sz="2400" b="0" i="1" smtClean="0">
                              <a:latin typeface="Cambria Math" panose="02040503050406030204" pitchFamily="18" charset="0"/>
                              <a:ea typeface="Cambria Math" panose="02040503050406030204" pitchFamily="18" charset="0"/>
                            </a:rPr>
                          </m:ctrlPr>
                        </m:naryPr>
                        <m:sub>
                          <m:sSub>
                            <m:sSubPr>
                              <m:ctrlPr>
                                <a:rPr lang="es-ES" sz="2400" b="0" i="1" smtClean="0">
                                  <a:latin typeface="Cambria Math" panose="02040503050406030204" pitchFamily="18" charset="0"/>
                                  <a:ea typeface="Cambria Math" panose="02040503050406030204" pitchFamily="18" charset="0"/>
                                </a:rPr>
                              </m:ctrlPr>
                            </m:sSubPr>
                            <m:e>
                              <m:r>
                                <m:rPr>
                                  <m:brk m:alnAt="23"/>
                                </m:rPr>
                                <a:rPr lang="es-ES" sz="2400" b="0" i="1" smtClean="0">
                                  <a:latin typeface="Cambria Math" panose="02040503050406030204" pitchFamily="18" charset="0"/>
                                  <a:ea typeface="Cambria Math" panose="02040503050406030204" pitchFamily="18" charset="0"/>
                                </a:rPr>
                                <m:t>𝑡</m:t>
                              </m:r>
                            </m:e>
                            <m:sub>
                              <m:r>
                                <m:rPr>
                                  <m:brk m:alnAt="23"/>
                                </m:rPr>
                                <a:rPr lang="es-ES" sz="2400" b="0" i="1" smtClean="0">
                                  <a:latin typeface="Cambria Math" panose="02040503050406030204" pitchFamily="18" charset="0"/>
                                  <a:ea typeface="Cambria Math" panose="02040503050406030204" pitchFamily="18" charset="0"/>
                                </a:rPr>
                                <m:t>0</m:t>
                              </m:r>
                            </m:sub>
                          </m:sSub>
                        </m:sub>
                        <m:sup>
                          <m:sSub>
                            <m:sSubPr>
                              <m:ctrlPr>
                                <a:rPr lang="es-ES" sz="2400" b="0" i="1" smtClean="0">
                                  <a:latin typeface="Cambria Math" panose="02040503050406030204" pitchFamily="18" charset="0"/>
                                  <a:ea typeface="Cambria Math" panose="02040503050406030204" pitchFamily="18" charset="0"/>
                                </a:rPr>
                              </m:ctrlPr>
                            </m:sSubPr>
                            <m:e>
                              <m:r>
                                <a:rPr lang="es-ES" sz="2400" b="0" i="1" smtClean="0">
                                  <a:latin typeface="Cambria Math" panose="02040503050406030204" pitchFamily="18" charset="0"/>
                                  <a:ea typeface="Cambria Math" panose="02040503050406030204" pitchFamily="18" charset="0"/>
                                </a:rPr>
                                <m:t>𝑡</m:t>
                              </m:r>
                            </m:e>
                            <m:sub>
                              <m:r>
                                <a:rPr lang="es-ES" sz="2400" b="0" i="1" smtClean="0">
                                  <a:latin typeface="Cambria Math" panose="02040503050406030204" pitchFamily="18" charset="0"/>
                                  <a:ea typeface="Cambria Math" panose="02040503050406030204" pitchFamily="18" charset="0"/>
                                </a:rPr>
                                <m:t>𝑓</m:t>
                              </m:r>
                            </m:sub>
                          </m:sSub>
                        </m:sup>
                        <m:e>
                          <m:sSub>
                            <m:sSubPr>
                              <m:ctrlPr>
                                <a:rPr lang="es-ES" sz="2400" b="0" i="1" smtClean="0">
                                  <a:latin typeface="Cambria Math" panose="02040503050406030204" pitchFamily="18" charset="0"/>
                                  <a:ea typeface="Cambria Math" panose="02040503050406030204" pitchFamily="18" charset="0"/>
                                </a:rPr>
                              </m:ctrlPr>
                            </m:sSubPr>
                            <m:e>
                              <m:r>
                                <m:rPr>
                                  <m:sty m:val="p"/>
                                </m:rPr>
                                <a:rPr lang="es-ES" sz="2400" b="0" i="0" smtClean="0">
                                  <a:latin typeface="Cambria Math" panose="02040503050406030204" pitchFamily="18" charset="0"/>
                                  <a:ea typeface="Cambria Math" panose="02040503050406030204" pitchFamily="18" charset="0"/>
                                </a:rPr>
                                <m:t>I</m:t>
                              </m:r>
                            </m:e>
                            <m:sub>
                              <m:r>
                                <a:rPr lang="es-ES" sz="2400" b="0" i="1" smtClean="0">
                                  <a:latin typeface="Cambria Math" panose="02040503050406030204" pitchFamily="18" charset="0"/>
                                  <a:ea typeface="Cambria Math" panose="02040503050406030204" pitchFamily="18" charset="0"/>
                                </a:rPr>
                                <m:t>𝑠𝑡𝑜𝑟𝑚</m:t>
                              </m:r>
                            </m:sub>
                          </m:sSub>
                          <m:r>
                            <a:rPr lang="es-ES" sz="2400" b="0" i="1" smtClean="0">
                              <a:latin typeface="Cambria Math" panose="02040503050406030204" pitchFamily="18" charset="0"/>
                              <a:ea typeface="Cambria Math" panose="02040503050406030204" pitchFamily="18" charset="0"/>
                            </a:rPr>
                            <m:t>(</m:t>
                          </m:r>
                          <m:r>
                            <a:rPr lang="es-ES" sz="2400" b="0" i="1" smtClean="0">
                              <a:latin typeface="Cambria Math" panose="02040503050406030204" pitchFamily="18" charset="0"/>
                              <a:ea typeface="Cambria Math" panose="02040503050406030204" pitchFamily="18" charset="0"/>
                            </a:rPr>
                            <m:t>𝜙</m:t>
                          </m:r>
                          <m:r>
                            <a:rPr lang="es-ES" sz="2400" b="0" i="1" smtClean="0">
                              <a:latin typeface="Cambria Math" panose="02040503050406030204" pitchFamily="18" charset="0"/>
                              <a:ea typeface="Cambria Math" panose="02040503050406030204" pitchFamily="18" charset="0"/>
                            </a:rPr>
                            <m:t>,</m:t>
                          </m:r>
                          <m:r>
                            <a:rPr lang="es-ES" sz="2400" b="0" i="1" smtClean="0">
                              <a:latin typeface="Cambria Math" panose="02040503050406030204" pitchFamily="18" charset="0"/>
                              <a:ea typeface="Cambria Math" panose="02040503050406030204" pitchFamily="18" charset="0"/>
                            </a:rPr>
                            <m:t>𝜆</m:t>
                          </m:r>
                          <m:r>
                            <a:rPr lang="es-ES" sz="2400" b="0" i="1" smtClean="0">
                              <a:latin typeface="Cambria Math" panose="02040503050406030204" pitchFamily="18" charset="0"/>
                              <a:ea typeface="Cambria Math" panose="02040503050406030204" pitchFamily="18" charset="0"/>
                            </a:rPr>
                            <m:t>,</m:t>
                          </m:r>
                          <m:r>
                            <a:rPr lang="es-ES" sz="2400" b="0" i="1" smtClean="0">
                              <a:latin typeface="Cambria Math" panose="02040503050406030204" pitchFamily="18" charset="0"/>
                              <a:ea typeface="Cambria Math" panose="02040503050406030204" pitchFamily="18" charset="0"/>
                            </a:rPr>
                            <m:t>𝑡</m:t>
                          </m:r>
                          <m:r>
                            <a:rPr lang="es-ES" sz="2400" b="0" i="1" smtClean="0">
                              <a:latin typeface="Cambria Math" panose="02040503050406030204" pitchFamily="18" charset="0"/>
                              <a:ea typeface="Cambria Math" panose="02040503050406030204" pitchFamily="18" charset="0"/>
                            </a:rPr>
                            <m:t>)</m:t>
                          </m:r>
                        </m:e>
                      </m:nary>
                      <m:r>
                        <a:rPr lang="es-ES" sz="2400" b="0" i="1" smtClean="0">
                          <a:latin typeface="Cambria Math" panose="02040503050406030204" pitchFamily="18" charset="0"/>
                          <a:ea typeface="Cambria Math" panose="02040503050406030204" pitchFamily="18" charset="0"/>
                        </a:rPr>
                        <m:t>𝑑𝑡</m:t>
                      </m:r>
                    </m:oMath>
                  </m:oMathPara>
                </a14:m>
                <a:endParaRPr lang="es-ES" sz="2400" b="0" dirty="0" smtClean="0">
                  <a:ea typeface="Cambria Math" panose="02040503050406030204" pitchFamily="18" charset="0"/>
                </a:endParaRPr>
              </a:p>
              <a:p>
                <a:pPr marL="0" indent="0">
                  <a:buNone/>
                </a:pPr>
                <a:r>
                  <a:rPr lang="en-GB" sz="2400" dirty="0" smtClean="0"/>
                  <a:t>The objective is to solve </a:t>
                </a:r>
                <a14:m>
                  <m:oMath xmlns:m="http://schemas.openxmlformats.org/officeDocument/2006/math">
                    <m:func>
                      <m:funcPr>
                        <m:ctrlPr>
                          <a:rPr lang="es-ES" sz="2400" i="1">
                            <a:latin typeface="Cambria Math" panose="02040503050406030204" pitchFamily="18" charset="0"/>
                          </a:rPr>
                        </m:ctrlPr>
                      </m:funcPr>
                      <m:fName>
                        <m:limLow>
                          <m:limLowPr>
                            <m:ctrlPr>
                              <a:rPr lang="es-ES" sz="2400" i="1">
                                <a:latin typeface="Cambria Math" panose="02040503050406030204" pitchFamily="18" charset="0"/>
                              </a:rPr>
                            </m:ctrlPr>
                          </m:limLowPr>
                          <m:e>
                            <m:r>
                              <m:rPr>
                                <m:sty m:val="p"/>
                              </m:rPr>
                              <a:rPr lang="es-ES" sz="2400">
                                <a:latin typeface="Cambria Math" panose="02040503050406030204" pitchFamily="18" charset="0"/>
                              </a:rPr>
                              <m:t>min</m:t>
                            </m:r>
                          </m:e>
                          <m:lim>
                            <m:r>
                              <a:rPr lang="es-ES" sz="2400" i="1">
                                <a:latin typeface="Cambria Math" panose="02040503050406030204" pitchFamily="18" charset="0"/>
                              </a:rPr>
                              <m:t>𝜃</m:t>
                            </m:r>
                          </m:lim>
                        </m:limLow>
                      </m:fName>
                      <m:e>
                        <m:sSub>
                          <m:sSubPr>
                            <m:ctrlPr>
                              <a:rPr lang="es-ES" sz="2400" i="1">
                                <a:latin typeface="Cambria Math" panose="02040503050406030204" pitchFamily="18" charset="0"/>
                                <a:ea typeface="Cambria Math" panose="02040503050406030204" pitchFamily="18" charset="0"/>
                              </a:rPr>
                            </m:ctrlPr>
                          </m:sSubPr>
                          <m:e>
                            <m:r>
                              <a:rPr lang="es-ES" sz="2400" i="1">
                                <a:latin typeface="Cambria Math" panose="02040503050406030204" pitchFamily="18" charset="0"/>
                                <a:ea typeface="Cambria Math" panose="02040503050406030204" pitchFamily="18" charset="0"/>
                              </a:rPr>
                              <m:t>𝔼</m:t>
                            </m:r>
                          </m:e>
                          <m:sub>
                            <m:r>
                              <a:rPr lang="es-ES" sz="2400" i="1">
                                <a:latin typeface="Cambria Math" panose="02040503050406030204" pitchFamily="18" charset="0"/>
                                <a:ea typeface="Cambria Math" panose="02040503050406030204" pitchFamily="18" charset="0"/>
                              </a:rPr>
                              <m:t>𝑝</m:t>
                            </m:r>
                            <m:d>
                              <m:dPr>
                                <m:ctrlPr>
                                  <a:rPr lang="es-ES" sz="2400" i="1">
                                    <a:latin typeface="Cambria Math" panose="02040503050406030204" pitchFamily="18" charset="0"/>
                                    <a:ea typeface="Cambria Math" panose="02040503050406030204" pitchFamily="18" charset="0"/>
                                  </a:rPr>
                                </m:ctrlPr>
                              </m:dPr>
                              <m:e>
                                <m:r>
                                  <a:rPr lang="es-ES" sz="2400" i="1">
                                    <a:latin typeface="Cambria Math" panose="02040503050406030204" pitchFamily="18" charset="0"/>
                                    <a:ea typeface="Cambria Math" panose="02040503050406030204" pitchFamily="18" charset="0"/>
                                  </a:rPr>
                                  <m:t>𝒯</m:t>
                                </m:r>
                                <m:r>
                                  <a:rPr lang="es-ES" sz="2400" i="1">
                                    <a:latin typeface="Cambria Math" panose="02040503050406030204" pitchFamily="18" charset="0"/>
                                    <a:ea typeface="Cambria Math" panose="02040503050406030204" pitchFamily="18" charset="0"/>
                                  </a:rPr>
                                  <m:t>;</m:t>
                                </m:r>
                                <m:r>
                                  <a:rPr lang="es-ES" sz="2400" i="1">
                                    <a:latin typeface="Cambria Math" panose="02040503050406030204" pitchFamily="18" charset="0"/>
                                    <a:ea typeface="Cambria Math" panose="02040503050406030204" pitchFamily="18" charset="0"/>
                                  </a:rPr>
                                  <m:t>𝜃</m:t>
                                </m:r>
                              </m:e>
                            </m:d>
                          </m:sub>
                        </m:sSub>
                        <m:d>
                          <m:dPr>
                            <m:begChr m:val="["/>
                            <m:endChr m:val="]"/>
                            <m:ctrlPr>
                              <a:rPr lang="es-ES" sz="2400" i="1">
                                <a:latin typeface="Cambria Math" panose="02040503050406030204" pitchFamily="18" charset="0"/>
                                <a:ea typeface="Cambria Math" panose="02040503050406030204" pitchFamily="18" charset="0"/>
                              </a:rPr>
                            </m:ctrlPr>
                          </m:dPr>
                          <m:e>
                            <m:r>
                              <a:rPr lang="es-ES" sz="2400" i="1">
                                <a:latin typeface="Cambria Math" panose="02040503050406030204" pitchFamily="18" charset="0"/>
                              </a:rPr>
                              <m:t>𝐽</m:t>
                            </m:r>
                            <m:d>
                              <m:dPr>
                                <m:ctrlPr>
                                  <a:rPr lang="es-ES" sz="2400" i="1">
                                    <a:latin typeface="Cambria Math" panose="02040503050406030204" pitchFamily="18" charset="0"/>
                                  </a:rPr>
                                </m:ctrlPr>
                              </m:dPr>
                              <m:e>
                                <m:r>
                                  <a:rPr lang="es-ES" sz="2400" i="1">
                                    <a:latin typeface="Cambria Math" panose="02040503050406030204" pitchFamily="18" charset="0"/>
                                    <a:ea typeface="Cambria Math" panose="02040503050406030204" pitchFamily="18" charset="0"/>
                                  </a:rPr>
                                  <m:t>𝒯</m:t>
                                </m:r>
                              </m:e>
                            </m:d>
                          </m:e>
                        </m:d>
                        <m:r>
                          <a:rPr lang="es-ES" sz="2400" i="1">
                            <a:latin typeface="Cambria Math" panose="02040503050406030204" pitchFamily="18" charset="0"/>
                            <a:ea typeface="Cambria Math" panose="02040503050406030204" pitchFamily="18" charset="0"/>
                          </a:rPr>
                          <m:t> </m:t>
                        </m:r>
                      </m:e>
                    </m:func>
                  </m:oMath>
                </a14:m>
                <a:r>
                  <a:rPr lang="en-GB" sz="2400" dirty="0" smtClean="0"/>
                  <a:t>using ARS algorithm.</a:t>
                </a:r>
              </a:p>
              <a:p>
                <a:pPr marL="0" indent="0">
                  <a:buNone/>
                </a:pPr>
                <a14:m>
                  <m:oMathPara xmlns:m="http://schemas.openxmlformats.org/officeDocument/2006/math">
                    <m:oMathParaPr>
                      <m:jc m:val="centerGroup"/>
                    </m:oMathParaPr>
                    <m:oMath xmlns:m="http://schemas.openxmlformats.org/officeDocument/2006/math">
                      <m:r>
                        <a:rPr lang="es-ES" sz="2400" b="0" i="1" smtClean="0">
                          <a:latin typeface="Cambria Math" panose="02040503050406030204" pitchFamily="18" charset="0"/>
                          <a:ea typeface="Cambria Math" panose="02040503050406030204" pitchFamily="18" charset="0"/>
                        </a:rPr>
                        <m:t> </m:t>
                      </m:r>
                    </m:oMath>
                  </m:oMathPara>
                </a14:m>
                <a:endParaRPr lang="en-GB" sz="2400" dirty="0" smtClean="0"/>
              </a:p>
              <a:p>
                <a:endParaRPr lang="en-GB" sz="2400" dirty="0" smtClean="0"/>
              </a:p>
              <a:p>
                <a:pPr marL="0" indent="0">
                  <a:buNone/>
                </a:pPr>
                <a:endParaRPr lang="en-GB" sz="2400" dirty="0" smtClean="0"/>
              </a:p>
              <a:p>
                <a:pPr marL="0" indent="0">
                  <a:buNone/>
                </a:pPr>
                <a:endParaRPr lang="en-GB" sz="2400" dirty="0" smtClean="0"/>
              </a:p>
              <a:p>
                <a:endParaRPr lang="en-GB" dirty="0" smtClean="0"/>
              </a:p>
            </p:txBody>
          </p:sp>
        </mc:Choice>
        <mc:Fallback>
          <p:sp>
            <p:nvSpPr>
              <p:cNvPr id="5" name="Content Placeholder 2"/>
              <p:cNvSpPr>
                <a:spLocks noGrp="1" noRot="1" noChangeAspect="1" noMove="1" noResize="1" noEditPoints="1" noAdjustHandles="1" noChangeArrowheads="1" noChangeShapeType="1" noTextEdit="1"/>
              </p:cNvSpPr>
              <p:nvPr>
                <p:ph idx="1"/>
              </p:nvPr>
            </p:nvSpPr>
            <p:spPr>
              <a:xfrm>
                <a:off x="838200" y="1825625"/>
                <a:ext cx="10515600" cy="4351338"/>
              </a:xfrm>
              <a:blipFill>
                <a:blip r:embed="rId2"/>
                <a:stretch>
                  <a:fillRect l="-928" t="-1961"/>
                </a:stretch>
              </a:blipFill>
            </p:spPr>
            <p:txBody>
              <a:bodyPr/>
              <a:lstStyle/>
              <a:p>
                <a:r>
                  <a:rPr lang="en-US">
                    <a:noFill/>
                  </a:rPr>
                  <a:t> </a:t>
                </a:r>
              </a:p>
            </p:txBody>
          </p:sp>
        </mc:Fallback>
      </mc:AlternateContent>
      <p:pic>
        <p:nvPicPr>
          <p:cNvPr id="6" name="Imagen 5"/>
          <p:cNvPicPr>
            <a:picLocks noChangeAspect="1"/>
          </p:cNvPicPr>
          <p:nvPr/>
        </p:nvPicPr>
        <p:blipFill>
          <a:blip r:embed="rId3"/>
          <a:stretch>
            <a:fillRect/>
          </a:stretch>
        </p:blipFill>
        <p:spPr>
          <a:xfrm>
            <a:off x="508357" y="3556445"/>
            <a:ext cx="3639773" cy="3235929"/>
          </a:xfrm>
          <a:prstGeom prst="rect">
            <a:avLst/>
          </a:prstGeom>
        </p:spPr>
      </p:pic>
      <mc:AlternateContent xmlns:mc="http://schemas.openxmlformats.org/markup-compatibility/2006" xmlns:a14="http://schemas.microsoft.com/office/drawing/2010/main">
        <mc:Choice Requires="a14">
          <p:sp>
            <p:nvSpPr>
              <p:cNvPr id="2" name="Rectángulo 1"/>
              <p:cNvSpPr/>
              <p:nvPr/>
            </p:nvSpPr>
            <p:spPr>
              <a:xfrm>
                <a:off x="4799592" y="4195366"/>
                <a:ext cx="4082860" cy="646331"/>
              </a:xfrm>
              <a:prstGeom prst="rect">
                <a:avLst/>
              </a:prstGeom>
            </p:spPr>
            <p:txBody>
              <a:bodyPr wrap="square">
                <a:spAutoFit/>
              </a:bodyPr>
              <a:lstStyle/>
              <a:p>
                <a:r>
                  <a:rPr lang="es-ES" dirty="0" smtClean="0">
                    <a:latin typeface="Cambria Math" panose="02040503050406030204" pitchFamily="18" charset="0"/>
                  </a:rPr>
                  <a:t>Decision vector:</a:t>
                </a:r>
              </a:p>
              <a:p>
                <a:pPr/>
                <a14:m>
                  <m:oMathPara xmlns:m="http://schemas.openxmlformats.org/officeDocument/2006/math">
                    <m:oMathParaPr>
                      <m:jc m:val="centerGroup"/>
                    </m:oMathParaPr>
                    <m:oMath xmlns:m="http://schemas.openxmlformats.org/officeDocument/2006/math">
                      <m:r>
                        <a:rPr lang="es-ES" i="1">
                          <a:latin typeface="Cambria Math" panose="02040503050406030204" pitchFamily="18" charset="0"/>
                        </a:rPr>
                        <m:t>𝜃</m:t>
                      </m:r>
                      <m:r>
                        <a:rPr lang="es-ES" i="1">
                          <a:latin typeface="Cambria Math" panose="02040503050406030204" pitchFamily="18" charset="0"/>
                          <a:ea typeface="Cambria Math" panose="02040503050406030204" pitchFamily="18" charset="0"/>
                        </a:rPr>
                        <m:t>=</m:t>
                      </m:r>
                      <m:d>
                        <m:dPr>
                          <m:begChr m:val="["/>
                          <m:endChr m:val="]"/>
                          <m:ctrlPr>
                            <a:rPr lang="es-ES" i="1">
                              <a:latin typeface="Cambria Math" panose="02040503050406030204" pitchFamily="18" charset="0"/>
                              <a:ea typeface="Cambria Math" panose="02040503050406030204" pitchFamily="18" charset="0"/>
                            </a:rPr>
                          </m:ctrlPr>
                        </m:dPr>
                        <m:e>
                          <m:r>
                            <m:rPr>
                              <m:sty m:val="p"/>
                            </m:rPr>
                            <a:rPr lang="es-ES">
                              <a:latin typeface="Cambria Math" panose="02040503050406030204" pitchFamily="18" charset="0"/>
                              <a:ea typeface="Cambria Math" panose="02040503050406030204" pitchFamily="18" charset="0"/>
                            </a:rPr>
                            <m:t>Φ</m:t>
                          </m:r>
                          <m:r>
                            <a:rPr lang="es-ES" i="1">
                              <a:latin typeface="Cambria Math" panose="02040503050406030204" pitchFamily="18" charset="0"/>
                              <a:ea typeface="Cambria Math" panose="02040503050406030204" pitchFamily="18" charset="0"/>
                            </a:rPr>
                            <m:t>, </m:t>
                          </m:r>
                          <m:r>
                            <m:rPr>
                              <m:sty m:val="p"/>
                            </m:rPr>
                            <a:rPr lang="es-ES">
                              <a:latin typeface="Cambria Math" panose="02040503050406030204" pitchFamily="18" charset="0"/>
                              <a:ea typeface="Cambria Math" panose="02040503050406030204" pitchFamily="18" charset="0"/>
                            </a:rPr>
                            <m:t>Δ</m:t>
                          </m:r>
                          <m:r>
                            <a:rPr lang="es-ES" i="1">
                              <a:latin typeface="Cambria Math" panose="02040503050406030204" pitchFamily="18" charset="0"/>
                              <a:ea typeface="Cambria Math" panose="02040503050406030204" pitchFamily="18" charset="0"/>
                            </a:rPr>
                            <m:t>𝜙</m:t>
                          </m:r>
                          <m:r>
                            <a:rPr lang="es-ES" i="1">
                              <a:latin typeface="Cambria Math" panose="02040503050406030204" pitchFamily="18" charset="0"/>
                              <a:ea typeface="Cambria Math" panose="02040503050406030204" pitchFamily="18" charset="0"/>
                            </a:rPr>
                            <m:t>, </m:t>
                          </m:r>
                          <m:r>
                            <m:rPr>
                              <m:sty m:val="p"/>
                            </m:rPr>
                            <a:rPr lang="es-ES">
                              <a:latin typeface="Cambria Math" panose="02040503050406030204" pitchFamily="18" charset="0"/>
                              <a:ea typeface="Cambria Math" panose="02040503050406030204" pitchFamily="18" charset="0"/>
                            </a:rPr>
                            <m:t>Δ</m:t>
                          </m:r>
                          <m:r>
                            <a:rPr lang="es-ES" i="1">
                              <a:latin typeface="Cambria Math" panose="02040503050406030204" pitchFamily="18" charset="0"/>
                              <a:ea typeface="Cambria Math" panose="02040503050406030204" pitchFamily="18" charset="0"/>
                            </a:rPr>
                            <m:t>𝜆</m:t>
                          </m:r>
                          <m:r>
                            <a:rPr lang="es-ES" i="1">
                              <a:latin typeface="Cambria Math" panose="02040503050406030204" pitchFamily="18" charset="0"/>
                              <a:ea typeface="Cambria Math" panose="02040503050406030204" pitchFamily="18" charset="0"/>
                            </a:rPr>
                            <m:t>, </m:t>
                          </m:r>
                          <m:r>
                            <m:rPr>
                              <m:sty m:val="p"/>
                            </m:rPr>
                            <a:rPr lang="es-ES">
                              <a:latin typeface="Cambria Math" panose="02040503050406030204" pitchFamily="18" charset="0"/>
                              <a:ea typeface="Cambria Math" panose="02040503050406030204" pitchFamily="18" charset="0"/>
                            </a:rPr>
                            <m:t>M</m:t>
                          </m:r>
                          <m:r>
                            <a:rPr lang="es-ES" i="1">
                              <a:latin typeface="Cambria Math" panose="02040503050406030204" pitchFamily="18" charset="0"/>
                              <a:ea typeface="Cambria Math" panose="02040503050406030204" pitchFamily="18" charset="0"/>
                            </a:rPr>
                            <m:t>, </m:t>
                          </m:r>
                          <m:r>
                            <m:rPr>
                              <m:sty m:val="p"/>
                            </m:rPr>
                            <a:rPr lang="es-ES">
                              <a:latin typeface="Cambria Math" panose="02040503050406030204" pitchFamily="18" charset="0"/>
                              <a:ea typeface="Cambria Math" panose="02040503050406030204" pitchFamily="18" charset="0"/>
                            </a:rPr>
                            <m:t>FL</m:t>
                          </m:r>
                        </m:e>
                      </m:d>
                    </m:oMath>
                  </m:oMathPara>
                </a14:m>
                <a:endParaRPr lang="en-US" sz="2000" dirty="0"/>
              </a:p>
            </p:txBody>
          </p:sp>
        </mc:Choice>
        <mc:Fallback xmlns="">
          <p:sp>
            <p:nvSpPr>
              <p:cNvPr id="2" name="Rectángulo 1"/>
              <p:cNvSpPr>
                <a:spLocks noRot="1" noChangeAspect="1" noMove="1" noResize="1" noEditPoints="1" noAdjustHandles="1" noChangeArrowheads="1" noChangeShapeType="1" noTextEdit="1"/>
              </p:cNvSpPr>
              <p:nvPr/>
            </p:nvSpPr>
            <p:spPr>
              <a:xfrm>
                <a:off x="4799592" y="4195366"/>
                <a:ext cx="4082860" cy="646331"/>
              </a:xfrm>
              <a:prstGeom prst="rect">
                <a:avLst/>
              </a:prstGeom>
              <a:blipFill>
                <a:blip r:embed="rId4"/>
                <a:stretch>
                  <a:fillRect l="-1194" t="-5660" b="-66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uadroTexto 2"/>
              <p:cNvSpPr txBox="1"/>
              <p:nvPr/>
            </p:nvSpPr>
            <p:spPr>
              <a:xfrm>
                <a:off x="4799592" y="4976634"/>
                <a:ext cx="4971425" cy="1754326"/>
              </a:xfrm>
              <a:prstGeom prst="rect">
                <a:avLst/>
              </a:prstGeom>
              <a:noFill/>
            </p:spPr>
            <p:txBody>
              <a:bodyPr wrap="square" rtlCol="0">
                <a:spAutoFit/>
              </a:bodyPr>
              <a:lstStyle/>
              <a:p>
                <a:r>
                  <a:rPr lang="en-GB" dirty="0"/>
                  <a:t>Meaning of </a:t>
                </a:r>
                <a14:m>
                  <m:oMath xmlns:m="http://schemas.openxmlformats.org/officeDocument/2006/math">
                    <m:r>
                      <m:rPr>
                        <m:sty m:val="p"/>
                      </m:rPr>
                      <a:rPr lang="es-ES">
                        <a:latin typeface="Cambria Math" panose="02040503050406030204" pitchFamily="18" charset="0"/>
                        <a:ea typeface="Cambria Math" panose="02040503050406030204" pitchFamily="18" charset="0"/>
                      </a:rPr>
                      <m:t>Φ</m:t>
                    </m:r>
                  </m:oMath>
                </a14:m>
                <a:r>
                  <a:rPr lang="en-GB" dirty="0"/>
                  <a:t>:</a:t>
                </a:r>
              </a:p>
              <a:p>
                <a:pPr marL="285750" indent="-285750">
                  <a:buFont typeface="Arial" panose="020B0604020202020204" pitchFamily="34" charset="0"/>
                  <a:buChar char="•"/>
                </a:pPr>
                <a:r>
                  <a:rPr lang="en-GB" dirty="0" smtClean="0"/>
                  <a:t>Let </a:t>
                </a:r>
                <a14:m>
                  <m:oMath xmlns:m="http://schemas.openxmlformats.org/officeDocument/2006/math">
                    <m:r>
                      <a:rPr lang="es-ES" i="1">
                        <a:latin typeface="Cambria Math" panose="02040503050406030204" pitchFamily="18" charset="0"/>
                      </a:rPr>
                      <m:t>𝑆</m:t>
                    </m:r>
                    <m:d>
                      <m:dPr>
                        <m:ctrlPr>
                          <a:rPr lang="es-ES" i="1">
                            <a:latin typeface="Cambria Math" panose="02040503050406030204" pitchFamily="18" charset="0"/>
                          </a:rPr>
                        </m:ctrlPr>
                      </m:dPr>
                      <m:e>
                        <m:r>
                          <a:rPr lang="es-ES" i="1">
                            <a:latin typeface="Cambria Math" panose="02040503050406030204" pitchFamily="18" charset="0"/>
                          </a:rPr>
                          <m:t>𝑥</m:t>
                        </m:r>
                      </m:e>
                    </m:d>
                  </m:oMath>
                </a14:m>
                <a:r>
                  <a:rPr lang="en-GB" dirty="0"/>
                  <a:t> be the sigmoid function. </a:t>
                </a:r>
              </a:p>
              <a:p>
                <a:pPr marL="285750" indent="-285750">
                  <a:buFont typeface="Arial" panose="020B0604020202020204" pitchFamily="34" charset="0"/>
                  <a:buChar char="•"/>
                </a:pPr>
                <a:r>
                  <a:rPr lang="en-GB" dirty="0"/>
                  <a:t>We sample </a:t>
                </a:r>
                <a14:m>
                  <m:oMath xmlns:m="http://schemas.openxmlformats.org/officeDocument/2006/math">
                    <m:r>
                      <a:rPr lang="es-ES" i="1">
                        <a:latin typeface="Cambria Math" panose="02040503050406030204" pitchFamily="18" charset="0"/>
                      </a:rPr>
                      <m:t>𝜉</m:t>
                    </m:r>
                    <m:r>
                      <a:rPr lang="es-ES" i="1">
                        <a:latin typeface="Cambria Math" panose="02040503050406030204" pitchFamily="18" charset="0"/>
                      </a:rPr>
                      <m:t>∼</m:t>
                    </m:r>
                    <m:r>
                      <a:rPr lang="es-ES" i="1">
                        <a:latin typeface="Cambria Math" panose="02040503050406030204" pitchFamily="18" charset="0"/>
                      </a:rPr>
                      <m:t>𝑈</m:t>
                    </m:r>
                    <m:d>
                      <m:dPr>
                        <m:ctrlPr>
                          <a:rPr lang="es-ES" i="1">
                            <a:latin typeface="Cambria Math" panose="02040503050406030204" pitchFamily="18" charset="0"/>
                          </a:rPr>
                        </m:ctrlPr>
                      </m:dPr>
                      <m:e>
                        <m:r>
                          <a:rPr lang="es-ES" i="1">
                            <a:latin typeface="Cambria Math" panose="02040503050406030204" pitchFamily="18" charset="0"/>
                          </a:rPr>
                          <m:t>0, 1</m:t>
                        </m:r>
                      </m:e>
                    </m:d>
                  </m:oMath>
                </a14:m>
                <a:r>
                  <a:rPr lang="en-GB" dirty="0"/>
                  <a:t>. </a:t>
                </a:r>
              </a:p>
              <a:p>
                <a:pPr marL="285750" indent="-285750">
                  <a:buFont typeface="Arial" panose="020B0604020202020204" pitchFamily="34" charset="0"/>
                  <a:buChar char="•"/>
                </a:pPr>
                <a:r>
                  <a:rPr lang="en-GB" dirty="0"/>
                  <a:t>If </a:t>
                </a:r>
                <a14:m>
                  <m:oMath xmlns:m="http://schemas.openxmlformats.org/officeDocument/2006/math">
                    <m:r>
                      <a:rPr lang="es-ES" i="1">
                        <a:latin typeface="Cambria Math" panose="02040503050406030204" pitchFamily="18" charset="0"/>
                      </a:rPr>
                      <m:t>𝑆</m:t>
                    </m:r>
                    <m:d>
                      <m:dPr>
                        <m:ctrlPr>
                          <a:rPr lang="es-ES" i="1">
                            <a:latin typeface="Cambria Math" panose="02040503050406030204" pitchFamily="18" charset="0"/>
                          </a:rPr>
                        </m:ctrlPr>
                      </m:dPr>
                      <m:e>
                        <m:r>
                          <m:rPr>
                            <m:sty m:val="p"/>
                          </m:rPr>
                          <a:rPr lang="es-ES">
                            <a:latin typeface="Cambria Math" panose="02040503050406030204" pitchFamily="18" charset="0"/>
                          </a:rPr>
                          <m:t>Φ</m:t>
                        </m:r>
                      </m:e>
                    </m:d>
                    <m:r>
                      <a:rPr lang="es-ES" i="1">
                        <a:latin typeface="Cambria Math" panose="02040503050406030204" pitchFamily="18" charset="0"/>
                      </a:rPr>
                      <m:t>≤</m:t>
                    </m:r>
                    <m:r>
                      <a:rPr lang="es-ES" i="1">
                        <a:latin typeface="Cambria Math" panose="02040503050406030204" pitchFamily="18" charset="0"/>
                      </a:rPr>
                      <m:t>𝜉</m:t>
                    </m:r>
                  </m:oMath>
                </a14:m>
                <a:r>
                  <a:rPr lang="en-GB" i="1" dirty="0"/>
                  <a:t> </a:t>
                </a:r>
                <a:r>
                  <a:rPr lang="en-GB" dirty="0"/>
                  <a:t>we choose the first successor. Otherwise, we choose the second.</a:t>
                </a:r>
                <a:endParaRPr lang="en-GB" i="1" dirty="0"/>
              </a:p>
              <a:p>
                <a:endParaRPr lang="en-US" dirty="0"/>
              </a:p>
            </p:txBody>
          </p:sp>
        </mc:Choice>
        <mc:Fallback xmlns="">
          <p:sp>
            <p:nvSpPr>
              <p:cNvPr id="3" name="CuadroTexto 2"/>
              <p:cNvSpPr txBox="1">
                <a:spLocks noRot="1" noChangeAspect="1" noMove="1" noResize="1" noEditPoints="1" noAdjustHandles="1" noChangeArrowheads="1" noChangeShapeType="1" noTextEdit="1"/>
              </p:cNvSpPr>
              <p:nvPr/>
            </p:nvSpPr>
            <p:spPr>
              <a:xfrm>
                <a:off x="4799592" y="4976634"/>
                <a:ext cx="4971425" cy="1754326"/>
              </a:xfrm>
              <a:prstGeom prst="rect">
                <a:avLst/>
              </a:prstGeom>
              <a:blipFill>
                <a:blip r:embed="rId5"/>
                <a:stretch>
                  <a:fillRect l="-980" t="-1736"/>
                </a:stretch>
              </a:blipFill>
            </p:spPr>
            <p:txBody>
              <a:bodyPr/>
              <a:lstStyle/>
              <a:p>
                <a:r>
                  <a:rPr lang="en-US">
                    <a:noFill/>
                  </a:rPr>
                  <a:t> </a:t>
                </a:r>
              </a:p>
            </p:txBody>
          </p:sp>
        </mc:Fallback>
      </mc:AlternateContent>
      <p:sp>
        <p:nvSpPr>
          <p:cNvPr id="7" name="Marcador de número de diapositiva 6"/>
          <p:cNvSpPr>
            <a:spLocks noGrp="1"/>
          </p:cNvSpPr>
          <p:nvPr>
            <p:ph type="sldNum" sz="quarter" idx="12"/>
          </p:nvPr>
        </p:nvSpPr>
        <p:spPr/>
        <p:txBody>
          <a:bodyPr/>
          <a:lstStyle/>
          <a:p>
            <a:fld id="{14DDF6C9-708F-4706-940F-19D01B5DBFE1}" type="slidenum">
              <a:rPr lang="en-US" smtClean="0"/>
              <a:t>21</a:t>
            </a:fld>
            <a:endParaRPr lang="en-US"/>
          </a:p>
        </p:txBody>
      </p:sp>
    </p:spTree>
    <p:extLst>
      <p:ext uri="{BB962C8B-B14F-4D97-AF65-F5344CB8AC3E}">
        <p14:creationId xmlns:p14="http://schemas.microsoft.com/office/powerpoint/2010/main" val="18553721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3. Graph deformation: Preliminary </a:t>
            </a:r>
            <a:r>
              <a:rPr lang="en-GB" dirty="0" smtClean="0"/>
              <a:t>results (I)</a:t>
            </a:r>
            <a:endParaRPr lang="en-GB" dirty="0"/>
          </a:p>
        </p:txBody>
      </p:sp>
      <p:sp>
        <p:nvSpPr>
          <p:cNvPr id="5" name="Content Placeholder 2"/>
          <p:cNvSpPr>
            <a:spLocks noGrp="1"/>
          </p:cNvSpPr>
          <p:nvPr>
            <p:ph idx="1"/>
          </p:nvPr>
        </p:nvSpPr>
        <p:spPr>
          <a:xfrm>
            <a:off x="838200" y="1825625"/>
            <a:ext cx="10515600" cy="4351338"/>
          </a:xfrm>
        </p:spPr>
        <p:txBody>
          <a:bodyPr/>
          <a:lstStyle/>
          <a:p>
            <a:endParaRPr lang="en-GB" sz="2400" dirty="0" smtClean="0"/>
          </a:p>
          <a:p>
            <a:endParaRPr lang="en-GB" sz="2400" dirty="0" smtClean="0"/>
          </a:p>
          <a:p>
            <a:pPr marL="0" indent="0">
              <a:buNone/>
            </a:pPr>
            <a:endParaRPr lang="en-GB" sz="2400" dirty="0" smtClean="0"/>
          </a:p>
          <a:p>
            <a:pPr marL="0" indent="0">
              <a:buNone/>
            </a:pPr>
            <a:endParaRPr lang="en-GB" sz="2400" dirty="0" smtClean="0"/>
          </a:p>
          <a:p>
            <a:endParaRPr lang="en-GB" dirty="0" smtClean="0"/>
          </a:p>
        </p:txBody>
      </p:sp>
      <p:grpSp>
        <p:nvGrpSpPr>
          <p:cNvPr id="12" name="Grupo 11"/>
          <p:cNvGrpSpPr/>
          <p:nvPr/>
        </p:nvGrpSpPr>
        <p:grpSpPr>
          <a:xfrm>
            <a:off x="2743521" y="1825625"/>
            <a:ext cx="6704957" cy="4956262"/>
            <a:chOff x="1118716" y="1690688"/>
            <a:chExt cx="6704957" cy="4956262"/>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717" y="1690688"/>
              <a:ext cx="3267199" cy="2343194"/>
            </a:xfrm>
            <a:prstGeom prst="rect">
              <a:avLst/>
            </a:prstGeom>
          </p:spPr>
        </p:pic>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5916" y="1690688"/>
              <a:ext cx="3267199" cy="2343194"/>
            </a:xfrm>
            <a:prstGeom prst="rect">
              <a:avLst/>
            </a:prstGeom>
          </p:spPr>
        </p:pic>
        <p:pic>
          <p:nvPicPr>
            <p:cNvPr id="10" name="Imagen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8716" y="4168819"/>
              <a:ext cx="3267199" cy="2343194"/>
            </a:xfrm>
            <a:prstGeom prst="rect">
              <a:avLst/>
            </a:prstGeom>
          </p:spPr>
        </p:pic>
        <p:pic>
          <p:nvPicPr>
            <p:cNvPr id="11" name="Imagen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8326" y="4168819"/>
              <a:ext cx="3455347" cy="2478131"/>
            </a:xfrm>
            <a:prstGeom prst="rect">
              <a:avLst/>
            </a:prstGeom>
          </p:spPr>
        </p:pic>
      </p:grpSp>
      <p:sp>
        <p:nvSpPr>
          <p:cNvPr id="13" name="Content Placeholder 2"/>
          <p:cNvSpPr txBox="1">
            <a:spLocks/>
          </p:cNvSpPr>
          <p:nvPr/>
        </p:nvSpPr>
        <p:spPr>
          <a:xfrm>
            <a:off x="838200" y="1347770"/>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smtClean="0"/>
              <a:t>Population evolution</a:t>
            </a:r>
          </a:p>
          <a:p>
            <a:pPr marL="0" indent="0">
              <a:buFont typeface="Arial" panose="020B0604020202020204" pitchFamily="34" charset="0"/>
              <a:buNone/>
            </a:pPr>
            <a:endParaRPr lang="en-GB" sz="2400" dirty="0" smtClean="0"/>
          </a:p>
          <a:p>
            <a:pPr marL="0" indent="0">
              <a:buFont typeface="Arial" panose="020B0604020202020204" pitchFamily="34" charset="0"/>
              <a:buNone/>
            </a:pPr>
            <a:endParaRPr lang="en-GB" sz="2400" dirty="0" smtClean="0"/>
          </a:p>
          <a:p>
            <a:pPr marL="0" indent="0">
              <a:buFont typeface="Arial" panose="020B0604020202020204" pitchFamily="34" charset="0"/>
              <a:buNone/>
            </a:pPr>
            <a:endParaRPr lang="en-GB" sz="2400" dirty="0" smtClean="0"/>
          </a:p>
          <a:p>
            <a:endParaRPr lang="en-GB" dirty="0" smtClean="0"/>
          </a:p>
        </p:txBody>
      </p:sp>
      <p:sp>
        <p:nvSpPr>
          <p:cNvPr id="14" name="Marcador de número de diapositiva 13"/>
          <p:cNvSpPr>
            <a:spLocks noGrp="1"/>
          </p:cNvSpPr>
          <p:nvPr>
            <p:ph type="sldNum" sz="quarter" idx="12"/>
          </p:nvPr>
        </p:nvSpPr>
        <p:spPr/>
        <p:txBody>
          <a:bodyPr/>
          <a:lstStyle/>
          <a:p>
            <a:fld id="{14DDF6C9-708F-4706-940F-19D01B5DBFE1}" type="slidenum">
              <a:rPr lang="en-US" smtClean="0"/>
              <a:t>22</a:t>
            </a:fld>
            <a:endParaRPr lang="en-US"/>
          </a:p>
        </p:txBody>
      </p:sp>
    </p:spTree>
    <p:extLst>
      <p:ext uri="{BB962C8B-B14F-4D97-AF65-F5344CB8AC3E}">
        <p14:creationId xmlns:p14="http://schemas.microsoft.com/office/powerpoint/2010/main" val="39279761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3. Graph deformation: Preliminary </a:t>
            </a:r>
            <a:r>
              <a:rPr lang="en-GB" dirty="0" smtClean="0"/>
              <a:t>results (II)</a:t>
            </a:r>
            <a:endParaRPr lang="en-GB" dirty="0"/>
          </a:p>
        </p:txBody>
      </p:sp>
      <p:sp>
        <p:nvSpPr>
          <p:cNvPr id="5" name="Content Placeholder 2"/>
          <p:cNvSpPr>
            <a:spLocks noGrp="1"/>
          </p:cNvSpPr>
          <p:nvPr>
            <p:ph idx="1"/>
          </p:nvPr>
        </p:nvSpPr>
        <p:spPr>
          <a:xfrm>
            <a:off x="838200" y="1825625"/>
            <a:ext cx="10515600" cy="4351338"/>
          </a:xfrm>
        </p:spPr>
        <p:txBody>
          <a:bodyPr/>
          <a:lstStyle/>
          <a:p>
            <a:endParaRPr lang="en-GB" sz="2400" dirty="0" smtClean="0"/>
          </a:p>
          <a:p>
            <a:endParaRPr lang="en-GB" sz="2400" dirty="0" smtClean="0"/>
          </a:p>
          <a:p>
            <a:pPr marL="0" indent="0">
              <a:buNone/>
            </a:pPr>
            <a:endParaRPr lang="en-GB" sz="2400" dirty="0" smtClean="0"/>
          </a:p>
          <a:p>
            <a:pPr marL="0" indent="0">
              <a:buNone/>
            </a:pPr>
            <a:endParaRPr lang="en-GB" sz="2400" dirty="0" smtClean="0"/>
          </a:p>
          <a:p>
            <a:endParaRPr lang="en-GB" dirty="0" smtClean="0"/>
          </a:p>
        </p:txBody>
      </p:sp>
      <p:sp>
        <p:nvSpPr>
          <p:cNvPr id="13" name="Content Placeholder 2"/>
          <p:cNvSpPr txBox="1">
            <a:spLocks/>
          </p:cNvSpPr>
          <p:nvPr/>
        </p:nvSpPr>
        <p:spPr>
          <a:xfrm>
            <a:off x="838200" y="1347770"/>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smtClean="0"/>
              <a:t>Convergence</a:t>
            </a:r>
          </a:p>
          <a:p>
            <a:pPr marL="0" indent="0">
              <a:buFont typeface="Arial" panose="020B0604020202020204" pitchFamily="34" charset="0"/>
              <a:buNone/>
            </a:pPr>
            <a:endParaRPr lang="en-GB" sz="2400" dirty="0" smtClean="0"/>
          </a:p>
          <a:p>
            <a:pPr marL="0" indent="0">
              <a:buFont typeface="Arial" panose="020B0604020202020204" pitchFamily="34" charset="0"/>
              <a:buNone/>
            </a:pPr>
            <a:endParaRPr lang="en-GB" sz="2400" dirty="0" smtClean="0"/>
          </a:p>
          <a:p>
            <a:pPr marL="0" indent="0">
              <a:buFont typeface="Arial" panose="020B0604020202020204" pitchFamily="34" charset="0"/>
              <a:buNone/>
            </a:pPr>
            <a:endParaRPr lang="en-GB" sz="2400" dirty="0" smtClean="0"/>
          </a:p>
          <a:p>
            <a:endParaRPr lang="en-GB" dirty="0" smtClean="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8020" y="4174918"/>
            <a:ext cx="5775960" cy="2683082"/>
          </a:xfrm>
          <a:prstGeom prst="rect">
            <a:avLst/>
          </a:prstGeom>
        </p:spPr>
      </p:pic>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1547" y="1356899"/>
            <a:ext cx="5672433" cy="2683082"/>
          </a:xfrm>
          <a:prstGeom prst="rect">
            <a:avLst/>
          </a:prstGeom>
        </p:spPr>
      </p:pic>
      <p:sp>
        <p:nvSpPr>
          <p:cNvPr id="7" name="Marcador de número de diapositiva 6"/>
          <p:cNvSpPr>
            <a:spLocks noGrp="1"/>
          </p:cNvSpPr>
          <p:nvPr>
            <p:ph type="sldNum" sz="quarter" idx="12"/>
          </p:nvPr>
        </p:nvSpPr>
        <p:spPr/>
        <p:txBody>
          <a:bodyPr/>
          <a:lstStyle/>
          <a:p>
            <a:fld id="{14DDF6C9-708F-4706-940F-19D01B5DBFE1}" type="slidenum">
              <a:rPr lang="en-US" smtClean="0"/>
              <a:t>23</a:t>
            </a:fld>
            <a:endParaRPr lang="en-US"/>
          </a:p>
        </p:txBody>
      </p:sp>
    </p:spTree>
    <p:extLst>
      <p:ext uri="{BB962C8B-B14F-4D97-AF65-F5344CB8AC3E}">
        <p14:creationId xmlns:p14="http://schemas.microsoft.com/office/powerpoint/2010/main" val="17953025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smtClean="0"/>
              <a:t>3. Graph deformation: Preliminary results (</a:t>
            </a:r>
            <a:r>
              <a:rPr lang="en-GB" dirty="0" smtClean="0"/>
              <a:t>III)</a:t>
            </a:r>
            <a:endParaRPr lang="en-GB" dirty="0"/>
          </a:p>
        </p:txBody>
      </p:sp>
      <p:sp>
        <p:nvSpPr>
          <p:cNvPr id="16" name="Marcador de número de diapositiva 15"/>
          <p:cNvSpPr>
            <a:spLocks noGrp="1"/>
          </p:cNvSpPr>
          <p:nvPr>
            <p:ph type="sldNum" sz="quarter" idx="12"/>
          </p:nvPr>
        </p:nvSpPr>
        <p:spPr/>
        <p:txBody>
          <a:bodyPr/>
          <a:lstStyle/>
          <a:p>
            <a:fld id="{14DDF6C9-708F-4706-940F-19D01B5DBFE1}" type="slidenum">
              <a:rPr lang="en-US" smtClean="0"/>
              <a:t>24</a:t>
            </a:fld>
            <a:endParaRPr lang="en-US"/>
          </a:p>
        </p:txBody>
      </p:sp>
      <p:pic>
        <p:nvPicPr>
          <p:cNvPr id="14" name="Imagen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22962"/>
            <a:ext cx="4863212" cy="2157568"/>
          </a:xfrm>
          <a:prstGeom prst="rect">
            <a:avLst/>
          </a:prstGeom>
        </p:spPr>
      </p:pic>
      <p:pic>
        <p:nvPicPr>
          <p:cNvPr id="17" name="Imagen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501" y="1864571"/>
            <a:ext cx="4660210" cy="2067506"/>
          </a:xfrm>
          <a:prstGeom prst="rect">
            <a:avLst/>
          </a:prstGeom>
        </p:spPr>
      </p:pic>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2716" y="1902138"/>
            <a:ext cx="4660210" cy="2067506"/>
          </a:xfrm>
          <a:prstGeom prst="rect">
            <a:avLst/>
          </a:prstGeom>
        </p:spPr>
      </p:pic>
      <p:pic>
        <p:nvPicPr>
          <p:cNvPr id="19" name="Imagen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02716" y="4122962"/>
            <a:ext cx="4786567" cy="2123564"/>
          </a:xfrm>
          <a:prstGeom prst="rect">
            <a:avLst/>
          </a:prstGeom>
        </p:spPr>
      </p:pic>
      <p:pic>
        <p:nvPicPr>
          <p:cNvPr id="20" name="Imagen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28787" y="4105960"/>
            <a:ext cx="4863213" cy="2157568"/>
          </a:xfrm>
          <a:prstGeom prst="rect">
            <a:avLst/>
          </a:prstGeom>
        </p:spPr>
      </p:pic>
      <p:grpSp>
        <p:nvGrpSpPr>
          <p:cNvPr id="21" name="Grupo 20"/>
          <p:cNvGrpSpPr/>
          <p:nvPr/>
        </p:nvGrpSpPr>
        <p:grpSpPr>
          <a:xfrm>
            <a:off x="4082101" y="6280530"/>
            <a:ext cx="3901440" cy="372819"/>
            <a:chOff x="3178629" y="6280530"/>
            <a:chExt cx="3901440" cy="372819"/>
          </a:xfrm>
        </p:grpSpPr>
        <p:cxnSp>
          <p:nvCxnSpPr>
            <p:cNvPr id="22" name="Conector recto de flecha 21"/>
            <p:cNvCxnSpPr/>
            <p:nvPr/>
          </p:nvCxnSpPr>
          <p:spPr>
            <a:xfrm>
              <a:off x="3178629" y="6653349"/>
              <a:ext cx="390144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3" name="CuadroTexto 22"/>
                <p:cNvSpPr txBox="1"/>
                <p:nvPr/>
              </p:nvSpPr>
              <p:spPr>
                <a:xfrm>
                  <a:off x="4662490" y="6280530"/>
                  <a:ext cx="933717" cy="369332"/>
                </a:xfrm>
                <a:prstGeom prst="rect">
                  <a:avLst/>
                </a:prstGeom>
                <a:noFill/>
              </p:spPr>
              <p:txBody>
                <a:bodyPr wrap="none" rtlCol="0">
                  <a:spAutoFit/>
                </a:bodyPr>
                <a:lstStyle/>
                <a:p>
                  <a14:m>
                    <m:oMath xmlns:m="http://schemas.openxmlformats.org/officeDocument/2006/math">
                      <m:sSub>
                        <m:sSubPr>
                          <m:ctrlPr>
                            <a:rPr lang="es-ES" b="0" i="1" smtClean="0">
                              <a:latin typeface="Cambria Math" panose="02040503050406030204" pitchFamily="18" charset="0"/>
                            </a:rPr>
                          </m:ctrlPr>
                        </m:sSubPr>
                        <m:e>
                          <m:r>
                            <a:rPr lang="es-ES" b="0" i="1" smtClean="0">
                              <a:latin typeface="Cambria Math" panose="02040503050406030204" pitchFamily="18" charset="0"/>
                            </a:rPr>
                            <m:t>𝐶</m:t>
                          </m:r>
                        </m:e>
                        <m:sub>
                          <m:r>
                            <a:rPr lang="es-ES" b="0" i="1" smtClean="0">
                              <a:latin typeface="Cambria Math" panose="02040503050406030204" pitchFamily="18" charset="0"/>
                            </a:rPr>
                            <m:t>𝑇</m:t>
                          </m:r>
                        </m:sub>
                      </m:sSub>
                      <m:r>
                        <a:rPr lang="es-ES" b="0" i="1" smtClean="0">
                          <a:latin typeface="Cambria Math" panose="02040503050406030204" pitchFamily="18" charset="0"/>
                        </a:rPr>
                        <m:t>/</m:t>
                      </m:r>
                      <m:sSub>
                        <m:sSubPr>
                          <m:ctrlPr>
                            <a:rPr lang="es-ES" b="0" i="1" smtClean="0">
                              <a:latin typeface="Cambria Math" panose="02040503050406030204" pitchFamily="18" charset="0"/>
                            </a:rPr>
                          </m:ctrlPr>
                        </m:sSubPr>
                        <m:e>
                          <m:r>
                            <a:rPr lang="es-ES" b="0" i="1" smtClean="0">
                              <a:latin typeface="Cambria Math" panose="02040503050406030204" pitchFamily="18" charset="0"/>
                            </a:rPr>
                            <m:t>𝐶</m:t>
                          </m:r>
                        </m:e>
                        <m:sub>
                          <m:r>
                            <a:rPr lang="es-ES" b="0" i="1" smtClean="0">
                              <a:latin typeface="Cambria Math" panose="02040503050406030204" pitchFamily="18" charset="0"/>
                            </a:rPr>
                            <m:t>𝑆</m:t>
                          </m:r>
                        </m:sub>
                      </m:sSub>
                    </m:oMath>
                  </a14:m>
                  <a:r>
                    <a:rPr lang="en-US" dirty="0" smtClean="0"/>
                    <a:t>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endParaRPr lang="en-US" dirty="0"/>
                </a:p>
              </p:txBody>
            </p:sp>
          </mc:Choice>
          <mc:Fallback xmlns="">
            <p:sp>
              <p:nvSpPr>
                <p:cNvPr id="12" name="CuadroTexto 11"/>
                <p:cNvSpPr txBox="1">
                  <a:spLocks noRot="1" noChangeAspect="1" noMove="1" noResize="1" noEditPoints="1" noAdjustHandles="1" noChangeArrowheads="1" noChangeShapeType="1" noTextEdit="1"/>
                </p:cNvSpPr>
                <p:nvPr/>
              </p:nvSpPr>
              <p:spPr>
                <a:xfrm>
                  <a:off x="4662490" y="6280530"/>
                  <a:ext cx="933717" cy="369332"/>
                </a:xfrm>
                <a:prstGeom prst="rect">
                  <a:avLst/>
                </a:prstGeom>
                <a:blipFill>
                  <a:blip r:embed="rId7"/>
                  <a:stretch>
                    <a:fillRect b="-13115"/>
                  </a:stretch>
                </a:blipFill>
              </p:spPr>
              <p:txBody>
                <a:bodyPr/>
                <a:lstStyle/>
                <a:p>
                  <a:r>
                    <a:rPr lang="en-US">
                      <a:noFill/>
                    </a:rPr>
                    <a:t> </a:t>
                  </a:r>
                </a:p>
              </p:txBody>
            </p:sp>
          </mc:Fallback>
        </mc:AlternateContent>
      </p:grpSp>
      <p:pic>
        <p:nvPicPr>
          <p:cNvPr id="24" name="Imagen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51170" y="1864571"/>
            <a:ext cx="4660211" cy="2067506"/>
          </a:xfrm>
          <a:prstGeom prst="rect">
            <a:avLst/>
          </a:prstGeom>
        </p:spPr>
      </p:pic>
    </p:spTree>
    <p:extLst>
      <p:ext uri="{BB962C8B-B14F-4D97-AF65-F5344CB8AC3E}">
        <p14:creationId xmlns:p14="http://schemas.microsoft.com/office/powerpoint/2010/main" val="7541476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3</a:t>
            </a:r>
            <a:r>
              <a:rPr lang="en-GB" dirty="0"/>
              <a:t>. Graph </a:t>
            </a:r>
            <a:r>
              <a:rPr lang="en-GB" dirty="0" smtClean="0"/>
              <a:t>deformation: Next </a:t>
            </a:r>
            <a:r>
              <a:rPr lang="en-GB" dirty="0" smtClean="0"/>
              <a:t>steps</a:t>
            </a:r>
            <a:endParaRPr lang="en-GB" dirty="0"/>
          </a:p>
        </p:txBody>
      </p:sp>
      <p:sp>
        <p:nvSpPr>
          <p:cNvPr id="8" name="Content Placeholder 2"/>
          <p:cNvSpPr>
            <a:spLocks noGrp="1"/>
          </p:cNvSpPr>
          <p:nvPr>
            <p:ph idx="1"/>
          </p:nvPr>
        </p:nvSpPr>
        <p:spPr>
          <a:xfrm>
            <a:off x="838200" y="1825625"/>
            <a:ext cx="7208519" cy="4351338"/>
          </a:xfrm>
        </p:spPr>
        <p:txBody>
          <a:bodyPr>
            <a:normAutofit/>
          </a:bodyPr>
          <a:lstStyle/>
          <a:p>
            <a:pPr algn="just"/>
            <a:r>
              <a:rPr lang="en-GB" sz="2400" dirty="0" smtClean="0"/>
              <a:t>Methodology</a:t>
            </a:r>
            <a:endParaRPr lang="en-GB" sz="2400" dirty="0" smtClean="0"/>
          </a:p>
          <a:p>
            <a:pPr lvl="1" algn="just"/>
            <a:r>
              <a:rPr lang="en-GB" sz="2000" dirty="0" smtClean="0"/>
              <a:t>Test </a:t>
            </a:r>
            <a:r>
              <a:rPr lang="en-GB" sz="2000" dirty="0" smtClean="0"/>
              <a:t>alternative graphs.</a:t>
            </a:r>
          </a:p>
          <a:p>
            <a:pPr lvl="1" algn="just"/>
            <a:r>
              <a:rPr lang="en-GB" sz="2000" dirty="0" smtClean="0"/>
              <a:t>Parametric and convergence analysis.</a:t>
            </a:r>
          </a:p>
          <a:p>
            <a:pPr lvl="1" algn="just"/>
            <a:r>
              <a:rPr lang="en-GB" sz="2000" dirty="0" smtClean="0"/>
              <a:t>Include winds.</a:t>
            </a:r>
          </a:p>
          <a:p>
            <a:pPr algn="just"/>
            <a:r>
              <a:rPr lang="en-GB" sz="2400" dirty="0" smtClean="0"/>
              <a:t>Publications</a:t>
            </a:r>
          </a:p>
          <a:p>
            <a:pPr lvl="1" algn="just"/>
            <a:r>
              <a:rPr lang="en-GB" sz="2000" dirty="0" smtClean="0"/>
              <a:t>Journal paper about graph deformation with ARS.</a:t>
            </a:r>
          </a:p>
          <a:p>
            <a:pPr lvl="1" algn="just"/>
            <a:r>
              <a:rPr lang="en-GB" sz="2000" dirty="0" smtClean="0"/>
              <a:t>Conference paper testing solutions in aircraft simulator</a:t>
            </a:r>
            <a:r>
              <a:rPr lang="en-GB" sz="2000" dirty="0" smtClean="0"/>
              <a:t>.</a:t>
            </a:r>
            <a:endParaRPr lang="en-GB" dirty="0" smtClean="0"/>
          </a:p>
        </p:txBody>
      </p:sp>
      <p:sp>
        <p:nvSpPr>
          <p:cNvPr id="3" name="Marcador de número de diapositiva 2"/>
          <p:cNvSpPr>
            <a:spLocks noGrp="1"/>
          </p:cNvSpPr>
          <p:nvPr>
            <p:ph type="sldNum" sz="quarter" idx="12"/>
          </p:nvPr>
        </p:nvSpPr>
        <p:spPr/>
        <p:txBody>
          <a:bodyPr/>
          <a:lstStyle/>
          <a:p>
            <a:fld id="{14DDF6C9-708F-4706-940F-19D01B5DBFE1}" type="slidenum">
              <a:rPr lang="en-US" smtClean="0"/>
              <a:t>25</a:t>
            </a:fld>
            <a:endParaRPr lang="en-US"/>
          </a:p>
        </p:txBody>
      </p:sp>
    </p:spTree>
    <p:extLst>
      <p:ext uri="{BB962C8B-B14F-4D97-AF65-F5344CB8AC3E}">
        <p14:creationId xmlns:p14="http://schemas.microsoft.com/office/powerpoint/2010/main" val="39446949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smtClean="0"/>
              <a:t>Table of contents</a:t>
            </a:r>
            <a:endParaRPr lang="en-GB" dirty="0"/>
          </a:p>
        </p:txBody>
      </p:sp>
      <p:sp>
        <p:nvSpPr>
          <p:cNvPr id="7" name="Content Placeholder 2"/>
          <p:cNvSpPr>
            <a:spLocks noGrp="1"/>
          </p:cNvSpPr>
          <p:nvPr>
            <p:ph idx="1"/>
          </p:nvPr>
        </p:nvSpPr>
        <p:spPr>
          <a:xfrm>
            <a:off x="838200" y="1825625"/>
            <a:ext cx="10515600" cy="4351338"/>
          </a:xfrm>
        </p:spPr>
        <p:txBody>
          <a:bodyPr>
            <a:normAutofit lnSpcReduction="10000"/>
          </a:bodyPr>
          <a:lstStyle/>
          <a:p>
            <a:pPr marL="514350" indent="-514350">
              <a:buFont typeface="+mj-lt"/>
              <a:buAutoNum type="arabicPeriod"/>
            </a:pPr>
            <a:r>
              <a:rPr lang="en-GB" dirty="0" smtClean="0">
                <a:solidFill>
                  <a:schemeClr val="bg2">
                    <a:lumMod val="75000"/>
                  </a:schemeClr>
                </a:solidFill>
              </a:rPr>
              <a:t>Introduction</a:t>
            </a:r>
          </a:p>
          <a:p>
            <a:pPr lvl="1"/>
            <a:r>
              <a:rPr lang="en-GB" dirty="0" smtClean="0">
                <a:solidFill>
                  <a:schemeClr val="bg2">
                    <a:lumMod val="75000"/>
                  </a:schemeClr>
                </a:solidFill>
              </a:rPr>
              <a:t>Motivation and objectives</a:t>
            </a:r>
          </a:p>
          <a:p>
            <a:pPr lvl="1"/>
            <a:r>
              <a:rPr lang="en-GB" dirty="0" smtClean="0">
                <a:solidFill>
                  <a:schemeClr val="bg2">
                    <a:lumMod val="75000"/>
                  </a:schemeClr>
                </a:solidFill>
              </a:rPr>
              <a:t>Methodologies</a:t>
            </a:r>
          </a:p>
          <a:p>
            <a:pPr marL="514350" indent="-514350">
              <a:buFont typeface="+mj-lt"/>
              <a:buAutoNum type="arabicPeriod"/>
            </a:pPr>
            <a:r>
              <a:rPr lang="en-GB" dirty="0" smtClean="0">
                <a:solidFill>
                  <a:schemeClr val="bg2">
                    <a:lumMod val="75000"/>
                  </a:schemeClr>
                </a:solidFill>
              </a:rPr>
              <a:t>Method 1: Scenario Based RRTs</a:t>
            </a:r>
          </a:p>
          <a:p>
            <a:pPr lvl="1"/>
            <a:r>
              <a:rPr lang="en-GB" dirty="0" smtClean="0">
                <a:solidFill>
                  <a:schemeClr val="bg2">
                    <a:lumMod val="75000"/>
                  </a:schemeClr>
                </a:solidFill>
              </a:rPr>
              <a:t>Overview</a:t>
            </a:r>
          </a:p>
          <a:p>
            <a:pPr lvl="1"/>
            <a:r>
              <a:rPr lang="en-GB" dirty="0" smtClean="0">
                <a:solidFill>
                  <a:schemeClr val="bg2">
                    <a:lumMod val="75000"/>
                  </a:schemeClr>
                </a:solidFill>
              </a:rPr>
              <a:t>Results</a:t>
            </a:r>
            <a:endParaRPr lang="en-GB" dirty="0">
              <a:solidFill>
                <a:schemeClr val="bg2">
                  <a:lumMod val="75000"/>
                </a:schemeClr>
              </a:solidFill>
            </a:endParaRPr>
          </a:p>
          <a:p>
            <a:pPr marL="514350" indent="-514350">
              <a:buFont typeface="+mj-lt"/>
              <a:buAutoNum type="arabicPeriod"/>
            </a:pPr>
            <a:r>
              <a:rPr lang="en-GB" dirty="0" smtClean="0">
                <a:solidFill>
                  <a:schemeClr val="bg2">
                    <a:lumMod val="75000"/>
                  </a:schemeClr>
                </a:solidFill>
              </a:rPr>
              <a:t>Method 2: Graph deformation</a:t>
            </a:r>
          </a:p>
          <a:p>
            <a:pPr lvl="1"/>
            <a:r>
              <a:rPr lang="en-GB" dirty="0" smtClean="0">
                <a:solidFill>
                  <a:schemeClr val="bg2">
                    <a:lumMod val="75000"/>
                  </a:schemeClr>
                </a:solidFill>
              </a:rPr>
              <a:t>Overview</a:t>
            </a:r>
          </a:p>
          <a:p>
            <a:pPr lvl="1"/>
            <a:r>
              <a:rPr lang="en-GB" dirty="0">
                <a:solidFill>
                  <a:schemeClr val="bg2">
                    <a:lumMod val="75000"/>
                  </a:schemeClr>
                </a:solidFill>
              </a:rPr>
              <a:t>R</a:t>
            </a:r>
            <a:r>
              <a:rPr lang="en-GB" dirty="0" smtClean="0">
                <a:solidFill>
                  <a:schemeClr val="bg2">
                    <a:lumMod val="75000"/>
                  </a:schemeClr>
                </a:solidFill>
              </a:rPr>
              <a:t>esults</a:t>
            </a:r>
            <a:endParaRPr lang="en-GB" dirty="0" smtClean="0">
              <a:solidFill>
                <a:schemeClr val="bg2">
                  <a:lumMod val="75000"/>
                </a:schemeClr>
              </a:solidFill>
            </a:endParaRPr>
          </a:p>
          <a:p>
            <a:pPr marL="514350" indent="-514350">
              <a:buFont typeface="+mj-lt"/>
              <a:buAutoNum type="arabicPeriod"/>
            </a:pPr>
            <a:r>
              <a:rPr lang="en-GB" dirty="0" smtClean="0"/>
              <a:t>Operational implementation</a:t>
            </a:r>
            <a:endParaRPr lang="en-GB" dirty="0" smtClean="0"/>
          </a:p>
          <a:p>
            <a:pPr lvl="1"/>
            <a:endParaRPr lang="en-GB" dirty="0" smtClean="0"/>
          </a:p>
          <a:p>
            <a:pPr marL="514350" indent="-514350">
              <a:buFont typeface="+mj-lt"/>
              <a:buAutoNum type="arabicPeriod"/>
            </a:pPr>
            <a:endParaRPr lang="en-GB" dirty="0"/>
          </a:p>
        </p:txBody>
      </p:sp>
    </p:spTree>
    <p:extLst>
      <p:ext uri="{BB962C8B-B14F-4D97-AF65-F5344CB8AC3E}">
        <p14:creationId xmlns:p14="http://schemas.microsoft.com/office/powerpoint/2010/main" val="31531156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smtClean="0"/>
              <a:t>4. </a:t>
            </a:r>
            <a:r>
              <a:rPr lang="en-GB" dirty="0" smtClean="0"/>
              <a:t>Operational implementation</a:t>
            </a:r>
            <a:endParaRPr lang="en-GB" dirty="0"/>
          </a:p>
        </p:txBody>
      </p:sp>
      <p:sp>
        <p:nvSpPr>
          <p:cNvPr id="8" name="Content Placeholder 2"/>
          <p:cNvSpPr>
            <a:spLocks noGrp="1"/>
          </p:cNvSpPr>
          <p:nvPr>
            <p:ph idx="1"/>
          </p:nvPr>
        </p:nvSpPr>
        <p:spPr>
          <a:xfrm>
            <a:off x="838201" y="1825625"/>
            <a:ext cx="4680284" cy="4351338"/>
          </a:xfrm>
        </p:spPr>
        <p:txBody>
          <a:bodyPr>
            <a:normAutofit/>
          </a:bodyPr>
          <a:lstStyle/>
          <a:p>
            <a:pPr algn="just"/>
            <a:r>
              <a:rPr lang="en-GB" sz="2400" dirty="0" smtClean="0"/>
              <a:t>Design support tools for pilots and ATCs (in electronic flight bags)</a:t>
            </a:r>
          </a:p>
          <a:p>
            <a:pPr algn="just"/>
            <a:r>
              <a:rPr lang="en-GB" sz="2400" dirty="0" smtClean="0"/>
              <a:t>Enhance algorithm performance. Maybe use C++ instead of Python.</a:t>
            </a:r>
            <a:endParaRPr lang="en-GB" sz="2400" dirty="0" smtClean="0"/>
          </a:p>
          <a:p>
            <a:pPr algn="just"/>
            <a:r>
              <a:rPr lang="en-GB" sz="2400" dirty="0" smtClean="0"/>
              <a:t>Translate solutions into orders for pilots (changes in heading, velocity…)</a:t>
            </a:r>
            <a:endParaRPr lang="en-GB" sz="2400" dirty="0" smtClean="0"/>
          </a:p>
        </p:txBody>
      </p:sp>
      <p:sp>
        <p:nvSpPr>
          <p:cNvPr id="3" name="Marcador de número de diapositiva 2"/>
          <p:cNvSpPr>
            <a:spLocks noGrp="1"/>
          </p:cNvSpPr>
          <p:nvPr>
            <p:ph type="sldNum" sz="quarter" idx="12"/>
          </p:nvPr>
        </p:nvSpPr>
        <p:spPr/>
        <p:txBody>
          <a:bodyPr/>
          <a:lstStyle/>
          <a:p>
            <a:fld id="{14DDF6C9-708F-4706-940F-19D01B5DBFE1}" type="slidenum">
              <a:rPr lang="en-US" smtClean="0"/>
              <a:t>27</a:t>
            </a:fld>
            <a:endParaRPr lang="en-US"/>
          </a:p>
        </p:txBody>
      </p:sp>
      <p:graphicFrame>
        <p:nvGraphicFramePr>
          <p:cNvPr id="5" name="Objeto 4"/>
          <p:cNvGraphicFramePr>
            <a:graphicFrameLocks noChangeAspect="1"/>
          </p:cNvGraphicFramePr>
          <p:nvPr>
            <p:extLst>
              <p:ext uri="{D42A27DB-BD31-4B8C-83A1-F6EECF244321}">
                <p14:modId xmlns:p14="http://schemas.microsoft.com/office/powerpoint/2010/main" val="3003401571"/>
              </p:ext>
            </p:extLst>
          </p:nvPr>
        </p:nvGraphicFramePr>
        <p:xfrm>
          <a:off x="6047873" y="1555927"/>
          <a:ext cx="6031831" cy="4875991"/>
        </p:xfrm>
        <a:graphic>
          <a:graphicData uri="http://schemas.openxmlformats.org/presentationml/2006/ole">
            <mc:AlternateContent xmlns:mc="http://schemas.openxmlformats.org/markup-compatibility/2006">
              <mc:Choice xmlns:v="urn:schemas-microsoft-com:vml" Requires="v">
                <p:oleObj spid="_x0000_s4099" name="Acrobat Document" r:id="rId3" imgW="7315200" imgH="5912944" progId="AcroExch.Document.DC">
                  <p:embed/>
                </p:oleObj>
              </mc:Choice>
              <mc:Fallback>
                <p:oleObj name="Acrobat Document" r:id="rId3" imgW="7315200" imgH="5912944" progId="AcroExch.Document.DC">
                  <p:embed/>
                  <p:pic>
                    <p:nvPicPr>
                      <p:cNvPr id="5" name="Objeto 4"/>
                      <p:cNvPicPr/>
                      <p:nvPr/>
                    </p:nvPicPr>
                    <p:blipFill>
                      <a:blip r:embed="rId4"/>
                      <a:stretch>
                        <a:fillRect/>
                      </a:stretch>
                    </p:blipFill>
                    <p:spPr>
                      <a:xfrm>
                        <a:off x="6047873" y="1555927"/>
                        <a:ext cx="6031831" cy="4875991"/>
                      </a:xfrm>
                      <a:prstGeom prst="rect">
                        <a:avLst/>
                      </a:prstGeom>
                    </p:spPr>
                  </p:pic>
                </p:oleObj>
              </mc:Fallback>
            </mc:AlternateContent>
          </a:graphicData>
        </a:graphic>
      </p:graphicFrame>
    </p:spTree>
    <p:extLst>
      <p:ext uri="{BB962C8B-B14F-4D97-AF65-F5344CB8AC3E}">
        <p14:creationId xmlns:p14="http://schemas.microsoft.com/office/powerpoint/2010/main" val="38438430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1186232" y="811732"/>
            <a:ext cx="9704982" cy="1343820"/>
          </a:xfrm>
        </p:spPr>
        <p:txBody>
          <a:bodyPr>
            <a:normAutofit/>
          </a:bodyPr>
          <a:lstStyle/>
          <a:p>
            <a:r>
              <a:rPr lang="en-GB" sz="4400" dirty="0" smtClean="0"/>
              <a:t>Thank you! </a:t>
            </a:r>
            <a:br>
              <a:rPr lang="en-GB" sz="4400" dirty="0" smtClean="0"/>
            </a:br>
            <a:r>
              <a:rPr lang="en-GB" sz="4400" dirty="0" smtClean="0"/>
              <a:t>Questions?</a:t>
            </a:r>
            <a:endParaRPr lang="en-GB" sz="7200" dirty="0"/>
          </a:p>
        </p:txBody>
      </p:sp>
      <p:sp>
        <p:nvSpPr>
          <p:cNvPr id="2" name="Rectángulo 1"/>
          <p:cNvSpPr/>
          <p:nvPr/>
        </p:nvSpPr>
        <p:spPr>
          <a:xfrm>
            <a:off x="2613734" y="2155552"/>
            <a:ext cx="7220077" cy="2800767"/>
          </a:xfrm>
          <a:prstGeom prst="rect">
            <a:avLst/>
          </a:prstGeom>
        </p:spPr>
        <p:txBody>
          <a:bodyPr wrap="square">
            <a:spAutoFit/>
          </a:bodyPr>
          <a:lstStyle/>
          <a:p>
            <a:pPr algn="ctr"/>
            <a:endParaRPr lang="en-GB" sz="2400" dirty="0" smtClean="0"/>
          </a:p>
          <a:p>
            <a:pPr algn="ctr"/>
            <a:r>
              <a:rPr lang="en-GB" sz="2000" dirty="0"/>
              <a:t>STORMY</a:t>
            </a:r>
            <a:br>
              <a:rPr lang="en-GB" sz="2000" dirty="0"/>
            </a:br>
            <a:r>
              <a:rPr lang="en-GB" sz="2000" dirty="0"/>
              <a:t>A pilot support tool based on the enhanced provision of thunderstorm forecasts considering </a:t>
            </a:r>
            <a:r>
              <a:rPr lang="en-GB" sz="2000" dirty="0" smtClean="0"/>
              <a:t>its </a:t>
            </a:r>
            <a:r>
              <a:rPr lang="en-GB" sz="2000" dirty="0"/>
              <a:t>inherent uncertainty </a:t>
            </a:r>
            <a:endParaRPr lang="en-GB" sz="2000" dirty="0" smtClean="0"/>
          </a:p>
          <a:p>
            <a:pPr algn="ctr"/>
            <a:endParaRPr lang="en-GB" sz="2400" dirty="0" smtClean="0"/>
          </a:p>
          <a:p>
            <a:pPr algn="ctr"/>
            <a:r>
              <a:rPr lang="en-GB" dirty="0" smtClean="0"/>
              <a:t>Eduardo </a:t>
            </a:r>
            <a:r>
              <a:rPr lang="en-GB" dirty="0"/>
              <a:t>Andrés</a:t>
            </a:r>
            <a:br>
              <a:rPr lang="en-GB" dirty="0"/>
            </a:br>
            <a:r>
              <a:rPr lang="en-GB" sz="1400" dirty="0"/>
              <a:t>eandres@ing.uc3m.es</a:t>
            </a:r>
            <a:r>
              <a:rPr lang="en-GB" b="1" dirty="0"/>
              <a:t/>
            </a:r>
            <a:br>
              <a:rPr lang="en-GB" b="1" dirty="0"/>
            </a:br>
            <a:r>
              <a:rPr lang="en-GB" dirty="0"/>
              <a:t/>
            </a:r>
            <a:br>
              <a:rPr lang="en-GB" dirty="0"/>
            </a:br>
            <a:r>
              <a:rPr lang="en-GB" dirty="0" smtClean="0"/>
              <a:t>Engage Summer School 2021 (Sept 2</a:t>
            </a:r>
            <a:r>
              <a:rPr lang="en-GB" baseline="30000" dirty="0" smtClean="0"/>
              <a:t>nd</a:t>
            </a:r>
            <a:r>
              <a:rPr lang="en-GB" dirty="0" smtClean="0"/>
              <a:t>)</a:t>
            </a:r>
            <a:endParaRPr lang="en-US" sz="2400" dirty="0"/>
          </a:p>
        </p:txBody>
      </p:sp>
      <p:sp>
        <p:nvSpPr>
          <p:cNvPr id="7" name="Rectángulo 6"/>
          <p:cNvSpPr/>
          <p:nvPr/>
        </p:nvSpPr>
        <p:spPr>
          <a:xfrm>
            <a:off x="3135087" y="5095873"/>
            <a:ext cx="6096000" cy="1169551"/>
          </a:xfrm>
          <a:prstGeom prst="rect">
            <a:avLst/>
          </a:prstGeom>
        </p:spPr>
        <p:txBody>
          <a:bodyPr>
            <a:spAutoFit/>
          </a:bodyPr>
          <a:lstStyle/>
          <a:p>
            <a:pPr algn="just"/>
            <a:r>
              <a:rPr lang="en-GB" sz="1400" dirty="0"/>
              <a:t>This work has received funding from the SESAR Joint Undertaking under the European Union’s Horizon 2020 research and innovation programme under grant agreement No 783287. The opinions expressed herein reflect the author’s view only. 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3642478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smtClean="0"/>
              <a:t>Table of contents</a:t>
            </a:r>
            <a:endParaRPr lang="en-GB" dirty="0"/>
          </a:p>
        </p:txBody>
      </p:sp>
      <p:sp>
        <p:nvSpPr>
          <p:cNvPr id="7" name="Content Placeholder 2"/>
          <p:cNvSpPr>
            <a:spLocks noGrp="1"/>
          </p:cNvSpPr>
          <p:nvPr>
            <p:ph idx="1"/>
          </p:nvPr>
        </p:nvSpPr>
        <p:spPr>
          <a:xfrm>
            <a:off x="838200" y="1825625"/>
            <a:ext cx="10515600" cy="4351338"/>
          </a:xfrm>
        </p:spPr>
        <p:txBody>
          <a:bodyPr>
            <a:normAutofit lnSpcReduction="10000"/>
          </a:bodyPr>
          <a:lstStyle/>
          <a:p>
            <a:pPr marL="514350" indent="-514350">
              <a:buFont typeface="+mj-lt"/>
              <a:buAutoNum type="arabicPeriod"/>
            </a:pPr>
            <a:r>
              <a:rPr lang="en-GB" dirty="0" smtClean="0"/>
              <a:t>Introduction</a:t>
            </a:r>
          </a:p>
          <a:p>
            <a:pPr lvl="1"/>
            <a:r>
              <a:rPr lang="en-GB" dirty="0" smtClean="0"/>
              <a:t>Motivation and objectives</a:t>
            </a:r>
          </a:p>
          <a:p>
            <a:pPr lvl="1"/>
            <a:r>
              <a:rPr lang="en-GB" dirty="0" smtClean="0"/>
              <a:t>Methodologies</a:t>
            </a:r>
          </a:p>
          <a:p>
            <a:pPr marL="514350" indent="-514350">
              <a:buFont typeface="+mj-lt"/>
              <a:buAutoNum type="arabicPeriod"/>
            </a:pPr>
            <a:r>
              <a:rPr lang="en-GB" dirty="0" smtClean="0">
                <a:solidFill>
                  <a:schemeClr val="bg2">
                    <a:lumMod val="75000"/>
                  </a:schemeClr>
                </a:solidFill>
              </a:rPr>
              <a:t>Method 1: Scenario Based RRTs</a:t>
            </a:r>
          </a:p>
          <a:p>
            <a:pPr lvl="1"/>
            <a:r>
              <a:rPr lang="en-GB" dirty="0" smtClean="0">
                <a:solidFill>
                  <a:schemeClr val="bg2">
                    <a:lumMod val="75000"/>
                  </a:schemeClr>
                </a:solidFill>
              </a:rPr>
              <a:t>Overview</a:t>
            </a:r>
          </a:p>
          <a:p>
            <a:pPr lvl="1"/>
            <a:r>
              <a:rPr lang="en-GB" dirty="0" smtClean="0">
                <a:solidFill>
                  <a:schemeClr val="bg2">
                    <a:lumMod val="75000"/>
                  </a:schemeClr>
                </a:solidFill>
              </a:rPr>
              <a:t>Results</a:t>
            </a:r>
            <a:endParaRPr lang="en-GB" dirty="0">
              <a:solidFill>
                <a:schemeClr val="bg2">
                  <a:lumMod val="75000"/>
                </a:schemeClr>
              </a:solidFill>
            </a:endParaRPr>
          </a:p>
          <a:p>
            <a:pPr marL="514350" indent="-514350">
              <a:buFont typeface="+mj-lt"/>
              <a:buAutoNum type="arabicPeriod"/>
            </a:pPr>
            <a:r>
              <a:rPr lang="en-GB" dirty="0" smtClean="0">
                <a:solidFill>
                  <a:schemeClr val="bg2">
                    <a:lumMod val="75000"/>
                  </a:schemeClr>
                </a:solidFill>
              </a:rPr>
              <a:t>Method 2: Graph deformation</a:t>
            </a:r>
          </a:p>
          <a:p>
            <a:pPr lvl="1"/>
            <a:r>
              <a:rPr lang="en-GB" dirty="0" smtClean="0">
                <a:solidFill>
                  <a:schemeClr val="bg2">
                    <a:lumMod val="75000"/>
                  </a:schemeClr>
                </a:solidFill>
              </a:rPr>
              <a:t>Overview</a:t>
            </a:r>
          </a:p>
          <a:p>
            <a:pPr lvl="1"/>
            <a:r>
              <a:rPr lang="en-GB" dirty="0">
                <a:solidFill>
                  <a:schemeClr val="bg2">
                    <a:lumMod val="75000"/>
                  </a:schemeClr>
                </a:solidFill>
              </a:rPr>
              <a:t>R</a:t>
            </a:r>
            <a:r>
              <a:rPr lang="en-GB" dirty="0" smtClean="0">
                <a:solidFill>
                  <a:schemeClr val="bg2">
                    <a:lumMod val="75000"/>
                  </a:schemeClr>
                </a:solidFill>
              </a:rPr>
              <a:t>esults</a:t>
            </a:r>
          </a:p>
          <a:p>
            <a:pPr marL="514350" indent="-514350">
              <a:buFont typeface="+mj-lt"/>
              <a:buAutoNum type="arabicPeriod"/>
            </a:pPr>
            <a:r>
              <a:rPr lang="en-GB" dirty="0">
                <a:solidFill>
                  <a:schemeClr val="bg2">
                    <a:lumMod val="75000"/>
                  </a:schemeClr>
                </a:solidFill>
              </a:rPr>
              <a:t>Operational implementation</a:t>
            </a:r>
            <a:endParaRPr lang="en-GB" dirty="0" smtClean="0">
              <a:solidFill>
                <a:schemeClr val="bg2">
                  <a:lumMod val="75000"/>
                </a:schemeClr>
              </a:solidFill>
            </a:endParaRPr>
          </a:p>
          <a:p>
            <a:pPr lvl="1"/>
            <a:endParaRPr lang="en-GB" dirty="0" smtClean="0"/>
          </a:p>
          <a:p>
            <a:pPr marL="514350" indent="-514350">
              <a:buFont typeface="+mj-lt"/>
              <a:buAutoNum type="arabicPeriod"/>
            </a:pPr>
            <a:endParaRPr lang="en-GB" dirty="0"/>
          </a:p>
        </p:txBody>
      </p:sp>
    </p:spTree>
    <p:extLst>
      <p:ext uri="{BB962C8B-B14F-4D97-AF65-F5344CB8AC3E}">
        <p14:creationId xmlns:p14="http://schemas.microsoft.com/office/powerpoint/2010/main" val="11167326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smtClean="0"/>
              <a:t>1. Motivation</a:t>
            </a:r>
            <a:endParaRPr lang="en-GB" dirty="0"/>
          </a:p>
        </p:txBody>
      </p:sp>
      <p:sp>
        <p:nvSpPr>
          <p:cNvPr id="3" name="Marcador de número de diapositiva 2"/>
          <p:cNvSpPr>
            <a:spLocks noGrp="1"/>
          </p:cNvSpPr>
          <p:nvPr>
            <p:ph type="sldNum" sz="quarter" idx="12"/>
          </p:nvPr>
        </p:nvSpPr>
        <p:spPr/>
        <p:txBody>
          <a:bodyPr/>
          <a:lstStyle/>
          <a:p>
            <a:fld id="{14DDF6C9-708F-4706-940F-19D01B5DBFE1}" type="slidenum">
              <a:rPr lang="en-US" smtClean="0"/>
              <a:t>3</a:t>
            </a:fld>
            <a:endParaRPr lang="en-US"/>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595283"/>
            <a:ext cx="5442859" cy="4191002"/>
          </a:xfrm>
          <a:prstGeom prst="rect">
            <a:avLst/>
          </a:prstGeom>
        </p:spPr>
      </p:pic>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768" y="3690784"/>
            <a:ext cx="3916907" cy="3016018"/>
          </a:xfrm>
          <a:prstGeom prst="rect">
            <a:avLst/>
          </a:prstGeom>
        </p:spPr>
      </p:pic>
      <p:pic>
        <p:nvPicPr>
          <p:cNvPr id="8" name="Imagen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3768" y="499540"/>
            <a:ext cx="3916907" cy="3016018"/>
          </a:xfrm>
          <a:prstGeom prst="rect">
            <a:avLst/>
          </a:prstGeom>
        </p:spPr>
      </p:pic>
      <p:sp>
        <p:nvSpPr>
          <p:cNvPr id="9" name="CuadroTexto 8"/>
          <p:cNvSpPr txBox="1"/>
          <p:nvPr/>
        </p:nvSpPr>
        <p:spPr>
          <a:xfrm>
            <a:off x="1885356" y="5786285"/>
            <a:ext cx="3497624" cy="369332"/>
          </a:xfrm>
          <a:prstGeom prst="rect">
            <a:avLst/>
          </a:prstGeom>
          <a:noFill/>
        </p:spPr>
        <p:txBody>
          <a:bodyPr wrap="none" rtlCol="0">
            <a:spAutoFit/>
          </a:bodyPr>
          <a:lstStyle/>
          <a:p>
            <a:r>
              <a:rPr lang="nl-NL" dirty="0"/>
              <a:t>15 AUG 2003, Boeing 737, </a:t>
            </a:r>
            <a:r>
              <a:rPr lang="nl-NL" dirty="0" smtClean="0"/>
              <a:t>GVA-LTN</a:t>
            </a:r>
            <a:endParaRPr lang="en-US" dirty="0"/>
          </a:p>
        </p:txBody>
      </p:sp>
    </p:spTree>
    <p:extLst>
      <p:ext uri="{BB962C8B-B14F-4D97-AF65-F5344CB8AC3E}">
        <p14:creationId xmlns:p14="http://schemas.microsoft.com/office/powerpoint/2010/main" val="12671872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to 4"/>
          <p:cNvGraphicFramePr>
            <a:graphicFrameLocks noChangeAspect="1"/>
          </p:cNvGraphicFramePr>
          <p:nvPr>
            <p:extLst>
              <p:ext uri="{D42A27DB-BD31-4B8C-83A1-F6EECF244321}">
                <p14:modId xmlns:p14="http://schemas.microsoft.com/office/powerpoint/2010/main" val="3183048733"/>
              </p:ext>
            </p:extLst>
          </p:nvPr>
        </p:nvGraphicFramePr>
        <p:xfrm>
          <a:off x="4764505" y="518481"/>
          <a:ext cx="7315200" cy="5913437"/>
        </p:xfrm>
        <a:graphic>
          <a:graphicData uri="http://schemas.openxmlformats.org/presentationml/2006/ole">
            <mc:AlternateContent xmlns:mc="http://schemas.openxmlformats.org/markup-compatibility/2006">
              <mc:Choice xmlns:v="urn:schemas-microsoft-com:vml" Requires="v">
                <p:oleObj spid="_x0000_s1044" name="Acrobat Document" r:id="rId3" imgW="7315200" imgH="5912944" progId="AcroExch.Document.DC">
                  <p:embed/>
                </p:oleObj>
              </mc:Choice>
              <mc:Fallback>
                <p:oleObj name="Acrobat Document" r:id="rId3" imgW="7315200" imgH="5912944" progId="AcroExch.Document.DC">
                  <p:embed/>
                  <p:pic>
                    <p:nvPicPr>
                      <p:cNvPr id="5" name="Objeto 4"/>
                      <p:cNvPicPr/>
                      <p:nvPr/>
                    </p:nvPicPr>
                    <p:blipFill>
                      <a:blip r:embed="rId4"/>
                      <a:stretch>
                        <a:fillRect/>
                      </a:stretch>
                    </p:blipFill>
                    <p:spPr>
                      <a:xfrm>
                        <a:off x="4764505" y="518481"/>
                        <a:ext cx="7315200" cy="5913437"/>
                      </a:xfrm>
                      <a:prstGeom prst="rect">
                        <a:avLst/>
                      </a:prstGeom>
                    </p:spPr>
                  </p:pic>
                </p:oleObj>
              </mc:Fallback>
            </mc:AlternateContent>
          </a:graphicData>
        </a:graphic>
      </p:graphicFrame>
      <p:sp>
        <p:nvSpPr>
          <p:cNvPr id="4" name="Title 1"/>
          <p:cNvSpPr>
            <a:spLocks noGrp="1"/>
          </p:cNvSpPr>
          <p:nvPr>
            <p:ph type="title"/>
          </p:nvPr>
        </p:nvSpPr>
        <p:spPr>
          <a:xfrm>
            <a:off x="838200" y="365125"/>
            <a:ext cx="10515600" cy="1325563"/>
          </a:xfrm>
        </p:spPr>
        <p:txBody>
          <a:bodyPr/>
          <a:lstStyle/>
          <a:p>
            <a:r>
              <a:rPr lang="en-GB" dirty="0" smtClean="0"/>
              <a:t>1. Objectives</a:t>
            </a:r>
            <a:endParaRPr lang="en-GB" dirty="0"/>
          </a:p>
        </p:txBody>
      </p:sp>
      <p:sp>
        <p:nvSpPr>
          <p:cNvPr id="6" name="CuadroTexto 5"/>
          <p:cNvSpPr txBox="1"/>
          <p:nvPr/>
        </p:nvSpPr>
        <p:spPr>
          <a:xfrm>
            <a:off x="717007" y="1801314"/>
            <a:ext cx="4047498" cy="4708981"/>
          </a:xfrm>
          <a:prstGeom prst="rect">
            <a:avLst/>
          </a:prstGeom>
          <a:noFill/>
        </p:spPr>
        <p:txBody>
          <a:bodyPr wrap="square" rtlCol="0">
            <a:spAutoFit/>
          </a:bodyPr>
          <a:lstStyle/>
          <a:p>
            <a:pPr algn="just"/>
            <a:r>
              <a:rPr lang="en-US" sz="2400" dirty="0" smtClean="0"/>
              <a:t>Aircraft trajectories are subject to an uncertain and dynamic environment:</a:t>
            </a:r>
          </a:p>
          <a:p>
            <a:pPr marL="342900" indent="-342900">
              <a:buFont typeface="Arial" panose="020B0604020202020204" pitchFamily="34" charset="0"/>
              <a:buChar char="•"/>
            </a:pPr>
            <a:r>
              <a:rPr lang="en-US" sz="2000" dirty="0" smtClean="0"/>
              <a:t>Delays</a:t>
            </a:r>
          </a:p>
          <a:p>
            <a:pPr marL="342900" indent="-342900">
              <a:buFont typeface="Arial" panose="020B0604020202020204" pitchFamily="34" charset="0"/>
              <a:buChar char="•"/>
            </a:pPr>
            <a:r>
              <a:rPr lang="en-US" sz="2000" dirty="0" smtClean="0"/>
              <a:t>Safety</a:t>
            </a:r>
          </a:p>
          <a:p>
            <a:endParaRPr lang="en-US" sz="2400" dirty="0" smtClean="0"/>
          </a:p>
          <a:p>
            <a:pPr algn="just"/>
            <a:r>
              <a:rPr lang="en-US" sz="2400" dirty="0" smtClean="0"/>
              <a:t>Design of an algorithm for </a:t>
            </a:r>
          </a:p>
          <a:p>
            <a:pPr algn="just"/>
            <a:r>
              <a:rPr lang="en-US" sz="2400" dirty="0"/>
              <a:t>t</a:t>
            </a:r>
            <a:r>
              <a:rPr lang="en-US" sz="2400" dirty="0" smtClean="0"/>
              <a:t>actical rerouting around</a:t>
            </a:r>
          </a:p>
          <a:p>
            <a:pPr algn="just"/>
            <a:r>
              <a:rPr lang="en-US" sz="2400" dirty="0" smtClean="0"/>
              <a:t>thunderstorms:</a:t>
            </a:r>
          </a:p>
          <a:p>
            <a:pPr marL="342900" indent="-342900">
              <a:buFont typeface="Arial" panose="020B0604020202020204" pitchFamily="34" charset="0"/>
              <a:buChar char="•"/>
            </a:pPr>
            <a:r>
              <a:rPr lang="en-US" sz="2000" dirty="0" smtClean="0">
                <a:solidFill>
                  <a:srgbClr val="00B050"/>
                </a:solidFill>
              </a:rPr>
              <a:t>Fast (a few seconds)</a:t>
            </a:r>
          </a:p>
          <a:p>
            <a:pPr marL="342900" indent="-342900">
              <a:buFont typeface="Arial" panose="020B0604020202020204" pitchFamily="34" charset="0"/>
              <a:buChar char="•"/>
            </a:pPr>
            <a:r>
              <a:rPr lang="en-US" sz="2000" dirty="0" smtClean="0">
                <a:solidFill>
                  <a:srgbClr val="00B050"/>
                </a:solidFill>
              </a:rPr>
              <a:t>Ensemble forecast</a:t>
            </a:r>
          </a:p>
          <a:p>
            <a:pPr marL="342900" indent="-342900">
              <a:buFont typeface="Arial" panose="020B0604020202020204" pitchFamily="34" charset="0"/>
              <a:buChar char="•"/>
            </a:pPr>
            <a:r>
              <a:rPr lang="en-US" sz="2000" dirty="0" smtClean="0">
                <a:solidFill>
                  <a:srgbClr val="00B050"/>
                </a:solidFill>
              </a:rPr>
              <a:t>Complex aircraft dynamics</a:t>
            </a:r>
            <a:endParaRPr lang="en-US" dirty="0" smtClean="0">
              <a:solidFill>
                <a:srgbClr val="00B050"/>
              </a:solidFill>
            </a:endParaRPr>
          </a:p>
          <a:p>
            <a:pPr marL="342900" indent="-342900">
              <a:buFont typeface="Arial" panose="020B0604020202020204" pitchFamily="34" charset="0"/>
              <a:buChar char="•"/>
            </a:pPr>
            <a:endParaRPr lang="en-US" sz="2400" dirty="0" smtClean="0">
              <a:solidFill>
                <a:srgbClr val="00B050"/>
              </a:solidFill>
            </a:endParaRPr>
          </a:p>
        </p:txBody>
      </p:sp>
      <p:sp>
        <p:nvSpPr>
          <p:cNvPr id="2" name="Marcador de número de diapositiva 1"/>
          <p:cNvSpPr>
            <a:spLocks noGrp="1"/>
          </p:cNvSpPr>
          <p:nvPr>
            <p:ph type="sldNum" sz="quarter" idx="12"/>
          </p:nvPr>
        </p:nvSpPr>
        <p:spPr/>
        <p:txBody>
          <a:bodyPr/>
          <a:lstStyle/>
          <a:p>
            <a:fld id="{14DDF6C9-708F-4706-940F-19D01B5DBFE1}" type="slidenum">
              <a:rPr lang="en-US" smtClean="0"/>
              <a:t>4</a:t>
            </a:fld>
            <a:endParaRPr lang="en-US"/>
          </a:p>
        </p:txBody>
      </p:sp>
      <p:sp>
        <p:nvSpPr>
          <p:cNvPr id="3" name="CuadroTexto 2"/>
          <p:cNvSpPr txBox="1"/>
          <p:nvPr/>
        </p:nvSpPr>
        <p:spPr>
          <a:xfrm>
            <a:off x="8610600" y="5030807"/>
            <a:ext cx="2219647" cy="1508105"/>
          </a:xfrm>
          <a:prstGeom prst="rect">
            <a:avLst/>
          </a:prstGeom>
          <a:noFill/>
        </p:spPr>
        <p:txBody>
          <a:bodyPr wrap="none" rtlCol="0">
            <a:spAutoFit/>
          </a:bodyPr>
          <a:lstStyle/>
          <a:p>
            <a:r>
              <a:rPr lang="en-US" sz="1400" dirty="0" smtClean="0"/>
              <a:t>References:</a:t>
            </a:r>
            <a:endParaRPr lang="en-US" sz="1200" dirty="0" smtClean="0"/>
          </a:p>
          <a:p>
            <a:pPr marL="171450" indent="-171450">
              <a:buFont typeface="Arial" panose="020B0604020202020204" pitchFamily="34" charset="0"/>
              <a:buChar char="•"/>
            </a:pPr>
            <a:r>
              <a:rPr lang="en-US" sz="1200" dirty="0" smtClean="0"/>
              <a:t>Matthews and </a:t>
            </a:r>
            <a:r>
              <a:rPr lang="en-US" sz="1200" dirty="0" err="1" smtClean="0"/>
              <a:t>Delaura</a:t>
            </a:r>
            <a:r>
              <a:rPr lang="en-US" sz="1200" dirty="0" smtClean="0"/>
              <a:t> (2010)</a:t>
            </a:r>
          </a:p>
          <a:p>
            <a:pPr marL="171450" indent="-171450">
              <a:buFont typeface="Arial" panose="020B0604020202020204" pitchFamily="34" charset="0"/>
              <a:buChar char="•"/>
            </a:pPr>
            <a:r>
              <a:rPr lang="en-US" sz="1200" dirty="0"/>
              <a:t>Henderson (2013)</a:t>
            </a:r>
          </a:p>
          <a:p>
            <a:pPr marL="171450" indent="-171450">
              <a:buFont typeface="Arial" panose="020B0604020202020204" pitchFamily="34" charset="0"/>
              <a:buChar char="•"/>
            </a:pPr>
            <a:r>
              <a:rPr lang="en-US" sz="1200" dirty="0" smtClean="0"/>
              <a:t>McNally et al. (2015)</a:t>
            </a:r>
          </a:p>
          <a:p>
            <a:pPr marL="171450" indent="-171450">
              <a:buFont typeface="Arial" panose="020B0604020202020204" pitchFamily="34" charset="0"/>
              <a:buChar char="•"/>
            </a:pPr>
            <a:r>
              <a:rPr lang="en-US" sz="1200" dirty="0"/>
              <a:t>Gong and McNally (2015)</a:t>
            </a:r>
            <a:endParaRPr lang="en-US" sz="1200" dirty="0" smtClean="0"/>
          </a:p>
          <a:p>
            <a:pPr marL="171450" indent="-171450">
              <a:buFont typeface="Arial" panose="020B0604020202020204" pitchFamily="34" charset="0"/>
              <a:buChar char="•"/>
            </a:pPr>
            <a:r>
              <a:rPr lang="en-US" sz="1200" dirty="0" smtClean="0"/>
              <a:t>Isaacson and Gong (2018)</a:t>
            </a:r>
          </a:p>
          <a:p>
            <a:endParaRPr lang="en-US" dirty="0"/>
          </a:p>
        </p:txBody>
      </p:sp>
    </p:spTree>
    <p:extLst>
      <p:ext uri="{BB962C8B-B14F-4D97-AF65-F5344CB8AC3E}">
        <p14:creationId xmlns:p14="http://schemas.microsoft.com/office/powerpoint/2010/main" val="28268939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smtClean="0"/>
              <a:t>1. Methodologies</a:t>
            </a:r>
            <a:endParaRPr lang="en-GB" dirty="0"/>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4475747" y="1847850"/>
                <a:ext cx="6807009" cy="4508500"/>
              </a:xfrm>
            </p:spPr>
            <p:txBody>
              <a:bodyPr>
                <a:normAutofit/>
              </a:bodyPr>
              <a:lstStyle/>
              <a:p>
                <a:pPr marL="0" indent="0" algn="just">
                  <a:buNone/>
                </a:pPr>
                <a:r>
                  <a:rPr lang="en-GB" sz="1600" dirty="0" smtClean="0"/>
                  <a:t>Optimal control:</a:t>
                </a:r>
              </a:p>
              <a:p>
                <a:pPr algn="just"/>
                <a:r>
                  <a:rPr lang="en-GB" sz="1600" dirty="0" smtClean="0"/>
                  <a:t>Nonlinear programming</a:t>
                </a:r>
                <a:r>
                  <a:rPr lang="en-GB" sz="1600" dirty="0">
                    <a:ea typeface="Cambria Math" panose="02040503050406030204" pitchFamily="18" charset="0"/>
                  </a:rPr>
                  <a:t> </a:t>
                </a:r>
                <a14:m>
                  <m:oMath xmlns:m="http://schemas.openxmlformats.org/officeDocument/2006/math">
                    <m:r>
                      <a:rPr lang="en-GB" sz="1600" i="1">
                        <a:latin typeface="Cambria Math" panose="02040503050406030204" pitchFamily="18" charset="0"/>
                        <a:ea typeface="Cambria Math" panose="02040503050406030204" pitchFamily="18" charset="0"/>
                      </a:rPr>
                      <m:t>→</m:t>
                    </m:r>
                  </m:oMath>
                </a14:m>
                <a:r>
                  <a:rPr lang="en-GB" sz="1600" dirty="0"/>
                  <a:t> </a:t>
                </a:r>
                <a:r>
                  <a:rPr lang="en-GB" sz="1600" dirty="0" smtClean="0"/>
                  <a:t>Needs initial guess</a:t>
                </a:r>
              </a:p>
              <a:p>
                <a:pPr marL="0" indent="0" algn="just">
                  <a:buNone/>
                </a:pPr>
                <a:r>
                  <a:rPr lang="en-GB" sz="1600" dirty="0"/>
                  <a:t> </a:t>
                </a:r>
                <a:r>
                  <a:rPr lang="en-GB" sz="1600" dirty="0" smtClean="0"/>
                  <a:t>    </a:t>
                </a:r>
                <a:r>
                  <a:rPr lang="en-GB" sz="1200" dirty="0" smtClean="0"/>
                  <a:t>Betts (2010)</a:t>
                </a:r>
                <a:endParaRPr lang="en-GB" sz="1600" dirty="0"/>
              </a:p>
              <a:p>
                <a:pPr algn="just"/>
                <a:r>
                  <a:rPr lang="en-GB" sz="1600" dirty="0" smtClean="0"/>
                  <a:t>Indirect OC </a:t>
                </a:r>
                <a14:m>
                  <m:oMath xmlns:m="http://schemas.openxmlformats.org/officeDocument/2006/math">
                    <m:r>
                      <a:rPr lang="en-GB" sz="1600" i="1">
                        <a:latin typeface="Cambria Math" panose="02040503050406030204" pitchFamily="18" charset="0"/>
                        <a:ea typeface="Cambria Math" panose="02040503050406030204" pitchFamily="18" charset="0"/>
                      </a:rPr>
                      <m:t>→</m:t>
                    </m:r>
                  </m:oMath>
                </a14:m>
                <a:r>
                  <a:rPr lang="en-GB" sz="1600" dirty="0"/>
                  <a:t> </a:t>
                </a:r>
                <a:r>
                  <a:rPr lang="en-GB" sz="1600" dirty="0" smtClean="0"/>
                  <a:t>Tricky formulation </a:t>
                </a:r>
              </a:p>
              <a:p>
                <a:pPr marL="0" indent="0" algn="just">
                  <a:buNone/>
                </a:pPr>
                <a:r>
                  <a:rPr lang="en-GB" sz="1200" dirty="0"/>
                  <a:t> </a:t>
                </a:r>
                <a:r>
                  <a:rPr lang="en-GB" sz="1200" dirty="0" smtClean="0"/>
                  <a:t>      Bryson and </a:t>
                </a:r>
                <a:r>
                  <a:rPr lang="en-GB" sz="1200" dirty="0" err="1" smtClean="0"/>
                  <a:t>Ho</a:t>
                </a:r>
                <a:r>
                  <a:rPr lang="en-GB" sz="1200" dirty="0" smtClean="0"/>
                  <a:t> (1969)</a:t>
                </a:r>
                <a:endParaRPr lang="en-GB" sz="1600" dirty="0" smtClean="0"/>
              </a:p>
              <a:p>
                <a:pPr algn="just"/>
                <a:r>
                  <a:rPr lang="en-GB" sz="1600" dirty="0" smtClean="0"/>
                  <a:t>Dynamic Programming </a:t>
                </a:r>
                <a14:m>
                  <m:oMath xmlns:m="http://schemas.openxmlformats.org/officeDocument/2006/math">
                    <m:r>
                      <a:rPr lang="en-GB" sz="1600" i="1" smtClean="0">
                        <a:latin typeface="Cambria Math" panose="02040503050406030204" pitchFamily="18" charset="0"/>
                        <a:ea typeface="Cambria Math" panose="02040503050406030204" pitchFamily="18" charset="0"/>
                      </a:rPr>
                      <m:t>→</m:t>
                    </m:r>
                  </m:oMath>
                </a14:m>
                <a:r>
                  <a:rPr lang="en-GB" sz="1800" dirty="0" smtClean="0"/>
                  <a:t> </a:t>
                </a:r>
                <a:r>
                  <a:rPr lang="en-GB" sz="1600" dirty="0" smtClean="0"/>
                  <a:t>Slow for real time operation</a:t>
                </a:r>
              </a:p>
              <a:p>
                <a:pPr marL="0" indent="0" algn="just">
                  <a:buNone/>
                </a:pPr>
                <a:r>
                  <a:rPr lang="en-GB" sz="1600" dirty="0" smtClean="0"/>
                  <a:t>     </a:t>
                </a:r>
                <a:r>
                  <a:rPr lang="en-GB" sz="1200" dirty="0" err="1" smtClean="0"/>
                  <a:t>Bertsekas</a:t>
                </a:r>
                <a:r>
                  <a:rPr lang="en-GB" sz="1200" dirty="0" smtClean="0"/>
                  <a:t> (2012)</a:t>
                </a:r>
                <a:endParaRPr lang="en-GB" sz="1100" dirty="0" smtClean="0"/>
              </a:p>
              <a:p>
                <a:pPr marL="0" indent="0" algn="just">
                  <a:buNone/>
                </a:pPr>
                <a:r>
                  <a:rPr lang="en-GB" sz="1600" dirty="0" smtClean="0"/>
                  <a:t>Existing methodologies typically use deterministic models or probability maps, but forecasts are expected to come as high resolution ensembles. In this thesis: </a:t>
                </a:r>
                <a:r>
                  <a:rPr lang="en-GB" sz="1600" dirty="0" smtClean="0">
                    <a:solidFill>
                      <a:srgbClr val="00B050"/>
                    </a:solidFill>
                  </a:rPr>
                  <a:t>heuristic algorithms with ensemble forecasts</a:t>
                </a:r>
                <a:r>
                  <a:rPr lang="en-GB" sz="1600" dirty="0" smtClean="0"/>
                  <a:t>:</a:t>
                </a:r>
                <a:endParaRPr lang="en-GB" sz="1600" dirty="0"/>
              </a:p>
              <a:p>
                <a:pPr algn="just"/>
                <a:r>
                  <a:rPr lang="en-GB" sz="1600" dirty="0" smtClean="0"/>
                  <a:t>Rapidly Exploring Random Trees </a:t>
                </a:r>
                <a14:m>
                  <m:oMath xmlns:m="http://schemas.openxmlformats.org/officeDocument/2006/math">
                    <m:r>
                      <a:rPr lang="en-GB" sz="1600" i="1">
                        <a:latin typeface="Cambria Math" panose="02040503050406030204" pitchFamily="18" charset="0"/>
                        <a:ea typeface="Cambria Math" panose="02040503050406030204" pitchFamily="18" charset="0"/>
                      </a:rPr>
                      <m:t>→</m:t>
                    </m:r>
                  </m:oMath>
                </a14:m>
                <a:r>
                  <a:rPr lang="en-GB" sz="1600" dirty="0"/>
                  <a:t> </a:t>
                </a:r>
                <a:r>
                  <a:rPr lang="en-GB" sz="1600" dirty="0" smtClean="0"/>
                  <a:t>SB-RRTs</a:t>
                </a:r>
              </a:p>
              <a:p>
                <a:pPr marL="0" indent="0" algn="just">
                  <a:buNone/>
                </a:pPr>
                <a:r>
                  <a:rPr lang="en-GB" sz="1600" dirty="0" smtClean="0"/>
                  <a:t>     </a:t>
                </a:r>
                <a:r>
                  <a:rPr lang="en-GB" sz="1200" dirty="0" err="1" smtClean="0"/>
                  <a:t>LaValle</a:t>
                </a:r>
                <a:r>
                  <a:rPr lang="en-GB" sz="1200" dirty="0" smtClean="0"/>
                  <a:t> and </a:t>
                </a:r>
                <a:r>
                  <a:rPr lang="en-GB" sz="1200" dirty="0" err="1" smtClean="0"/>
                  <a:t>Kuffner</a:t>
                </a:r>
                <a:r>
                  <a:rPr lang="en-GB" sz="1200" dirty="0" smtClean="0"/>
                  <a:t> (2001), </a:t>
                </a:r>
                <a:r>
                  <a:rPr lang="en-GB" sz="1200" dirty="0" err="1" smtClean="0"/>
                  <a:t>Karaman</a:t>
                </a:r>
                <a:r>
                  <a:rPr lang="en-GB" sz="1200" dirty="0" smtClean="0"/>
                  <a:t>  and </a:t>
                </a:r>
                <a:r>
                  <a:rPr lang="en-GB" sz="1200" dirty="0" err="1" smtClean="0"/>
                  <a:t>Frazzoli</a:t>
                </a:r>
                <a:r>
                  <a:rPr lang="en-GB" sz="1200" dirty="0" smtClean="0"/>
                  <a:t> (2011), </a:t>
                </a:r>
                <a:r>
                  <a:rPr lang="en-GB" sz="1200" dirty="0" err="1" smtClean="0"/>
                  <a:t>Gammell</a:t>
                </a:r>
                <a:r>
                  <a:rPr lang="en-GB" sz="1200" dirty="0" smtClean="0"/>
                  <a:t> et al. (2017)</a:t>
                </a:r>
                <a:endParaRPr lang="en-GB" sz="1200" dirty="0"/>
              </a:p>
              <a:p>
                <a:pPr algn="just"/>
                <a:r>
                  <a:rPr lang="en-GB" sz="1600" dirty="0" smtClean="0"/>
                  <a:t>Augmented Random Search </a:t>
                </a:r>
                <a14:m>
                  <m:oMath xmlns:m="http://schemas.openxmlformats.org/officeDocument/2006/math">
                    <m:r>
                      <a:rPr lang="en-GB" sz="1600" i="1">
                        <a:latin typeface="Cambria Math" panose="02040503050406030204" pitchFamily="18" charset="0"/>
                        <a:ea typeface="Cambria Math" panose="02040503050406030204" pitchFamily="18" charset="0"/>
                      </a:rPr>
                      <m:t>→</m:t>
                    </m:r>
                  </m:oMath>
                </a14:m>
                <a:r>
                  <a:rPr lang="en-GB" sz="1600" dirty="0"/>
                  <a:t> </a:t>
                </a:r>
                <a:r>
                  <a:rPr lang="en-GB" sz="1600" dirty="0" smtClean="0"/>
                  <a:t>Graph deformation</a:t>
                </a:r>
              </a:p>
              <a:p>
                <a:pPr marL="0" indent="0" algn="just">
                  <a:buNone/>
                </a:pPr>
                <a:r>
                  <a:rPr lang="en-GB" sz="1100" dirty="0"/>
                  <a:t> </a:t>
                </a:r>
                <a:r>
                  <a:rPr lang="en-GB" sz="1100" dirty="0" smtClean="0"/>
                  <a:t>      </a:t>
                </a:r>
                <a:r>
                  <a:rPr lang="en-GB" sz="1200" dirty="0" smtClean="0"/>
                  <a:t>Mania et al. (2018)</a:t>
                </a:r>
                <a:endParaRPr lang="en-GB" sz="1200" dirty="0"/>
              </a:p>
              <a:p>
                <a:pPr marL="0" indent="0" algn="just">
                  <a:buNone/>
                </a:pPr>
                <a:endParaRPr lang="en-GB" sz="2400" dirty="0" smtClean="0"/>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4475747" y="1847850"/>
                <a:ext cx="6807009" cy="4508500"/>
              </a:xfrm>
              <a:blipFill>
                <a:blip r:embed="rId2"/>
                <a:stretch>
                  <a:fillRect l="-448" t="-946" r="-448" b="-405"/>
                </a:stretch>
              </a:blipFill>
            </p:spPr>
            <p:txBody>
              <a:bodyPr/>
              <a:lstStyle/>
              <a:p>
                <a:r>
                  <a:rPr lang="en-US">
                    <a:noFill/>
                  </a:rPr>
                  <a:t> </a:t>
                </a:r>
              </a:p>
            </p:txBody>
          </p:sp>
        </mc:Fallback>
      </mc:AlternateContent>
      <p:sp>
        <p:nvSpPr>
          <p:cNvPr id="3" name="Marcador de número de diapositiva 2"/>
          <p:cNvSpPr>
            <a:spLocks noGrp="1"/>
          </p:cNvSpPr>
          <p:nvPr>
            <p:ph type="sldNum" sz="quarter" idx="12"/>
          </p:nvPr>
        </p:nvSpPr>
        <p:spPr/>
        <p:txBody>
          <a:bodyPr/>
          <a:lstStyle/>
          <a:p>
            <a:fld id="{14DDF6C9-708F-4706-940F-19D01B5DBFE1}" type="slidenum">
              <a:rPr lang="en-US" smtClean="0"/>
              <a:t>5</a:t>
            </a:fld>
            <a:endParaRPr lang="en-US"/>
          </a:p>
        </p:txBody>
      </p:sp>
      <p:sp>
        <p:nvSpPr>
          <p:cNvPr id="6" name="Multiplicar 5"/>
          <p:cNvSpPr/>
          <p:nvPr/>
        </p:nvSpPr>
        <p:spPr>
          <a:xfrm>
            <a:off x="8610600" y="2155825"/>
            <a:ext cx="292025" cy="301625"/>
          </a:xfrm>
          <a:prstGeom prst="mathMultiply">
            <a:avLst>
              <a:gd name="adj1" fmla="val 856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Multiplicar 6"/>
          <p:cNvSpPr/>
          <p:nvPr/>
        </p:nvSpPr>
        <p:spPr>
          <a:xfrm>
            <a:off x="7478200" y="2886216"/>
            <a:ext cx="292025" cy="301625"/>
          </a:xfrm>
          <a:prstGeom prst="mathMultiply">
            <a:avLst>
              <a:gd name="adj1" fmla="val 856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Multiplicar 8"/>
          <p:cNvSpPr/>
          <p:nvPr/>
        </p:nvSpPr>
        <p:spPr>
          <a:xfrm>
            <a:off x="9278353" y="3571081"/>
            <a:ext cx="292025" cy="301625"/>
          </a:xfrm>
          <a:prstGeom prst="mathMultiply">
            <a:avLst>
              <a:gd name="adj1" fmla="val 856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uadroTexto 1"/>
          <p:cNvSpPr txBox="1"/>
          <p:nvPr/>
        </p:nvSpPr>
        <p:spPr>
          <a:xfrm>
            <a:off x="735874" y="2155825"/>
            <a:ext cx="65" cy="276999"/>
          </a:xfrm>
          <a:prstGeom prst="rect">
            <a:avLst/>
          </a:prstGeom>
          <a:noFill/>
        </p:spPr>
        <p:txBody>
          <a:bodyPr wrap="none" lIns="0" tIns="0" rIns="0" bIns="0" rtlCol="0">
            <a:spAutoFit/>
          </a:bodyPr>
          <a:lstStyle/>
          <a:p>
            <a:endParaRPr lang="en-US" dirty="0"/>
          </a:p>
        </p:txBody>
      </p:sp>
      <mc:AlternateContent xmlns:mc="http://schemas.openxmlformats.org/markup-compatibility/2006" xmlns:a14="http://schemas.microsoft.com/office/drawing/2010/main">
        <mc:Choice Requires="a14">
          <p:sp>
            <p:nvSpPr>
              <p:cNvPr id="10" name="Content Placeholder 2"/>
              <p:cNvSpPr txBox="1">
                <a:spLocks/>
              </p:cNvSpPr>
              <p:nvPr/>
            </p:nvSpPr>
            <p:spPr>
              <a:xfrm>
                <a:off x="751688" y="1847850"/>
                <a:ext cx="3355091" cy="45085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sz="1600" dirty="0" smtClean="0"/>
                  <a:t>Given:</a:t>
                </a:r>
              </a:p>
              <a:p>
                <a:pPr marL="0" indent="0" algn="just">
                  <a:buFont typeface="Arial" panose="020B0604020202020204" pitchFamily="34" charset="0"/>
                  <a:buNone/>
                </a:pPr>
                <a14:m>
                  <m:oMathPara xmlns:m="http://schemas.openxmlformats.org/officeDocument/2006/math">
                    <m:oMathParaPr>
                      <m:jc m:val="centerGroup"/>
                    </m:oMathParaPr>
                    <m:oMath xmlns:m="http://schemas.openxmlformats.org/officeDocument/2006/math">
                      <m:r>
                        <a:rPr lang="es-ES" sz="1600" b="0" i="1" smtClean="0">
                          <a:latin typeface="Cambria Math" panose="02040503050406030204" pitchFamily="18" charset="0"/>
                        </a:rPr>
                        <m:t>𝐽</m:t>
                      </m:r>
                      <m:r>
                        <a:rPr lang="es-ES" sz="1600" b="0" i="1" smtClean="0">
                          <a:latin typeface="Cambria Math" panose="02040503050406030204" pitchFamily="18" charset="0"/>
                        </a:rPr>
                        <m:t>=</m:t>
                      </m:r>
                      <m:r>
                        <a:rPr lang="es-ES" sz="1600" b="0" i="1" smtClean="0">
                          <a:latin typeface="Cambria Math" panose="02040503050406030204" pitchFamily="18" charset="0"/>
                        </a:rPr>
                        <m:t>𝜙</m:t>
                      </m:r>
                      <m:d>
                        <m:dPr>
                          <m:ctrlPr>
                            <a:rPr lang="es-ES" sz="1600" b="0" i="1" smtClean="0">
                              <a:latin typeface="Cambria Math" panose="02040503050406030204" pitchFamily="18" charset="0"/>
                            </a:rPr>
                          </m:ctrlPr>
                        </m:dPr>
                        <m:e>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𝑥</m:t>
                              </m:r>
                            </m:e>
                            <m:sub>
                              <m:r>
                                <a:rPr lang="es-ES" sz="1600" b="0" i="1" smtClean="0">
                                  <a:latin typeface="Cambria Math" panose="02040503050406030204" pitchFamily="18" charset="0"/>
                                </a:rPr>
                                <m:t>𝑓</m:t>
                              </m:r>
                            </m:sub>
                          </m:sSub>
                          <m:r>
                            <a:rPr lang="es-ES" sz="1600" b="0" i="1" smtClean="0">
                              <a:latin typeface="Cambria Math" panose="02040503050406030204" pitchFamily="18" charset="0"/>
                            </a:rPr>
                            <m:t>,</m:t>
                          </m:r>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𝑡</m:t>
                              </m:r>
                            </m:e>
                            <m:sub>
                              <m:r>
                                <a:rPr lang="es-ES" sz="1600" b="0" i="1" smtClean="0">
                                  <a:latin typeface="Cambria Math" panose="02040503050406030204" pitchFamily="18" charset="0"/>
                                </a:rPr>
                                <m:t>𝑓</m:t>
                              </m:r>
                            </m:sub>
                          </m:sSub>
                        </m:e>
                      </m:d>
                      <m:r>
                        <a:rPr lang="es-ES" sz="1600" b="0" i="1" smtClean="0">
                          <a:latin typeface="Cambria Math" panose="02040503050406030204" pitchFamily="18" charset="0"/>
                        </a:rPr>
                        <m:t>+</m:t>
                      </m:r>
                      <m:nary>
                        <m:naryPr>
                          <m:ctrlPr>
                            <a:rPr lang="es-ES" sz="1600" b="0" i="1" smtClean="0">
                              <a:latin typeface="Cambria Math" panose="02040503050406030204" pitchFamily="18" charset="0"/>
                            </a:rPr>
                          </m:ctrlPr>
                        </m:naryPr>
                        <m:sub>
                          <m:sSub>
                            <m:sSubPr>
                              <m:ctrlPr>
                                <a:rPr lang="es-ES" sz="1600" b="0" i="1" smtClean="0">
                                  <a:latin typeface="Cambria Math" panose="02040503050406030204" pitchFamily="18" charset="0"/>
                                </a:rPr>
                              </m:ctrlPr>
                            </m:sSubPr>
                            <m:e>
                              <m:r>
                                <m:rPr>
                                  <m:brk m:alnAt="23"/>
                                </m:rPr>
                                <a:rPr lang="es-ES" sz="1600" b="0" i="1" smtClean="0">
                                  <a:latin typeface="Cambria Math" panose="02040503050406030204" pitchFamily="18" charset="0"/>
                                </a:rPr>
                                <m:t>𝑡</m:t>
                              </m:r>
                            </m:e>
                            <m:sub>
                              <m:r>
                                <m:rPr>
                                  <m:brk m:alnAt="23"/>
                                </m:rPr>
                                <a:rPr lang="es-ES" sz="1600" b="0" i="1" smtClean="0">
                                  <a:latin typeface="Cambria Math" panose="02040503050406030204" pitchFamily="18" charset="0"/>
                                </a:rPr>
                                <m:t>0</m:t>
                              </m:r>
                            </m:sub>
                          </m:sSub>
                        </m:sub>
                        <m:sup>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𝑡</m:t>
                              </m:r>
                            </m:e>
                            <m:sub>
                              <m:r>
                                <a:rPr lang="es-ES" sz="1600" b="0" i="1" smtClean="0">
                                  <a:latin typeface="Cambria Math" panose="02040503050406030204" pitchFamily="18" charset="0"/>
                                </a:rPr>
                                <m:t>𝑓</m:t>
                              </m:r>
                            </m:sub>
                          </m:sSub>
                        </m:sup>
                        <m:e>
                          <m:r>
                            <a:rPr lang="es-ES" sz="1600" b="0" i="1" smtClean="0">
                              <a:latin typeface="Cambria Math" panose="02040503050406030204" pitchFamily="18" charset="0"/>
                            </a:rPr>
                            <m:t>𝐿</m:t>
                          </m:r>
                          <m:d>
                            <m:dPr>
                              <m:ctrlPr>
                                <a:rPr lang="es-ES" sz="1600" b="0" i="1" smtClean="0">
                                  <a:latin typeface="Cambria Math" panose="02040503050406030204" pitchFamily="18" charset="0"/>
                                </a:rPr>
                              </m:ctrlPr>
                            </m:dPr>
                            <m:e>
                              <m:r>
                                <a:rPr lang="es-ES" sz="1600" b="0" i="1" smtClean="0">
                                  <a:latin typeface="Cambria Math" panose="02040503050406030204" pitchFamily="18" charset="0"/>
                                </a:rPr>
                                <m:t>𝑥</m:t>
                              </m:r>
                              <m:r>
                                <a:rPr lang="es-ES" sz="1600" b="0" i="1" smtClean="0">
                                  <a:latin typeface="Cambria Math" panose="02040503050406030204" pitchFamily="18" charset="0"/>
                                </a:rPr>
                                <m:t>,</m:t>
                              </m:r>
                              <m:r>
                                <a:rPr lang="es-ES" sz="1600" b="0" i="1" smtClean="0">
                                  <a:latin typeface="Cambria Math" panose="02040503050406030204" pitchFamily="18" charset="0"/>
                                </a:rPr>
                                <m:t>𝑢</m:t>
                              </m:r>
                              <m:r>
                                <a:rPr lang="es-ES" sz="1600" b="0" i="1" smtClean="0">
                                  <a:latin typeface="Cambria Math" panose="02040503050406030204" pitchFamily="18" charset="0"/>
                                </a:rPr>
                                <m:t>,</m:t>
                              </m:r>
                              <m:r>
                                <a:rPr lang="es-ES" sz="1600" b="0" i="1" smtClean="0">
                                  <a:latin typeface="Cambria Math" panose="02040503050406030204" pitchFamily="18" charset="0"/>
                                </a:rPr>
                                <m:t>𝑡</m:t>
                              </m:r>
                            </m:e>
                          </m:d>
                        </m:e>
                      </m:nary>
                      <m:r>
                        <a:rPr lang="es-ES" sz="1600" b="0" i="1" smtClean="0">
                          <a:latin typeface="Cambria Math" panose="02040503050406030204" pitchFamily="18" charset="0"/>
                        </a:rPr>
                        <m:t>𝑑𝑡</m:t>
                      </m:r>
                    </m:oMath>
                  </m:oMathPara>
                </a14:m>
                <a:endParaRPr lang="es-ES" sz="1600" b="0" dirty="0" smtClean="0"/>
              </a:p>
              <a:p>
                <a:pPr marL="0" indent="0" algn="just">
                  <a:buFont typeface="Arial" panose="020B0604020202020204" pitchFamily="34" charset="0"/>
                  <a:buNone/>
                </a:pPr>
                <a:r>
                  <a:rPr lang="en-GB" sz="1600" dirty="0" smtClean="0"/>
                  <a:t>Solve:</a:t>
                </a:r>
              </a:p>
              <a:p>
                <a:pPr marL="0" indent="0" algn="just">
                  <a:buFont typeface="Arial" panose="020B0604020202020204" pitchFamily="34" charset="0"/>
                  <a:buNone/>
                </a:pPr>
                <a14:m>
                  <m:oMathPara xmlns:m="http://schemas.openxmlformats.org/officeDocument/2006/math">
                    <m:oMathParaPr>
                      <m:jc m:val="centerGroup"/>
                    </m:oMathParaPr>
                    <m:oMath xmlns:m="http://schemas.openxmlformats.org/officeDocument/2006/math">
                      <m:func>
                        <m:funcPr>
                          <m:ctrlPr>
                            <a:rPr lang="es-ES" sz="1600" b="0" i="1" smtClean="0">
                              <a:latin typeface="Cambria Math" panose="02040503050406030204" pitchFamily="18" charset="0"/>
                            </a:rPr>
                          </m:ctrlPr>
                        </m:funcPr>
                        <m:fName>
                          <m:r>
                            <m:rPr>
                              <m:sty m:val="p"/>
                            </m:rPr>
                            <a:rPr lang="es-ES" sz="1600" b="0" i="0" smtClean="0">
                              <a:latin typeface="Cambria Math" panose="02040503050406030204" pitchFamily="18" charset="0"/>
                            </a:rPr>
                            <m:t>min</m:t>
                          </m:r>
                        </m:fName>
                        <m:e>
                          <m:r>
                            <a:rPr lang="es-ES" sz="1600" b="0" i="1" smtClean="0">
                              <a:latin typeface="Cambria Math" panose="02040503050406030204" pitchFamily="18" charset="0"/>
                            </a:rPr>
                            <m:t>𝐽</m:t>
                          </m:r>
                        </m:e>
                      </m:func>
                    </m:oMath>
                  </m:oMathPara>
                </a14:m>
                <a:endParaRPr lang="en-GB" sz="1600" dirty="0" smtClean="0"/>
              </a:p>
              <a:p>
                <a:pPr marL="0" indent="0" algn="just">
                  <a:buFont typeface="Arial" panose="020B0604020202020204" pitchFamily="34" charset="0"/>
                  <a:buNone/>
                </a:pPr>
                <a:r>
                  <a:rPr lang="en-GB" sz="1600" dirty="0"/>
                  <a:t>w</a:t>
                </a:r>
                <a:r>
                  <a:rPr lang="en-GB" sz="1600" dirty="0" smtClean="0"/>
                  <a:t>ith:</a:t>
                </a:r>
              </a:p>
              <a:p>
                <a:pPr marL="0" indent="0" algn="just">
                  <a:buFont typeface="Arial" panose="020B0604020202020204" pitchFamily="34" charset="0"/>
                  <a:buNone/>
                </a:pPr>
                <a14:m>
                  <m:oMathPara xmlns:m="http://schemas.openxmlformats.org/officeDocument/2006/math">
                    <m:oMathParaPr>
                      <m:jc m:val="centerGroup"/>
                    </m:oMathParaPr>
                    <m:oMath xmlns:m="http://schemas.openxmlformats.org/officeDocument/2006/math">
                      <m:acc>
                        <m:accPr>
                          <m:chr m:val="̇"/>
                          <m:ctrlPr>
                            <a:rPr lang="es-ES" sz="1600" b="0" i="1" smtClean="0">
                              <a:latin typeface="Cambria Math" panose="02040503050406030204" pitchFamily="18" charset="0"/>
                            </a:rPr>
                          </m:ctrlPr>
                        </m:accPr>
                        <m:e>
                          <m:r>
                            <a:rPr lang="es-ES" sz="1600" b="0" i="1" smtClean="0">
                              <a:latin typeface="Cambria Math" panose="02040503050406030204" pitchFamily="18" charset="0"/>
                            </a:rPr>
                            <m:t>𝑥</m:t>
                          </m:r>
                        </m:e>
                      </m:acc>
                      <m:r>
                        <a:rPr lang="es-ES" sz="1600" b="0" i="1" smtClean="0">
                          <a:latin typeface="Cambria Math" panose="02040503050406030204" pitchFamily="18" charset="0"/>
                        </a:rPr>
                        <m:t>=</m:t>
                      </m:r>
                      <m:r>
                        <a:rPr lang="es-ES" sz="1600" b="0" i="1" smtClean="0">
                          <a:latin typeface="Cambria Math" panose="02040503050406030204" pitchFamily="18" charset="0"/>
                        </a:rPr>
                        <m:t>𝑓</m:t>
                      </m:r>
                      <m:d>
                        <m:dPr>
                          <m:ctrlPr>
                            <a:rPr lang="es-ES" sz="1600" b="0" i="1" smtClean="0">
                              <a:latin typeface="Cambria Math" panose="02040503050406030204" pitchFamily="18" charset="0"/>
                            </a:rPr>
                          </m:ctrlPr>
                        </m:dPr>
                        <m:e>
                          <m:r>
                            <a:rPr lang="es-ES" sz="1600" b="0" i="1" smtClean="0">
                              <a:latin typeface="Cambria Math" panose="02040503050406030204" pitchFamily="18" charset="0"/>
                            </a:rPr>
                            <m:t>𝑥</m:t>
                          </m:r>
                          <m:r>
                            <a:rPr lang="es-ES" sz="1600" b="0" i="1" smtClean="0">
                              <a:latin typeface="Cambria Math" panose="02040503050406030204" pitchFamily="18" charset="0"/>
                            </a:rPr>
                            <m:t>,</m:t>
                          </m:r>
                          <m:r>
                            <a:rPr lang="es-ES" sz="1600" b="0" i="1" smtClean="0">
                              <a:latin typeface="Cambria Math" panose="02040503050406030204" pitchFamily="18" charset="0"/>
                            </a:rPr>
                            <m:t>𝑢</m:t>
                          </m:r>
                          <m:r>
                            <a:rPr lang="es-ES" sz="1600" b="0" i="1" smtClean="0">
                              <a:latin typeface="Cambria Math" panose="02040503050406030204" pitchFamily="18" charset="0"/>
                            </a:rPr>
                            <m:t>,</m:t>
                          </m:r>
                          <m:r>
                            <a:rPr lang="es-ES" sz="1600" b="0" i="1" smtClean="0">
                              <a:latin typeface="Cambria Math" panose="02040503050406030204" pitchFamily="18" charset="0"/>
                            </a:rPr>
                            <m:t>𝑡</m:t>
                          </m:r>
                        </m:e>
                      </m:d>
                      <m:r>
                        <a:rPr lang="es-ES" sz="1600" b="0" i="0" smtClean="0">
                          <a:latin typeface="Cambria Math" panose="02040503050406030204" pitchFamily="18" charset="0"/>
                        </a:rPr>
                        <m:t>,</m:t>
                      </m:r>
                    </m:oMath>
                  </m:oMathPara>
                </a14:m>
                <a:endParaRPr lang="es-ES" sz="1600" b="0" dirty="0" smtClean="0"/>
              </a:p>
              <a:p>
                <a:pPr marL="0" indent="0" algn="just">
                  <a:buNone/>
                </a:pPr>
                <a14:m>
                  <m:oMathPara xmlns:m="http://schemas.openxmlformats.org/officeDocument/2006/math">
                    <m:oMathParaPr>
                      <m:jc m:val="centerGroup"/>
                    </m:oMathParaPr>
                    <m:oMath xmlns:m="http://schemas.openxmlformats.org/officeDocument/2006/math">
                      <m:r>
                        <a:rPr lang="es-ES" sz="1600" i="1" smtClean="0">
                          <a:latin typeface="Cambria Math" panose="02040503050406030204" pitchFamily="18" charset="0"/>
                          <a:ea typeface="Cambria Math" panose="02040503050406030204" pitchFamily="18" charset="0"/>
                        </a:rPr>
                        <m:t>𝜓</m:t>
                      </m:r>
                      <m:d>
                        <m:dPr>
                          <m:ctrlPr>
                            <a:rPr lang="es-ES" sz="1600" i="1">
                              <a:latin typeface="Cambria Math" panose="02040503050406030204" pitchFamily="18" charset="0"/>
                            </a:rPr>
                          </m:ctrlPr>
                        </m:dPr>
                        <m:e>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𝑥</m:t>
                              </m:r>
                            </m:e>
                            <m:sub>
                              <m:r>
                                <a:rPr lang="es-ES" sz="1600" b="0" i="1" smtClean="0">
                                  <a:latin typeface="Cambria Math" panose="02040503050406030204" pitchFamily="18" charset="0"/>
                                </a:rPr>
                                <m:t>0</m:t>
                              </m:r>
                            </m:sub>
                          </m:sSub>
                          <m:r>
                            <a:rPr lang="es-ES" sz="1600" b="0" i="1" smtClean="0">
                              <a:latin typeface="Cambria Math" panose="02040503050406030204" pitchFamily="18" charset="0"/>
                            </a:rPr>
                            <m:t>,</m:t>
                          </m:r>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𝑡</m:t>
                              </m:r>
                            </m:e>
                            <m:sub>
                              <m:r>
                                <a:rPr lang="es-ES" sz="1600" b="0" i="1" smtClean="0">
                                  <a:latin typeface="Cambria Math" panose="02040503050406030204" pitchFamily="18" charset="0"/>
                                </a:rPr>
                                <m:t>0</m:t>
                              </m:r>
                            </m:sub>
                          </m:sSub>
                          <m:r>
                            <a:rPr lang="es-ES" sz="1600" b="0" i="1" smtClean="0">
                              <a:latin typeface="Cambria Math" panose="02040503050406030204" pitchFamily="18" charset="0"/>
                            </a:rPr>
                            <m:t>,</m:t>
                          </m:r>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𝑥</m:t>
                              </m:r>
                            </m:e>
                            <m:sub>
                              <m:r>
                                <a:rPr lang="es-ES" sz="1600" b="0" i="1" smtClean="0">
                                  <a:latin typeface="Cambria Math" panose="02040503050406030204" pitchFamily="18" charset="0"/>
                                </a:rPr>
                                <m:t>𝑓</m:t>
                              </m:r>
                            </m:sub>
                          </m:sSub>
                          <m:r>
                            <a:rPr lang="es-ES" sz="1600" b="0" i="1" smtClean="0">
                              <a:latin typeface="Cambria Math" panose="02040503050406030204" pitchFamily="18" charset="0"/>
                            </a:rPr>
                            <m:t>,</m:t>
                          </m:r>
                          <m:sSub>
                            <m:sSubPr>
                              <m:ctrlPr>
                                <a:rPr lang="es-ES" sz="1600" b="0" i="1" smtClean="0">
                                  <a:latin typeface="Cambria Math" panose="02040503050406030204" pitchFamily="18" charset="0"/>
                                </a:rPr>
                              </m:ctrlPr>
                            </m:sSubPr>
                            <m:e>
                              <m:r>
                                <a:rPr lang="es-ES" sz="1600" b="0" i="1" smtClean="0">
                                  <a:latin typeface="Cambria Math" panose="02040503050406030204" pitchFamily="18" charset="0"/>
                                </a:rPr>
                                <m:t>𝑡</m:t>
                              </m:r>
                            </m:e>
                            <m:sub>
                              <m:r>
                                <a:rPr lang="es-ES" sz="1600" b="0" i="1" smtClean="0">
                                  <a:latin typeface="Cambria Math" panose="02040503050406030204" pitchFamily="18" charset="0"/>
                                </a:rPr>
                                <m:t>𝑓</m:t>
                              </m:r>
                            </m:sub>
                          </m:sSub>
                        </m:e>
                      </m:d>
                      <m:r>
                        <a:rPr lang="es-ES" sz="1600" b="0" i="1" smtClean="0">
                          <a:latin typeface="Cambria Math" panose="02040503050406030204" pitchFamily="18" charset="0"/>
                        </a:rPr>
                        <m:t>=0</m:t>
                      </m:r>
                      <m:r>
                        <a:rPr lang="es-ES" sz="1600" b="0" i="0" smtClean="0">
                          <a:latin typeface="Cambria Math" panose="02040503050406030204" pitchFamily="18" charset="0"/>
                        </a:rPr>
                        <m:t>,</m:t>
                      </m:r>
                    </m:oMath>
                  </m:oMathPara>
                </a14:m>
                <a:endParaRPr lang="es-ES" sz="1600" dirty="0" smtClean="0"/>
              </a:p>
              <a:p>
                <a:pPr marL="0" indent="0" algn="just">
                  <a:buNone/>
                </a:pPr>
                <a14:m>
                  <m:oMathPara xmlns:m="http://schemas.openxmlformats.org/officeDocument/2006/math">
                    <m:oMathParaPr>
                      <m:jc m:val="centerGroup"/>
                    </m:oMathParaPr>
                    <m:oMath xmlns:m="http://schemas.openxmlformats.org/officeDocument/2006/math">
                      <m:r>
                        <a:rPr lang="es-ES" sz="1600" b="0" i="1" smtClean="0">
                          <a:latin typeface="Cambria Math" panose="02040503050406030204" pitchFamily="18" charset="0"/>
                        </a:rPr>
                        <m:t>𝑔</m:t>
                      </m:r>
                      <m:d>
                        <m:dPr>
                          <m:ctrlPr>
                            <a:rPr lang="es-ES" sz="1600" b="0" i="1" smtClean="0">
                              <a:latin typeface="Cambria Math" panose="02040503050406030204" pitchFamily="18" charset="0"/>
                            </a:rPr>
                          </m:ctrlPr>
                        </m:dPr>
                        <m:e>
                          <m:r>
                            <a:rPr lang="es-ES" sz="1600" b="0" i="1" smtClean="0">
                              <a:latin typeface="Cambria Math" panose="02040503050406030204" pitchFamily="18" charset="0"/>
                            </a:rPr>
                            <m:t>𝑥</m:t>
                          </m:r>
                          <m:r>
                            <a:rPr lang="es-ES" sz="1600" b="0" i="1" smtClean="0">
                              <a:latin typeface="Cambria Math" panose="02040503050406030204" pitchFamily="18" charset="0"/>
                            </a:rPr>
                            <m:t>,</m:t>
                          </m:r>
                          <m:r>
                            <a:rPr lang="es-ES" sz="1600" b="0" i="1" smtClean="0">
                              <a:latin typeface="Cambria Math" panose="02040503050406030204" pitchFamily="18" charset="0"/>
                            </a:rPr>
                            <m:t>𝑡</m:t>
                          </m:r>
                        </m:e>
                      </m:d>
                      <m:r>
                        <a:rPr lang="es-ES" sz="1600" b="0" i="1" smtClean="0">
                          <a:latin typeface="Cambria Math" panose="02040503050406030204" pitchFamily="18" charset="0"/>
                        </a:rPr>
                        <m:t>≤0</m:t>
                      </m:r>
                      <m:r>
                        <a:rPr lang="es-ES" sz="1600" b="0" i="0" smtClean="0">
                          <a:latin typeface="Cambria Math" panose="02040503050406030204" pitchFamily="18" charset="0"/>
                        </a:rPr>
                        <m:t>,</m:t>
                      </m:r>
                    </m:oMath>
                  </m:oMathPara>
                </a14:m>
                <a:endParaRPr lang="en-GB" sz="1600" dirty="0" smtClean="0"/>
              </a:p>
              <a:p>
                <a:pPr marL="0" indent="0" algn="just">
                  <a:buNone/>
                </a:pPr>
                <a14:m>
                  <m:oMathPara xmlns:m="http://schemas.openxmlformats.org/officeDocument/2006/math">
                    <m:oMathParaPr>
                      <m:jc m:val="centerGroup"/>
                    </m:oMathParaPr>
                    <m:oMath xmlns:m="http://schemas.openxmlformats.org/officeDocument/2006/math">
                      <m:r>
                        <a:rPr lang="es-ES" sz="1600" b="0" i="1" smtClean="0">
                          <a:latin typeface="Cambria Math" panose="02040503050406030204" pitchFamily="18" charset="0"/>
                        </a:rPr>
                        <m:t>h</m:t>
                      </m:r>
                      <m:d>
                        <m:dPr>
                          <m:ctrlPr>
                            <a:rPr lang="es-ES" sz="1600" i="1">
                              <a:latin typeface="Cambria Math" panose="02040503050406030204" pitchFamily="18" charset="0"/>
                            </a:rPr>
                          </m:ctrlPr>
                        </m:dPr>
                        <m:e>
                          <m:r>
                            <a:rPr lang="es-ES" sz="1600" i="1">
                              <a:latin typeface="Cambria Math" panose="02040503050406030204" pitchFamily="18" charset="0"/>
                            </a:rPr>
                            <m:t>𝑥</m:t>
                          </m:r>
                          <m:r>
                            <a:rPr lang="es-ES" sz="1600" i="1">
                              <a:latin typeface="Cambria Math" panose="02040503050406030204" pitchFamily="18" charset="0"/>
                            </a:rPr>
                            <m:t>,</m:t>
                          </m:r>
                          <m:r>
                            <a:rPr lang="es-ES" sz="1600" i="1">
                              <a:latin typeface="Cambria Math" panose="02040503050406030204" pitchFamily="18" charset="0"/>
                            </a:rPr>
                            <m:t>𝑡</m:t>
                          </m:r>
                        </m:e>
                      </m:d>
                      <m:r>
                        <a:rPr lang="es-ES" sz="1600" b="0" i="1" smtClean="0">
                          <a:latin typeface="Cambria Math" panose="02040503050406030204" pitchFamily="18" charset="0"/>
                        </a:rPr>
                        <m:t>=</m:t>
                      </m:r>
                      <m:r>
                        <a:rPr lang="es-ES" sz="1600" i="1">
                          <a:latin typeface="Cambria Math" panose="02040503050406030204" pitchFamily="18" charset="0"/>
                        </a:rPr>
                        <m:t>0</m:t>
                      </m:r>
                      <m:r>
                        <a:rPr lang="es-ES" sz="1600" b="0" i="0" smtClean="0">
                          <a:latin typeface="Cambria Math" panose="02040503050406030204" pitchFamily="18" charset="0"/>
                        </a:rPr>
                        <m:t>.</m:t>
                      </m:r>
                    </m:oMath>
                  </m:oMathPara>
                </a14:m>
                <a:endParaRPr lang="en-GB" sz="1600" dirty="0"/>
              </a:p>
              <a:p>
                <a:pPr marL="0" indent="0" algn="just">
                  <a:buNone/>
                </a:pPr>
                <a:endParaRPr lang="en-GB" sz="1600" dirty="0" smtClean="0"/>
              </a:p>
              <a:p>
                <a:pPr marL="0" indent="0" algn="just">
                  <a:buNone/>
                </a:pPr>
                <a:endParaRPr lang="en-GB" sz="1600" dirty="0" smtClean="0"/>
              </a:p>
            </p:txBody>
          </p:sp>
        </mc:Choice>
        <mc:Fallback xmlns="">
          <p:sp>
            <p:nvSpPr>
              <p:cNvPr id="10" name="Content Placeholder 2"/>
              <p:cNvSpPr txBox="1">
                <a:spLocks noRot="1" noChangeAspect="1" noMove="1" noResize="1" noEditPoints="1" noAdjustHandles="1" noChangeArrowheads="1" noChangeShapeType="1" noTextEdit="1"/>
              </p:cNvSpPr>
              <p:nvPr/>
            </p:nvSpPr>
            <p:spPr>
              <a:xfrm>
                <a:off x="751688" y="1847850"/>
                <a:ext cx="3355091" cy="4508500"/>
              </a:xfrm>
              <a:prstGeom prst="rect">
                <a:avLst/>
              </a:prstGeom>
              <a:blipFill>
                <a:blip r:embed="rId3"/>
                <a:stretch>
                  <a:fillRect l="-907" t="-17162"/>
                </a:stretch>
              </a:blipFill>
            </p:spPr>
            <p:txBody>
              <a:bodyPr/>
              <a:lstStyle/>
              <a:p>
                <a:r>
                  <a:rPr lang="en-US">
                    <a:noFill/>
                  </a:rPr>
                  <a:t> </a:t>
                </a:r>
              </a:p>
            </p:txBody>
          </p:sp>
        </mc:Fallback>
      </mc:AlternateContent>
    </p:spTree>
    <p:extLst>
      <p:ext uri="{BB962C8B-B14F-4D97-AF65-F5344CB8AC3E}">
        <p14:creationId xmlns:p14="http://schemas.microsoft.com/office/powerpoint/2010/main" val="27803745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smtClean="0"/>
              <a:t>Table of contents</a:t>
            </a:r>
            <a:endParaRPr lang="en-GB" dirty="0"/>
          </a:p>
        </p:txBody>
      </p:sp>
      <p:sp>
        <p:nvSpPr>
          <p:cNvPr id="7" name="Content Placeholder 2"/>
          <p:cNvSpPr>
            <a:spLocks noGrp="1"/>
          </p:cNvSpPr>
          <p:nvPr>
            <p:ph idx="1"/>
          </p:nvPr>
        </p:nvSpPr>
        <p:spPr>
          <a:xfrm>
            <a:off x="838200" y="1825625"/>
            <a:ext cx="10515600" cy="4351338"/>
          </a:xfrm>
        </p:spPr>
        <p:txBody>
          <a:bodyPr>
            <a:normAutofit lnSpcReduction="10000"/>
          </a:bodyPr>
          <a:lstStyle/>
          <a:p>
            <a:pPr marL="514350" indent="-514350">
              <a:buFont typeface="+mj-lt"/>
              <a:buAutoNum type="arabicPeriod"/>
            </a:pPr>
            <a:r>
              <a:rPr lang="en-GB" dirty="0" smtClean="0">
                <a:solidFill>
                  <a:schemeClr val="bg2">
                    <a:lumMod val="75000"/>
                  </a:schemeClr>
                </a:solidFill>
              </a:rPr>
              <a:t>Introduction</a:t>
            </a:r>
          </a:p>
          <a:p>
            <a:pPr lvl="1"/>
            <a:r>
              <a:rPr lang="en-GB" dirty="0" smtClean="0">
                <a:solidFill>
                  <a:schemeClr val="bg2">
                    <a:lumMod val="75000"/>
                  </a:schemeClr>
                </a:solidFill>
              </a:rPr>
              <a:t>Motivation and objectives</a:t>
            </a:r>
          </a:p>
          <a:p>
            <a:pPr lvl="1"/>
            <a:r>
              <a:rPr lang="en-GB" dirty="0" smtClean="0">
                <a:solidFill>
                  <a:schemeClr val="bg2">
                    <a:lumMod val="75000"/>
                  </a:schemeClr>
                </a:solidFill>
              </a:rPr>
              <a:t>Methodologies</a:t>
            </a:r>
          </a:p>
          <a:p>
            <a:pPr marL="514350" indent="-514350">
              <a:buFont typeface="+mj-lt"/>
              <a:buAutoNum type="arabicPeriod"/>
            </a:pPr>
            <a:r>
              <a:rPr lang="en-GB" dirty="0" smtClean="0"/>
              <a:t>Method 1: Scenario Based RRTs</a:t>
            </a:r>
          </a:p>
          <a:p>
            <a:pPr lvl="1"/>
            <a:r>
              <a:rPr lang="en-GB" dirty="0" smtClean="0"/>
              <a:t>Overview</a:t>
            </a:r>
          </a:p>
          <a:p>
            <a:pPr lvl="1"/>
            <a:r>
              <a:rPr lang="en-GB" dirty="0" smtClean="0"/>
              <a:t>Results</a:t>
            </a:r>
            <a:endParaRPr lang="en-GB" dirty="0"/>
          </a:p>
          <a:p>
            <a:pPr marL="514350" indent="-514350">
              <a:buFont typeface="+mj-lt"/>
              <a:buAutoNum type="arabicPeriod"/>
            </a:pPr>
            <a:r>
              <a:rPr lang="en-GB" dirty="0" smtClean="0">
                <a:solidFill>
                  <a:schemeClr val="bg2">
                    <a:lumMod val="75000"/>
                  </a:schemeClr>
                </a:solidFill>
              </a:rPr>
              <a:t>Method 2: Graph deformation</a:t>
            </a:r>
          </a:p>
          <a:p>
            <a:pPr lvl="1"/>
            <a:r>
              <a:rPr lang="en-GB" dirty="0" smtClean="0">
                <a:solidFill>
                  <a:schemeClr val="bg2">
                    <a:lumMod val="75000"/>
                  </a:schemeClr>
                </a:solidFill>
              </a:rPr>
              <a:t>Overview</a:t>
            </a:r>
          </a:p>
          <a:p>
            <a:pPr lvl="1"/>
            <a:r>
              <a:rPr lang="en-GB" dirty="0" smtClean="0">
                <a:solidFill>
                  <a:schemeClr val="bg2">
                    <a:lumMod val="75000"/>
                  </a:schemeClr>
                </a:solidFill>
              </a:rPr>
              <a:t>Results</a:t>
            </a:r>
            <a:endParaRPr lang="en-GB" dirty="0" smtClean="0">
              <a:solidFill>
                <a:schemeClr val="bg2">
                  <a:lumMod val="75000"/>
                </a:schemeClr>
              </a:solidFill>
            </a:endParaRPr>
          </a:p>
          <a:p>
            <a:pPr marL="514350" indent="-514350">
              <a:buFont typeface="+mj-lt"/>
              <a:buAutoNum type="arabicPeriod"/>
            </a:pPr>
            <a:r>
              <a:rPr lang="en-GB" dirty="0" smtClean="0">
                <a:solidFill>
                  <a:schemeClr val="bg2">
                    <a:lumMod val="75000"/>
                  </a:schemeClr>
                </a:solidFill>
              </a:rPr>
              <a:t>Operational implementation</a:t>
            </a:r>
            <a:endParaRPr lang="en-GB" dirty="0" smtClean="0">
              <a:solidFill>
                <a:schemeClr val="bg2">
                  <a:lumMod val="75000"/>
                </a:schemeClr>
              </a:solidFill>
            </a:endParaRPr>
          </a:p>
          <a:p>
            <a:pPr lvl="1"/>
            <a:endParaRPr lang="en-GB" dirty="0" smtClean="0"/>
          </a:p>
          <a:p>
            <a:pPr marL="514350" indent="-514350">
              <a:buFont typeface="+mj-lt"/>
              <a:buAutoNum type="arabicPeriod"/>
            </a:pPr>
            <a:endParaRPr lang="en-GB" dirty="0"/>
          </a:p>
        </p:txBody>
      </p:sp>
    </p:spTree>
    <p:extLst>
      <p:ext uri="{BB962C8B-B14F-4D97-AF65-F5344CB8AC3E}">
        <p14:creationId xmlns:p14="http://schemas.microsoft.com/office/powerpoint/2010/main" val="8233978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2</a:t>
            </a:r>
            <a:r>
              <a:rPr lang="en-GB" dirty="0" smtClean="0"/>
              <a:t>. Scenario Based RRTs: Overview</a:t>
            </a:r>
            <a:endParaRPr lang="en-GB" dirty="0"/>
          </a:p>
        </p:txBody>
      </p:sp>
      <p:sp>
        <p:nvSpPr>
          <p:cNvPr id="3" name="Marcador de número de diapositiva 2"/>
          <p:cNvSpPr>
            <a:spLocks noGrp="1"/>
          </p:cNvSpPr>
          <p:nvPr>
            <p:ph type="sldNum" sz="quarter" idx="12"/>
          </p:nvPr>
        </p:nvSpPr>
        <p:spPr/>
        <p:txBody>
          <a:bodyPr/>
          <a:lstStyle/>
          <a:p>
            <a:fld id="{14DDF6C9-708F-4706-940F-19D01B5DBFE1}" type="slidenum">
              <a:rPr lang="en-US" smtClean="0"/>
              <a:t>7</a:t>
            </a:fld>
            <a:endParaRPr lang="en-US"/>
          </a:p>
        </p:txBody>
      </p:sp>
      <p:pic>
        <p:nvPicPr>
          <p:cNvPr id="10" name="Imagen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8442" y="1690688"/>
            <a:ext cx="3933758" cy="4892406"/>
          </a:xfrm>
          <a:prstGeom prst="rect">
            <a:avLst/>
          </a:prstGeom>
        </p:spPr>
      </p:pic>
      <p:sp>
        <p:nvSpPr>
          <p:cNvPr id="11" name="Content Placeholder 2"/>
          <p:cNvSpPr>
            <a:spLocks noGrp="1"/>
          </p:cNvSpPr>
          <p:nvPr>
            <p:ph idx="1"/>
          </p:nvPr>
        </p:nvSpPr>
        <p:spPr>
          <a:xfrm>
            <a:off x="829492" y="1843043"/>
            <a:ext cx="4648199" cy="4351338"/>
          </a:xfrm>
        </p:spPr>
        <p:txBody>
          <a:bodyPr>
            <a:normAutofit/>
          </a:bodyPr>
          <a:lstStyle/>
          <a:p>
            <a:r>
              <a:rPr lang="en-GB" sz="2400" dirty="0" smtClean="0"/>
              <a:t>Iterative algorithms </a:t>
            </a:r>
            <a:r>
              <a:rPr lang="en-GB" sz="2400" dirty="0" smtClean="0"/>
              <a:t>for </a:t>
            </a:r>
            <a:r>
              <a:rPr lang="en-GB" sz="2400" dirty="0" smtClean="0"/>
              <a:t>aircraft trajectory planning in near real </a:t>
            </a:r>
            <a:r>
              <a:rPr lang="en-GB" sz="2400" dirty="0" smtClean="0"/>
              <a:t>time</a:t>
            </a:r>
            <a:r>
              <a:rPr lang="en-GB" sz="2400" dirty="0"/>
              <a:t> </a:t>
            </a:r>
            <a:r>
              <a:rPr lang="en-GB" sz="2400" dirty="0" smtClean="0"/>
              <a:t>(a few seconds).</a:t>
            </a:r>
            <a:endParaRPr lang="en-GB" sz="2400" dirty="0" smtClean="0"/>
          </a:p>
          <a:p>
            <a:r>
              <a:rPr lang="en-GB" sz="2400" dirty="0" smtClean="0"/>
              <a:t>Asymptotic optimality of the solutions</a:t>
            </a:r>
            <a:endParaRPr lang="en-GB" sz="2400" dirty="0" smtClean="0"/>
          </a:p>
          <a:p>
            <a:r>
              <a:rPr lang="en-GB" sz="2400" dirty="0" smtClean="0"/>
              <a:t>Includes </a:t>
            </a:r>
            <a:r>
              <a:rPr lang="en-GB" sz="2400" dirty="0" smtClean="0"/>
              <a:t>ensemble forecast of </a:t>
            </a:r>
            <a:r>
              <a:rPr lang="en-GB" sz="2400" dirty="0" smtClean="0"/>
              <a:t>thunderstorms. </a:t>
            </a:r>
            <a:r>
              <a:rPr lang="en-GB" sz="2400" dirty="0" smtClean="0"/>
              <a:t>The environment might be dynamic.</a:t>
            </a:r>
          </a:p>
          <a:p>
            <a:r>
              <a:rPr lang="en-GB" sz="2400" dirty="0" smtClean="0"/>
              <a:t>Two variants: SB-RRT* and </a:t>
            </a:r>
            <a:r>
              <a:rPr lang="en-GB" sz="2400" dirty="0" smtClean="0"/>
              <a:t>Informed SB-RRT*</a:t>
            </a:r>
            <a:endParaRPr lang="en-GB" sz="2400" dirty="0" smtClean="0"/>
          </a:p>
          <a:p>
            <a:endParaRPr lang="en-GB" dirty="0" smtClean="0"/>
          </a:p>
        </p:txBody>
      </p:sp>
    </p:spTree>
    <p:extLst>
      <p:ext uri="{BB962C8B-B14F-4D97-AF65-F5344CB8AC3E}">
        <p14:creationId xmlns:p14="http://schemas.microsoft.com/office/powerpoint/2010/main" val="10994456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65125"/>
            <a:ext cx="10515600" cy="1325563"/>
          </a:xfrm>
        </p:spPr>
        <p:txBody>
          <a:bodyPr/>
          <a:lstStyle/>
          <a:p>
            <a:r>
              <a:rPr lang="en-GB" dirty="0"/>
              <a:t>2</a:t>
            </a:r>
            <a:r>
              <a:rPr lang="en-GB" dirty="0" smtClean="0"/>
              <a:t>. Scenario Based RRTs: </a:t>
            </a:r>
            <a:r>
              <a:rPr lang="en-GB" dirty="0" smtClean="0"/>
              <a:t>Methodology (I)</a:t>
            </a:r>
            <a:endParaRPr lang="en-GB" dirty="0"/>
          </a:p>
        </p:txBody>
      </p:sp>
      <p:pic>
        <p:nvPicPr>
          <p:cNvPr id="8" name="Marcador de contenido 7"/>
          <p:cNvPicPr>
            <a:picLocks noGrp="1" noChangeAspect="1"/>
          </p:cNvPicPr>
          <p:nvPr>
            <p:ph idx="1"/>
          </p:nvPr>
        </p:nvPicPr>
        <p:blipFill>
          <a:blip r:embed="rId2"/>
          <a:stretch>
            <a:fillRect/>
          </a:stretch>
        </p:blipFill>
        <p:spPr>
          <a:xfrm>
            <a:off x="2590686" y="1690688"/>
            <a:ext cx="7010627" cy="3023231"/>
          </a:xfrm>
          <a:prstGeom prst="rect">
            <a:avLst/>
          </a:prstGeom>
        </p:spPr>
      </p:pic>
      <p:sp>
        <p:nvSpPr>
          <p:cNvPr id="3" name="Marcador de número de diapositiva 2"/>
          <p:cNvSpPr>
            <a:spLocks noGrp="1"/>
          </p:cNvSpPr>
          <p:nvPr>
            <p:ph type="sldNum" sz="quarter" idx="12"/>
          </p:nvPr>
        </p:nvSpPr>
        <p:spPr/>
        <p:txBody>
          <a:bodyPr/>
          <a:lstStyle/>
          <a:p>
            <a:fld id="{14DDF6C9-708F-4706-940F-19D01B5DBFE1}" type="slidenum">
              <a:rPr lang="en-US" smtClean="0"/>
              <a:t>8</a:t>
            </a:fld>
            <a:endParaRPr lang="en-US"/>
          </a:p>
        </p:txBody>
      </p:sp>
      <p:sp>
        <p:nvSpPr>
          <p:cNvPr id="9" name="Content Placeholder 2"/>
          <p:cNvSpPr txBox="1">
            <a:spLocks/>
          </p:cNvSpPr>
          <p:nvPr/>
        </p:nvSpPr>
        <p:spPr>
          <a:xfrm>
            <a:off x="990600" y="4882695"/>
            <a:ext cx="9999616" cy="18387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s-ES" sz="2400" dirty="0" err="1" smtClean="0"/>
              <a:t>Three</a:t>
            </a:r>
            <a:r>
              <a:rPr lang="es-ES" sz="2400" dirty="0" smtClean="0"/>
              <a:t> </a:t>
            </a:r>
            <a:r>
              <a:rPr lang="es-ES" sz="2400" dirty="0" err="1" smtClean="0"/>
              <a:t>routines</a:t>
            </a:r>
            <a:r>
              <a:rPr lang="es-ES" sz="2400" dirty="0" smtClean="0"/>
              <a:t>:</a:t>
            </a:r>
          </a:p>
          <a:p>
            <a:pPr marL="457200" indent="-457200" algn="just">
              <a:buFont typeface="+mj-lt"/>
              <a:buAutoNum type="alphaLcParenR"/>
            </a:pPr>
            <a:r>
              <a:rPr lang="es-ES" sz="2400" dirty="0" err="1" smtClean="0"/>
              <a:t>Connect</a:t>
            </a:r>
            <a:r>
              <a:rPr lang="es-ES" sz="2400" dirty="0" smtClean="0"/>
              <a:t> to the </a:t>
            </a:r>
            <a:r>
              <a:rPr lang="es-ES" sz="2400" dirty="0" err="1" smtClean="0"/>
              <a:t>nearest</a:t>
            </a:r>
            <a:r>
              <a:rPr lang="es-ES" sz="2400" dirty="0" smtClean="0"/>
              <a:t> </a:t>
            </a:r>
            <a:r>
              <a:rPr lang="es-ES" sz="2400" dirty="0" err="1" smtClean="0"/>
              <a:t>node</a:t>
            </a:r>
            <a:r>
              <a:rPr lang="es-ES" sz="2400" dirty="0" smtClean="0"/>
              <a:t>.</a:t>
            </a:r>
          </a:p>
          <a:p>
            <a:pPr marL="457200" indent="-457200" algn="just">
              <a:buFont typeface="+mj-lt"/>
              <a:buAutoNum type="alphaLcParenR"/>
            </a:pPr>
            <a:r>
              <a:rPr lang="es-ES" sz="2400" dirty="0" err="1" smtClean="0"/>
              <a:t>Find</a:t>
            </a:r>
            <a:r>
              <a:rPr lang="es-ES" sz="2400" dirty="0" smtClean="0"/>
              <a:t> the </a:t>
            </a:r>
            <a:r>
              <a:rPr lang="es-ES" sz="2400" dirty="0" err="1" smtClean="0"/>
              <a:t>best</a:t>
            </a:r>
            <a:r>
              <a:rPr lang="es-ES" sz="2400" dirty="0" smtClean="0"/>
              <a:t> </a:t>
            </a:r>
            <a:r>
              <a:rPr lang="es-ES" sz="2400" dirty="0" err="1" smtClean="0"/>
              <a:t>parent</a:t>
            </a:r>
            <a:r>
              <a:rPr lang="es-ES" sz="2400" dirty="0" smtClean="0"/>
              <a:t>.</a:t>
            </a:r>
          </a:p>
          <a:p>
            <a:pPr marL="457200" indent="-457200" algn="just">
              <a:buFont typeface="+mj-lt"/>
              <a:buAutoNum type="alphaLcParenR"/>
            </a:pPr>
            <a:r>
              <a:rPr lang="es-ES" sz="2400" dirty="0" err="1" smtClean="0"/>
              <a:t>Rewiring</a:t>
            </a:r>
            <a:r>
              <a:rPr lang="es-ES" sz="2400" dirty="0" smtClean="0"/>
              <a:t>.</a:t>
            </a:r>
          </a:p>
          <a:p>
            <a:pPr marL="0" indent="0" algn="just">
              <a:buNone/>
            </a:pPr>
            <a:endParaRPr lang="en-GB" sz="2400" dirty="0" smtClean="0"/>
          </a:p>
        </p:txBody>
      </p:sp>
    </p:spTree>
    <p:extLst>
      <p:ext uri="{BB962C8B-B14F-4D97-AF65-F5344CB8AC3E}">
        <p14:creationId xmlns:p14="http://schemas.microsoft.com/office/powerpoint/2010/main" val="265593748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5797</TotalTime>
  <Words>1888</Words>
  <Application>Microsoft Office PowerPoint</Application>
  <PresentationFormat>Panorámica</PresentationFormat>
  <Paragraphs>257</Paragraphs>
  <Slides>29</Slides>
  <Notes>0</Notes>
  <HiddenSlides>0</HiddenSlides>
  <MMClips>0</MMClips>
  <ScaleCrop>false</ScaleCrop>
  <HeadingPairs>
    <vt:vector size="8" baseType="variant">
      <vt:variant>
        <vt:lpstr>Fuentes usadas</vt:lpstr>
      </vt:variant>
      <vt:variant>
        <vt:i4>4</vt:i4>
      </vt:variant>
      <vt:variant>
        <vt:lpstr>Tema</vt:lpstr>
      </vt:variant>
      <vt:variant>
        <vt:i4>1</vt:i4>
      </vt:variant>
      <vt:variant>
        <vt:lpstr>Servidores OLE incrustados</vt:lpstr>
      </vt:variant>
      <vt:variant>
        <vt:i4>1</vt:i4>
      </vt:variant>
      <vt:variant>
        <vt:lpstr>Títulos de diapositiva</vt:lpstr>
      </vt:variant>
      <vt:variant>
        <vt:i4>29</vt:i4>
      </vt:variant>
    </vt:vector>
  </HeadingPairs>
  <TitlesOfParts>
    <vt:vector size="35" baseType="lpstr">
      <vt:lpstr>Arial</vt:lpstr>
      <vt:lpstr>Calibri</vt:lpstr>
      <vt:lpstr>Calibri Light</vt:lpstr>
      <vt:lpstr>Cambria Math</vt:lpstr>
      <vt:lpstr>Tema de Office</vt:lpstr>
      <vt:lpstr>Acrobat Document</vt:lpstr>
      <vt:lpstr>STORMY A pilot support tool based on the enhanced provision of thunderstorm forecasts considering its inherent uncertainty  Eduardo Andrés (UC3M) eandres@ing.uc3m.es  Supervisors Manuel Soler (UC3M) Manuel Sanjurjo-Rivo (UC3M) Maryam Kamgarpour (EPFL)  Engage Summer School 2021 (Sept 2nd)</vt:lpstr>
      <vt:lpstr>Table of contents</vt:lpstr>
      <vt:lpstr>Table of contents</vt:lpstr>
      <vt:lpstr>1. Motivation</vt:lpstr>
      <vt:lpstr>1. Objectives</vt:lpstr>
      <vt:lpstr>1. Methodologies</vt:lpstr>
      <vt:lpstr>Table of contents</vt:lpstr>
      <vt:lpstr>2. Scenario Based RRTs: Overview</vt:lpstr>
      <vt:lpstr>2. Scenario Based RRTs: Methodology (I)</vt:lpstr>
      <vt:lpstr>2. Scenario Based RRTs: Methodology (II)</vt:lpstr>
      <vt:lpstr>2. Scenario Based RRTs: SB-RRT*</vt:lpstr>
      <vt:lpstr>2. Scenario Based RRTs: Informed SB-RRT* </vt:lpstr>
      <vt:lpstr>2. Scenario Based RRTs: Performance</vt:lpstr>
      <vt:lpstr>2. Scenario Based RRTs: Publications</vt:lpstr>
      <vt:lpstr>Table of contents</vt:lpstr>
      <vt:lpstr>3. Graph deformation: Overview</vt:lpstr>
      <vt:lpstr>3. Graph deformation: Weather input (I)</vt:lpstr>
      <vt:lpstr>3. Graph deformation: Weather input (II)</vt:lpstr>
      <vt:lpstr>3. Graph deformation: Voronoi based Graph</vt:lpstr>
      <vt:lpstr>3. Graph deformation: Graph definition (I)</vt:lpstr>
      <vt:lpstr>3. Graph deformation: Graph definition (II)</vt:lpstr>
      <vt:lpstr>3. Graph deformation: Optimization algorithm</vt:lpstr>
      <vt:lpstr>3. Graph deformation: Preliminary results (I)</vt:lpstr>
      <vt:lpstr>3. Graph deformation: Preliminary results (II)</vt:lpstr>
      <vt:lpstr>3. Graph deformation: Preliminary results (III)</vt:lpstr>
      <vt:lpstr>3. Graph deformation: Next steps</vt:lpstr>
      <vt:lpstr>Table of contents</vt:lpstr>
      <vt:lpstr>4. Operational implementation</vt:lpstr>
      <vt:lpstr>Thank you!  Questions?</vt:lpstr>
    </vt:vector>
  </TitlesOfParts>
  <Company>Universidad Carlos III de Madrid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Aircraft trajectory planning  based on Voronoi tessellation  Eduardo Andrés University Carlos III de Madrid (UC3M)  March 16th 2021</dc:title>
  <dc:creator>Eduardo Andrés Endériz</dc:creator>
  <cp:lastModifiedBy>Eduardo Andrés Endériz</cp:lastModifiedBy>
  <cp:revision>90</cp:revision>
  <dcterms:created xsi:type="dcterms:W3CDTF">2021-03-11T10:18:35Z</dcterms:created>
  <dcterms:modified xsi:type="dcterms:W3CDTF">2021-08-30T13:31:43Z</dcterms:modified>
</cp:coreProperties>
</file>